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8" r:id="rId2"/>
    <p:sldId id="292" r:id="rId3"/>
    <p:sldId id="304" r:id="rId4"/>
    <p:sldId id="348" r:id="rId5"/>
    <p:sldId id="353" r:id="rId6"/>
    <p:sldId id="354" r:id="rId7"/>
    <p:sldId id="355" r:id="rId8"/>
    <p:sldId id="356" r:id="rId9"/>
    <p:sldId id="357" r:id="rId10"/>
    <p:sldId id="369" r:id="rId11"/>
    <p:sldId id="368" r:id="rId12"/>
    <p:sldId id="352" r:id="rId13"/>
    <p:sldId id="358" r:id="rId14"/>
    <p:sldId id="359" r:id="rId15"/>
    <p:sldId id="360" r:id="rId16"/>
    <p:sldId id="361" r:id="rId17"/>
    <p:sldId id="362" r:id="rId18"/>
    <p:sldId id="363" r:id="rId19"/>
    <p:sldId id="364" r:id="rId20"/>
    <p:sldId id="365" r:id="rId21"/>
    <p:sldId id="366" r:id="rId22"/>
    <p:sldId id="367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  <a:srgbClr val="339933"/>
    <a:srgbClr val="006600"/>
    <a:srgbClr val="3D6AA5"/>
    <a:srgbClr val="C3004A"/>
    <a:srgbClr val="56628C"/>
    <a:srgbClr val="9933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90" autoAdjust="0"/>
    <p:restoredTop sz="98966" autoAdjust="0"/>
  </p:normalViewPr>
  <p:slideViewPr>
    <p:cSldViewPr>
      <p:cViewPr>
        <p:scale>
          <a:sx n="106" d="100"/>
          <a:sy n="106" d="100"/>
        </p:scale>
        <p:origin x="-1914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2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DE976A-1FD4-458F-8F86-1B6CC0C8A7A3}" type="datetimeFigureOut">
              <a:rPr lang="fr-FR" smtClean="0"/>
              <a:pPr/>
              <a:t>10/05/2016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051310-7220-4530-A339-75332D6B1E0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BBE78-6ECD-4532-A755-219FA3D207C8}" type="datetimeFigureOut">
              <a:rPr lang="fr-FR" smtClean="0"/>
              <a:pPr/>
              <a:t>10/05/2016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D55F5-7B08-40E3-99B0-A0BA3FE5223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28046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B36DF-27D7-497E-9386-04D1B0102C5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47965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3"/>
          <p:cNvSpPr>
            <a:spLocks noChangeArrowheads="1"/>
          </p:cNvSpPr>
          <p:nvPr userDrawn="1"/>
        </p:nvSpPr>
        <p:spPr bwMode="auto">
          <a:xfrm flipH="1">
            <a:off x="6300192" y="0"/>
            <a:ext cx="2880320" cy="6858000"/>
          </a:xfrm>
          <a:prstGeom prst="rect">
            <a:avLst/>
          </a:prstGeom>
          <a:gradFill rotWithShape="1">
            <a:gsLst>
              <a:gs pos="0">
                <a:srgbClr val="56628C"/>
              </a:gs>
              <a:gs pos="100000">
                <a:srgbClr val="C0C0C0">
                  <a:gamma/>
                  <a:tint val="3137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" name="AutoShape 14"/>
          <p:cNvSpPr>
            <a:spLocks noChangeArrowheads="1"/>
          </p:cNvSpPr>
          <p:nvPr userDrawn="1"/>
        </p:nvSpPr>
        <p:spPr bwMode="auto">
          <a:xfrm flipH="1">
            <a:off x="2719387" y="1163638"/>
            <a:ext cx="5181600" cy="240823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1772817"/>
            <a:ext cx="8136904" cy="11521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18000" bIns="18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en-US" noProof="0" dirty="0" err="1" smtClean="0"/>
              <a:t>Modifiez</a:t>
            </a:r>
            <a:r>
              <a:rPr lang="en-US" noProof="0" dirty="0" smtClean="0"/>
              <a:t> le style du </a:t>
            </a:r>
            <a:r>
              <a:rPr lang="en-US" noProof="0" dirty="0" err="1" smtClean="0"/>
              <a:t>titre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55576" y="3404592"/>
            <a:ext cx="8136904" cy="103252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3" hasCustomPrompt="1"/>
          </p:nvPr>
        </p:nvSpPr>
        <p:spPr>
          <a:xfrm>
            <a:off x="5436096" y="188640"/>
            <a:ext cx="3528764" cy="359321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200">
                <a:solidFill>
                  <a:srgbClr val="C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 dirty="0" smtClean="0"/>
              <a:t>ACS 2016</a:t>
            </a:r>
          </a:p>
        </p:txBody>
      </p:sp>
      <p:sp>
        <p:nvSpPr>
          <p:cNvPr id="13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5286380" y="6143644"/>
            <a:ext cx="3528764" cy="359321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200">
                <a:solidFill>
                  <a:srgbClr val="C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 dirty="0" smtClean="0"/>
              <a:t>January 2016</a:t>
            </a:r>
          </a:p>
        </p:txBody>
      </p:sp>
    </p:spTree>
    <p:extLst>
      <p:ext uri="{BB962C8B-B14F-4D97-AF65-F5344CB8AC3E}">
        <p14:creationId xmlns:p14="http://schemas.microsoft.com/office/powerpoint/2010/main" xmlns="" val="2028074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 userDrawn="1"/>
        </p:nvGrpSpPr>
        <p:grpSpPr>
          <a:xfrm flipH="1">
            <a:off x="-6032" y="3532"/>
            <a:ext cx="6461125" cy="6858000"/>
            <a:chOff x="2871787" y="152400"/>
            <a:chExt cx="6461125" cy="6858000"/>
          </a:xfrm>
        </p:grpSpPr>
        <p:sp>
          <p:nvSpPr>
            <p:cNvPr id="12" name="Rectangle 13"/>
            <p:cNvSpPr>
              <a:spLocks noChangeArrowheads="1"/>
            </p:cNvSpPr>
            <p:nvPr userDrawn="1"/>
          </p:nvSpPr>
          <p:spPr bwMode="auto">
            <a:xfrm flipH="1">
              <a:off x="6452592" y="152400"/>
              <a:ext cx="2880320" cy="6858000"/>
            </a:xfrm>
            <a:prstGeom prst="rect">
              <a:avLst/>
            </a:prstGeom>
            <a:gradFill rotWithShape="1">
              <a:gsLst>
                <a:gs pos="0">
                  <a:srgbClr val="56628C"/>
                </a:gs>
                <a:gs pos="100000">
                  <a:srgbClr val="C0C0C0">
                    <a:gamma/>
                    <a:tint val="3137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" name="AutoShape 14"/>
            <p:cNvSpPr>
              <a:spLocks noChangeArrowheads="1"/>
            </p:cNvSpPr>
            <p:nvPr userDrawn="1"/>
          </p:nvSpPr>
          <p:spPr bwMode="auto">
            <a:xfrm flipH="1">
              <a:off x="2871787" y="1316038"/>
              <a:ext cx="5181600" cy="240823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6" name="Rectangle 13"/>
          <p:cNvSpPr>
            <a:spLocks noChangeArrowheads="1"/>
          </p:cNvSpPr>
          <p:nvPr userDrawn="1"/>
        </p:nvSpPr>
        <p:spPr bwMode="auto">
          <a:xfrm flipH="1">
            <a:off x="6300192" y="3532"/>
            <a:ext cx="2880320" cy="6858000"/>
          </a:xfrm>
          <a:prstGeom prst="rect">
            <a:avLst/>
          </a:prstGeom>
          <a:gradFill rotWithShape="1">
            <a:gsLst>
              <a:gs pos="0">
                <a:srgbClr val="56628C"/>
              </a:gs>
              <a:gs pos="100000">
                <a:srgbClr val="C0C0C0">
                  <a:gamma/>
                  <a:tint val="3137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" name="AutoShape 14"/>
          <p:cNvSpPr>
            <a:spLocks noChangeArrowheads="1"/>
          </p:cNvSpPr>
          <p:nvPr userDrawn="1"/>
        </p:nvSpPr>
        <p:spPr bwMode="auto">
          <a:xfrm flipH="1">
            <a:off x="2719387" y="1163638"/>
            <a:ext cx="5181600" cy="240823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1772817"/>
            <a:ext cx="8136904" cy="11521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18000" bIns="18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en-US" noProof="0" dirty="0" err="1" smtClean="0"/>
              <a:t>Modifiez</a:t>
            </a:r>
            <a:r>
              <a:rPr lang="en-US" noProof="0" dirty="0" smtClean="0"/>
              <a:t> le style du </a:t>
            </a:r>
            <a:r>
              <a:rPr lang="en-US" noProof="0" dirty="0" err="1" smtClean="0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1607566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56628C"/>
          </a:solidFill>
          <a:ln>
            <a:noFill/>
          </a:ln>
          <a:effectLst>
            <a:glow rad="127000">
              <a:srgbClr val="56628C">
                <a:alpha val="40000"/>
              </a:srgbClr>
            </a:glow>
            <a:reflection stA="45000"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 userDrawn="1"/>
        </p:nvSpPr>
        <p:spPr>
          <a:xfrm>
            <a:off x="-2445" y="6467682"/>
            <a:ext cx="9144000" cy="390317"/>
          </a:xfrm>
          <a:prstGeom prst="rect">
            <a:avLst/>
          </a:prstGeom>
          <a:solidFill>
            <a:srgbClr val="56628C"/>
          </a:solidFill>
          <a:ln>
            <a:noFill/>
          </a:ln>
          <a:effectLst>
            <a:glow rad="127000">
              <a:srgbClr val="56628C">
                <a:alpha val="40000"/>
              </a:srgbClr>
            </a:glow>
            <a:reflection stA="45000"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fr-FR" dirty="0"/>
          </a:p>
        </p:txBody>
      </p:sp>
      <p:sp>
        <p:nvSpPr>
          <p:cNvPr id="6" name="Espace réservé du titre 1"/>
          <p:cNvSpPr>
            <a:spLocks noGrp="1"/>
          </p:cNvSpPr>
          <p:nvPr>
            <p:ph type="title"/>
          </p:nvPr>
        </p:nvSpPr>
        <p:spPr>
          <a:xfrm>
            <a:off x="971600" y="-27384"/>
            <a:ext cx="81724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noProof="0" dirty="0" err="1" smtClean="0"/>
              <a:t>Modifiez</a:t>
            </a:r>
            <a:r>
              <a:rPr lang="en-US" noProof="0" dirty="0" smtClean="0"/>
              <a:t> le style du </a:t>
            </a:r>
            <a:r>
              <a:rPr lang="en-US" noProof="0" dirty="0" err="1" smtClean="0"/>
              <a:t>titre</a:t>
            </a:r>
            <a:endParaRPr lang="en-US" noProof="0" dirty="0"/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4356456" y="6650245"/>
            <a:ext cx="4320000" cy="0"/>
          </a:xfrm>
          <a:prstGeom prst="line">
            <a:avLst/>
          </a:prstGeom>
          <a:ln w="19050">
            <a:solidFill>
              <a:schemeClr val="bg1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pied de page 4"/>
          <p:cNvSpPr txBox="1">
            <a:spLocks/>
          </p:cNvSpPr>
          <p:nvPr userDrawn="1"/>
        </p:nvSpPr>
        <p:spPr>
          <a:xfrm>
            <a:off x="35496" y="6467683"/>
            <a:ext cx="5552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 dirty="0" smtClean="0"/>
              <a:t>Vertical</a:t>
            </a:r>
            <a:r>
              <a:rPr lang="en-US" baseline="0" noProof="0" dirty="0" smtClean="0"/>
              <a:t> cryostat – Kick off meeting – 10th May 2</a:t>
            </a:r>
            <a:r>
              <a:rPr lang="en-US" noProof="0" dirty="0" smtClean="0"/>
              <a:t>016 – ACS </a:t>
            </a:r>
            <a:endParaRPr lang="en-US" baseline="30000" noProof="0" dirty="0"/>
          </a:p>
        </p:txBody>
      </p:sp>
      <p:sp>
        <p:nvSpPr>
          <p:cNvPr id="19" name="Espace réservé du numéro de diapositive 5"/>
          <p:cNvSpPr txBox="1">
            <a:spLocks/>
          </p:cNvSpPr>
          <p:nvPr userDrawn="1"/>
        </p:nvSpPr>
        <p:spPr>
          <a:xfrm>
            <a:off x="6974904" y="64676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F43006-22BA-4B65-9153-CA4D1108557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0"/>
          </p:nvPr>
        </p:nvSpPr>
        <p:spPr>
          <a:xfrm>
            <a:off x="179512" y="692696"/>
            <a:ext cx="8964488" cy="5774986"/>
          </a:xfrm>
        </p:spPr>
        <p:txBody>
          <a:bodyPr lIns="18000" rIns="18000" bIns="18000"/>
          <a:lstStyle>
            <a:lvl1pPr marL="342900" indent="-342900">
              <a:buFontTx/>
              <a:buBlip>
                <a:blip r:embed="rId2"/>
              </a:buBlip>
              <a:defRPr sz="2000" b="1">
                <a:solidFill>
                  <a:srgbClr val="C3004A"/>
                </a:solidFill>
              </a:defRPr>
            </a:lvl1pPr>
            <a:lvl2pPr marL="630238" indent="-274638">
              <a:spcBef>
                <a:spcPts val="300"/>
              </a:spcBef>
              <a:buFontTx/>
              <a:buBlip>
                <a:blip r:embed="rId3"/>
              </a:buBlip>
              <a:defRPr sz="2000">
                <a:solidFill>
                  <a:srgbClr val="7030A0"/>
                </a:solidFill>
              </a:defRPr>
            </a:lvl2pPr>
            <a:lvl3pPr marL="985838" indent="-182563">
              <a:spcBef>
                <a:spcPts val="0"/>
              </a:spcBef>
              <a:buFont typeface="Wingdings" pitchFamily="2" charset="2"/>
              <a:buChar char="ü"/>
              <a:defRPr sz="1800"/>
            </a:lvl3pPr>
          </a:lstStyle>
          <a:p>
            <a:pPr lvl="0"/>
            <a:r>
              <a:rPr lang="en-US" noProof="0" dirty="0" err="1" smtClean="0"/>
              <a:t>Modifiez</a:t>
            </a:r>
            <a:r>
              <a:rPr lang="en-US" noProof="0" dirty="0" smtClean="0"/>
              <a:t>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xmlns="" val="3337277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94E37-7EFD-4F2E-BFA2-B15649AE52D1}" type="datetimeFigureOut">
              <a:rPr lang="fr-FR" smtClean="0"/>
              <a:pPr/>
              <a:t>10/05/2016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5B28-EC25-4BED-80B6-60D5EF0A824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455799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94E37-7EFD-4F2E-BFA2-B15649AE52D1}" type="datetimeFigureOut">
              <a:rPr lang="fr-FR" smtClean="0"/>
              <a:pPr/>
              <a:t>10/05/2016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5B28-EC25-4BED-80B6-60D5EF0A824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066510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err="1" smtClean="0"/>
              <a:t>Modifiez</a:t>
            </a:r>
            <a:r>
              <a:rPr lang="en-US" noProof="0" dirty="0" smtClean="0"/>
              <a:t> le style du </a:t>
            </a:r>
            <a:r>
              <a:rPr lang="en-US" noProof="0" dirty="0" err="1" smtClean="0"/>
              <a:t>titre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 smtClean="0"/>
              <a:t>Modifiez</a:t>
            </a:r>
            <a:r>
              <a:rPr lang="en-US" noProof="0" dirty="0" smtClean="0"/>
              <a:t>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Quatrième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Cinquième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61C86-783F-406A-A508-B7BCF3766634}" type="datetimeFigureOut">
              <a:rPr lang="en-US" noProof="0" smtClean="0"/>
              <a:pPr/>
              <a:t>5/10/2016</a:t>
            </a:fld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43006-22BA-4B65-9153-CA4D1108557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5809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539552" y="1340768"/>
            <a:ext cx="5436096" cy="1152128"/>
          </a:xfrm>
        </p:spPr>
        <p:txBody>
          <a:bodyPr/>
          <a:lstStyle/>
          <a:p>
            <a:r>
              <a:rPr lang="en-GB" dirty="0" smtClean="0"/>
              <a:t>Vertical cryostat</a:t>
            </a:r>
            <a:endParaRPr lang="en-GB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899592" y="2636912"/>
            <a:ext cx="5760640" cy="936674"/>
          </a:xfrm>
        </p:spPr>
        <p:txBody>
          <a:bodyPr>
            <a:noAutofit/>
          </a:bodyPr>
          <a:lstStyle/>
          <a:p>
            <a:r>
              <a:rPr lang="en-GB" alt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Final Design</a:t>
            </a:r>
          </a:p>
          <a:p>
            <a:r>
              <a:rPr lang="en-GB" alt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Cryogenic and mechanical configurations</a:t>
            </a:r>
          </a:p>
          <a:p>
            <a:pPr marL="355600" indent="-355600"/>
            <a:r>
              <a:rPr lang="en-GB" alt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5615236" y="6000768"/>
            <a:ext cx="3528764" cy="359321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10 </a:t>
            </a:r>
            <a:r>
              <a:rPr lang="en-US" dirty="0" err="1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May 2016</a:t>
            </a:r>
            <a:endParaRPr lang="en-US" baseline="30000" dirty="0">
              <a:solidFill>
                <a:schemeClr val="bg1"/>
              </a:solidFill>
            </a:endParaRPr>
          </a:p>
        </p:txBody>
      </p:sp>
      <p:sp>
        <p:nvSpPr>
          <p:cNvPr id="7" name="Sous-titre 4"/>
          <p:cNvSpPr txBox="1">
            <a:spLocks/>
          </p:cNvSpPr>
          <p:nvPr/>
        </p:nvSpPr>
        <p:spPr>
          <a:xfrm>
            <a:off x="3275856" y="5733256"/>
            <a:ext cx="3960440" cy="5754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ACS – P. </a:t>
            </a:r>
            <a:r>
              <a:rPr kumimoji="0" lang="en-GB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Bujard</a:t>
            </a:r>
            <a:r>
              <a:rPr lang="en-GB" alt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kumimoji="0" lang="en-GB" alt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J.P. </a:t>
            </a:r>
            <a:r>
              <a:rPr kumimoji="0" lang="en-GB" alt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Thermeau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320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2" descr="D:\ACS\A-Uppsala\Etudes-Cryostat vertical\CERN\Photographies-Insert-Bain-Pressurisé\20150825_1649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87267" cy="7565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Pressure vessel</a:t>
            </a:r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494" y="692696"/>
            <a:ext cx="3554506" cy="502718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1520" y="4869160"/>
            <a:ext cx="4608512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u="sng" dirty="0" smtClean="0"/>
              <a:t>Specifications:</a:t>
            </a:r>
          </a:p>
          <a:p>
            <a:pPr marL="180975">
              <a:buFontTx/>
              <a:buChar char="-"/>
            </a:pPr>
            <a:r>
              <a:rPr lang="en-US" sz="1600" dirty="0" smtClean="0"/>
              <a:t> Maximum allowable operating pressure: </a:t>
            </a:r>
            <a:r>
              <a:rPr lang="en-US" sz="1600" dirty="0" smtClean="0">
                <a:sym typeface="Symbol"/>
              </a:rPr>
              <a:t> </a:t>
            </a:r>
            <a:r>
              <a:rPr lang="en-US" sz="1600" dirty="0" smtClean="0"/>
              <a:t>4 </a:t>
            </a:r>
            <a:r>
              <a:rPr lang="en-US" sz="1600" dirty="0" err="1" smtClean="0"/>
              <a:t>barg</a:t>
            </a:r>
            <a:r>
              <a:rPr lang="en-US" sz="1600" dirty="0" smtClean="0"/>
              <a:t>,</a:t>
            </a:r>
          </a:p>
          <a:p>
            <a:pPr marL="180975">
              <a:buFontTx/>
              <a:buChar char="-"/>
            </a:pPr>
            <a:r>
              <a:rPr lang="en-US" sz="1600" dirty="0" smtClean="0"/>
              <a:t> Hydraulic test pressure: 7.15 </a:t>
            </a:r>
            <a:r>
              <a:rPr lang="en-US" sz="1600" dirty="0" err="1" smtClean="0"/>
              <a:t>bara</a:t>
            </a:r>
            <a:r>
              <a:rPr lang="en-US" sz="1600" dirty="0" smtClean="0">
                <a:sym typeface="Symbol"/>
              </a:rPr>
              <a:t>,</a:t>
            </a:r>
          </a:p>
          <a:p>
            <a:pPr marL="180975">
              <a:buFontTx/>
              <a:buChar char="-"/>
            </a:pPr>
            <a:r>
              <a:rPr lang="en-US" sz="1600" dirty="0" smtClean="0">
                <a:sym typeface="Symbol"/>
              </a:rPr>
              <a:t> The mechanical calculations </a:t>
            </a:r>
            <a:r>
              <a:rPr lang="en-US" sz="1600" dirty="0" smtClean="0"/>
              <a:t>refer to EN13445 and</a:t>
            </a:r>
            <a:r>
              <a:rPr lang="en-US" sz="1600" dirty="0" smtClean="0">
                <a:sym typeface="Symbol"/>
              </a:rPr>
              <a:t> EN13458 norms</a:t>
            </a:r>
            <a:endParaRPr lang="en-US" sz="16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92696"/>
            <a:ext cx="4626843" cy="3975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necteur droit 6"/>
          <p:cNvCxnSpPr/>
          <p:nvPr/>
        </p:nvCxnSpPr>
        <p:spPr>
          <a:xfrm>
            <a:off x="3563888" y="3573016"/>
            <a:ext cx="0" cy="864096"/>
          </a:xfrm>
          <a:prstGeom prst="line">
            <a:avLst/>
          </a:prstGeom>
          <a:ln w="25400">
            <a:solidFill>
              <a:srgbClr val="FF0000"/>
            </a:solidFill>
            <a:headEnd type="arrow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835696" y="836712"/>
            <a:ext cx="3168352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u="sng" dirty="0" smtClean="0"/>
              <a:t>Dimensions:</a:t>
            </a:r>
          </a:p>
          <a:p>
            <a:pPr marL="180975">
              <a:buFontTx/>
              <a:buChar char="-"/>
            </a:pPr>
            <a:r>
              <a:rPr lang="en-US" sz="1600" dirty="0" smtClean="0"/>
              <a:t> height ~ 4.5 m</a:t>
            </a:r>
          </a:p>
          <a:p>
            <a:pPr marL="180975">
              <a:buFontTx/>
              <a:buChar char="-"/>
            </a:pPr>
            <a:r>
              <a:rPr lang="en-US" sz="1600" dirty="0" smtClean="0"/>
              <a:t> diameters: 1.1 to 1.25 m</a:t>
            </a:r>
          </a:p>
          <a:p>
            <a:pPr marL="180975">
              <a:buFontTx/>
              <a:buChar char="-"/>
            </a:pPr>
            <a:r>
              <a:rPr lang="en-US" sz="1600" dirty="0" smtClean="0"/>
              <a:t> Volume: 4.8 m</a:t>
            </a:r>
            <a:r>
              <a:rPr lang="en-US" sz="1600" baseline="30000" dirty="0" smtClean="0"/>
              <a:t>3</a:t>
            </a:r>
          </a:p>
        </p:txBody>
      </p:sp>
      <p:sp>
        <p:nvSpPr>
          <p:cNvPr id="9" name="Rectangle 8"/>
          <p:cNvSpPr/>
          <p:nvPr/>
        </p:nvSpPr>
        <p:spPr>
          <a:xfrm>
            <a:off x="3131840" y="2420888"/>
            <a:ext cx="3168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smtClean="0"/>
              <a:t>Pressure vessel of category III, MAWP </a:t>
            </a:r>
            <a:r>
              <a:rPr lang="en-US" b="1" dirty="0" smtClean="0">
                <a:sym typeface="Symbol"/>
              </a:rPr>
              <a:t></a:t>
            </a:r>
            <a:r>
              <a:rPr lang="en-US" b="1" dirty="0" smtClean="0"/>
              <a:t> 4 </a:t>
            </a:r>
            <a:r>
              <a:rPr lang="en-US" b="1" dirty="0" err="1" smtClean="0"/>
              <a:t>barg</a:t>
            </a:r>
            <a:endParaRPr lang="en-US" b="1" dirty="0" smtClean="0"/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3635896" y="3068960"/>
            <a:ext cx="504056" cy="432048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275856" y="4509120"/>
            <a:ext cx="6623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4.8 m</a:t>
            </a:r>
            <a:r>
              <a:rPr lang="en-US" sz="1400" b="1" baseline="30000" dirty="0" smtClean="0"/>
              <a:t>3</a:t>
            </a:r>
            <a:endParaRPr lang="fr-FR" sz="1400" b="1" dirty="0"/>
          </a:p>
        </p:txBody>
      </p:sp>
      <p:sp>
        <p:nvSpPr>
          <p:cNvPr id="13" name="Rectangle 12"/>
          <p:cNvSpPr/>
          <p:nvPr/>
        </p:nvSpPr>
        <p:spPr>
          <a:xfrm>
            <a:off x="5652120" y="5445224"/>
            <a:ext cx="345638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u="sng" dirty="0" smtClean="0"/>
              <a:t>Norms:</a:t>
            </a:r>
          </a:p>
          <a:p>
            <a:pPr marL="180975">
              <a:buFontTx/>
              <a:buChar char="-"/>
            </a:pPr>
            <a:r>
              <a:rPr lang="en-US" sz="1600" dirty="0" smtClean="0"/>
              <a:t> EN13458: Cryogenic vessels</a:t>
            </a:r>
          </a:p>
          <a:p>
            <a:pPr marL="180975">
              <a:buFontTx/>
              <a:buChar char="-"/>
            </a:pPr>
            <a:r>
              <a:rPr lang="en-US" sz="1600" dirty="0" smtClean="0"/>
              <a:t> EN13455: Unfired Pressure vessels</a:t>
            </a:r>
          </a:p>
        </p:txBody>
      </p:sp>
    </p:spTree>
    <p:extLst>
      <p:ext uri="{BB962C8B-B14F-4D97-AF65-F5344CB8AC3E}">
        <p14:creationId xmlns:p14="http://schemas.microsoft.com/office/powerpoint/2010/main" xmlns="" val="125935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r>
              <a:rPr lang="en-US" dirty="0" smtClean="0"/>
              <a:t>pecifications to finalize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1520" y="764704"/>
            <a:ext cx="5040560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u="sng" dirty="0" smtClean="0"/>
              <a:t>Pressure vessel specifications:</a:t>
            </a:r>
          </a:p>
          <a:p>
            <a:pPr marL="180975">
              <a:buFontTx/>
              <a:buChar char="-"/>
            </a:pPr>
            <a:r>
              <a:rPr lang="en-US" sz="1600" dirty="0" smtClean="0"/>
              <a:t> Maximum allowable operating pressure: </a:t>
            </a:r>
            <a:r>
              <a:rPr lang="en-US" sz="1600" dirty="0" smtClean="0">
                <a:sym typeface="Symbol"/>
              </a:rPr>
              <a:t> </a:t>
            </a:r>
            <a:r>
              <a:rPr lang="en-US" sz="1600" dirty="0" smtClean="0"/>
              <a:t>4 </a:t>
            </a:r>
            <a:r>
              <a:rPr lang="en-US" sz="1600" dirty="0" err="1" smtClean="0"/>
              <a:t>barg</a:t>
            </a:r>
            <a:r>
              <a:rPr lang="en-US" sz="1600" dirty="0" smtClean="0"/>
              <a:t>,</a:t>
            </a:r>
          </a:p>
          <a:p>
            <a:pPr marL="180975">
              <a:buFontTx/>
              <a:buChar char="-"/>
            </a:pPr>
            <a:r>
              <a:rPr lang="en-US" sz="1600" dirty="0" smtClean="0"/>
              <a:t> Hydraulic test pressure: 7.15 </a:t>
            </a:r>
            <a:r>
              <a:rPr lang="en-US" sz="1600" dirty="0" err="1" smtClean="0"/>
              <a:t>bara</a:t>
            </a:r>
            <a:r>
              <a:rPr lang="en-US" sz="1600" dirty="0" smtClean="0">
                <a:sym typeface="Symbol"/>
              </a:rPr>
              <a:t>,</a:t>
            </a:r>
          </a:p>
          <a:p>
            <a:pPr marL="180975">
              <a:buFontTx/>
              <a:buChar char="-"/>
            </a:pPr>
            <a:r>
              <a:rPr lang="en-US" sz="1600" dirty="0" smtClean="0">
                <a:sym typeface="Symbol"/>
              </a:rPr>
              <a:t> The first mechanical calculations </a:t>
            </a:r>
            <a:r>
              <a:rPr lang="en-US" sz="1600" dirty="0" smtClean="0"/>
              <a:t>refer </a:t>
            </a:r>
            <a:r>
              <a:rPr lang="en-US" sz="1600" dirty="0" smtClean="0"/>
              <a:t>to EN13445 and</a:t>
            </a:r>
            <a:r>
              <a:rPr lang="en-US" sz="1600" dirty="0" smtClean="0">
                <a:sym typeface="Symbol"/>
              </a:rPr>
              <a:t> EN13458 norms</a:t>
            </a:r>
          </a:p>
          <a:p>
            <a:pPr marL="180975">
              <a:buFontTx/>
              <a:buChar char="-"/>
            </a:pPr>
            <a:r>
              <a:rPr lang="en-US" sz="1600" dirty="0" smtClean="0">
                <a:sym typeface="Symbol"/>
              </a:rPr>
              <a:t> Define the norms for the manufacturing and the final calculations.</a:t>
            </a:r>
            <a:endParaRPr lang="en-US" sz="1600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251520" y="2793667"/>
            <a:ext cx="4752528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u="sng" dirty="0" smtClean="0"/>
              <a:t>HX681, Low pressure circuits specifications:</a:t>
            </a:r>
          </a:p>
          <a:p>
            <a:pPr marL="180975">
              <a:buFontTx/>
              <a:buChar char="-"/>
            </a:pPr>
            <a:r>
              <a:rPr lang="en-US" sz="1600" dirty="0" smtClean="0"/>
              <a:t> Operating pressure: 16 mbar (10 mbar to 1 </a:t>
            </a:r>
            <a:r>
              <a:rPr lang="en-US" sz="1600" dirty="0" err="1" smtClean="0"/>
              <a:t>bara</a:t>
            </a:r>
            <a:r>
              <a:rPr lang="en-US" sz="1600" dirty="0" smtClean="0"/>
              <a:t>),</a:t>
            </a:r>
          </a:p>
          <a:p>
            <a:pPr marL="180975">
              <a:buFontTx/>
              <a:buChar char="-"/>
            </a:pPr>
            <a:r>
              <a:rPr lang="en-US" sz="1600" dirty="0" smtClean="0"/>
              <a:t> Operating temperature: 1.8 K (1.6 K to 4.5 K)</a:t>
            </a:r>
            <a:r>
              <a:rPr lang="en-US" sz="1600" dirty="0" smtClean="0">
                <a:sym typeface="Symbol"/>
              </a:rPr>
              <a:t>,</a:t>
            </a:r>
          </a:p>
          <a:p>
            <a:pPr marL="180975">
              <a:buFontTx/>
              <a:buChar char="-"/>
            </a:pPr>
            <a:r>
              <a:rPr lang="en-US" sz="1600" dirty="0" smtClean="0">
                <a:sym typeface="Symbol"/>
              </a:rPr>
              <a:t> </a:t>
            </a:r>
            <a:r>
              <a:rPr lang="en-US" sz="1600" dirty="0" smtClean="0"/>
              <a:t>Inner pipe surface: 1m² (minimum value).</a:t>
            </a:r>
          </a:p>
          <a:p>
            <a:pPr marL="180975">
              <a:buFontTx/>
              <a:buChar char="-"/>
            </a:pPr>
            <a:r>
              <a:rPr lang="en-US" sz="1600" dirty="0" smtClean="0"/>
              <a:t> Define the needs for the cryogenic power at 1.8 K.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1520" y="4293173"/>
            <a:ext cx="532859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u="sng" dirty="0" smtClean="0"/>
              <a:t>Magnet test </a:t>
            </a:r>
            <a:r>
              <a:rPr lang="en-US" b="1" u="sng" dirty="0" smtClean="0"/>
              <a:t>specifications (next meeting at CERN):</a:t>
            </a:r>
            <a:endParaRPr lang="en-US" b="1" u="sng" dirty="0" smtClean="0"/>
          </a:p>
          <a:p>
            <a:pPr marL="180975">
              <a:buFontTx/>
              <a:buChar char="-"/>
            </a:pPr>
            <a:r>
              <a:rPr lang="en-US" sz="1600" dirty="0" smtClean="0"/>
              <a:t> Cool down sequence: thermal gradient, speed, …</a:t>
            </a:r>
          </a:p>
          <a:p>
            <a:pPr marL="180975">
              <a:buFontTx/>
              <a:buChar char="-"/>
            </a:pPr>
            <a:r>
              <a:rPr lang="en-US" sz="1600" dirty="0" smtClean="0"/>
              <a:t> Operating temperatures: 1.8 K to 80 K,</a:t>
            </a:r>
          </a:p>
          <a:p>
            <a:pPr marL="180975">
              <a:buFontTx/>
              <a:buChar char="-"/>
            </a:pPr>
            <a:r>
              <a:rPr lang="en-US" sz="1600" dirty="0" smtClean="0"/>
              <a:t> Define all sequences needed for the tests (electrical tests at 80 K, superconducting  measurements at 4.5 K and 1.8 K, …),</a:t>
            </a:r>
          </a:p>
          <a:p>
            <a:pPr marL="180975">
              <a:buFontTx/>
              <a:buChar char="-"/>
            </a:pPr>
            <a:r>
              <a:rPr lang="en-US" sz="1600" dirty="0" smtClean="0"/>
              <a:t> Define the specifications for the cryogenic sequences (cryogenic and electrical power, instrumentation, …</a:t>
            </a:r>
          </a:p>
        </p:txBody>
      </p:sp>
      <p:sp>
        <p:nvSpPr>
          <p:cNvPr id="16" name="Accolade fermante 15"/>
          <p:cNvSpPr/>
          <p:nvPr/>
        </p:nvSpPr>
        <p:spPr>
          <a:xfrm>
            <a:off x="5004048" y="908720"/>
            <a:ext cx="936104" cy="5472608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5940152" y="1796911"/>
            <a:ext cx="324036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u="sng" dirty="0" smtClean="0"/>
              <a:t>Impact on the existing facilities and necessary developments: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en-US" sz="1600" dirty="0" smtClean="0"/>
              <a:t> Helium liquefier and its </a:t>
            </a:r>
            <a:r>
              <a:rPr lang="en-US" sz="1600" dirty="0" err="1" smtClean="0"/>
              <a:t>LHe</a:t>
            </a:r>
            <a:r>
              <a:rPr lang="en-US" sz="1600" dirty="0" smtClean="0"/>
              <a:t> storage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en-US" sz="1600" dirty="0" smtClean="0"/>
              <a:t> Cryogenic power at 1.85 K and the Helium pumping system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en-US" sz="1600" dirty="0" smtClean="0"/>
              <a:t> The magnet </a:t>
            </a:r>
            <a:r>
              <a:rPr lang="en-US" sz="1600" dirty="0" err="1" smtClean="0"/>
              <a:t>quenchs</a:t>
            </a:r>
            <a:r>
              <a:rPr lang="en-US" sz="1600" dirty="0" smtClean="0"/>
              <a:t> and the helium recovery system,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en-US" sz="1600" dirty="0" smtClean="0"/>
              <a:t> New cryostat with its own control system, the links with the horizontal cryostat and the other equipments.</a:t>
            </a:r>
          </a:p>
        </p:txBody>
      </p:sp>
    </p:spTree>
    <p:extLst>
      <p:ext uri="{BB962C8B-B14F-4D97-AF65-F5344CB8AC3E}">
        <p14:creationId xmlns:p14="http://schemas.microsoft.com/office/powerpoint/2010/main" xmlns="" val="125935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FREIA Hall</a:t>
            </a: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162" y="2348880"/>
            <a:ext cx="6201470" cy="43847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0" y="908720"/>
            <a:ext cx="4572000" cy="127727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b="1" u="sng" dirty="0" err="1" smtClean="0"/>
              <a:t>Gersemi</a:t>
            </a:r>
            <a:r>
              <a:rPr lang="en-US" b="1" u="sng" dirty="0" smtClean="0"/>
              <a:t> hole:</a:t>
            </a:r>
          </a:p>
          <a:p>
            <a:pPr marL="180975">
              <a:buFontTx/>
              <a:buChar char="-"/>
            </a:pPr>
            <a:r>
              <a:rPr lang="en-US" dirty="0" smtClean="0"/>
              <a:t> 3.3x3x1m</a:t>
            </a:r>
          </a:p>
          <a:p>
            <a:pPr marL="180975"/>
            <a:r>
              <a:rPr lang="en-US" dirty="0" smtClean="0"/>
              <a:t>+</a:t>
            </a:r>
          </a:p>
          <a:p>
            <a:pPr marL="180975">
              <a:buFontTx/>
              <a:buChar char="-"/>
            </a:pPr>
            <a:r>
              <a:rPr lang="en-US" dirty="0" smtClean="0"/>
              <a:t> Ø2x4m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4368314" cy="30886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832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Global scheme</a:t>
            </a:r>
            <a:endParaRPr lang="en-US" sz="32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4550"/>
            <a:ext cx="8353425" cy="5907088"/>
          </a:xfrm>
          <a:ln>
            <a:noFill/>
          </a:ln>
        </p:spPr>
      </p:pic>
      <p:sp>
        <p:nvSpPr>
          <p:cNvPr id="5" name="ZoneTexte 4"/>
          <p:cNvSpPr txBox="1"/>
          <p:nvPr/>
        </p:nvSpPr>
        <p:spPr>
          <a:xfrm>
            <a:off x="5652120" y="980728"/>
            <a:ext cx="1656184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Hnoss Reheater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6012160" y="2217544"/>
            <a:ext cx="1174322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Valve Box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1835696" y="4025357"/>
            <a:ext cx="1728192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Liquefier Dewar</a:t>
            </a:r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467544" y="3573016"/>
            <a:ext cx="1800200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Additional bottle</a:t>
            </a: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6210182" y="4941168"/>
            <a:ext cx="1863824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Gersemi cryostat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3563888" y="1043444"/>
            <a:ext cx="1080120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Liquefier</a:t>
            </a:r>
            <a:endParaRPr lang="en-US" dirty="0"/>
          </a:p>
        </p:txBody>
      </p:sp>
      <p:sp>
        <p:nvSpPr>
          <p:cNvPr id="14" name="ZoneTexte 13"/>
          <p:cNvSpPr txBox="1"/>
          <p:nvPr/>
        </p:nvSpPr>
        <p:spPr>
          <a:xfrm>
            <a:off x="1187624" y="988482"/>
            <a:ext cx="1440160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Filling station</a:t>
            </a:r>
            <a:endParaRPr lang="en-US" dirty="0"/>
          </a:p>
        </p:txBody>
      </p:sp>
      <p:cxnSp>
        <p:nvCxnSpPr>
          <p:cNvPr id="22" name="Connecteur droit 21"/>
          <p:cNvCxnSpPr>
            <a:stCxn id="5" idx="2"/>
          </p:cNvCxnSpPr>
          <p:nvPr/>
        </p:nvCxnSpPr>
        <p:spPr>
          <a:xfrm flipH="1">
            <a:off x="5364088" y="1350060"/>
            <a:ext cx="1116124" cy="75143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>
            <a:stCxn id="6" idx="2"/>
          </p:cNvCxnSpPr>
          <p:nvPr/>
        </p:nvCxnSpPr>
        <p:spPr>
          <a:xfrm flipH="1">
            <a:off x="5004049" y="2586876"/>
            <a:ext cx="1595272" cy="27874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2204095" y="1357814"/>
            <a:ext cx="1287785" cy="55901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>
            <a:stCxn id="13" idx="2"/>
          </p:cNvCxnSpPr>
          <p:nvPr/>
        </p:nvCxnSpPr>
        <p:spPr>
          <a:xfrm>
            <a:off x="4103948" y="1412776"/>
            <a:ext cx="180020" cy="62299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>
            <a:stCxn id="9" idx="3"/>
          </p:cNvCxnSpPr>
          <p:nvPr/>
        </p:nvCxnSpPr>
        <p:spPr>
          <a:xfrm flipV="1">
            <a:off x="2267744" y="3140968"/>
            <a:ext cx="792088" cy="61671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>
            <a:stCxn id="10" idx="1"/>
          </p:cNvCxnSpPr>
          <p:nvPr/>
        </p:nvCxnSpPr>
        <p:spPr>
          <a:xfrm flipH="1" flipV="1">
            <a:off x="5004048" y="5013176"/>
            <a:ext cx="1206134" cy="11265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 flipV="1">
            <a:off x="2699792" y="3140968"/>
            <a:ext cx="1152128" cy="88438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6099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Valve Box</a:t>
            </a:r>
            <a:endParaRPr lang="en-US" sz="32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548680"/>
            <a:ext cx="4119562" cy="5905500"/>
          </a:xfrm>
          <a:ln>
            <a:noFill/>
          </a:ln>
        </p:spPr>
      </p:pic>
      <p:sp>
        <p:nvSpPr>
          <p:cNvPr id="6" name="ZoneTexte 5"/>
          <p:cNvSpPr txBox="1"/>
          <p:nvPr/>
        </p:nvSpPr>
        <p:spPr>
          <a:xfrm>
            <a:off x="3566898" y="2740040"/>
            <a:ext cx="1174322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4K pot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3203848" y="5024281"/>
            <a:ext cx="1234420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80K shield</a:t>
            </a:r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107504" y="3566431"/>
            <a:ext cx="2304256" cy="923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Body: Ø1000x2375</a:t>
            </a:r>
          </a:p>
          <a:p>
            <a:r>
              <a:rPr lang="en-US" smtClean="0"/>
              <a:t>Overall height: ~2700</a:t>
            </a:r>
          </a:p>
          <a:p>
            <a:r>
              <a:rPr lang="en-US" smtClean="0"/>
              <a:t>Weight: 1075kg</a:t>
            </a: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3290229" y="5733256"/>
            <a:ext cx="1123382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Ø1100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7199784" y="692696"/>
            <a:ext cx="1620688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GHe</a:t>
            </a:r>
            <a:r>
              <a:rPr lang="en-US" dirty="0" smtClean="0"/>
              <a:t>        pumping-port</a:t>
            </a:r>
            <a:endParaRPr lang="en-US" dirty="0"/>
          </a:p>
        </p:txBody>
      </p:sp>
      <p:sp>
        <p:nvSpPr>
          <p:cNvPr id="14" name="ZoneTexte 13"/>
          <p:cNvSpPr txBox="1"/>
          <p:nvPr/>
        </p:nvSpPr>
        <p:spPr>
          <a:xfrm>
            <a:off x="7199784" y="1980813"/>
            <a:ext cx="1836712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Supercritical </a:t>
            </a:r>
            <a:r>
              <a:rPr lang="en-US" dirty="0" err="1" smtClean="0"/>
              <a:t>GHe</a:t>
            </a:r>
            <a:r>
              <a:rPr lang="en-US" dirty="0" smtClean="0"/>
              <a:t> Pre-cooling Hx</a:t>
            </a:r>
            <a:endParaRPr lang="en-US" dirty="0"/>
          </a:p>
        </p:txBody>
      </p:sp>
      <p:cxnSp>
        <p:nvCxnSpPr>
          <p:cNvPr id="31" name="Connecteur droit 30"/>
          <p:cNvCxnSpPr>
            <a:stCxn id="6" idx="2"/>
          </p:cNvCxnSpPr>
          <p:nvPr/>
        </p:nvCxnSpPr>
        <p:spPr>
          <a:xfrm>
            <a:off x="4154059" y="3109372"/>
            <a:ext cx="1138021" cy="63451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>
            <a:stCxn id="14" idx="2"/>
          </p:cNvCxnSpPr>
          <p:nvPr/>
        </p:nvCxnSpPr>
        <p:spPr>
          <a:xfrm flipH="1">
            <a:off x="6732240" y="2627144"/>
            <a:ext cx="1385900" cy="22579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>
            <a:stCxn id="13" idx="2"/>
          </p:cNvCxnSpPr>
          <p:nvPr/>
        </p:nvCxnSpPr>
        <p:spPr>
          <a:xfrm flipH="1">
            <a:off x="6625906" y="1339027"/>
            <a:ext cx="1384222" cy="28977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>
            <a:stCxn id="9" idx="3"/>
          </p:cNvCxnSpPr>
          <p:nvPr/>
        </p:nvCxnSpPr>
        <p:spPr>
          <a:xfrm flipV="1">
            <a:off x="2411760" y="3134384"/>
            <a:ext cx="432048" cy="89371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>
            <a:stCxn id="10" idx="3"/>
          </p:cNvCxnSpPr>
          <p:nvPr/>
        </p:nvCxnSpPr>
        <p:spPr>
          <a:xfrm flipV="1">
            <a:off x="4413611" y="5373216"/>
            <a:ext cx="446421" cy="54470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>
            <a:stCxn id="8" idx="3"/>
          </p:cNvCxnSpPr>
          <p:nvPr/>
        </p:nvCxnSpPr>
        <p:spPr>
          <a:xfrm flipV="1">
            <a:off x="4438268" y="4869161"/>
            <a:ext cx="853812" cy="33978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7199784" y="3163924"/>
            <a:ext cx="1836712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LHe</a:t>
            </a:r>
            <a:r>
              <a:rPr lang="en-US" dirty="0" smtClean="0"/>
              <a:t> sub-cooling Hx</a:t>
            </a:r>
            <a:endParaRPr lang="en-US" dirty="0"/>
          </a:p>
        </p:txBody>
      </p:sp>
      <p:cxnSp>
        <p:nvCxnSpPr>
          <p:cNvPr id="21" name="Connecteur droit 20"/>
          <p:cNvCxnSpPr>
            <a:stCxn id="20" idx="2"/>
          </p:cNvCxnSpPr>
          <p:nvPr/>
        </p:nvCxnSpPr>
        <p:spPr>
          <a:xfrm flipH="1">
            <a:off x="6732240" y="3810255"/>
            <a:ext cx="1385900" cy="22579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2843808" y="799848"/>
            <a:ext cx="72008" cy="5509472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6609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884" y="548679"/>
            <a:ext cx="4490629" cy="644675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Vacuum Vessel</a:t>
            </a:r>
            <a:endParaRPr lang="en-US" sz="3200" dirty="0"/>
          </a:p>
        </p:txBody>
      </p:sp>
      <p:sp>
        <p:nvSpPr>
          <p:cNvPr id="6" name="ZoneTexte 5"/>
          <p:cNvSpPr txBox="1"/>
          <p:nvPr/>
        </p:nvSpPr>
        <p:spPr>
          <a:xfrm>
            <a:off x="2905738" y="1915969"/>
            <a:ext cx="1174322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Multi line port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2915816" y="4562616"/>
            <a:ext cx="1522452" cy="923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80K shield</a:t>
            </a:r>
          </a:p>
          <a:p>
            <a:r>
              <a:rPr lang="en-US" sz="1200" dirty="0" smtClean="0"/>
              <a:t>2mm thick</a:t>
            </a:r>
          </a:p>
          <a:p>
            <a:r>
              <a:rPr lang="en-US" sz="1200" dirty="0" smtClean="0"/>
              <a:t>ID: ~1650</a:t>
            </a:r>
          </a:p>
          <a:p>
            <a:r>
              <a:rPr lang="en-US" sz="1200" dirty="0" smtClean="0"/>
              <a:t>inner height: 4200</a:t>
            </a:r>
            <a:endParaRPr lang="en-US" sz="1200" dirty="0"/>
          </a:p>
        </p:txBody>
      </p:sp>
      <p:sp>
        <p:nvSpPr>
          <p:cNvPr id="9" name="ZoneTexte 8"/>
          <p:cNvSpPr txBox="1"/>
          <p:nvPr/>
        </p:nvSpPr>
        <p:spPr>
          <a:xfrm>
            <a:off x="107504" y="3570507"/>
            <a:ext cx="2232248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Body:Ø1957x4330</a:t>
            </a:r>
          </a:p>
          <a:p>
            <a:r>
              <a:rPr lang="en-US" smtClean="0"/>
              <a:t>Weight:2188kg</a:t>
            </a: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7228380" y="4715890"/>
            <a:ext cx="1520084" cy="116955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main vessel</a:t>
            </a:r>
          </a:p>
          <a:p>
            <a:r>
              <a:rPr lang="en-US" sz="1600" dirty="0" smtClean="0"/>
              <a:t>Ø1800</a:t>
            </a:r>
          </a:p>
          <a:p>
            <a:r>
              <a:rPr lang="en-US" sz="1200" dirty="0" smtClean="0"/>
              <a:t>8mm thick</a:t>
            </a:r>
          </a:p>
          <a:p>
            <a:r>
              <a:rPr lang="en-US" sz="1200" dirty="0" smtClean="0"/>
              <a:t>ID :  ~1784</a:t>
            </a:r>
          </a:p>
          <a:p>
            <a:r>
              <a:rPr lang="en-US" sz="1200" dirty="0" smtClean="0"/>
              <a:t>inner height : ~4300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7164288" y="764704"/>
            <a:ext cx="1620688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vacuum      pumping-port</a:t>
            </a:r>
            <a:endParaRPr lang="en-US" dirty="0"/>
          </a:p>
        </p:txBody>
      </p:sp>
      <p:sp>
        <p:nvSpPr>
          <p:cNvPr id="14" name="ZoneTexte 13"/>
          <p:cNvSpPr txBox="1"/>
          <p:nvPr/>
        </p:nvSpPr>
        <p:spPr>
          <a:xfrm>
            <a:off x="7307288" y="2780928"/>
            <a:ext cx="1836712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Hanging shoulder</a:t>
            </a:r>
            <a:endParaRPr lang="en-US" dirty="0"/>
          </a:p>
        </p:txBody>
      </p:sp>
      <p:cxnSp>
        <p:nvCxnSpPr>
          <p:cNvPr id="31" name="Connecteur droit 30"/>
          <p:cNvCxnSpPr>
            <a:stCxn id="6" idx="0"/>
          </p:cNvCxnSpPr>
          <p:nvPr/>
        </p:nvCxnSpPr>
        <p:spPr>
          <a:xfrm flipV="1">
            <a:off x="3492899" y="1700808"/>
            <a:ext cx="1367133" cy="21516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>
            <a:stCxn id="14" idx="0"/>
          </p:cNvCxnSpPr>
          <p:nvPr/>
        </p:nvCxnSpPr>
        <p:spPr>
          <a:xfrm flipH="1" flipV="1">
            <a:off x="7039560" y="2392548"/>
            <a:ext cx="1186084" cy="38838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>
            <a:stCxn id="13" idx="2"/>
          </p:cNvCxnSpPr>
          <p:nvPr/>
        </p:nvCxnSpPr>
        <p:spPr>
          <a:xfrm flipH="1">
            <a:off x="6944814" y="1411035"/>
            <a:ext cx="1029818" cy="25289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>
            <a:stCxn id="9" idx="3"/>
          </p:cNvCxnSpPr>
          <p:nvPr/>
        </p:nvCxnSpPr>
        <p:spPr>
          <a:xfrm flipV="1">
            <a:off x="2339752" y="3743892"/>
            <a:ext cx="396044" cy="14978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>
            <a:endCxn id="10" idx="1"/>
          </p:cNvCxnSpPr>
          <p:nvPr/>
        </p:nvCxnSpPr>
        <p:spPr>
          <a:xfrm>
            <a:off x="6732240" y="4834969"/>
            <a:ext cx="496140" cy="46569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 flipV="1">
            <a:off x="4427984" y="4509120"/>
            <a:ext cx="853812" cy="61678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7308304" y="3356992"/>
            <a:ext cx="1620688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15x20mm rib</a:t>
            </a:r>
            <a:endParaRPr lang="en-US" dirty="0"/>
          </a:p>
        </p:txBody>
      </p:sp>
      <p:cxnSp>
        <p:nvCxnSpPr>
          <p:cNvPr id="21" name="Connecteur droit 20"/>
          <p:cNvCxnSpPr>
            <a:stCxn id="20" idx="2"/>
          </p:cNvCxnSpPr>
          <p:nvPr/>
        </p:nvCxnSpPr>
        <p:spPr>
          <a:xfrm flipH="1">
            <a:off x="6840760" y="3726324"/>
            <a:ext cx="1277888" cy="50279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2699792" y="1061342"/>
            <a:ext cx="72008" cy="4885837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3491880" y="1052736"/>
            <a:ext cx="1123382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Ø1957</a:t>
            </a:r>
            <a:endParaRPr lang="en-US" dirty="0"/>
          </a:p>
        </p:txBody>
      </p:sp>
      <p:cxnSp>
        <p:nvCxnSpPr>
          <p:cNvPr id="23" name="Connecteur droit 22"/>
          <p:cNvCxnSpPr>
            <a:stCxn id="22" idx="3"/>
          </p:cNvCxnSpPr>
          <p:nvPr/>
        </p:nvCxnSpPr>
        <p:spPr>
          <a:xfrm>
            <a:off x="4615262" y="1237402"/>
            <a:ext cx="546720" cy="9091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8851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Image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622906"/>
            <a:ext cx="3521526" cy="252163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685974"/>
            <a:ext cx="4490610" cy="635113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smtClean="0"/>
              <a:t>Dewar: “</a:t>
            </a:r>
            <a:r>
              <a:rPr lang="en-US" sz="2700" smtClean="0"/>
              <a:t>Pressure Vessel”</a:t>
            </a:r>
            <a:endParaRPr lang="en-US" sz="3200" dirty="0"/>
          </a:p>
        </p:txBody>
      </p:sp>
      <p:sp>
        <p:nvSpPr>
          <p:cNvPr id="8" name="ZoneTexte 7"/>
          <p:cNvSpPr txBox="1"/>
          <p:nvPr/>
        </p:nvSpPr>
        <p:spPr>
          <a:xfrm>
            <a:off x="2902058" y="1823222"/>
            <a:ext cx="1522452" cy="923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neck</a:t>
            </a:r>
            <a:endParaRPr lang="en-US" dirty="0" smtClean="0"/>
          </a:p>
          <a:p>
            <a:r>
              <a:rPr lang="en-US" sz="1200" smtClean="0"/>
              <a:t>3mm </a:t>
            </a:r>
            <a:r>
              <a:rPr lang="en-US" sz="1200" dirty="0" smtClean="0"/>
              <a:t>thick</a:t>
            </a:r>
          </a:p>
          <a:p>
            <a:r>
              <a:rPr lang="en-US" sz="1200" dirty="0" smtClean="0"/>
              <a:t>ID</a:t>
            </a:r>
            <a:r>
              <a:rPr lang="en-US" sz="1200" smtClean="0"/>
              <a:t>: 1256</a:t>
            </a:r>
            <a:endParaRPr lang="en-US" sz="1200" dirty="0" smtClean="0"/>
          </a:p>
          <a:p>
            <a:r>
              <a:rPr lang="en-US" sz="1200" dirty="0" smtClean="0"/>
              <a:t>inner height</a:t>
            </a:r>
            <a:r>
              <a:rPr lang="en-US" sz="1200" smtClean="0"/>
              <a:t>: 1595</a:t>
            </a:r>
            <a:endParaRPr lang="en-US" sz="1200" dirty="0"/>
          </a:p>
        </p:txBody>
      </p:sp>
      <p:sp>
        <p:nvSpPr>
          <p:cNvPr id="9" name="ZoneTexte 8"/>
          <p:cNvSpPr txBox="1"/>
          <p:nvPr/>
        </p:nvSpPr>
        <p:spPr>
          <a:xfrm>
            <a:off x="179512" y="3570507"/>
            <a:ext cx="2160240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Overall height </a:t>
            </a:r>
            <a:r>
              <a:rPr lang="en-US" smtClean="0"/>
              <a:t>~4770</a:t>
            </a:r>
          </a:p>
          <a:p>
            <a:r>
              <a:rPr lang="en-US" smtClean="0"/>
              <a:t>Weight:1598kg</a:t>
            </a: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7228380" y="4032172"/>
            <a:ext cx="1520084" cy="116955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main </a:t>
            </a:r>
            <a:r>
              <a:rPr lang="en-US" dirty="0" smtClean="0"/>
              <a:t>vessel</a:t>
            </a:r>
          </a:p>
          <a:p>
            <a:r>
              <a:rPr lang="en-US" sz="1600" smtClean="0"/>
              <a:t>Ø1118</a:t>
            </a:r>
            <a:endParaRPr lang="en-US" sz="1600" dirty="0" smtClean="0"/>
          </a:p>
          <a:p>
            <a:r>
              <a:rPr lang="en-US" sz="1200" smtClean="0"/>
              <a:t>6mm </a:t>
            </a:r>
            <a:r>
              <a:rPr lang="en-US" sz="1200" dirty="0" smtClean="0"/>
              <a:t>thick</a:t>
            </a:r>
          </a:p>
          <a:p>
            <a:r>
              <a:rPr lang="en-US" sz="1200" dirty="0" smtClean="0"/>
              <a:t>ID </a:t>
            </a:r>
            <a:r>
              <a:rPr lang="en-US" sz="1200" smtClean="0"/>
              <a:t>:  1106</a:t>
            </a:r>
            <a:endParaRPr lang="en-US" sz="1200" dirty="0" smtClean="0"/>
          </a:p>
          <a:p>
            <a:r>
              <a:rPr lang="en-US" sz="1200" dirty="0" smtClean="0"/>
              <a:t>inner height </a:t>
            </a:r>
            <a:r>
              <a:rPr lang="en-US" sz="1200" smtClean="0"/>
              <a:t>: 2875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7884368" y="692696"/>
            <a:ext cx="862556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Ø1450</a:t>
            </a:r>
            <a:endParaRPr lang="en-US" dirty="0"/>
          </a:p>
        </p:txBody>
      </p:sp>
      <p:sp>
        <p:nvSpPr>
          <p:cNvPr id="14" name="ZoneTexte 13"/>
          <p:cNvSpPr txBox="1"/>
          <p:nvPr/>
        </p:nvSpPr>
        <p:spPr>
          <a:xfrm>
            <a:off x="3014704" y="4834969"/>
            <a:ext cx="1836712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Cool down line</a:t>
            </a:r>
            <a:endParaRPr lang="en-US" dirty="0"/>
          </a:p>
        </p:txBody>
      </p:sp>
      <p:cxnSp>
        <p:nvCxnSpPr>
          <p:cNvPr id="41" name="Connecteur droit 40"/>
          <p:cNvCxnSpPr>
            <a:endCxn id="14" idx="2"/>
          </p:cNvCxnSpPr>
          <p:nvPr/>
        </p:nvCxnSpPr>
        <p:spPr>
          <a:xfrm flipH="1" flipV="1">
            <a:off x="3933060" y="5204301"/>
            <a:ext cx="1359020" cy="31293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>
            <a:stCxn id="13" idx="2"/>
          </p:cNvCxnSpPr>
          <p:nvPr/>
        </p:nvCxnSpPr>
        <p:spPr>
          <a:xfrm flipH="1">
            <a:off x="6826664" y="1062028"/>
            <a:ext cx="1488982" cy="37074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>
            <a:stCxn id="9" idx="3"/>
          </p:cNvCxnSpPr>
          <p:nvPr/>
        </p:nvCxnSpPr>
        <p:spPr>
          <a:xfrm flipV="1">
            <a:off x="2339752" y="3743891"/>
            <a:ext cx="396044" cy="14978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>
            <a:endCxn id="10" idx="1"/>
          </p:cNvCxnSpPr>
          <p:nvPr/>
        </p:nvCxnSpPr>
        <p:spPr>
          <a:xfrm>
            <a:off x="6732240" y="4365104"/>
            <a:ext cx="496140" cy="25184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>
            <a:stCxn id="8" idx="3"/>
          </p:cNvCxnSpPr>
          <p:nvPr/>
        </p:nvCxnSpPr>
        <p:spPr>
          <a:xfrm flipV="1">
            <a:off x="4424510" y="1916832"/>
            <a:ext cx="939578" cy="36805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7199784" y="3163924"/>
            <a:ext cx="1620688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15x20mm rib</a:t>
            </a:r>
            <a:endParaRPr lang="en-US" dirty="0"/>
          </a:p>
        </p:txBody>
      </p:sp>
      <p:cxnSp>
        <p:nvCxnSpPr>
          <p:cNvPr id="21" name="Connecteur droit 20"/>
          <p:cNvCxnSpPr>
            <a:stCxn id="20" idx="2"/>
          </p:cNvCxnSpPr>
          <p:nvPr/>
        </p:nvCxnSpPr>
        <p:spPr>
          <a:xfrm flipH="1">
            <a:off x="6732240" y="3533256"/>
            <a:ext cx="1277888" cy="47180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2699792" y="620688"/>
            <a:ext cx="72908" cy="5832648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3052967" y="847419"/>
            <a:ext cx="942969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Ø1957</a:t>
            </a:r>
            <a:endParaRPr lang="en-US" dirty="0"/>
          </a:p>
        </p:txBody>
      </p:sp>
      <p:cxnSp>
        <p:nvCxnSpPr>
          <p:cNvPr id="23" name="Connecteur droit 22"/>
          <p:cNvCxnSpPr>
            <a:stCxn id="22" idx="3"/>
          </p:cNvCxnSpPr>
          <p:nvPr/>
        </p:nvCxnSpPr>
        <p:spPr>
          <a:xfrm>
            <a:off x="3995936" y="1032085"/>
            <a:ext cx="864096" cy="74073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2853432" y="3108842"/>
            <a:ext cx="1522452" cy="923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Lambda seat</a:t>
            </a:r>
            <a:endParaRPr lang="en-US" dirty="0" smtClean="0"/>
          </a:p>
          <a:p>
            <a:r>
              <a:rPr lang="en-US" sz="1200" smtClean="0"/>
              <a:t>55mm </a:t>
            </a:r>
            <a:r>
              <a:rPr lang="en-US" sz="1200" dirty="0" smtClean="0"/>
              <a:t>thick</a:t>
            </a:r>
          </a:p>
          <a:p>
            <a:r>
              <a:rPr lang="en-US" sz="1200" smtClean="0"/>
              <a:t>IDs: 1250 &amp; 1100</a:t>
            </a:r>
          </a:p>
          <a:p>
            <a:r>
              <a:rPr lang="en-US" sz="1200" smtClean="0"/>
              <a:t>Ø1278x220</a:t>
            </a:r>
            <a:endParaRPr lang="en-US" sz="1200" dirty="0" smtClean="0"/>
          </a:p>
        </p:txBody>
      </p:sp>
      <p:cxnSp>
        <p:nvCxnSpPr>
          <p:cNvPr id="25" name="Connecteur droit 24"/>
          <p:cNvCxnSpPr>
            <a:stCxn id="24" idx="3"/>
          </p:cNvCxnSpPr>
          <p:nvPr/>
        </p:nvCxnSpPr>
        <p:spPr>
          <a:xfrm flipV="1">
            <a:off x="4375884" y="3284984"/>
            <a:ext cx="988204" cy="28552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H="1">
            <a:off x="2627784" y="6453336"/>
            <a:ext cx="32403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H="1">
            <a:off x="2537774" y="620688"/>
            <a:ext cx="33303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3003069" y="5871952"/>
            <a:ext cx="1836712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Centering pin</a:t>
            </a:r>
            <a:endParaRPr lang="en-US" dirty="0"/>
          </a:p>
        </p:txBody>
      </p:sp>
      <p:cxnSp>
        <p:nvCxnSpPr>
          <p:cNvPr id="44" name="Connecteur droit 43"/>
          <p:cNvCxnSpPr/>
          <p:nvPr/>
        </p:nvCxnSpPr>
        <p:spPr>
          <a:xfrm flipH="1" flipV="1">
            <a:off x="4860032" y="6165304"/>
            <a:ext cx="1172380" cy="39671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>
            <a:off x="7299176" y="5357770"/>
            <a:ext cx="1520084" cy="98488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Dished head</a:t>
            </a:r>
            <a:endParaRPr lang="en-US" dirty="0" smtClean="0"/>
          </a:p>
          <a:p>
            <a:r>
              <a:rPr lang="en-US" sz="1600" smtClean="0"/>
              <a:t>Ø1120</a:t>
            </a:r>
            <a:endParaRPr lang="en-US" sz="1600" dirty="0" smtClean="0"/>
          </a:p>
          <a:p>
            <a:r>
              <a:rPr lang="en-US" sz="1200" smtClean="0"/>
              <a:t>8mm </a:t>
            </a:r>
            <a:r>
              <a:rPr lang="en-US" sz="1200" dirty="0" smtClean="0"/>
              <a:t>thick</a:t>
            </a:r>
          </a:p>
          <a:p>
            <a:r>
              <a:rPr lang="en-US" sz="1200" dirty="0" smtClean="0"/>
              <a:t>ID </a:t>
            </a:r>
            <a:r>
              <a:rPr lang="en-US" sz="1200" smtClean="0"/>
              <a:t>:  1104</a:t>
            </a:r>
            <a:endParaRPr lang="en-US" sz="1200" dirty="0" smtClean="0"/>
          </a:p>
        </p:txBody>
      </p:sp>
      <p:cxnSp>
        <p:nvCxnSpPr>
          <p:cNvPr id="53" name="Connecteur droit 52"/>
          <p:cNvCxnSpPr>
            <a:endCxn id="52" idx="1"/>
          </p:cNvCxnSpPr>
          <p:nvPr/>
        </p:nvCxnSpPr>
        <p:spPr>
          <a:xfrm flipV="1">
            <a:off x="6588224" y="5850213"/>
            <a:ext cx="710952" cy="60312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8194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325" y="867905"/>
            <a:ext cx="7166258" cy="506646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smtClean="0"/>
              <a:t>Dewar: neck details</a:t>
            </a:r>
            <a:endParaRPr lang="en-US" sz="3200" dirty="0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265" y="1378298"/>
            <a:ext cx="2352634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Vacuum safety valve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412683" y="4912068"/>
            <a:ext cx="1522452" cy="73866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stiffener</a:t>
            </a:r>
            <a:endParaRPr lang="en-US" dirty="0" smtClean="0"/>
          </a:p>
          <a:p>
            <a:r>
              <a:rPr lang="en-US" sz="1200" smtClean="0"/>
              <a:t>6mm </a:t>
            </a:r>
            <a:r>
              <a:rPr lang="en-US" sz="1200" dirty="0" smtClean="0"/>
              <a:t>thick</a:t>
            </a:r>
          </a:p>
          <a:p>
            <a:r>
              <a:rPr lang="en-US" sz="1200" smtClean="0"/>
              <a:t>20mm angle</a:t>
            </a:r>
            <a:endParaRPr lang="en-US" sz="1200" dirty="0"/>
          </a:p>
        </p:txBody>
      </p:sp>
      <p:sp>
        <p:nvSpPr>
          <p:cNvPr id="13" name="ZoneTexte 12"/>
          <p:cNvSpPr txBox="1"/>
          <p:nvPr/>
        </p:nvSpPr>
        <p:spPr>
          <a:xfrm>
            <a:off x="5580112" y="692696"/>
            <a:ext cx="1978172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Mechanical shield</a:t>
            </a:r>
            <a:endParaRPr lang="en-US" dirty="0"/>
          </a:p>
        </p:txBody>
      </p:sp>
      <p:cxnSp>
        <p:nvCxnSpPr>
          <p:cNvPr id="31" name="Connecteur droit 30"/>
          <p:cNvCxnSpPr>
            <a:stCxn id="6" idx="3"/>
          </p:cNvCxnSpPr>
          <p:nvPr/>
        </p:nvCxnSpPr>
        <p:spPr>
          <a:xfrm>
            <a:off x="2356899" y="1562964"/>
            <a:ext cx="1728192" cy="28186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>
            <a:stCxn id="13" idx="1"/>
          </p:cNvCxnSpPr>
          <p:nvPr/>
        </p:nvCxnSpPr>
        <p:spPr>
          <a:xfrm flipH="1">
            <a:off x="4085091" y="877362"/>
            <a:ext cx="1495021" cy="39139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>
            <a:stCxn id="8" idx="3"/>
          </p:cNvCxnSpPr>
          <p:nvPr/>
        </p:nvCxnSpPr>
        <p:spPr>
          <a:xfrm flipV="1">
            <a:off x="1935135" y="4143718"/>
            <a:ext cx="2654012" cy="113768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7172307" y="1193632"/>
            <a:ext cx="1772816" cy="73866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thermal stiffener</a:t>
            </a:r>
          </a:p>
          <a:p>
            <a:r>
              <a:rPr lang="en-US" sz="1200" smtClean="0"/>
              <a:t>6mm thick</a:t>
            </a:r>
          </a:p>
          <a:p>
            <a:r>
              <a:rPr lang="en-US" sz="1200" smtClean="0"/>
              <a:t>20x60 angle</a:t>
            </a:r>
            <a:endParaRPr lang="en-US" sz="1200" dirty="0"/>
          </a:p>
        </p:txBody>
      </p:sp>
      <p:cxnSp>
        <p:nvCxnSpPr>
          <p:cNvPr id="21" name="Connecteur droit 20"/>
          <p:cNvCxnSpPr>
            <a:stCxn id="20" idx="2"/>
          </p:cNvCxnSpPr>
          <p:nvPr/>
        </p:nvCxnSpPr>
        <p:spPr>
          <a:xfrm flipH="1">
            <a:off x="6965411" y="1932296"/>
            <a:ext cx="1093304" cy="74526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577341" y="799837"/>
            <a:ext cx="1595656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 control valves</a:t>
            </a:r>
            <a:endParaRPr lang="en-US" dirty="0"/>
          </a:p>
        </p:txBody>
      </p:sp>
      <p:cxnSp>
        <p:nvCxnSpPr>
          <p:cNvPr id="23" name="Connecteur droit 22"/>
          <p:cNvCxnSpPr>
            <a:stCxn id="22" idx="3"/>
          </p:cNvCxnSpPr>
          <p:nvPr/>
        </p:nvCxnSpPr>
        <p:spPr>
          <a:xfrm>
            <a:off x="2172997" y="984503"/>
            <a:ext cx="2056110" cy="50028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699726" y="4421189"/>
            <a:ext cx="1143717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Filling line</a:t>
            </a:r>
            <a:endParaRPr lang="en-US" sz="1200" dirty="0"/>
          </a:p>
        </p:txBody>
      </p:sp>
      <p:cxnSp>
        <p:nvCxnSpPr>
          <p:cNvPr id="25" name="Connecteur droit 24"/>
          <p:cNvCxnSpPr>
            <a:stCxn id="24" idx="3"/>
          </p:cNvCxnSpPr>
          <p:nvPr/>
        </p:nvCxnSpPr>
        <p:spPr>
          <a:xfrm flipV="1">
            <a:off x="1843443" y="3717032"/>
            <a:ext cx="2512533" cy="88882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105697" y="3035504"/>
            <a:ext cx="2539234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Supercritical Ghe circuit</a:t>
            </a:r>
            <a:endParaRPr lang="en-US" dirty="0"/>
          </a:p>
        </p:txBody>
      </p:sp>
      <p:cxnSp>
        <p:nvCxnSpPr>
          <p:cNvPr id="29" name="Connecteur droit 28"/>
          <p:cNvCxnSpPr>
            <a:stCxn id="28" idx="3"/>
          </p:cNvCxnSpPr>
          <p:nvPr/>
        </p:nvCxnSpPr>
        <p:spPr>
          <a:xfrm flipV="1">
            <a:off x="2644931" y="2852936"/>
            <a:ext cx="2304256" cy="36723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293752" y="1975963"/>
            <a:ext cx="1760314" cy="55399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Collar shield</a:t>
            </a:r>
          </a:p>
          <a:p>
            <a:r>
              <a:rPr lang="en-US" sz="1200" smtClean="0"/>
              <a:t>3mm thick 6082 alloy</a:t>
            </a:r>
            <a:endParaRPr lang="en-US" sz="1200" dirty="0"/>
          </a:p>
        </p:txBody>
      </p:sp>
      <p:cxnSp>
        <p:nvCxnSpPr>
          <p:cNvPr id="32" name="Connecteur droit 31"/>
          <p:cNvCxnSpPr>
            <a:stCxn id="30" idx="3"/>
          </p:cNvCxnSpPr>
          <p:nvPr/>
        </p:nvCxnSpPr>
        <p:spPr>
          <a:xfrm>
            <a:off x="2054066" y="2252962"/>
            <a:ext cx="1887009" cy="20414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>
            <a:off x="7223372" y="3959052"/>
            <a:ext cx="1453084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LN2 circuit</a:t>
            </a:r>
            <a:endParaRPr lang="en-US" dirty="0"/>
          </a:p>
        </p:txBody>
      </p:sp>
      <p:cxnSp>
        <p:nvCxnSpPr>
          <p:cNvPr id="53" name="Connecteur droit 52"/>
          <p:cNvCxnSpPr>
            <a:stCxn id="52" idx="0"/>
          </p:cNvCxnSpPr>
          <p:nvPr/>
        </p:nvCxnSpPr>
        <p:spPr>
          <a:xfrm flipH="1" flipV="1">
            <a:off x="7172308" y="2996952"/>
            <a:ext cx="777606" cy="9621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ZoneTexte 60"/>
          <p:cNvSpPr txBox="1"/>
          <p:nvPr/>
        </p:nvSpPr>
        <p:spPr>
          <a:xfrm>
            <a:off x="2054066" y="5373216"/>
            <a:ext cx="1704730" cy="55399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Centering port</a:t>
            </a:r>
          </a:p>
          <a:p>
            <a:r>
              <a:rPr lang="en-US" sz="1200" smtClean="0"/>
              <a:t>(shipment)</a:t>
            </a:r>
            <a:endParaRPr lang="en-US" sz="1200" dirty="0"/>
          </a:p>
        </p:txBody>
      </p:sp>
      <p:cxnSp>
        <p:nvCxnSpPr>
          <p:cNvPr id="62" name="Connecteur droit 61"/>
          <p:cNvCxnSpPr>
            <a:stCxn id="61" idx="3"/>
          </p:cNvCxnSpPr>
          <p:nvPr/>
        </p:nvCxnSpPr>
        <p:spPr>
          <a:xfrm flipV="1">
            <a:off x="3758796" y="4653140"/>
            <a:ext cx="1101236" cy="99707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ZoneTexte 65"/>
          <p:cNvSpPr txBox="1"/>
          <p:nvPr/>
        </p:nvSpPr>
        <p:spPr>
          <a:xfrm>
            <a:off x="412597" y="3719019"/>
            <a:ext cx="1641469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thermowells</a:t>
            </a:r>
            <a:endParaRPr lang="en-US" sz="1200" dirty="0"/>
          </a:p>
        </p:txBody>
      </p:sp>
      <p:cxnSp>
        <p:nvCxnSpPr>
          <p:cNvPr id="67" name="Connecteur droit 66"/>
          <p:cNvCxnSpPr>
            <a:stCxn id="66" idx="3"/>
          </p:cNvCxnSpPr>
          <p:nvPr/>
        </p:nvCxnSpPr>
        <p:spPr>
          <a:xfrm flipV="1">
            <a:off x="2054066" y="3478002"/>
            <a:ext cx="2031025" cy="42568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7831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-27384"/>
            <a:ext cx="4902671" cy="6887336"/>
          </a:xfrm>
          <a:prstGeom prst="rect">
            <a:avLst/>
          </a:prstGeom>
        </p:spPr>
      </p:pic>
      <p:pic>
        <p:nvPicPr>
          <p:cNvPr id="4" name="Espace réservé du contenu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363"/>
            <a:ext cx="4603750" cy="6508750"/>
          </a:xfrm>
        </p:spPr>
      </p:pic>
      <p:cxnSp>
        <p:nvCxnSpPr>
          <p:cNvPr id="8" name="Connecteur droit 7"/>
          <p:cNvCxnSpPr/>
          <p:nvPr/>
        </p:nvCxnSpPr>
        <p:spPr>
          <a:xfrm>
            <a:off x="3347864" y="5013176"/>
            <a:ext cx="2520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3419872" y="2276872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en angle 11"/>
          <p:cNvCxnSpPr/>
          <p:nvPr/>
        </p:nvCxnSpPr>
        <p:spPr>
          <a:xfrm>
            <a:off x="2627784" y="1484784"/>
            <a:ext cx="4352862" cy="216024"/>
          </a:xfrm>
          <a:prstGeom prst="bentConnector3">
            <a:avLst>
              <a:gd name="adj1" fmla="val 4496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7452320" y="836712"/>
            <a:ext cx="1835696" cy="5232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Flange: 756kg</a:t>
            </a:r>
          </a:p>
          <a:p>
            <a:r>
              <a:rPr lang="en-US" sz="1400" b="1" dirty="0" smtClean="0"/>
              <a:t>Thickness: 65mm</a:t>
            </a:r>
            <a:endParaRPr lang="en-US" sz="140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179512" y="347812"/>
            <a:ext cx="1835696" cy="73866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Flange: 406kg</a:t>
            </a:r>
          </a:p>
          <a:p>
            <a:r>
              <a:rPr lang="en-US" sz="1400" b="1" dirty="0" smtClean="0"/>
              <a:t>Thickness: 23mm</a:t>
            </a:r>
          </a:p>
          <a:p>
            <a:r>
              <a:rPr lang="en-US" sz="1400" b="1" dirty="0" smtClean="0"/>
              <a:t>Height: 168</a:t>
            </a:r>
            <a:endParaRPr lang="en-US" sz="1400" b="1" dirty="0"/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2008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0"/>
            <a:ext cx="889248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Lambda Insert: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top flange new design for hydraulic  test</a:t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7.15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bara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215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27584" y="1018471"/>
            <a:ext cx="767350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Cryogenic Studies – JPT</a:t>
            </a:r>
          </a:p>
          <a:p>
            <a:r>
              <a:rPr lang="en-US" sz="2000" dirty="0" smtClean="0"/>
              <a:t>- Saturated or pressurized baths,</a:t>
            </a:r>
          </a:p>
          <a:p>
            <a:pPr>
              <a:buFontTx/>
              <a:buChar char="-"/>
            </a:pPr>
            <a:r>
              <a:rPr lang="en-US" sz="2000" dirty="0" smtClean="0"/>
              <a:t> Tests of superconducting cavities,</a:t>
            </a:r>
          </a:p>
          <a:p>
            <a:pPr indent="361950"/>
            <a:r>
              <a:rPr lang="en-US" sz="2000" dirty="0" smtClean="0"/>
              <a:t>- Cryostat used as vacuum </a:t>
            </a:r>
            <a:r>
              <a:rPr lang="en-US" sz="2000" dirty="0" smtClean="0"/>
              <a:t>vessel,</a:t>
            </a:r>
            <a:endParaRPr lang="en-US" sz="2000" dirty="0" smtClean="0"/>
          </a:p>
          <a:p>
            <a:pPr indent="361950"/>
            <a:r>
              <a:rPr lang="en-US" sz="2000" dirty="0" smtClean="0"/>
              <a:t>- Cryostat in liquid helium operations,</a:t>
            </a:r>
          </a:p>
          <a:p>
            <a:pPr>
              <a:buFontTx/>
              <a:buChar char="-"/>
            </a:pPr>
            <a:r>
              <a:rPr lang="en-US" sz="2000" dirty="0" smtClean="0"/>
              <a:t>Tests of superconducting magnets,</a:t>
            </a:r>
          </a:p>
          <a:p>
            <a:pPr marL="361950" lvl="1">
              <a:buFontTx/>
              <a:buChar char="-"/>
            </a:pPr>
            <a:r>
              <a:rPr lang="en-US" sz="2000" dirty="0" smtClean="0"/>
              <a:t> Cryostat in pressurized liquid helium operations.</a:t>
            </a:r>
          </a:p>
          <a:p>
            <a:pPr>
              <a:buFontTx/>
              <a:buChar char="-"/>
            </a:pPr>
            <a:r>
              <a:rPr lang="en-US" sz="2000" dirty="0" smtClean="0"/>
              <a:t> </a:t>
            </a:r>
            <a:r>
              <a:rPr lang="en-US" sz="2000" dirty="0" smtClean="0"/>
              <a:t>Specifications to finalize.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86926" y="3861048"/>
            <a:ext cx="767350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Mechanical Studies – PB</a:t>
            </a:r>
          </a:p>
          <a:p>
            <a:r>
              <a:rPr lang="en-US" sz="2000" dirty="0" smtClean="0"/>
              <a:t>- General view of the vertical cryostat facilities,</a:t>
            </a:r>
          </a:p>
          <a:p>
            <a:pPr>
              <a:buFontTx/>
              <a:buChar char="-"/>
            </a:pPr>
            <a:r>
              <a:rPr lang="en-US" sz="2000" dirty="0" smtClean="0"/>
              <a:t> Valve box,</a:t>
            </a:r>
          </a:p>
          <a:p>
            <a:pPr>
              <a:buFontTx/>
              <a:buChar char="-"/>
            </a:pPr>
            <a:r>
              <a:rPr lang="en-US" sz="2000" dirty="0" smtClean="0"/>
              <a:t> Cryostat,</a:t>
            </a:r>
          </a:p>
          <a:p>
            <a:pPr>
              <a:buFontTx/>
              <a:buChar char="-"/>
            </a:pPr>
            <a:r>
              <a:rPr lang="en-US" sz="2000" dirty="0" smtClean="0"/>
              <a:t> Lambda Insert,</a:t>
            </a:r>
          </a:p>
          <a:p>
            <a:pPr>
              <a:buFontTx/>
              <a:buChar char="-"/>
            </a:pPr>
            <a:r>
              <a:rPr lang="en-US" sz="2000" dirty="0" smtClean="0"/>
              <a:t> Helium gas </a:t>
            </a:r>
            <a:r>
              <a:rPr lang="en-US" sz="2000" dirty="0" smtClean="0"/>
              <a:t>heater,</a:t>
            </a:r>
          </a:p>
          <a:p>
            <a:pPr>
              <a:buFontTx/>
              <a:buChar char="-"/>
            </a:pPr>
            <a:r>
              <a:rPr lang="en-US" sz="2000" dirty="0" smtClean="0"/>
              <a:t> Latest documents.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259352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Image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29" y="215634"/>
            <a:ext cx="4671904" cy="657816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833" y="524380"/>
            <a:ext cx="4777094" cy="551869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Lambda Insert</a:t>
            </a:r>
            <a:endParaRPr lang="en-US" sz="3200" dirty="0"/>
          </a:p>
        </p:txBody>
      </p:sp>
      <p:sp>
        <p:nvSpPr>
          <p:cNvPr id="13" name="ZoneTexte 12"/>
          <p:cNvSpPr txBox="1"/>
          <p:nvPr/>
        </p:nvSpPr>
        <p:spPr>
          <a:xfrm>
            <a:off x="236240" y="478087"/>
            <a:ext cx="862556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Ø1450</a:t>
            </a:r>
            <a:endParaRPr lang="en-US" dirty="0"/>
          </a:p>
        </p:txBody>
      </p:sp>
      <p:sp>
        <p:nvSpPr>
          <p:cNvPr id="14" name="ZoneTexte 13"/>
          <p:cNvSpPr txBox="1"/>
          <p:nvPr/>
        </p:nvSpPr>
        <p:spPr>
          <a:xfrm>
            <a:off x="3779912" y="5579144"/>
            <a:ext cx="2033686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Lhe subCooler </a:t>
            </a:r>
            <a:r>
              <a:rPr lang="en-US" sz="1200" smtClean="0"/>
              <a:t>Hx681</a:t>
            </a:r>
            <a:endParaRPr lang="en-US" sz="1200" dirty="0"/>
          </a:p>
        </p:txBody>
      </p:sp>
      <p:cxnSp>
        <p:nvCxnSpPr>
          <p:cNvPr id="41" name="Connecteur droit 40"/>
          <p:cNvCxnSpPr/>
          <p:nvPr/>
        </p:nvCxnSpPr>
        <p:spPr>
          <a:xfrm flipH="1">
            <a:off x="5813598" y="5445224"/>
            <a:ext cx="702618" cy="31858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>
            <a:stCxn id="13" idx="2"/>
          </p:cNvCxnSpPr>
          <p:nvPr/>
        </p:nvCxnSpPr>
        <p:spPr>
          <a:xfrm>
            <a:off x="667518" y="847419"/>
            <a:ext cx="658198" cy="88474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3842202" y="3163924"/>
            <a:ext cx="2018428" cy="55399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Titanium TieBeam  </a:t>
            </a:r>
            <a:r>
              <a:rPr lang="en-US" sz="1200" smtClean="0"/>
              <a:t>Ø42,4x3,2 H1563</a:t>
            </a:r>
            <a:endParaRPr lang="en-US" sz="1000" dirty="0" smtClean="0"/>
          </a:p>
        </p:txBody>
      </p:sp>
      <p:cxnSp>
        <p:nvCxnSpPr>
          <p:cNvPr id="25" name="Connecteur droit 24"/>
          <p:cNvCxnSpPr>
            <a:stCxn id="24" idx="3"/>
          </p:cNvCxnSpPr>
          <p:nvPr/>
        </p:nvCxnSpPr>
        <p:spPr>
          <a:xfrm>
            <a:off x="5860630" y="3440923"/>
            <a:ext cx="665287" cy="27699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6588224" y="6093296"/>
            <a:ext cx="2409302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Mechanical shield</a:t>
            </a:r>
            <a:endParaRPr lang="en-US" dirty="0"/>
          </a:p>
        </p:txBody>
      </p:sp>
      <p:cxnSp>
        <p:nvCxnSpPr>
          <p:cNvPr id="44" name="Connecteur droit 43"/>
          <p:cNvCxnSpPr>
            <a:endCxn id="42" idx="0"/>
          </p:cNvCxnSpPr>
          <p:nvPr/>
        </p:nvCxnSpPr>
        <p:spPr>
          <a:xfrm>
            <a:off x="7596336" y="5661248"/>
            <a:ext cx="196539" cy="43204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4033636" y="5998658"/>
            <a:ext cx="1836712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Level probe</a:t>
            </a:r>
            <a:endParaRPr lang="en-US" dirty="0"/>
          </a:p>
        </p:txBody>
      </p:sp>
      <p:cxnSp>
        <p:nvCxnSpPr>
          <p:cNvPr id="35" name="Connecteur droit 34"/>
          <p:cNvCxnSpPr>
            <a:endCxn id="34" idx="3"/>
          </p:cNvCxnSpPr>
          <p:nvPr/>
        </p:nvCxnSpPr>
        <p:spPr>
          <a:xfrm flipH="1">
            <a:off x="5870348" y="5954038"/>
            <a:ext cx="518977" cy="22928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6389325" y="6043079"/>
            <a:ext cx="0" cy="81492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4033636" y="4941168"/>
            <a:ext cx="1836712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Level probe</a:t>
            </a:r>
            <a:endParaRPr lang="en-US" dirty="0"/>
          </a:p>
        </p:txBody>
      </p:sp>
      <p:cxnSp>
        <p:nvCxnSpPr>
          <p:cNvPr id="40" name="Connecteur droit 39"/>
          <p:cNvCxnSpPr>
            <a:endCxn id="39" idx="3"/>
          </p:cNvCxnSpPr>
          <p:nvPr/>
        </p:nvCxnSpPr>
        <p:spPr>
          <a:xfrm flipH="1">
            <a:off x="5870348" y="4221088"/>
            <a:ext cx="1037954" cy="90474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3859793" y="4488795"/>
            <a:ext cx="1836712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SV683 </a:t>
            </a:r>
            <a:r>
              <a:rPr lang="en-US" sz="1200" smtClean="0"/>
              <a:t>300mbar</a:t>
            </a:r>
            <a:endParaRPr lang="en-US" sz="1200" dirty="0"/>
          </a:p>
        </p:txBody>
      </p:sp>
      <p:cxnSp>
        <p:nvCxnSpPr>
          <p:cNvPr id="46" name="Connecteur droit 45"/>
          <p:cNvCxnSpPr>
            <a:stCxn id="45" idx="1"/>
          </p:cNvCxnSpPr>
          <p:nvPr/>
        </p:nvCxnSpPr>
        <p:spPr>
          <a:xfrm flipH="1">
            <a:off x="2625330" y="4673461"/>
            <a:ext cx="1234463" cy="15070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/>
        </p:nvSpPr>
        <p:spPr>
          <a:xfrm>
            <a:off x="107504" y="4293956"/>
            <a:ext cx="1120029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pumping</a:t>
            </a:r>
            <a:endParaRPr lang="en-US" dirty="0"/>
          </a:p>
        </p:txBody>
      </p:sp>
      <p:cxnSp>
        <p:nvCxnSpPr>
          <p:cNvPr id="48" name="Connecteur droit 47"/>
          <p:cNvCxnSpPr>
            <a:endCxn id="47" idx="3"/>
          </p:cNvCxnSpPr>
          <p:nvPr/>
        </p:nvCxnSpPr>
        <p:spPr>
          <a:xfrm flipH="1" flipV="1">
            <a:off x="1227533" y="4478622"/>
            <a:ext cx="320131" cy="53455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/>
        </p:nvSpPr>
        <p:spPr>
          <a:xfrm>
            <a:off x="3878399" y="3828895"/>
            <a:ext cx="1836712" cy="55399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FV680/SV681 </a:t>
            </a:r>
            <a:r>
              <a:rPr lang="en-US" sz="1200" smtClean="0"/>
              <a:t>100mbar</a:t>
            </a:r>
            <a:endParaRPr lang="en-US" sz="1200" dirty="0"/>
          </a:p>
        </p:txBody>
      </p:sp>
      <p:cxnSp>
        <p:nvCxnSpPr>
          <p:cNvPr id="56" name="Connecteur droit 55"/>
          <p:cNvCxnSpPr>
            <a:stCxn id="54" idx="1"/>
          </p:cNvCxnSpPr>
          <p:nvPr/>
        </p:nvCxnSpPr>
        <p:spPr>
          <a:xfrm flipH="1">
            <a:off x="2123728" y="4105894"/>
            <a:ext cx="1754671" cy="51105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oneTexte 59"/>
          <p:cNvSpPr txBox="1"/>
          <p:nvPr/>
        </p:nvSpPr>
        <p:spPr>
          <a:xfrm>
            <a:off x="179512" y="5379245"/>
            <a:ext cx="891428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filling</a:t>
            </a:r>
            <a:endParaRPr lang="en-US" dirty="0"/>
          </a:p>
        </p:txBody>
      </p:sp>
      <p:cxnSp>
        <p:nvCxnSpPr>
          <p:cNvPr id="61" name="Connecteur droit 60"/>
          <p:cNvCxnSpPr>
            <a:endCxn id="60" idx="3"/>
          </p:cNvCxnSpPr>
          <p:nvPr/>
        </p:nvCxnSpPr>
        <p:spPr>
          <a:xfrm flipH="1">
            <a:off x="1070940" y="5155618"/>
            <a:ext cx="692748" cy="40829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ZoneTexte 67"/>
          <p:cNvSpPr txBox="1"/>
          <p:nvPr/>
        </p:nvSpPr>
        <p:spPr>
          <a:xfrm>
            <a:off x="3921477" y="524380"/>
            <a:ext cx="1836712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SV680 </a:t>
            </a:r>
            <a:r>
              <a:rPr lang="en-US" sz="1200" smtClean="0"/>
              <a:t>3bar</a:t>
            </a:r>
            <a:endParaRPr lang="en-US" sz="1200" dirty="0"/>
          </a:p>
        </p:txBody>
      </p:sp>
      <p:cxnSp>
        <p:nvCxnSpPr>
          <p:cNvPr id="69" name="Connecteur droit 68"/>
          <p:cNvCxnSpPr>
            <a:stCxn id="68" idx="1"/>
          </p:cNvCxnSpPr>
          <p:nvPr/>
        </p:nvCxnSpPr>
        <p:spPr>
          <a:xfrm flipH="1">
            <a:off x="2267744" y="709046"/>
            <a:ext cx="1653733" cy="63172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ZoneTexte 69"/>
          <p:cNvSpPr txBox="1"/>
          <p:nvPr/>
        </p:nvSpPr>
        <p:spPr>
          <a:xfrm>
            <a:off x="3981078" y="1876308"/>
            <a:ext cx="1836712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Thermal shields</a:t>
            </a:r>
            <a:endParaRPr lang="en-US" sz="1200" dirty="0"/>
          </a:p>
        </p:txBody>
      </p:sp>
      <p:cxnSp>
        <p:nvCxnSpPr>
          <p:cNvPr id="71" name="Connecteur droit 70"/>
          <p:cNvCxnSpPr>
            <a:stCxn id="70" idx="1"/>
          </p:cNvCxnSpPr>
          <p:nvPr/>
        </p:nvCxnSpPr>
        <p:spPr>
          <a:xfrm flipH="1">
            <a:off x="3491880" y="2060974"/>
            <a:ext cx="489198" cy="110295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ZoneTexte 71"/>
          <p:cNvSpPr txBox="1"/>
          <p:nvPr/>
        </p:nvSpPr>
        <p:spPr>
          <a:xfrm>
            <a:off x="4249275" y="2431921"/>
            <a:ext cx="1405434" cy="55399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Vacuum Box </a:t>
            </a:r>
            <a:r>
              <a:rPr lang="en-US" sz="1200" smtClean="0"/>
              <a:t>(HX680+JT valve)</a:t>
            </a:r>
            <a:endParaRPr lang="en-US" sz="1000" dirty="0"/>
          </a:p>
        </p:txBody>
      </p:sp>
      <p:cxnSp>
        <p:nvCxnSpPr>
          <p:cNvPr id="73" name="Connecteur droit 72"/>
          <p:cNvCxnSpPr>
            <a:endCxn id="72" idx="3"/>
          </p:cNvCxnSpPr>
          <p:nvPr/>
        </p:nvCxnSpPr>
        <p:spPr>
          <a:xfrm flipH="1">
            <a:off x="5654709" y="2492896"/>
            <a:ext cx="734616" cy="21602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ZoneTexte 81"/>
          <p:cNvSpPr txBox="1"/>
          <p:nvPr/>
        </p:nvSpPr>
        <p:spPr>
          <a:xfrm>
            <a:off x="3643193" y="971436"/>
            <a:ext cx="2269911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Open bath outgassing</a:t>
            </a:r>
            <a:endParaRPr lang="en-US" sz="1200" dirty="0"/>
          </a:p>
        </p:txBody>
      </p:sp>
      <p:cxnSp>
        <p:nvCxnSpPr>
          <p:cNvPr id="83" name="Connecteur droit 82"/>
          <p:cNvCxnSpPr>
            <a:endCxn id="82" idx="3"/>
          </p:cNvCxnSpPr>
          <p:nvPr/>
        </p:nvCxnSpPr>
        <p:spPr>
          <a:xfrm flipH="1" flipV="1">
            <a:off x="5913104" y="1156102"/>
            <a:ext cx="1315276" cy="108953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4330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Image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40" y="290339"/>
            <a:ext cx="4309254" cy="657816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633" y="1562248"/>
            <a:ext cx="4777094" cy="3378920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236240" y="478087"/>
            <a:ext cx="1643450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Pumping port</a:t>
            </a:r>
            <a:endParaRPr lang="en-US" dirty="0"/>
          </a:p>
        </p:txBody>
      </p:sp>
      <p:sp>
        <p:nvSpPr>
          <p:cNvPr id="14" name="ZoneTexte 13"/>
          <p:cNvSpPr txBox="1"/>
          <p:nvPr/>
        </p:nvSpPr>
        <p:spPr>
          <a:xfrm>
            <a:off x="4507210" y="4656010"/>
            <a:ext cx="2033686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130 pipes 14/16</a:t>
            </a:r>
            <a:endParaRPr lang="en-US" sz="1200" dirty="0"/>
          </a:p>
        </p:txBody>
      </p:sp>
      <p:cxnSp>
        <p:nvCxnSpPr>
          <p:cNvPr id="41" name="Connecteur droit 40"/>
          <p:cNvCxnSpPr>
            <a:endCxn id="14" idx="3"/>
          </p:cNvCxnSpPr>
          <p:nvPr/>
        </p:nvCxnSpPr>
        <p:spPr>
          <a:xfrm flipH="1">
            <a:off x="6540896" y="4135566"/>
            <a:ext cx="1236267" cy="70511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>
            <a:stCxn id="13" idx="2"/>
          </p:cNvCxnSpPr>
          <p:nvPr/>
        </p:nvCxnSpPr>
        <p:spPr>
          <a:xfrm>
            <a:off x="1057965" y="847419"/>
            <a:ext cx="874107" cy="30868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3275348" y="2980061"/>
            <a:ext cx="1656692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Pumping port</a:t>
            </a:r>
            <a:endParaRPr lang="en-US" dirty="0"/>
          </a:p>
        </p:txBody>
      </p:sp>
      <p:cxnSp>
        <p:nvCxnSpPr>
          <p:cNvPr id="35" name="Connecteur droit 34"/>
          <p:cNvCxnSpPr>
            <a:endCxn id="34" idx="3"/>
          </p:cNvCxnSpPr>
          <p:nvPr/>
        </p:nvCxnSpPr>
        <p:spPr>
          <a:xfrm flipH="1">
            <a:off x="4932040" y="2132856"/>
            <a:ext cx="2016513" cy="103187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3233782" y="2280161"/>
            <a:ext cx="1266210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Filling port</a:t>
            </a:r>
            <a:endParaRPr lang="en-US" dirty="0"/>
          </a:p>
        </p:txBody>
      </p:sp>
      <p:cxnSp>
        <p:nvCxnSpPr>
          <p:cNvPr id="40" name="Connecteur droit 39"/>
          <p:cNvCxnSpPr>
            <a:endCxn id="39" idx="3"/>
          </p:cNvCxnSpPr>
          <p:nvPr/>
        </p:nvCxnSpPr>
        <p:spPr>
          <a:xfrm flipH="1">
            <a:off x="4499992" y="2060974"/>
            <a:ext cx="1224136" cy="40385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3470277" y="5394855"/>
            <a:ext cx="813691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H:820</a:t>
            </a:r>
            <a:endParaRPr lang="en-US" sz="1200" dirty="0"/>
          </a:p>
        </p:txBody>
      </p:sp>
      <p:cxnSp>
        <p:nvCxnSpPr>
          <p:cNvPr id="46" name="Connecteur droit 45"/>
          <p:cNvCxnSpPr>
            <a:stCxn id="45" idx="1"/>
          </p:cNvCxnSpPr>
          <p:nvPr/>
        </p:nvCxnSpPr>
        <p:spPr>
          <a:xfrm flipH="1">
            <a:off x="2987824" y="5579521"/>
            <a:ext cx="482453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/>
        </p:nvSpPr>
        <p:spPr>
          <a:xfrm>
            <a:off x="107504" y="4293956"/>
            <a:ext cx="1120029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pumping</a:t>
            </a:r>
            <a:endParaRPr lang="en-US" dirty="0"/>
          </a:p>
        </p:txBody>
      </p:sp>
      <p:cxnSp>
        <p:nvCxnSpPr>
          <p:cNvPr id="48" name="Connecteur droit 47"/>
          <p:cNvCxnSpPr>
            <a:endCxn id="47" idx="3"/>
          </p:cNvCxnSpPr>
          <p:nvPr/>
        </p:nvCxnSpPr>
        <p:spPr>
          <a:xfrm flipH="1">
            <a:off x="1227533" y="4221088"/>
            <a:ext cx="831409" cy="25753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oneTexte 59"/>
          <p:cNvSpPr txBox="1"/>
          <p:nvPr/>
        </p:nvSpPr>
        <p:spPr>
          <a:xfrm>
            <a:off x="179512" y="5379245"/>
            <a:ext cx="891428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filling</a:t>
            </a:r>
            <a:endParaRPr lang="en-US" dirty="0"/>
          </a:p>
        </p:txBody>
      </p:sp>
      <p:cxnSp>
        <p:nvCxnSpPr>
          <p:cNvPr id="61" name="Connecteur droit 60"/>
          <p:cNvCxnSpPr>
            <a:endCxn id="60" idx="3"/>
          </p:cNvCxnSpPr>
          <p:nvPr/>
        </p:nvCxnSpPr>
        <p:spPr>
          <a:xfrm flipH="1">
            <a:off x="1070940" y="4361420"/>
            <a:ext cx="1412828" cy="120249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ZoneTexte 67"/>
          <p:cNvSpPr txBox="1"/>
          <p:nvPr/>
        </p:nvSpPr>
        <p:spPr>
          <a:xfrm>
            <a:off x="3233782" y="1431975"/>
            <a:ext cx="1410226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Ø354</a:t>
            </a:r>
          </a:p>
          <a:p>
            <a:r>
              <a:rPr lang="en-US" smtClean="0"/>
              <a:t>Height 1283</a:t>
            </a:r>
            <a:endParaRPr lang="en-US" sz="1200" dirty="0"/>
          </a:p>
        </p:txBody>
      </p:sp>
      <p:cxnSp>
        <p:nvCxnSpPr>
          <p:cNvPr id="69" name="Connecteur droit 68"/>
          <p:cNvCxnSpPr>
            <a:stCxn id="68" idx="1"/>
          </p:cNvCxnSpPr>
          <p:nvPr/>
        </p:nvCxnSpPr>
        <p:spPr>
          <a:xfrm flipH="1">
            <a:off x="2625330" y="1755141"/>
            <a:ext cx="608452" cy="30583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ZoneTexte 71"/>
          <p:cNvSpPr txBox="1"/>
          <p:nvPr/>
        </p:nvSpPr>
        <p:spPr>
          <a:xfrm>
            <a:off x="7176563" y="694437"/>
            <a:ext cx="1405434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Level port</a:t>
            </a:r>
            <a:endParaRPr lang="en-US" sz="1000" dirty="0"/>
          </a:p>
        </p:txBody>
      </p:sp>
      <p:cxnSp>
        <p:nvCxnSpPr>
          <p:cNvPr id="73" name="Connecteur droit 72"/>
          <p:cNvCxnSpPr>
            <a:stCxn id="72" idx="2"/>
          </p:cNvCxnSpPr>
          <p:nvPr/>
        </p:nvCxnSpPr>
        <p:spPr>
          <a:xfrm>
            <a:off x="7879280" y="1063769"/>
            <a:ext cx="14855" cy="150279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ZoneTexte 81"/>
          <p:cNvSpPr txBox="1"/>
          <p:nvPr/>
        </p:nvSpPr>
        <p:spPr>
          <a:xfrm>
            <a:off x="4678642" y="774348"/>
            <a:ext cx="2269911" cy="55399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Inner surface ~1m²</a:t>
            </a:r>
          </a:p>
          <a:p>
            <a:r>
              <a:rPr lang="en-US" sz="1200" smtClean="0"/>
              <a:t>43kg</a:t>
            </a:r>
            <a:endParaRPr lang="en-US" sz="1200" dirty="0"/>
          </a:p>
        </p:txBody>
      </p:sp>
      <p:cxnSp>
        <p:nvCxnSpPr>
          <p:cNvPr id="83" name="Connecteur droit 82"/>
          <p:cNvCxnSpPr>
            <a:endCxn id="82" idx="2"/>
          </p:cNvCxnSpPr>
          <p:nvPr/>
        </p:nvCxnSpPr>
        <p:spPr>
          <a:xfrm flipH="1" flipV="1">
            <a:off x="5813598" y="1328346"/>
            <a:ext cx="379676" cy="74996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625225" y="2073545"/>
            <a:ext cx="971175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HX680</a:t>
            </a:r>
            <a:endParaRPr lang="en-US" sz="1200" dirty="0"/>
          </a:p>
        </p:txBody>
      </p:sp>
      <p:cxnSp>
        <p:nvCxnSpPr>
          <p:cNvPr id="5" name="Connecteur droit 4"/>
          <p:cNvCxnSpPr>
            <a:stCxn id="36" idx="3"/>
          </p:cNvCxnSpPr>
          <p:nvPr/>
        </p:nvCxnSpPr>
        <p:spPr>
          <a:xfrm>
            <a:off x="1596400" y="2258211"/>
            <a:ext cx="671344" cy="66673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oneTexte 48"/>
          <p:cNvSpPr txBox="1"/>
          <p:nvPr/>
        </p:nvSpPr>
        <p:spPr>
          <a:xfrm>
            <a:off x="236241" y="2589524"/>
            <a:ext cx="1311424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Filling valve</a:t>
            </a:r>
            <a:endParaRPr lang="en-US" sz="1200" dirty="0"/>
          </a:p>
        </p:txBody>
      </p:sp>
      <p:cxnSp>
        <p:nvCxnSpPr>
          <p:cNvPr id="51" name="Connecteur droit 50"/>
          <p:cNvCxnSpPr>
            <a:stCxn id="49" idx="3"/>
          </p:cNvCxnSpPr>
          <p:nvPr/>
        </p:nvCxnSpPr>
        <p:spPr>
          <a:xfrm>
            <a:off x="1547665" y="2774190"/>
            <a:ext cx="576063" cy="33336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>
            <a:off x="360430" y="3174218"/>
            <a:ext cx="971175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JT valve</a:t>
            </a:r>
            <a:endParaRPr lang="en-US" sz="1200" dirty="0"/>
          </a:p>
        </p:txBody>
      </p:sp>
      <p:cxnSp>
        <p:nvCxnSpPr>
          <p:cNvPr id="53" name="Connecteur droit 52"/>
          <p:cNvCxnSpPr>
            <a:stCxn id="52" idx="3"/>
          </p:cNvCxnSpPr>
          <p:nvPr/>
        </p:nvCxnSpPr>
        <p:spPr>
          <a:xfrm>
            <a:off x="1331605" y="3358884"/>
            <a:ext cx="1096170" cy="18466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2987824" y="4598408"/>
            <a:ext cx="0" cy="2005819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2771800" y="4598408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2625330" y="6604227"/>
            <a:ext cx="5065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ZoneTexte 73"/>
          <p:cNvSpPr txBox="1"/>
          <p:nvPr/>
        </p:nvSpPr>
        <p:spPr>
          <a:xfrm>
            <a:off x="6763359" y="5122834"/>
            <a:ext cx="2033686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Radius: 400&amp;535</a:t>
            </a:r>
          </a:p>
          <a:p>
            <a:r>
              <a:rPr lang="en-US" smtClean="0"/>
              <a:t>H340mm</a:t>
            </a:r>
            <a:endParaRPr lang="en-US" sz="1200" dirty="0"/>
          </a:p>
        </p:txBody>
      </p:sp>
      <p:cxnSp>
        <p:nvCxnSpPr>
          <p:cNvPr id="67" name="Connecteur droit avec flèche 66"/>
          <p:cNvCxnSpPr/>
          <p:nvPr/>
        </p:nvCxnSpPr>
        <p:spPr>
          <a:xfrm flipV="1">
            <a:off x="7176563" y="4899988"/>
            <a:ext cx="360040" cy="1253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avec flèche 77"/>
          <p:cNvCxnSpPr/>
          <p:nvPr/>
        </p:nvCxnSpPr>
        <p:spPr>
          <a:xfrm flipH="1">
            <a:off x="8460432" y="4349855"/>
            <a:ext cx="504056" cy="2485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/>
          <p:cNvCxnSpPr/>
          <p:nvPr/>
        </p:nvCxnSpPr>
        <p:spPr>
          <a:xfrm>
            <a:off x="5292080" y="4122237"/>
            <a:ext cx="0" cy="356385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Arc 90"/>
          <p:cNvSpPr/>
          <p:nvPr/>
        </p:nvSpPr>
        <p:spPr>
          <a:xfrm rot="21435620">
            <a:off x="2506087" y="4451464"/>
            <a:ext cx="5741796" cy="3004908"/>
          </a:xfrm>
          <a:prstGeom prst="arc">
            <a:avLst>
              <a:gd name="adj1" fmla="val 16129811"/>
              <a:gd name="adj2" fmla="val 20384839"/>
            </a:avLst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Connecteur droit 91"/>
          <p:cNvCxnSpPr/>
          <p:nvPr/>
        </p:nvCxnSpPr>
        <p:spPr>
          <a:xfrm flipV="1">
            <a:off x="7780202" y="4887822"/>
            <a:ext cx="464206" cy="74843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itre 1"/>
          <p:cNvSpPr txBox="1">
            <a:spLocks/>
          </p:cNvSpPr>
          <p:nvPr/>
        </p:nvSpPr>
        <p:spPr>
          <a:xfrm>
            <a:off x="3059832" y="44624"/>
            <a:ext cx="615617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Vacuum Box   -     HX681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755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966843"/>
            <a:ext cx="3239219" cy="5558501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80" y="692696"/>
            <a:ext cx="4035158" cy="576064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Double </a:t>
            </a:r>
            <a:r>
              <a:rPr lang="en-US" sz="3200" dirty="0" err="1" smtClean="0"/>
              <a:t>Reheater</a:t>
            </a:r>
            <a:r>
              <a:rPr lang="en-US" sz="3200" dirty="0" smtClean="0"/>
              <a:t>           -               </a:t>
            </a:r>
            <a:r>
              <a:rPr lang="en-US" sz="3200" dirty="0" err="1" smtClean="0"/>
              <a:t>Hnoss</a:t>
            </a:r>
            <a:r>
              <a:rPr lang="en-US" sz="3200" dirty="0" smtClean="0"/>
              <a:t> </a:t>
            </a:r>
            <a:r>
              <a:rPr lang="en-US" sz="3200" dirty="0" err="1" smtClean="0"/>
              <a:t>Reheater</a:t>
            </a:r>
            <a:endParaRPr lang="en-US" sz="3200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0"/>
          </p:nvPr>
        </p:nvSpPr>
        <p:spPr>
          <a:xfrm>
            <a:off x="179512" y="678350"/>
            <a:ext cx="8964488" cy="5774986"/>
          </a:xfrm>
        </p:spPr>
        <p:txBody>
          <a:bodyPr/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6948553" y="4069661"/>
            <a:ext cx="2033686" cy="120032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1 low pressure circuit Ø114</a:t>
            </a:r>
          </a:p>
          <a:p>
            <a:r>
              <a:rPr lang="en-US" smtClean="0"/>
              <a:t>2 atm pressure circuits : Ø40</a:t>
            </a:r>
            <a:endParaRPr lang="en-US" sz="1200" dirty="0"/>
          </a:p>
        </p:txBody>
      </p:sp>
      <p:sp>
        <p:nvSpPr>
          <p:cNvPr id="74" name="ZoneTexte 73"/>
          <p:cNvSpPr txBox="1"/>
          <p:nvPr/>
        </p:nvSpPr>
        <p:spPr>
          <a:xfrm>
            <a:off x="7082408" y="2958856"/>
            <a:ext cx="2033686" cy="923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Ø800</a:t>
            </a:r>
          </a:p>
          <a:p>
            <a:r>
              <a:rPr lang="en-US" smtClean="0"/>
              <a:t>H2993mm</a:t>
            </a:r>
          </a:p>
          <a:p>
            <a:r>
              <a:rPr lang="en-US" smtClean="0"/>
              <a:t>Weight 670kg</a:t>
            </a:r>
            <a:endParaRPr lang="en-US" dirty="0"/>
          </a:p>
        </p:txBody>
      </p:sp>
      <p:sp>
        <p:nvSpPr>
          <p:cNvPr id="42" name="ZoneTexte 41"/>
          <p:cNvSpPr txBox="1"/>
          <p:nvPr/>
        </p:nvSpPr>
        <p:spPr>
          <a:xfrm>
            <a:off x="116971" y="2869332"/>
            <a:ext cx="1718031" cy="120032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2 low pressure circuits Ø114</a:t>
            </a:r>
          </a:p>
          <a:p>
            <a:r>
              <a:rPr lang="en-US" smtClean="0"/>
              <a:t>3 atm pressure circuits : Ø60</a:t>
            </a:r>
            <a:endParaRPr lang="en-US" sz="1200" dirty="0"/>
          </a:p>
        </p:txBody>
      </p:sp>
      <p:sp>
        <p:nvSpPr>
          <p:cNvPr id="44" name="ZoneTexte 43"/>
          <p:cNvSpPr txBox="1"/>
          <p:nvPr/>
        </p:nvSpPr>
        <p:spPr>
          <a:xfrm>
            <a:off x="107504" y="1124744"/>
            <a:ext cx="1584176" cy="923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Ø1250</a:t>
            </a:r>
          </a:p>
          <a:p>
            <a:r>
              <a:rPr lang="en-US" smtClean="0"/>
              <a:t>H2993mm</a:t>
            </a:r>
          </a:p>
          <a:p>
            <a:r>
              <a:rPr lang="en-US" smtClean="0"/>
              <a:t>Weight 1140kg</a:t>
            </a:r>
            <a:endParaRPr lang="en-US" dirty="0"/>
          </a:p>
        </p:txBody>
      </p:sp>
      <p:sp>
        <p:nvSpPr>
          <p:cNvPr id="54" name="Titre 1"/>
          <p:cNvSpPr txBox="1">
            <a:spLocks/>
          </p:cNvSpPr>
          <p:nvPr/>
        </p:nvSpPr>
        <p:spPr>
          <a:xfrm>
            <a:off x="3923928" y="620688"/>
            <a:ext cx="4112839" cy="4983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u="sng" dirty="0" smtClean="0">
                <a:solidFill>
                  <a:srgbClr val="FF0000"/>
                </a:solidFill>
              </a:rPr>
              <a:t>Lines adaptation to study !!</a:t>
            </a:r>
            <a:endParaRPr lang="en-US" sz="20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076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Saturated or pressurized baths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969214" y="1124744"/>
            <a:ext cx="4174786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u="sng" dirty="0" smtClean="0"/>
              <a:t>Two possibilities to operate in </a:t>
            </a:r>
            <a:r>
              <a:rPr lang="en-US" b="1" u="sng" dirty="0" err="1" smtClean="0"/>
              <a:t>superfluid</a:t>
            </a:r>
            <a:r>
              <a:rPr lang="en-US" b="1" u="sng" dirty="0" smtClean="0"/>
              <a:t> helium:</a:t>
            </a:r>
          </a:p>
          <a:p>
            <a:pPr>
              <a:buFontTx/>
              <a:buChar char="-"/>
            </a:pPr>
            <a:r>
              <a:rPr lang="en-US" sz="1600" dirty="0" smtClean="0"/>
              <a:t>       with saturated liquid helium</a:t>
            </a:r>
          </a:p>
          <a:p>
            <a:pPr>
              <a:buFontTx/>
              <a:buChar char="-"/>
            </a:pPr>
            <a:r>
              <a:rPr lang="en-US" sz="1600" dirty="0" smtClean="0"/>
              <a:t>       with pressurized liquid helium</a:t>
            </a: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4750470" cy="566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75223" y="1781453"/>
            <a:ext cx="2476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68868" y="2043158"/>
            <a:ext cx="285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8" name="Objet 27"/>
          <p:cNvGraphicFramePr>
            <a:graphicFrameLocks noChangeAspect="1"/>
          </p:cNvGraphicFramePr>
          <p:nvPr/>
        </p:nvGraphicFramePr>
        <p:xfrm>
          <a:off x="5183832" y="3356992"/>
          <a:ext cx="3276600" cy="719137"/>
        </p:xfrm>
        <a:graphic>
          <a:graphicData uri="http://schemas.openxmlformats.org/presentationml/2006/ole">
            <p:oleObj spid="_x0000_s1029" name="Équation" r:id="rId6" imgW="1790640" imgH="393480" progId="Equation.3">
              <p:embed/>
            </p:oleObj>
          </a:graphicData>
        </a:graphic>
      </p:graphicFrame>
      <p:sp>
        <p:nvSpPr>
          <p:cNvPr id="29" name="Rectangle 28"/>
          <p:cNvSpPr/>
          <p:nvPr/>
        </p:nvSpPr>
        <p:spPr>
          <a:xfrm>
            <a:off x="5005726" y="2996952"/>
            <a:ext cx="41747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u="sng" dirty="0" smtClean="0"/>
              <a:t>Power density in turbulent flow:</a:t>
            </a:r>
          </a:p>
        </p:txBody>
      </p:sp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5188883" y="4149080"/>
          <a:ext cx="3741737" cy="904875"/>
        </p:xfrm>
        <a:graphic>
          <a:graphicData uri="http://schemas.openxmlformats.org/presentationml/2006/ole">
            <p:oleObj spid="_x0000_s1030" name="Équation" r:id="rId7" imgW="2044440" imgH="4950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25935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Saturated liquid helium bath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44008" y="4149080"/>
            <a:ext cx="4464496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u="sng" dirty="0" smtClean="0"/>
              <a:t>Disadvantages:</a:t>
            </a:r>
          </a:p>
          <a:p>
            <a:pPr marL="180975">
              <a:buFontTx/>
              <a:buChar char="-"/>
            </a:pPr>
            <a:r>
              <a:rPr lang="en-US" sz="1600" dirty="0" smtClean="0"/>
              <a:t>  Small temperature margin, the temperature of the cavity walls are closed to the saturated temperature, </a:t>
            </a:r>
            <a:r>
              <a:rPr lang="en-US" sz="1600" dirty="0" smtClean="0">
                <a:sym typeface="Symbol"/>
              </a:rPr>
              <a:t>T = f( x g x h), </a:t>
            </a:r>
          </a:p>
          <a:p>
            <a:pPr marL="180975"/>
            <a:r>
              <a:rPr lang="en-US" sz="1600" dirty="0" smtClean="0">
                <a:sym typeface="Symbol"/>
              </a:rPr>
              <a:t>    h = 0.2 m, p  3 mbar  T  40 </a:t>
            </a:r>
            <a:r>
              <a:rPr lang="en-US" sz="1600" dirty="0" err="1" smtClean="0">
                <a:sym typeface="Symbol"/>
              </a:rPr>
              <a:t>mK</a:t>
            </a:r>
            <a:r>
              <a:rPr lang="en-US" sz="1600" dirty="0" smtClean="0">
                <a:sym typeface="Symbol"/>
              </a:rPr>
              <a:t> </a:t>
            </a:r>
            <a:endParaRPr lang="en-US" sz="1600" dirty="0" smtClean="0"/>
          </a:p>
          <a:p>
            <a:pPr marL="180975">
              <a:buFontTx/>
              <a:buChar char="-"/>
            </a:pPr>
            <a:r>
              <a:rPr lang="en-US" sz="1600" dirty="0" smtClean="0"/>
              <a:t>  High quantity of liquid helium operates in sub-atmospheric condition.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251520" y="4154625"/>
            <a:ext cx="4320480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u="sng" dirty="0" smtClean="0"/>
              <a:t>Advantages:</a:t>
            </a:r>
          </a:p>
          <a:p>
            <a:pPr marL="180975">
              <a:buFontTx/>
              <a:buChar char="-"/>
            </a:pPr>
            <a:r>
              <a:rPr lang="en-US" sz="1600" dirty="0" smtClean="0"/>
              <a:t> High level of heat transfer in </a:t>
            </a:r>
            <a:r>
              <a:rPr lang="en-US" sz="1600" dirty="0" err="1" smtClean="0"/>
              <a:t>superfluid</a:t>
            </a:r>
            <a:r>
              <a:rPr lang="en-US" sz="1600" dirty="0" smtClean="0"/>
              <a:t> helium (</a:t>
            </a:r>
            <a:r>
              <a:rPr lang="en-US" sz="1600" dirty="0" err="1" smtClean="0"/>
              <a:t>Kapitza</a:t>
            </a:r>
            <a:r>
              <a:rPr lang="en-US" sz="1600" dirty="0" smtClean="0"/>
              <a:t> </a:t>
            </a:r>
            <a:r>
              <a:rPr lang="en-US" sz="1600" dirty="0" smtClean="0"/>
              <a:t>thermal resistance </a:t>
            </a:r>
            <a:r>
              <a:rPr lang="en-US" sz="1600" dirty="0" smtClean="0"/>
              <a:t>limitation),</a:t>
            </a:r>
          </a:p>
          <a:p>
            <a:pPr marL="180975">
              <a:buFontTx/>
              <a:buChar char="-"/>
            </a:pPr>
            <a:r>
              <a:rPr lang="en-US" sz="1600" dirty="0" smtClean="0"/>
              <a:t> High level of temperature stability by pressure regulation,</a:t>
            </a:r>
          </a:p>
          <a:p>
            <a:pPr marL="180975">
              <a:buFontTx/>
              <a:buChar char="-"/>
            </a:pPr>
            <a:r>
              <a:rPr lang="en-US" sz="1600" dirty="0" smtClean="0"/>
              <a:t> Simple mechanical design.</a:t>
            </a:r>
            <a:endParaRPr lang="en-US" sz="1600" dirty="0"/>
          </a:p>
        </p:txBody>
      </p:sp>
      <p:grpSp>
        <p:nvGrpSpPr>
          <p:cNvPr id="11" name="Groupe 10"/>
          <p:cNvGrpSpPr/>
          <p:nvPr/>
        </p:nvGrpSpPr>
        <p:grpSpPr>
          <a:xfrm>
            <a:off x="35496" y="764704"/>
            <a:ext cx="6887303" cy="2757959"/>
            <a:chOff x="0" y="887065"/>
            <a:chExt cx="6400336" cy="2614613"/>
          </a:xfrm>
        </p:grpSpPr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980728"/>
              <a:ext cx="3379787" cy="2520950"/>
            </a:xfrm>
            <a:prstGeom prst="rect">
              <a:avLst/>
            </a:prstGeom>
            <a:noFill/>
          </p:spPr>
        </p:pic>
        <p:cxnSp>
          <p:nvCxnSpPr>
            <p:cNvPr id="14" name="AutoShape 8"/>
            <p:cNvCxnSpPr>
              <a:cxnSpLocks noChangeShapeType="1"/>
            </p:cNvCxnSpPr>
            <p:nvPr/>
          </p:nvCxnSpPr>
          <p:spPr bwMode="auto">
            <a:xfrm rot="5400000">
              <a:off x="1051718" y="2091184"/>
              <a:ext cx="2339975" cy="1588"/>
            </a:xfrm>
            <a:prstGeom prst="straightConnector1">
              <a:avLst/>
            </a:prstGeom>
            <a:noFill/>
            <a:ln w="12700">
              <a:solidFill>
                <a:srgbClr val="E36C0A"/>
              </a:solidFill>
              <a:prstDash val="dashDot"/>
              <a:round/>
              <a:headEnd/>
              <a:tailEnd type="none" w="med" len="lg"/>
            </a:ln>
          </p:spPr>
        </p:cxnSp>
        <p:cxnSp>
          <p:nvCxnSpPr>
            <p:cNvPr id="15" name="AutoShape 12"/>
            <p:cNvCxnSpPr>
              <a:cxnSpLocks noChangeShapeType="1"/>
            </p:cNvCxnSpPr>
            <p:nvPr/>
          </p:nvCxnSpPr>
          <p:spPr bwMode="auto">
            <a:xfrm rot="10800000">
              <a:off x="2424112" y="1615728"/>
              <a:ext cx="1081088" cy="158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med" len="lg"/>
            </a:ln>
          </p:spPr>
        </p:cxnSp>
        <p:cxnSp>
          <p:nvCxnSpPr>
            <p:cNvPr id="16" name="AutoShape 13"/>
            <p:cNvCxnSpPr>
              <a:cxnSpLocks noChangeShapeType="1"/>
            </p:cNvCxnSpPr>
            <p:nvPr/>
          </p:nvCxnSpPr>
          <p:spPr bwMode="auto">
            <a:xfrm rot="10800000">
              <a:off x="2430462" y="3141315"/>
              <a:ext cx="1079500" cy="158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med" len="lg"/>
            </a:ln>
          </p:spPr>
        </p:cxnSp>
        <p:cxnSp>
          <p:nvCxnSpPr>
            <p:cNvPr id="17" name="AutoShape 14"/>
            <p:cNvCxnSpPr>
              <a:cxnSpLocks noChangeShapeType="1"/>
            </p:cNvCxnSpPr>
            <p:nvPr/>
          </p:nvCxnSpPr>
          <p:spPr bwMode="auto">
            <a:xfrm rot="5400000">
              <a:off x="3259137" y="1393478"/>
              <a:ext cx="468313" cy="158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arrow" w="sm" len="med"/>
              <a:tailEnd type="arrow" w="sm" len="med"/>
            </a:ln>
          </p:spPr>
        </p:cxnSp>
        <p:cxnSp>
          <p:nvCxnSpPr>
            <p:cNvPr id="18" name="AutoShape 15"/>
            <p:cNvCxnSpPr>
              <a:cxnSpLocks noChangeShapeType="1"/>
            </p:cNvCxnSpPr>
            <p:nvPr/>
          </p:nvCxnSpPr>
          <p:spPr bwMode="auto">
            <a:xfrm rot="5400000">
              <a:off x="2740818" y="2394397"/>
              <a:ext cx="151288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arrow" w="sm" len="med"/>
              <a:tailEnd type="arrow" w="sm" len="med"/>
            </a:ln>
          </p:spPr>
        </p:cxnSp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 rot="5400000">
              <a:off x="3303835" y="1338635"/>
              <a:ext cx="628879" cy="420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8000" tIns="18000" rIns="18000" bIns="1800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150 mm</a:t>
              </a:r>
              <a:endPara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 rot="5400000">
              <a:off x="3287401" y="2339304"/>
              <a:ext cx="634760" cy="420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8000" tIns="18000" rIns="18000" bIns="1800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488 mm</a:t>
              </a:r>
              <a:endParaRPr kumimoji="0" lang="fr-F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 Box 18"/>
            <p:cNvSpPr txBox="1">
              <a:spLocks noChangeArrowheads="1"/>
            </p:cNvSpPr>
            <p:nvPr/>
          </p:nvSpPr>
          <p:spPr bwMode="auto">
            <a:xfrm>
              <a:off x="1008062" y="887065"/>
              <a:ext cx="574275" cy="136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8000" tIns="18000" rIns="18000" bIns="1800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609 mm</a:t>
              </a:r>
              <a:endPara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2" name="AutoShape 19"/>
            <p:cNvCxnSpPr>
              <a:cxnSpLocks noChangeShapeType="1"/>
            </p:cNvCxnSpPr>
            <p:nvPr/>
          </p:nvCxnSpPr>
          <p:spPr bwMode="auto">
            <a:xfrm rot="5400000">
              <a:off x="-754857" y="1956247"/>
              <a:ext cx="2087563" cy="0"/>
            </a:xfrm>
            <a:prstGeom prst="straightConnector1">
              <a:avLst/>
            </a:prstGeom>
            <a:noFill/>
            <a:ln w="12700">
              <a:solidFill>
                <a:srgbClr val="E36C0A"/>
              </a:solidFill>
              <a:prstDash val="dashDot"/>
              <a:round/>
              <a:headEnd/>
              <a:tailEnd type="none" w="med" len="lg"/>
            </a:ln>
          </p:spPr>
        </p:cxnSp>
        <p:cxnSp>
          <p:nvCxnSpPr>
            <p:cNvPr id="23" name="AutoShape 20"/>
            <p:cNvCxnSpPr>
              <a:cxnSpLocks noChangeShapeType="1"/>
            </p:cNvCxnSpPr>
            <p:nvPr/>
          </p:nvCxnSpPr>
          <p:spPr bwMode="auto">
            <a:xfrm rot="10800000">
              <a:off x="260350" y="1004540"/>
              <a:ext cx="197961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arrow" w="sm" len="med"/>
              <a:tailEnd type="arrow" w="sm" len="med"/>
            </a:ln>
          </p:spPr>
        </p:cxnSp>
        <p:cxnSp>
          <p:nvCxnSpPr>
            <p:cNvPr id="24" name="AutoShape 11"/>
            <p:cNvCxnSpPr>
              <a:cxnSpLocks noChangeShapeType="1"/>
            </p:cNvCxnSpPr>
            <p:nvPr/>
          </p:nvCxnSpPr>
          <p:spPr bwMode="auto">
            <a:xfrm flipH="1">
              <a:off x="2411413" y="1144240"/>
              <a:ext cx="3988923" cy="0"/>
            </a:xfrm>
            <a:prstGeom prst="straightConnector1">
              <a:avLst/>
            </a:prstGeom>
            <a:noFill/>
            <a:ln w="25400">
              <a:solidFill>
                <a:srgbClr val="5F2987"/>
              </a:solidFill>
              <a:prstDash val="dashDot"/>
              <a:round/>
              <a:headEnd/>
              <a:tailEnd type="none" w="med" len="lg"/>
            </a:ln>
          </p:spPr>
        </p:cxnSp>
      </p:grpSp>
      <p:grpSp>
        <p:nvGrpSpPr>
          <p:cNvPr id="25" name="Groupe 24"/>
          <p:cNvGrpSpPr/>
          <p:nvPr/>
        </p:nvGrpSpPr>
        <p:grpSpPr>
          <a:xfrm>
            <a:off x="4031432" y="764704"/>
            <a:ext cx="5112568" cy="3240360"/>
            <a:chOff x="3108687" y="2589278"/>
            <a:chExt cx="5999817" cy="3936066"/>
          </a:xfrm>
        </p:grpSpPr>
        <p:pic>
          <p:nvPicPr>
            <p:cNvPr id="26" name="Picture 3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08687" y="2589278"/>
              <a:ext cx="5999817" cy="3936066"/>
            </a:xfrm>
            <a:prstGeom prst="rect">
              <a:avLst/>
            </a:prstGeom>
            <a:noFill/>
          </p:spPr>
        </p:pic>
        <p:sp>
          <p:nvSpPr>
            <p:cNvPr id="27" name="Text Box 34"/>
            <p:cNvSpPr txBox="1">
              <a:spLocks noChangeArrowheads="1"/>
            </p:cNvSpPr>
            <p:nvPr/>
          </p:nvSpPr>
          <p:spPr bwMode="auto">
            <a:xfrm rot="5400000">
              <a:off x="8326567" y="2769319"/>
              <a:ext cx="411906" cy="438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8000" tIns="18000" rIns="18000" bIns="180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</a:t>
              </a:r>
              <a:r>
                <a:rPr kumimoji="0" lang="fr-FR" sz="1200" b="1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Calibri" pitchFamily="34" charset="0"/>
                  <a:cs typeface="Arial" pitchFamily="34" charset="0"/>
                </a:rPr>
                <a:t> line</a:t>
              </a:r>
              <a:endPara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 Box 35"/>
            <p:cNvSpPr txBox="1">
              <a:spLocks noChangeArrowheads="1"/>
            </p:cNvSpPr>
            <p:nvPr/>
          </p:nvSpPr>
          <p:spPr bwMode="auto">
            <a:xfrm>
              <a:off x="8213154" y="3550369"/>
              <a:ext cx="598487" cy="260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8000" tIns="18000" rIns="18000" bIns="180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1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</a:t>
              </a:r>
              <a:r>
                <a:rPr kumimoji="0" lang="fr-FR" sz="1400" b="1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Calibri" pitchFamily="34" charset="0"/>
                  <a:cs typeface="Arial" pitchFamily="34" charset="0"/>
                </a:rPr>
                <a:t> point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9" name="AutoShape 36"/>
            <p:cNvCxnSpPr>
              <a:cxnSpLocks noChangeShapeType="1"/>
            </p:cNvCxnSpPr>
            <p:nvPr/>
          </p:nvCxnSpPr>
          <p:spPr bwMode="auto">
            <a:xfrm>
              <a:off x="5392166" y="4331419"/>
              <a:ext cx="1588" cy="1655763"/>
            </a:xfrm>
            <a:prstGeom prst="straightConnector1">
              <a:avLst/>
            </a:prstGeom>
            <a:noFill/>
            <a:ln w="19050">
              <a:solidFill>
                <a:srgbClr val="1F497D"/>
              </a:solidFill>
              <a:prstDash val="dash"/>
              <a:round/>
              <a:headEnd/>
              <a:tailEnd/>
            </a:ln>
          </p:spPr>
        </p:cxnSp>
        <p:cxnSp>
          <p:nvCxnSpPr>
            <p:cNvPr id="30" name="AutoShape 37"/>
            <p:cNvCxnSpPr>
              <a:cxnSpLocks noChangeShapeType="1"/>
            </p:cNvCxnSpPr>
            <p:nvPr/>
          </p:nvCxnSpPr>
          <p:spPr bwMode="auto">
            <a:xfrm rot="5400000">
              <a:off x="4519835" y="4149650"/>
              <a:ext cx="1588" cy="1800225"/>
            </a:xfrm>
            <a:prstGeom prst="straightConnector1">
              <a:avLst/>
            </a:prstGeom>
            <a:noFill/>
            <a:ln w="19050">
              <a:solidFill>
                <a:srgbClr val="5F2987"/>
              </a:solidFill>
              <a:prstDash val="dash"/>
              <a:round/>
              <a:headEnd/>
              <a:tailEnd/>
            </a:ln>
          </p:spPr>
        </p:cxnSp>
        <p:sp>
          <p:nvSpPr>
            <p:cNvPr id="31" name="Oval 38"/>
            <p:cNvSpPr>
              <a:spLocks noChangeAspect="1" noChangeArrowheads="1"/>
            </p:cNvSpPr>
            <p:nvPr/>
          </p:nvSpPr>
          <p:spPr bwMode="auto">
            <a:xfrm>
              <a:off x="5342954" y="4991819"/>
              <a:ext cx="107950" cy="107950"/>
            </a:xfrm>
            <a:prstGeom prst="ellipse">
              <a:avLst/>
            </a:prstGeom>
            <a:solidFill>
              <a:srgbClr val="5F2987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Text Box 39"/>
            <p:cNvSpPr txBox="1">
              <a:spLocks noChangeArrowheads="1"/>
            </p:cNvSpPr>
            <p:nvPr/>
          </p:nvSpPr>
          <p:spPr bwMode="auto">
            <a:xfrm>
              <a:off x="7201916" y="5036269"/>
              <a:ext cx="609832" cy="2105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8000" tIns="18000" rIns="18000" bIns="180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GAS</a:t>
              </a:r>
              <a:endPara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 Box 40"/>
            <p:cNvSpPr txBox="1">
              <a:spLocks noChangeArrowheads="1"/>
            </p:cNvSpPr>
            <p:nvPr/>
          </p:nvSpPr>
          <p:spPr bwMode="auto">
            <a:xfrm>
              <a:off x="3744341" y="2928069"/>
              <a:ext cx="1519806" cy="3810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8000" tIns="18000" rIns="18000" bIns="180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SUPERFLUID</a:t>
              </a:r>
              <a:endPara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(He II)</a:t>
              </a:r>
              <a:endPara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Oval 41"/>
            <p:cNvSpPr>
              <a:spLocks noChangeAspect="1" noChangeArrowheads="1"/>
            </p:cNvSpPr>
            <p:nvPr/>
          </p:nvSpPr>
          <p:spPr bwMode="auto">
            <a:xfrm>
              <a:off x="8446516" y="3410669"/>
              <a:ext cx="107950" cy="106363"/>
            </a:xfrm>
            <a:prstGeom prst="ellipse">
              <a:avLst/>
            </a:prstGeom>
            <a:solidFill>
              <a:srgbClr val="008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Oval 42"/>
            <p:cNvSpPr>
              <a:spLocks noChangeAspect="1" noChangeArrowheads="1"/>
            </p:cNvSpPr>
            <p:nvPr/>
          </p:nvSpPr>
          <p:spPr bwMode="auto">
            <a:xfrm>
              <a:off x="5335016" y="4793382"/>
              <a:ext cx="107950" cy="107950"/>
            </a:xfrm>
            <a:prstGeom prst="ellipse">
              <a:avLst/>
            </a:prstGeom>
            <a:solidFill>
              <a:srgbClr val="1F497D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Oval 43"/>
            <p:cNvSpPr>
              <a:spLocks noChangeAspect="1" noChangeArrowheads="1"/>
            </p:cNvSpPr>
            <p:nvPr/>
          </p:nvSpPr>
          <p:spPr bwMode="auto">
            <a:xfrm>
              <a:off x="5338191" y="4267919"/>
              <a:ext cx="107950" cy="106363"/>
            </a:xfrm>
            <a:prstGeom prst="ellipse">
              <a:avLst/>
            </a:prstGeom>
            <a:solidFill>
              <a:srgbClr val="1F497D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cxnSp>
          <p:nvCxnSpPr>
            <p:cNvPr id="37" name="AutoShape 44"/>
            <p:cNvCxnSpPr>
              <a:cxnSpLocks noChangeShapeType="1"/>
            </p:cNvCxnSpPr>
            <p:nvPr/>
          </p:nvCxnSpPr>
          <p:spPr bwMode="auto">
            <a:xfrm rot="5400000">
              <a:off x="4517454" y="3947244"/>
              <a:ext cx="0" cy="1800225"/>
            </a:xfrm>
            <a:prstGeom prst="straightConnector1">
              <a:avLst/>
            </a:prstGeom>
            <a:noFill/>
            <a:ln w="19050">
              <a:solidFill>
                <a:srgbClr val="1F497D"/>
              </a:solidFill>
              <a:prstDash val="dash"/>
              <a:round/>
              <a:headEnd/>
              <a:tailEnd/>
            </a:ln>
          </p:spPr>
        </p:cxnSp>
        <p:cxnSp>
          <p:nvCxnSpPr>
            <p:cNvPr id="38" name="AutoShape 45"/>
            <p:cNvCxnSpPr>
              <a:cxnSpLocks noChangeShapeType="1"/>
            </p:cNvCxnSpPr>
            <p:nvPr/>
          </p:nvCxnSpPr>
          <p:spPr bwMode="auto">
            <a:xfrm rot="5400000">
              <a:off x="4519835" y="3414638"/>
              <a:ext cx="1587" cy="1800225"/>
            </a:xfrm>
            <a:prstGeom prst="straightConnector1">
              <a:avLst/>
            </a:prstGeom>
            <a:noFill/>
            <a:ln w="19050">
              <a:solidFill>
                <a:srgbClr val="1F497D"/>
              </a:solidFill>
              <a:prstDash val="dash"/>
              <a:round/>
              <a:headEnd/>
              <a:tailEnd/>
            </a:ln>
          </p:spPr>
        </p:cxnSp>
        <p:sp>
          <p:nvSpPr>
            <p:cNvPr id="39" name="Text Box 46"/>
            <p:cNvSpPr txBox="1">
              <a:spLocks noChangeArrowheads="1"/>
            </p:cNvSpPr>
            <p:nvPr/>
          </p:nvSpPr>
          <p:spPr bwMode="auto">
            <a:xfrm>
              <a:off x="3956963" y="5116634"/>
              <a:ext cx="1160426" cy="10376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8000" tIns="18000" rIns="18000" bIns="1800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300" b="0" i="0" u="none" strike="noStrike" cap="none" normalizeH="0" baseline="0" dirty="0" err="1" smtClean="0">
                  <a:ln>
                    <a:noFill/>
                  </a:ln>
                  <a:solidFill>
                    <a:srgbClr val="4A206A"/>
                  </a:solidFill>
                  <a:effectLst/>
                  <a:latin typeface="Calibri" pitchFamily="34" charset="0"/>
                  <a:cs typeface="Arial" pitchFamily="34" charset="0"/>
                </a:rPr>
                <a:t>Bi-phase</a:t>
              </a:r>
              <a:r>
                <a:rPr kumimoji="0" lang="fr-FR" sz="1300" b="0" i="0" u="none" strike="noStrike" cap="none" normalizeH="0" baseline="0" dirty="0" smtClean="0">
                  <a:ln>
                    <a:noFill/>
                  </a:ln>
                  <a:solidFill>
                    <a:srgbClr val="4A206A"/>
                  </a:solidFill>
                  <a:effectLst/>
                  <a:latin typeface="Calibri" pitchFamily="34" charset="0"/>
                  <a:cs typeface="Arial" pitchFamily="34" charset="0"/>
                </a:rPr>
                <a:t> pipe</a:t>
              </a:r>
            </a:p>
          </p:txBody>
        </p:sp>
        <p:sp>
          <p:nvSpPr>
            <p:cNvPr id="40" name="Text Box 47"/>
            <p:cNvSpPr txBox="1">
              <a:spLocks noChangeArrowheads="1"/>
            </p:cNvSpPr>
            <p:nvPr/>
          </p:nvSpPr>
          <p:spPr bwMode="auto">
            <a:xfrm>
              <a:off x="3726453" y="4543216"/>
              <a:ext cx="1460801" cy="25127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8000" tIns="18000" rIns="18000" bIns="1800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300" b="0" i="0" u="none" strike="noStrike" cap="none" normalizeH="0" baseline="0" dirty="0" smtClean="0">
                  <a:ln>
                    <a:noFill/>
                  </a:ln>
                  <a:solidFill>
                    <a:srgbClr val="1F497D"/>
                  </a:solidFill>
                  <a:effectLst/>
                  <a:latin typeface="Calibri" pitchFamily="34" charset="0"/>
                  <a:cs typeface="Arial" pitchFamily="34" charset="0"/>
                </a:rPr>
                <a:t>Top of the </a:t>
              </a:r>
              <a:r>
                <a:rPr kumimoji="0" lang="fr-FR" sz="1300" b="0" i="0" u="none" strike="noStrike" cap="none" normalizeH="0" baseline="0" dirty="0" err="1" smtClean="0">
                  <a:ln>
                    <a:noFill/>
                  </a:ln>
                  <a:solidFill>
                    <a:srgbClr val="1F497D"/>
                  </a:solidFill>
                  <a:effectLst/>
                  <a:latin typeface="Calibri" pitchFamily="34" charset="0"/>
                  <a:cs typeface="Arial" pitchFamily="34" charset="0"/>
                </a:rPr>
                <a:t>cavity</a:t>
              </a:r>
              <a:endParaRPr kumimoji="0" lang="fr-FR" sz="13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1" name="Text Box 48"/>
            <p:cNvSpPr txBox="1">
              <a:spLocks noChangeArrowheads="1"/>
            </p:cNvSpPr>
            <p:nvPr/>
          </p:nvSpPr>
          <p:spPr bwMode="auto">
            <a:xfrm>
              <a:off x="3726453" y="3990766"/>
              <a:ext cx="1727066" cy="2752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8000" tIns="18000" rIns="18000" bIns="1800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300" b="0" i="0" u="none" strike="noStrike" cap="none" normalizeH="0" baseline="0" dirty="0" err="1" smtClean="0">
                  <a:ln>
                    <a:noFill/>
                  </a:ln>
                  <a:solidFill>
                    <a:srgbClr val="1F497D"/>
                  </a:solidFill>
                  <a:effectLst/>
                  <a:latin typeface="Calibri" pitchFamily="34" charset="0"/>
                  <a:cs typeface="Arial" pitchFamily="34" charset="0"/>
                </a:rPr>
                <a:t>Bottom</a:t>
              </a:r>
              <a:r>
                <a:rPr kumimoji="0" lang="fr-FR" sz="1300" b="0" i="0" u="none" strike="noStrike" cap="none" normalizeH="0" baseline="0" dirty="0" smtClean="0">
                  <a:ln>
                    <a:noFill/>
                  </a:ln>
                  <a:solidFill>
                    <a:srgbClr val="1F497D"/>
                  </a:solidFill>
                  <a:effectLst/>
                  <a:latin typeface="Calibri" pitchFamily="34" charset="0"/>
                  <a:cs typeface="Arial" pitchFamily="34" charset="0"/>
                </a:rPr>
                <a:t> of the </a:t>
              </a:r>
              <a:r>
                <a:rPr kumimoji="0" lang="fr-FR" sz="1300" b="0" i="0" u="none" strike="noStrike" cap="none" normalizeH="0" baseline="0" dirty="0" err="1" smtClean="0">
                  <a:ln>
                    <a:noFill/>
                  </a:ln>
                  <a:solidFill>
                    <a:srgbClr val="1F497D"/>
                  </a:solidFill>
                  <a:effectLst/>
                  <a:latin typeface="Calibri" pitchFamily="34" charset="0"/>
                  <a:cs typeface="Arial" pitchFamily="34" charset="0"/>
                </a:rPr>
                <a:t>cavity</a:t>
              </a:r>
              <a:endParaRPr kumimoji="0" lang="fr-FR" sz="13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cxnSp>
          <p:nvCxnSpPr>
            <p:cNvPr id="42" name="AutoShape 49"/>
            <p:cNvCxnSpPr>
              <a:cxnSpLocks noChangeShapeType="1"/>
            </p:cNvCxnSpPr>
            <p:nvPr/>
          </p:nvCxnSpPr>
          <p:spPr bwMode="auto">
            <a:xfrm rot="5400000">
              <a:off x="6243962" y="3541638"/>
              <a:ext cx="0" cy="1547812"/>
            </a:xfrm>
            <a:prstGeom prst="straightConnector1">
              <a:avLst/>
            </a:prstGeom>
            <a:noFill/>
            <a:ln w="19050">
              <a:solidFill>
                <a:srgbClr val="E36C0A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43" name="AutoShape 50"/>
            <p:cNvCxnSpPr>
              <a:cxnSpLocks noChangeShapeType="1"/>
            </p:cNvCxnSpPr>
            <p:nvPr/>
          </p:nvCxnSpPr>
          <p:spPr bwMode="auto">
            <a:xfrm rot="5400000">
              <a:off x="5689130" y="4621932"/>
              <a:ext cx="0" cy="450850"/>
            </a:xfrm>
            <a:prstGeom prst="straightConnector1">
              <a:avLst/>
            </a:prstGeom>
            <a:noFill/>
            <a:ln w="19050">
              <a:solidFill>
                <a:srgbClr val="E36C0A"/>
              </a:solidFill>
              <a:round/>
              <a:headEnd type="arrow" w="med" len="med"/>
              <a:tailEnd type="arrow" w="med" len="med"/>
            </a:ln>
          </p:spPr>
        </p:cxnSp>
        <p:sp>
          <p:nvSpPr>
            <p:cNvPr id="44" name="Text Box 51"/>
            <p:cNvSpPr txBox="1">
              <a:spLocks noChangeArrowheads="1"/>
            </p:cNvSpPr>
            <p:nvPr/>
          </p:nvSpPr>
          <p:spPr bwMode="auto">
            <a:xfrm>
              <a:off x="5646166" y="3913641"/>
              <a:ext cx="1349727" cy="33977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8000" tIns="18000" rIns="18000" bIns="1800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err="1" smtClean="0">
                  <a:ln>
                    <a:noFill/>
                  </a:ln>
                  <a:solidFill>
                    <a:srgbClr val="E36C0A"/>
                  </a:solidFill>
                  <a:effectLst/>
                  <a:latin typeface="Calibri" pitchFamily="34" charset="0"/>
                  <a:cs typeface="Arial" pitchFamily="34" charset="0"/>
                </a:rPr>
                <a:t>Margin</a:t>
              </a: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rgbClr val="E36C0A"/>
                  </a:solidFill>
                  <a:effectLst/>
                  <a:latin typeface="Calibri" pitchFamily="34" charset="0"/>
                  <a:cs typeface="Arial" pitchFamily="34" charset="0"/>
                </a:rPr>
                <a:t>: 75 </a:t>
              </a:r>
              <a:r>
                <a:rPr kumimoji="0" lang="fr-FR" sz="1400" b="0" i="0" u="none" strike="noStrike" cap="none" normalizeH="0" baseline="0" dirty="0" err="1" smtClean="0">
                  <a:ln>
                    <a:noFill/>
                  </a:ln>
                  <a:solidFill>
                    <a:srgbClr val="E36C0A"/>
                  </a:solidFill>
                  <a:effectLst/>
                  <a:latin typeface="Calibri" pitchFamily="34" charset="0"/>
                  <a:cs typeface="Arial" pitchFamily="34" charset="0"/>
                </a:rPr>
                <a:t>mK</a:t>
              </a:r>
              <a:endPara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45" name="Text Box 52"/>
            <p:cNvSpPr txBox="1">
              <a:spLocks noChangeArrowheads="1"/>
            </p:cNvSpPr>
            <p:nvPr/>
          </p:nvSpPr>
          <p:spPr bwMode="auto">
            <a:xfrm>
              <a:off x="5440743" y="4458902"/>
              <a:ext cx="1386141" cy="31828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8000" tIns="18000" rIns="18000" bIns="1800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err="1" smtClean="0">
                  <a:ln>
                    <a:noFill/>
                  </a:ln>
                  <a:solidFill>
                    <a:srgbClr val="E36C0A"/>
                  </a:solidFill>
                  <a:effectLst/>
                  <a:latin typeface="Calibri" pitchFamily="34" charset="0"/>
                  <a:cs typeface="Arial" pitchFamily="34" charset="0"/>
                </a:rPr>
                <a:t>Margin</a:t>
              </a: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rgbClr val="E36C0A"/>
                  </a:solidFill>
                  <a:effectLst/>
                  <a:latin typeface="Calibri" pitchFamily="34" charset="0"/>
                  <a:cs typeface="Arial" pitchFamily="34" charset="0"/>
                </a:rPr>
                <a:t>: 25 </a:t>
              </a:r>
              <a:r>
                <a:rPr kumimoji="0" lang="fr-FR" sz="1400" b="0" i="0" u="none" strike="noStrike" cap="none" normalizeH="0" baseline="0" dirty="0" err="1" smtClean="0">
                  <a:ln>
                    <a:noFill/>
                  </a:ln>
                  <a:solidFill>
                    <a:srgbClr val="E36C0A"/>
                  </a:solidFill>
                  <a:effectLst/>
                  <a:latin typeface="Calibri" pitchFamily="34" charset="0"/>
                  <a:cs typeface="Arial" pitchFamily="34" charset="0"/>
                </a:rPr>
                <a:t>mK</a:t>
              </a:r>
              <a:endPara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Calibri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25935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Pressurized liquid helium bath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1520" y="3851941"/>
            <a:ext cx="4608512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u="sng" dirty="0" smtClean="0"/>
              <a:t>Disadvantages:</a:t>
            </a:r>
          </a:p>
          <a:p>
            <a:pPr marL="180975">
              <a:buFontTx/>
              <a:buChar char="-"/>
            </a:pPr>
            <a:r>
              <a:rPr lang="en-US" sz="1600" dirty="0" smtClean="0"/>
              <a:t> Complex mechanical design,</a:t>
            </a:r>
          </a:p>
          <a:p>
            <a:pPr marL="180975">
              <a:buFontTx/>
              <a:buChar char="-"/>
            </a:pPr>
            <a:r>
              <a:rPr lang="en-US" sz="1600" dirty="0" smtClean="0"/>
              <a:t> Complex </a:t>
            </a:r>
            <a:r>
              <a:rPr lang="en-US" sz="1600" dirty="0" smtClean="0"/>
              <a:t>cryogenic </a:t>
            </a:r>
            <a:r>
              <a:rPr lang="en-US" sz="1600" dirty="0" smtClean="0"/>
              <a:t>design </a:t>
            </a:r>
            <a:r>
              <a:rPr lang="en-US" sz="1600" dirty="0" smtClean="0"/>
              <a:t>(pressurized </a:t>
            </a:r>
            <a:r>
              <a:rPr lang="en-US" sz="1600" dirty="0" smtClean="0"/>
              <a:t>helium bath cooled with a heat exchanger and saturated </a:t>
            </a:r>
            <a:r>
              <a:rPr lang="en-US" sz="1600" dirty="0" err="1" smtClean="0"/>
              <a:t>superfluid</a:t>
            </a:r>
            <a:r>
              <a:rPr lang="en-US" sz="1600" dirty="0" smtClean="0"/>
              <a:t> helium, …).</a:t>
            </a:r>
          </a:p>
        </p:txBody>
      </p:sp>
      <p:sp>
        <p:nvSpPr>
          <p:cNvPr id="9" name="Rectangle 8"/>
          <p:cNvSpPr/>
          <p:nvPr/>
        </p:nvSpPr>
        <p:spPr>
          <a:xfrm>
            <a:off x="251520" y="1268760"/>
            <a:ext cx="460851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u="sng" dirty="0" smtClean="0"/>
              <a:t>Advantages:</a:t>
            </a:r>
          </a:p>
          <a:p>
            <a:pPr marL="180975">
              <a:buFontTx/>
              <a:buChar char="-"/>
            </a:pPr>
            <a:r>
              <a:rPr lang="en-US" sz="1600" dirty="0" smtClean="0"/>
              <a:t> High level of heat transfer in </a:t>
            </a:r>
            <a:r>
              <a:rPr lang="en-US" sz="1600" dirty="0" err="1" smtClean="0"/>
              <a:t>superfluid</a:t>
            </a:r>
            <a:r>
              <a:rPr lang="en-US" sz="1600" dirty="0" smtClean="0"/>
              <a:t> </a:t>
            </a:r>
            <a:r>
              <a:rPr lang="en-US" sz="1600" dirty="0" smtClean="0"/>
              <a:t>helium</a:t>
            </a:r>
          </a:p>
          <a:p>
            <a:pPr marL="180975"/>
            <a:r>
              <a:rPr lang="en-US" sz="1600" dirty="0" smtClean="0"/>
              <a:t>  (</a:t>
            </a:r>
            <a:r>
              <a:rPr lang="en-US" sz="1600" dirty="0" err="1" smtClean="0"/>
              <a:t>Kapitza</a:t>
            </a:r>
            <a:r>
              <a:rPr lang="en-US" sz="1600" dirty="0" smtClean="0"/>
              <a:t> </a:t>
            </a:r>
            <a:r>
              <a:rPr lang="en-US" sz="1600" dirty="0" smtClean="0"/>
              <a:t>thermal resistance </a:t>
            </a:r>
            <a:r>
              <a:rPr lang="en-US" sz="1600" dirty="0" smtClean="0"/>
              <a:t>limitation),</a:t>
            </a:r>
          </a:p>
          <a:p>
            <a:pPr marL="180975">
              <a:buFontTx/>
              <a:buChar char="-"/>
            </a:pPr>
            <a:r>
              <a:rPr lang="en-US" sz="1600" dirty="0" smtClean="0"/>
              <a:t> Temperature margin of </a:t>
            </a:r>
            <a:r>
              <a:rPr lang="en-US" sz="1600" dirty="0" smtClean="0">
                <a:sym typeface="Symbol"/>
              </a:rPr>
              <a:t> </a:t>
            </a:r>
            <a:r>
              <a:rPr lang="en-US" sz="1600" dirty="0" smtClean="0">
                <a:sym typeface="Symbol"/>
              </a:rPr>
              <a:t>0.3 K</a:t>
            </a:r>
            <a:r>
              <a:rPr lang="en-US" sz="1600" dirty="0" smtClean="0">
                <a:sym typeface="Symbol"/>
              </a:rPr>
              <a:t>,</a:t>
            </a:r>
          </a:p>
          <a:p>
            <a:pPr marL="180975">
              <a:buFontTx/>
              <a:buChar char="-"/>
            </a:pPr>
            <a:r>
              <a:rPr lang="en-US" sz="1600" dirty="0" smtClean="0">
                <a:sym typeface="Symbol"/>
              </a:rPr>
              <a:t> B</a:t>
            </a:r>
            <a:r>
              <a:rPr lang="en-US" sz="1600" dirty="0" smtClean="0">
                <a:sym typeface="Symbol"/>
              </a:rPr>
              <a:t>etter </a:t>
            </a:r>
            <a:r>
              <a:rPr lang="en-US" sz="1600" dirty="0" smtClean="0"/>
              <a:t>electrical isolation </a:t>
            </a:r>
            <a:r>
              <a:rPr lang="en-US" sz="1600" dirty="0" smtClean="0">
                <a:sym typeface="Symbol"/>
              </a:rPr>
              <a:t>than at low pressure</a:t>
            </a:r>
            <a:endParaRPr lang="en-US" sz="1600" dirty="0" smtClean="0"/>
          </a:p>
          <a:p>
            <a:pPr marL="180975">
              <a:buFontTx/>
              <a:buChar char="-"/>
            </a:pPr>
            <a:r>
              <a:rPr lang="en-US" sz="1600" dirty="0" smtClean="0"/>
              <a:t> Main Helium baths operate at a pressure </a:t>
            </a:r>
            <a:r>
              <a:rPr lang="en-US" sz="1600" dirty="0" smtClean="0"/>
              <a:t>higher </a:t>
            </a:r>
            <a:r>
              <a:rPr lang="en-US" sz="1600" dirty="0" smtClean="0"/>
              <a:t>than the atmospheric </a:t>
            </a:r>
            <a:r>
              <a:rPr lang="en-US" sz="1600" dirty="0" smtClean="0"/>
              <a:t>pressure (no plug with frozen air).</a:t>
            </a:r>
            <a:endParaRPr 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2254" y="944463"/>
            <a:ext cx="428625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5935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Tests of superconducting cavities - Cryostat </a:t>
            </a:r>
            <a:r>
              <a:rPr lang="en-US" dirty="0" smtClean="0"/>
              <a:t>as vacuum vessel</a:t>
            </a:r>
            <a:endParaRPr lang="en-US" dirty="0"/>
          </a:p>
        </p:txBody>
      </p:sp>
      <p:sp>
        <p:nvSpPr>
          <p:cNvPr id="4392" name="Rectangle 13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667" name="Picture 15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4900" y="2204864"/>
            <a:ext cx="6219100" cy="425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067944" y="764704"/>
            <a:ext cx="5076056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u="sng" dirty="0" smtClean="0"/>
              <a:t>Thermal losses of the Valve Box and Cryostat:</a:t>
            </a:r>
          </a:p>
          <a:p>
            <a:pPr marL="180975">
              <a:buFontTx/>
              <a:buChar char="-"/>
            </a:pPr>
            <a:r>
              <a:rPr lang="en-US" sz="1600" dirty="0" smtClean="0"/>
              <a:t> LN2 circuits: 20 + 50 = 70 W</a:t>
            </a:r>
          </a:p>
          <a:p>
            <a:pPr marL="180975">
              <a:buFontTx/>
              <a:buChar char="-"/>
            </a:pPr>
            <a:r>
              <a:rPr lang="en-US" sz="1600" dirty="0" smtClean="0"/>
              <a:t> 4 K circuit (VB + line): 2 + 2 = 4 W</a:t>
            </a:r>
          </a:p>
          <a:p>
            <a:pPr marL="180975">
              <a:buFontTx/>
              <a:buChar char="-"/>
            </a:pPr>
            <a:r>
              <a:rPr lang="en-US" sz="1600" dirty="0" smtClean="0"/>
              <a:t> 2 K circuit (Cryostat + line): 1 + 2 = 3 W</a:t>
            </a:r>
          </a:p>
        </p:txBody>
      </p:sp>
      <p:sp>
        <p:nvSpPr>
          <p:cNvPr id="8" name="Rectangle 7"/>
          <p:cNvSpPr/>
          <p:nvPr/>
        </p:nvSpPr>
        <p:spPr>
          <a:xfrm>
            <a:off x="35496" y="764704"/>
            <a:ext cx="3744416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u="sng" dirty="0" smtClean="0"/>
              <a:t>Specifications:</a:t>
            </a:r>
          </a:p>
          <a:p>
            <a:pPr marL="180975">
              <a:buFontTx/>
              <a:buChar char="-"/>
            </a:pPr>
            <a:r>
              <a:rPr lang="en-US" sz="1600" dirty="0" smtClean="0"/>
              <a:t> Operating pressure: 5 mbar to 1.5 bar,</a:t>
            </a:r>
          </a:p>
          <a:p>
            <a:pPr marL="180975">
              <a:buFontTx/>
              <a:buChar char="-"/>
            </a:pPr>
            <a:r>
              <a:rPr lang="en-US" sz="1600" dirty="0" smtClean="0"/>
              <a:t> Temperature range: 4.5 K to 1.6 K</a:t>
            </a:r>
            <a:r>
              <a:rPr lang="en-US" sz="1600" dirty="0" smtClean="0">
                <a:sym typeface="Symbol"/>
              </a:rPr>
              <a:t>,</a:t>
            </a:r>
            <a:endParaRPr lang="en-US" sz="1600" dirty="0" smtClean="0"/>
          </a:p>
          <a:p>
            <a:pPr marL="180975">
              <a:buFontTx/>
              <a:buChar char="-"/>
            </a:pPr>
            <a:r>
              <a:rPr lang="en-US" sz="1600" dirty="0" smtClean="0"/>
              <a:t> Cryogenic power: 90 W at 1.9 K.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72008" y="2183085"/>
            <a:ext cx="2915816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u="sng" dirty="0" smtClean="0"/>
              <a:t>Cryostat in vacuum condition</a:t>
            </a:r>
          </a:p>
          <a:p>
            <a:pPr>
              <a:spcAft>
                <a:spcPts val="600"/>
              </a:spcAft>
            </a:pPr>
            <a:r>
              <a:rPr lang="en-US" sz="1600" dirty="0" smtClean="0"/>
              <a:t>This configuration </a:t>
            </a:r>
            <a:r>
              <a:rPr lang="en-US" sz="1600" dirty="0" smtClean="0"/>
              <a:t>allows similar operations which can be made with </a:t>
            </a:r>
            <a:r>
              <a:rPr lang="en-US" sz="1600" dirty="0" smtClean="0"/>
              <a:t>the horizontal </a:t>
            </a:r>
            <a:r>
              <a:rPr lang="en-US" sz="1600" dirty="0" smtClean="0"/>
              <a:t>cryostat.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125935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Tests of superconducting cavities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Cryostat </a:t>
            </a:r>
            <a:r>
              <a:rPr lang="en-US" dirty="0" smtClean="0"/>
              <a:t>in liquid helium operations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067944" y="764704"/>
            <a:ext cx="5076056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u="sng" dirty="0" smtClean="0"/>
              <a:t>Thermal losses of the Valve Box and Cryostat:</a:t>
            </a:r>
          </a:p>
          <a:p>
            <a:pPr marL="180975">
              <a:buFontTx/>
              <a:buChar char="-"/>
            </a:pPr>
            <a:r>
              <a:rPr lang="en-US" sz="1600" dirty="0" smtClean="0"/>
              <a:t> LN2 circuits: 20 + 50 + 100 = 170 W</a:t>
            </a:r>
          </a:p>
          <a:p>
            <a:pPr marL="180975">
              <a:buFontTx/>
              <a:buChar char="-"/>
            </a:pPr>
            <a:r>
              <a:rPr lang="en-US" sz="1600" dirty="0" smtClean="0"/>
              <a:t> 4 K circuit (VB): 2 W</a:t>
            </a:r>
          </a:p>
          <a:p>
            <a:pPr marL="180975">
              <a:buFontTx/>
              <a:buChar char="-"/>
            </a:pPr>
            <a:r>
              <a:rPr lang="en-US" sz="1600" dirty="0" smtClean="0"/>
              <a:t> 2 K circuit (Cryostat): 5 W</a:t>
            </a:r>
          </a:p>
        </p:txBody>
      </p:sp>
      <p:sp>
        <p:nvSpPr>
          <p:cNvPr id="9" name="Rectangle 8"/>
          <p:cNvSpPr/>
          <p:nvPr/>
        </p:nvSpPr>
        <p:spPr>
          <a:xfrm>
            <a:off x="35496" y="764704"/>
            <a:ext cx="3744416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u="sng" dirty="0" smtClean="0"/>
              <a:t>Specifications:</a:t>
            </a:r>
          </a:p>
          <a:p>
            <a:pPr marL="180975">
              <a:buFontTx/>
              <a:buChar char="-"/>
            </a:pPr>
            <a:r>
              <a:rPr lang="en-US" sz="1600" dirty="0" smtClean="0"/>
              <a:t> Operating pressure: 5 mbar to 1.5 bar,</a:t>
            </a:r>
          </a:p>
          <a:p>
            <a:pPr marL="180975">
              <a:buFontTx/>
              <a:buChar char="-"/>
            </a:pPr>
            <a:r>
              <a:rPr lang="en-US" sz="1600" dirty="0" smtClean="0"/>
              <a:t> Temperature range: 1.6 K to 4.5 K</a:t>
            </a:r>
            <a:r>
              <a:rPr lang="en-US" sz="1600" dirty="0" smtClean="0">
                <a:sym typeface="Symbol"/>
              </a:rPr>
              <a:t>,</a:t>
            </a:r>
            <a:endParaRPr lang="en-US" sz="1600" dirty="0" smtClean="0"/>
          </a:p>
          <a:p>
            <a:pPr marL="180975">
              <a:buFontTx/>
              <a:buChar char="-"/>
            </a:pPr>
            <a:r>
              <a:rPr lang="en-US" sz="1600" dirty="0" smtClean="0"/>
              <a:t> Cryogenic power: 90 W at 1.9 K.</a:t>
            </a:r>
            <a:endParaRPr lang="en-US" sz="1600" dirty="0"/>
          </a:p>
        </p:txBody>
      </p:sp>
      <p:sp>
        <p:nvSpPr>
          <p:cNvPr id="4392" name="Rectangle 13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916832"/>
            <a:ext cx="6699995" cy="452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2132856"/>
            <a:ext cx="2195736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u="sng" dirty="0" smtClean="0"/>
              <a:t>Neck </a:t>
            </a:r>
            <a:r>
              <a:rPr lang="en-US" b="1" u="sng" dirty="0" err="1" smtClean="0"/>
              <a:t>thermalization</a:t>
            </a:r>
            <a:r>
              <a:rPr lang="en-US" b="1" u="sng" dirty="0" smtClean="0"/>
              <a:t> </a:t>
            </a:r>
          </a:p>
          <a:p>
            <a:pPr marL="180975">
              <a:buFontTx/>
              <a:buChar char="-"/>
            </a:pPr>
            <a:r>
              <a:rPr lang="en-US" sz="1600" dirty="0" smtClean="0"/>
              <a:t> LN2, 85 K: 100 W,</a:t>
            </a:r>
          </a:p>
          <a:p>
            <a:pPr marL="180975">
              <a:buFontTx/>
              <a:buChar char="-"/>
            </a:pPr>
            <a:r>
              <a:rPr lang="en-US" sz="1600" dirty="0" smtClean="0"/>
              <a:t> Supercritical helium, 20 K: 0.1 g/s</a:t>
            </a:r>
            <a:r>
              <a:rPr lang="en-US" sz="1600" dirty="0" smtClean="0">
                <a:sym typeface="Symbol"/>
              </a:rPr>
              <a:t>,</a:t>
            </a:r>
            <a:endParaRPr lang="en-US" sz="1600" dirty="0" smtClean="0"/>
          </a:p>
          <a:p>
            <a:pPr marL="180975">
              <a:buFontTx/>
              <a:buChar char="-"/>
            </a:pPr>
            <a:r>
              <a:rPr lang="en-US" sz="1600" dirty="0" smtClean="0"/>
              <a:t> 4 K thermal losses: </a:t>
            </a:r>
          </a:p>
          <a:p>
            <a:pPr marL="180975"/>
            <a:r>
              <a:rPr lang="en-US" sz="1600" dirty="0" smtClean="0"/>
              <a:t>2 W.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125935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Tests of superconducting magnets </a:t>
            </a:r>
            <a:br>
              <a:rPr lang="en-US" dirty="0" smtClean="0"/>
            </a:br>
            <a:r>
              <a:rPr lang="en-US" dirty="0" smtClean="0"/>
              <a:t>Cryostat </a:t>
            </a:r>
            <a:r>
              <a:rPr lang="en-US" dirty="0" smtClean="0"/>
              <a:t>in pressurized liquid helium operations</a:t>
            </a:r>
            <a:endParaRPr lang="en-US" dirty="0"/>
          </a:p>
        </p:txBody>
      </p:sp>
      <p:sp>
        <p:nvSpPr>
          <p:cNvPr id="4392" name="Rectangle 13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2084" y="1844824"/>
            <a:ext cx="6451916" cy="460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067944" y="620688"/>
            <a:ext cx="5076056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u="sng" dirty="0" smtClean="0"/>
              <a:t>Thermal losses of the Valve Box and Cryostat:</a:t>
            </a:r>
          </a:p>
          <a:p>
            <a:pPr marL="180975">
              <a:buFontTx/>
              <a:buChar char="-"/>
            </a:pPr>
            <a:r>
              <a:rPr lang="en-US" sz="1600" dirty="0" smtClean="0"/>
              <a:t> LN2 circuits: 20 + 50 + 100 = 170 W</a:t>
            </a:r>
          </a:p>
          <a:p>
            <a:pPr marL="180975">
              <a:buFontTx/>
              <a:buChar char="-"/>
            </a:pPr>
            <a:r>
              <a:rPr lang="en-US" sz="1600" dirty="0" smtClean="0"/>
              <a:t> 4 K circuit (VB): 2 W</a:t>
            </a:r>
          </a:p>
          <a:p>
            <a:pPr marL="180975">
              <a:buFontTx/>
              <a:buChar char="-"/>
            </a:pPr>
            <a:r>
              <a:rPr lang="en-US" sz="1600" dirty="0" smtClean="0"/>
              <a:t> 2 K circuit (Cryostat + Lambda plate): 5 + 15 = 20 W</a:t>
            </a:r>
          </a:p>
        </p:txBody>
      </p:sp>
      <p:sp>
        <p:nvSpPr>
          <p:cNvPr id="8" name="Rectangle 7"/>
          <p:cNvSpPr/>
          <p:nvPr/>
        </p:nvSpPr>
        <p:spPr>
          <a:xfrm>
            <a:off x="8337" y="620688"/>
            <a:ext cx="3744416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u="sng" dirty="0" smtClean="0"/>
              <a:t>Specifications:</a:t>
            </a:r>
          </a:p>
          <a:p>
            <a:pPr marL="180975">
              <a:buFontTx/>
              <a:buChar char="-"/>
            </a:pPr>
            <a:r>
              <a:rPr lang="en-US" sz="1600" dirty="0" smtClean="0"/>
              <a:t> Operating pressure: 1 bar to 5 bar,</a:t>
            </a:r>
          </a:p>
          <a:p>
            <a:pPr marL="180975">
              <a:buFontTx/>
              <a:buChar char="-"/>
            </a:pPr>
            <a:r>
              <a:rPr lang="en-US" sz="1600" dirty="0" smtClean="0"/>
              <a:t> Temperature range: 4.5 K to 1.6 K</a:t>
            </a:r>
            <a:r>
              <a:rPr lang="en-US" sz="1600" dirty="0" smtClean="0">
                <a:sym typeface="Symbol"/>
              </a:rPr>
              <a:t>,</a:t>
            </a:r>
            <a:endParaRPr lang="en-US" sz="1600" dirty="0" smtClean="0"/>
          </a:p>
          <a:p>
            <a:pPr marL="180975">
              <a:buFontTx/>
              <a:buChar char="-"/>
            </a:pPr>
            <a:r>
              <a:rPr lang="en-US" sz="1600" dirty="0" smtClean="0"/>
              <a:t> Cryogenic power: 90 W at 1.9 K.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0" y="1988840"/>
            <a:ext cx="2627784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u="sng" dirty="0" smtClean="0"/>
              <a:t>Neck </a:t>
            </a:r>
            <a:r>
              <a:rPr lang="en-US" b="1" u="sng" dirty="0" err="1" smtClean="0"/>
              <a:t>thermalization</a:t>
            </a:r>
            <a:r>
              <a:rPr lang="en-US" b="1" u="sng" dirty="0" smtClean="0"/>
              <a:t> </a:t>
            </a:r>
          </a:p>
          <a:p>
            <a:pPr marL="180975">
              <a:buFontTx/>
              <a:buChar char="-"/>
            </a:pPr>
            <a:r>
              <a:rPr lang="en-US" sz="1600" dirty="0" smtClean="0"/>
              <a:t> LN2, 85 K: 100 W,</a:t>
            </a:r>
          </a:p>
          <a:p>
            <a:pPr marL="180975">
              <a:buFontTx/>
              <a:buChar char="-"/>
            </a:pPr>
            <a:r>
              <a:rPr lang="en-US" sz="1600" dirty="0" smtClean="0"/>
              <a:t> Supercritical helium, </a:t>
            </a:r>
          </a:p>
          <a:p>
            <a:pPr marL="180975"/>
            <a:r>
              <a:rPr lang="en-US" sz="1600" dirty="0" smtClean="0"/>
              <a:t>  20 K: 0.1 g/s</a:t>
            </a:r>
            <a:r>
              <a:rPr lang="en-US" sz="1600" dirty="0" smtClean="0">
                <a:sym typeface="Symbol"/>
              </a:rPr>
              <a:t>,</a:t>
            </a:r>
            <a:endParaRPr lang="en-US" sz="1600" dirty="0" smtClean="0"/>
          </a:p>
          <a:p>
            <a:pPr marL="180975">
              <a:buFontTx/>
              <a:buChar char="-"/>
            </a:pPr>
            <a:r>
              <a:rPr lang="en-US" sz="1600" dirty="0" smtClean="0"/>
              <a:t> 4 K thermal losses: 2 W.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-300" y="4005064"/>
            <a:ext cx="2700092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u="sng" dirty="0" smtClean="0"/>
              <a:t>HX681 (1 m²)</a:t>
            </a:r>
          </a:p>
          <a:p>
            <a:pPr marL="180975">
              <a:buFontTx/>
              <a:buChar char="-"/>
            </a:pPr>
            <a:r>
              <a:rPr lang="en-US" sz="1600" dirty="0" smtClean="0"/>
              <a:t> Saturated helium: 1.8 K,</a:t>
            </a:r>
          </a:p>
          <a:p>
            <a:pPr marL="180975">
              <a:buFontTx/>
              <a:buChar char="-"/>
            </a:pPr>
            <a:r>
              <a:rPr lang="en-US" sz="1600" dirty="0" smtClean="0"/>
              <a:t> </a:t>
            </a:r>
            <a:r>
              <a:rPr lang="en-US" sz="1600" dirty="0" smtClean="0"/>
              <a:t>Power (design): </a:t>
            </a:r>
            <a:r>
              <a:rPr lang="en-US" sz="1600" dirty="0" smtClean="0"/>
              <a:t>120 W</a:t>
            </a:r>
            <a:r>
              <a:rPr lang="en-US" sz="1600" dirty="0" smtClean="0">
                <a:sym typeface="Symbol"/>
              </a:rPr>
              <a:t>,</a:t>
            </a:r>
            <a:endParaRPr lang="en-US" sz="1600" dirty="0" smtClean="0"/>
          </a:p>
          <a:p>
            <a:pPr marL="177800" indent="93663">
              <a:buFontTx/>
              <a:buChar char="-"/>
            </a:pPr>
            <a:r>
              <a:rPr lang="en-US" sz="1600" dirty="0" smtClean="0"/>
              <a:t>Bath temperature: </a:t>
            </a:r>
            <a:r>
              <a:rPr lang="en-US" sz="1600" dirty="0" smtClean="0"/>
              <a:t>1.86 </a:t>
            </a:r>
            <a:r>
              <a:rPr lang="en-US" sz="1600" dirty="0" smtClean="0"/>
              <a:t>K</a:t>
            </a:r>
          </a:p>
          <a:p>
            <a:pPr marL="271463"/>
            <a:r>
              <a:rPr lang="en-US" sz="1600" dirty="0" smtClean="0"/>
              <a:t>  (</a:t>
            </a:r>
            <a:r>
              <a:rPr lang="en-US" sz="1600" dirty="0" smtClean="0">
                <a:sym typeface="Symbol"/>
              </a:rPr>
              <a:t>T maxi: 60 </a:t>
            </a:r>
            <a:r>
              <a:rPr lang="en-US" sz="1600" dirty="0" err="1" smtClean="0">
                <a:sym typeface="Symbol"/>
              </a:rPr>
              <a:t>mK</a:t>
            </a:r>
            <a:r>
              <a:rPr lang="en-US" sz="1600" dirty="0" smtClean="0">
                <a:sym typeface="Symbol"/>
              </a:rPr>
              <a:t>)</a:t>
            </a:r>
          </a:p>
          <a:p>
            <a:pPr marL="180975">
              <a:buFontTx/>
              <a:buChar char="-"/>
            </a:pPr>
            <a:endParaRPr lang="en-US" sz="1600" dirty="0"/>
          </a:p>
        </p:txBody>
      </p:sp>
      <p:sp>
        <p:nvSpPr>
          <p:cNvPr id="9" name="Légende encadrée 2 8"/>
          <p:cNvSpPr/>
          <p:nvPr/>
        </p:nvSpPr>
        <p:spPr>
          <a:xfrm>
            <a:off x="7308304" y="5013176"/>
            <a:ext cx="360040" cy="288032"/>
          </a:xfrm>
          <a:prstGeom prst="borderCallout2">
            <a:avLst>
              <a:gd name="adj1" fmla="val -22402"/>
              <a:gd name="adj2" fmla="val -23031"/>
              <a:gd name="adj3" fmla="val 18750"/>
              <a:gd name="adj4" fmla="val -16667"/>
              <a:gd name="adj5" fmla="val -263755"/>
              <a:gd name="adj6" fmla="val -149172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5935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Cryogenic power limits - Heat Exchanger HX681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7504" y="836712"/>
            <a:ext cx="4752528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u="sng" dirty="0" smtClean="0"/>
              <a:t>Low pressure circuits specifications:</a:t>
            </a:r>
          </a:p>
          <a:p>
            <a:pPr marL="180975">
              <a:buFontTx/>
              <a:buChar char="-"/>
            </a:pPr>
            <a:r>
              <a:rPr lang="en-US" sz="1600" dirty="0" smtClean="0"/>
              <a:t> Operating pressure: 16 mbar (10 mbar to 1 </a:t>
            </a:r>
            <a:r>
              <a:rPr lang="en-US" sz="1600" dirty="0" err="1" smtClean="0"/>
              <a:t>bara</a:t>
            </a:r>
            <a:r>
              <a:rPr lang="en-US" sz="1600" dirty="0" smtClean="0"/>
              <a:t>),</a:t>
            </a:r>
          </a:p>
          <a:p>
            <a:pPr marL="180975">
              <a:buFontTx/>
              <a:buChar char="-"/>
            </a:pPr>
            <a:r>
              <a:rPr lang="en-US" sz="1600" dirty="0" smtClean="0"/>
              <a:t> Operating temperature: 1.8 K (1.6 K to 4.5 K)</a:t>
            </a:r>
            <a:r>
              <a:rPr lang="en-US" sz="1600" dirty="0" smtClean="0">
                <a:sym typeface="Symbol"/>
              </a:rPr>
              <a:t>,</a:t>
            </a:r>
            <a:endParaRPr lang="en-US" sz="1600" dirty="0" smtClean="0"/>
          </a:p>
          <a:p>
            <a:pPr marL="180975">
              <a:buFontTx/>
              <a:buChar char="-"/>
            </a:pPr>
            <a:r>
              <a:rPr lang="en-US" sz="1600" dirty="0" smtClean="0"/>
              <a:t> Cryogenic power (design): 120 W at 1.8 K,</a:t>
            </a:r>
          </a:p>
          <a:p>
            <a:pPr marL="180975">
              <a:buFontTx/>
              <a:buChar char="-"/>
            </a:pPr>
            <a:r>
              <a:rPr lang="en-US" sz="1600" dirty="0" smtClean="0"/>
              <a:t> Inner pipe surface: 1m².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9442" y="1268760"/>
            <a:ext cx="4777094" cy="337892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7504" y="2420888"/>
            <a:ext cx="4752528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u="sng" dirty="0" smtClean="0"/>
              <a:t>Atmospheric pressure circuits specifications:</a:t>
            </a:r>
          </a:p>
          <a:p>
            <a:pPr marL="180975">
              <a:buFontTx/>
              <a:buChar char="-"/>
            </a:pPr>
            <a:r>
              <a:rPr lang="en-US" sz="1600" dirty="0" smtClean="0"/>
              <a:t> Operating pressure: 1.2 </a:t>
            </a:r>
            <a:r>
              <a:rPr lang="en-US" sz="1600" dirty="0" err="1" smtClean="0"/>
              <a:t>bara</a:t>
            </a:r>
            <a:r>
              <a:rPr lang="en-US" sz="1600" dirty="0" smtClean="0"/>
              <a:t> (1 to 5 </a:t>
            </a:r>
            <a:r>
              <a:rPr lang="en-US" sz="1600" dirty="0" err="1" smtClean="0"/>
              <a:t>bara</a:t>
            </a:r>
            <a:r>
              <a:rPr lang="en-US" sz="1600" dirty="0" smtClean="0"/>
              <a:t>),</a:t>
            </a:r>
          </a:p>
          <a:p>
            <a:pPr marL="180975">
              <a:buFontTx/>
              <a:buChar char="-"/>
            </a:pPr>
            <a:r>
              <a:rPr lang="en-US" sz="1600" dirty="0" smtClean="0"/>
              <a:t> Operating temperature: 1.85 K (1.6 K to 4.5 K)</a:t>
            </a:r>
            <a:r>
              <a:rPr lang="en-US" sz="1600" dirty="0" smtClean="0">
                <a:sym typeface="Symbol"/>
              </a:rPr>
              <a:t>,</a:t>
            </a:r>
            <a:endParaRPr lang="en-US" sz="1600" dirty="0" smtClean="0"/>
          </a:p>
          <a:p>
            <a:pPr marL="180975">
              <a:buFontTx/>
              <a:buChar char="-"/>
            </a:pPr>
            <a:r>
              <a:rPr lang="en-US" sz="1600" dirty="0" smtClean="0"/>
              <a:t> Cryogenic power (design): 120 W at 1.85 K.</a:t>
            </a:r>
          </a:p>
        </p:txBody>
      </p:sp>
      <p:cxnSp>
        <p:nvCxnSpPr>
          <p:cNvPr id="15" name="Connecteur droit avec flèche 14"/>
          <p:cNvCxnSpPr/>
          <p:nvPr/>
        </p:nvCxnSpPr>
        <p:spPr>
          <a:xfrm flipH="1">
            <a:off x="6300192" y="4077072"/>
            <a:ext cx="504056" cy="432048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436096" y="786190"/>
            <a:ext cx="34740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Low pressure inside the heat exchanger</a:t>
            </a:r>
            <a:endParaRPr lang="fr-FR" sz="1600" dirty="0"/>
          </a:p>
        </p:txBody>
      </p:sp>
      <p:sp>
        <p:nvSpPr>
          <p:cNvPr id="17" name="Rectangle 16"/>
          <p:cNvSpPr/>
          <p:nvPr/>
        </p:nvSpPr>
        <p:spPr>
          <a:xfrm>
            <a:off x="4788024" y="4509120"/>
            <a:ext cx="43209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Atmospheric pressure outside the heat exchanger</a:t>
            </a:r>
          </a:p>
          <a:p>
            <a:pPr algn="ctr"/>
            <a:r>
              <a:rPr lang="en-US" sz="1600" dirty="0" smtClean="0"/>
              <a:t>Pressurized helium bath </a:t>
            </a:r>
            <a:endParaRPr lang="fr-FR" sz="1600" dirty="0"/>
          </a:p>
        </p:txBody>
      </p:sp>
      <p:cxnSp>
        <p:nvCxnSpPr>
          <p:cNvPr id="19" name="Connecteur droit avec flèche 18"/>
          <p:cNvCxnSpPr/>
          <p:nvPr/>
        </p:nvCxnSpPr>
        <p:spPr>
          <a:xfrm flipH="1">
            <a:off x="6012160" y="1052736"/>
            <a:ext cx="216024" cy="504056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e 24"/>
          <p:cNvGrpSpPr/>
          <p:nvPr/>
        </p:nvGrpSpPr>
        <p:grpSpPr>
          <a:xfrm>
            <a:off x="539552" y="3717032"/>
            <a:ext cx="1800200" cy="936104"/>
            <a:chOff x="179512" y="4293096"/>
            <a:chExt cx="1584176" cy="1152128"/>
          </a:xfrm>
        </p:grpSpPr>
        <p:sp>
          <p:nvSpPr>
            <p:cNvPr id="20" name="Rectangle 19"/>
            <p:cNvSpPr/>
            <p:nvPr/>
          </p:nvSpPr>
          <p:spPr>
            <a:xfrm>
              <a:off x="755576" y="4293096"/>
              <a:ext cx="432048" cy="1152128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331640" y="4293096"/>
              <a:ext cx="432048" cy="1152128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79512" y="4293096"/>
              <a:ext cx="432048" cy="1152128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6" name="ZoneTexte 25"/>
          <p:cNvSpPr txBox="1"/>
          <p:nvPr/>
        </p:nvSpPr>
        <p:spPr>
          <a:xfrm>
            <a:off x="1187624" y="3933056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He II</a:t>
            </a:r>
            <a:endParaRPr lang="fr-FR" sz="1100" dirty="0"/>
          </a:p>
        </p:txBody>
      </p:sp>
      <p:sp>
        <p:nvSpPr>
          <p:cNvPr id="27" name="ZoneTexte 26"/>
          <p:cNvSpPr txBox="1"/>
          <p:nvPr/>
        </p:nvSpPr>
        <p:spPr>
          <a:xfrm>
            <a:off x="1835696" y="4005064"/>
            <a:ext cx="5040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He II</a:t>
            </a:r>
          </a:p>
          <a:p>
            <a:r>
              <a:rPr lang="fr-FR" sz="1100" dirty="0" smtClean="0"/>
              <a:t>Bath</a:t>
            </a:r>
            <a:endParaRPr lang="fr-FR" sz="1100" dirty="0"/>
          </a:p>
        </p:txBody>
      </p:sp>
      <p:sp>
        <p:nvSpPr>
          <p:cNvPr id="28" name="ZoneTexte 27"/>
          <p:cNvSpPr txBox="1"/>
          <p:nvPr/>
        </p:nvSpPr>
        <p:spPr>
          <a:xfrm>
            <a:off x="539552" y="4005064"/>
            <a:ext cx="5040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He II</a:t>
            </a:r>
          </a:p>
          <a:p>
            <a:r>
              <a:rPr lang="fr-FR" sz="1100" dirty="0" smtClean="0"/>
              <a:t>Bath</a:t>
            </a:r>
            <a:endParaRPr lang="fr-FR" sz="1100" dirty="0"/>
          </a:p>
        </p:txBody>
      </p:sp>
      <p:grpSp>
        <p:nvGrpSpPr>
          <p:cNvPr id="48" name="Groupe 47"/>
          <p:cNvGrpSpPr/>
          <p:nvPr/>
        </p:nvGrpSpPr>
        <p:grpSpPr>
          <a:xfrm>
            <a:off x="35736" y="4797152"/>
            <a:ext cx="2736064" cy="1584176"/>
            <a:chOff x="-36512" y="4725144"/>
            <a:chExt cx="2736064" cy="1584176"/>
          </a:xfrm>
        </p:grpSpPr>
        <p:cxnSp>
          <p:nvCxnSpPr>
            <p:cNvPr id="31" name="Connecteur droit avec flèche 30"/>
            <p:cNvCxnSpPr/>
            <p:nvPr/>
          </p:nvCxnSpPr>
          <p:spPr>
            <a:xfrm rot="16200000">
              <a:off x="-252536" y="5517232"/>
              <a:ext cx="158417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avec flèche 29"/>
            <p:cNvCxnSpPr/>
            <p:nvPr/>
          </p:nvCxnSpPr>
          <p:spPr>
            <a:xfrm>
              <a:off x="539552" y="6309320"/>
              <a:ext cx="2160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avec flèche 31"/>
            <p:cNvCxnSpPr/>
            <p:nvPr/>
          </p:nvCxnSpPr>
          <p:spPr>
            <a:xfrm>
              <a:off x="1171735" y="5877272"/>
              <a:ext cx="529200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avec flèche 34"/>
            <p:cNvCxnSpPr/>
            <p:nvPr/>
          </p:nvCxnSpPr>
          <p:spPr>
            <a:xfrm rot="5400000">
              <a:off x="1601680" y="5787688"/>
              <a:ext cx="180000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avec flèche 35"/>
            <p:cNvCxnSpPr/>
            <p:nvPr/>
          </p:nvCxnSpPr>
          <p:spPr>
            <a:xfrm rot="5400000">
              <a:off x="1089412" y="5787272"/>
              <a:ext cx="180000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avec flèche 36"/>
            <p:cNvCxnSpPr/>
            <p:nvPr/>
          </p:nvCxnSpPr>
          <p:spPr>
            <a:xfrm rot="5400000">
              <a:off x="1691680" y="5567539"/>
              <a:ext cx="144000" cy="14400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avec flèche 37"/>
            <p:cNvCxnSpPr/>
            <p:nvPr/>
          </p:nvCxnSpPr>
          <p:spPr>
            <a:xfrm rot="5400000">
              <a:off x="1745696" y="5481322"/>
              <a:ext cx="180000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avec flèche 38"/>
            <p:cNvCxnSpPr/>
            <p:nvPr/>
          </p:nvCxnSpPr>
          <p:spPr>
            <a:xfrm rot="5400000">
              <a:off x="953608" y="5491293"/>
              <a:ext cx="180000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avec flèche 39"/>
            <p:cNvCxnSpPr/>
            <p:nvPr/>
          </p:nvCxnSpPr>
          <p:spPr>
            <a:xfrm>
              <a:off x="1046398" y="5577040"/>
              <a:ext cx="144000" cy="14400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avec flèche 40"/>
            <p:cNvCxnSpPr/>
            <p:nvPr/>
          </p:nvCxnSpPr>
          <p:spPr>
            <a:xfrm>
              <a:off x="1819809" y="5391187"/>
              <a:ext cx="529200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avec flèche 41"/>
            <p:cNvCxnSpPr/>
            <p:nvPr/>
          </p:nvCxnSpPr>
          <p:spPr>
            <a:xfrm>
              <a:off x="527519" y="5413136"/>
              <a:ext cx="529200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ZoneTexte 42"/>
            <p:cNvSpPr txBox="1"/>
            <p:nvPr/>
          </p:nvSpPr>
          <p:spPr>
            <a:xfrm>
              <a:off x="107504" y="4748831"/>
              <a:ext cx="5040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T(K)</a:t>
              </a:r>
              <a:endParaRPr lang="fr-FR" sz="1400" dirty="0"/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-36512" y="5229200"/>
              <a:ext cx="648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1.86 K</a:t>
              </a:r>
              <a:endParaRPr lang="fr-FR" sz="1400" dirty="0"/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0" y="5761143"/>
              <a:ext cx="648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1.8 K</a:t>
              </a:r>
              <a:endParaRPr lang="fr-FR" sz="1400" dirty="0"/>
            </a:p>
          </p:txBody>
        </p:sp>
        <p:cxnSp>
          <p:nvCxnSpPr>
            <p:cNvPr id="46" name="Connecteur droit avec flèche 45"/>
            <p:cNvCxnSpPr/>
            <p:nvPr/>
          </p:nvCxnSpPr>
          <p:spPr>
            <a:xfrm>
              <a:off x="539552" y="5877272"/>
              <a:ext cx="648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ectangle 48"/>
          <p:cNvSpPr/>
          <p:nvPr/>
        </p:nvSpPr>
        <p:spPr>
          <a:xfrm>
            <a:off x="1030516" y="3717032"/>
            <a:ext cx="163655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/>
          <p:cNvSpPr/>
          <p:nvPr/>
        </p:nvSpPr>
        <p:spPr>
          <a:xfrm>
            <a:off x="1685134" y="3717032"/>
            <a:ext cx="163655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1" name="Connecteur droit avec flèche 50"/>
          <p:cNvCxnSpPr/>
          <p:nvPr/>
        </p:nvCxnSpPr>
        <p:spPr>
          <a:xfrm>
            <a:off x="1907704" y="5517232"/>
            <a:ext cx="432048" cy="360040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899592" y="4898833"/>
            <a:ext cx="10775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Copper pipe</a:t>
            </a:r>
            <a:endParaRPr lang="fr-FR" sz="1400" dirty="0"/>
          </a:p>
        </p:txBody>
      </p:sp>
      <p:sp>
        <p:nvSpPr>
          <p:cNvPr id="53" name="Accolade fermante 52"/>
          <p:cNvSpPr/>
          <p:nvPr/>
        </p:nvSpPr>
        <p:spPr>
          <a:xfrm rot="5400000">
            <a:off x="1333776" y="4401108"/>
            <a:ext cx="216024" cy="864096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 53"/>
          <p:cNvSpPr/>
          <p:nvPr/>
        </p:nvSpPr>
        <p:spPr>
          <a:xfrm>
            <a:off x="2392203" y="5733256"/>
            <a:ext cx="9514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 smtClean="0"/>
              <a:t>Kapitza</a:t>
            </a:r>
            <a:r>
              <a:rPr lang="en-US" sz="1400" dirty="0" smtClean="0"/>
              <a:t> </a:t>
            </a:r>
            <a:r>
              <a:rPr lang="en-US" sz="1400" dirty="0" smtClean="0">
                <a:sym typeface="Symbol"/>
              </a:rPr>
              <a:t>T</a:t>
            </a:r>
            <a:endParaRPr lang="fr-FR" sz="1400" dirty="0"/>
          </a:p>
        </p:txBody>
      </p:sp>
      <p:cxnSp>
        <p:nvCxnSpPr>
          <p:cNvPr id="56" name="Connecteur droit avec flèche 55"/>
          <p:cNvCxnSpPr/>
          <p:nvPr/>
        </p:nvCxnSpPr>
        <p:spPr>
          <a:xfrm>
            <a:off x="1763688" y="5877272"/>
            <a:ext cx="576064" cy="0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1907704" y="4705980"/>
            <a:ext cx="2689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Temperature of the pressurized helium bath</a:t>
            </a:r>
            <a:endParaRPr lang="fr-FR" sz="1400" dirty="0"/>
          </a:p>
        </p:txBody>
      </p:sp>
      <p:cxnSp>
        <p:nvCxnSpPr>
          <p:cNvPr id="61" name="Connecteur droit avec flèche 60"/>
          <p:cNvCxnSpPr/>
          <p:nvPr/>
        </p:nvCxnSpPr>
        <p:spPr>
          <a:xfrm flipH="1">
            <a:off x="2195736" y="5013176"/>
            <a:ext cx="504056" cy="432048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395536" y="6021288"/>
            <a:ext cx="26896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Temperature inside HX681</a:t>
            </a:r>
            <a:endParaRPr lang="fr-FR" sz="1400" dirty="0"/>
          </a:p>
        </p:txBody>
      </p:sp>
      <p:sp>
        <p:nvSpPr>
          <p:cNvPr id="47" name="Rectangle 46"/>
          <p:cNvSpPr/>
          <p:nvPr/>
        </p:nvSpPr>
        <p:spPr>
          <a:xfrm>
            <a:off x="4427984" y="5445224"/>
            <a:ext cx="471601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u="sng" dirty="0" smtClean="0"/>
              <a:t>Power available for the magnet tests:</a:t>
            </a:r>
          </a:p>
          <a:p>
            <a:pPr marL="180975"/>
            <a:r>
              <a:rPr lang="en-US" sz="1600" dirty="0" smtClean="0"/>
              <a:t>90 W (1.85 K) - Lambda leak - thermal losses </a:t>
            </a:r>
            <a:r>
              <a:rPr lang="en-US" sz="1600" dirty="0" smtClean="0">
                <a:sym typeface="Symbol"/>
              </a:rPr>
              <a:t> 70 W </a:t>
            </a:r>
            <a:r>
              <a:rPr lang="en-US" sz="16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25935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7384</TotalTime>
  <Words>1510</Words>
  <Application>Microsoft Office PowerPoint</Application>
  <PresentationFormat>Affichage à l'écran (4:3)</PresentationFormat>
  <Paragraphs>300</Paragraphs>
  <Slides>22</Slides>
  <Notes>1</Notes>
  <HiddenSlides>1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4" baseType="lpstr">
      <vt:lpstr>Thème Office</vt:lpstr>
      <vt:lpstr>Équation</vt:lpstr>
      <vt:lpstr>Vertical cryostat</vt:lpstr>
      <vt:lpstr>Outline</vt:lpstr>
      <vt:lpstr>Saturated or pressurized baths</vt:lpstr>
      <vt:lpstr>Saturated liquid helium bath</vt:lpstr>
      <vt:lpstr>Pressurized liquid helium bath</vt:lpstr>
      <vt:lpstr>Tests of superconducting cavities - Cryostat as vacuum vessel</vt:lpstr>
      <vt:lpstr>Tests of superconducting cavities  Cryostat in liquid helium operations</vt:lpstr>
      <vt:lpstr>Tests of superconducting magnets  Cryostat in pressurized liquid helium operations</vt:lpstr>
      <vt:lpstr>Cryogenic power limits - Heat Exchanger HX681</vt:lpstr>
      <vt:lpstr>Diapositive 10</vt:lpstr>
      <vt:lpstr>Pressure vessel</vt:lpstr>
      <vt:lpstr>Specifications to finalize</vt:lpstr>
      <vt:lpstr>FREIA Hall</vt:lpstr>
      <vt:lpstr>Global scheme</vt:lpstr>
      <vt:lpstr>Valve Box</vt:lpstr>
      <vt:lpstr>Vacuum Vessel</vt:lpstr>
      <vt:lpstr>Dewar: “Pressure Vessel”</vt:lpstr>
      <vt:lpstr>Dewar: neck details</vt:lpstr>
      <vt:lpstr>Diapositive 19</vt:lpstr>
      <vt:lpstr>Lambda Insert</vt:lpstr>
      <vt:lpstr>Diapositive 21</vt:lpstr>
      <vt:lpstr>Double Reheater           -               Hnoss Reheater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Patxi Duthil</dc:creator>
  <cp:lastModifiedBy>thermeau</cp:lastModifiedBy>
  <cp:revision>860</cp:revision>
  <dcterms:created xsi:type="dcterms:W3CDTF">2014-11-24T23:00:23Z</dcterms:created>
  <dcterms:modified xsi:type="dcterms:W3CDTF">2016-05-10T08:41:32Z</dcterms:modified>
</cp:coreProperties>
</file>