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4" r:id="rId3"/>
    <p:sldId id="281" r:id="rId4"/>
    <p:sldId id="282" r:id="rId5"/>
    <p:sldId id="283" r:id="rId6"/>
    <p:sldId id="285" r:id="rId7"/>
    <p:sldId id="286" r:id="rId8"/>
    <p:sldId id="280" r:id="rId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1203"/>
    <a:srgbClr val="740D02"/>
    <a:srgbClr val="B91403"/>
    <a:srgbClr val="A62E16"/>
    <a:srgbClr val="86302E"/>
    <a:srgbClr val="923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C3686-B576-487A-A792-57966F54D760}" type="datetimeFigureOut">
              <a:rPr lang="sv-SE" smtClean="0"/>
              <a:t>2016-06-20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D1D2B-1493-489E-BC02-C7404426B8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3002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21st June 2016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8347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21st June 2016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120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21st June 2016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380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1206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  <a:lvl2pPr>
              <a:defRPr>
                <a:latin typeface="Book Antiqua" panose="02040602050305030304" pitchFamily="18" charset="0"/>
              </a:defRPr>
            </a:lvl2pPr>
            <a:lvl3pPr>
              <a:defRPr>
                <a:latin typeface="Book Antiqua" panose="02040602050305030304" pitchFamily="18" charset="0"/>
              </a:defRPr>
            </a:lvl3pPr>
            <a:lvl4pPr>
              <a:defRPr>
                <a:latin typeface="Book Antiqua" panose="02040602050305030304" pitchFamily="18" charset="0"/>
              </a:defRPr>
            </a:lvl4pPr>
            <a:lvl5pPr>
              <a:defRPr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21st June 2016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C28BD09C-0C89-429A-BBC8-9711794A33D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1538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21st June 2016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4718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21st June 2016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219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21st June 2016</a:t>
            </a:r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068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21st June 2016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915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21st June 2016</a:t>
            </a:r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8431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21st June 2016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327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21st June 2016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177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21st June 2016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28FAA-9796-4F9E-B085-19A04B089385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8690" y="0"/>
            <a:ext cx="9144000" cy="720080"/>
          </a:xfrm>
          <a:prstGeom prst="rect">
            <a:avLst/>
          </a:prstGeom>
          <a:solidFill>
            <a:srgbClr val="A112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10" descr="FREIA_logo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380" y="109843"/>
            <a:ext cx="1044057" cy="5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9572" cy="71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34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FREIA Status </a:t>
            </a:r>
            <a:r>
              <a:rPr lang="sv-SE" dirty="0" err="1" smtClean="0"/>
              <a:t>Report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err="1" smtClean="0"/>
              <a:t>Follow-up</a:t>
            </a:r>
            <a:r>
              <a:rPr lang="sv-SE" dirty="0" smtClean="0"/>
              <a:t> </a:t>
            </a:r>
            <a:r>
              <a:rPr lang="sv-SE" dirty="0"/>
              <a:t>Meeting UH2015/06</a:t>
            </a:r>
          </a:p>
          <a:p>
            <a:r>
              <a:rPr lang="sv-SE" dirty="0"/>
              <a:t>(</a:t>
            </a:r>
            <a:r>
              <a:rPr lang="sv-SE" dirty="0" err="1"/>
              <a:t>vertical</a:t>
            </a:r>
            <a:r>
              <a:rPr lang="sv-SE" dirty="0"/>
              <a:t> </a:t>
            </a:r>
            <a:r>
              <a:rPr lang="sv-SE" dirty="0" err="1"/>
              <a:t>cryostat</a:t>
            </a:r>
            <a:r>
              <a:rPr lang="sv-SE" dirty="0"/>
              <a:t>, </a:t>
            </a:r>
            <a:r>
              <a:rPr lang="sv-SE" dirty="0" err="1"/>
              <a:t>Gersemi</a:t>
            </a:r>
            <a:r>
              <a:rPr lang="sv-SE" dirty="0" smtClean="0"/>
              <a:t>)</a:t>
            </a:r>
          </a:p>
          <a:p>
            <a:endParaRPr lang="sv-SE" dirty="0"/>
          </a:p>
          <a:p>
            <a:r>
              <a:rPr lang="sv-SE" sz="2000" dirty="0" err="1"/>
              <a:t>Rocío</a:t>
            </a:r>
            <a:r>
              <a:rPr lang="sv-SE" sz="2000" dirty="0"/>
              <a:t> Santiago Kern</a:t>
            </a:r>
          </a:p>
          <a:p>
            <a:endParaRPr lang="sv-S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21st June 2016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767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err="1" smtClean="0">
                <a:solidFill>
                  <a:schemeClr val="bg1"/>
                </a:solidFill>
              </a:rPr>
              <a:t>Ongoing</a:t>
            </a:r>
            <a:r>
              <a:rPr lang="sv-SE" sz="3200" dirty="0" smtClean="0">
                <a:solidFill>
                  <a:schemeClr val="bg1"/>
                </a:solidFill>
              </a:rPr>
              <a:t> </a:t>
            </a:r>
            <a:r>
              <a:rPr lang="sv-SE" sz="3200" dirty="0" err="1" smtClean="0">
                <a:solidFill>
                  <a:schemeClr val="bg1"/>
                </a:solidFill>
              </a:rPr>
              <a:t>work</a:t>
            </a:r>
            <a:r>
              <a:rPr lang="sv-SE" sz="3200" dirty="0" smtClean="0">
                <a:solidFill>
                  <a:schemeClr val="bg1"/>
                </a:solidFill>
              </a:rPr>
              <a:t> at FREIA</a:t>
            </a:r>
            <a:endParaRPr lang="sv-SE" sz="32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 err="1" smtClean="0">
                <a:latin typeface="+mn-lt"/>
              </a:rPr>
              <a:t>Working</a:t>
            </a:r>
            <a:r>
              <a:rPr lang="sv-SE" dirty="0" smtClean="0">
                <a:latin typeface="+mn-lt"/>
              </a:rPr>
              <a:t> on the interfaces for the new TLs</a:t>
            </a:r>
          </a:p>
          <a:p>
            <a:pPr lvl="1"/>
            <a:r>
              <a:rPr lang="sv-SE" dirty="0" smtClean="0">
                <a:latin typeface="+mn-lt"/>
              </a:rPr>
              <a:t>LN2 </a:t>
            </a:r>
            <a:r>
              <a:rPr lang="sv-SE" dirty="0" err="1" smtClean="0">
                <a:latin typeface="+mn-lt"/>
              </a:rPr>
              <a:t>line</a:t>
            </a:r>
            <a:r>
              <a:rPr lang="sv-SE" dirty="0" smtClean="0">
                <a:latin typeface="+mn-lt"/>
              </a:rPr>
              <a:t> </a:t>
            </a:r>
            <a:r>
              <a:rPr lang="sv-SE" dirty="0" err="1" smtClean="0">
                <a:latin typeface="+mn-lt"/>
              </a:rPr>
              <a:t>modification</a:t>
            </a:r>
            <a:endParaRPr lang="sv-SE" dirty="0" smtClean="0">
              <a:latin typeface="+mn-lt"/>
            </a:endParaRPr>
          </a:p>
          <a:p>
            <a:pPr lvl="1"/>
            <a:r>
              <a:rPr lang="sv-SE" dirty="0" smtClean="0">
                <a:latin typeface="+mn-lt"/>
              </a:rPr>
              <a:t>TL from ICB </a:t>
            </a:r>
            <a:r>
              <a:rPr lang="sv-SE" dirty="0" err="1" smtClean="0">
                <a:latin typeface="+mn-lt"/>
              </a:rPr>
              <a:t>to</a:t>
            </a:r>
            <a:r>
              <a:rPr lang="sv-SE" dirty="0" smtClean="0">
                <a:latin typeface="+mn-lt"/>
              </a:rPr>
              <a:t> ESS CM</a:t>
            </a:r>
          </a:p>
          <a:p>
            <a:pPr lvl="1"/>
            <a:r>
              <a:rPr lang="sv-SE" dirty="0" err="1" smtClean="0">
                <a:latin typeface="+mn-lt"/>
              </a:rPr>
              <a:t>Two</a:t>
            </a:r>
            <a:r>
              <a:rPr lang="sv-SE" dirty="0" smtClean="0">
                <a:latin typeface="+mn-lt"/>
              </a:rPr>
              <a:t> (2) </a:t>
            </a:r>
            <a:r>
              <a:rPr lang="sv-SE" dirty="0" err="1" smtClean="0">
                <a:latin typeface="+mn-lt"/>
              </a:rPr>
              <a:t>exhaust</a:t>
            </a:r>
            <a:r>
              <a:rPr lang="sv-SE" dirty="0" smtClean="0">
                <a:latin typeface="+mn-lt"/>
              </a:rPr>
              <a:t> TLs from CM </a:t>
            </a:r>
            <a:r>
              <a:rPr lang="sv-SE" dirty="0" err="1" smtClean="0">
                <a:latin typeface="+mn-lt"/>
              </a:rPr>
              <a:t>to</a:t>
            </a:r>
            <a:r>
              <a:rPr lang="sv-SE" dirty="0" smtClean="0">
                <a:latin typeface="+mn-lt"/>
              </a:rPr>
              <a:t> </a:t>
            </a:r>
            <a:r>
              <a:rPr lang="sv-SE" dirty="0" err="1" smtClean="0">
                <a:latin typeface="+mn-lt"/>
              </a:rPr>
              <a:t>FREIA’s</a:t>
            </a:r>
            <a:r>
              <a:rPr lang="sv-SE" dirty="0" smtClean="0">
                <a:latin typeface="+mn-lt"/>
              </a:rPr>
              <a:t> </a:t>
            </a:r>
            <a:r>
              <a:rPr lang="sv-SE" dirty="0" err="1" smtClean="0">
                <a:latin typeface="+mn-lt"/>
              </a:rPr>
              <a:t>recovery</a:t>
            </a:r>
            <a:r>
              <a:rPr lang="sv-SE" dirty="0" smtClean="0">
                <a:latin typeface="+mn-lt"/>
              </a:rPr>
              <a:t> system</a:t>
            </a:r>
          </a:p>
          <a:p>
            <a:pPr marL="457200" lvl="1" indent="0">
              <a:buNone/>
            </a:pPr>
            <a:endParaRPr lang="sv-SE" dirty="0" smtClean="0">
              <a:latin typeface="+mn-lt"/>
            </a:endParaRPr>
          </a:p>
          <a:p>
            <a:r>
              <a:rPr lang="sv-SE" dirty="0" err="1" smtClean="0">
                <a:latin typeface="+mn-lt"/>
              </a:rPr>
              <a:t>Ongoing</a:t>
            </a:r>
            <a:r>
              <a:rPr lang="sv-SE" dirty="0" smtClean="0">
                <a:latin typeface="+mn-lt"/>
              </a:rPr>
              <a:t> </a:t>
            </a:r>
            <a:r>
              <a:rPr lang="sv-SE" dirty="0" err="1" smtClean="0">
                <a:latin typeface="+mn-lt"/>
              </a:rPr>
              <a:t>discussions</a:t>
            </a:r>
            <a:r>
              <a:rPr lang="sv-SE" dirty="0" smtClean="0">
                <a:latin typeface="+mn-lt"/>
              </a:rPr>
              <a:t> </a:t>
            </a:r>
            <a:r>
              <a:rPr lang="sv-SE" dirty="0" err="1" smtClean="0">
                <a:latin typeface="+mn-lt"/>
              </a:rPr>
              <a:t>with</a:t>
            </a:r>
            <a:r>
              <a:rPr lang="sv-SE" dirty="0" smtClean="0">
                <a:latin typeface="+mn-lt"/>
              </a:rPr>
              <a:t> CERN </a:t>
            </a:r>
            <a:r>
              <a:rPr lang="sv-SE" dirty="0" err="1" smtClean="0">
                <a:latin typeface="+mn-lt"/>
              </a:rPr>
              <a:t>regarding</a:t>
            </a:r>
            <a:r>
              <a:rPr lang="sv-SE" dirty="0" smtClean="0">
                <a:latin typeface="+mn-lt"/>
              </a:rPr>
              <a:t> the magnet and the </a:t>
            </a:r>
            <a:r>
              <a:rPr lang="sv-SE" dirty="0" err="1" smtClean="0">
                <a:latin typeface="+mn-lt"/>
              </a:rPr>
              <a:t>cavity</a:t>
            </a:r>
            <a:r>
              <a:rPr lang="sv-SE" dirty="0" smtClean="0">
                <a:latin typeface="+mn-lt"/>
              </a:rPr>
              <a:t> </a:t>
            </a:r>
            <a:r>
              <a:rPr lang="sv-SE" dirty="0" err="1" smtClean="0">
                <a:latin typeface="+mn-lt"/>
              </a:rPr>
              <a:t>inserts</a:t>
            </a:r>
            <a:endParaRPr lang="sv-SE" dirty="0">
              <a:latin typeface="+mn-lt"/>
            </a:endParaRPr>
          </a:p>
          <a:p>
            <a:endParaRPr lang="sv-SE" dirty="0" smtClean="0">
              <a:latin typeface="+mn-lt"/>
            </a:endParaRPr>
          </a:p>
          <a:p>
            <a:r>
              <a:rPr lang="sv-SE" dirty="0" err="1" smtClean="0">
                <a:latin typeface="+mn-lt"/>
              </a:rPr>
              <a:t>Preparing</a:t>
            </a:r>
            <a:r>
              <a:rPr lang="sv-SE" dirty="0" smtClean="0">
                <a:latin typeface="+mn-lt"/>
              </a:rPr>
              <a:t> HNOSS for the </a:t>
            </a:r>
            <a:r>
              <a:rPr lang="sv-SE" dirty="0" err="1" smtClean="0">
                <a:latin typeface="+mn-lt"/>
              </a:rPr>
              <a:t>arrival</a:t>
            </a:r>
            <a:r>
              <a:rPr lang="sv-SE" dirty="0" smtClean="0">
                <a:latin typeface="+mn-lt"/>
              </a:rPr>
              <a:t> </a:t>
            </a:r>
            <a:r>
              <a:rPr lang="sv-SE" dirty="0" err="1" smtClean="0">
                <a:latin typeface="+mn-lt"/>
              </a:rPr>
              <a:t>of</a:t>
            </a:r>
            <a:r>
              <a:rPr lang="sv-SE" dirty="0" smtClean="0">
                <a:latin typeface="+mn-lt"/>
              </a:rPr>
              <a:t> </a:t>
            </a:r>
            <a:r>
              <a:rPr lang="sv-SE" dirty="0" err="1" smtClean="0">
                <a:latin typeface="+mn-lt"/>
              </a:rPr>
              <a:t>Germaine</a:t>
            </a:r>
            <a:r>
              <a:rPr lang="sv-SE" dirty="0" smtClean="0">
                <a:latin typeface="+mn-lt"/>
              </a:rPr>
              <a:t> (double </a:t>
            </a:r>
            <a:r>
              <a:rPr lang="sv-SE" dirty="0" err="1" smtClean="0">
                <a:latin typeface="+mn-lt"/>
              </a:rPr>
              <a:t>spoke</a:t>
            </a:r>
            <a:r>
              <a:rPr lang="sv-SE" dirty="0" smtClean="0">
                <a:latin typeface="+mn-lt"/>
              </a:rPr>
              <a:t>) </a:t>
            </a:r>
            <a:r>
              <a:rPr lang="sv-SE" dirty="0" err="1" smtClean="0">
                <a:latin typeface="+mn-lt"/>
              </a:rPr>
              <a:t>with</a:t>
            </a:r>
            <a:r>
              <a:rPr lang="sv-SE" dirty="0" smtClean="0">
                <a:latin typeface="+mn-lt"/>
              </a:rPr>
              <a:t> </a:t>
            </a:r>
            <a:r>
              <a:rPr lang="sv-SE" dirty="0" err="1" smtClean="0">
                <a:latin typeface="+mn-lt"/>
              </a:rPr>
              <a:t>power</a:t>
            </a:r>
            <a:r>
              <a:rPr lang="sv-SE" dirty="0" smtClean="0">
                <a:latin typeface="+mn-lt"/>
              </a:rPr>
              <a:t> </a:t>
            </a:r>
            <a:r>
              <a:rPr lang="sv-SE" dirty="0" err="1" smtClean="0">
                <a:latin typeface="+mn-lt"/>
              </a:rPr>
              <a:t>coupler</a:t>
            </a:r>
            <a:r>
              <a:rPr lang="sv-SE" dirty="0" smtClean="0">
                <a:latin typeface="+mn-lt"/>
              </a:rPr>
              <a:t> in August</a:t>
            </a:r>
          </a:p>
          <a:p>
            <a:endParaRPr lang="sv-SE" dirty="0">
              <a:latin typeface="+mn-lt"/>
            </a:endParaRPr>
          </a:p>
          <a:p>
            <a:r>
              <a:rPr lang="sv-SE" dirty="0" err="1">
                <a:latin typeface="+mn-lt"/>
              </a:rPr>
              <a:t>Testing</a:t>
            </a:r>
            <a:r>
              <a:rPr lang="sv-SE" dirty="0">
                <a:latin typeface="+mn-lt"/>
              </a:rPr>
              <a:t> </a:t>
            </a:r>
            <a:r>
              <a:rPr lang="sv-SE" dirty="0" err="1">
                <a:latin typeface="+mn-lt"/>
              </a:rPr>
              <a:t>of</a:t>
            </a:r>
            <a:r>
              <a:rPr lang="sv-SE" dirty="0">
                <a:latin typeface="+mn-lt"/>
              </a:rPr>
              <a:t> the 2nd RF </a:t>
            </a:r>
            <a:r>
              <a:rPr lang="sv-SE" dirty="0" err="1">
                <a:latin typeface="+mn-lt"/>
              </a:rPr>
              <a:t>power</a:t>
            </a:r>
            <a:r>
              <a:rPr lang="sv-SE" dirty="0">
                <a:latin typeface="+mn-lt"/>
              </a:rPr>
              <a:t> station </a:t>
            </a:r>
          </a:p>
          <a:p>
            <a:pPr marL="0" indent="0">
              <a:buNone/>
            </a:pPr>
            <a:endParaRPr lang="sv-SE" dirty="0" smtClean="0">
              <a:latin typeface="+mn-lt"/>
            </a:endParaRPr>
          </a:p>
          <a:p>
            <a:pPr lvl="1"/>
            <a:endParaRPr lang="sv-SE" dirty="0" smtClean="0">
              <a:latin typeface="+mn-lt"/>
            </a:endParaRPr>
          </a:p>
          <a:p>
            <a:pPr lvl="1"/>
            <a:endParaRPr lang="sv-SE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21st June 2016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8063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Input from Magnet Workshop at CERN (1/3)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1836203"/>
          </a:xfrm>
        </p:spPr>
        <p:txBody>
          <a:bodyPr>
            <a:normAutofit fontScale="77500" lnSpcReduction="20000"/>
          </a:bodyPr>
          <a:lstStyle/>
          <a:p>
            <a:r>
              <a:rPr lang="sv-SE" dirty="0" smtClean="0">
                <a:latin typeface="+mn-lt"/>
              </a:rPr>
              <a:t>No </a:t>
            </a:r>
            <a:r>
              <a:rPr lang="sv-SE" dirty="0" err="1" smtClean="0">
                <a:latin typeface="+mn-lt"/>
              </a:rPr>
              <a:t>need</a:t>
            </a:r>
            <a:r>
              <a:rPr lang="sv-SE" dirty="0" smtClean="0">
                <a:latin typeface="+mn-lt"/>
              </a:rPr>
              <a:t> for 80 K </a:t>
            </a:r>
            <a:r>
              <a:rPr lang="sv-SE" dirty="0" err="1" smtClean="0">
                <a:latin typeface="+mn-lt"/>
              </a:rPr>
              <a:t>measurements</a:t>
            </a:r>
            <a:r>
              <a:rPr lang="sv-SE" dirty="0" smtClean="0">
                <a:latin typeface="+mn-lt"/>
              </a:rPr>
              <a:t>: no </a:t>
            </a:r>
            <a:r>
              <a:rPr lang="sv-SE" dirty="0" err="1" smtClean="0">
                <a:latin typeface="+mn-lt"/>
              </a:rPr>
              <a:t>need</a:t>
            </a:r>
            <a:r>
              <a:rPr lang="sv-SE" dirty="0" smtClean="0">
                <a:latin typeface="+mn-lt"/>
              </a:rPr>
              <a:t> </a:t>
            </a:r>
            <a:r>
              <a:rPr lang="sv-SE" dirty="0" err="1" smtClean="0">
                <a:latin typeface="+mn-lt"/>
              </a:rPr>
              <a:t>to</a:t>
            </a:r>
            <a:r>
              <a:rPr lang="sv-SE" dirty="0" smtClean="0">
                <a:latin typeface="+mn-lt"/>
              </a:rPr>
              <a:t> redefine </a:t>
            </a:r>
            <a:r>
              <a:rPr lang="sv-SE" dirty="0" err="1" smtClean="0">
                <a:latin typeface="+mn-lt"/>
              </a:rPr>
              <a:t>piping</a:t>
            </a:r>
            <a:r>
              <a:rPr lang="sv-SE" dirty="0" smtClean="0">
                <a:latin typeface="+mn-lt"/>
              </a:rPr>
              <a:t> </a:t>
            </a:r>
            <a:r>
              <a:rPr lang="sv-SE" dirty="0" err="1" smtClean="0">
                <a:latin typeface="+mn-lt"/>
              </a:rPr>
              <a:t>to</a:t>
            </a:r>
            <a:r>
              <a:rPr lang="sv-SE" dirty="0" smtClean="0">
                <a:latin typeface="+mn-lt"/>
              </a:rPr>
              <a:t> </a:t>
            </a:r>
            <a:r>
              <a:rPr lang="sv-SE" dirty="0" err="1" smtClean="0">
                <a:latin typeface="+mn-lt"/>
              </a:rPr>
              <a:t>accomplish</a:t>
            </a:r>
            <a:r>
              <a:rPr lang="sv-SE" dirty="0" smtClean="0">
                <a:latin typeface="+mn-lt"/>
              </a:rPr>
              <a:t> </a:t>
            </a:r>
            <a:r>
              <a:rPr lang="sv-SE" dirty="0" err="1" smtClean="0">
                <a:latin typeface="+mn-lt"/>
              </a:rPr>
              <a:t>this</a:t>
            </a:r>
            <a:r>
              <a:rPr lang="sv-SE" dirty="0" smtClean="0">
                <a:latin typeface="+mn-lt"/>
              </a:rPr>
              <a:t> </a:t>
            </a:r>
            <a:r>
              <a:rPr lang="sv-SE" dirty="0" err="1" smtClean="0">
                <a:latin typeface="+mn-lt"/>
              </a:rPr>
              <a:t>temperature</a:t>
            </a:r>
            <a:r>
              <a:rPr lang="sv-SE" dirty="0" smtClean="0">
                <a:latin typeface="+mn-lt"/>
              </a:rPr>
              <a:t> in the VCS</a:t>
            </a:r>
          </a:p>
          <a:p>
            <a:pPr marL="457200" lvl="1" indent="0">
              <a:buNone/>
            </a:pPr>
            <a:endParaRPr lang="sv-SE" dirty="0" smtClean="0">
              <a:latin typeface="+mn-lt"/>
            </a:endParaRPr>
          </a:p>
          <a:p>
            <a:r>
              <a:rPr lang="sv-SE" dirty="0" err="1" smtClean="0">
                <a:latin typeface="+mn-lt"/>
              </a:rPr>
              <a:t>Need</a:t>
            </a:r>
            <a:r>
              <a:rPr lang="sv-SE" dirty="0" smtClean="0">
                <a:latin typeface="+mn-lt"/>
              </a:rPr>
              <a:t> </a:t>
            </a:r>
            <a:r>
              <a:rPr lang="sv-SE" dirty="0" err="1" smtClean="0">
                <a:latin typeface="+mn-lt"/>
              </a:rPr>
              <a:t>more</a:t>
            </a:r>
            <a:r>
              <a:rPr lang="sv-SE" dirty="0" smtClean="0">
                <a:latin typeface="+mn-lt"/>
              </a:rPr>
              <a:t> </a:t>
            </a:r>
            <a:r>
              <a:rPr lang="sv-SE" dirty="0" err="1" smtClean="0">
                <a:latin typeface="+mn-lt"/>
              </a:rPr>
              <a:t>openings</a:t>
            </a:r>
            <a:r>
              <a:rPr lang="sv-SE" dirty="0" smtClean="0">
                <a:latin typeface="+mn-lt"/>
              </a:rPr>
              <a:t> in the </a:t>
            </a:r>
            <a:r>
              <a:rPr lang="sv-SE" dirty="0" err="1" smtClean="0">
                <a:latin typeface="+mn-lt"/>
              </a:rPr>
              <a:t>top</a:t>
            </a:r>
            <a:r>
              <a:rPr lang="sv-SE" dirty="0" smtClean="0">
                <a:latin typeface="+mn-lt"/>
              </a:rPr>
              <a:t> </a:t>
            </a:r>
            <a:r>
              <a:rPr lang="sv-SE" dirty="0" err="1" smtClean="0">
                <a:latin typeface="+mn-lt"/>
              </a:rPr>
              <a:t>flange</a:t>
            </a:r>
            <a:r>
              <a:rPr lang="sv-SE" dirty="0" smtClean="0">
                <a:latin typeface="+mn-lt"/>
              </a:rPr>
              <a:t> and in the </a:t>
            </a:r>
          </a:p>
          <a:p>
            <a:pPr marL="0" indent="0">
              <a:buNone/>
            </a:pPr>
            <a:r>
              <a:rPr lang="sv-SE" dirty="0">
                <a:latin typeface="+mn-lt"/>
              </a:rPr>
              <a:t> </a:t>
            </a:r>
            <a:r>
              <a:rPr lang="sv-SE" dirty="0" smtClean="0">
                <a:latin typeface="+mn-lt"/>
              </a:rPr>
              <a:t>   </a:t>
            </a:r>
            <a:r>
              <a:rPr lang="el-GR" dirty="0" smtClean="0">
                <a:latin typeface="+mn-lt"/>
              </a:rPr>
              <a:t>λ</a:t>
            </a:r>
            <a:r>
              <a:rPr lang="sv-SE" dirty="0">
                <a:latin typeface="+mn-lt"/>
              </a:rPr>
              <a:t>-</a:t>
            </a:r>
            <a:r>
              <a:rPr lang="sv-SE" dirty="0" err="1">
                <a:latin typeface="+mn-lt"/>
              </a:rPr>
              <a:t>plate</a:t>
            </a:r>
            <a:r>
              <a:rPr lang="sv-SE" dirty="0">
                <a:latin typeface="+mn-lt"/>
              </a:rPr>
              <a:t> </a:t>
            </a:r>
            <a:endParaRPr lang="sv-SE" dirty="0" smtClean="0">
              <a:latin typeface="+mn-lt"/>
            </a:endParaRPr>
          </a:p>
          <a:p>
            <a:pPr marL="0" indent="0">
              <a:buNone/>
            </a:pPr>
            <a:endParaRPr lang="sv-SE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21st June 2016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pPr/>
              <a:t>3</a:t>
            </a:fld>
            <a:endParaRPr lang="sv-S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3212976"/>
            <a:ext cx="2573239" cy="256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 rot="19417344">
            <a:off x="2692297" y="3773913"/>
            <a:ext cx="612068" cy="540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Box 7"/>
          <p:cNvSpPr txBox="1"/>
          <p:nvPr/>
        </p:nvSpPr>
        <p:spPr>
          <a:xfrm>
            <a:off x="3347864" y="3429000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err="1" smtClean="0"/>
              <a:t>Missing</a:t>
            </a:r>
            <a:r>
              <a:rPr lang="sv-SE" sz="1600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sv-SE" sz="1600" dirty="0" err="1" smtClean="0"/>
              <a:t>burst</a:t>
            </a:r>
            <a:r>
              <a:rPr lang="sv-SE" sz="1600" dirty="0" smtClean="0"/>
              <a:t> disk</a:t>
            </a:r>
          </a:p>
          <a:p>
            <a:pPr marL="285750" indent="-285750">
              <a:buFontTx/>
              <a:buChar char="-"/>
            </a:pPr>
            <a:r>
              <a:rPr lang="sv-SE" sz="1600" dirty="0" err="1" smtClean="0"/>
              <a:t>mole</a:t>
            </a:r>
            <a:r>
              <a:rPr lang="sv-SE" sz="1600" dirty="0" smtClean="0"/>
              <a:t> </a:t>
            </a:r>
            <a:r>
              <a:rPr lang="sv-SE" sz="1600" dirty="0" err="1" smtClean="0"/>
              <a:t>shafts</a:t>
            </a:r>
            <a:r>
              <a:rPr lang="sv-SE" sz="1600" dirty="0" smtClean="0"/>
              <a:t> (x3)</a:t>
            </a:r>
          </a:p>
        </p:txBody>
      </p:sp>
      <p:pic>
        <p:nvPicPr>
          <p:cNvPr id="2050" name="Picture 2" descr="\\PHY-WIN-FS\home11\rocsa673\My Documents\FREIA\04_GERSEMI\Magnet and Crab Cavity Testing\20160614_SM18 visit\DSC025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88092" y="3044958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5112060" y="4077072"/>
            <a:ext cx="1800200" cy="540060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wn Arrow 11"/>
          <p:cNvSpPr/>
          <p:nvPr/>
        </p:nvSpPr>
        <p:spPr>
          <a:xfrm>
            <a:off x="4067944" y="4401108"/>
            <a:ext cx="39604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Box 13"/>
          <p:cNvSpPr txBox="1"/>
          <p:nvPr/>
        </p:nvSpPr>
        <p:spPr>
          <a:xfrm>
            <a:off x="3239852" y="5085184"/>
            <a:ext cx="2232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In general, </a:t>
            </a:r>
            <a:r>
              <a:rPr lang="sv-SE" sz="1600" dirty="0" err="1" smtClean="0"/>
              <a:t>add</a:t>
            </a:r>
            <a:r>
              <a:rPr lang="sv-SE" sz="1600" dirty="0" smtClean="0"/>
              <a:t> as </a:t>
            </a:r>
            <a:r>
              <a:rPr lang="sv-SE" sz="1600" dirty="0" err="1" smtClean="0"/>
              <a:t>many</a:t>
            </a:r>
            <a:r>
              <a:rPr lang="sv-SE" sz="1600" dirty="0" smtClean="0"/>
              <a:t> </a:t>
            </a:r>
            <a:r>
              <a:rPr lang="sv-SE" sz="1600" dirty="0" err="1" smtClean="0"/>
              <a:t>feedthroughs</a:t>
            </a:r>
            <a:r>
              <a:rPr lang="sv-SE" sz="1600" dirty="0" smtClean="0"/>
              <a:t> as </a:t>
            </a:r>
            <a:r>
              <a:rPr lang="sv-SE" sz="1600" dirty="0" err="1" smtClean="0"/>
              <a:t>possible</a:t>
            </a:r>
            <a:r>
              <a:rPr lang="sv-SE" sz="1600" dirty="0" smtClean="0"/>
              <a:t> (on </a:t>
            </a:r>
            <a:r>
              <a:rPr lang="sv-SE" sz="1600" dirty="0" err="1" smtClean="0"/>
              <a:t>both</a:t>
            </a:r>
            <a:r>
              <a:rPr lang="sv-SE" sz="1600" dirty="0" smtClean="0"/>
              <a:t> </a:t>
            </a:r>
            <a:r>
              <a:rPr lang="sv-SE" sz="1600" dirty="0" err="1" smtClean="0"/>
              <a:t>top</a:t>
            </a:r>
            <a:r>
              <a:rPr lang="sv-SE" sz="1600" dirty="0" smtClean="0"/>
              <a:t> </a:t>
            </a:r>
            <a:r>
              <a:rPr lang="sv-SE" sz="1600" dirty="0" err="1" smtClean="0"/>
              <a:t>flange</a:t>
            </a:r>
            <a:r>
              <a:rPr lang="sv-SE" sz="1600" dirty="0" smtClean="0"/>
              <a:t> and </a:t>
            </a:r>
            <a:r>
              <a:rPr lang="sv-SE" sz="1600" dirty="0" err="1" smtClean="0"/>
              <a:t>through</a:t>
            </a:r>
            <a:r>
              <a:rPr lang="sv-SE" sz="1600" dirty="0" smtClean="0"/>
              <a:t> </a:t>
            </a:r>
            <a:r>
              <a:rPr lang="el-GR" sz="1600" dirty="0"/>
              <a:t>λ</a:t>
            </a:r>
            <a:r>
              <a:rPr lang="sv-SE" sz="1600" dirty="0" smtClean="0"/>
              <a:t>-</a:t>
            </a:r>
            <a:r>
              <a:rPr lang="sv-SE" sz="1600" dirty="0" err="1" smtClean="0"/>
              <a:t>plate</a:t>
            </a:r>
            <a:r>
              <a:rPr lang="sv-SE" sz="1600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37033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Input from Magnet Workshop at </a:t>
            </a:r>
            <a:r>
              <a:rPr lang="sv-SE" dirty="0" smtClean="0"/>
              <a:t>CERN (2/3)  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2592287"/>
          </a:xfrm>
        </p:spPr>
        <p:txBody>
          <a:bodyPr>
            <a:normAutofit fontScale="55000" lnSpcReduction="20000"/>
          </a:bodyPr>
          <a:lstStyle/>
          <a:p>
            <a:r>
              <a:rPr lang="sv-SE" dirty="0" smtClean="0">
                <a:latin typeface="+mn-lt"/>
              </a:rPr>
              <a:t>The </a:t>
            </a:r>
            <a:r>
              <a:rPr lang="sv-SE" dirty="0" err="1" smtClean="0">
                <a:latin typeface="+mn-lt"/>
              </a:rPr>
              <a:t>weight</a:t>
            </a:r>
            <a:r>
              <a:rPr lang="sv-SE" dirty="0" smtClean="0">
                <a:latin typeface="+mn-lt"/>
              </a:rPr>
              <a:t> </a:t>
            </a:r>
            <a:r>
              <a:rPr lang="sv-SE" dirty="0" err="1" smtClean="0">
                <a:latin typeface="+mn-lt"/>
              </a:rPr>
              <a:t>of</a:t>
            </a:r>
            <a:r>
              <a:rPr lang="sv-SE" dirty="0" smtClean="0">
                <a:latin typeface="+mn-lt"/>
              </a:rPr>
              <a:t> the </a:t>
            </a:r>
            <a:r>
              <a:rPr lang="sv-SE" dirty="0" err="1" smtClean="0">
                <a:latin typeface="+mn-lt"/>
              </a:rPr>
              <a:t>insert</a:t>
            </a:r>
            <a:r>
              <a:rPr lang="sv-SE" dirty="0" smtClean="0">
                <a:latin typeface="+mn-lt"/>
              </a:rPr>
              <a:t> is </a:t>
            </a:r>
            <a:r>
              <a:rPr lang="sv-SE" dirty="0" err="1" smtClean="0">
                <a:latin typeface="+mn-lt"/>
              </a:rPr>
              <a:t>very</a:t>
            </a:r>
            <a:r>
              <a:rPr lang="sv-SE" dirty="0" smtClean="0">
                <a:latin typeface="+mn-lt"/>
              </a:rPr>
              <a:t> </a:t>
            </a:r>
            <a:r>
              <a:rPr lang="sv-SE" dirty="0" err="1" smtClean="0">
                <a:latin typeface="+mn-lt"/>
              </a:rPr>
              <a:t>important</a:t>
            </a:r>
            <a:endParaRPr lang="sv-SE" dirty="0" smtClean="0">
              <a:latin typeface="+mn-lt"/>
            </a:endParaRPr>
          </a:p>
          <a:p>
            <a:pPr lvl="1"/>
            <a:r>
              <a:rPr lang="sv-SE" dirty="0" smtClean="0">
                <a:latin typeface="+mn-lt"/>
              </a:rPr>
              <a:t>The </a:t>
            </a:r>
            <a:r>
              <a:rPr lang="sv-SE" dirty="0" err="1" smtClean="0">
                <a:latin typeface="+mn-lt"/>
              </a:rPr>
              <a:t>crane</a:t>
            </a:r>
            <a:r>
              <a:rPr lang="sv-SE" dirty="0" smtClean="0">
                <a:latin typeface="+mn-lt"/>
              </a:rPr>
              <a:t> </a:t>
            </a:r>
            <a:r>
              <a:rPr lang="sv-SE" dirty="0" err="1" smtClean="0">
                <a:latin typeface="+mn-lt"/>
              </a:rPr>
              <a:t>will</a:t>
            </a:r>
            <a:r>
              <a:rPr lang="sv-SE" dirty="0" smtClean="0">
                <a:latin typeface="+mn-lt"/>
              </a:rPr>
              <a:t> be </a:t>
            </a:r>
            <a:r>
              <a:rPr lang="sv-SE" dirty="0" err="1" smtClean="0">
                <a:latin typeface="+mn-lt"/>
              </a:rPr>
              <a:t>upgraded</a:t>
            </a:r>
            <a:r>
              <a:rPr lang="sv-SE" dirty="0" smtClean="0">
                <a:latin typeface="+mn-lt"/>
              </a:rPr>
              <a:t> </a:t>
            </a:r>
            <a:r>
              <a:rPr lang="sv-SE" dirty="0" err="1" smtClean="0">
                <a:latin typeface="+mn-lt"/>
              </a:rPr>
              <a:t>to</a:t>
            </a:r>
            <a:r>
              <a:rPr lang="sv-SE" dirty="0" smtClean="0">
                <a:latin typeface="+mn-lt"/>
              </a:rPr>
              <a:t> max. 7 ton</a:t>
            </a:r>
          </a:p>
          <a:p>
            <a:pPr lvl="2"/>
            <a:r>
              <a:rPr lang="sv-SE" dirty="0" smtClean="0">
                <a:latin typeface="+mn-lt"/>
              </a:rPr>
              <a:t>The magnet </a:t>
            </a:r>
            <a:r>
              <a:rPr lang="sv-SE" dirty="0" err="1" smtClean="0">
                <a:latin typeface="+mn-lt"/>
              </a:rPr>
              <a:t>weight</a:t>
            </a:r>
            <a:r>
              <a:rPr lang="sv-SE" dirty="0" smtClean="0">
                <a:latin typeface="+mn-lt"/>
              </a:rPr>
              <a:t> is 5.2 ton</a:t>
            </a:r>
          </a:p>
          <a:p>
            <a:pPr lvl="2"/>
            <a:r>
              <a:rPr lang="sv-SE" dirty="0" smtClean="0">
                <a:latin typeface="+mn-lt"/>
              </a:rPr>
              <a:t>Thus the </a:t>
            </a:r>
            <a:r>
              <a:rPr lang="sv-SE" dirty="0" err="1" smtClean="0">
                <a:latin typeface="+mn-lt"/>
              </a:rPr>
              <a:t>insert</a:t>
            </a:r>
            <a:r>
              <a:rPr lang="sv-SE" dirty="0" smtClean="0">
                <a:latin typeface="+mn-lt"/>
              </a:rPr>
              <a:t> </a:t>
            </a:r>
            <a:r>
              <a:rPr lang="sv-SE" dirty="0" err="1" smtClean="0">
                <a:latin typeface="+mn-lt"/>
              </a:rPr>
              <a:t>containing</a:t>
            </a:r>
            <a:r>
              <a:rPr lang="sv-SE" dirty="0" smtClean="0">
                <a:latin typeface="+mn-lt"/>
              </a:rPr>
              <a:t> all </a:t>
            </a:r>
            <a:r>
              <a:rPr lang="sv-SE" dirty="0" err="1" smtClean="0">
                <a:latin typeface="+mn-lt"/>
              </a:rPr>
              <a:t>equipment</a:t>
            </a:r>
            <a:r>
              <a:rPr lang="sv-SE" dirty="0" smtClean="0">
                <a:latin typeface="+mn-lt"/>
              </a:rPr>
              <a:t> (</a:t>
            </a:r>
            <a:r>
              <a:rPr lang="sv-SE" dirty="0" err="1" smtClean="0">
                <a:latin typeface="+mn-lt"/>
              </a:rPr>
              <a:t>current</a:t>
            </a:r>
            <a:r>
              <a:rPr lang="sv-SE" dirty="0" smtClean="0">
                <a:latin typeface="+mn-lt"/>
              </a:rPr>
              <a:t> </a:t>
            </a:r>
            <a:r>
              <a:rPr lang="sv-SE" dirty="0" err="1" smtClean="0">
                <a:latin typeface="+mn-lt"/>
              </a:rPr>
              <a:t>leads</a:t>
            </a:r>
            <a:r>
              <a:rPr lang="sv-SE" dirty="0" smtClean="0">
                <a:latin typeface="+mn-lt"/>
              </a:rPr>
              <a:t>, </a:t>
            </a:r>
            <a:r>
              <a:rPr lang="sv-SE" dirty="0" err="1" smtClean="0">
                <a:latin typeface="+mn-lt"/>
              </a:rPr>
              <a:t>connectors</a:t>
            </a:r>
            <a:r>
              <a:rPr lang="sv-SE" dirty="0" smtClean="0">
                <a:latin typeface="+mn-lt"/>
              </a:rPr>
              <a:t>, </a:t>
            </a:r>
            <a:r>
              <a:rPr lang="sv-SE" dirty="0" err="1" smtClean="0">
                <a:latin typeface="+mn-lt"/>
              </a:rPr>
              <a:t>valves</a:t>
            </a:r>
            <a:r>
              <a:rPr lang="sv-SE" dirty="0" smtClean="0">
                <a:latin typeface="+mn-lt"/>
              </a:rPr>
              <a:t>, </a:t>
            </a:r>
            <a:r>
              <a:rPr lang="sv-SE" dirty="0" err="1" smtClean="0">
                <a:latin typeface="+mn-lt"/>
              </a:rPr>
              <a:t>etc</a:t>
            </a:r>
            <a:r>
              <a:rPr lang="sv-SE" dirty="0" smtClean="0">
                <a:latin typeface="+mn-lt"/>
              </a:rPr>
              <a:t>) </a:t>
            </a:r>
            <a:r>
              <a:rPr lang="sv-SE" b="1" dirty="0" smtClean="0">
                <a:latin typeface="+mn-lt"/>
              </a:rPr>
              <a:t>must</a:t>
            </a:r>
            <a:r>
              <a:rPr lang="sv-SE" dirty="0" smtClean="0">
                <a:latin typeface="+mn-lt"/>
              </a:rPr>
              <a:t> be </a:t>
            </a:r>
            <a:r>
              <a:rPr lang="sv-SE" dirty="0" err="1" smtClean="0">
                <a:latin typeface="+mn-lt"/>
              </a:rPr>
              <a:t>lower</a:t>
            </a:r>
            <a:r>
              <a:rPr lang="sv-SE" dirty="0" smtClean="0">
                <a:latin typeface="+mn-lt"/>
              </a:rPr>
              <a:t> </a:t>
            </a:r>
            <a:r>
              <a:rPr lang="sv-SE" dirty="0" err="1" smtClean="0">
                <a:latin typeface="+mn-lt"/>
              </a:rPr>
              <a:t>than</a:t>
            </a:r>
            <a:r>
              <a:rPr lang="sv-SE" dirty="0" smtClean="0">
                <a:latin typeface="+mn-lt"/>
              </a:rPr>
              <a:t> 1.8 ton </a:t>
            </a:r>
          </a:p>
          <a:p>
            <a:pPr marL="457200" lvl="1" indent="0">
              <a:buNone/>
            </a:pPr>
            <a:endParaRPr lang="sv-SE" dirty="0" smtClean="0">
              <a:latin typeface="+mn-lt"/>
            </a:endParaRPr>
          </a:p>
          <a:p>
            <a:r>
              <a:rPr lang="sv-SE" dirty="0" smtClean="0">
                <a:latin typeface="+mn-lt"/>
              </a:rPr>
              <a:t>The </a:t>
            </a:r>
            <a:r>
              <a:rPr lang="sv-SE" dirty="0" err="1">
                <a:latin typeface="+mn-lt"/>
              </a:rPr>
              <a:t>f</a:t>
            </a:r>
            <a:r>
              <a:rPr lang="sv-SE" dirty="0" err="1" smtClean="0">
                <a:latin typeface="+mn-lt"/>
              </a:rPr>
              <a:t>latness</a:t>
            </a:r>
            <a:r>
              <a:rPr lang="sv-SE" dirty="0" smtClean="0">
                <a:latin typeface="+mn-lt"/>
              </a:rPr>
              <a:t> </a:t>
            </a:r>
            <a:r>
              <a:rPr lang="sv-SE" dirty="0" err="1" smtClean="0">
                <a:latin typeface="+mn-lt"/>
              </a:rPr>
              <a:t>of</a:t>
            </a:r>
            <a:r>
              <a:rPr lang="sv-SE" dirty="0" smtClean="0">
                <a:latin typeface="+mn-lt"/>
              </a:rPr>
              <a:t> the round </a:t>
            </a:r>
            <a:r>
              <a:rPr lang="sv-SE" dirty="0" err="1" smtClean="0">
                <a:latin typeface="+mn-lt"/>
              </a:rPr>
              <a:t>collar</a:t>
            </a:r>
            <a:r>
              <a:rPr lang="sv-SE" dirty="0" smtClean="0">
                <a:latin typeface="+mn-lt"/>
              </a:rPr>
              <a:t> </a:t>
            </a:r>
            <a:r>
              <a:rPr lang="sv-SE" dirty="0" err="1" smtClean="0">
                <a:latin typeface="+mn-lt"/>
              </a:rPr>
              <a:t>where</a:t>
            </a:r>
            <a:r>
              <a:rPr lang="sv-SE" dirty="0" smtClean="0">
                <a:latin typeface="+mn-lt"/>
              </a:rPr>
              <a:t> the </a:t>
            </a:r>
            <a:r>
              <a:rPr lang="el-GR" dirty="0" smtClean="0">
                <a:latin typeface="+mn-lt"/>
              </a:rPr>
              <a:t>λ</a:t>
            </a:r>
            <a:r>
              <a:rPr lang="sv-SE" dirty="0" smtClean="0">
                <a:latin typeface="+mn-lt"/>
              </a:rPr>
              <a:t>-</a:t>
            </a:r>
            <a:r>
              <a:rPr lang="sv-SE" dirty="0" err="1" smtClean="0">
                <a:latin typeface="+mn-lt"/>
              </a:rPr>
              <a:t>plate</a:t>
            </a:r>
            <a:r>
              <a:rPr lang="sv-SE" dirty="0" smtClean="0">
                <a:latin typeface="+mn-lt"/>
              </a:rPr>
              <a:t> sits and the </a:t>
            </a:r>
            <a:r>
              <a:rPr lang="el-GR" dirty="0">
                <a:latin typeface="+mn-lt"/>
              </a:rPr>
              <a:t>λ</a:t>
            </a:r>
            <a:r>
              <a:rPr lang="sv-SE" dirty="0" smtClean="0">
                <a:latin typeface="+mn-lt"/>
              </a:rPr>
              <a:t>-</a:t>
            </a:r>
            <a:r>
              <a:rPr lang="sv-SE" dirty="0" err="1" smtClean="0">
                <a:latin typeface="+mn-lt"/>
              </a:rPr>
              <a:t>plate</a:t>
            </a:r>
            <a:r>
              <a:rPr lang="sv-SE" dirty="0" smtClean="0">
                <a:latin typeface="+mn-lt"/>
              </a:rPr>
              <a:t> </a:t>
            </a:r>
            <a:r>
              <a:rPr lang="sv-SE" dirty="0" err="1" smtClean="0">
                <a:latin typeface="+mn-lt"/>
              </a:rPr>
              <a:t>itself</a:t>
            </a:r>
            <a:r>
              <a:rPr lang="sv-SE" dirty="0" smtClean="0">
                <a:latin typeface="+mn-lt"/>
              </a:rPr>
              <a:t> (0.1 mm) is an </a:t>
            </a:r>
            <a:r>
              <a:rPr lang="sv-SE" dirty="0" err="1" smtClean="0">
                <a:latin typeface="+mn-lt"/>
              </a:rPr>
              <a:t>issue</a:t>
            </a:r>
            <a:endParaRPr lang="sv-SE" dirty="0" smtClean="0">
              <a:latin typeface="+mn-lt"/>
            </a:endParaRPr>
          </a:p>
          <a:p>
            <a:pPr lvl="1"/>
            <a:r>
              <a:rPr lang="sv-SE" dirty="0" smtClean="0">
                <a:latin typeface="+mn-lt"/>
              </a:rPr>
              <a:t>For the round </a:t>
            </a:r>
            <a:r>
              <a:rPr lang="sv-SE" dirty="0" err="1" smtClean="0">
                <a:latin typeface="+mn-lt"/>
              </a:rPr>
              <a:t>collar</a:t>
            </a:r>
            <a:r>
              <a:rPr lang="sv-SE" dirty="0" smtClean="0">
                <a:latin typeface="+mn-lt"/>
              </a:rPr>
              <a:t> </a:t>
            </a:r>
            <a:r>
              <a:rPr lang="sv-SE" dirty="0" err="1" smtClean="0">
                <a:latin typeface="+mn-lt"/>
              </a:rPr>
              <a:t>first</a:t>
            </a:r>
            <a:r>
              <a:rPr lang="sv-SE" dirty="0" smtClean="0">
                <a:latin typeface="+mn-lt"/>
              </a:rPr>
              <a:t> </a:t>
            </a:r>
            <a:r>
              <a:rPr lang="sv-SE" dirty="0" err="1" smtClean="0">
                <a:latin typeface="+mn-lt"/>
              </a:rPr>
              <a:t>weld</a:t>
            </a:r>
            <a:r>
              <a:rPr lang="sv-SE" dirty="0" smtClean="0">
                <a:latin typeface="+mn-lt"/>
              </a:rPr>
              <a:t> and </a:t>
            </a:r>
            <a:r>
              <a:rPr lang="sv-SE" dirty="0" err="1" smtClean="0">
                <a:latin typeface="+mn-lt"/>
              </a:rPr>
              <a:t>then</a:t>
            </a:r>
            <a:r>
              <a:rPr lang="sv-SE" dirty="0" smtClean="0">
                <a:latin typeface="+mn-lt"/>
              </a:rPr>
              <a:t> </a:t>
            </a:r>
            <a:r>
              <a:rPr lang="sv-SE" dirty="0" err="1" smtClean="0">
                <a:latin typeface="+mn-lt"/>
              </a:rPr>
              <a:t>machine</a:t>
            </a:r>
            <a:endParaRPr lang="sv-SE" dirty="0" smtClean="0">
              <a:latin typeface="+mn-lt"/>
            </a:endParaRPr>
          </a:p>
          <a:p>
            <a:pPr marL="457200" lvl="1" indent="0">
              <a:buNone/>
            </a:pPr>
            <a:endParaRPr lang="sv-SE" dirty="0" smtClean="0">
              <a:latin typeface="+mn-lt"/>
            </a:endParaRPr>
          </a:p>
          <a:p>
            <a:r>
              <a:rPr lang="sv-SE" dirty="0" smtClean="0">
                <a:latin typeface="+mn-lt"/>
              </a:rPr>
              <a:t>The </a:t>
            </a:r>
            <a:r>
              <a:rPr lang="sv-SE" dirty="0" err="1" smtClean="0">
                <a:latin typeface="+mn-lt"/>
              </a:rPr>
              <a:t>feedthroughs</a:t>
            </a:r>
            <a:r>
              <a:rPr lang="sv-SE" dirty="0" smtClean="0">
                <a:latin typeface="+mn-lt"/>
              </a:rPr>
              <a:t> </a:t>
            </a:r>
            <a:r>
              <a:rPr lang="sv-SE" dirty="0" err="1" smtClean="0">
                <a:latin typeface="+mn-lt"/>
              </a:rPr>
              <a:t>are</a:t>
            </a:r>
            <a:r>
              <a:rPr lang="sv-SE" dirty="0" smtClean="0">
                <a:latin typeface="+mn-lt"/>
              </a:rPr>
              <a:t> </a:t>
            </a:r>
            <a:r>
              <a:rPr lang="sv-SE" dirty="0" err="1" smtClean="0">
                <a:latin typeface="+mn-lt"/>
              </a:rPr>
              <a:t>also</a:t>
            </a:r>
            <a:r>
              <a:rPr lang="sv-SE" dirty="0" smtClean="0">
                <a:latin typeface="+mn-lt"/>
              </a:rPr>
              <a:t> an </a:t>
            </a:r>
            <a:r>
              <a:rPr lang="sv-SE" dirty="0" err="1" smtClean="0">
                <a:latin typeface="+mn-lt"/>
              </a:rPr>
              <a:t>issue</a:t>
            </a:r>
            <a:r>
              <a:rPr lang="sv-SE" dirty="0" smtClean="0">
                <a:latin typeface="+mn-lt"/>
              </a:rPr>
              <a:t> and </a:t>
            </a:r>
            <a:r>
              <a:rPr lang="sv-SE" dirty="0" err="1" smtClean="0">
                <a:latin typeface="+mn-lt"/>
              </a:rPr>
              <a:t>grease</a:t>
            </a:r>
            <a:r>
              <a:rPr lang="sv-SE" dirty="0" smtClean="0">
                <a:latin typeface="+mn-lt"/>
              </a:rPr>
              <a:t> must not be </a:t>
            </a:r>
            <a:r>
              <a:rPr lang="sv-SE" dirty="0" err="1" smtClean="0">
                <a:latin typeface="+mn-lt"/>
              </a:rPr>
              <a:t>used</a:t>
            </a:r>
            <a:endParaRPr lang="sv-SE" dirty="0" smtClean="0">
              <a:latin typeface="+mn-lt"/>
            </a:endParaRPr>
          </a:p>
          <a:p>
            <a:pPr lvl="1"/>
            <a:endParaRPr lang="sv-SE" dirty="0">
              <a:latin typeface="+mn-lt"/>
            </a:endParaRPr>
          </a:p>
          <a:p>
            <a:endParaRPr lang="sv-SE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21st June 2016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pPr/>
              <a:t>4</a:t>
            </a:fld>
            <a:endParaRPr lang="sv-SE" dirty="0"/>
          </a:p>
        </p:txBody>
      </p:sp>
      <p:pic>
        <p:nvPicPr>
          <p:cNvPr id="1027" name="Picture 3" descr="\\PHY-WIN-FS\home11\rocsa673\My Documents\FREIA\04_GERSEMI\Magnet and Crab Cavity Testing\20160614_SM18 visit\DSC02529_Modi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81028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PHY-WIN-FS\home11\rocsa673\My Documents\FREIA\04_GERSEMI\Magnet and Crab Cavity Testing\20160614_SM18 visit\DSC02532_Modi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81028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13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Input from Magnet Workshop at </a:t>
            </a:r>
            <a:r>
              <a:rPr lang="sv-SE" dirty="0" smtClean="0"/>
              <a:t>CERN (3/3)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507288" cy="2736303"/>
          </a:xfrm>
        </p:spPr>
        <p:txBody>
          <a:bodyPr>
            <a:normAutofit fontScale="62500" lnSpcReduction="20000"/>
          </a:bodyPr>
          <a:lstStyle/>
          <a:p>
            <a:r>
              <a:rPr lang="sv-SE" dirty="0" err="1" smtClean="0">
                <a:latin typeface="+mn-lt"/>
              </a:rPr>
              <a:t>Because</a:t>
            </a:r>
            <a:r>
              <a:rPr lang="sv-SE" dirty="0" smtClean="0">
                <a:latin typeface="+mn-lt"/>
              </a:rPr>
              <a:t> </a:t>
            </a:r>
            <a:r>
              <a:rPr lang="sv-SE" dirty="0" err="1" smtClean="0">
                <a:latin typeface="+mn-lt"/>
              </a:rPr>
              <a:t>of</a:t>
            </a:r>
            <a:r>
              <a:rPr lang="sv-SE" dirty="0" smtClean="0">
                <a:latin typeface="+mn-lt"/>
              </a:rPr>
              <a:t> </a:t>
            </a:r>
            <a:r>
              <a:rPr lang="sv-SE" dirty="0" err="1" smtClean="0">
                <a:latin typeface="+mn-lt"/>
              </a:rPr>
              <a:t>necessary</a:t>
            </a:r>
            <a:r>
              <a:rPr lang="sv-SE" dirty="0" smtClean="0">
                <a:latin typeface="+mn-lt"/>
              </a:rPr>
              <a:t> HV tests for the magnet:</a:t>
            </a:r>
          </a:p>
          <a:p>
            <a:pPr lvl="1"/>
            <a:r>
              <a:rPr lang="sv-SE" dirty="0" smtClean="0">
                <a:latin typeface="+mn-lt"/>
              </a:rPr>
              <a:t>All </a:t>
            </a:r>
            <a:r>
              <a:rPr lang="sv-SE" dirty="0" err="1" smtClean="0">
                <a:latin typeface="+mn-lt"/>
              </a:rPr>
              <a:t>equipment</a:t>
            </a:r>
            <a:r>
              <a:rPr lang="sv-SE" dirty="0" smtClean="0">
                <a:latin typeface="+mn-lt"/>
              </a:rPr>
              <a:t> in </a:t>
            </a:r>
            <a:r>
              <a:rPr lang="sv-SE" dirty="0" err="1" smtClean="0">
                <a:latin typeface="+mn-lt"/>
              </a:rPr>
              <a:t>contact</a:t>
            </a:r>
            <a:r>
              <a:rPr lang="sv-SE" dirty="0" smtClean="0">
                <a:latin typeface="+mn-lt"/>
              </a:rPr>
              <a:t> </a:t>
            </a:r>
            <a:r>
              <a:rPr lang="sv-SE" dirty="0" err="1" smtClean="0">
                <a:latin typeface="+mn-lt"/>
              </a:rPr>
              <a:t>with</a:t>
            </a:r>
            <a:r>
              <a:rPr lang="sv-SE" dirty="0" smtClean="0">
                <a:latin typeface="+mn-lt"/>
              </a:rPr>
              <a:t> magnet and </a:t>
            </a:r>
            <a:r>
              <a:rPr lang="sv-SE" dirty="0" err="1" smtClean="0">
                <a:latin typeface="+mn-lt"/>
              </a:rPr>
              <a:t>ground</a:t>
            </a:r>
            <a:r>
              <a:rPr lang="sv-SE" dirty="0" smtClean="0">
                <a:latin typeface="+mn-lt"/>
              </a:rPr>
              <a:t> </a:t>
            </a:r>
            <a:r>
              <a:rPr lang="sv-SE" b="1" dirty="0" smtClean="0">
                <a:latin typeface="+mn-lt"/>
              </a:rPr>
              <a:t>must</a:t>
            </a:r>
            <a:r>
              <a:rPr lang="sv-SE" dirty="0" smtClean="0">
                <a:latin typeface="+mn-lt"/>
              </a:rPr>
              <a:t> be </a:t>
            </a:r>
            <a:r>
              <a:rPr lang="sv-SE" dirty="0" err="1" smtClean="0">
                <a:latin typeface="+mn-lt"/>
              </a:rPr>
              <a:t>able</a:t>
            </a:r>
            <a:r>
              <a:rPr lang="sv-SE" dirty="0" smtClean="0">
                <a:latin typeface="+mn-lt"/>
              </a:rPr>
              <a:t> </a:t>
            </a:r>
            <a:r>
              <a:rPr lang="sv-SE" dirty="0" err="1" smtClean="0">
                <a:latin typeface="+mn-lt"/>
              </a:rPr>
              <a:t>to</a:t>
            </a:r>
            <a:r>
              <a:rPr lang="sv-SE" dirty="0" smtClean="0">
                <a:latin typeface="+mn-lt"/>
              </a:rPr>
              <a:t> </a:t>
            </a:r>
            <a:r>
              <a:rPr lang="sv-SE" dirty="0" err="1" smtClean="0">
                <a:latin typeface="+mn-lt"/>
              </a:rPr>
              <a:t>withstand</a:t>
            </a:r>
            <a:r>
              <a:rPr lang="sv-SE" dirty="0" smtClean="0">
                <a:latin typeface="+mn-lt"/>
              </a:rPr>
              <a:t> </a:t>
            </a:r>
            <a:r>
              <a:rPr lang="sv-SE" dirty="0" smtClean="0">
                <a:latin typeface="+mn-lt"/>
              </a:rPr>
              <a:t>500V, </a:t>
            </a:r>
            <a:r>
              <a:rPr lang="sv-SE" dirty="0" err="1" smtClean="0">
                <a:latin typeface="+mn-lt"/>
              </a:rPr>
              <a:t>but</a:t>
            </a:r>
            <a:r>
              <a:rPr lang="sv-SE" dirty="0" smtClean="0">
                <a:latin typeface="+mn-lt"/>
              </a:rPr>
              <a:t> </a:t>
            </a:r>
            <a:r>
              <a:rPr lang="sv-SE" dirty="0" err="1" smtClean="0">
                <a:latin typeface="+mn-lt"/>
              </a:rPr>
              <a:t>have</a:t>
            </a:r>
            <a:r>
              <a:rPr lang="sv-SE" dirty="0" smtClean="0">
                <a:latin typeface="+mn-lt"/>
              </a:rPr>
              <a:t> </a:t>
            </a:r>
            <a:r>
              <a:rPr lang="sv-SE" dirty="0" err="1" smtClean="0">
                <a:latin typeface="+mn-lt"/>
              </a:rPr>
              <a:t>to</a:t>
            </a:r>
            <a:r>
              <a:rPr lang="sv-SE" dirty="0" smtClean="0">
                <a:latin typeface="+mn-lt"/>
              </a:rPr>
              <a:t> be </a:t>
            </a:r>
            <a:r>
              <a:rPr lang="sv-SE" dirty="0" err="1" smtClean="0">
                <a:latin typeface="+mn-lt"/>
              </a:rPr>
              <a:t>tested</a:t>
            </a:r>
            <a:r>
              <a:rPr lang="sv-SE" dirty="0" smtClean="0">
                <a:latin typeface="+mn-lt"/>
              </a:rPr>
              <a:t> at 3 kV for at </a:t>
            </a:r>
            <a:r>
              <a:rPr lang="sv-SE" dirty="0" err="1" smtClean="0">
                <a:latin typeface="+mn-lt"/>
              </a:rPr>
              <a:t>least</a:t>
            </a:r>
            <a:r>
              <a:rPr lang="sv-SE" dirty="0" smtClean="0">
                <a:latin typeface="+mn-lt"/>
              </a:rPr>
              <a:t> </a:t>
            </a:r>
            <a:r>
              <a:rPr lang="sv-SE" dirty="0" err="1" smtClean="0">
                <a:latin typeface="+mn-lt"/>
              </a:rPr>
              <a:t>one</a:t>
            </a:r>
            <a:r>
              <a:rPr lang="sv-SE" dirty="0" smtClean="0">
                <a:latin typeface="+mn-lt"/>
              </a:rPr>
              <a:t> </a:t>
            </a:r>
            <a:r>
              <a:rPr lang="sv-SE" dirty="0" err="1" smtClean="0">
                <a:latin typeface="+mn-lt"/>
              </a:rPr>
              <a:t>minute</a:t>
            </a:r>
            <a:endParaRPr lang="sv-SE" dirty="0" smtClean="0">
              <a:latin typeface="+mn-lt"/>
            </a:endParaRPr>
          </a:p>
          <a:p>
            <a:pPr lvl="1"/>
            <a:endParaRPr lang="sv-SE" dirty="0">
              <a:latin typeface="+mn-lt"/>
            </a:endParaRPr>
          </a:p>
          <a:p>
            <a:pPr lvl="1"/>
            <a:r>
              <a:rPr lang="sv-SE" dirty="0" smtClean="0">
                <a:latin typeface="+mn-lt"/>
              </a:rPr>
              <a:t>Proper HV </a:t>
            </a:r>
            <a:r>
              <a:rPr lang="sv-SE" dirty="0" err="1" smtClean="0">
                <a:latin typeface="+mn-lt"/>
              </a:rPr>
              <a:t>insulation</a:t>
            </a:r>
            <a:r>
              <a:rPr lang="sv-SE" dirty="0" smtClean="0">
                <a:latin typeface="+mn-lt"/>
              </a:rPr>
              <a:t> is </a:t>
            </a:r>
            <a:r>
              <a:rPr lang="sv-SE" dirty="0" err="1" smtClean="0">
                <a:latin typeface="+mn-lt"/>
              </a:rPr>
              <a:t>needed</a:t>
            </a:r>
            <a:endParaRPr lang="sv-SE" dirty="0" smtClean="0">
              <a:latin typeface="+mn-lt"/>
            </a:endParaRPr>
          </a:p>
          <a:p>
            <a:pPr marL="457200" lvl="1" indent="0">
              <a:buNone/>
            </a:pPr>
            <a:endParaRPr lang="sv-SE" dirty="0" smtClean="0">
              <a:latin typeface="+mn-lt"/>
            </a:endParaRPr>
          </a:p>
          <a:p>
            <a:pPr lvl="1"/>
            <a:r>
              <a:rPr lang="sv-SE" dirty="0" smtClean="0">
                <a:latin typeface="+mn-lt"/>
              </a:rPr>
              <a:t>It </a:t>
            </a:r>
            <a:r>
              <a:rPr lang="sv-SE" b="1" dirty="0" smtClean="0">
                <a:latin typeface="+mn-lt"/>
              </a:rPr>
              <a:t>must</a:t>
            </a:r>
            <a:r>
              <a:rPr lang="sv-SE" dirty="0" smtClean="0">
                <a:latin typeface="+mn-lt"/>
              </a:rPr>
              <a:t> be </a:t>
            </a:r>
            <a:r>
              <a:rPr lang="sv-SE" dirty="0" err="1" smtClean="0">
                <a:latin typeface="+mn-lt"/>
              </a:rPr>
              <a:t>possible</a:t>
            </a:r>
            <a:r>
              <a:rPr lang="sv-SE" dirty="0" smtClean="0">
                <a:latin typeface="+mn-lt"/>
              </a:rPr>
              <a:t> </a:t>
            </a:r>
            <a:r>
              <a:rPr lang="sv-SE" dirty="0" err="1" smtClean="0">
                <a:latin typeface="+mn-lt"/>
              </a:rPr>
              <a:t>to</a:t>
            </a:r>
            <a:r>
              <a:rPr lang="sv-SE" dirty="0" smtClean="0">
                <a:latin typeface="+mn-lt"/>
              </a:rPr>
              <a:t> </a:t>
            </a:r>
            <a:r>
              <a:rPr lang="sv-SE" dirty="0" err="1" smtClean="0">
                <a:latin typeface="+mn-lt"/>
              </a:rPr>
              <a:t>remove</a:t>
            </a:r>
            <a:r>
              <a:rPr lang="sv-SE" dirty="0" smtClean="0">
                <a:latin typeface="+mn-lt"/>
              </a:rPr>
              <a:t> all </a:t>
            </a:r>
            <a:r>
              <a:rPr lang="sv-SE" dirty="0" err="1" smtClean="0">
                <a:latin typeface="+mn-lt"/>
              </a:rPr>
              <a:t>connections</a:t>
            </a:r>
            <a:r>
              <a:rPr lang="sv-SE" dirty="0" smtClean="0">
                <a:latin typeface="+mn-lt"/>
              </a:rPr>
              <a:t> from the </a:t>
            </a:r>
            <a:r>
              <a:rPr lang="sv-SE" dirty="0" err="1" smtClean="0">
                <a:latin typeface="+mn-lt"/>
              </a:rPr>
              <a:t>top</a:t>
            </a:r>
            <a:r>
              <a:rPr lang="sv-SE" dirty="0" smtClean="0">
                <a:latin typeface="+mn-lt"/>
              </a:rPr>
              <a:t> </a:t>
            </a:r>
            <a:r>
              <a:rPr lang="sv-SE" dirty="0" err="1" smtClean="0">
                <a:latin typeface="+mn-lt"/>
              </a:rPr>
              <a:t>of</a:t>
            </a:r>
            <a:r>
              <a:rPr lang="sv-SE" dirty="0" smtClean="0">
                <a:latin typeface="+mn-lt"/>
              </a:rPr>
              <a:t> the </a:t>
            </a:r>
            <a:r>
              <a:rPr lang="sv-SE" dirty="0" err="1" smtClean="0">
                <a:latin typeface="+mn-lt"/>
              </a:rPr>
              <a:t>insert</a:t>
            </a:r>
            <a:endParaRPr lang="sv-SE" dirty="0" smtClean="0">
              <a:latin typeface="+mn-lt"/>
            </a:endParaRPr>
          </a:p>
          <a:p>
            <a:pPr lvl="1"/>
            <a:endParaRPr lang="sv-SE" dirty="0">
              <a:latin typeface="+mn-lt"/>
            </a:endParaRPr>
          </a:p>
          <a:p>
            <a:pPr lvl="1"/>
            <a:r>
              <a:rPr lang="sv-SE" dirty="0">
                <a:latin typeface="+mn-lt"/>
              </a:rPr>
              <a:t>All subsystems (VB, VCS, </a:t>
            </a:r>
            <a:r>
              <a:rPr lang="sv-SE" dirty="0" err="1">
                <a:latin typeface="+mn-lt"/>
              </a:rPr>
              <a:t>heater</a:t>
            </a:r>
            <a:r>
              <a:rPr lang="sv-SE" dirty="0">
                <a:latin typeface="+mn-lt"/>
              </a:rPr>
              <a:t>,…) must be </a:t>
            </a:r>
            <a:r>
              <a:rPr lang="sv-SE" dirty="0" err="1">
                <a:latin typeface="+mn-lt"/>
              </a:rPr>
              <a:t>properly</a:t>
            </a:r>
            <a:r>
              <a:rPr lang="sv-SE" dirty="0">
                <a:latin typeface="+mn-lt"/>
              </a:rPr>
              <a:t> </a:t>
            </a:r>
            <a:r>
              <a:rPr lang="sv-SE" dirty="0" err="1" smtClean="0">
                <a:latin typeface="+mn-lt"/>
              </a:rPr>
              <a:t>grounded</a:t>
            </a:r>
            <a:r>
              <a:rPr lang="sv-SE" dirty="0" smtClean="0">
                <a:latin typeface="+mn-lt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21st June 2016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pPr/>
              <a:t>5</a:t>
            </a:fld>
            <a:endParaRPr lang="sv-SE" dirty="0"/>
          </a:p>
        </p:txBody>
      </p:sp>
      <p:pic>
        <p:nvPicPr>
          <p:cNvPr id="3074" name="Picture 2" descr="\\PHY-WIN-FS\home11\rocsa673\My Documents\FREIA\04_GERSEMI\Magnet and Crab Cavity Testing\20160614_SM18 visit\DSC02518_Modi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3428999"/>
            <a:ext cx="2241250" cy="298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PHY-WIN-FS\home11\rocsa673\My Documents\FREIA\04_GERSEMI\Magnet and Crab Cavity Testing\20160614_SM18 visit\DSC025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19999"/>
            <a:ext cx="3996444" cy="299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09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Some</a:t>
            </a:r>
            <a:r>
              <a:rPr lang="sv-SE" dirty="0" smtClean="0"/>
              <a:t> Pictures from SM18 (1/2)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21st June 2016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pPr/>
              <a:t>6</a:t>
            </a:fld>
            <a:endParaRPr lang="sv-SE" dirty="0"/>
          </a:p>
        </p:txBody>
      </p:sp>
      <p:pic>
        <p:nvPicPr>
          <p:cNvPr id="4098" name="Picture 2" descr="\\PHY-WIN-FS\home11\rocsa673\My Documents\FREIA\04_GERSEMI\Magnet and Crab Cavity Testing\20160614_SM18 visit\DSC025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46"/>
          <a:stretch/>
        </p:blipFill>
        <p:spPr bwMode="auto">
          <a:xfrm>
            <a:off x="359532" y="1016731"/>
            <a:ext cx="3340797" cy="528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PHY-WIN-FS\home11\rocsa673\My Documents\FREIA\04_GERSEMI\Magnet and Crab Cavity Testing\20160614_SM18 visit\DSC025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96"/>
          <a:stretch/>
        </p:blipFill>
        <p:spPr bwMode="auto">
          <a:xfrm>
            <a:off x="3923928" y="1556792"/>
            <a:ext cx="256162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\\PHY-WIN-FS\home11\rocsa673\My Documents\FREIA\04_GERSEMI\Magnet and Crab Cavity Testing\20160614_SM18 visit\DSC0255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8"/>
          <a:stretch/>
        </p:blipFill>
        <p:spPr bwMode="auto">
          <a:xfrm>
            <a:off x="6732240" y="1736812"/>
            <a:ext cx="1830645" cy="405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03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Some</a:t>
            </a:r>
            <a:r>
              <a:rPr lang="sv-SE" dirty="0"/>
              <a:t> Pictures from SM18 </a:t>
            </a:r>
            <a:r>
              <a:rPr lang="sv-SE" dirty="0" smtClean="0"/>
              <a:t>(2/2</a:t>
            </a:r>
            <a:r>
              <a:rPr lang="sv-SE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21st June 2016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pPr/>
              <a:t>7</a:t>
            </a:fld>
            <a:endParaRPr lang="sv-SE" dirty="0"/>
          </a:p>
        </p:txBody>
      </p:sp>
      <p:pic>
        <p:nvPicPr>
          <p:cNvPr id="5122" name="Picture 2" descr="\\PHY-WIN-FS\home11\rocsa673\My Documents\FREIA\04_GERSEMI\Magnet and Crab Cavity Testing\20160614_SM18 visit\DSC025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196752"/>
            <a:ext cx="351039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PHY-WIN-FS\home11\rocsa673\My Documents\FREIA\04_GERSEMI\Magnet and Crab Cavity Testing\20160614_SM18 visit\DSC025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1196752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\\PHY-WIN-FS\home11\rocsa673\My Documents\FREIA\04_GERSEMI\Magnet and Crab Cavity Testing\20160614_SM18 visit\DSC025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36231" y="4137079"/>
            <a:ext cx="2496275" cy="187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\\PHY-WIN-FS\home11\rocsa673\My Documents\FREIA\04_GERSEMI\Magnet and Crab Cavity Testing\20160614_SM18 visit\DSC0253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t="19476" b="13502"/>
          <a:stretch/>
        </p:blipFill>
        <p:spPr bwMode="auto">
          <a:xfrm>
            <a:off x="3923928" y="4077072"/>
            <a:ext cx="2919933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50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22313" y="2348880"/>
            <a:ext cx="7772400" cy="1500187"/>
          </a:xfrm>
        </p:spPr>
        <p:txBody>
          <a:bodyPr/>
          <a:lstStyle/>
          <a:p>
            <a:pPr algn="ctr"/>
            <a:r>
              <a:rPr lang="sv-SE" sz="8000" dirty="0" smtClean="0"/>
              <a:t>Q&amp;A</a:t>
            </a:r>
            <a:endParaRPr lang="sv-SE" sz="8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21st June 2016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4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371</Words>
  <Application>Microsoft Office PowerPoint</Application>
  <PresentationFormat>On-screen Show (4:3)</PresentationFormat>
  <Paragraphs>64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FREIA Status Report</vt:lpstr>
      <vt:lpstr>Ongoing work at FREIA</vt:lpstr>
      <vt:lpstr>Input from Magnet Workshop at CERN (1/3)</vt:lpstr>
      <vt:lpstr>Input from Magnet Workshop at CERN (2/3)  </vt:lpstr>
      <vt:lpstr>Input from Magnet Workshop at CERN (3/3)</vt:lpstr>
      <vt:lpstr>Some Pictures from SM18 (1/2)</vt:lpstr>
      <vt:lpstr>Some Pictures from SM18 (2/2)</vt:lpstr>
      <vt:lpstr>PowerPoint Presentation</vt:lpstr>
    </vt:vector>
  </TitlesOfParts>
  <Company>Uppsala Uni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HNOSS</dc:title>
  <dc:creator>Rocio Santiago Kern</dc:creator>
  <cp:lastModifiedBy>Rocio Santiago Kern</cp:lastModifiedBy>
  <cp:revision>94</cp:revision>
  <dcterms:created xsi:type="dcterms:W3CDTF">2016-05-03T11:16:36Z</dcterms:created>
  <dcterms:modified xsi:type="dcterms:W3CDTF">2016-06-20T07:54:40Z</dcterms:modified>
</cp:coreProperties>
</file>