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49"/>
  </p:notesMasterIdLst>
  <p:handoutMasterIdLst>
    <p:handoutMasterId r:id="rId50"/>
  </p:handoutMasterIdLst>
  <p:sldIdLst>
    <p:sldId id="263" r:id="rId5"/>
    <p:sldId id="273" r:id="rId6"/>
    <p:sldId id="274" r:id="rId7"/>
    <p:sldId id="286" r:id="rId8"/>
    <p:sldId id="276" r:id="rId9"/>
    <p:sldId id="275" r:id="rId10"/>
    <p:sldId id="277" r:id="rId11"/>
    <p:sldId id="279" r:id="rId12"/>
    <p:sldId id="280" r:id="rId13"/>
    <p:sldId id="281" r:id="rId14"/>
    <p:sldId id="282" r:id="rId15"/>
    <p:sldId id="305" r:id="rId16"/>
    <p:sldId id="324" r:id="rId17"/>
    <p:sldId id="325" r:id="rId18"/>
    <p:sldId id="296" r:id="rId19"/>
    <p:sldId id="283" r:id="rId20"/>
    <p:sldId id="284" r:id="rId21"/>
    <p:sldId id="307" r:id="rId22"/>
    <p:sldId id="287" r:id="rId23"/>
    <p:sldId id="288" r:id="rId24"/>
    <p:sldId id="303" r:id="rId25"/>
    <p:sldId id="289" r:id="rId26"/>
    <p:sldId id="285" r:id="rId27"/>
    <p:sldId id="319" r:id="rId28"/>
    <p:sldId id="320" r:id="rId29"/>
    <p:sldId id="290" r:id="rId30"/>
    <p:sldId id="291" r:id="rId31"/>
    <p:sldId id="322" r:id="rId32"/>
    <p:sldId id="297" r:id="rId33"/>
    <p:sldId id="302" r:id="rId34"/>
    <p:sldId id="316" r:id="rId35"/>
    <p:sldId id="299" r:id="rId36"/>
    <p:sldId id="308" r:id="rId37"/>
    <p:sldId id="301" r:id="rId38"/>
    <p:sldId id="314" r:id="rId39"/>
    <p:sldId id="300" r:id="rId40"/>
    <p:sldId id="311" r:id="rId41"/>
    <p:sldId id="309" r:id="rId42"/>
    <p:sldId id="312" r:id="rId43"/>
    <p:sldId id="310" r:id="rId44"/>
    <p:sldId id="323" r:id="rId45"/>
    <p:sldId id="321" r:id="rId46"/>
    <p:sldId id="318" r:id="rId47"/>
    <p:sldId id="266" r:id="rId48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408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3BE"/>
    <a:srgbClr val="5A5A5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34587" autoAdjust="0"/>
    <p:restoredTop sz="94629" autoAdjust="0"/>
  </p:normalViewPr>
  <p:slideViewPr>
    <p:cSldViewPr snapToObjects="1" showGuides="1">
      <p:cViewPr varScale="1">
        <p:scale>
          <a:sx n="107" d="100"/>
          <a:sy n="107" d="100"/>
        </p:scale>
        <p:origin x="-1650" y="-84"/>
      </p:cViewPr>
      <p:guideLst>
        <p:guide orient="horz" pos="4080"/>
        <p:guide pos="2880"/>
      </p:guideLst>
    </p:cSldViewPr>
  </p:slideViewPr>
  <p:outlineViewPr>
    <p:cViewPr>
      <p:scale>
        <a:sx n="33" d="100"/>
        <a:sy n="33" d="100"/>
      </p:scale>
      <p:origin x="0" y="3388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387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8" Type="http://schemas.openxmlformats.org/officeDocument/2006/relationships/slide" Target="slides/slide4.xml"/><Relationship Id="rId51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F5CDDF-3246-6843-A314-FDDEB3F3DF8E}" type="datetimeFigureOut">
              <a:rPr lang="fr-FR" smtClean="0"/>
              <a:pPr/>
              <a:t>26/09/2016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405983-79D5-E84D-A19B-6B5F52179104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0272938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1D8F6D-3354-BF4D-834B-467E3215D30A}" type="datetimeFigureOut">
              <a:rPr lang="fr-FR" smtClean="0"/>
              <a:pPr/>
              <a:t>26/09/2016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4B141A-D04E-DD49-88DC-EFA90428BA41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8321689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421489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661518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244798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338014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B141A-D04E-DD49-88DC-EFA90428BA41}" type="slidenum">
              <a:rPr lang="fr-FR" smtClean="0">
                <a:solidFill>
                  <a:prstClr val="black"/>
                </a:solidFill>
              </a:rPr>
              <a:pPr/>
              <a:t>13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991562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7459090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587203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4781800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4921570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1998616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199044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2006269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2240656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0517631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4989824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5433937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6022619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6327836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4510335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8B02FD-A19F-482E-B4E8-EB2917EABF45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1593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28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6403698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29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537277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0703825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30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797595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31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9791082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32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1205117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33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0962953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34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2128387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35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1497520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36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2434752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37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1618745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38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860264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39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55320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6117268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40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7231408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41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7479203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42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742191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43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5458057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44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713694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87342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899116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416276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575162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053646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gif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gif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e de titr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1371600" y="2819400"/>
            <a:ext cx="7200000" cy="1800000"/>
          </a:xfrm>
        </p:spPr>
        <p:txBody>
          <a:bodyPr lIns="0" tIns="0" rIns="0" bIns="0" anchor="t" anchorCtr="0">
            <a:noAutofit/>
          </a:bodyPr>
          <a:lstStyle>
            <a:lvl1pPr algn="l">
              <a:defRPr sz="2800" b="1" baseline="0">
                <a:solidFill>
                  <a:schemeClr val="accent5"/>
                </a:solidFill>
              </a:defRPr>
            </a:lvl1pPr>
          </a:lstStyle>
          <a:p>
            <a:r>
              <a:rPr lang="en-GB" noProof="0" smtClean="0"/>
              <a:t>Presentation title - line 1 - Arial 30pt - bold HiLumi dark grey - line 2</a:t>
            </a:r>
            <a:br>
              <a:rPr lang="en-GB" noProof="0" smtClean="0"/>
            </a:br>
            <a:r>
              <a:rPr lang="en-GB" noProof="0" smtClean="0"/>
              <a:t>line 3</a:t>
            </a:r>
            <a:br>
              <a:rPr lang="en-GB" noProof="0" smtClean="0"/>
            </a:br>
            <a:r>
              <a:rPr lang="en-GB" noProof="0" smtClean="0"/>
              <a:t>line 4   </a:t>
            </a:r>
            <a:endParaRPr lang="en-GB" noProof="0"/>
          </a:p>
        </p:txBody>
      </p:sp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4800600"/>
            <a:ext cx="6480000" cy="990600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2000" b="0" baseline="0">
                <a:solidFill>
                  <a:schemeClr val="accent5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 dirty="0" err="1" smtClean="0"/>
              <a:t>Author(s</a:t>
            </a:r>
            <a:r>
              <a:rPr lang="en-GB" noProof="0" dirty="0" smtClean="0"/>
              <a:t>)  - Arial 20 pt – </a:t>
            </a:r>
            <a:r>
              <a:rPr lang="en-GB" noProof="0" dirty="0" err="1" smtClean="0"/>
              <a:t>HiLumi</a:t>
            </a:r>
            <a:r>
              <a:rPr lang="en-GB" noProof="0" dirty="0" smtClean="0"/>
              <a:t> dark grey</a:t>
            </a:r>
            <a:endParaRPr lang="en-GB" noProof="0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686800" y="6356350"/>
            <a:ext cx="360000" cy="360000"/>
          </a:xfrm>
          <a:ln>
            <a:solidFill>
              <a:srgbClr val="2BABAD"/>
            </a:solidFill>
          </a:ln>
        </p:spPr>
        <p:txBody>
          <a:bodyPr lIns="0" tIns="0" rIns="0" bIns="0" anchor="b" anchorCtr="0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BFDCA1C4-9514-7B4F-976F-D92F7E296653}" type="slidenum">
              <a:rPr lang="fr-FR" smtClean="0"/>
              <a:pPr/>
              <a:t>‹#›</a:t>
            </a:fld>
            <a:endParaRPr lang="fr-FR" dirty="0"/>
          </a:p>
        </p:txBody>
      </p:sp>
      <p:pic>
        <p:nvPicPr>
          <p:cNvPr id="12" name="Image 11" descr="HLU-logoN-title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371600" y="673710"/>
            <a:ext cx="3785364" cy="1534388"/>
          </a:xfrm>
          <a:prstGeom prst="rect">
            <a:avLst/>
          </a:prstGeom>
        </p:spPr>
      </p:pic>
      <p:sp>
        <p:nvSpPr>
          <p:cNvPr id="15" name="Espace réservé du texte 14"/>
          <p:cNvSpPr>
            <a:spLocks noGrp="1"/>
          </p:cNvSpPr>
          <p:nvPr>
            <p:ph type="body" sz="quarter" idx="14" hasCustomPrompt="1"/>
          </p:nvPr>
        </p:nvSpPr>
        <p:spPr>
          <a:xfrm>
            <a:off x="1371600" y="5899150"/>
            <a:ext cx="6480000" cy="349250"/>
          </a:xfrm>
        </p:spPr>
        <p:txBody>
          <a:bodyPr>
            <a:normAutofit/>
          </a:bodyPr>
          <a:lstStyle>
            <a:lvl1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6"/>
              </a:buClr>
              <a:buSzTx/>
              <a:buFontTx/>
              <a:buNone/>
              <a:tabLst/>
              <a:defRPr sz="1600">
                <a:solidFill>
                  <a:schemeClr val="bg2"/>
                </a:solidFill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6"/>
              </a:buClr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Conference - Location - Date</a:t>
            </a:r>
          </a:p>
          <a:p>
            <a:pPr lvl="0"/>
            <a:endParaRPr lang="en-GB" noProof="0" dirty="0"/>
          </a:p>
        </p:txBody>
      </p:sp>
      <p:pic>
        <p:nvPicPr>
          <p:cNvPr id="19" name="Picture 18" descr="FREIA_logo.png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6606327" y="888152"/>
            <a:ext cx="2260473" cy="1105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2" descr="U:\Documents\Uppsala\Administration\Profil\UU_logo_4f_84.gif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006" y="888152"/>
            <a:ext cx="1161479" cy="1105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 anchor="ctr" anchorCtr="1"/>
          <a:lstStyle/>
          <a:p>
            <a:r>
              <a:rPr lang="en-GB" noProof="0" smtClean="0"/>
              <a:t>Slide title – line 1 – Arial 30 pt – HiLumi blue</a:t>
            </a:r>
            <a:br>
              <a:rPr lang="en-GB" noProof="0" smtClean="0"/>
            </a:br>
            <a:r>
              <a:rPr lang="en-GB" noProof="0" smtClean="0"/>
              <a:t>Slide title – line 2 – Arial 30 pt – HiLumi blue</a:t>
            </a:r>
            <a:endParaRPr lang="en-GB" noProof="0"/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612000" y="1219200"/>
            <a:ext cx="7920000" cy="4906963"/>
          </a:xfrm>
        </p:spPr>
        <p:txBody>
          <a:bodyPr lIns="0" tIns="0" rIns="0" bIns="0"/>
          <a:lstStyle>
            <a:lvl1pPr marL="268288" indent="-268288">
              <a:defRPr sz="2000"/>
            </a:lvl1pPr>
            <a:lvl2pPr marL="536575" indent="-268288">
              <a:defRPr sz="1800"/>
            </a:lvl2pPr>
            <a:lvl3pPr marL="720725" indent="-184150">
              <a:defRPr sz="1800"/>
            </a:lvl3pPr>
            <a:lvl4pPr marL="896938" indent="-176213">
              <a:defRPr sz="1600"/>
            </a:lvl4pPr>
            <a:lvl5pPr marL="1073150" indent="-176213">
              <a:defRPr/>
            </a:lvl5pPr>
          </a:lstStyle>
          <a:p>
            <a:pPr lvl="0"/>
            <a:r>
              <a:rPr lang="en-GB" noProof="0" dirty="0" smtClean="0"/>
              <a:t>Click to modify Master text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1905000" y="6356350"/>
            <a:ext cx="6627000" cy="360000"/>
          </a:xfrm>
        </p:spPr>
        <p:txBody>
          <a:bodyPr/>
          <a:lstStyle/>
          <a:p>
            <a:r>
              <a:rPr lang="en-GB" noProof="0" smtClean="0"/>
              <a:t>Roger Ruber | High Luminosity Large Hadron Collider | FREIA Seminar 26-Sep-2016</a:t>
            </a:r>
            <a:endParaRPr lang="en-GB" noProof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smtClean="0"/>
              <a:t>Slide title – line 1 – Arial 30 pt – HiLumi blue</a:t>
            </a:r>
            <a:br>
              <a:rPr lang="en-GB" noProof="0" smtClean="0"/>
            </a:br>
            <a:r>
              <a:rPr lang="en-GB" noProof="0" smtClean="0"/>
              <a:t>Slide title – line 2 – Arial 30 pt – HiLumi blue</a:t>
            </a:r>
            <a:endParaRPr lang="en-GB" noProof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 hasCustomPrompt="1"/>
          </p:nvPr>
        </p:nvSpPr>
        <p:spPr>
          <a:xfrm>
            <a:off x="457200" y="1215232"/>
            <a:ext cx="4040188" cy="639762"/>
          </a:xfrm>
        </p:spPr>
        <p:txBody>
          <a:bodyPr anchor="t">
            <a:normAutofit/>
          </a:bodyPr>
          <a:lstStyle>
            <a:lvl1pPr marL="0" indent="0">
              <a:buNone/>
              <a:defRPr sz="20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 dirty="0" smtClean="0"/>
              <a:t>Click to edit Master text styles 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457200" y="2057400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noProof="0" dirty="0" smtClean="0"/>
              <a:t>Click to edit Master texts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 hasCustomPrompt="1"/>
          </p:nvPr>
        </p:nvSpPr>
        <p:spPr>
          <a:xfrm>
            <a:off x="4645025" y="1215232"/>
            <a:ext cx="4041775" cy="639762"/>
          </a:xfrm>
        </p:spPr>
        <p:txBody>
          <a:bodyPr anchor="t">
            <a:normAutofit/>
          </a:bodyPr>
          <a:lstStyle>
            <a:lvl1pPr marL="0" indent="0">
              <a:buNone/>
              <a:defRPr sz="20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 dirty="0" smtClean="0"/>
              <a:t>Click to edit Master text styles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4645025" y="2057400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noProof="0" dirty="0" smtClean="0"/>
              <a:t>Click to edit Master texts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1905000" y="6356350"/>
            <a:ext cx="6627000" cy="360000"/>
          </a:xfrm>
        </p:spPr>
        <p:txBody>
          <a:bodyPr/>
          <a:lstStyle/>
          <a:p>
            <a:r>
              <a:rPr lang="en-GB" noProof="0" smtClean="0"/>
              <a:t>Roger Ruber | High Luminosity Large Hadron Collider | FREIA Seminar 26-Sep-2016</a:t>
            </a:r>
            <a:endParaRPr lang="en-GB" noProof="0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smtClean="0"/>
              <a:t>Slide title – line 1 – Arial 30 pt – HiLumi blue</a:t>
            </a:r>
            <a:br>
              <a:rPr lang="en-GB" noProof="0" smtClean="0"/>
            </a:br>
            <a:r>
              <a:rPr lang="en-GB" noProof="0" smtClean="0"/>
              <a:t>Slide title – line 2 – Arial 30 pt – HiLumi blue</a:t>
            </a:r>
            <a:endParaRPr lang="en-GB" noProof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1905000" y="6356350"/>
            <a:ext cx="6627000" cy="360000"/>
          </a:xfrm>
        </p:spPr>
        <p:txBody>
          <a:bodyPr/>
          <a:lstStyle/>
          <a:p>
            <a:r>
              <a:rPr lang="en-GB" noProof="0" smtClean="0"/>
              <a:t>Roger Ruber | High Luminosity Large Hadron Collider | FREIA Seminar 26-Sep-2016</a:t>
            </a:r>
            <a:endParaRPr lang="en-GB" noProof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1981200" y="6356350"/>
            <a:ext cx="6553200" cy="360000"/>
          </a:xfrm>
        </p:spPr>
        <p:txBody>
          <a:bodyPr/>
          <a:lstStyle/>
          <a:p>
            <a:r>
              <a:rPr lang="en-GB" noProof="0" smtClean="0"/>
              <a:t>Roger Ruber | High Luminosity Large Hadron Collider | FREIA Seminar 26-Sep-2016</a:t>
            </a:r>
            <a:endParaRPr lang="en-GB" noProof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612000" y="457200"/>
            <a:ext cx="79200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 hasCustomPrompt="1"/>
          </p:nvPr>
        </p:nvSpPr>
        <p:spPr>
          <a:xfrm>
            <a:off x="612000" y="5105400"/>
            <a:ext cx="7920000" cy="9906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noProof="0" smtClean="0"/>
              <a:t>Text – image caption – comments ....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1981200" y="6356350"/>
            <a:ext cx="6550800" cy="360000"/>
          </a:xfrm>
        </p:spPr>
        <p:txBody>
          <a:bodyPr/>
          <a:lstStyle/>
          <a:p>
            <a:r>
              <a:rPr lang="en-GB" noProof="0" smtClean="0"/>
              <a:t>Roger Ruber | High Luminosity Large Hadron Collider | FREIA Seminar 26-Sep-2016</a:t>
            </a:r>
            <a:endParaRPr lang="en-GB" noProof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9" name="Espace réservé du contenu 8"/>
          <p:cNvSpPr>
            <a:spLocks noGrp="1"/>
          </p:cNvSpPr>
          <p:nvPr>
            <p:ph sz="quarter" idx="14" hasCustomPrompt="1"/>
          </p:nvPr>
        </p:nvSpPr>
        <p:spPr>
          <a:xfrm>
            <a:off x="613550" y="4648200"/>
            <a:ext cx="7918450" cy="381000"/>
          </a:xfrm>
        </p:spPr>
        <p:txBody>
          <a:bodyPr/>
          <a:lstStyle>
            <a:lvl1pPr>
              <a:buFontTx/>
              <a:buNone/>
              <a:defRPr sz="1800">
                <a:solidFill>
                  <a:schemeClr val="bg2"/>
                </a:solidFill>
              </a:defRPr>
            </a:lvl1pPr>
          </a:lstStyle>
          <a:p>
            <a:pPr lvl="0"/>
            <a:r>
              <a:rPr lang="en-GB" dirty="0" smtClean="0"/>
              <a:t>Image title</a:t>
            </a:r>
            <a:endParaRPr lang="en-GB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sposition personnalisé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1351800" y="2709000"/>
            <a:ext cx="6440400" cy="1634400"/>
          </a:xfrm>
        </p:spPr>
        <p:txBody>
          <a:bodyPr/>
          <a:lstStyle>
            <a:lvl1pPr>
              <a:defRPr b="1" i="1">
                <a:solidFill>
                  <a:schemeClr val="tx2"/>
                </a:solidFill>
              </a:defRPr>
            </a:lvl1pPr>
          </a:lstStyle>
          <a:p>
            <a:r>
              <a:rPr lang="en-GB" noProof="0" smtClean="0"/>
              <a:t>Thank you message....</a:t>
            </a:r>
            <a:endParaRPr lang="en-GB" noProof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1351800" y="6356350"/>
            <a:ext cx="6440400" cy="360000"/>
          </a:xfrm>
        </p:spPr>
        <p:txBody>
          <a:bodyPr/>
          <a:lstStyle/>
          <a:p>
            <a:r>
              <a:rPr lang="en-GB" noProof="0" smtClean="0"/>
              <a:t>Roger Ruber | High Luminosity Large Hadron Collider | FREIA Seminar 26-Sep-2016</a:t>
            </a:r>
            <a:endParaRPr lang="en-GB" noProof="0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 dirty="0"/>
          </a:p>
        </p:txBody>
      </p:sp>
      <p:pic>
        <p:nvPicPr>
          <p:cNvPr id="12" name="Image 11" descr="HLU-logoN-title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371600" y="673710"/>
            <a:ext cx="3785364" cy="1534388"/>
          </a:xfrm>
          <a:prstGeom prst="rect">
            <a:avLst/>
          </a:prstGeom>
        </p:spPr>
      </p:pic>
      <p:sp>
        <p:nvSpPr>
          <p:cNvPr id="8" name="Espace réservé du texte 7"/>
          <p:cNvSpPr>
            <a:spLocks noGrp="1"/>
          </p:cNvSpPr>
          <p:nvPr>
            <p:ph type="body" sz="quarter" idx="14" hasCustomPrompt="1"/>
          </p:nvPr>
        </p:nvSpPr>
        <p:spPr>
          <a:xfrm>
            <a:off x="1351800" y="4953000"/>
            <a:ext cx="6440400" cy="1219200"/>
          </a:xfrm>
        </p:spPr>
        <p:txBody>
          <a:bodyPr anchor="b">
            <a:noAutofit/>
          </a:bodyPr>
          <a:lstStyle>
            <a:lvl1pPr>
              <a:buFontTx/>
              <a:buNone/>
              <a:defRPr sz="1200" baseline="0">
                <a:solidFill>
                  <a:schemeClr val="tx2"/>
                </a:solidFill>
              </a:defRPr>
            </a:lvl1pPr>
            <a:lvl2pPr>
              <a:buFontTx/>
              <a:buNone/>
              <a:defRPr sz="1400"/>
            </a:lvl2pPr>
            <a:lvl3pPr>
              <a:buFontTx/>
              <a:buNone/>
              <a:defRPr sz="1400"/>
            </a:lvl3pPr>
            <a:lvl4pPr>
              <a:buFontTx/>
              <a:buNone/>
              <a:defRPr sz="1400"/>
            </a:lvl4pPr>
            <a:lvl5pPr>
              <a:buFontTx/>
              <a:buNone/>
              <a:defRPr sz="1400"/>
            </a:lvl5pPr>
          </a:lstStyle>
          <a:p>
            <a:pPr lvl="0"/>
            <a:r>
              <a:rPr lang="en-GB" noProof="0" smtClean="0"/>
              <a:t>Credits if needed: reference 1, reference 2 ...</a:t>
            </a:r>
            <a:endParaRPr lang="en-GB" noProof="0"/>
          </a:p>
        </p:txBody>
      </p:sp>
      <p:pic>
        <p:nvPicPr>
          <p:cNvPr id="14" name="Picture 13" descr="FREIA_logo.png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6606327" y="888152"/>
            <a:ext cx="2260473" cy="1105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2" descr="U:\Documents\Uppsala\Administration\Profil\UU_logo_4f_84.gif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006" y="888152"/>
            <a:ext cx="1161479" cy="1105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12000" y="180000"/>
            <a:ext cx="7920000" cy="720000"/>
          </a:xfrm>
          <a:prstGeom prst="rect">
            <a:avLst/>
          </a:prstGeom>
        </p:spPr>
        <p:txBody>
          <a:bodyPr vert="horz" lIns="0" tIns="0" rIns="0" bIns="0" rtlCol="0" anchor="ctr" anchorCtr="1">
            <a:noAutofit/>
          </a:bodyPr>
          <a:lstStyle/>
          <a:p>
            <a:r>
              <a:rPr lang="en-GB" noProof="0" smtClean="0"/>
              <a:t>Slide title – line 1 – Arial 30 pt – HiLumi blue</a:t>
            </a:r>
            <a:br>
              <a:rPr lang="en-GB" noProof="0" smtClean="0"/>
            </a:br>
            <a:r>
              <a:rPr lang="en-GB" noProof="0" smtClean="0"/>
              <a:t>Slide title – line 2 – Arial 30 pt – HiLumi blue</a:t>
            </a:r>
            <a:endParaRPr lang="en-GB" noProof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12000" y="1371600"/>
            <a:ext cx="7920000" cy="475456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 noProof="0" smtClean="0"/>
              <a:t>Click to edit Master texts styles</a:t>
            </a:r>
          </a:p>
          <a:p>
            <a:pPr lvl="1"/>
            <a:r>
              <a:rPr lang="en-GB" noProof="0" smtClean="0"/>
              <a:t>Second level</a:t>
            </a:r>
          </a:p>
          <a:p>
            <a:pPr lvl="2"/>
            <a:r>
              <a:rPr lang="en-GB" noProof="0" smtClean="0"/>
              <a:t>Third level</a:t>
            </a:r>
          </a:p>
          <a:p>
            <a:pPr lvl="3"/>
            <a:r>
              <a:rPr lang="en-GB" noProof="0" smtClean="0"/>
              <a:t>Fourth level</a:t>
            </a:r>
          </a:p>
          <a:p>
            <a:pPr lvl="4"/>
            <a:r>
              <a:rPr lang="en-GB" noProof="0" smtClean="0"/>
              <a:t>Fifth level</a:t>
            </a:r>
            <a:endParaRPr lang="en-GB" noProof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en-GB" noProof="0" smtClean="0"/>
              <a:t>Roger Ruber | High Luminosity Large Hadron Collider | FREIA Seminar 26-Sep-2016</a:t>
            </a:r>
            <a:endParaRPr lang="en-GB" noProof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86800" y="6356350"/>
            <a:ext cx="360000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BFDCA1C4-9514-7B4F-976F-D92F7E296653}" type="slidenum">
              <a:rPr lang="fr-FR" smtClean="0"/>
              <a:pPr/>
              <a:t>‹#›</a:t>
            </a:fld>
            <a:endParaRPr lang="fr-FR" dirty="0"/>
          </a:p>
        </p:txBody>
      </p:sp>
      <p:pic>
        <p:nvPicPr>
          <p:cNvPr id="14" name="Picture 13" descr="FREIA_logo.png"/>
          <p:cNvPicPr>
            <a:picLocks noChangeAspect="1"/>
          </p:cNvPicPr>
          <p:nvPr userDrawn="1"/>
        </p:nvPicPr>
        <p:blipFill>
          <a:blip r:embed="rId10"/>
          <a:srcRect/>
          <a:stretch>
            <a:fillRect/>
          </a:stretch>
        </p:blipFill>
        <p:spPr bwMode="auto">
          <a:xfrm>
            <a:off x="1187625" y="6324469"/>
            <a:ext cx="864095" cy="422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3" r:id="rId3"/>
    <p:sldLayoutId id="2147483654" r:id="rId4"/>
    <p:sldLayoutId id="2147483655" r:id="rId5"/>
    <p:sldLayoutId id="2147483657" r:id="rId6"/>
    <p:sldLayoutId id="2147483658" r:id="rId7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2800" b="1" kern="120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2800" kern="1200">
          <a:solidFill>
            <a:schemeClr val="accent5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2400" kern="1200">
          <a:solidFill>
            <a:schemeClr val="accent5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2000" kern="1200">
          <a:solidFill>
            <a:schemeClr val="accent5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1800" kern="1200">
          <a:solidFill>
            <a:schemeClr val="accent5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1600" kern="1200">
          <a:solidFill>
            <a:schemeClr val="accent5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e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png"/><Relationship Id="rId5" Type="http://schemas.openxmlformats.org/officeDocument/2006/relationships/image" Target="../media/image24.emf"/><Relationship Id="rId4" Type="http://schemas.openxmlformats.org/officeDocument/2006/relationships/image" Target="../media/image23.e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7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gi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jpeg"/><Relationship Id="rId7" Type="http://schemas.openxmlformats.org/officeDocument/2006/relationships/image" Target="../media/image51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e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emf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67.png"/><Relationship Id="rId18" Type="http://schemas.openxmlformats.org/officeDocument/2006/relationships/image" Target="../media/image72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12" Type="http://schemas.openxmlformats.org/officeDocument/2006/relationships/image" Target="../media/image66.png"/><Relationship Id="rId17" Type="http://schemas.openxmlformats.org/officeDocument/2006/relationships/image" Target="../media/image71.png"/><Relationship Id="rId2" Type="http://schemas.openxmlformats.org/officeDocument/2006/relationships/notesSlide" Target="../notesSlides/notesSlide31.xml"/><Relationship Id="rId16" Type="http://schemas.openxmlformats.org/officeDocument/2006/relationships/image" Target="../media/image7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0.png"/><Relationship Id="rId11" Type="http://schemas.openxmlformats.org/officeDocument/2006/relationships/image" Target="../media/image65.png"/><Relationship Id="rId5" Type="http://schemas.openxmlformats.org/officeDocument/2006/relationships/image" Target="../media/image59.png"/><Relationship Id="rId15" Type="http://schemas.openxmlformats.org/officeDocument/2006/relationships/image" Target="../media/image69.png"/><Relationship Id="rId10" Type="http://schemas.openxmlformats.org/officeDocument/2006/relationships/image" Target="../media/image64.png"/><Relationship Id="rId19" Type="http://schemas.openxmlformats.org/officeDocument/2006/relationships/image" Target="../media/image73.png"/><Relationship Id="rId4" Type="http://schemas.openxmlformats.org/officeDocument/2006/relationships/image" Target="../media/image58.png"/><Relationship Id="rId9" Type="http://schemas.openxmlformats.org/officeDocument/2006/relationships/image" Target="../media/image63.png"/><Relationship Id="rId14" Type="http://schemas.openxmlformats.org/officeDocument/2006/relationships/image" Target="../media/image6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emf"/><Relationship Id="rId5" Type="http://schemas.openxmlformats.org/officeDocument/2006/relationships/image" Target="../media/image76.jpg"/><Relationship Id="rId4" Type="http://schemas.openxmlformats.org/officeDocument/2006/relationships/image" Target="../media/image75.jp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78.png"/><Relationship Id="rId7" Type="http://schemas.openxmlformats.org/officeDocument/2006/relationships/image" Target="../media/image8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80.png"/><Relationship Id="rId4" Type="http://schemas.openxmlformats.org/officeDocument/2006/relationships/image" Target="../media/image79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7" Type="http://schemas.openxmlformats.org/officeDocument/2006/relationships/image" Target="../media/image87.em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emf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9.png"/><Relationship Id="rId11" Type="http://schemas.openxmlformats.org/officeDocument/2006/relationships/image" Target="../media/image92.png"/><Relationship Id="rId5" Type="http://schemas.openxmlformats.org/officeDocument/2006/relationships/image" Target="../media/image88.png"/><Relationship Id="rId10" Type="http://schemas.openxmlformats.org/officeDocument/2006/relationships/image" Target="../media/image91.png"/><Relationship Id="rId4" Type="http://schemas.openxmlformats.org/officeDocument/2006/relationships/notesSlide" Target="../notesSlides/notesSlide35.xml"/><Relationship Id="rId9" Type="http://schemas.openxmlformats.org/officeDocument/2006/relationships/image" Target="../media/image78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6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emf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1.emf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371600" y="2819400"/>
            <a:ext cx="7088832" cy="18000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GB" sz="4800" dirty="0"/>
              <a:t>High </a:t>
            </a:r>
            <a:r>
              <a:rPr lang="en-GB" sz="4800" dirty="0" smtClean="0"/>
              <a:t>Luminosity</a:t>
            </a:r>
            <a:br>
              <a:rPr lang="en-GB" sz="4800" dirty="0" smtClean="0"/>
            </a:br>
            <a:r>
              <a:rPr lang="en-GB" sz="4800" dirty="0" smtClean="0"/>
              <a:t>Large </a:t>
            </a:r>
            <a:r>
              <a:rPr lang="en-GB" sz="4800" dirty="0"/>
              <a:t>Hadron Collider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4509120"/>
            <a:ext cx="6480000" cy="128208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Roger Ruber </a:t>
            </a:r>
            <a:endParaRPr lang="en-US" dirty="0" smtClean="0"/>
          </a:p>
          <a:p>
            <a:r>
              <a:rPr lang="en-US" dirty="0" smtClean="0"/>
              <a:t>FREIA Laboratory</a:t>
            </a:r>
          </a:p>
          <a:p>
            <a:r>
              <a:rPr lang="en-GB" dirty="0" smtClean="0"/>
              <a:t>Dept. Physics and Astronomy</a:t>
            </a:r>
          </a:p>
          <a:p>
            <a:r>
              <a:rPr lang="en-GB" dirty="0" smtClean="0"/>
              <a:t>Uppsala University</a:t>
            </a:r>
            <a:endParaRPr lang="en-US" dirty="0"/>
          </a:p>
          <a:p>
            <a:endParaRPr lang="en-GB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 smtClean="0"/>
              <a:t>FREIA Project Meeting - 26 September </a:t>
            </a:r>
            <a:r>
              <a:rPr lang="en-US" dirty="0"/>
              <a:t>2016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Why Upgrading LHC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 smtClean="0"/>
              <a:t>Roger Ruber | High Luminosity Large Hadron Collider | FREIA Seminar 26-Sep-2016</a:t>
            </a:r>
            <a:endParaRPr lang="en-GB" noProof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10</a:t>
            </a:fld>
            <a:endParaRPr lang="fr-FR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4704"/>
            <a:ext cx="9144000" cy="3878641"/>
          </a:xfrm>
          <a:prstGeom prst="rect">
            <a:avLst/>
          </a:prstGeom>
        </p:spPr>
      </p:pic>
      <p:sp>
        <p:nvSpPr>
          <p:cNvPr id="15" name="Up Arrow Callout 14"/>
          <p:cNvSpPr/>
          <p:nvPr/>
        </p:nvSpPr>
        <p:spPr>
          <a:xfrm>
            <a:off x="1586" y="4437676"/>
            <a:ext cx="1800200" cy="1378020"/>
          </a:xfrm>
          <a:prstGeom prst="upArrowCallout">
            <a:avLst>
              <a:gd name="adj1" fmla="val 14586"/>
              <a:gd name="adj2" fmla="val 14586"/>
              <a:gd name="adj3" fmla="val 18751"/>
              <a:gd name="adj4" fmla="val 7398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600" b="1" dirty="0" smtClean="0"/>
              <a:t>0.75 10</a:t>
            </a:r>
            <a:r>
              <a:rPr lang="fr-CH" sz="1600" b="1" baseline="30000" dirty="0" smtClean="0"/>
              <a:t>34</a:t>
            </a:r>
            <a:r>
              <a:rPr lang="fr-CH" sz="1600" b="1" dirty="0" smtClean="0"/>
              <a:t> cm</a:t>
            </a:r>
            <a:r>
              <a:rPr lang="fr-CH" sz="1600" b="1" baseline="30000" dirty="0" smtClean="0"/>
              <a:t>-2</a:t>
            </a:r>
            <a:r>
              <a:rPr lang="fr-CH" sz="1600" b="1" dirty="0" smtClean="0"/>
              <a:t>s</a:t>
            </a:r>
            <a:r>
              <a:rPr lang="fr-CH" sz="1600" b="1" baseline="30000" dirty="0" smtClean="0"/>
              <a:t>-1</a:t>
            </a:r>
          </a:p>
          <a:p>
            <a:pPr algn="ctr"/>
            <a:r>
              <a:rPr lang="fr-CH" sz="1600" b="1" dirty="0" smtClean="0"/>
              <a:t>50 ns </a:t>
            </a:r>
            <a:r>
              <a:rPr lang="fr-CH" sz="1600" b="1" dirty="0" err="1" smtClean="0"/>
              <a:t>bunch</a:t>
            </a:r>
            <a:r>
              <a:rPr lang="fr-CH" sz="1600" b="1" dirty="0" smtClean="0"/>
              <a:t> </a:t>
            </a:r>
            <a:br>
              <a:rPr lang="fr-CH" sz="1600" b="1" dirty="0" smtClean="0"/>
            </a:br>
            <a:r>
              <a:rPr lang="fr-CH" sz="1600" b="1" dirty="0" smtClean="0"/>
              <a:t>high pile up </a:t>
            </a:r>
            <a:r>
              <a:rPr lang="fr-CH" sz="1600" b="1" dirty="0" smtClean="0">
                <a:sym typeface="Symbol"/>
              </a:rPr>
              <a:t>40</a:t>
            </a:r>
            <a:r>
              <a:rPr lang="fr-CH" sz="1600" b="1" dirty="0" smtClean="0"/>
              <a:t> </a:t>
            </a:r>
            <a:endParaRPr lang="en-GB" sz="1600" b="1" dirty="0"/>
          </a:p>
        </p:txBody>
      </p:sp>
      <p:sp>
        <p:nvSpPr>
          <p:cNvPr id="16" name="Up Arrow Callout 15"/>
          <p:cNvSpPr/>
          <p:nvPr/>
        </p:nvSpPr>
        <p:spPr>
          <a:xfrm>
            <a:off x="2225938" y="4437676"/>
            <a:ext cx="1800200" cy="1378020"/>
          </a:xfrm>
          <a:prstGeom prst="upArrowCallout">
            <a:avLst>
              <a:gd name="adj1" fmla="val 14586"/>
              <a:gd name="adj2" fmla="val 14586"/>
              <a:gd name="adj3" fmla="val 18751"/>
              <a:gd name="adj4" fmla="val 7398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600" b="1" dirty="0" smtClean="0"/>
              <a:t>1.5 10</a:t>
            </a:r>
            <a:r>
              <a:rPr lang="fr-CH" sz="1600" b="1" baseline="30000" dirty="0" smtClean="0"/>
              <a:t>34</a:t>
            </a:r>
            <a:r>
              <a:rPr lang="fr-CH" sz="1600" b="1" dirty="0" smtClean="0"/>
              <a:t> cm</a:t>
            </a:r>
            <a:r>
              <a:rPr lang="fr-CH" sz="1600" b="1" baseline="30000" dirty="0" smtClean="0"/>
              <a:t>-2</a:t>
            </a:r>
            <a:r>
              <a:rPr lang="fr-CH" sz="1600" b="1" dirty="0" smtClean="0"/>
              <a:t>s</a:t>
            </a:r>
            <a:r>
              <a:rPr lang="fr-CH" sz="1600" b="1" baseline="30000" dirty="0" smtClean="0"/>
              <a:t>-1</a:t>
            </a:r>
          </a:p>
          <a:p>
            <a:pPr algn="ctr"/>
            <a:r>
              <a:rPr lang="fr-CH" sz="1600" b="1" dirty="0" smtClean="0"/>
              <a:t>25 ns </a:t>
            </a:r>
            <a:r>
              <a:rPr lang="fr-CH" sz="1600" b="1" dirty="0" err="1" smtClean="0"/>
              <a:t>bunch</a:t>
            </a:r>
            <a:r>
              <a:rPr lang="fr-CH" sz="1600" b="1" dirty="0" smtClean="0"/>
              <a:t> </a:t>
            </a:r>
            <a:br>
              <a:rPr lang="fr-CH" sz="1600" b="1" dirty="0" smtClean="0"/>
            </a:br>
            <a:r>
              <a:rPr lang="fr-CH" sz="1600" b="1" dirty="0" smtClean="0"/>
              <a:t>pile up </a:t>
            </a:r>
            <a:r>
              <a:rPr lang="fr-CH" sz="1600" b="1" dirty="0" smtClean="0">
                <a:sym typeface="Symbol"/>
              </a:rPr>
              <a:t>40</a:t>
            </a:r>
            <a:endParaRPr lang="en-GB" sz="1600" b="1" dirty="0"/>
          </a:p>
        </p:txBody>
      </p:sp>
      <p:sp>
        <p:nvSpPr>
          <p:cNvPr id="17" name="Up Arrow Callout 16"/>
          <p:cNvSpPr/>
          <p:nvPr/>
        </p:nvSpPr>
        <p:spPr>
          <a:xfrm>
            <a:off x="4463414" y="4437676"/>
            <a:ext cx="2088232" cy="1378020"/>
          </a:xfrm>
          <a:prstGeom prst="upArrowCallout">
            <a:avLst>
              <a:gd name="adj1" fmla="val 14586"/>
              <a:gd name="adj2" fmla="val 14586"/>
              <a:gd name="adj3" fmla="val 18751"/>
              <a:gd name="adj4" fmla="val 7398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600" b="1" dirty="0" smtClean="0"/>
              <a:t>1.7-2.2 10</a:t>
            </a:r>
            <a:r>
              <a:rPr lang="fr-CH" sz="1600" b="1" baseline="30000" dirty="0" smtClean="0"/>
              <a:t>34</a:t>
            </a:r>
            <a:r>
              <a:rPr lang="fr-CH" sz="1600" b="1" dirty="0" smtClean="0"/>
              <a:t> cm</a:t>
            </a:r>
            <a:r>
              <a:rPr lang="fr-CH" sz="1600" b="1" baseline="30000" dirty="0" smtClean="0"/>
              <a:t>-2</a:t>
            </a:r>
            <a:r>
              <a:rPr lang="fr-CH" sz="1600" b="1" dirty="0" smtClean="0"/>
              <a:t>s</a:t>
            </a:r>
            <a:r>
              <a:rPr lang="fr-CH" sz="1600" b="1" baseline="30000" dirty="0" smtClean="0"/>
              <a:t>-1</a:t>
            </a:r>
          </a:p>
          <a:p>
            <a:pPr algn="ctr"/>
            <a:r>
              <a:rPr lang="fr-CH" sz="1600" b="1" dirty="0" smtClean="0"/>
              <a:t>25 ns </a:t>
            </a:r>
            <a:r>
              <a:rPr lang="fr-CH" sz="1600" b="1" dirty="0" err="1" smtClean="0"/>
              <a:t>bunch</a:t>
            </a:r>
            <a:r>
              <a:rPr lang="fr-CH" sz="1600" b="1" dirty="0" smtClean="0"/>
              <a:t> </a:t>
            </a:r>
            <a:br>
              <a:rPr lang="fr-CH" sz="1600" b="1" dirty="0" smtClean="0"/>
            </a:br>
            <a:r>
              <a:rPr lang="fr-CH" sz="1600" b="1" dirty="0" smtClean="0"/>
              <a:t> pile up </a:t>
            </a:r>
            <a:r>
              <a:rPr lang="fr-CH" sz="1600" b="1" dirty="0" smtClean="0">
                <a:sym typeface="Symbol"/>
              </a:rPr>
              <a:t>60</a:t>
            </a:r>
            <a:endParaRPr lang="en-GB" sz="1600" b="1" dirty="0"/>
          </a:p>
        </p:txBody>
      </p:sp>
      <p:sp>
        <p:nvSpPr>
          <p:cNvPr id="18" name="Horizontal Scroll 17"/>
          <p:cNvSpPr/>
          <p:nvPr/>
        </p:nvSpPr>
        <p:spPr>
          <a:xfrm>
            <a:off x="6762007" y="4653700"/>
            <a:ext cx="2155617" cy="1368152"/>
          </a:xfrm>
          <a:prstGeom prst="horizontalScroll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600" b="1" dirty="0" err="1" smtClean="0">
                <a:solidFill>
                  <a:srgbClr val="FF0000"/>
                </a:solidFill>
              </a:rPr>
              <a:t>Technical</a:t>
            </a:r>
            <a:r>
              <a:rPr lang="fr-CH" sz="1600" b="1" dirty="0" smtClean="0">
                <a:solidFill>
                  <a:srgbClr val="FF0000"/>
                </a:solidFill>
              </a:rPr>
              <a:t> </a:t>
            </a:r>
            <a:r>
              <a:rPr lang="fr-CH" sz="1600" b="1" dirty="0" err="1" smtClean="0">
                <a:solidFill>
                  <a:srgbClr val="FF0000"/>
                </a:solidFill>
              </a:rPr>
              <a:t>limits</a:t>
            </a:r>
            <a:r>
              <a:rPr lang="fr-CH" sz="1600" b="1" dirty="0" smtClean="0">
                <a:solidFill>
                  <a:srgbClr val="FF0000"/>
                </a:solidFill>
              </a:rPr>
              <a:t> to </a:t>
            </a:r>
            <a:r>
              <a:rPr lang="fr-CH" sz="1600" b="1" dirty="0" err="1" smtClean="0">
                <a:solidFill>
                  <a:srgbClr val="FF0000"/>
                </a:solidFill>
              </a:rPr>
              <a:t>lumi</a:t>
            </a:r>
            <a:r>
              <a:rPr lang="fr-CH" sz="1600" b="1" dirty="0" smtClean="0">
                <a:solidFill>
                  <a:srgbClr val="FF0000"/>
                </a:solidFill>
              </a:rPr>
              <a:t> </a:t>
            </a:r>
            <a:r>
              <a:rPr lang="fr-CH" sz="1600" b="1" dirty="0" err="1" smtClean="0">
                <a:solidFill>
                  <a:srgbClr val="FF0000"/>
                </a:solidFill>
              </a:rPr>
              <a:t>increase</a:t>
            </a:r>
            <a:r>
              <a:rPr lang="fr-CH" sz="1600" b="1" dirty="0" smtClean="0">
                <a:solidFill>
                  <a:srgbClr val="FF0000"/>
                </a:solidFill>
              </a:rPr>
              <a:t> (Machine &amp; </a:t>
            </a:r>
            <a:r>
              <a:rPr lang="fr-CH" sz="1600" b="1" dirty="0" err="1" smtClean="0">
                <a:solidFill>
                  <a:srgbClr val="FF0000"/>
                </a:solidFill>
              </a:rPr>
              <a:t>Experiments</a:t>
            </a:r>
            <a:r>
              <a:rPr lang="fr-CH" sz="1600" b="1" dirty="0" smtClean="0">
                <a:solidFill>
                  <a:srgbClr val="FF0000"/>
                </a:solidFill>
              </a:rPr>
              <a:t>)</a:t>
            </a:r>
          </a:p>
        </p:txBody>
      </p:sp>
      <p:cxnSp>
        <p:nvCxnSpPr>
          <p:cNvPr id="19" name="Straight Arrow Connector 18"/>
          <p:cNvCxnSpPr/>
          <p:nvPr/>
        </p:nvCxnSpPr>
        <p:spPr>
          <a:xfrm flipH="1" flipV="1">
            <a:off x="6444208" y="3059199"/>
            <a:ext cx="1156141" cy="1605695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 flipV="1">
            <a:off x="6444208" y="3717032"/>
            <a:ext cx="719381" cy="927792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Striped Right Arrow 20"/>
          <p:cNvSpPr/>
          <p:nvPr/>
        </p:nvSpPr>
        <p:spPr>
          <a:xfrm>
            <a:off x="2225938" y="5989188"/>
            <a:ext cx="1800200" cy="484632"/>
          </a:xfrm>
          <a:prstGeom prst="stripedRightArrow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600" b="1" dirty="0"/>
              <a:t>50 </a:t>
            </a:r>
            <a:r>
              <a:rPr lang="fr-CH" sz="1600" b="1" dirty="0">
                <a:sym typeface="Symbol"/>
              </a:rPr>
              <a:t> 25 ns</a:t>
            </a:r>
            <a:endParaRPr lang="en-GB" sz="1600" b="1" dirty="0"/>
          </a:p>
        </p:txBody>
      </p:sp>
      <p:sp>
        <p:nvSpPr>
          <p:cNvPr id="22" name="Oval 21"/>
          <p:cNvSpPr/>
          <p:nvPr/>
        </p:nvSpPr>
        <p:spPr>
          <a:xfrm>
            <a:off x="7452320" y="2420888"/>
            <a:ext cx="1583736" cy="7200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1117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2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High Luminosity </a:t>
            </a:r>
            <a:r>
              <a:rPr lang="en-GB" dirty="0" smtClean="0"/>
              <a:t>LHC Project</a:t>
            </a:r>
            <a:endParaRPr lang="en-GB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Started in 2010 as EC-FP7 design study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 smtClean="0"/>
              <a:t>Roger Ruber | High Luminosity Large Hadron Collider | FREIA Seminar 26-Sep-2016</a:t>
            </a:r>
            <a:endParaRPr lang="en-GB" noProof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11</a:t>
            </a:fld>
            <a:endParaRPr lang="fr-FR"/>
          </a:p>
        </p:txBody>
      </p:sp>
      <p:sp>
        <p:nvSpPr>
          <p:cNvPr id="5" name="TextBox 4"/>
          <p:cNvSpPr txBox="1"/>
          <p:nvPr/>
        </p:nvSpPr>
        <p:spPr>
          <a:xfrm>
            <a:off x="527472" y="2287319"/>
            <a:ext cx="8339328" cy="3877985"/>
          </a:xfrm>
          <a:prstGeom prst="rect">
            <a:avLst/>
          </a:prstGeom>
          <a:gradFill rotWithShape="1">
            <a:gsLst>
              <a:gs pos="0">
                <a:srgbClr val="4BACC6">
                  <a:tint val="50000"/>
                  <a:satMod val="300000"/>
                </a:srgbClr>
              </a:gs>
              <a:gs pos="35000">
                <a:srgbClr val="4BACC6">
                  <a:tint val="37000"/>
                  <a:satMod val="300000"/>
                </a:srgbClr>
              </a:gs>
              <a:gs pos="100000">
                <a:srgbClr val="4BACC6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4BACC6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 main objective of HiLumi LHC Design Study is to determine a hardware configuration and a set of beam parameters that will allow the LHC to reach the following targets: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 peak luminosity of </a:t>
            </a:r>
            <a:r>
              <a:rPr kumimoji="0" lang="en-GB" sz="24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</a:t>
            </a:r>
            <a:r>
              <a:rPr kumimoji="0" lang="en-GB" sz="2400" b="0" i="0" u="none" strike="noStrike" kern="0" cap="none" spc="0" normalizeH="0" baseline="-2500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peak</a:t>
            </a:r>
            <a:r>
              <a:rPr kumimoji="0" lang="en-GB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= </a:t>
            </a:r>
            <a:r>
              <a:rPr kumimoji="0" lang="en-GB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5×10</a:t>
            </a:r>
            <a:r>
              <a:rPr kumimoji="0" lang="en-GB" sz="2400" b="1" i="0" u="none" strike="noStrike" kern="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34</a:t>
            </a:r>
            <a:r>
              <a:rPr kumimoji="0" lang="en-GB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cm</a:t>
            </a:r>
            <a:r>
              <a:rPr kumimoji="0" lang="en-GB" sz="2400" b="1" i="0" u="none" strike="noStrike" kern="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-2</a:t>
            </a:r>
            <a:r>
              <a:rPr kumimoji="0" lang="en-GB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</a:t>
            </a:r>
            <a:r>
              <a:rPr kumimoji="0" lang="en-GB" sz="2400" b="1" i="0" u="none" strike="noStrike" kern="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-1</a:t>
            </a:r>
            <a:r>
              <a:rPr kumimoji="0" lang="en-GB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with levelling</a:t>
            </a:r>
            <a:r>
              <a:rPr kumimoji="0" lang="en-GB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allowing: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/>
            </a:r>
            <a:br>
              <a:rPr kumimoji="0" lang="en-GB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GB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 integrated luminosity of </a:t>
            </a:r>
            <a:r>
              <a:rPr kumimoji="0" lang="en-GB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250 fb</a:t>
            </a:r>
            <a:r>
              <a:rPr kumimoji="0" lang="en-GB" sz="2400" b="1" i="0" u="none" strike="noStrike" kern="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-1</a:t>
            </a:r>
            <a:r>
              <a:rPr kumimoji="0" lang="en-GB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per year</a:t>
            </a:r>
            <a:r>
              <a:rPr kumimoji="0" lang="en-GB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enabling the goal of </a:t>
            </a:r>
            <a:r>
              <a:rPr kumimoji="0" lang="en-GB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</a:t>
            </a:r>
            <a:r>
              <a:rPr kumimoji="0" lang="en-GB" sz="2400" b="1" i="0" u="none" strike="noStrike" kern="0" cap="none" spc="0" normalizeH="0" baseline="-25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int</a:t>
            </a:r>
            <a:r>
              <a:rPr kumimoji="0" lang="en-GB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= 3000 fb</a:t>
            </a:r>
            <a:r>
              <a:rPr kumimoji="0" lang="en-GB" sz="2400" b="1" i="0" u="none" strike="noStrike" kern="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-1</a:t>
            </a:r>
            <a:r>
              <a:rPr kumimoji="0" lang="en-GB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twelve years after the upgrade. </a:t>
            </a:r>
            <a:br>
              <a:rPr kumimoji="0" lang="en-GB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GB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This luminosity is more than </a:t>
            </a:r>
            <a:r>
              <a:rPr kumimoji="0" lang="en-GB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ten times </a:t>
            </a:r>
            <a:r>
              <a:rPr kumimoji="0" lang="en-GB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 luminosity reach of the first 10 years of the LHC lifetime.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051720" y="1848456"/>
            <a:ext cx="4571968" cy="369332"/>
          </a:xfrm>
          <a:prstGeom prst="rect">
            <a:avLst/>
          </a:prstGeom>
          <a:gradFill rotWithShape="1">
            <a:gsLst>
              <a:gs pos="0">
                <a:srgbClr val="4BACC6">
                  <a:tint val="50000"/>
                  <a:satMod val="300000"/>
                </a:srgbClr>
              </a:gs>
              <a:gs pos="35000">
                <a:srgbClr val="4BACC6">
                  <a:tint val="37000"/>
                  <a:satMod val="300000"/>
                </a:srgbClr>
              </a:gs>
              <a:gs pos="100000">
                <a:srgbClr val="4BACC6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4BACC6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18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From</a:t>
            </a:r>
            <a:r>
              <a:rPr kumimoji="0" lang="fr-CH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FP7 </a:t>
            </a:r>
            <a:r>
              <a:rPr kumimoji="0" lang="fr-CH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HiLumi LHC </a:t>
            </a:r>
            <a:r>
              <a:rPr kumimoji="0" lang="fr-CH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Design </a:t>
            </a:r>
            <a:r>
              <a:rPr kumimoji="0" lang="fr-CH" sz="18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Study</a:t>
            </a:r>
            <a:r>
              <a:rPr kumimoji="0" lang="fr-CH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application</a:t>
            </a:r>
            <a:endParaRPr kumimoji="0" lang="en-GB" sz="1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1147" y="867735"/>
            <a:ext cx="2084552" cy="1356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l="7628" t="5185" r="479" b="528"/>
          <a:stretch/>
        </p:blipFill>
        <p:spPr>
          <a:xfrm>
            <a:off x="6448973" y="3140968"/>
            <a:ext cx="2299491" cy="1291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0382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Common Terms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GB" dirty="0" smtClean="0"/>
                  <a:t>Luminosity, interaction rate per unit cross section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</a:rPr>
                      <m:t>ℒ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GB" b="0" i="1" smtClean="0">
                        <a:latin typeface="Cambria Math" panose="02040503050406030204" pitchFamily="18" charset="0"/>
                      </a:rPr>
                      <m:t>f</m:t>
                    </m:r>
                    <m:f>
                      <m:fPr>
                        <m:ctrlPr>
                          <a:rPr lang="en-GB" b="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  <m:r>
                          <a:rPr lang="en-GB" b="0" i="1" baseline="30000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4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𝜋𝜎</m:t>
                        </m:r>
                        <m:r>
                          <a:rPr lang="en-GB" b="0" i="1" baseline="3000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GB" dirty="0" smtClean="0"/>
              </a:p>
              <a:p>
                <a:pPr lvl="1"/>
                <a:r>
                  <a:rPr lang="en-GB" dirty="0" smtClean="0"/>
                  <a:t>integrated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ℒ</m:t>
                    </m:r>
                  </m:oMath>
                </a14:m>
                <a:r>
                  <a:rPr lang="en-GB" dirty="0" smtClean="0"/>
                  <a:t> [fb</a:t>
                </a:r>
                <a:r>
                  <a:rPr lang="en-GB" baseline="30000" dirty="0" smtClean="0"/>
                  <a:t>-1</a:t>
                </a:r>
                <a:r>
                  <a:rPr lang="en-GB" dirty="0" smtClean="0"/>
                  <a:t>]: integrated over time in units of relevant X-section</a:t>
                </a:r>
              </a:p>
              <a:p>
                <a:endParaRPr lang="en-GB" dirty="0" smtClean="0"/>
              </a:p>
              <a:p>
                <a:r>
                  <a:rPr lang="en-GB" dirty="0" smtClean="0"/>
                  <a:t>Phase space beam size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  <m:r>
                      <a:rPr lang="en-GB" b="0" i="1" baseline="3000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</m:t>
                    </m:r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𝜀𝛽</m:t>
                    </m:r>
                  </m:oMath>
                </a14:m>
                <a:endParaRPr lang="en-GB" dirty="0" smtClean="0"/>
              </a:p>
              <a:p>
                <a:pPr lvl="1"/>
                <a:r>
                  <a:rPr lang="en-GB" dirty="0" err="1" smtClean="0"/>
                  <a:t>betatron</a:t>
                </a:r>
                <a:r>
                  <a:rPr lang="en-GB" dirty="0" smtClean="0"/>
                  <a:t>-function </a:t>
                </a:r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en-GB" dirty="0" smtClean="0">
                    <a:ea typeface="Cambria Math" panose="02040503050406030204" pitchFamily="18" charset="0"/>
                  </a:rPr>
                  <a:t> ;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en-GB" dirty="0" smtClean="0">
                    <a:ea typeface="Cambria Math" panose="02040503050406030204" pitchFamily="18" charset="0"/>
                  </a:rPr>
                  <a:t>* is its value in the interaction point (IP)</a:t>
                </a:r>
              </a:p>
              <a:p>
                <a:pPr lvl="1"/>
                <a:r>
                  <a:rPr lang="en-GB" dirty="0" smtClean="0"/>
                  <a:t>emittance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𝜀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</m:t>
                    </m:r>
                    <m:f>
                      <m:fPr>
                        <m:type m:val="skw"/>
                        <m:ctrlPr>
                          <a:rPr lang="en-GB" i="1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</m:den>
                    </m:f>
                  </m:oMath>
                </a14:m>
                <a:endParaRPr lang="en-GB" dirty="0" smtClean="0"/>
              </a:p>
              <a:p>
                <a:r>
                  <a:rPr lang="en-GB" dirty="0" smtClean="0"/>
                  <a:t>Beta-function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l-GR" i="1" smtClean="0">
                        <a:latin typeface="Cambria Math"/>
                        <a:ea typeface="Cambria Math"/>
                      </a:rPr>
                      <m:t>𝛽</m:t>
                    </m:r>
                    <m:d>
                      <m:dPr>
                        <m:ctrlPr>
                          <a:rPr lang="en-GB" b="0" i="1" smtClean="0">
                            <a:latin typeface="Cambria Math"/>
                            <a:ea typeface="Cambria Math"/>
                          </a:rPr>
                        </m:ctrlPr>
                      </m:dPr>
                      <m:e>
                        <m:r>
                          <a:rPr lang="en-GB" b="0" i="1" smtClean="0">
                            <a:latin typeface="Cambria Math"/>
                            <a:ea typeface="Cambria Math"/>
                          </a:rPr>
                          <m:t>𝐿</m:t>
                        </m:r>
                      </m:e>
                    </m:d>
                    <m:r>
                      <a:rPr lang="en-GB" b="0" i="1" smtClean="0">
                        <a:latin typeface="Cambria Math"/>
                        <a:ea typeface="Cambria Math"/>
                      </a:rPr>
                      <m:t>=</m:t>
                    </m:r>
                    <m:sSup>
                      <m:sSupPr>
                        <m:ctrlPr>
                          <a:rPr lang="en-GB" b="0" i="1" smtClean="0"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a:rPr lang="en-GB" b="0" i="1" smtClean="0">
                            <a:latin typeface="Cambria Math"/>
                            <a:ea typeface="Cambria Math"/>
                          </a:rPr>
                          <m:t>𝛽</m:t>
                        </m:r>
                      </m:e>
                      <m:sup>
                        <m:r>
                          <a:rPr lang="en-GB" b="0" i="1" smtClean="0">
                            <a:latin typeface="Cambria Math"/>
                            <a:ea typeface="Cambria Math"/>
                          </a:rPr>
                          <m:t>∗</m:t>
                        </m:r>
                      </m:sup>
                    </m:sSup>
                    <m:r>
                      <a:rPr lang="en-GB" b="0" i="1" smtClean="0">
                        <a:latin typeface="Cambria Math"/>
                        <a:ea typeface="Cambria Math"/>
                      </a:rPr>
                      <m:t>+</m:t>
                    </m:r>
                    <m:r>
                      <a:rPr lang="en-GB" b="0" i="1" smtClean="0">
                        <a:latin typeface="Cambria Math"/>
                        <a:ea typeface="Cambria Math"/>
                      </a:rPr>
                      <m:t>𝐿</m:t>
                    </m:r>
                    <m:r>
                      <a:rPr lang="en-GB" b="0" i="1" baseline="30000" smtClean="0">
                        <a:latin typeface="Cambria Math"/>
                        <a:ea typeface="Cambria Math"/>
                      </a:rPr>
                      <m:t>2</m:t>
                    </m:r>
                    <m:r>
                      <a:rPr lang="en-GB" b="0" i="1" smtClean="0">
                        <a:latin typeface="Cambria Math"/>
                        <a:ea typeface="Cambria Math"/>
                      </a:rPr>
                      <m:t>/</m:t>
                    </m:r>
                    <m:sSup>
                      <m:sSupPr>
                        <m:ctrlPr>
                          <a:rPr lang="en-GB" b="0" i="1" smtClean="0"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a:rPr lang="en-GB" b="0" i="1" smtClean="0">
                            <a:latin typeface="Cambria Math"/>
                            <a:ea typeface="Cambria Math"/>
                          </a:rPr>
                          <m:t>𝛽</m:t>
                        </m:r>
                      </m:e>
                      <m:sup>
                        <m:r>
                          <a:rPr lang="en-GB" b="0" i="1" smtClean="0">
                            <a:latin typeface="Cambria Math"/>
                            <a:ea typeface="Cambria Math"/>
                          </a:rPr>
                          <m:t>∗</m:t>
                        </m:r>
                      </m:sup>
                    </m:sSup>
                  </m:oMath>
                </a14:m>
                <a:endParaRPr lang="en-US" dirty="0" smtClean="0"/>
              </a:p>
              <a:p>
                <a:pPr lvl="1"/>
                <a:r>
                  <a:rPr lang="en-US" dirty="0" smtClean="0"/>
                  <a:t>beam size </a:t>
                </a:r>
                <a:r>
                  <a:rPr lang="en-US" dirty="0"/>
                  <a:t>squared grows </a:t>
                </a:r>
                <a:r>
                  <a:rPr lang="en-US" dirty="0" err="1"/>
                  <a:t>quadratically</a:t>
                </a:r>
                <a:r>
                  <a:rPr lang="en-US" dirty="0"/>
                  <a:t> </a:t>
                </a:r>
                <a:r>
                  <a:rPr lang="en-US" dirty="0" smtClean="0"/>
                  <a:t>as we </a:t>
                </a:r>
                <a:r>
                  <a:rPr lang="en-US" dirty="0"/>
                  <a:t>move away (distance L) from the </a:t>
                </a:r>
                <a:r>
                  <a:rPr lang="en-US" dirty="0" smtClean="0"/>
                  <a:t>waist</a:t>
                </a:r>
              </a:p>
              <a:p>
                <a:pPr lvl="1"/>
                <a:r>
                  <a:rPr lang="en-US" b="1" dirty="0"/>
                  <a:t>Note</a:t>
                </a:r>
                <a:r>
                  <a:rPr lang="en-US" dirty="0"/>
                  <a:t>: the smaller beam we want at the waist, </a:t>
                </a:r>
                <a:r>
                  <a:rPr lang="en-US" dirty="0" smtClean="0"/>
                  <a:t>the faster </a:t>
                </a:r>
                <a:r>
                  <a:rPr lang="en-US" dirty="0"/>
                  <a:t>it gets large as we move away from </a:t>
                </a:r>
                <a:r>
                  <a:rPr lang="en-US" dirty="0" smtClean="0"/>
                  <a:t>the waist</a:t>
                </a:r>
                <a:r>
                  <a:rPr lang="en-US" dirty="0"/>
                  <a:t>.</a:t>
                </a:r>
                <a:endParaRPr lang="en-GB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3"/>
                <a:stretch>
                  <a:fillRect l="-1769" t="-13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 smtClean="0"/>
              <a:t>Roger Ruber | High Luminosity Large Hadron Collider | FREIA Seminar 26-Sep-2016</a:t>
            </a:r>
            <a:endParaRPr lang="en-GB" noProof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50298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HL-LHC Main Upgrade Idea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Want to</a:t>
            </a:r>
          </a:p>
          <a:p>
            <a:pPr lvl="1"/>
            <a:r>
              <a:rPr lang="en-GB" dirty="0" smtClean="0"/>
              <a:t>increase the beam brightness</a:t>
            </a:r>
          </a:p>
          <a:p>
            <a:pPr lvl="2"/>
            <a:r>
              <a:rPr lang="en-GB" dirty="0"/>
              <a:t>c</a:t>
            </a:r>
            <a:r>
              <a:rPr lang="en-GB" dirty="0" smtClean="0"/>
              <a:t>lassic solution is to reduce </a:t>
            </a:r>
            <a:r>
              <a:rPr lang="el-GR" dirty="0"/>
              <a:t>β</a:t>
            </a:r>
            <a:r>
              <a:rPr lang="en-GB" dirty="0" smtClean="0"/>
              <a:t>*</a:t>
            </a:r>
          </a:p>
          <a:p>
            <a:endParaRPr lang="en-GB" dirty="0"/>
          </a:p>
          <a:p>
            <a:r>
              <a:rPr lang="en-GB" dirty="0" smtClean="0"/>
              <a:t>Beam envelop</a:t>
            </a:r>
          </a:p>
          <a:p>
            <a:pPr lvl="1"/>
            <a:r>
              <a:rPr lang="en-GB" dirty="0" smtClean="0"/>
              <a:t>dark </a:t>
            </a:r>
            <a:r>
              <a:rPr lang="en-GB" dirty="0"/>
              <a:t>= 2</a:t>
            </a:r>
            <a:r>
              <a:rPr lang="el-GR" dirty="0"/>
              <a:t>σ</a:t>
            </a:r>
            <a:r>
              <a:rPr lang="en-GB" dirty="0"/>
              <a:t>; </a:t>
            </a:r>
            <a:r>
              <a:rPr lang="en-GB" dirty="0" smtClean="0"/>
              <a:t>light </a:t>
            </a:r>
            <a:r>
              <a:rPr lang="en-GB" dirty="0"/>
              <a:t>= 12</a:t>
            </a:r>
            <a:r>
              <a:rPr lang="el-GR" dirty="0"/>
              <a:t>σ</a:t>
            </a:r>
            <a:r>
              <a:rPr lang="en-GB" dirty="0"/>
              <a:t>, </a:t>
            </a:r>
            <a:endParaRPr lang="en-GB" dirty="0" smtClean="0"/>
          </a:p>
          <a:p>
            <a:pPr lvl="1"/>
            <a:r>
              <a:rPr lang="en-GB" dirty="0" smtClean="0"/>
              <a:t>emittance </a:t>
            </a:r>
            <a:r>
              <a:rPr lang="en-GB" dirty="0"/>
              <a:t>= 3.5 </a:t>
            </a:r>
            <a:r>
              <a:rPr lang="el-GR" dirty="0"/>
              <a:t>μ</a:t>
            </a:r>
            <a:r>
              <a:rPr lang="en-GB" dirty="0"/>
              <a:t>m</a:t>
            </a:r>
          </a:p>
          <a:p>
            <a:r>
              <a:rPr lang="en-GB" dirty="0" smtClean="0"/>
              <a:t>Collimators</a:t>
            </a:r>
          </a:p>
          <a:p>
            <a:pPr lvl="1"/>
            <a:r>
              <a:rPr lang="en-GB" dirty="0" smtClean="0"/>
              <a:t>for </a:t>
            </a:r>
            <a:r>
              <a:rPr lang="en-GB" dirty="0"/>
              <a:t>charged (TAS) </a:t>
            </a:r>
            <a:endParaRPr lang="en-GB" dirty="0" smtClean="0"/>
          </a:p>
          <a:p>
            <a:pPr lvl="1"/>
            <a:r>
              <a:rPr lang="en-GB" dirty="0" smtClean="0"/>
              <a:t>neutral </a:t>
            </a:r>
            <a:r>
              <a:rPr lang="en-GB" dirty="0"/>
              <a:t>particles (TAN)</a:t>
            </a:r>
          </a:p>
          <a:p>
            <a:pPr lvl="1"/>
            <a:r>
              <a:rPr lang="en-GB" dirty="0" smtClean="0"/>
              <a:t>protect SC </a:t>
            </a:r>
            <a:r>
              <a:rPr lang="en-GB" dirty="0"/>
              <a:t>magnets from 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collision </a:t>
            </a:r>
            <a:r>
              <a:rPr lang="en-GB" dirty="0"/>
              <a:t>debris</a:t>
            </a:r>
          </a:p>
          <a:p>
            <a:pPr lvl="1"/>
            <a:r>
              <a:rPr lang="en-GB" dirty="0"/>
              <a:t>reduction of background 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to </a:t>
            </a:r>
            <a:r>
              <a:rPr lang="en-GB" dirty="0"/>
              <a:t>experiments</a:t>
            </a:r>
          </a:p>
          <a:p>
            <a:endParaRPr lang="en-GB" dirty="0"/>
          </a:p>
          <a:p>
            <a:endParaRPr lang="en-GB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srgbClr val="64BCD9"/>
                </a:solidFill>
              </a:rPr>
              <a:t>Roger Ruber | High Luminosity Large Hadron Collider | FREIA Seminar 26-Sep-2016</a:t>
            </a:r>
            <a:endParaRPr lang="en-GB">
              <a:solidFill>
                <a:srgbClr val="64BCD9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>
                <a:solidFill>
                  <a:srgbClr val="64BCD9"/>
                </a:solidFill>
              </a:rPr>
              <a:pPr/>
              <a:t>13</a:t>
            </a:fld>
            <a:endParaRPr lang="fr-FR">
              <a:solidFill>
                <a:srgbClr val="64BCD9"/>
              </a:solidFill>
            </a:endParaRPr>
          </a:p>
        </p:txBody>
      </p:sp>
      <p:pic>
        <p:nvPicPr>
          <p:cNvPr id="11" name="Picture 2" descr="https://cds.cern.ch/record/2216373/files/LHCReport_1_image.png?subformat=ic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6102" y="908720"/>
            <a:ext cx="3392362" cy="2961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74099" y="3933392"/>
            <a:ext cx="5090389" cy="2303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763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Crabbing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>
          <a:xfrm>
            <a:off x="457200" y="1126438"/>
            <a:ext cx="4040188" cy="639762"/>
          </a:xfrm>
        </p:spPr>
        <p:txBody>
          <a:bodyPr/>
          <a:lstStyle/>
          <a:p>
            <a:r>
              <a:rPr lang="en-GB" dirty="0" smtClean="0"/>
              <a:t>Drawback of small </a:t>
            </a:r>
            <a:r>
              <a:rPr lang="el-GR" dirty="0"/>
              <a:t>β</a:t>
            </a:r>
            <a:r>
              <a:rPr lang="en-GB" dirty="0" smtClean="0"/>
              <a:t>*</a:t>
            </a:r>
          </a:p>
          <a:p>
            <a:r>
              <a:rPr lang="en-GB" dirty="0" smtClean="0"/>
              <a:t>is a large crossing angle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Content Placeholder 7"/>
              <p:cNvSpPr>
                <a:spLocks noGrp="1"/>
              </p:cNvSpPr>
              <p:nvPr>
                <p:ph sz="half" idx="2"/>
              </p:nvPr>
            </p:nvSpPr>
            <p:spPr>
              <a:xfrm>
                <a:off x="457200" y="1968606"/>
                <a:ext cx="4040188" cy="3951288"/>
              </a:xfrm>
            </p:spPr>
            <p:txBody>
              <a:bodyPr>
                <a:normAutofit/>
              </a:bodyPr>
              <a:lstStyle/>
              <a:p>
                <a:r>
                  <a:rPr lang="en-GB" sz="2000" dirty="0" smtClean="0"/>
                  <a:t>because </a:t>
                </a:r>
                <a:r>
                  <a:rPr lang="en-GB" sz="2000" dirty="0"/>
                  <a:t>beam overlap must be </a:t>
                </a:r>
                <a:r>
                  <a:rPr lang="en-GB" sz="2000" dirty="0" smtClean="0"/>
                  <a:t>minimized </a:t>
                </a:r>
                <a:r>
                  <a:rPr lang="en-GB" sz="2000" dirty="0"/>
                  <a:t>until real IP</a:t>
                </a:r>
              </a:p>
              <a:p>
                <a:r>
                  <a:rPr lang="en-GB" sz="2000" dirty="0"/>
                  <a:t>causes a reduction of the </a:t>
                </a:r>
                <a14:m>
                  <m:oMath xmlns:m="http://schemas.openxmlformats.org/officeDocument/2006/math">
                    <m:r>
                      <a:rPr lang="en-GB" sz="2000" i="1">
                        <a:latin typeface="Cambria Math" panose="02040503050406030204" pitchFamily="18" charset="0"/>
                      </a:rPr>
                      <m:t>𝑅</m:t>
                    </m:r>
                    <m:r>
                      <a:rPr lang="en-GB" sz="2000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GB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</m:t>
                    </m:r>
                    <m:r>
                      <a:rPr lang="en-GB" sz="20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GB" sz="2000" dirty="0" smtClean="0"/>
                  <a:t> geometrical </a:t>
                </a:r>
                <a:r>
                  <a:rPr lang="en-GB" sz="2000" dirty="0"/>
                  <a:t>luminosity factor</a:t>
                </a:r>
              </a:p>
              <a:p>
                <a:r>
                  <a:rPr lang="en-GB" sz="2000" dirty="0"/>
                  <a:t>requires larger aperture size in </a:t>
                </a:r>
                <a:r>
                  <a:rPr lang="en-GB" sz="2000" dirty="0" smtClean="0"/>
                  <a:t>the inner </a:t>
                </a:r>
                <a:r>
                  <a:rPr lang="en-GB" sz="2000" dirty="0"/>
                  <a:t>triplet </a:t>
                </a:r>
                <a:r>
                  <a:rPr lang="en-GB" sz="2000" dirty="0" smtClean="0"/>
                  <a:t>magnets</a:t>
                </a:r>
                <a:endParaRPr lang="en-GB" sz="2000" dirty="0"/>
              </a:p>
            </p:txBody>
          </p:sp>
        </mc:Choice>
        <mc:Fallback>
          <p:sp>
            <p:nvSpPr>
              <p:cNvPr id="8" name="Content Placeholder 7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457200" y="1968606"/>
                <a:ext cx="4040188" cy="3951288"/>
              </a:xfrm>
              <a:blipFill rotWithShape="1">
                <a:blip r:embed="rId3"/>
                <a:stretch>
                  <a:fillRect l="-3469" t="-1852" r="-15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 Placeholder 8"/>
          <p:cNvSpPr>
            <a:spLocks noGrp="1"/>
          </p:cNvSpPr>
          <p:nvPr>
            <p:ph type="body" sz="quarter" idx="3"/>
          </p:nvPr>
        </p:nvSpPr>
        <p:spPr>
          <a:xfrm>
            <a:off x="4645025" y="1126438"/>
            <a:ext cx="4041775" cy="639762"/>
          </a:xfrm>
        </p:spPr>
        <p:txBody>
          <a:bodyPr/>
          <a:lstStyle/>
          <a:p>
            <a:r>
              <a:rPr lang="en-GB" dirty="0" smtClean="0"/>
              <a:t>Compensate with crab cavity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4"/>
          </p:nvPr>
        </p:nvSpPr>
        <p:spPr>
          <a:xfrm>
            <a:off x="4645025" y="1968606"/>
            <a:ext cx="4041775" cy="3951288"/>
          </a:xfrm>
        </p:spPr>
        <p:txBody>
          <a:bodyPr>
            <a:normAutofit/>
          </a:bodyPr>
          <a:lstStyle/>
          <a:p>
            <a:r>
              <a:rPr lang="en-GB" sz="2000" dirty="0" smtClean="0"/>
              <a:t>and replace inner triplet magnets to increase the aperture</a:t>
            </a:r>
            <a:endParaRPr lang="en-US" sz="20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 smtClean="0"/>
              <a:t>Roger Ruber | High Luminosity Large Hadron Collider | FREIA Seminar 26-Sep-2016</a:t>
            </a:r>
            <a:endParaRPr lang="en-GB" noProof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14</a:t>
            </a:fld>
            <a:endParaRPr lang="fr-FR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/>
          <a:srcRect l="6114" t="3765" b="397"/>
          <a:stretch/>
        </p:blipFill>
        <p:spPr>
          <a:xfrm>
            <a:off x="467544" y="3934750"/>
            <a:ext cx="3456000" cy="2340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/>
          <a:srcRect l="4777" t="2840" r="-1" b="400"/>
          <a:stretch/>
        </p:blipFill>
        <p:spPr>
          <a:xfrm>
            <a:off x="5515959" y="2708920"/>
            <a:ext cx="2512425" cy="1498235"/>
          </a:xfrm>
          <a:prstGeom prst="rect">
            <a:avLst/>
          </a:prstGeom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4916231"/>
            <a:ext cx="1681455" cy="11268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18360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5122551" y="4899054"/>
            <a:ext cx="1849436" cy="381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723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>
              <a:tabLst>
                <a:tab pos="723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tabLst>
                <a:tab pos="723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tabLst>
                <a:tab pos="723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tabLst>
                <a:tab pos="723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 algn="ctr">
              <a:lnSpc>
                <a:spcPct val="123000"/>
              </a:lnSpc>
            </a:pPr>
            <a:r>
              <a:rPr lang="en-US" altLang="en-US" sz="1400" dirty="0">
                <a:latin typeface="LMSans10" pitchFamily="32" charset="0"/>
              </a:rPr>
              <a:t>Amplitude jitter</a:t>
            </a: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4864398"/>
            <a:ext cx="1824359" cy="1180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18360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6" name="Text Box 8"/>
          <p:cNvSpPr txBox="1">
            <a:spLocks noChangeArrowheads="1"/>
          </p:cNvSpPr>
          <p:nvPr/>
        </p:nvSpPr>
        <p:spPr bwMode="auto">
          <a:xfrm>
            <a:off x="7315200" y="4849207"/>
            <a:ext cx="1371600" cy="42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723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>
              <a:tabLst>
                <a:tab pos="723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tabLst>
                <a:tab pos="723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tabLst>
                <a:tab pos="723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tabLst>
                <a:tab pos="723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 algn="ctr">
              <a:lnSpc>
                <a:spcPct val="123000"/>
              </a:lnSpc>
            </a:pPr>
            <a:r>
              <a:rPr lang="en-US" altLang="en-US" sz="1400" dirty="0">
                <a:latin typeface="LMSans10" pitchFamily="32" charset="0"/>
              </a:rPr>
              <a:t>Phase jitter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7" name="TextBox 16"/>
              <p:cNvSpPr txBox="1"/>
              <p:nvPr/>
            </p:nvSpPr>
            <p:spPr>
              <a:xfrm>
                <a:off x="3491880" y="4005064"/>
                <a:ext cx="1630671" cy="797975"/>
              </a:xfrm>
              <a:prstGeom prst="rect">
                <a:avLst/>
              </a:prstGeom>
              <a:noFill/>
              <a:ln>
                <a:solidFill>
                  <a:schemeClr val="accent1"/>
                </a:solidFill>
              </a:ln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400" i="1" smtClean="0">
                          <a:solidFill>
                            <a:srgbClr val="0093BE"/>
                          </a:solidFill>
                          <a:latin typeface="Cambria Math" panose="02040503050406030204" pitchFamily="18" charset="0"/>
                        </a:rPr>
                        <m:t>𝑅</m:t>
                      </m:r>
                      <m:d>
                        <m:dPr>
                          <m:ctrlPr>
                            <a:rPr lang="en-GB" sz="1400" i="1" smtClean="0">
                              <a:solidFill>
                                <a:srgbClr val="0093BE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GB" sz="1400" i="1" smtClean="0">
                              <a:solidFill>
                                <a:srgbClr val="0093BE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</m:e>
                      </m:d>
                      <m:r>
                        <a:rPr lang="en-GB" sz="1400" i="1" smtClean="0">
                          <a:solidFill>
                            <a:srgbClr val="0093BE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1400" i="1" smtClean="0">
                              <a:solidFill>
                                <a:srgbClr val="0093BE"/>
                              </a:solidFill>
                              <a:latin typeface="Cambria Math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1400" i="1" smtClean="0">
                              <a:solidFill>
                                <a:srgbClr val="0093BE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GB" sz="1400" i="1" smtClean="0">
                                  <a:solidFill>
                                    <a:srgbClr val="0093BE"/>
                                  </a:solidFill>
                                  <a:latin typeface="Cambria Math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GB" sz="1400" i="1" smtClean="0">
                                  <a:solidFill>
                                    <a:srgbClr val="0093BE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1+</m:t>
                              </m:r>
                              <m:r>
                                <a:rPr lang="en-GB" sz="1400" i="1" smtClean="0">
                                  <a:solidFill>
                                    <a:srgbClr val="0093BE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𝜑</m:t>
                              </m:r>
                              <m:r>
                                <a:rPr lang="en-GB" sz="1400" i="1" baseline="30000" smtClean="0">
                                  <a:solidFill>
                                    <a:srgbClr val="0093BE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</m:den>
                      </m:f>
                    </m:oMath>
                  </m:oMathPara>
                </a14:m>
                <a:endParaRPr lang="en-GB" sz="1400" dirty="0" smtClean="0">
                  <a:solidFill>
                    <a:srgbClr val="0093BE"/>
                  </a:solidFill>
                  <a:ea typeface="Cambria Math" panose="02040503050406030204" pitchFamily="18" charset="0"/>
                </a:endParaRPr>
              </a:p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400" i="1" smtClean="0">
                          <a:solidFill>
                            <a:srgbClr val="0093BE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𝜑</m:t>
                      </m:r>
                      <m:r>
                        <a:rPr lang="en-GB" sz="1400" i="1" smtClean="0">
                          <a:solidFill>
                            <a:srgbClr val="0093BE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GB" sz="1400" i="1" smtClean="0">
                          <a:solidFill>
                            <a:srgbClr val="0093BE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  <m:r>
                        <a:rPr lang="en-GB" sz="1400" i="1" baseline="-25000" smtClean="0">
                          <a:solidFill>
                            <a:srgbClr val="0093BE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𝑐</m:t>
                      </m:r>
                      <m:r>
                        <a:rPr lang="en-GB" sz="1400" i="1" smtClean="0">
                          <a:solidFill>
                            <a:srgbClr val="0093BE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𝜎</m:t>
                      </m:r>
                      <m:r>
                        <a:rPr lang="en-GB" sz="1400" i="1" baseline="-25000" smtClean="0">
                          <a:solidFill>
                            <a:srgbClr val="0093BE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𝑧</m:t>
                      </m:r>
                      <m:r>
                        <a:rPr lang="en-GB" sz="1400" i="1" smtClean="0">
                          <a:solidFill>
                            <a:srgbClr val="0093BE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/2</m:t>
                      </m:r>
                      <m:r>
                        <a:rPr lang="en-GB" sz="1400" i="1" smtClean="0">
                          <a:solidFill>
                            <a:srgbClr val="0093BE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𝜎</m:t>
                      </m:r>
                      <m:r>
                        <a:rPr lang="en-GB" sz="1400" i="1" baseline="-25000" smtClean="0">
                          <a:solidFill>
                            <a:srgbClr val="0093BE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GB" sz="1400" baseline="-25000" dirty="0">
                  <a:solidFill>
                    <a:srgbClr val="0093BE"/>
                  </a:solidFill>
                </a:endParaRPr>
              </a:p>
            </p:txBody>
          </p:sp>
        </mc:Choice>
        <mc:Fallback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91880" y="4005064"/>
                <a:ext cx="1630671" cy="797975"/>
              </a:xfrm>
              <a:prstGeom prst="rect">
                <a:avLst/>
              </a:prstGeom>
              <a:blipFill rotWithShape="1">
                <a:blip r:embed="rId8"/>
                <a:stretch>
                  <a:fillRect b="-2256"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42691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HL-LHC Parameters</a:t>
            </a:r>
            <a:endParaRPr lang="en-GB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80270632"/>
              </p:ext>
            </p:extLst>
          </p:nvPr>
        </p:nvGraphicFramePr>
        <p:xfrm>
          <a:off x="613547" y="900000"/>
          <a:ext cx="7918453" cy="5323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79105"/>
                <a:gridCol w="1008112"/>
                <a:gridCol w="1440160"/>
                <a:gridCol w="1296145"/>
                <a:gridCol w="1294931"/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Parameter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LHC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HL-LHC</a:t>
                      </a:r>
                    </a:p>
                    <a:p>
                      <a:pPr algn="ctr"/>
                      <a:r>
                        <a:rPr lang="en-GB" sz="1100" dirty="0" smtClean="0"/>
                        <a:t>25 ns</a:t>
                      </a:r>
                      <a:endParaRPr lang="en-GB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HL-LHC</a:t>
                      </a:r>
                    </a:p>
                    <a:p>
                      <a:pPr algn="ctr"/>
                      <a:r>
                        <a:rPr lang="en-GB" sz="1100" dirty="0" smtClean="0"/>
                        <a:t>50 ns</a:t>
                      </a:r>
                      <a:endParaRPr lang="en-GB" sz="11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Beam energy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[</a:t>
                      </a:r>
                      <a:r>
                        <a:rPr lang="en-GB" sz="1600" dirty="0" err="1" smtClean="0"/>
                        <a:t>TeV</a:t>
                      </a:r>
                      <a:r>
                        <a:rPr lang="en-GB" sz="1600" dirty="0" smtClean="0"/>
                        <a:t>]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7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7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sz="1600" dirty="0" err="1" smtClean="0"/>
                        <a:t>N</a:t>
                      </a:r>
                      <a:r>
                        <a:rPr lang="en-GB" sz="1600" baseline="-25000" dirty="0" err="1" smtClean="0"/>
                        <a:t>b</a:t>
                      </a:r>
                      <a:endParaRPr lang="en-GB" sz="1600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1.5x10</a:t>
                      </a:r>
                      <a:r>
                        <a:rPr lang="en-GB" sz="1600" baseline="30000" dirty="0" smtClean="0"/>
                        <a:t>11</a:t>
                      </a:r>
                      <a:endParaRPr lang="en-GB" sz="16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2.2x10</a:t>
                      </a:r>
                      <a:r>
                        <a:rPr lang="en-GB" sz="1600" baseline="30000" dirty="0" smtClean="0"/>
                        <a:t>11</a:t>
                      </a:r>
                      <a:endParaRPr lang="en-GB" sz="16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 smtClean="0"/>
                        <a:t>3.5x10</a:t>
                      </a:r>
                      <a:r>
                        <a:rPr lang="en-GB" sz="1600" baseline="30000" dirty="0" smtClean="0"/>
                        <a:t>11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 err="1" smtClean="0"/>
                        <a:t>N</a:t>
                      </a:r>
                      <a:r>
                        <a:rPr lang="en-GB" sz="1600" baseline="-25000" dirty="0" err="1" smtClean="0"/>
                        <a:t>b</a:t>
                      </a:r>
                      <a:endParaRPr lang="en-GB" sz="1600" baseline="-250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2808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2748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1404</a:t>
                      </a:r>
                      <a:endParaRPr lang="en-GB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 err="1" smtClean="0"/>
                        <a:t>N</a:t>
                      </a:r>
                      <a:r>
                        <a:rPr lang="en-GB" sz="1600" baseline="-25000" dirty="0" err="1" smtClean="0"/>
                        <a:t>total</a:t>
                      </a:r>
                      <a:endParaRPr lang="en-GB" sz="1600" baseline="-250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 smtClean="0"/>
                        <a:t>3.2x10</a:t>
                      </a:r>
                      <a:r>
                        <a:rPr lang="en-GB" sz="1600" baseline="30000" dirty="0" smtClean="0"/>
                        <a:t>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6x10</a:t>
                      </a:r>
                      <a:r>
                        <a:rPr lang="en-GB" sz="1600" baseline="30000" dirty="0" smtClean="0"/>
                        <a:t>14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4.9x10</a:t>
                      </a:r>
                      <a:r>
                        <a:rPr lang="en-GB" sz="1600" baseline="30000" dirty="0" smtClean="0"/>
                        <a:t>14</a:t>
                      </a:r>
                      <a:endParaRPr lang="en-GB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Beam</a:t>
                      </a:r>
                      <a:r>
                        <a:rPr lang="en-GB" sz="1600" baseline="0" dirty="0" smtClean="0"/>
                        <a:t> current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[A]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0.58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1.09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0.89</a:t>
                      </a:r>
                      <a:endParaRPr lang="en-GB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Crossing angle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[</a:t>
                      </a:r>
                      <a:r>
                        <a:rPr lang="el-GR" sz="1600" dirty="0" smtClean="0"/>
                        <a:t>μ</a:t>
                      </a:r>
                      <a:r>
                        <a:rPr lang="en-GB" sz="1600" dirty="0" smtClean="0"/>
                        <a:t>rad]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285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590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590</a:t>
                      </a:r>
                      <a:endParaRPr lang="en-GB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l-GR" sz="1600" dirty="0" smtClean="0"/>
                        <a:t>β</a:t>
                      </a:r>
                      <a:r>
                        <a:rPr lang="en-GB" sz="1600" dirty="0" smtClean="0"/>
                        <a:t>*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[m]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0.55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0.15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0.15</a:t>
                      </a:r>
                      <a:endParaRPr lang="en-GB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l-GR" sz="1600" dirty="0" smtClean="0"/>
                        <a:t>ε</a:t>
                      </a:r>
                      <a:r>
                        <a:rPr lang="en-GB" sz="1600" baseline="-25000" dirty="0" smtClean="0"/>
                        <a:t>n</a:t>
                      </a:r>
                      <a:endParaRPr lang="en-GB" sz="1600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[</a:t>
                      </a:r>
                      <a:r>
                        <a:rPr lang="el-GR" sz="1600" dirty="0" smtClean="0"/>
                        <a:t>μ</a:t>
                      </a:r>
                      <a:r>
                        <a:rPr lang="en-GB" sz="1600" dirty="0" smtClean="0"/>
                        <a:t>m]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3.75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2.50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3</a:t>
                      </a:r>
                      <a:endParaRPr lang="en-GB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Peak luminosity w/o crab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[cm</a:t>
                      </a:r>
                      <a:r>
                        <a:rPr lang="en-GB" sz="1600" baseline="30000" dirty="0" smtClean="0"/>
                        <a:t>-2</a:t>
                      </a:r>
                      <a:r>
                        <a:rPr lang="en-GB" sz="1600" dirty="0" smtClean="0"/>
                        <a:t>s</a:t>
                      </a:r>
                      <a:r>
                        <a:rPr lang="en-GB" sz="1600" baseline="30000" dirty="0" smtClean="0"/>
                        <a:t>-1</a:t>
                      </a:r>
                      <a:r>
                        <a:rPr lang="en-GB" sz="1600" dirty="0" smtClean="0"/>
                        <a:t>]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1.0x10</a:t>
                      </a:r>
                      <a:r>
                        <a:rPr lang="en-GB" sz="1600" baseline="30000" dirty="0" smtClean="0"/>
                        <a:t>34</a:t>
                      </a:r>
                      <a:endParaRPr lang="en-GB" sz="16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 smtClean="0"/>
                        <a:t>7.2x10</a:t>
                      </a:r>
                      <a:r>
                        <a:rPr lang="en-GB" sz="1600" baseline="30000" dirty="0" smtClean="0"/>
                        <a:t>34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 smtClean="0"/>
                        <a:t>8.4x10</a:t>
                      </a:r>
                      <a:r>
                        <a:rPr lang="en-GB" sz="1600" baseline="30000" dirty="0" smtClean="0"/>
                        <a:t>34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Virtual luminosity</a:t>
                      </a:r>
                      <a:r>
                        <a:rPr lang="en-GB" sz="1600" baseline="0" dirty="0" smtClean="0"/>
                        <a:t> w/ crab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 smtClean="0"/>
                        <a:t>[cm</a:t>
                      </a:r>
                      <a:r>
                        <a:rPr lang="en-GB" sz="1600" baseline="30000" dirty="0" smtClean="0"/>
                        <a:t>-2</a:t>
                      </a:r>
                      <a:r>
                        <a:rPr lang="en-GB" sz="1600" dirty="0" smtClean="0"/>
                        <a:t>s</a:t>
                      </a:r>
                      <a:r>
                        <a:rPr lang="en-GB" sz="1600" baseline="30000" dirty="0" smtClean="0"/>
                        <a:t>-1</a:t>
                      </a:r>
                      <a:r>
                        <a:rPr lang="en-GB" sz="1600" dirty="0" smtClean="0"/>
                        <a:t>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(1.2x10</a:t>
                      </a:r>
                      <a:r>
                        <a:rPr lang="en-GB" sz="1600" baseline="30000" dirty="0" smtClean="0"/>
                        <a:t>34</a:t>
                      </a:r>
                      <a:r>
                        <a:rPr lang="en-GB" sz="1600" baseline="0" dirty="0" smtClean="0"/>
                        <a:t>)</a:t>
                      </a:r>
                      <a:endParaRPr lang="en-GB" sz="1600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19.5x10</a:t>
                      </a:r>
                      <a:r>
                        <a:rPr lang="en-GB" sz="1600" baseline="30000" dirty="0" smtClean="0"/>
                        <a:t>34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21.4x10</a:t>
                      </a:r>
                      <a:r>
                        <a:rPr lang="en-GB" sz="1600" baseline="30000" dirty="0" smtClean="0"/>
                        <a:t>34</a:t>
                      </a:r>
                      <a:endParaRPr lang="en-GB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Levelled luminosity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[cm</a:t>
                      </a:r>
                      <a:r>
                        <a:rPr lang="en-GB" sz="1600" baseline="30000" dirty="0" smtClean="0"/>
                        <a:t>-2</a:t>
                      </a:r>
                      <a:r>
                        <a:rPr lang="en-GB" sz="1600" dirty="0" smtClean="0"/>
                        <a:t>s</a:t>
                      </a:r>
                      <a:r>
                        <a:rPr lang="en-GB" sz="1600" baseline="30000" dirty="0" smtClean="0"/>
                        <a:t>-1</a:t>
                      </a:r>
                      <a:r>
                        <a:rPr lang="en-GB" sz="1600" dirty="0" smtClean="0"/>
                        <a:t>]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-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5.0x10</a:t>
                      </a:r>
                      <a:r>
                        <a:rPr lang="en-GB" sz="1600" baseline="30000" dirty="0" smtClean="0"/>
                        <a:t>34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2.5x10</a:t>
                      </a:r>
                      <a:r>
                        <a:rPr lang="en-GB" sz="1600" baseline="30000" dirty="0" smtClean="0"/>
                        <a:t>34</a:t>
                      </a:r>
                      <a:endParaRPr lang="en-GB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Events/crossing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27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138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135</a:t>
                      </a:r>
                      <a:endParaRPr lang="en-GB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Levelling time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[h]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-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8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18</a:t>
                      </a:r>
                      <a:endParaRPr lang="en-GB" sz="16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 smtClean="0"/>
              <a:t>Roger Ruber | High Luminosity Large Hadron Collider | FREIA Seminar 26-Sep-2016</a:t>
            </a:r>
            <a:endParaRPr lang="en-GB" noProof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15</a:t>
            </a:fld>
            <a:endParaRPr lang="fr-FR"/>
          </a:p>
        </p:txBody>
      </p:sp>
      <p:sp>
        <p:nvSpPr>
          <p:cNvPr id="8" name="TextBox 7"/>
          <p:cNvSpPr txBox="1"/>
          <p:nvPr/>
        </p:nvSpPr>
        <p:spPr>
          <a:xfrm>
            <a:off x="6444208" y="720034"/>
            <a:ext cx="21602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 dirty="0" smtClean="0"/>
              <a:t>CERN-2015-005, Table 1-1</a:t>
            </a:r>
            <a:endParaRPr lang="en-GB" sz="1000" dirty="0"/>
          </a:p>
        </p:txBody>
      </p:sp>
    </p:spTree>
    <p:extLst>
      <p:ext uri="{BB962C8B-B14F-4D97-AF65-F5344CB8AC3E}">
        <p14:creationId xmlns:p14="http://schemas.microsoft.com/office/powerpoint/2010/main" val="12069723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 smtClean="0"/>
              <a:t>Roger Ruber | High Luminosity Large Hadron Collider | FREIA Seminar 26-Sep-2016</a:t>
            </a:r>
            <a:endParaRPr lang="en-GB" noProof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16</a:t>
            </a:fld>
            <a:endParaRPr lang="fr-FR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1108" y="404664"/>
            <a:ext cx="7163380" cy="613168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827583" y="226956"/>
            <a:ext cx="7632849" cy="461665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GB" sz="2400" b="1" dirty="0" smtClean="0"/>
              <a:t> FP7-HiLumi classified </a:t>
            </a:r>
            <a:r>
              <a:rPr lang="en-GB" sz="2400" b="1" dirty="0"/>
              <a:t>as «success story» by </a:t>
            </a:r>
            <a:r>
              <a:rPr lang="en-GB" sz="2400" b="1" dirty="0" smtClean="0"/>
              <a:t>EC</a:t>
            </a:r>
            <a:endParaRPr lang="en-GB" sz="2400" b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911" y="764704"/>
            <a:ext cx="1904202" cy="123887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2148" y="2667675"/>
            <a:ext cx="862214" cy="119005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3528" y="4091619"/>
            <a:ext cx="1725778" cy="99356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82148" y="2216649"/>
            <a:ext cx="12170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400" b="1" dirty="0" err="1" smtClean="0"/>
              <a:t>Cryogenics</a:t>
            </a:r>
            <a:endParaRPr lang="fr-CH" sz="1400" b="1" dirty="0" smtClean="0"/>
          </a:p>
          <a:p>
            <a:r>
              <a:rPr lang="fr-CH" sz="1000" dirty="0" smtClean="0"/>
              <a:t>Upgrade at P1/4/5</a:t>
            </a:r>
            <a:endParaRPr lang="en-GB" sz="1000" dirty="0"/>
          </a:p>
        </p:txBody>
      </p:sp>
      <p:sp>
        <p:nvSpPr>
          <p:cNvPr id="15" name="TextBox 14"/>
          <p:cNvSpPr txBox="1"/>
          <p:nvPr/>
        </p:nvSpPr>
        <p:spPr>
          <a:xfrm>
            <a:off x="230754" y="5013176"/>
            <a:ext cx="246903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400" b="1" dirty="0" err="1" smtClean="0"/>
              <a:t>Beam</a:t>
            </a:r>
            <a:r>
              <a:rPr lang="fr-CH" sz="1400" b="1" dirty="0" smtClean="0"/>
              <a:t> Instrumentation</a:t>
            </a:r>
          </a:p>
          <a:p>
            <a:r>
              <a:rPr lang="fr-CH" sz="1000" dirty="0" err="1"/>
              <a:t>Beam</a:t>
            </a:r>
            <a:r>
              <a:rPr lang="fr-CH" sz="1000" dirty="0"/>
              <a:t> </a:t>
            </a:r>
            <a:r>
              <a:rPr lang="fr-CH" sz="1000" dirty="0" err="1"/>
              <a:t>Gas</a:t>
            </a:r>
            <a:r>
              <a:rPr lang="fr-CH" sz="1000" dirty="0"/>
              <a:t> Vertex </a:t>
            </a:r>
            <a:r>
              <a:rPr lang="fr-CH" sz="1000" dirty="0" smtClean="0"/>
              <a:t>profile monitor (BGV);</a:t>
            </a:r>
          </a:p>
          <a:p>
            <a:r>
              <a:rPr lang="fr-CH" sz="1000" dirty="0" err="1" smtClean="0"/>
              <a:t>cryogenic</a:t>
            </a:r>
            <a:r>
              <a:rPr lang="fr-CH" sz="1000" dirty="0" smtClean="0"/>
              <a:t> </a:t>
            </a:r>
            <a:r>
              <a:rPr lang="fr-CH" sz="1000" dirty="0" err="1" smtClean="0"/>
              <a:t>beam</a:t>
            </a:r>
            <a:r>
              <a:rPr lang="fr-CH" sz="1000" dirty="0" smtClean="0"/>
              <a:t> </a:t>
            </a:r>
            <a:r>
              <a:rPr lang="fr-CH" sz="1000" dirty="0" err="1" smtClean="0"/>
              <a:t>loss</a:t>
            </a:r>
            <a:r>
              <a:rPr lang="fr-CH" sz="1000" dirty="0" smtClean="0"/>
              <a:t> monitor;</a:t>
            </a:r>
          </a:p>
          <a:p>
            <a:r>
              <a:rPr lang="fr-CH" sz="1000" dirty="0" smtClean="0"/>
              <a:t>new </a:t>
            </a:r>
            <a:r>
              <a:rPr lang="fr-CH" sz="1000" dirty="0" err="1" smtClean="0"/>
              <a:t>stripline</a:t>
            </a:r>
            <a:r>
              <a:rPr lang="fr-CH" sz="1000" dirty="0" smtClean="0"/>
              <a:t> &amp; </a:t>
            </a:r>
            <a:r>
              <a:rPr lang="fr-CH" sz="1000" dirty="0" err="1" smtClean="0"/>
              <a:t>electro-optical</a:t>
            </a:r>
            <a:r>
              <a:rPr lang="fr-CH" sz="1000" dirty="0" smtClean="0"/>
              <a:t> </a:t>
            </a:r>
            <a:r>
              <a:rPr lang="fr-CH" sz="1000" dirty="0" err="1" smtClean="0"/>
              <a:t>BPMs</a:t>
            </a:r>
            <a:endParaRPr lang="fr-CH" sz="1000" dirty="0" smtClean="0"/>
          </a:p>
        </p:txBody>
      </p:sp>
    </p:spTree>
    <p:extLst>
      <p:ext uri="{BB962C8B-B14F-4D97-AF65-F5344CB8AC3E}">
        <p14:creationId xmlns:p14="http://schemas.microsoft.com/office/powerpoint/2010/main" val="20476759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HL-LHC project breakdown structure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 smtClean="0"/>
              <a:t>Roger Ruber | High Luminosity Large Hadron Collider | FREIA Seminar 26-Sep-2016</a:t>
            </a:r>
            <a:endParaRPr lang="en-GB" noProof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17</a:t>
            </a:fld>
            <a:endParaRPr lang="fr-FR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1052736"/>
            <a:ext cx="8376506" cy="5041033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539992" y="2636912"/>
            <a:ext cx="1583736" cy="7200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Oval 6"/>
          <p:cNvSpPr/>
          <p:nvPr/>
        </p:nvSpPr>
        <p:spPr>
          <a:xfrm>
            <a:off x="683568" y="2039483"/>
            <a:ext cx="1583736" cy="7200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Oval 7"/>
          <p:cNvSpPr/>
          <p:nvPr/>
        </p:nvSpPr>
        <p:spPr>
          <a:xfrm>
            <a:off x="827584" y="4869160"/>
            <a:ext cx="1583736" cy="7200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39645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HL-LHC Interaction Region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Four interaction regions for experiments</a:t>
            </a:r>
          </a:p>
          <a:p>
            <a:pPr lvl="1"/>
            <a:r>
              <a:rPr lang="en-GB" dirty="0" smtClean="0"/>
              <a:t>two (IR1/5) to be upgraded</a:t>
            </a:r>
          </a:p>
          <a:p>
            <a:endParaRPr lang="en-GB" dirty="0" smtClean="0"/>
          </a:p>
          <a:p>
            <a:r>
              <a:rPr lang="en-GB" dirty="0" smtClean="0"/>
              <a:t>Purpose</a:t>
            </a:r>
            <a:endParaRPr lang="en-GB" dirty="0"/>
          </a:p>
          <a:p>
            <a:pPr lvl="1"/>
            <a:r>
              <a:rPr lang="en-GB" dirty="0"/>
              <a:t>separate the two counter-rotating beams transversely</a:t>
            </a:r>
          </a:p>
          <a:p>
            <a:pPr lvl="1"/>
            <a:r>
              <a:rPr lang="en-GB" dirty="0"/>
              <a:t>mitigate parasitic crossings</a:t>
            </a:r>
          </a:p>
          <a:p>
            <a:endParaRPr lang="en-GB" dirty="0" smtClean="0"/>
          </a:p>
          <a:p>
            <a:r>
              <a:rPr lang="en-GB" dirty="0" smtClean="0"/>
              <a:t>Experiment IR equals (one side)</a:t>
            </a:r>
          </a:p>
          <a:p>
            <a:pPr lvl="1"/>
            <a:r>
              <a:rPr lang="en-GB" dirty="0" smtClean="0"/>
              <a:t>60 m focusing channel</a:t>
            </a:r>
          </a:p>
          <a:p>
            <a:pPr lvl="1"/>
            <a:r>
              <a:rPr lang="en-GB" dirty="0" smtClean="0"/>
              <a:t>21 m drift space</a:t>
            </a:r>
          </a:p>
          <a:p>
            <a:pPr lvl="1"/>
            <a:r>
              <a:rPr lang="en-GB" dirty="0" smtClean="0"/>
              <a:t>20 m dipole channel</a:t>
            </a:r>
          </a:p>
          <a:p>
            <a:pPr lvl="1"/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 smtClean="0"/>
              <a:t>Roger Ruber | High Luminosity Large Hadron Collider | FREIA Seminar 26-Sep-2016</a:t>
            </a:r>
            <a:endParaRPr lang="en-GB" noProof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18</a:t>
            </a:fld>
            <a:endParaRPr lang="fr-FR"/>
          </a:p>
        </p:txBody>
      </p:sp>
      <p:pic>
        <p:nvPicPr>
          <p:cNvPr id="2052" name="Picture 4" descr="http://cylindricalonion.web.cern.ch/sites/cylindricalonion.web.cern.ch/files/users/barneyd/nj230233fig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7508" y="3212976"/>
            <a:ext cx="2802731" cy="2748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9475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Looking Towards The Collision Point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 smtClean="0"/>
              <a:t>Roger Ruber | High Luminosity Large Hadron Collider | FREIA Seminar 26-Sep-2016</a:t>
            </a:r>
            <a:endParaRPr lang="en-GB" noProof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19</a:t>
            </a:fld>
            <a:endParaRPr lang="fr-FR"/>
          </a:p>
        </p:txBody>
      </p:sp>
      <p:pic>
        <p:nvPicPr>
          <p:cNvPr id="5" name="Picture 2" descr="Capture-003924we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925514"/>
            <a:ext cx="7998600" cy="5497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30600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CERN</a:t>
            </a:r>
            <a:br>
              <a:rPr lang="en-US" dirty="0" smtClean="0"/>
            </a:br>
            <a:r>
              <a:rPr lang="en-GB" sz="1800" dirty="0"/>
              <a:t>European Organization for Nuclear Research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612000" y="1219201"/>
            <a:ext cx="7920000" cy="1503865"/>
          </a:xfrm>
          <a:solidFill>
            <a:schemeClr val="bg1"/>
          </a:solidFill>
        </p:spPr>
        <p:txBody>
          <a:bodyPr>
            <a:noAutofit/>
          </a:bodyPr>
          <a:lstStyle/>
          <a:p>
            <a:pPr>
              <a:tabLst>
                <a:tab pos="719138" algn="l"/>
                <a:tab pos="4305300" algn="l"/>
              </a:tabLst>
            </a:pPr>
            <a:r>
              <a:rPr lang="en-GB" dirty="0"/>
              <a:t>Founded in 1954, today </a:t>
            </a:r>
            <a:r>
              <a:rPr lang="en-GB" dirty="0" smtClean="0"/>
              <a:t>22 </a:t>
            </a:r>
            <a:r>
              <a:rPr lang="en-GB" dirty="0"/>
              <a:t>Member States</a:t>
            </a:r>
          </a:p>
          <a:p>
            <a:pPr>
              <a:tabLst>
                <a:tab pos="719138" algn="l"/>
                <a:tab pos="4305300" algn="l"/>
              </a:tabLst>
            </a:pPr>
            <a:r>
              <a:rPr lang="en-GB" dirty="0"/>
              <a:t>About 11’000 users from all over the world</a:t>
            </a:r>
          </a:p>
          <a:p>
            <a:pPr>
              <a:tabLst>
                <a:tab pos="719138" algn="l"/>
                <a:tab pos="4305300" algn="l"/>
              </a:tabLst>
            </a:pPr>
            <a:r>
              <a:rPr lang="en-GB" dirty="0"/>
              <a:t>~ 1100 MCHF annual budget</a:t>
            </a:r>
          </a:p>
          <a:p>
            <a:pPr>
              <a:tabLst>
                <a:tab pos="719138" algn="l"/>
                <a:tab pos="4305300" algn="l"/>
              </a:tabLst>
            </a:pPr>
            <a:r>
              <a:rPr lang="en-GB" dirty="0"/>
              <a:t>2250 staff members + 1000 associates + 1000 external </a:t>
            </a:r>
            <a:r>
              <a:rPr lang="en-GB" dirty="0" smtClean="0"/>
              <a:t>services</a:t>
            </a:r>
            <a:endParaRPr lang="en-US" dirty="0"/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 smtClean="0"/>
              <a:t>Roger Ruber | High Luminosity Large Hadron Collider | FREIA Seminar 26-Sep-2016</a:t>
            </a:r>
            <a:endParaRPr lang="en-GB" noProof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</a:t>
            </a:fld>
            <a:endParaRPr lang="fr-FR"/>
          </a:p>
        </p:txBody>
      </p:sp>
      <p:pic>
        <p:nvPicPr>
          <p:cNvPr id="1026" name="Picture 2" descr="http://cds.cern.ch/record/2199252/files/map-etats-membres-2016-en.jpg?subformat=icon-64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3083066"/>
            <a:ext cx="4871864" cy="3273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CERN log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2400" y="89326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89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Looking Over The Shoulder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 smtClean="0"/>
              <a:t>Roger Ruber | High Luminosity Large Hadron Collider | FREIA Seminar 26-Sep-2016</a:t>
            </a:r>
            <a:endParaRPr lang="en-GB" noProof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20</a:t>
            </a:fld>
            <a:endParaRPr lang="fr-FR"/>
          </a:p>
        </p:txBody>
      </p:sp>
      <p:pic>
        <p:nvPicPr>
          <p:cNvPr id="5" name="Picture 2" descr="Magnet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" y="792767"/>
            <a:ext cx="7391400" cy="5607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68327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Conceptual Layout IR Region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 smtClean="0"/>
              <a:t>Roger Ruber | High Luminosity Large Hadron Collider | FREIA Seminar 26-Sep-2016</a:t>
            </a:r>
            <a:endParaRPr lang="en-GB" noProof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21</a:t>
            </a:fld>
            <a:endParaRPr lang="fr-FR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840" y="3504991"/>
            <a:ext cx="8482557" cy="26035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491" y="1050436"/>
            <a:ext cx="8533351" cy="2438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39992" y="1043444"/>
            <a:ext cx="2735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FF0000"/>
                </a:solidFill>
              </a:rPr>
              <a:t>IR Region of LHC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37068" y="3552029"/>
            <a:ext cx="2735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FF0000"/>
                </a:solidFill>
              </a:rPr>
              <a:t>IR Region of HL-LHC</a:t>
            </a:r>
            <a:endParaRPr lang="en-GB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8432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CH" dirty="0" smtClean="0">
                <a:solidFill>
                  <a:srgbClr val="0093BE"/>
                </a:solidFill>
                <a:sym typeface="Symbol" pitchFamily="18" charset="2"/>
              </a:rPr>
              <a:t>HL-LHC Lay-out of the </a:t>
            </a:r>
            <a:r>
              <a:rPr lang="fr-CH" dirty="0">
                <a:solidFill>
                  <a:srgbClr val="0093BE"/>
                </a:solidFill>
                <a:sym typeface="Symbol" pitchFamily="18" charset="2"/>
              </a:rPr>
              <a:t>IR</a:t>
            </a:r>
            <a:endParaRPr lang="en-US" dirty="0" smtClean="0">
              <a:solidFill>
                <a:srgbClr val="0093BE"/>
              </a:solidFill>
              <a:sym typeface="Symbol" pitchFamily="18" charset="2"/>
            </a:endParaRPr>
          </a:p>
        </p:txBody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 smtClean="0">
                <a:sym typeface="Symbol" pitchFamily="18" charset="2"/>
              </a:rPr>
              <a:t>IR zone has in different strategic points corrector magnets of dipolar field, giving corrections on the horizontal or on the vertical plane.</a:t>
            </a:r>
          </a:p>
          <a:p>
            <a:pPr marL="0" indent="0" algn="ctr" eaLnBrk="1" hangingPunct="1">
              <a:buNone/>
            </a:pPr>
            <a:endParaRPr lang="en-GB" dirty="0">
              <a:sym typeface="Symbol" pitchFamily="18" charset="2"/>
            </a:endParaRPr>
          </a:p>
          <a:p>
            <a:pPr marL="0" indent="0" algn="ctr" eaLnBrk="1" hangingPunct="1">
              <a:buNone/>
            </a:pPr>
            <a:endParaRPr lang="en-GB" dirty="0" smtClean="0">
              <a:sym typeface="Symbol" pitchFamily="18" charset="2"/>
            </a:endParaRPr>
          </a:p>
          <a:p>
            <a:pPr marL="0" indent="0" algn="ctr" eaLnBrk="1" hangingPunct="1">
              <a:buNone/>
            </a:pPr>
            <a:endParaRPr lang="en-GB" dirty="0">
              <a:sym typeface="Symbol" pitchFamily="18" charset="2"/>
            </a:endParaRPr>
          </a:p>
          <a:p>
            <a:pPr marL="0" indent="0" algn="ctr" eaLnBrk="1" hangingPunct="1">
              <a:buNone/>
            </a:pPr>
            <a:endParaRPr lang="en-GB" dirty="0" smtClean="0">
              <a:sym typeface="Symbol" pitchFamily="18" charset="2"/>
            </a:endParaRPr>
          </a:p>
          <a:p>
            <a:pPr marL="0" indent="0" algn="ctr" eaLnBrk="1" hangingPunct="1">
              <a:buNone/>
            </a:pPr>
            <a:endParaRPr lang="en-GB" dirty="0" smtClean="0">
              <a:sym typeface="Symbol" pitchFamily="18" charset="2"/>
            </a:endParaRPr>
          </a:p>
          <a:p>
            <a:pPr marL="0" indent="0" algn="ctr" eaLnBrk="1" hangingPunct="1">
              <a:buNone/>
            </a:pPr>
            <a:endParaRPr lang="en-GB" dirty="0">
              <a:sym typeface="Symbol" pitchFamily="18" charset="2"/>
            </a:endParaRPr>
          </a:p>
          <a:p>
            <a:pPr marL="0" indent="0" algn="ctr" eaLnBrk="1" hangingPunct="1">
              <a:buNone/>
            </a:pPr>
            <a:endParaRPr lang="en-GB" dirty="0" smtClean="0">
              <a:sym typeface="Symbol" pitchFamily="18" charset="2"/>
            </a:endParaRPr>
          </a:p>
          <a:p>
            <a:pPr marL="0" indent="0" algn="ctr" eaLnBrk="1" hangingPunct="1">
              <a:buNone/>
            </a:pPr>
            <a:endParaRPr lang="en-GB" dirty="0">
              <a:sym typeface="Symbol" pitchFamily="18" charset="2"/>
            </a:endParaRPr>
          </a:p>
          <a:p>
            <a:pPr marL="0" indent="0" algn="ctr" eaLnBrk="1" hangingPunct="1">
              <a:buNone/>
            </a:pPr>
            <a:endParaRPr lang="en-GB" dirty="0" smtClean="0">
              <a:sym typeface="Symbol" pitchFamily="18" charset="2"/>
            </a:endParaRPr>
          </a:p>
          <a:p>
            <a:pPr marL="0" indent="0" algn="ctr" eaLnBrk="1" hangingPunct="1">
              <a:buNone/>
            </a:pPr>
            <a:r>
              <a:rPr lang="en-GB" dirty="0" smtClean="0">
                <a:solidFill>
                  <a:srgbClr val="008000"/>
                </a:solidFill>
                <a:sym typeface="Symbol" pitchFamily="18" charset="2"/>
              </a:rPr>
              <a:t>MCB corrector m</a:t>
            </a:r>
            <a:r>
              <a:rPr lang="en-GB" sz="2000" dirty="0" smtClean="0">
                <a:solidFill>
                  <a:srgbClr val="008000"/>
                </a:solidFill>
                <a:sym typeface="Symbol" pitchFamily="18" charset="2"/>
              </a:rPr>
              <a:t>agnets (in “green”)</a:t>
            </a:r>
          </a:p>
          <a:p>
            <a:pPr marL="0" indent="0" algn="ctr" eaLnBrk="1" hangingPunct="1">
              <a:buNone/>
            </a:pPr>
            <a:r>
              <a:rPr lang="en-GB" dirty="0" smtClean="0">
                <a:solidFill>
                  <a:srgbClr val="0070C0"/>
                </a:solidFill>
                <a:sym typeface="Symbol" pitchFamily="18" charset="2"/>
              </a:rPr>
              <a:t>ACSC crab cavities (in “blue”)</a:t>
            </a:r>
            <a:endParaRPr lang="en-GB" sz="2000" dirty="0" smtClean="0">
              <a:solidFill>
                <a:srgbClr val="0070C0"/>
              </a:solidFill>
              <a:sym typeface="Symbol" pitchFamily="18" charset="2"/>
            </a:endParaRPr>
          </a:p>
          <a:p>
            <a:pPr marL="0" indent="0" algn="ctr" eaLnBrk="1" hangingPunct="1">
              <a:buNone/>
            </a:pPr>
            <a:r>
              <a:rPr lang="en-GB" dirty="0" smtClean="0">
                <a:sym typeface="Symbol" pitchFamily="18" charset="2"/>
              </a:rPr>
              <a:t>proposed to be tested at FREIA.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318" y="1852608"/>
            <a:ext cx="8723170" cy="260294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380312" y="2204864"/>
            <a:ext cx="10076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crab</a:t>
            </a:r>
          </a:p>
          <a:p>
            <a:pPr algn="ctr"/>
            <a:r>
              <a:rPr lang="en-GB" dirty="0" smtClean="0"/>
              <a:t>cavities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28798" t="14304" r="24294" b="3778"/>
          <a:stretch/>
        </p:blipFill>
        <p:spPr>
          <a:xfrm>
            <a:off x="337331" y="4293096"/>
            <a:ext cx="1609591" cy="1368152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cxnSp>
        <p:nvCxnSpPr>
          <p:cNvPr id="5" name="Straight Arrow Connector 4"/>
          <p:cNvCxnSpPr/>
          <p:nvPr/>
        </p:nvCxnSpPr>
        <p:spPr>
          <a:xfrm flipH="1">
            <a:off x="1763688" y="3154082"/>
            <a:ext cx="1368152" cy="130147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 rot="16200000">
            <a:off x="7451597" y="3456584"/>
            <a:ext cx="6201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>
                <a:solidFill>
                  <a:srgbClr val="0070C0"/>
                </a:solidFill>
                <a:latin typeface="Cambria" panose="02040503050406030204" pitchFamily="18" charset="0"/>
              </a:rPr>
              <a:t>ACSC</a:t>
            </a:r>
            <a:endParaRPr lang="en-GB" sz="1200" dirty="0">
              <a:solidFill>
                <a:srgbClr val="0070C0"/>
              </a:solidFill>
              <a:latin typeface="Cambria" panose="02040503050406030204" pitchFamily="18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 smtClean="0"/>
              <a:t>Roger Ruber | High Luminosity Large Hadron Collider | FREIA Seminar 26-Sep-2016</a:t>
            </a:r>
            <a:endParaRPr lang="en-GB" noProof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53324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WP3: Interaction Region Magnets</a:t>
            </a:r>
            <a:br>
              <a:rPr lang="en-GB" dirty="0" smtClean="0"/>
            </a:br>
            <a:r>
              <a:rPr lang="en-GB" sz="2000" dirty="0"/>
              <a:t>Inner Triplet </a:t>
            </a:r>
            <a:r>
              <a:rPr lang="en-GB" sz="2000" dirty="0" smtClean="0"/>
              <a:t>at ATLAS &amp; CMS</a:t>
            </a:r>
            <a:endParaRPr lang="en-GB" sz="20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 smtClean="0"/>
              <a:t>Roger Ruber | High Luminosity Large Hadron Collider | FREIA Seminar 26-Sep-2016</a:t>
            </a:r>
            <a:endParaRPr lang="en-GB" noProof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23</a:t>
            </a:fld>
            <a:endParaRPr lang="fr-FR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597" y="1432119"/>
            <a:ext cx="8332203" cy="4449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7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What Is Special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Magnet </a:t>
            </a:r>
            <a:r>
              <a:rPr lang="en-US" dirty="0"/>
              <a:t>apertures of triplet, D1, correctors are large</a:t>
            </a:r>
          </a:p>
          <a:p>
            <a:pPr lvl="1"/>
            <a:r>
              <a:rPr lang="en-US" dirty="0"/>
              <a:t>Larger forces</a:t>
            </a:r>
          </a:p>
          <a:p>
            <a:pPr lvl="1"/>
            <a:r>
              <a:rPr lang="en-US" dirty="0"/>
              <a:t>At the limit of what is reasonable with the given cryostat (and tunnel) </a:t>
            </a:r>
            <a:r>
              <a:rPr lang="en-US" dirty="0" smtClean="0"/>
              <a:t>size</a:t>
            </a:r>
          </a:p>
          <a:p>
            <a:r>
              <a:rPr lang="en-GB" dirty="0" smtClean="0"/>
              <a:t>Triplet quadrupoles:</a:t>
            </a:r>
          </a:p>
          <a:p>
            <a:pPr lvl="1"/>
            <a:r>
              <a:rPr lang="en-US" dirty="0" smtClean="0"/>
              <a:t>Nb</a:t>
            </a:r>
            <a:r>
              <a:rPr lang="en-US" baseline="-25000" dirty="0" smtClean="0"/>
              <a:t>3</a:t>
            </a:r>
            <a:r>
              <a:rPr lang="en-US" dirty="0" smtClean="0"/>
              <a:t>Sn cable: Power-in-Tube (PIT), </a:t>
            </a:r>
            <a:r>
              <a:rPr lang="en-US" dirty="0"/>
              <a:t>Restack Rod </a:t>
            </a:r>
            <a:r>
              <a:rPr lang="en-US" dirty="0" smtClean="0"/>
              <a:t>Process (RRP) </a:t>
            </a:r>
          </a:p>
          <a:p>
            <a:pPr lvl="1"/>
            <a:r>
              <a:rPr lang="en-US" dirty="0" smtClean="0"/>
              <a:t>US </a:t>
            </a:r>
            <a:r>
              <a:rPr lang="en-US" dirty="0"/>
              <a:t>design split in two 4.2 m long magnets, </a:t>
            </a:r>
            <a:endParaRPr lang="en-US" dirty="0" smtClean="0"/>
          </a:p>
          <a:p>
            <a:pPr lvl="1"/>
            <a:r>
              <a:rPr lang="en-US" dirty="0" smtClean="0"/>
              <a:t>CERN </a:t>
            </a:r>
            <a:r>
              <a:rPr lang="en-US" dirty="0"/>
              <a:t>opted for making a 7.15 long </a:t>
            </a:r>
            <a:r>
              <a:rPr lang="en-US" dirty="0" smtClean="0"/>
              <a:t>magnet</a:t>
            </a:r>
          </a:p>
          <a:p>
            <a:r>
              <a:rPr lang="en-US" dirty="0"/>
              <a:t>Nested </a:t>
            </a:r>
            <a:r>
              <a:rPr lang="en-US" dirty="0" smtClean="0"/>
              <a:t>correctors:</a:t>
            </a:r>
          </a:p>
          <a:p>
            <a:pPr lvl="1"/>
            <a:r>
              <a:rPr lang="en-US" dirty="0" smtClean="0"/>
              <a:t>even </a:t>
            </a:r>
            <a:r>
              <a:rPr lang="en-US" dirty="0"/>
              <a:t>though the field is only 2 T in each plane, the magnet is not trivial</a:t>
            </a:r>
          </a:p>
          <a:p>
            <a:pPr lvl="1"/>
            <a:r>
              <a:rPr lang="en-US" dirty="0" smtClean="0"/>
              <a:t>mechanics </a:t>
            </a:r>
            <a:r>
              <a:rPr lang="en-US" dirty="0"/>
              <a:t>and double collaring is the challenge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 smtClean="0"/>
              <a:t>Roger Ruber | High Luminosity Large Hadron Collider | FREIA Seminar 26-Sep-2016</a:t>
            </a:r>
            <a:endParaRPr lang="en-GB" noProof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336008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Dipoles &amp; Quadrupoles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D1 separation dipole, by KEK (JP)</a:t>
            </a:r>
          </a:p>
          <a:p>
            <a:pPr lvl="1"/>
            <a:r>
              <a:rPr lang="en-GB" dirty="0" smtClean="0"/>
              <a:t>5.6 T, 150 mm aperture (6.6 T peak field)</a:t>
            </a:r>
          </a:p>
          <a:p>
            <a:pPr lvl="1"/>
            <a:r>
              <a:rPr lang="en-GB" dirty="0" smtClean="0"/>
              <a:t>short model prototype </a:t>
            </a:r>
            <a:r>
              <a:rPr lang="en-US" dirty="0" smtClean="0"/>
              <a:t>reached </a:t>
            </a:r>
            <a:r>
              <a:rPr lang="en-US" dirty="0"/>
              <a:t>300 A less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than </a:t>
            </a:r>
            <a:r>
              <a:rPr lang="en-US" dirty="0"/>
              <a:t>nominal after 9 quenches at 1.9 K </a:t>
            </a:r>
            <a:endParaRPr lang="en-GB" dirty="0" smtClean="0"/>
          </a:p>
          <a:p>
            <a:r>
              <a:rPr lang="en-GB" dirty="0" smtClean="0"/>
              <a:t>D2 recombination dipole, by INFN (IT)</a:t>
            </a:r>
          </a:p>
          <a:p>
            <a:pPr lvl="1"/>
            <a:r>
              <a:rPr lang="en-GB" dirty="0" smtClean="0"/>
              <a:t>4.5 T, 105 mm aperture (5.1 T peak field)</a:t>
            </a:r>
          </a:p>
          <a:p>
            <a:pPr lvl="1"/>
            <a:r>
              <a:rPr lang="en-GB" dirty="0" smtClean="0"/>
              <a:t>short model prototype test in 2017</a:t>
            </a:r>
          </a:p>
          <a:p>
            <a:endParaRPr lang="en-GB" dirty="0" smtClean="0"/>
          </a:p>
          <a:p>
            <a:r>
              <a:rPr lang="en-GB" dirty="0" smtClean="0"/>
              <a:t>Q1/Q2/Q3 triplet quadrupole</a:t>
            </a:r>
          </a:p>
          <a:p>
            <a:pPr lvl="1"/>
            <a:r>
              <a:rPr lang="en-GB" dirty="0" smtClean="0"/>
              <a:t>140 T/m, 150 mm aperture (12.1 T peak field)</a:t>
            </a:r>
          </a:p>
          <a:p>
            <a:pPr lvl="1"/>
            <a:r>
              <a:rPr lang="en-GB" dirty="0" smtClean="0"/>
              <a:t>based on Nb</a:t>
            </a:r>
            <a:r>
              <a:rPr lang="en-GB" baseline="-25000" dirty="0" smtClean="0"/>
              <a:t>3</a:t>
            </a:r>
            <a:r>
              <a:rPr lang="en-GB" dirty="0" smtClean="0"/>
              <a:t>Sn cable</a:t>
            </a:r>
          </a:p>
          <a:p>
            <a:r>
              <a:rPr lang="en-GB" dirty="0" smtClean="0"/>
              <a:t>Q4 quadrupole, by CEA </a:t>
            </a:r>
            <a:r>
              <a:rPr lang="en-GB" dirty="0" err="1" smtClean="0"/>
              <a:t>Saclay</a:t>
            </a:r>
            <a:r>
              <a:rPr lang="en-GB" dirty="0" smtClean="0"/>
              <a:t> (FR)</a:t>
            </a:r>
          </a:p>
          <a:p>
            <a:pPr lvl="1"/>
            <a:r>
              <a:rPr lang="en-GB" dirty="0" smtClean="0"/>
              <a:t>115 T/m, 90 mm aperture (6.3 T peak field)</a:t>
            </a:r>
          </a:p>
          <a:p>
            <a:pPr lvl="1"/>
            <a:r>
              <a:rPr lang="en-GB" dirty="0" smtClean="0"/>
              <a:t>short model prototype test end 2017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 smtClean="0"/>
              <a:t>Roger Ruber | High Luminosity Large Hadron Collider | FREIA Seminar 26-Sep-2016</a:t>
            </a:r>
            <a:endParaRPr lang="en-GB" noProof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25</a:t>
            </a:fld>
            <a:endParaRPr lang="fr-FR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2726" y="692696"/>
            <a:ext cx="2123860" cy="1592896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8240" y="3356992"/>
            <a:ext cx="2097006" cy="160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3961" y="4941168"/>
            <a:ext cx="1560367" cy="15603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2204864"/>
            <a:ext cx="1508617" cy="1368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8987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CH" dirty="0" smtClean="0">
                <a:solidFill>
                  <a:srgbClr val="0093BE"/>
                </a:solidFill>
                <a:sym typeface="Symbol" pitchFamily="18" charset="2"/>
              </a:rPr>
              <a:t>Q1-Q2-Q3 ORBIT CORRECTORS </a:t>
            </a:r>
            <a:br>
              <a:rPr lang="fr-CH" dirty="0" smtClean="0">
                <a:solidFill>
                  <a:srgbClr val="0093BE"/>
                </a:solidFill>
                <a:sym typeface="Symbol" pitchFamily="18" charset="2"/>
              </a:rPr>
            </a:br>
            <a:r>
              <a:rPr lang="fr-CH" sz="2000" dirty="0" smtClean="0">
                <a:solidFill>
                  <a:srgbClr val="0093BE"/>
                </a:solidFill>
                <a:sym typeface="Symbol" pitchFamily="18" charset="2"/>
              </a:rPr>
              <a:t>MCBXFA, MCBXFB</a:t>
            </a:r>
            <a:endParaRPr lang="en-US" dirty="0" smtClean="0">
              <a:solidFill>
                <a:srgbClr val="0093BE"/>
              </a:solidFill>
              <a:sym typeface="Symbol" pitchFamily="18" charset="2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Nested orbit corrector	, by CIEMAT (ES)</a:t>
            </a:r>
          </a:p>
          <a:p>
            <a:pPr lvl="1"/>
            <a:r>
              <a:rPr lang="en-GB" dirty="0" smtClean="0"/>
              <a:t>2.1 T, 150 mm aperture (4.2 T peak field)</a:t>
            </a:r>
          </a:p>
          <a:p>
            <a:pPr lvl="1"/>
            <a:r>
              <a:rPr lang="en-GB" dirty="0" smtClean="0"/>
              <a:t>prototype test 2018 (~1 year delay in design)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 smtClean="0"/>
              <a:t>Roger Ruber | High Luminosity Large Hadron Collider | FREIA Seminar 26-Sep-2016</a:t>
            </a:r>
            <a:endParaRPr lang="en-GB" noProof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26</a:t>
            </a:fld>
            <a:endParaRPr lang="fr-FR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8802" y="2250324"/>
            <a:ext cx="4221517" cy="31949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36530" y="2420888"/>
            <a:ext cx="37771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MAGNET CHARACTERISTICS</a:t>
            </a:r>
            <a:endParaRPr lang="en-US" sz="2000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1456948"/>
              </p:ext>
            </p:extLst>
          </p:nvPr>
        </p:nvGraphicFramePr>
        <p:xfrm>
          <a:off x="371298" y="2762739"/>
          <a:ext cx="4200702" cy="2666896"/>
        </p:xfrm>
        <a:graphic>
          <a:graphicData uri="http://schemas.openxmlformats.org/drawingml/2006/table">
            <a:tbl>
              <a:tblPr/>
              <a:tblGrid>
                <a:gridCol w="2129741"/>
                <a:gridCol w="990841"/>
                <a:gridCol w="1080120"/>
              </a:tblGrid>
              <a:tr h="22914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Integrated into 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Q2a, Q2b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CP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22914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Magnet name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MCBXFB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MCBXFA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22914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 nom (kA)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1,6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9146"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 max ( 2*I nom)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3,2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756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Max Diameter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(mm)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630,0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490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Max Length (mm)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1500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2100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698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Max Energy 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magnet  (kJ/m)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160,0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782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Inductance (mH/m)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46,0/99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914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Dump (Ohm)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0,3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358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Protection Heater 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Maybe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914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nr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of magnets 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2998052" y="5543288"/>
            <a:ext cx="57374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dirty="0" smtClean="0"/>
              <a:t>OPERATION TEMPERATURE : 1.9 K</a:t>
            </a:r>
          </a:p>
          <a:p>
            <a:pPr algn="ctr"/>
            <a:r>
              <a:rPr lang="en-US" sz="1800" dirty="0" smtClean="0"/>
              <a:t>Inner an Outer magnets are powered INDIVIDUALLY</a:t>
            </a:r>
            <a:endParaRPr lang="en-US" sz="1800" dirty="0"/>
          </a:p>
        </p:txBody>
      </p:sp>
      <p:sp>
        <p:nvSpPr>
          <p:cNvPr id="5" name="TextBox 4"/>
          <p:cNvSpPr txBox="1"/>
          <p:nvPr/>
        </p:nvSpPr>
        <p:spPr>
          <a:xfrm>
            <a:off x="6805804" y="725863"/>
            <a:ext cx="20157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>
                <a:solidFill>
                  <a:srgbClr val="FF0000"/>
                </a:solidFill>
              </a:rPr>
              <a:t>Possible test at FREIA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8042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CH" dirty="0" smtClean="0">
                <a:solidFill>
                  <a:srgbClr val="0093BE"/>
                </a:solidFill>
                <a:sym typeface="Symbol" pitchFamily="18" charset="2"/>
              </a:rPr>
              <a:t>Q4-D2 ORBIT CORRECTORS</a:t>
            </a:r>
            <a:br>
              <a:rPr lang="fr-CH" dirty="0" smtClean="0">
                <a:solidFill>
                  <a:srgbClr val="0093BE"/>
                </a:solidFill>
                <a:sym typeface="Symbol" pitchFamily="18" charset="2"/>
              </a:rPr>
            </a:br>
            <a:r>
              <a:rPr lang="fr-CH" sz="2000" dirty="0" smtClean="0">
                <a:solidFill>
                  <a:srgbClr val="0093BE"/>
                </a:solidFill>
                <a:sym typeface="Symbol" pitchFamily="18" charset="2"/>
              </a:rPr>
              <a:t>MCBRD, MCBRYY</a:t>
            </a:r>
            <a:endParaRPr lang="en-US" sz="2000" dirty="0" smtClean="0">
              <a:solidFill>
                <a:srgbClr val="0093BE"/>
              </a:solidFill>
              <a:sym typeface="Symbol" pitchFamily="18" charset="2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Double aperture orbit corrector, by CERN</a:t>
            </a:r>
          </a:p>
          <a:p>
            <a:pPr lvl="1"/>
            <a:r>
              <a:rPr lang="en-GB" dirty="0" smtClean="0"/>
              <a:t>3.0 T, 100 mm aperture (3.8 T peak field)</a:t>
            </a:r>
          </a:p>
          <a:p>
            <a:pPr lvl="1"/>
            <a:r>
              <a:rPr lang="en-GB" dirty="0" smtClean="0"/>
              <a:t>prototype by 2017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 smtClean="0"/>
              <a:t>Roger Ruber | High Luminosity Large Hadron Collider | FREIA Seminar 26-Sep-2016</a:t>
            </a:r>
            <a:endParaRPr lang="en-GB" noProof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27</a:t>
            </a:fld>
            <a:endParaRPr lang="fr-FR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5774" y="2343717"/>
            <a:ext cx="2813475" cy="281347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36530" y="2415347"/>
            <a:ext cx="37771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MAGNET CHARACTERISTICS</a:t>
            </a:r>
            <a:endParaRPr lang="en-US" sz="2000" dirty="0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9323850"/>
              </p:ext>
            </p:extLst>
          </p:nvPr>
        </p:nvGraphicFramePr>
        <p:xfrm>
          <a:off x="395536" y="2778328"/>
          <a:ext cx="4104456" cy="2666896"/>
        </p:xfrm>
        <a:graphic>
          <a:graphicData uri="http://schemas.openxmlformats.org/drawingml/2006/table">
            <a:tbl>
              <a:tblPr/>
              <a:tblGrid>
                <a:gridCol w="2371966"/>
                <a:gridCol w="866245"/>
                <a:gridCol w="74157"/>
                <a:gridCol w="792088"/>
              </a:tblGrid>
              <a:tr h="22914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Integrated into 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D2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Q4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22914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Magnet name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MCBRD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MCBYY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22914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 nom (kA)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1,7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9146"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 max ( 2*I nom)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3,4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756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Max Diameter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(mm)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630,0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490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Max Length (mm)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1600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698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Max Energy 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magnet  (kJ/m)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78,0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782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Inductance (</a:t>
                      </a:r>
                      <a:r>
                        <a:rPr lang="en-US" sz="14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mH</a:t>
                      </a: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/m)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29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914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Dump (Ohm)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TBC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358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Protection Heater 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Maybe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914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nr of magnets 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3286595" y="5543288"/>
            <a:ext cx="51603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dirty="0" smtClean="0"/>
              <a:t>OPERATION TEMPERATURE : 1.9 K</a:t>
            </a:r>
          </a:p>
          <a:p>
            <a:pPr algn="ctr"/>
            <a:r>
              <a:rPr lang="en-US" sz="1800" dirty="0" smtClean="0"/>
              <a:t>The two apertures are powered INDIVIDUALLY</a:t>
            </a:r>
            <a:endParaRPr lang="en-US" sz="1800" dirty="0"/>
          </a:p>
        </p:txBody>
      </p:sp>
      <p:sp>
        <p:nvSpPr>
          <p:cNvPr id="10" name="TextBox 9"/>
          <p:cNvSpPr txBox="1"/>
          <p:nvPr/>
        </p:nvSpPr>
        <p:spPr>
          <a:xfrm>
            <a:off x="6805804" y="725863"/>
            <a:ext cx="20157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>
                <a:solidFill>
                  <a:srgbClr val="FF0000"/>
                </a:solidFill>
              </a:rPr>
              <a:t>Possible test at FREIA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2402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Zoo of Higher Order Correctors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err="1" smtClean="0"/>
              <a:t>Superferric</a:t>
            </a:r>
            <a:r>
              <a:rPr lang="en-GB" dirty="0" smtClean="0"/>
              <a:t> design, by INFN (IT)</a:t>
            </a:r>
          </a:p>
          <a:p>
            <a:pPr lvl="1"/>
            <a:r>
              <a:rPr lang="en-GB" dirty="0" err="1" smtClean="0"/>
              <a:t>NbTi</a:t>
            </a:r>
            <a:r>
              <a:rPr lang="en-GB" dirty="0" smtClean="0"/>
              <a:t> racetrack coils provide ampere-turns</a:t>
            </a:r>
          </a:p>
          <a:p>
            <a:pPr lvl="1"/>
            <a:r>
              <a:rPr lang="en-GB" dirty="0" smtClean="0"/>
              <a:t>iron yoke provides field shape</a:t>
            </a:r>
          </a:p>
          <a:p>
            <a:pPr lvl="1"/>
            <a:r>
              <a:rPr lang="en-GB" dirty="0"/>
              <a:t>2 to 3 T peak </a:t>
            </a:r>
            <a:r>
              <a:rPr lang="en-GB" dirty="0" smtClean="0"/>
              <a:t>field, 150 mm aperture</a:t>
            </a:r>
          </a:p>
          <a:p>
            <a:pPr lvl="1"/>
            <a:r>
              <a:rPr lang="en-GB" dirty="0" smtClean="0"/>
              <a:t>100 to 850 mm coil length</a:t>
            </a:r>
            <a:endParaRPr lang="en-GB" dirty="0"/>
          </a:p>
          <a:p>
            <a:pPr lvl="1"/>
            <a:r>
              <a:rPr lang="en-GB" dirty="0" smtClean="0"/>
              <a:t>first </a:t>
            </a:r>
            <a:r>
              <a:rPr lang="en-GB" dirty="0" err="1" smtClean="0"/>
              <a:t>sextupole</a:t>
            </a:r>
            <a:r>
              <a:rPr lang="en-GB" dirty="0" smtClean="0"/>
              <a:t> tested Feb. 2016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 smtClean="0"/>
              <a:t>Roger Ruber | High Luminosity Large Hadron Collider | FREIA Seminar 26-Sep-2016</a:t>
            </a:r>
            <a:endParaRPr lang="en-GB" noProof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28</a:t>
            </a:fld>
            <a:endParaRPr lang="fr-FR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1762321"/>
            <a:ext cx="1561879" cy="145065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7584" y="3068960"/>
            <a:ext cx="1582888" cy="146580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1519" y="5013176"/>
            <a:ext cx="1479083" cy="144016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4316" y="747283"/>
            <a:ext cx="1411651" cy="138557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4470" y="3975723"/>
            <a:ext cx="1429818" cy="1410779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5040" y="3972197"/>
            <a:ext cx="2503548" cy="2265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755040" y="3635732"/>
            <a:ext cx="25035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 smtClean="0"/>
              <a:t>sextupole</a:t>
            </a:r>
            <a:endParaRPr lang="en-GB" dirty="0"/>
          </a:p>
        </p:txBody>
      </p:sp>
      <p:cxnSp>
        <p:nvCxnSpPr>
          <p:cNvPr id="13" name="Straight Arrow Connector 12"/>
          <p:cNvCxnSpPr/>
          <p:nvPr/>
        </p:nvCxnSpPr>
        <p:spPr>
          <a:xfrm flipV="1">
            <a:off x="4932040" y="2996952"/>
            <a:ext cx="1296144" cy="122413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7996904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WP4: Crab </a:t>
            </a:r>
            <a:r>
              <a:rPr lang="en-GB" dirty="0" smtClean="0"/>
              <a:t>Cavities &amp; RF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Boundary conditions</a:t>
            </a:r>
          </a:p>
          <a:p>
            <a:pPr lvl="1"/>
            <a:r>
              <a:rPr lang="en-GB" dirty="0" smtClean="0"/>
              <a:t>aperture size 84 mm</a:t>
            </a:r>
          </a:p>
          <a:p>
            <a:pPr lvl="1"/>
            <a:r>
              <a:rPr lang="en-GB" dirty="0" smtClean="0"/>
              <a:t>max cavity radius ≤ 145 mm </a:t>
            </a:r>
          </a:p>
          <a:p>
            <a:pPr lvl="1"/>
            <a:r>
              <a:rPr lang="en-GB" dirty="0" smtClean="0"/>
              <a:t>nominal deflecting voltage 3.4 MV per cavity</a:t>
            </a:r>
          </a:p>
          <a:p>
            <a:pPr lvl="1"/>
            <a:r>
              <a:rPr lang="en-GB" dirty="0" smtClean="0"/>
              <a:t>resonance frequency 400.79 MHz</a:t>
            </a:r>
          </a:p>
          <a:p>
            <a:endParaRPr lang="en-GB" dirty="0"/>
          </a:p>
          <a:p>
            <a:r>
              <a:rPr lang="en-GB" dirty="0" smtClean="0"/>
              <a:t>Main design </a:t>
            </a:r>
            <a:r>
              <a:rPr lang="en-GB" dirty="0"/>
              <a:t>options proposed</a:t>
            </a:r>
            <a:br>
              <a:rPr lang="en-GB" dirty="0"/>
            </a:br>
            <a:r>
              <a:rPr lang="en-GB" sz="1200" dirty="0"/>
              <a:t>https://indico.cern.ch/event/136807</a:t>
            </a:r>
            <a:endParaRPr lang="en-GB" dirty="0" smtClean="0"/>
          </a:p>
          <a:p>
            <a:pPr lvl="1"/>
            <a:r>
              <a:rPr lang="en-GB" dirty="0" smtClean="0"/>
              <a:t>4 Rod Crab Cavity (4RCC), Lancaster Univ.</a:t>
            </a:r>
          </a:p>
          <a:p>
            <a:pPr lvl="1"/>
            <a:r>
              <a:rPr lang="en-GB" dirty="0" smtClean="0">
                <a:solidFill>
                  <a:srgbClr val="5A5A5A"/>
                </a:solidFill>
              </a:rPr>
              <a:t>Double Quarter Wave (DQW), BNL</a:t>
            </a:r>
          </a:p>
          <a:p>
            <a:pPr lvl="2"/>
            <a:r>
              <a:rPr lang="en-GB" dirty="0" smtClean="0">
                <a:solidFill>
                  <a:srgbClr val="0070C0"/>
                </a:solidFill>
              </a:rPr>
              <a:t>most advanced design</a:t>
            </a:r>
          </a:p>
          <a:p>
            <a:pPr lvl="1"/>
            <a:r>
              <a:rPr lang="en-GB" dirty="0" smtClean="0"/>
              <a:t>Radio </a:t>
            </a:r>
            <a:r>
              <a:rPr lang="en-GB" dirty="0"/>
              <a:t>Frequency </a:t>
            </a:r>
            <a:r>
              <a:rPr lang="en-GB" dirty="0" smtClean="0"/>
              <a:t>Dipole (RFD), </a:t>
            </a:r>
            <a:br>
              <a:rPr lang="en-GB" dirty="0" smtClean="0"/>
            </a:br>
            <a:r>
              <a:rPr lang="en-GB" dirty="0" smtClean="0"/>
              <a:t>ODU and SLAC</a:t>
            </a:r>
          </a:p>
          <a:p>
            <a:pPr lvl="1"/>
            <a:r>
              <a:rPr lang="en-GB" dirty="0" smtClean="0"/>
              <a:t>Compact Coated Cavity (CCC), </a:t>
            </a:r>
            <a:br>
              <a:rPr lang="en-GB" dirty="0" smtClean="0"/>
            </a:br>
            <a:r>
              <a:rPr lang="en-GB" dirty="0" smtClean="0"/>
              <a:t>CERN and </a:t>
            </a:r>
            <a:r>
              <a:rPr lang="en-GB" dirty="0" err="1" smtClean="0"/>
              <a:t>Politecnico</a:t>
            </a:r>
            <a:r>
              <a:rPr lang="en-GB" dirty="0" smtClean="0"/>
              <a:t> di Torino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 smtClean="0"/>
              <a:t>Roger Ruber | High Luminosity Large Hadron Collider | FREIA Seminar 26-Sep-2016</a:t>
            </a:r>
            <a:endParaRPr lang="en-GB" noProof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29</a:t>
            </a:fld>
            <a:endParaRPr lang="fr-FR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/>
          <a:srcRect l="718" r="923" b="1416"/>
          <a:stretch/>
        </p:blipFill>
        <p:spPr>
          <a:xfrm>
            <a:off x="5796000" y="3212976"/>
            <a:ext cx="3096000" cy="28800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3718" y="900000"/>
            <a:ext cx="2418282" cy="2185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166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CERN’s Mission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 smtClean="0">
                <a:solidFill>
                  <a:srgbClr val="5A5A5A"/>
                </a:solidFill>
              </a:rPr>
              <a:t>Research &amp; Discovery</a:t>
            </a:r>
          </a:p>
          <a:p>
            <a:pPr lvl="1"/>
            <a:r>
              <a:rPr lang="en-GB" dirty="0" smtClean="0">
                <a:solidFill>
                  <a:srgbClr val="5A5A5A"/>
                </a:solidFill>
              </a:rPr>
              <a:t>to push </a:t>
            </a:r>
            <a:r>
              <a:rPr lang="en-GB" dirty="0">
                <a:solidFill>
                  <a:srgbClr val="5A5A5A"/>
                </a:solidFill>
              </a:rPr>
              <a:t>forward the frontiers of </a:t>
            </a:r>
            <a:r>
              <a:rPr lang="en-GB" dirty="0" smtClean="0">
                <a:solidFill>
                  <a:srgbClr val="5A5A5A"/>
                </a:solidFill>
              </a:rPr>
              <a:t>knowledge</a:t>
            </a:r>
          </a:p>
          <a:p>
            <a:pPr lvl="1"/>
            <a:r>
              <a:rPr lang="en-GB" dirty="0" smtClean="0">
                <a:solidFill>
                  <a:srgbClr val="5A5A5A"/>
                </a:solidFill>
              </a:rPr>
              <a:t>E.g</a:t>
            </a:r>
            <a:r>
              <a:rPr lang="en-GB" dirty="0">
                <a:solidFill>
                  <a:srgbClr val="5A5A5A"/>
                </a:solidFill>
              </a:rPr>
              <a:t>. the secrets of the Big Bang </a:t>
            </a:r>
            <a:r>
              <a:rPr lang="en-GB" dirty="0" smtClean="0">
                <a:solidFill>
                  <a:srgbClr val="5A5A5A"/>
                </a:solidFill>
              </a:rPr>
              <a:t>… what </a:t>
            </a:r>
            <a:r>
              <a:rPr lang="en-GB" dirty="0">
                <a:solidFill>
                  <a:srgbClr val="5A5A5A"/>
                </a:solidFill>
              </a:rPr>
              <a:t>was the matter like within the first moments of the Universe’s existence?</a:t>
            </a:r>
          </a:p>
          <a:p>
            <a:endParaRPr lang="en-GB" dirty="0">
              <a:solidFill>
                <a:srgbClr val="5A5A5A"/>
              </a:solidFill>
            </a:endParaRPr>
          </a:p>
          <a:p>
            <a:r>
              <a:rPr lang="en-GB" dirty="0" smtClean="0">
                <a:solidFill>
                  <a:srgbClr val="5A5A5A"/>
                </a:solidFill>
              </a:rPr>
              <a:t>Technology</a:t>
            </a:r>
          </a:p>
          <a:p>
            <a:pPr lvl="1"/>
            <a:r>
              <a:rPr lang="en-GB" dirty="0" smtClean="0">
                <a:solidFill>
                  <a:srgbClr val="5A5A5A"/>
                </a:solidFill>
              </a:rPr>
              <a:t>R&amp;D, application and transfer</a:t>
            </a:r>
          </a:p>
          <a:p>
            <a:pPr lvl="1"/>
            <a:r>
              <a:rPr lang="en-GB" dirty="0" smtClean="0">
                <a:solidFill>
                  <a:srgbClr val="5A5A5A"/>
                </a:solidFill>
              </a:rPr>
              <a:t>E.g. new technologies for accelerators </a:t>
            </a:r>
            <a:r>
              <a:rPr lang="en-GB" dirty="0">
                <a:solidFill>
                  <a:srgbClr val="5A5A5A"/>
                </a:solidFill>
              </a:rPr>
              <a:t>and </a:t>
            </a:r>
            <a:r>
              <a:rPr lang="en-GB" dirty="0" smtClean="0">
                <a:solidFill>
                  <a:srgbClr val="5A5A5A"/>
                </a:solidFill>
              </a:rPr>
              <a:t>detectors; Information </a:t>
            </a:r>
            <a:r>
              <a:rPr lang="en-GB" dirty="0">
                <a:solidFill>
                  <a:srgbClr val="5A5A5A"/>
                </a:solidFill>
              </a:rPr>
              <a:t>technology - the Web and the </a:t>
            </a:r>
            <a:r>
              <a:rPr lang="en-GB" dirty="0" smtClean="0">
                <a:solidFill>
                  <a:srgbClr val="5A5A5A"/>
                </a:solidFill>
              </a:rPr>
              <a:t>GRID; Medicine </a:t>
            </a:r>
            <a:r>
              <a:rPr lang="en-GB" dirty="0">
                <a:solidFill>
                  <a:srgbClr val="5A5A5A"/>
                </a:solidFill>
              </a:rPr>
              <a:t>- diagnosis and therapy</a:t>
            </a:r>
          </a:p>
          <a:p>
            <a:endParaRPr lang="en-GB" dirty="0">
              <a:solidFill>
                <a:srgbClr val="5A5A5A"/>
              </a:solidFill>
            </a:endParaRPr>
          </a:p>
          <a:p>
            <a:r>
              <a:rPr lang="en-GB" dirty="0" smtClean="0">
                <a:solidFill>
                  <a:srgbClr val="5A5A5A"/>
                </a:solidFill>
              </a:rPr>
              <a:t>Training</a:t>
            </a:r>
          </a:p>
          <a:p>
            <a:pPr lvl="1"/>
            <a:r>
              <a:rPr lang="en-GB" dirty="0" smtClean="0">
                <a:solidFill>
                  <a:srgbClr val="5A5A5A"/>
                </a:solidFill>
              </a:rPr>
              <a:t>scientists </a:t>
            </a:r>
            <a:r>
              <a:rPr lang="en-GB" dirty="0">
                <a:solidFill>
                  <a:srgbClr val="5A5A5A"/>
                </a:solidFill>
              </a:rPr>
              <a:t>and engineers of tomorrow</a:t>
            </a:r>
          </a:p>
          <a:p>
            <a:endParaRPr lang="en-GB" dirty="0">
              <a:solidFill>
                <a:srgbClr val="5A5A5A"/>
              </a:solidFill>
            </a:endParaRPr>
          </a:p>
          <a:p>
            <a:r>
              <a:rPr lang="en-GB" dirty="0" smtClean="0">
                <a:solidFill>
                  <a:srgbClr val="5A5A5A"/>
                </a:solidFill>
              </a:rPr>
              <a:t>Collaborating</a:t>
            </a:r>
          </a:p>
          <a:p>
            <a:pPr lvl="1"/>
            <a:r>
              <a:rPr lang="en-GB" dirty="0" smtClean="0">
                <a:solidFill>
                  <a:srgbClr val="5A5A5A"/>
                </a:solidFill>
              </a:rPr>
              <a:t>Unite </a:t>
            </a:r>
            <a:r>
              <a:rPr lang="en-GB" dirty="0">
                <a:solidFill>
                  <a:srgbClr val="5A5A5A"/>
                </a:solidFill>
              </a:rPr>
              <a:t>people from different countries and cultures</a:t>
            </a:r>
          </a:p>
          <a:p>
            <a:endParaRPr lang="en-GB" dirty="0">
              <a:solidFill>
                <a:srgbClr val="0093B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 smtClean="0"/>
              <a:t>Roger Ruber | High Luminosity Large Hadron Collider | FREIA Seminar 26-Sep-2016</a:t>
            </a:r>
            <a:endParaRPr lang="en-GB" noProof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06959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Compact </a:t>
            </a:r>
            <a:r>
              <a:rPr lang="en-GB" dirty="0" err="1" smtClean="0"/>
              <a:t>Nb</a:t>
            </a:r>
            <a:r>
              <a:rPr lang="en-GB" dirty="0" smtClean="0"/>
              <a:t>-on-Cu Coating Cavity</a:t>
            </a:r>
            <a:br>
              <a:rPr lang="en-GB" dirty="0" smtClean="0"/>
            </a:br>
            <a:r>
              <a:rPr lang="en-GB" sz="1800" dirty="0" smtClean="0"/>
              <a:t>SRF2015-THPB048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Shape based </a:t>
            </a:r>
            <a:r>
              <a:rPr lang="en-GB" dirty="0"/>
              <a:t>on </a:t>
            </a:r>
            <a:r>
              <a:rPr lang="en-GB" dirty="0" smtClean="0"/>
              <a:t>ridged </a:t>
            </a:r>
            <a:r>
              <a:rPr lang="en-GB" dirty="0"/>
              <a:t>waveguide </a:t>
            </a:r>
            <a:r>
              <a:rPr lang="en-GB" dirty="0" smtClean="0"/>
              <a:t>resonator </a:t>
            </a:r>
          </a:p>
          <a:p>
            <a:pPr lvl="1"/>
            <a:r>
              <a:rPr lang="en-GB" dirty="0" smtClean="0"/>
              <a:t>with </a:t>
            </a:r>
            <a:r>
              <a:rPr lang="en-GB" dirty="0"/>
              <a:t>wide open apertures to provide access to the </a:t>
            </a:r>
            <a:r>
              <a:rPr lang="en-GB" dirty="0" smtClean="0"/>
              <a:t>inner surface </a:t>
            </a:r>
            <a:r>
              <a:rPr lang="en-GB" dirty="0"/>
              <a:t>of the cavity for </a:t>
            </a:r>
            <a:r>
              <a:rPr lang="en-GB" dirty="0" smtClean="0"/>
              <a:t>coating</a:t>
            </a:r>
          </a:p>
          <a:p>
            <a:pPr lvl="1"/>
            <a:r>
              <a:rPr lang="en-GB" dirty="0" smtClean="0"/>
              <a:t>provides natural damping </a:t>
            </a:r>
            <a:r>
              <a:rPr lang="en-GB" dirty="0"/>
              <a:t>for </a:t>
            </a:r>
            <a:r>
              <a:rPr lang="en-GB" dirty="0" smtClean="0"/>
              <a:t>HOMs</a:t>
            </a:r>
          </a:p>
          <a:p>
            <a:pPr lvl="1"/>
            <a:r>
              <a:rPr lang="en-GB" dirty="0" smtClean="0"/>
              <a:t>rather </a:t>
            </a:r>
            <a:r>
              <a:rPr lang="en-GB" dirty="0"/>
              <a:t>low longitudinal </a:t>
            </a:r>
            <a:r>
              <a:rPr lang="en-GB" dirty="0" smtClean="0"/>
              <a:t>and transverse impedances</a:t>
            </a:r>
          </a:p>
          <a:p>
            <a:r>
              <a:rPr lang="en-GB" dirty="0" smtClean="0"/>
              <a:t>Advantage of </a:t>
            </a:r>
            <a:r>
              <a:rPr lang="en-GB" dirty="0" err="1" smtClean="0"/>
              <a:t>Nb</a:t>
            </a:r>
            <a:r>
              <a:rPr lang="en-GB" dirty="0" smtClean="0"/>
              <a:t>-on-Cu coating</a:t>
            </a:r>
          </a:p>
          <a:p>
            <a:pPr lvl="1"/>
            <a:r>
              <a:rPr lang="en-GB" dirty="0" smtClean="0"/>
              <a:t>higher surface resistance (RF-loss) but lower quenching probability</a:t>
            </a:r>
          </a:p>
          <a:p>
            <a:pPr lvl="1"/>
            <a:r>
              <a:rPr lang="en-GB" dirty="0" smtClean="0"/>
              <a:t>possibility for </a:t>
            </a:r>
            <a:r>
              <a:rPr lang="en-GB" dirty="0"/>
              <a:t>more complex and </a:t>
            </a:r>
            <a:r>
              <a:rPr lang="en-GB" dirty="0" smtClean="0"/>
              <a:t>accurate shape </a:t>
            </a:r>
            <a:r>
              <a:rPr lang="en-GB" dirty="0"/>
              <a:t>by using modern CNC </a:t>
            </a:r>
            <a:r>
              <a:rPr lang="en-GB" dirty="0" smtClean="0"/>
              <a:t>5-axis milling than </a:t>
            </a:r>
            <a:r>
              <a:rPr lang="en-GB" dirty="0"/>
              <a:t>solid </a:t>
            </a:r>
            <a:r>
              <a:rPr lang="en-GB" dirty="0" err="1"/>
              <a:t>Nb</a:t>
            </a:r>
            <a:r>
              <a:rPr lang="en-GB" dirty="0"/>
              <a:t> sheet </a:t>
            </a:r>
            <a:r>
              <a:rPr lang="en-GB" dirty="0" smtClean="0"/>
              <a:t>technology</a:t>
            </a:r>
          </a:p>
          <a:p>
            <a:pPr lvl="1"/>
            <a:r>
              <a:rPr lang="en-GB" dirty="0" smtClean="0"/>
              <a:t>reduced sensitivity for </a:t>
            </a:r>
            <a:r>
              <a:rPr lang="en-GB" dirty="0" err="1" smtClean="0"/>
              <a:t>microphonics</a:t>
            </a:r>
            <a:r>
              <a:rPr lang="en-GB" dirty="0" smtClean="0"/>
              <a:t> and Lorenz force detuning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 smtClean="0"/>
              <a:t>Roger Ruber | High Luminosity Large Hadron Collider | FREIA Seminar 26-Sep-2016</a:t>
            </a:r>
            <a:endParaRPr lang="en-GB" noProof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30</a:t>
            </a:fld>
            <a:endParaRPr lang="fr-FR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7446818"/>
              </p:ext>
            </p:extLst>
          </p:nvPr>
        </p:nvGraphicFramePr>
        <p:xfrm>
          <a:off x="612000" y="4502150"/>
          <a:ext cx="2376703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53042"/>
                <a:gridCol w="853042"/>
                <a:gridCol w="670619"/>
              </a:tblGrid>
              <a:tr h="370840">
                <a:tc gridSpan="2">
                  <a:txBody>
                    <a:bodyPr/>
                    <a:lstStyle/>
                    <a:p>
                      <a:r>
                        <a:rPr lang="en-GB" sz="1400" dirty="0" smtClean="0"/>
                        <a:t>Parameter</a:t>
                      </a:r>
                      <a:endParaRPr lang="en-GB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40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sz="1400" dirty="0" err="1" smtClean="0"/>
                        <a:t>E</a:t>
                      </a:r>
                      <a:r>
                        <a:rPr lang="en-GB" sz="1400" baseline="-25000" dirty="0" err="1" smtClean="0"/>
                        <a:t>max</a:t>
                      </a:r>
                      <a:endParaRPr lang="en-GB" sz="1400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[MV/m]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30</a:t>
                      </a:r>
                      <a:endParaRPr lang="en-GB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sz="1400" dirty="0" err="1" smtClean="0"/>
                        <a:t>B</a:t>
                      </a:r>
                      <a:r>
                        <a:rPr lang="en-GB" sz="1400" baseline="-25000" dirty="0" err="1" smtClean="0"/>
                        <a:t>max</a:t>
                      </a:r>
                      <a:endParaRPr lang="en-GB" sz="1400" baseline="-250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[kA/m]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25</a:t>
                      </a:r>
                      <a:endParaRPr lang="en-GB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R/Q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[Ohm]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sz="1400" dirty="0" err="1" smtClean="0"/>
                        <a:t>U</a:t>
                      </a:r>
                      <a:r>
                        <a:rPr lang="en-GB" sz="1400" baseline="-25000" dirty="0" err="1" smtClean="0"/>
                        <a:t>stored</a:t>
                      </a:r>
                      <a:endParaRPr lang="en-GB" sz="1400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[J]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4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-227" r="-1" b="2082"/>
          <a:stretch/>
        </p:blipFill>
        <p:spPr>
          <a:xfrm>
            <a:off x="6984000" y="4725144"/>
            <a:ext cx="1548000" cy="1584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1886" r="-935" b="3269"/>
          <a:stretch/>
        </p:blipFill>
        <p:spPr>
          <a:xfrm>
            <a:off x="4679405" y="4722822"/>
            <a:ext cx="2124000" cy="16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007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Crab Cavity Design Evolution (~4yr)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 smtClean="0"/>
              <a:t>Roger Ruber | High Luminosity Large Hadron Collider | FREIA Seminar 26-Sep-2016</a:t>
            </a:r>
            <a:endParaRPr lang="en-GB" noProof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31</a:t>
            </a:fld>
            <a:endParaRPr lang="fr-FR"/>
          </a:p>
        </p:txBody>
      </p:sp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224930"/>
            <a:ext cx="1828800" cy="1123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5294" y="1159842"/>
            <a:ext cx="1371600" cy="1123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5744" y="1232867"/>
            <a:ext cx="1279525" cy="1050925"/>
          </a:xfrm>
          <a:prstGeom prst="rect">
            <a:avLst/>
          </a:prstGeom>
          <a:noFill/>
          <a:ln w="9360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85" t="5943" r="16685"/>
          <a:stretch>
            <a:fillRect/>
          </a:stretch>
        </p:blipFill>
        <p:spPr bwMode="auto">
          <a:xfrm>
            <a:off x="5655494" y="1140792"/>
            <a:ext cx="1371600" cy="1169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6685" t="5943" r="16685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5694" y="1140792"/>
            <a:ext cx="1371600" cy="1123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9269" y="4457477"/>
            <a:ext cx="1189038" cy="996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12" name="Group 8"/>
          <p:cNvGrpSpPr>
            <a:grpSpLocks/>
          </p:cNvGrpSpPr>
          <p:nvPr/>
        </p:nvGrpSpPr>
        <p:grpSpPr bwMode="auto">
          <a:xfrm>
            <a:off x="400869" y="2668836"/>
            <a:ext cx="912813" cy="1033462"/>
            <a:chOff x="1010" y="1985"/>
            <a:chExt cx="575" cy="651"/>
          </a:xfrm>
        </p:grpSpPr>
        <p:pic>
          <p:nvPicPr>
            <p:cNvPr id="13" name="Picture 9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0" y="1985"/>
              <a:ext cx="575" cy="65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pic>
        <p:nvPicPr>
          <p:cNvPr id="14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3594" y="2708523"/>
            <a:ext cx="1554163" cy="92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5" name="Picture 1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41" t="3345" r="10641" b="3345"/>
          <a:stretch>
            <a:fillRect/>
          </a:stretch>
        </p:blipFill>
        <p:spPr bwMode="auto">
          <a:xfrm>
            <a:off x="323528" y="4537975"/>
            <a:ext cx="1142554" cy="7243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0641" t="3345" r="10641" b="3345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6" name="Picture 1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1957" y="2597398"/>
            <a:ext cx="11430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7" name="Picture 1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1019" y="2806948"/>
            <a:ext cx="1371600" cy="76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8" name="Picture 14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0482" y="2698998"/>
            <a:ext cx="1371600" cy="1162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9" name="Picture 15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4457477"/>
            <a:ext cx="1030607" cy="100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0" name="Picture 16"/>
          <p:cNvPicPr>
            <a:picLocks noChangeAspect="1" noChangeArrowheads="1"/>
          </p:cNvPicPr>
          <p:nvPr/>
        </p:nvPicPr>
        <p:blipFill>
          <a:blip r:embed="rId16">
            <a:lum bright="-20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79" t="8904" r="11259" b="6107"/>
          <a:stretch>
            <a:fillRect/>
          </a:stretch>
        </p:blipFill>
        <p:spPr bwMode="auto">
          <a:xfrm>
            <a:off x="4082926" y="4349527"/>
            <a:ext cx="1371600" cy="1106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20000" contrast="30000"/>
                  </a:blip>
                  <a:srcRect l="9579" t="8904" r="11259" b="6107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1" name="Text Box 19"/>
          <p:cNvSpPr txBox="1">
            <a:spLocks noChangeArrowheads="1"/>
          </p:cNvSpPr>
          <p:nvPr/>
        </p:nvSpPr>
        <p:spPr bwMode="auto">
          <a:xfrm>
            <a:off x="3995936" y="5733256"/>
            <a:ext cx="4622800" cy="727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>
              <a:lnSpc>
                <a:spcPct val="123000"/>
              </a:lnSpc>
            </a:pPr>
            <a:r>
              <a:rPr lang="en-US" altLang="en-US" sz="2000" dirty="0" smtClean="0">
                <a:latin typeface="LMSans10" pitchFamily="32" charset="0"/>
              </a:rPr>
              <a:t>Development </a:t>
            </a:r>
            <a:r>
              <a:rPr lang="en-US" altLang="en-US" sz="2000" dirty="0">
                <a:latin typeface="LMSans10" pitchFamily="32" charset="0"/>
              </a:rPr>
              <a:t>of new concepts</a:t>
            </a:r>
          </a:p>
          <a:p>
            <a:pPr>
              <a:lnSpc>
                <a:spcPct val="123000"/>
              </a:lnSpc>
            </a:pPr>
            <a:r>
              <a:rPr lang="en-US" altLang="en-US" sz="1400" dirty="0">
                <a:latin typeface="LMSans10" pitchFamily="32" charset="0"/>
              </a:rPr>
              <a:t>(BNL, CERN, CI-DL-LU, FNAL, KEK, ODU/JLAB, SLAC)</a:t>
            </a:r>
          </a:p>
        </p:txBody>
      </p:sp>
      <p:pic>
        <p:nvPicPr>
          <p:cNvPr id="22" name="Picture 20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4438" y="4225702"/>
            <a:ext cx="1371600" cy="122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3" name="Picture 21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3438" y="4470177"/>
            <a:ext cx="13716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4" name="Picture 22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6507" y="2633911"/>
            <a:ext cx="11430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5" name="Rectangle 23"/>
          <p:cNvSpPr>
            <a:spLocks noChangeArrowheads="1"/>
          </p:cNvSpPr>
          <p:nvPr/>
        </p:nvSpPr>
        <p:spPr bwMode="auto">
          <a:xfrm>
            <a:off x="3935288" y="3976464"/>
            <a:ext cx="5029200" cy="1828800"/>
          </a:xfrm>
          <a:prstGeom prst="rect">
            <a:avLst/>
          </a:prstGeom>
          <a:noFill/>
          <a:ln w="54720">
            <a:solidFill>
              <a:srgbClr val="FF950E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3698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Double Quarter Wave Cavity</a:t>
            </a:r>
            <a:br>
              <a:rPr lang="en-GB" dirty="0" smtClean="0"/>
            </a:br>
            <a:r>
              <a:rPr lang="en-GB" sz="2000" dirty="0" smtClean="0"/>
              <a:t>λ/4 TEM Resonator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Design by BNL</a:t>
            </a:r>
          </a:p>
          <a:p>
            <a:r>
              <a:rPr lang="en-GB" dirty="0" smtClean="0"/>
              <a:t>Equipped with </a:t>
            </a:r>
            <a:br>
              <a:rPr lang="en-GB" dirty="0" smtClean="0"/>
            </a:br>
            <a:r>
              <a:rPr lang="en-GB" dirty="0" smtClean="0"/>
              <a:t>3 HOM couplers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 smtClean="0"/>
              <a:t>Roger Ruber | High Luminosity Large Hadron Collider | FREIA Seminar 26-Sep-2016</a:t>
            </a:r>
            <a:endParaRPr lang="en-GB" noProof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32</a:t>
            </a:fld>
            <a:endParaRPr lang="fr-FR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33" r="19684" b="6469"/>
          <a:stretch/>
        </p:blipFill>
        <p:spPr>
          <a:xfrm>
            <a:off x="5508104" y="1130186"/>
            <a:ext cx="3431956" cy="5179133"/>
          </a:xfrm>
          <a:prstGeom prst="rect">
            <a:avLst/>
          </a:prstGeom>
        </p:spPr>
      </p:pic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7075481"/>
              </p:ext>
            </p:extLst>
          </p:nvPr>
        </p:nvGraphicFramePr>
        <p:xfrm>
          <a:off x="612000" y="3464928"/>
          <a:ext cx="2376703" cy="2595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53042"/>
                <a:gridCol w="853042"/>
                <a:gridCol w="670619"/>
              </a:tblGrid>
              <a:tr h="370840">
                <a:tc gridSpan="2">
                  <a:txBody>
                    <a:bodyPr/>
                    <a:lstStyle/>
                    <a:p>
                      <a:r>
                        <a:rPr lang="en-GB" sz="1400" dirty="0" smtClean="0"/>
                        <a:t>Parameter</a:t>
                      </a:r>
                      <a:endParaRPr lang="en-GB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40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sz="1400" dirty="0" err="1" smtClean="0"/>
                        <a:t>f</a:t>
                      </a:r>
                      <a:r>
                        <a:rPr lang="en-GB" sz="1400" baseline="-25000" dirty="0" err="1" smtClean="0"/>
                        <a:t>fund</a:t>
                      </a:r>
                      <a:endParaRPr lang="en-GB" sz="1400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[MHz]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400</a:t>
                      </a:r>
                      <a:endParaRPr lang="en-GB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 err="1" smtClean="0"/>
                        <a:t>f</a:t>
                      </a:r>
                      <a:r>
                        <a:rPr lang="en-GB" sz="1400" baseline="-25000" dirty="0" err="1" smtClean="0"/>
                        <a:t>HOM</a:t>
                      </a:r>
                      <a:endParaRPr lang="en-GB" sz="1400" baseline="-250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[MHz]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579</a:t>
                      </a:r>
                      <a:endParaRPr lang="en-GB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sz="1400" dirty="0" err="1" smtClean="0"/>
                        <a:t>E</a:t>
                      </a:r>
                      <a:r>
                        <a:rPr lang="en-GB" sz="1400" baseline="-25000" dirty="0" err="1" smtClean="0"/>
                        <a:t>max</a:t>
                      </a:r>
                      <a:endParaRPr lang="en-GB" sz="1400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[MV/m]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44</a:t>
                      </a:r>
                      <a:endParaRPr lang="en-GB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sz="1400" dirty="0" err="1" smtClean="0"/>
                        <a:t>B</a:t>
                      </a:r>
                      <a:r>
                        <a:rPr lang="en-GB" sz="1400" baseline="-25000" dirty="0" err="1" smtClean="0"/>
                        <a:t>max</a:t>
                      </a:r>
                      <a:endParaRPr lang="en-GB" sz="1400" baseline="-250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[</a:t>
                      </a:r>
                      <a:r>
                        <a:rPr lang="en-GB" sz="1400" dirty="0" err="1" smtClean="0"/>
                        <a:t>mT</a:t>
                      </a:r>
                      <a:r>
                        <a:rPr lang="en-GB" sz="1400" dirty="0" smtClean="0"/>
                        <a:t>]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60</a:t>
                      </a:r>
                      <a:endParaRPr lang="en-GB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R/Q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[Ohm]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400</a:t>
                      </a:r>
                      <a:endParaRPr lang="en-GB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sz="1400" dirty="0" err="1" smtClean="0"/>
                        <a:t>U</a:t>
                      </a:r>
                      <a:r>
                        <a:rPr lang="en-GB" sz="1400" baseline="-25000" dirty="0" err="1" smtClean="0"/>
                        <a:t>stored</a:t>
                      </a:r>
                      <a:endParaRPr lang="en-GB" sz="1400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[J]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12</a:t>
                      </a:r>
                      <a:endParaRPr lang="en-GB" sz="14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9659" y="3182251"/>
            <a:ext cx="1920959" cy="150247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9659" y="4726233"/>
            <a:ext cx="1920959" cy="1502472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3452173" y="3140741"/>
            <a:ext cx="9388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E-field</a:t>
            </a:r>
            <a:endParaRPr lang="en-GB" dirty="0"/>
          </a:p>
        </p:txBody>
      </p:sp>
      <p:sp>
        <p:nvSpPr>
          <p:cNvPr id="20" name="TextBox 19"/>
          <p:cNvSpPr txBox="1"/>
          <p:nvPr/>
        </p:nvSpPr>
        <p:spPr>
          <a:xfrm>
            <a:off x="3452173" y="4695316"/>
            <a:ext cx="9388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B</a:t>
            </a:r>
            <a:r>
              <a:rPr lang="en-GB" dirty="0" smtClean="0"/>
              <a:t>-field</a:t>
            </a:r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91880" y="1124744"/>
            <a:ext cx="1966219" cy="2051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813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Radio Frequency Dipole (RFD)</a:t>
            </a:r>
            <a:br>
              <a:rPr lang="en-GB" dirty="0"/>
            </a:br>
            <a:r>
              <a:rPr lang="en-GB" sz="2000" dirty="0" smtClean="0"/>
              <a:t>λ/2 </a:t>
            </a:r>
            <a:r>
              <a:rPr lang="en-GB" sz="2000" dirty="0"/>
              <a:t>TEM Resonator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Design by </a:t>
            </a:r>
            <a:r>
              <a:rPr lang="en-GB" dirty="0" smtClean="0"/>
              <a:t>ODU and SLAC</a:t>
            </a:r>
            <a:endParaRPr lang="en-GB" dirty="0"/>
          </a:p>
          <a:p>
            <a:r>
              <a:rPr lang="en-GB" dirty="0" smtClean="0"/>
              <a:t>Two </a:t>
            </a:r>
            <a:r>
              <a:rPr lang="el-GR" dirty="0" smtClean="0"/>
              <a:t>λ</a:t>
            </a:r>
            <a:r>
              <a:rPr lang="en-GB" dirty="0" smtClean="0"/>
              <a:t>/4 resonators → </a:t>
            </a:r>
            <a:r>
              <a:rPr lang="el-GR" dirty="0" smtClean="0"/>
              <a:t>λ</a:t>
            </a:r>
            <a:r>
              <a:rPr lang="en-GB" dirty="0" smtClean="0"/>
              <a:t>/2</a:t>
            </a:r>
          </a:p>
          <a:p>
            <a:pPr lvl="1"/>
            <a:r>
              <a:rPr lang="en-GB" dirty="0" smtClean="0"/>
              <a:t>HOM (TE</a:t>
            </a:r>
            <a:r>
              <a:rPr lang="en-GB" baseline="-25000" dirty="0" smtClean="0"/>
              <a:t>11</a:t>
            </a:r>
            <a:r>
              <a:rPr lang="en-GB" dirty="0" smtClean="0"/>
              <a:t>-like) for deflection </a:t>
            </a:r>
            <a:endParaRPr lang="en-GB" dirty="0"/>
          </a:p>
          <a:p>
            <a:pPr lvl="1"/>
            <a:r>
              <a:rPr lang="en-GB" dirty="0" smtClean="0"/>
              <a:t>bar </a:t>
            </a:r>
            <a:r>
              <a:rPr lang="en-GB" dirty="0"/>
              <a:t>length ~</a:t>
            </a:r>
            <a:r>
              <a:rPr lang="el-GR" dirty="0"/>
              <a:t>λ</a:t>
            </a:r>
            <a:r>
              <a:rPr lang="en-GB" dirty="0"/>
              <a:t>/2</a:t>
            </a:r>
          </a:p>
          <a:p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 smtClean="0"/>
              <a:t>Roger Ruber | High Luminosity Large Hadron Collider | FREIA Seminar 26-Sep-2016</a:t>
            </a:r>
            <a:endParaRPr lang="en-GB" noProof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33</a:t>
            </a:fld>
            <a:endParaRPr lang="fr-FR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4128" y="1884882"/>
            <a:ext cx="3273836" cy="432243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3196" y="4492733"/>
            <a:ext cx="3134921" cy="140217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915816" y="5845992"/>
            <a:ext cx="9388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E-field</a:t>
            </a:r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5096267" y="5816398"/>
            <a:ext cx="9388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B</a:t>
            </a:r>
            <a:r>
              <a:rPr lang="en-GB" dirty="0" smtClean="0"/>
              <a:t>-field</a:t>
            </a:r>
            <a:endParaRPr lang="en-GB" dirty="0"/>
          </a:p>
        </p:txBody>
      </p:sp>
      <p:pic>
        <p:nvPicPr>
          <p:cNvPr id="13" name="Picture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9930" y="2874368"/>
            <a:ext cx="1784793" cy="1058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8306" y="2917097"/>
            <a:ext cx="793784" cy="983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654" y="2884992"/>
            <a:ext cx="994316" cy="10472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cxnSp>
        <p:nvCxnSpPr>
          <p:cNvPr id="16" name="AutoShape 8"/>
          <p:cNvCxnSpPr>
            <a:cxnSpLocks noChangeShapeType="1"/>
            <a:stCxn id="14" idx="3"/>
            <a:endCxn id="13" idx="1"/>
          </p:cNvCxnSpPr>
          <p:nvPr/>
        </p:nvCxnSpPr>
        <p:spPr bwMode="auto">
          <a:xfrm flipV="1">
            <a:off x="2522090" y="3403712"/>
            <a:ext cx="397840" cy="4907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7" name="AutoShape 9"/>
          <p:cNvCxnSpPr>
            <a:cxnSpLocks noChangeShapeType="1"/>
            <a:stCxn id="15" idx="3"/>
            <a:endCxn id="14" idx="1"/>
          </p:cNvCxnSpPr>
          <p:nvPr/>
        </p:nvCxnSpPr>
        <p:spPr bwMode="auto">
          <a:xfrm>
            <a:off x="1376970" y="3408619"/>
            <a:ext cx="351336" cy="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graphicFrame>
        <p:nvGraphicFramePr>
          <p:cNvPr id="33" name="Table 3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3135356"/>
              </p:ext>
            </p:extLst>
          </p:nvPr>
        </p:nvGraphicFramePr>
        <p:xfrm>
          <a:off x="394612" y="4176458"/>
          <a:ext cx="2376703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53042"/>
                <a:gridCol w="853042"/>
                <a:gridCol w="670619"/>
              </a:tblGrid>
              <a:tr h="370840">
                <a:tc gridSpan="2">
                  <a:txBody>
                    <a:bodyPr/>
                    <a:lstStyle/>
                    <a:p>
                      <a:r>
                        <a:rPr lang="en-GB" sz="1400" dirty="0" smtClean="0"/>
                        <a:t>Parameter</a:t>
                      </a:r>
                      <a:endParaRPr lang="en-GB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40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sz="1400" dirty="0" err="1" smtClean="0"/>
                        <a:t>E</a:t>
                      </a:r>
                      <a:r>
                        <a:rPr lang="en-GB" sz="1400" baseline="-25000" dirty="0" err="1" smtClean="0"/>
                        <a:t>max</a:t>
                      </a:r>
                      <a:endParaRPr lang="en-GB" sz="1400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[MV/m]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33</a:t>
                      </a:r>
                      <a:endParaRPr lang="en-GB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sz="1400" dirty="0" err="1" smtClean="0"/>
                        <a:t>B</a:t>
                      </a:r>
                      <a:r>
                        <a:rPr lang="en-GB" sz="1400" baseline="-25000" dirty="0" err="1" smtClean="0"/>
                        <a:t>max</a:t>
                      </a:r>
                      <a:endParaRPr lang="en-GB" sz="1400" baseline="-250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[</a:t>
                      </a:r>
                      <a:r>
                        <a:rPr lang="en-GB" sz="1400" dirty="0" err="1" smtClean="0"/>
                        <a:t>mT</a:t>
                      </a:r>
                      <a:r>
                        <a:rPr lang="en-GB" sz="1400" dirty="0" smtClean="0"/>
                        <a:t>]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65</a:t>
                      </a:r>
                      <a:endParaRPr lang="en-GB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R/Q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[Ohm]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287</a:t>
                      </a:r>
                      <a:endParaRPr lang="en-GB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sz="1400" dirty="0" err="1" smtClean="0"/>
                        <a:t>U</a:t>
                      </a:r>
                      <a:r>
                        <a:rPr lang="en-GB" sz="1400" baseline="-25000" dirty="0" err="1" smtClean="0"/>
                        <a:t>stored</a:t>
                      </a:r>
                      <a:endParaRPr lang="en-GB" sz="1400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[J]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4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0097" y="1099035"/>
            <a:ext cx="1805785" cy="218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00473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4 Rod Crab Cavity (4RCC)</a:t>
            </a:r>
            <a:br>
              <a:rPr lang="en-GB" dirty="0" smtClean="0"/>
            </a:br>
            <a:r>
              <a:rPr lang="en-GB" sz="2000" dirty="0" smtClean="0"/>
              <a:t>Four co-linear </a:t>
            </a:r>
            <a:r>
              <a:rPr lang="en-GB" sz="2000" dirty="0"/>
              <a:t>λ/4 TEM </a:t>
            </a:r>
            <a:r>
              <a:rPr lang="en-GB" sz="2000" dirty="0" smtClean="0"/>
              <a:t>Resonators</a:t>
            </a:r>
            <a:endParaRPr lang="en-GB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Design by Lancaster University</a:t>
            </a:r>
          </a:p>
          <a:p>
            <a:r>
              <a:rPr lang="en-GB" dirty="0" smtClean="0"/>
              <a:t>Conical resonators for mechanical stability</a:t>
            </a:r>
          </a:p>
          <a:p>
            <a:r>
              <a:rPr lang="en-GB" dirty="0" smtClean="0"/>
              <a:t>Deflection mode is HOM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 smtClean="0"/>
              <a:t>Roger Ruber | High Luminosity Large Hadron Collider | FREIA Seminar 26-Sep-2016</a:t>
            </a:r>
            <a:endParaRPr lang="en-GB" noProof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34</a:t>
            </a:fld>
            <a:endParaRPr lang="fr-FR"/>
          </a:p>
        </p:txBody>
      </p:sp>
      <p:pic>
        <p:nvPicPr>
          <p:cNvPr id="6" name="Picture 2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878" y="4339009"/>
            <a:ext cx="2251226" cy="16102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37104" y="4339008"/>
            <a:ext cx="2155080" cy="16102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5" cstate="print"/>
          <a:srcRect l="1180" t="69308" r="1260" b="770"/>
          <a:stretch/>
        </p:blipFill>
        <p:spPr bwMode="auto">
          <a:xfrm>
            <a:off x="2067448" y="2554452"/>
            <a:ext cx="6624736" cy="15226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160609"/>
              </p:ext>
            </p:extLst>
          </p:nvPr>
        </p:nvGraphicFramePr>
        <p:xfrm>
          <a:off x="612000" y="4221088"/>
          <a:ext cx="2376703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53042"/>
                <a:gridCol w="853042"/>
                <a:gridCol w="670619"/>
              </a:tblGrid>
              <a:tr h="370840">
                <a:tc gridSpan="2">
                  <a:txBody>
                    <a:bodyPr/>
                    <a:lstStyle/>
                    <a:p>
                      <a:r>
                        <a:rPr lang="en-GB" sz="1400" dirty="0" smtClean="0"/>
                        <a:t>Parameter</a:t>
                      </a:r>
                      <a:endParaRPr lang="en-GB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40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sz="1400" dirty="0" err="1" smtClean="0"/>
                        <a:t>E</a:t>
                      </a:r>
                      <a:r>
                        <a:rPr lang="en-GB" sz="1400" baseline="-25000" dirty="0" err="1" smtClean="0"/>
                        <a:t>max</a:t>
                      </a:r>
                      <a:endParaRPr lang="en-GB" sz="1400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[MV/m]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32</a:t>
                      </a:r>
                      <a:endParaRPr lang="en-GB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sz="1400" dirty="0" err="1" smtClean="0"/>
                        <a:t>B</a:t>
                      </a:r>
                      <a:r>
                        <a:rPr lang="en-GB" sz="1400" baseline="-25000" dirty="0" err="1" smtClean="0"/>
                        <a:t>max</a:t>
                      </a:r>
                      <a:endParaRPr lang="en-GB" sz="1400" baseline="-250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[</a:t>
                      </a:r>
                      <a:r>
                        <a:rPr lang="en-GB" sz="1400" dirty="0" err="1" smtClean="0"/>
                        <a:t>mT</a:t>
                      </a:r>
                      <a:r>
                        <a:rPr lang="en-GB" sz="1400" dirty="0" smtClean="0"/>
                        <a:t>]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60.5</a:t>
                      </a:r>
                      <a:endParaRPr lang="en-GB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R/Q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[Ohm]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915</a:t>
                      </a:r>
                      <a:endParaRPr lang="en-GB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sz="1400" dirty="0" err="1" smtClean="0"/>
                        <a:t>U</a:t>
                      </a:r>
                      <a:r>
                        <a:rPr lang="en-GB" sz="1400" baseline="-25000" dirty="0" err="1" smtClean="0"/>
                        <a:t>stored</a:t>
                      </a:r>
                      <a:endParaRPr lang="en-GB" sz="1400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[J]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4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/>
          <a:srcRect l="7631" t="7963" r="9141" b="8816"/>
          <a:stretch/>
        </p:blipFill>
        <p:spPr>
          <a:xfrm>
            <a:off x="451816" y="2526520"/>
            <a:ext cx="1522512" cy="139563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00192" y="986789"/>
            <a:ext cx="2653522" cy="1434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292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Cavity Tuning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Warm frequency tuning limited by tuning fixture </a:t>
            </a:r>
          </a:p>
          <a:p>
            <a:r>
              <a:rPr lang="en-GB" dirty="0"/>
              <a:t>Limiting factor is the strength of </a:t>
            </a:r>
            <a:r>
              <a:rPr lang="en-GB" dirty="0" err="1"/>
              <a:t>NbTi</a:t>
            </a:r>
            <a:r>
              <a:rPr lang="en-GB" dirty="0"/>
              <a:t> fixture and weld</a:t>
            </a:r>
          </a:p>
          <a:p>
            <a:pPr lvl="1"/>
            <a:r>
              <a:rPr lang="en-GB" dirty="0"/>
              <a:t>CERN (</a:t>
            </a:r>
            <a:r>
              <a:rPr lang="en-GB" dirty="0" err="1"/>
              <a:t>NbTi</a:t>
            </a:r>
            <a:r>
              <a:rPr lang="en-GB" dirty="0"/>
              <a:t>), USLARP (</a:t>
            </a:r>
            <a:r>
              <a:rPr lang="en-GB" dirty="0" err="1"/>
              <a:t>Nb</a:t>
            </a:r>
            <a:r>
              <a:rPr lang="en-GB" dirty="0"/>
              <a:t> with reinforced shape)</a:t>
            </a:r>
          </a:p>
          <a:p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 smtClean="0"/>
              <a:t>Roger Ruber | High Luminosity Large Hadron Collider | FREIA Seminar 26-Sep-2016</a:t>
            </a:r>
            <a:endParaRPr lang="en-GB" noProof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35</a:t>
            </a:fld>
            <a:endParaRPr lang="fr-FR"/>
          </a:p>
        </p:txBody>
      </p:sp>
      <p:pic>
        <p:nvPicPr>
          <p:cNvPr id="6" name="push1m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t="14599" b="9621"/>
          <a:stretch/>
        </p:blipFill>
        <p:spPr>
          <a:xfrm>
            <a:off x="110598" y="3672153"/>
            <a:ext cx="4337705" cy="205047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82"/>
          <a:stretch/>
        </p:blipFill>
        <p:spPr>
          <a:xfrm>
            <a:off x="4567036" y="4797153"/>
            <a:ext cx="2254169" cy="112040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40"/>
          <a:stretch/>
        </p:blipFill>
        <p:spPr>
          <a:xfrm>
            <a:off x="6873362" y="4869160"/>
            <a:ext cx="2096106" cy="101334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1097288" y="5722626"/>
                <a:ext cx="2973416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400" dirty="0" smtClean="0"/>
                  <a:t>DQW Pre-tuning: </a:t>
                </a:r>
                <a14:m>
                  <m:oMath xmlns:m="http://schemas.openxmlformats.org/officeDocument/2006/math">
                    <m:r>
                      <a:rPr lang="en-GB" sz="1400" i="1" dirty="0">
                        <a:latin typeface="Cambria Math"/>
                      </a:rPr>
                      <m:t>≥0.3</m:t>
                    </m:r>
                  </m:oMath>
                </a14:m>
                <a:r>
                  <a:rPr lang="en-GB" sz="1400" dirty="0"/>
                  <a:t> mm permanent </a:t>
                </a:r>
                <a:r>
                  <a:rPr lang="en-GB" sz="1400" dirty="0" smtClean="0"/>
                  <a:t>deformation</a:t>
                </a:r>
                <a:endParaRPr lang="en-US" sz="1400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7288" y="5722626"/>
                <a:ext cx="2973416" cy="523220"/>
              </a:xfrm>
              <a:prstGeom prst="rect">
                <a:avLst/>
              </a:prstGeom>
              <a:blipFill rotWithShape="0">
                <a:blip r:embed="rId8"/>
                <a:stretch>
                  <a:fillRect l="-615" t="-2326" b="-1046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4888300" y="5804131"/>
                <a:ext cx="379848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400" dirty="0" smtClean="0"/>
                  <a:t>RFD: </a:t>
                </a:r>
                <a14:m>
                  <m:oMath xmlns:m="http://schemas.openxmlformats.org/officeDocument/2006/math">
                    <m:r>
                      <a:rPr lang="en-GB" sz="1400" b="0" i="1" dirty="0" smtClean="0">
                        <a:latin typeface="Cambria Math"/>
                      </a:rPr>
                      <m:t>∼1.4</m:t>
                    </m:r>
                  </m:oMath>
                </a14:m>
                <a:r>
                  <a:rPr lang="en-GB" sz="1400" dirty="0"/>
                  <a:t> mm </a:t>
                </a:r>
                <a:r>
                  <a:rPr lang="en-GB" sz="1400" dirty="0" smtClean="0"/>
                  <a:t>(7000 </a:t>
                </a:r>
                <a:r>
                  <a:rPr lang="en-GB" sz="1400" dirty="0" err="1" smtClean="0"/>
                  <a:t>kN</a:t>
                </a:r>
                <a:r>
                  <a:rPr lang="en-GB" sz="1400" dirty="0" smtClean="0"/>
                  <a:t> elastic limit)</a:t>
                </a:r>
                <a:endParaRPr lang="en-US" sz="1400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88300" y="5804131"/>
                <a:ext cx="3798489" cy="307777"/>
              </a:xfrm>
              <a:prstGeom prst="rect">
                <a:avLst/>
              </a:prstGeom>
              <a:blipFill rotWithShape="0">
                <a:blip r:embed="rId9"/>
                <a:stretch>
                  <a:fillRect l="-482" t="-3922" b="-1960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56662" y="2438566"/>
            <a:ext cx="2708558" cy="118394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7174" y="2590164"/>
            <a:ext cx="3458036" cy="2381283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 flipH="1">
            <a:off x="6723497" y="2590165"/>
            <a:ext cx="356381" cy="15976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7073240" y="2420888"/>
            <a:ext cx="19175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err="1" smtClean="0"/>
              <a:t>Nb</a:t>
            </a:r>
            <a:r>
              <a:rPr lang="en-GB" sz="1400" dirty="0" smtClean="0"/>
              <a:t> fixture with </a:t>
            </a:r>
            <a:r>
              <a:rPr lang="en-GB" sz="1400" dirty="0" err="1" smtClean="0"/>
              <a:t>helicoil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768215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6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Transmission Lines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000" y="1219200"/>
            <a:ext cx="4468946" cy="4906963"/>
          </a:xfrm>
        </p:spPr>
        <p:txBody>
          <a:bodyPr>
            <a:normAutofit fontScale="92500" lnSpcReduction="10000"/>
          </a:bodyPr>
          <a:lstStyle/>
          <a:p>
            <a:r>
              <a:rPr lang="en-GB" dirty="0"/>
              <a:t>Specific transmission lines are being developed </a:t>
            </a:r>
            <a:r>
              <a:rPr lang="en-GB" dirty="0" smtClean="0"/>
              <a:t>to </a:t>
            </a:r>
            <a:r>
              <a:rPr lang="en-GB" dirty="0"/>
              <a:t>allow expansion due to thermal </a:t>
            </a:r>
            <a:r>
              <a:rPr lang="en-GB" dirty="0" smtClean="0"/>
              <a:t>cycles</a:t>
            </a:r>
          </a:p>
          <a:p>
            <a:endParaRPr lang="en-GB" dirty="0" smtClean="0"/>
          </a:p>
          <a:p>
            <a:r>
              <a:rPr lang="en-GB" dirty="0" smtClean="0"/>
              <a:t>In </a:t>
            </a:r>
            <a:r>
              <a:rPr lang="en-GB" dirty="0"/>
              <a:t>case of full reflection at the load, maximum standing wave and voltage along the line will be up to twice the nominal forward voltage</a:t>
            </a:r>
          </a:p>
          <a:p>
            <a:pPr lvl="1"/>
            <a:r>
              <a:rPr lang="en-GB" dirty="0" err="1"/>
              <a:t>Vtotal</a:t>
            </a:r>
            <a:r>
              <a:rPr lang="en-GB" dirty="0"/>
              <a:t> = </a:t>
            </a:r>
            <a:r>
              <a:rPr lang="en-GB" dirty="0" err="1"/>
              <a:t>Vf</a:t>
            </a:r>
            <a:r>
              <a:rPr lang="en-GB" dirty="0"/>
              <a:t> + </a:t>
            </a:r>
            <a:r>
              <a:rPr lang="en-GB" dirty="0" err="1"/>
              <a:t>Vr</a:t>
            </a:r>
            <a:endParaRPr lang="en-GB" dirty="0"/>
          </a:p>
          <a:p>
            <a:pPr lvl="1"/>
            <a:r>
              <a:rPr lang="en-GB" dirty="0"/>
              <a:t>With full </a:t>
            </a:r>
            <a:r>
              <a:rPr lang="en-GB" dirty="0" smtClean="0"/>
              <a:t>reflection</a:t>
            </a:r>
          </a:p>
          <a:p>
            <a:pPr lvl="2"/>
            <a:r>
              <a:rPr lang="en-GB" dirty="0" err="1" smtClean="0"/>
              <a:t>Vr</a:t>
            </a:r>
            <a:r>
              <a:rPr lang="en-GB" dirty="0" smtClean="0"/>
              <a:t> </a:t>
            </a:r>
            <a:r>
              <a:rPr lang="en-GB" dirty="0"/>
              <a:t>= </a:t>
            </a:r>
            <a:r>
              <a:rPr lang="en-GB" dirty="0" err="1"/>
              <a:t>Vf</a:t>
            </a:r>
            <a:endParaRPr lang="en-GB" dirty="0"/>
          </a:p>
          <a:p>
            <a:pPr lvl="2"/>
            <a:r>
              <a:rPr lang="en-GB" dirty="0"/>
              <a:t>So </a:t>
            </a:r>
            <a:r>
              <a:rPr lang="en-GB" dirty="0" err="1"/>
              <a:t>Vtotal</a:t>
            </a:r>
            <a:r>
              <a:rPr lang="en-GB" dirty="0"/>
              <a:t> = 2 </a:t>
            </a:r>
            <a:r>
              <a:rPr lang="en-GB" dirty="0" err="1" smtClean="0"/>
              <a:t>Vf</a:t>
            </a:r>
            <a:r>
              <a:rPr lang="en-GB" dirty="0" smtClean="0"/>
              <a:t> and </a:t>
            </a:r>
            <a:r>
              <a:rPr lang="en-GB" dirty="0" err="1" smtClean="0"/>
              <a:t>Pmaximum</a:t>
            </a:r>
            <a:r>
              <a:rPr lang="en-GB" dirty="0" smtClean="0"/>
              <a:t> </a:t>
            </a:r>
            <a:r>
              <a:rPr lang="en-GB" dirty="0"/>
              <a:t>= 4 Pf</a:t>
            </a:r>
          </a:p>
          <a:p>
            <a:endParaRPr lang="en-GB" dirty="0"/>
          </a:p>
          <a:p>
            <a:r>
              <a:rPr lang="en-GB" dirty="0" smtClean="0"/>
              <a:t>The </a:t>
            </a:r>
            <a:r>
              <a:rPr lang="en-GB" dirty="0"/>
              <a:t>source </a:t>
            </a:r>
            <a:r>
              <a:rPr lang="en-GB" dirty="0" smtClean="0"/>
              <a:t>is </a:t>
            </a:r>
            <a:r>
              <a:rPr lang="en-GB" dirty="0"/>
              <a:t>the HOM, </a:t>
            </a:r>
            <a:r>
              <a:rPr lang="en-GB" dirty="0" smtClean="0"/>
              <a:t>the </a:t>
            </a:r>
            <a:r>
              <a:rPr lang="en-GB" dirty="0"/>
              <a:t>load </a:t>
            </a:r>
            <a:r>
              <a:rPr lang="en-GB" dirty="0" smtClean="0"/>
              <a:t>is at </a:t>
            </a:r>
            <a:r>
              <a:rPr lang="en-GB" dirty="0"/>
              <a:t>the air side</a:t>
            </a:r>
          </a:p>
          <a:p>
            <a:r>
              <a:rPr lang="en-GB" dirty="0"/>
              <a:t>In case of a load failure, there will be full reflection back to the </a:t>
            </a:r>
            <a:r>
              <a:rPr lang="en-GB" dirty="0" smtClean="0"/>
              <a:t>HOM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 smtClean="0"/>
              <a:t>Roger Ruber | High Luminosity Large Hadron Collider | FREIA Seminar 26-Sep-2016</a:t>
            </a:r>
            <a:endParaRPr lang="en-GB" noProof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36</a:t>
            </a:fld>
            <a:endParaRPr lang="fr-FR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64" r="23712"/>
          <a:stretch/>
        </p:blipFill>
        <p:spPr>
          <a:xfrm>
            <a:off x="5220072" y="4365105"/>
            <a:ext cx="2385700" cy="216023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7460" y="764704"/>
            <a:ext cx="2711384" cy="4248472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5724128" y="1412776"/>
            <a:ext cx="3213778" cy="2808611"/>
            <a:chOff x="5004048" y="2132857"/>
            <a:chExt cx="4104456" cy="3587000"/>
          </a:xfrm>
        </p:grpSpPr>
        <p:sp>
          <p:nvSpPr>
            <p:cNvPr id="7" name="TextBox 6"/>
            <p:cNvSpPr txBox="1"/>
            <p:nvPr/>
          </p:nvSpPr>
          <p:spPr>
            <a:xfrm>
              <a:off x="5004048" y="3188335"/>
              <a:ext cx="1728192" cy="9433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 smtClean="0">
                  <a:solidFill>
                    <a:srgbClr val="002060"/>
                  </a:solidFill>
                </a:rPr>
                <a:t>Steps to keep the correct impedance</a:t>
              </a:r>
              <a:endParaRPr lang="en-GB" sz="1400" dirty="0">
                <a:solidFill>
                  <a:srgbClr val="002060"/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7623197" y="3501007"/>
              <a:ext cx="1485307" cy="12185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 smtClean="0">
                  <a:solidFill>
                    <a:srgbClr val="002060"/>
                  </a:solidFill>
                </a:rPr>
                <a:t>Sliding contacts for thermal variation</a:t>
              </a:r>
              <a:endParaRPr lang="en-GB" sz="1400" dirty="0">
                <a:solidFill>
                  <a:srgbClr val="002060"/>
                </a:solidFill>
              </a:endParaRPr>
            </a:p>
          </p:txBody>
        </p:sp>
        <p:cxnSp>
          <p:nvCxnSpPr>
            <p:cNvPr id="9" name="Straight Arrow Connector 8"/>
            <p:cNvCxnSpPr/>
            <p:nvPr/>
          </p:nvCxnSpPr>
          <p:spPr>
            <a:xfrm>
              <a:off x="6327053" y="3779490"/>
              <a:ext cx="864096" cy="801638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>
              <a:stCxn id="7" idx="0"/>
            </p:cNvCxnSpPr>
            <p:nvPr/>
          </p:nvCxnSpPr>
          <p:spPr>
            <a:xfrm flipH="1" flipV="1">
              <a:off x="5652120" y="2132857"/>
              <a:ext cx="216024" cy="1055478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>
              <a:off x="5987650" y="4212588"/>
              <a:ext cx="1203499" cy="1507269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 flipH="1" flipV="1">
              <a:off x="7623197" y="3236826"/>
              <a:ext cx="411631" cy="264182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 flipH="1">
              <a:off x="7681395" y="4701337"/>
              <a:ext cx="569457" cy="575855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TextBox 15"/>
          <p:cNvSpPr txBox="1"/>
          <p:nvPr/>
        </p:nvSpPr>
        <p:spPr>
          <a:xfrm>
            <a:off x="6828412" y="6039458"/>
            <a:ext cx="13531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solidFill>
                  <a:srgbClr val="002060"/>
                </a:solidFill>
              </a:rPr>
              <a:t>Test Box</a:t>
            </a:r>
            <a:endParaRPr lang="en-GB" sz="1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4097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Cryomodules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magnetic shield inside cavity helium vessel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 smtClean="0"/>
              <a:t>Roger Ruber | High Luminosity Large Hadron Collider | FREIA Seminar 26-Sep-2016</a:t>
            </a:r>
            <a:endParaRPr lang="en-GB" noProof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37</a:t>
            </a:fld>
            <a:endParaRPr lang="fr-FR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0" r="1878"/>
          <a:stretch/>
        </p:blipFill>
        <p:spPr bwMode="auto">
          <a:xfrm>
            <a:off x="238559" y="3501008"/>
            <a:ext cx="4640283" cy="2664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Content Placeholder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63731" y="3469140"/>
            <a:ext cx="3756741" cy="269616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632798" y="5792041"/>
            <a:ext cx="6866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DQW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170701" y="5766886"/>
            <a:ext cx="558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RFD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5559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Crab Cavity Tests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2 Cavities in 1 cryomodule in SPS to demonstrate</a:t>
            </a:r>
          </a:p>
          <a:p>
            <a:pPr lvl="1"/>
            <a:r>
              <a:rPr lang="en-GB" dirty="0" smtClean="0"/>
              <a:t>deflection action and verification of cavity control,</a:t>
            </a:r>
          </a:p>
          <a:p>
            <a:pPr lvl="1"/>
            <a:r>
              <a:rPr lang="en-GB" dirty="0" smtClean="0"/>
              <a:t>operation without crab cavity action (“invisibility” to the beam),</a:t>
            </a:r>
          </a:p>
          <a:p>
            <a:pPr lvl="2"/>
            <a:r>
              <a:rPr lang="en-GB" dirty="0" smtClean="0"/>
              <a:t>by counter-phasing two cavities or by de-tuning,</a:t>
            </a:r>
          </a:p>
          <a:p>
            <a:pPr lvl="1"/>
            <a:r>
              <a:rPr lang="en-GB" dirty="0" smtClean="0"/>
              <a:t>non-correlated operation,</a:t>
            </a:r>
          </a:p>
          <a:p>
            <a:pPr lvl="2"/>
            <a:r>
              <a:rPr lang="en-GB" dirty="0" smtClean="0"/>
              <a:t>trigger quench in one without inducing quench in the other,</a:t>
            </a:r>
          </a:p>
          <a:p>
            <a:pPr lvl="1"/>
            <a:r>
              <a:rPr lang="en-GB" dirty="0" smtClean="0"/>
              <a:t>that </a:t>
            </a:r>
            <a:r>
              <a:rPr lang="en-GB" dirty="0"/>
              <a:t>the crab cavities are a </a:t>
            </a:r>
            <a:r>
              <a:rPr lang="en-GB" dirty="0" smtClean="0"/>
              <a:t>high availability RF system</a:t>
            </a:r>
            <a:r>
              <a:rPr lang="en-GB" dirty="0"/>
              <a:t>,</a:t>
            </a:r>
            <a:endParaRPr lang="en-GB" dirty="0" smtClean="0"/>
          </a:p>
          <a:p>
            <a:pPr lvl="1"/>
            <a:r>
              <a:rPr lang="en-GB" dirty="0" smtClean="0"/>
              <a:t>performance </a:t>
            </a:r>
            <a:r>
              <a:rPr lang="en-GB" dirty="0"/>
              <a:t>of crab cavities with </a:t>
            </a:r>
            <a:r>
              <a:rPr lang="en-GB" dirty="0" smtClean="0"/>
              <a:t>high intensity beam,</a:t>
            </a:r>
          </a:p>
          <a:p>
            <a:pPr lvl="1"/>
            <a:r>
              <a:rPr lang="en-GB" dirty="0" smtClean="0"/>
              <a:t>effect </a:t>
            </a:r>
            <a:r>
              <a:rPr lang="en-GB" dirty="0"/>
              <a:t>of crab </a:t>
            </a:r>
            <a:r>
              <a:rPr lang="en-GB" dirty="0" smtClean="0"/>
              <a:t>cavity noise </a:t>
            </a:r>
            <a:r>
              <a:rPr lang="en-GB" dirty="0"/>
              <a:t>to the </a:t>
            </a:r>
            <a:r>
              <a:rPr lang="en-GB" dirty="0" smtClean="0"/>
              <a:t>beam,</a:t>
            </a:r>
          </a:p>
          <a:p>
            <a:pPr lvl="2"/>
            <a:r>
              <a:rPr lang="en-GB" dirty="0" smtClean="0"/>
              <a:t>may trigger the necessity of a wide-band feedback system including pick-ups and kicker elements,</a:t>
            </a:r>
          </a:p>
          <a:p>
            <a:pPr lvl="1"/>
            <a:r>
              <a:rPr lang="en-GB" dirty="0" smtClean="0"/>
              <a:t>test </a:t>
            </a:r>
            <a:r>
              <a:rPr lang="en-GB" dirty="0"/>
              <a:t>techniques for beam-based crab cavity qualification in </a:t>
            </a:r>
            <a:r>
              <a:rPr lang="en-GB" dirty="0" smtClean="0"/>
              <a:t>HL-LHC.</a:t>
            </a:r>
          </a:p>
          <a:p>
            <a:r>
              <a:rPr lang="en-GB" dirty="0" smtClean="0"/>
              <a:t>1 or 2 Cavities in HNOSS to study</a:t>
            </a:r>
          </a:p>
          <a:p>
            <a:pPr lvl="1"/>
            <a:r>
              <a:rPr lang="en-GB" dirty="0" smtClean="0"/>
              <a:t>fast failure (quench) modes including non-correlated operation,</a:t>
            </a:r>
          </a:p>
          <a:p>
            <a:pPr lvl="1"/>
            <a:r>
              <a:rPr lang="en-GB" dirty="0" smtClean="0"/>
              <a:t>prototype tetrode based amplifier system (IOT system is new baseline).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 smtClean="0"/>
              <a:t>Roger Ruber | High Luminosity Large Hadron Collider | FREIA Seminar 26-Sep-2016</a:t>
            </a:r>
            <a:endParaRPr lang="en-GB" noProof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38</a:t>
            </a:fld>
            <a:endParaRPr lang="fr-FR"/>
          </a:p>
        </p:txBody>
      </p:sp>
      <p:sp>
        <p:nvSpPr>
          <p:cNvPr id="6" name="TextBox 5"/>
          <p:cNvSpPr txBox="1"/>
          <p:nvPr/>
        </p:nvSpPr>
        <p:spPr>
          <a:xfrm>
            <a:off x="6805804" y="725863"/>
            <a:ext cx="20157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>
                <a:solidFill>
                  <a:srgbClr val="FF0000"/>
                </a:solidFill>
              </a:rPr>
              <a:t>Possible test at FREIA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8534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Planning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 smtClean="0"/>
              <a:t>Roger Ruber | High Luminosity Large Hadron Collider | FREIA Seminar 26-Sep-2016</a:t>
            </a:r>
            <a:endParaRPr lang="en-GB" noProof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39</a:t>
            </a:fld>
            <a:endParaRPr lang="fr-FR"/>
          </a:p>
        </p:txBody>
      </p:sp>
      <p:grpSp>
        <p:nvGrpSpPr>
          <p:cNvPr id="42" name="Group 41"/>
          <p:cNvGrpSpPr/>
          <p:nvPr/>
        </p:nvGrpSpPr>
        <p:grpSpPr>
          <a:xfrm>
            <a:off x="235781" y="1815179"/>
            <a:ext cx="8787543" cy="3053981"/>
            <a:chOff x="235781" y="3299944"/>
            <a:chExt cx="8787543" cy="3053981"/>
          </a:xfrm>
        </p:grpSpPr>
        <p:sp>
          <p:nvSpPr>
            <p:cNvPr id="6" name="TextBox 5"/>
            <p:cNvSpPr txBox="1"/>
            <p:nvPr/>
          </p:nvSpPr>
          <p:spPr>
            <a:xfrm>
              <a:off x="344641" y="4553029"/>
              <a:ext cx="270336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b="1" i="1" dirty="0" smtClean="0">
                  <a:solidFill>
                    <a:prstClr val="black"/>
                  </a:solidFill>
                </a:rPr>
                <a:t>SPS test prototype (2 CM)</a:t>
              </a:r>
              <a:endParaRPr lang="en-GB" sz="1600" b="1" i="1" dirty="0">
                <a:solidFill>
                  <a:prstClr val="black"/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688863" y="4905885"/>
              <a:ext cx="153020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dirty="0">
                  <a:solidFill>
                    <a:prstClr val="black"/>
                  </a:solidFill>
                </a:rPr>
                <a:t>P</a:t>
              </a:r>
              <a:r>
                <a:rPr lang="en-GB" sz="1200" dirty="0" smtClean="0">
                  <a:solidFill>
                    <a:prstClr val="black"/>
                  </a:solidFill>
                </a:rPr>
                <a:t>reparation</a:t>
              </a:r>
              <a:endParaRPr lang="en-GB" sz="1200" dirty="0">
                <a:solidFill>
                  <a:prstClr val="black"/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2359212" y="4907160"/>
              <a:ext cx="84463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dirty="0" smtClean="0">
                  <a:solidFill>
                    <a:prstClr val="black"/>
                  </a:solidFill>
                </a:rPr>
                <a:t>Tests (DQW)</a:t>
              </a:r>
              <a:endParaRPr lang="en-GB" sz="1200" dirty="0">
                <a:solidFill>
                  <a:prstClr val="black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580718" y="5463459"/>
              <a:ext cx="243032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b="1" i="1" dirty="0" smtClean="0">
                  <a:solidFill>
                    <a:prstClr val="black"/>
                  </a:solidFill>
                </a:rPr>
                <a:t>LHC pre-series (2 CM)</a:t>
              </a:r>
              <a:endParaRPr lang="en-GB" sz="1600" b="1" i="1" dirty="0">
                <a:solidFill>
                  <a:prstClr val="black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604955" y="6060450"/>
              <a:ext cx="222059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dirty="0" smtClean="0">
                  <a:solidFill>
                    <a:prstClr val="black"/>
                  </a:solidFill>
                </a:rPr>
                <a:t>Fabrication &amp; tests</a:t>
              </a:r>
              <a:endParaRPr lang="en-GB" sz="1200" dirty="0">
                <a:solidFill>
                  <a:prstClr val="black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650840" y="6076926"/>
              <a:ext cx="180485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dirty="0" smtClean="0">
                  <a:solidFill>
                    <a:prstClr val="black"/>
                  </a:solidFill>
                </a:rPr>
                <a:t>Installation</a:t>
              </a:r>
              <a:endParaRPr lang="en-GB" sz="1200" dirty="0">
                <a:solidFill>
                  <a:prstClr val="black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375955" y="5698081"/>
              <a:ext cx="423056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b="1" i="1" dirty="0">
                  <a:solidFill>
                    <a:prstClr val="black"/>
                  </a:solidFill>
                </a:rPr>
                <a:t>LHC series </a:t>
              </a:r>
              <a:r>
                <a:rPr lang="en-GB" sz="1600" b="1" i="1" dirty="0" smtClean="0">
                  <a:solidFill>
                    <a:prstClr val="black"/>
                  </a:solidFill>
                </a:rPr>
                <a:t>production (8 Mod)</a:t>
              </a:r>
              <a:endParaRPr lang="en-GB" sz="1600" b="1" i="1" dirty="0">
                <a:solidFill>
                  <a:prstClr val="black"/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244067" y="4178195"/>
              <a:ext cx="2874664" cy="360000"/>
            </a:xfrm>
            <a:prstGeom prst="rect">
              <a:avLst/>
            </a:prstGeom>
            <a:solidFill>
              <a:srgbClr val="92D050"/>
            </a:solidFill>
            <a:ln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b="1" dirty="0" smtClean="0">
                  <a:solidFill>
                    <a:srgbClr val="00B050"/>
                  </a:solidFill>
                </a:rPr>
                <a:t>Run 2</a:t>
              </a:r>
              <a:endParaRPr lang="en-GB" sz="1200" b="1" dirty="0">
                <a:solidFill>
                  <a:srgbClr val="00B050"/>
                </a:solidFill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244115" y="3759517"/>
              <a:ext cx="720000" cy="369332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GB" b="1" dirty="0" smtClean="0">
                  <a:ln w="10541" cmpd="sng">
                    <a:solidFill>
                      <a:srgbClr val="4F81BD">
                        <a:shade val="88000"/>
                        <a:satMod val="110000"/>
                      </a:srgbClr>
                    </a:solidFill>
                    <a:prstDash val="solid"/>
                  </a:ln>
                  <a:gradFill>
                    <a:gsLst>
                      <a:gs pos="0">
                        <a:srgbClr val="4F81BD">
                          <a:tint val="40000"/>
                          <a:satMod val="250000"/>
                        </a:srgbClr>
                      </a:gs>
                      <a:gs pos="9000">
                        <a:srgbClr val="4F81BD">
                          <a:tint val="52000"/>
                          <a:satMod val="300000"/>
                        </a:srgbClr>
                      </a:gs>
                      <a:gs pos="50000">
                        <a:srgbClr val="4F81BD">
                          <a:shade val="20000"/>
                          <a:satMod val="300000"/>
                        </a:srgbClr>
                      </a:gs>
                      <a:gs pos="79000">
                        <a:srgbClr val="4F81BD">
                          <a:tint val="52000"/>
                          <a:satMod val="300000"/>
                        </a:srgbClr>
                      </a:gs>
                      <a:gs pos="100000">
                        <a:srgbClr val="4F81BD">
                          <a:tint val="40000"/>
                          <a:satMod val="250000"/>
                        </a:srgbClr>
                      </a:gs>
                    </a:gsLst>
                    <a:lin ang="5400000"/>
                  </a:gradFill>
                </a:rPr>
                <a:t>2015</a:t>
              </a:r>
              <a:endParaRPr lang="en-GB" sz="28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964211" y="3759517"/>
              <a:ext cx="720000" cy="369332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GB" b="1" dirty="0" smtClean="0">
                  <a:ln w="10541" cmpd="sng">
                    <a:solidFill>
                      <a:srgbClr val="4F81BD">
                        <a:shade val="88000"/>
                        <a:satMod val="110000"/>
                      </a:srgbClr>
                    </a:solidFill>
                    <a:prstDash val="solid"/>
                  </a:ln>
                  <a:gradFill>
                    <a:gsLst>
                      <a:gs pos="0">
                        <a:srgbClr val="4F81BD">
                          <a:tint val="40000"/>
                          <a:satMod val="250000"/>
                        </a:srgbClr>
                      </a:gs>
                      <a:gs pos="9000">
                        <a:srgbClr val="4F81BD">
                          <a:tint val="52000"/>
                          <a:satMod val="300000"/>
                        </a:srgbClr>
                      </a:gs>
                      <a:gs pos="50000">
                        <a:srgbClr val="4F81BD">
                          <a:shade val="20000"/>
                          <a:satMod val="300000"/>
                        </a:srgbClr>
                      </a:gs>
                      <a:gs pos="79000">
                        <a:srgbClr val="4F81BD">
                          <a:tint val="52000"/>
                          <a:satMod val="300000"/>
                        </a:srgbClr>
                      </a:gs>
                      <a:gs pos="100000">
                        <a:srgbClr val="4F81BD">
                          <a:tint val="40000"/>
                          <a:satMod val="250000"/>
                        </a:srgbClr>
                      </a:gs>
                    </a:gsLst>
                    <a:lin ang="5400000"/>
                  </a:gradFill>
                </a:rPr>
                <a:t>2016</a:t>
              </a:r>
              <a:endParaRPr lang="en-GB" sz="28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1684307" y="3759517"/>
              <a:ext cx="720000" cy="369332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GB" b="1" dirty="0" smtClean="0">
                  <a:ln w="10541" cmpd="sng">
                    <a:solidFill>
                      <a:srgbClr val="4F81BD">
                        <a:shade val="88000"/>
                        <a:satMod val="110000"/>
                      </a:srgbClr>
                    </a:solidFill>
                    <a:prstDash val="solid"/>
                  </a:ln>
                  <a:gradFill>
                    <a:gsLst>
                      <a:gs pos="0">
                        <a:srgbClr val="4F81BD">
                          <a:tint val="40000"/>
                          <a:satMod val="250000"/>
                        </a:srgbClr>
                      </a:gs>
                      <a:gs pos="9000">
                        <a:srgbClr val="4F81BD">
                          <a:tint val="52000"/>
                          <a:satMod val="300000"/>
                        </a:srgbClr>
                      </a:gs>
                      <a:gs pos="50000">
                        <a:srgbClr val="4F81BD">
                          <a:shade val="20000"/>
                          <a:satMod val="300000"/>
                        </a:srgbClr>
                      </a:gs>
                      <a:gs pos="79000">
                        <a:srgbClr val="4F81BD">
                          <a:tint val="52000"/>
                          <a:satMod val="300000"/>
                        </a:srgbClr>
                      </a:gs>
                      <a:gs pos="100000">
                        <a:srgbClr val="4F81BD">
                          <a:tint val="40000"/>
                          <a:satMod val="250000"/>
                        </a:srgbClr>
                      </a:gs>
                    </a:gsLst>
                    <a:lin ang="5400000"/>
                  </a:gradFill>
                </a:rPr>
                <a:t>2017</a:t>
              </a:r>
              <a:endParaRPr lang="en-GB" sz="32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2404403" y="3759517"/>
              <a:ext cx="720000" cy="369332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GB" b="1" dirty="0" smtClean="0">
                  <a:ln w="10541" cmpd="sng">
                    <a:solidFill>
                      <a:srgbClr val="4F81BD">
                        <a:shade val="88000"/>
                        <a:satMod val="110000"/>
                      </a:srgbClr>
                    </a:solidFill>
                    <a:prstDash val="solid"/>
                  </a:ln>
                  <a:gradFill>
                    <a:gsLst>
                      <a:gs pos="0">
                        <a:srgbClr val="4F81BD">
                          <a:tint val="40000"/>
                          <a:satMod val="250000"/>
                        </a:srgbClr>
                      </a:gs>
                      <a:gs pos="9000">
                        <a:srgbClr val="4F81BD">
                          <a:tint val="52000"/>
                          <a:satMod val="300000"/>
                        </a:srgbClr>
                      </a:gs>
                      <a:gs pos="50000">
                        <a:srgbClr val="4F81BD">
                          <a:shade val="20000"/>
                          <a:satMod val="300000"/>
                        </a:srgbClr>
                      </a:gs>
                      <a:gs pos="79000">
                        <a:srgbClr val="4F81BD">
                          <a:tint val="52000"/>
                          <a:satMod val="300000"/>
                        </a:srgbClr>
                      </a:gs>
                      <a:gs pos="100000">
                        <a:srgbClr val="4F81BD">
                          <a:tint val="40000"/>
                          <a:satMod val="250000"/>
                        </a:srgbClr>
                      </a:gs>
                    </a:gsLst>
                    <a:lin ang="5400000"/>
                  </a:gradFill>
                </a:rPr>
                <a:t>2018</a:t>
              </a:r>
              <a:endParaRPr lang="en-GB" sz="32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3124499" y="3759517"/>
              <a:ext cx="720000" cy="369332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GB" b="1" dirty="0" smtClean="0">
                  <a:ln w="10541" cmpd="sng">
                    <a:solidFill>
                      <a:srgbClr val="4F81BD">
                        <a:shade val="88000"/>
                        <a:satMod val="110000"/>
                      </a:srgbClr>
                    </a:solidFill>
                    <a:prstDash val="solid"/>
                  </a:ln>
                  <a:gradFill>
                    <a:gsLst>
                      <a:gs pos="0">
                        <a:srgbClr val="4F81BD">
                          <a:tint val="40000"/>
                          <a:satMod val="250000"/>
                        </a:srgbClr>
                      </a:gs>
                      <a:gs pos="9000">
                        <a:srgbClr val="4F81BD">
                          <a:tint val="52000"/>
                          <a:satMod val="300000"/>
                        </a:srgbClr>
                      </a:gs>
                      <a:gs pos="50000">
                        <a:srgbClr val="4F81BD">
                          <a:shade val="20000"/>
                          <a:satMod val="300000"/>
                        </a:srgbClr>
                      </a:gs>
                      <a:gs pos="79000">
                        <a:srgbClr val="4F81BD">
                          <a:tint val="52000"/>
                          <a:satMod val="300000"/>
                        </a:srgbClr>
                      </a:gs>
                      <a:gs pos="100000">
                        <a:srgbClr val="4F81BD">
                          <a:tint val="40000"/>
                          <a:satMod val="250000"/>
                        </a:srgbClr>
                      </a:gs>
                    </a:gsLst>
                    <a:lin ang="5400000"/>
                  </a:gradFill>
                </a:rPr>
                <a:t>2019</a:t>
              </a:r>
              <a:endParaRPr lang="en-GB" sz="32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3844595" y="3759517"/>
              <a:ext cx="720000" cy="369332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GB" b="1" dirty="0" smtClean="0">
                  <a:ln w="10541" cmpd="sng">
                    <a:solidFill>
                      <a:srgbClr val="4F81BD">
                        <a:shade val="88000"/>
                        <a:satMod val="110000"/>
                      </a:srgbClr>
                    </a:solidFill>
                    <a:prstDash val="solid"/>
                  </a:ln>
                  <a:gradFill>
                    <a:gsLst>
                      <a:gs pos="0">
                        <a:srgbClr val="4F81BD">
                          <a:tint val="40000"/>
                          <a:satMod val="250000"/>
                        </a:srgbClr>
                      </a:gs>
                      <a:gs pos="9000">
                        <a:srgbClr val="4F81BD">
                          <a:tint val="52000"/>
                          <a:satMod val="300000"/>
                        </a:srgbClr>
                      </a:gs>
                      <a:gs pos="50000">
                        <a:srgbClr val="4F81BD">
                          <a:shade val="20000"/>
                          <a:satMod val="300000"/>
                        </a:srgbClr>
                      </a:gs>
                      <a:gs pos="79000">
                        <a:srgbClr val="4F81BD">
                          <a:tint val="52000"/>
                          <a:satMod val="300000"/>
                        </a:srgbClr>
                      </a:gs>
                      <a:gs pos="100000">
                        <a:srgbClr val="4F81BD">
                          <a:tint val="40000"/>
                          <a:satMod val="250000"/>
                        </a:srgbClr>
                      </a:gs>
                    </a:gsLst>
                    <a:lin ang="5400000"/>
                  </a:gradFill>
                </a:rPr>
                <a:t>2020</a:t>
              </a:r>
              <a:endParaRPr lang="en-GB" sz="32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564691" y="3759517"/>
              <a:ext cx="720000" cy="369332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GB" b="1" dirty="0" smtClean="0">
                  <a:ln w="10541" cmpd="sng">
                    <a:solidFill>
                      <a:srgbClr val="4F81BD">
                        <a:shade val="88000"/>
                        <a:satMod val="110000"/>
                      </a:srgbClr>
                    </a:solidFill>
                    <a:prstDash val="solid"/>
                  </a:ln>
                  <a:gradFill>
                    <a:gsLst>
                      <a:gs pos="0">
                        <a:srgbClr val="4F81BD">
                          <a:tint val="40000"/>
                          <a:satMod val="250000"/>
                        </a:srgbClr>
                      </a:gs>
                      <a:gs pos="9000">
                        <a:srgbClr val="4F81BD">
                          <a:tint val="52000"/>
                          <a:satMod val="300000"/>
                        </a:srgbClr>
                      </a:gs>
                      <a:gs pos="50000">
                        <a:srgbClr val="4F81BD">
                          <a:shade val="20000"/>
                          <a:satMod val="300000"/>
                        </a:srgbClr>
                      </a:gs>
                      <a:gs pos="79000">
                        <a:srgbClr val="4F81BD">
                          <a:tint val="52000"/>
                          <a:satMod val="300000"/>
                        </a:srgbClr>
                      </a:gs>
                      <a:gs pos="100000">
                        <a:srgbClr val="4F81BD">
                          <a:tint val="40000"/>
                          <a:satMod val="250000"/>
                        </a:srgbClr>
                      </a:gs>
                    </a:gsLst>
                    <a:lin ang="5400000"/>
                  </a:gradFill>
                </a:rPr>
                <a:t>2021</a:t>
              </a:r>
              <a:endParaRPr lang="en-GB" sz="32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5284787" y="3759517"/>
              <a:ext cx="720000" cy="369332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GB" b="1" dirty="0" smtClean="0">
                  <a:ln w="10541" cmpd="sng">
                    <a:solidFill>
                      <a:srgbClr val="4F81BD">
                        <a:shade val="88000"/>
                        <a:satMod val="110000"/>
                      </a:srgbClr>
                    </a:solidFill>
                    <a:prstDash val="solid"/>
                  </a:ln>
                  <a:gradFill>
                    <a:gsLst>
                      <a:gs pos="0">
                        <a:srgbClr val="4F81BD">
                          <a:tint val="40000"/>
                          <a:satMod val="250000"/>
                        </a:srgbClr>
                      </a:gs>
                      <a:gs pos="9000">
                        <a:srgbClr val="4F81BD">
                          <a:tint val="52000"/>
                          <a:satMod val="300000"/>
                        </a:srgbClr>
                      </a:gs>
                      <a:gs pos="50000">
                        <a:srgbClr val="4F81BD">
                          <a:shade val="20000"/>
                          <a:satMod val="300000"/>
                        </a:srgbClr>
                      </a:gs>
                      <a:gs pos="79000">
                        <a:srgbClr val="4F81BD">
                          <a:tint val="52000"/>
                          <a:satMod val="300000"/>
                        </a:srgbClr>
                      </a:gs>
                      <a:gs pos="100000">
                        <a:srgbClr val="4F81BD">
                          <a:tint val="40000"/>
                          <a:satMod val="250000"/>
                        </a:srgbClr>
                      </a:gs>
                    </a:gsLst>
                    <a:lin ang="5400000"/>
                  </a:gradFill>
                </a:rPr>
                <a:t>2022</a:t>
              </a:r>
              <a:endParaRPr lang="en-GB" sz="32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6004979" y="3759517"/>
              <a:ext cx="720000" cy="369332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GB" b="1" dirty="0" smtClean="0">
                  <a:ln w="10541" cmpd="sng">
                    <a:solidFill>
                      <a:srgbClr val="4F81BD">
                        <a:shade val="88000"/>
                        <a:satMod val="110000"/>
                      </a:srgbClr>
                    </a:solidFill>
                    <a:prstDash val="solid"/>
                  </a:ln>
                  <a:gradFill>
                    <a:gsLst>
                      <a:gs pos="0">
                        <a:srgbClr val="4F81BD">
                          <a:tint val="40000"/>
                          <a:satMod val="250000"/>
                        </a:srgbClr>
                      </a:gs>
                      <a:gs pos="9000">
                        <a:srgbClr val="4F81BD">
                          <a:tint val="52000"/>
                          <a:satMod val="300000"/>
                        </a:srgbClr>
                      </a:gs>
                      <a:gs pos="50000">
                        <a:srgbClr val="4F81BD">
                          <a:shade val="20000"/>
                          <a:satMod val="300000"/>
                        </a:srgbClr>
                      </a:gs>
                      <a:gs pos="79000">
                        <a:srgbClr val="4F81BD">
                          <a:tint val="52000"/>
                          <a:satMod val="300000"/>
                        </a:srgbClr>
                      </a:gs>
                      <a:gs pos="100000">
                        <a:srgbClr val="4F81BD">
                          <a:tint val="40000"/>
                          <a:satMod val="250000"/>
                        </a:srgbClr>
                      </a:gs>
                    </a:gsLst>
                    <a:lin ang="5400000"/>
                  </a:gradFill>
                </a:rPr>
                <a:t>2023</a:t>
              </a:r>
              <a:endParaRPr lang="en-GB" sz="32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6725075" y="3759517"/>
              <a:ext cx="720000" cy="369332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GB" b="1" dirty="0" smtClean="0">
                  <a:ln w="10541" cmpd="sng">
                    <a:solidFill>
                      <a:srgbClr val="4F81BD">
                        <a:shade val="88000"/>
                        <a:satMod val="110000"/>
                      </a:srgbClr>
                    </a:solidFill>
                    <a:prstDash val="solid"/>
                  </a:ln>
                  <a:gradFill>
                    <a:gsLst>
                      <a:gs pos="0">
                        <a:srgbClr val="4F81BD">
                          <a:tint val="40000"/>
                          <a:satMod val="250000"/>
                        </a:srgbClr>
                      </a:gs>
                      <a:gs pos="9000">
                        <a:srgbClr val="4F81BD">
                          <a:tint val="52000"/>
                          <a:satMod val="300000"/>
                        </a:srgbClr>
                      </a:gs>
                      <a:gs pos="50000">
                        <a:srgbClr val="4F81BD">
                          <a:shade val="20000"/>
                          <a:satMod val="300000"/>
                        </a:srgbClr>
                      </a:gs>
                      <a:gs pos="79000">
                        <a:srgbClr val="4F81BD">
                          <a:tint val="52000"/>
                          <a:satMod val="300000"/>
                        </a:srgbClr>
                      </a:gs>
                      <a:gs pos="100000">
                        <a:srgbClr val="4F81BD">
                          <a:tint val="40000"/>
                          <a:satMod val="250000"/>
                        </a:srgbClr>
                      </a:gs>
                    </a:gsLst>
                    <a:lin ang="5400000"/>
                  </a:gradFill>
                </a:rPr>
                <a:t>2024</a:t>
              </a:r>
              <a:endParaRPr lang="en-GB" sz="32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7445171" y="3759517"/>
              <a:ext cx="720000" cy="369332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GB" b="1" dirty="0" smtClean="0">
                  <a:ln w="10541" cmpd="sng">
                    <a:solidFill>
                      <a:srgbClr val="4F81BD">
                        <a:shade val="88000"/>
                        <a:satMod val="110000"/>
                      </a:srgbClr>
                    </a:solidFill>
                    <a:prstDash val="solid"/>
                  </a:ln>
                  <a:gradFill>
                    <a:gsLst>
                      <a:gs pos="0">
                        <a:srgbClr val="4F81BD">
                          <a:tint val="40000"/>
                          <a:satMod val="250000"/>
                        </a:srgbClr>
                      </a:gs>
                      <a:gs pos="9000">
                        <a:srgbClr val="4F81BD">
                          <a:tint val="52000"/>
                          <a:satMod val="300000"/>
                        </a:srgbClr>
                      </a:gs>
                      <a:gs pos="50000">
                        <a:srgbClr val="4F81BD">
                          <a:shade val="20000"/>
                          <a:satMod val="300000"/>
                        </a:srgbClr>
                      </a:gs>
                      <a:gs pos="79000">
                        <a:srgbClr val="4F81BD">
                          <a:tint val="52000"/>
                          <a:satMod val="300000"/>
                        </a:srgbClr>
                      </a:gs>
                      <a:gs pos="100000">
                        <a:srgbClr val="4F81BD">
                          <a:tint val="40000"/>
                          <a:satMod val="250000"/>
                        </a:srgbClr>
                      </a:gs>
                    </a:gsLst>
                    <a:lin ang="5400000"/>
                  </a:gradFill>
                </a:rPr>
                <a:t>2025</a:t>
              </a:r>
              <a:endParaRPr lang="en-GB" sz="32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8165171" y="3759517"/>
              <a:ext cx="720000" cy="369332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GB" b="1" dirty="0" smtClean="0">
                  <a:ln w="10541" cmpd="sng">
                    <a:solidFill>
                      <a:srgbClr val="4F81BD">
                        <a:shade val="88000"/>
                        <a:satMod val="110000"/>
                      </a:srgbClr>
                    </a:solidFill>
                    <a:prstDash val="solid"/>
                  </a:ln>
                  <a:gradFill>
                    <a:gsLst>
                      <a:gs pos="0">
                        <a:srgbClr val="4F81BD">
                          <a:tint val="40000"/>
                          <a:satMod val="250000"/>
                        </a:srgbClr>
                      </a:gs>
                      <a:gs pos="9000">
                        <a:srgbClr val="4F81BD">
                          <a:tint val="52000"/>
                          <a:satMod val="300000"/>
                        </a:srgbClr>
                      </a:gs>
                      <a:gs pos="50000">
                        <a:srgbClr val="4F81BD">
                          <a:shade val="20000"/>
                          <a:satMod val="300000"/>
                        </a:srgbClr>
                      </a:gs>
                      <a:gs pos="79000">
                        <a:srgbClr val="4F81BD">
                          <a:tint val="52000"/>
                          <a:satMod val="300000"/>
                        </a:srgbClr>
                      </a:gs>
                      <a:gs pos="100000">
                        <a:srgbClr val="4F81BD">
                          <a:tint val="40000"/>
                          <a:satMod val="250000"/>
                        </a:srgbClr>
                      </a:gs>
                    </a:gsLst>
                    <a:lin ang="5400000"/>
                  </a:gradFill>
                </a:rPr>
                <a:t>2026</a:t>
              </a:r>
              <a:endParaRPr lang="en-GB" sz="32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3118731" y="4178195"/>
              <a:ext cx="1440192" cy="360000"/>
            </a:xfrm>
            <a:prstGeom prst="rect">
              <a:avLst/>
            </a:prstGeom>
            <a:ln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dirty="0" smtClean="0">
                  <a:solidFill>
                    <a:prstClr val="white"/>
                  </a:solidFill>
                </a:rPr>
                <a:t>LS2</a:t>
              </a:r>
              <a:endParaRPr lang="en-GB" sz="1200" dirty="0">
                <a:solidFill>
                  <a:prstClr val="white"/>
                </a:solidFill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6724979" y="4178195"/>
              <a:ext cx="1578762" cy="360000"/>
            </a:xfrm>
            <a:prstGeom prst="rect">
              <a:avLst/>
            </a:prstGeom>
            <a:ln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dirty="0" smtClean="0">
                  <a:solidFill>
                    <a:prstClr val="white"/>
                  </a:solidFill>
                </a:rPr>
                <a:t>LS3</a:t>
              </a:r>
              <a:endParaRPr lang="en-GB" sz="1200" dirty="0">
                <a:solidFill>
                  <a:prstClr val="white"/>
                </a:solidFill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 rot="16200000">
              <a:off x="1485910" y="3871843"/>
              <a:ext cx="395472" cy="180000"/>
            </a:xfrm>
            <a:prstGeom prst="rect">
              <a:avLst/>
            </a:prstGeom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500" dirty="0" smtClean="0">
                  <a:solidFill>
                    <a:prstClr val="white"/>
                  </a:solidFill>
                </a:rPr>
                <a:t>EYETS</a:t>
              </a:r>
              <a:endParaRPr lang="en-GB" sz="500" dirty="0">
                <a:solidFill>
                  <a:prstClr val="white"/>
                </a:solidFill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4558923" y="4178195"/>
              <a:ext cx="2166056" cy="360000"/>
            </a:xfrm>
            <a:prstGeom prst="rect">
              <a:avLst/>
            </a:prstGeom>
            <a:solidFill>
              <a:srgbClr val="92D050"/>
            </a:solidFill>
            <a:ln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b="1" dirty="0" smtClean="0">
                  <a:solidFill>
                    <a:srgbClr val="00B050"/>
                  </a:solidFill>
                </a:rPr>
                <a:t>Run 3</a:t>
              </a:r>
              <a:endParaRPr lang="en-GB" sz="1200" b="1" dirty="0">
                <a:solidFill>
                  <a:srgbClr val="00B050"/>
                </a:solidFill>
              </a:endParaRP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8303741" y="4178195"/>
              <a:ext cx="581430" cy="360000"/>
            </a:xfrm>
            <a:prstGeom prst="rect">
              <a:avLst/>
            </a:prstGeom>
            <a:solidFill>
              <a:srgbClr val="92D050"/>
            </a:solidFill>
            <a:ln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b="1" dirty="0" smtClean="0">
                  <a:solidFill>
                    <a:srgbClr val="00B050"/>
                  </a:solidFill>
                </a:rPr>
                <a:t>Run 4</a:t>
              </a:r>
              <a:endParaRPr lang="en-GB" sz="1200" b="1" dirty="0">
                <a:solidFill>
                  <a:srgbClr val="00B050"/>
                </a:solidFill>
              </a:endParaRPr>
            </a:p>
          </p:txBody>
        </p:sp>
        <p:cxnSp>
          <p:nvCxnSpPr>
            <p:cNvPr id="31" name="Straight Arrow Connector 30"/>
            <p:cNvCxnSpPr/>
            <p:nvPr/>
          </p:nvCxnSpPr>
          <p:spPr>
            <a:xfrm flipV="1">
              <a:off x="235781" y="4915398"/>
              <a:ext cx="2160288" cy="6963"/>
            </a:xfrm>
            <a:prstGeom prst="straightConnector1">
              <a:avLst/>
            </a:prstGeom>
            <a:ln>
              <a:headEnd type="diamond"/>
              <a:tailEnd type="diamon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2" name="Straight Arrow Connector 31"/>
            <p:cNvCxnSpPr/>
            <p:nvPr/>
          </p:nvCxnSpPr>
          <p:spPr>
            <a:xfrm flipV="1">
              <a:off x="2404307" y="5471233"/>
              <a:ext cx="2177355" cy="505"/>
            </a:xfrm>
            <a:prstGeom prst="straightConnector1">
              <a:avLst/>
            </a:prstGeom>
            <a:ln>
              <a:headEnd type="diamond"/>
              <a:tailEnd type="diamon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/>
            <p:nvPr/>
          </p:nvCxnSpPr>
          <p:spPr>
            <a:xfrm flipV="1">
              <a:off x="4613190" y="6067413"/>
              <a:ext cx="2664000" cy="9513"/>
            </a:xfrm>
            <a:prstGeom prst="straightConnector1">
              <a:avLst/>
            </a:prstGeom>
            <a:ln>
              <a:headEnd type="diamond"/>
              <a:tailEnd type="non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4" name="Straight Arrow Connector 33"/>
            <p:cNvCxnSpPr/>
            <p:nvPr/>
          </p:nvCxnSpPr>
          <p:spPr>
            <a:xfrm>
              <a:off x="2396069" y="4922361"/>
              <a:ext cx="714424" cy="0"/>
            </a:xfrm>
            <a:prstGeom prst="straightConnector1">
              <a:avLst/>
            </a:prstGeom>
            <a:ln>
              <a:headEnd type="diamond"/>
              <a:tailEnd type="diamon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5" name="Straight Arrow Connector 34"/>
            <p:cNvCxnSpPr/>
            <p:nvPr/>
          </p:nvCxnSpPr>
          <p:spPr>
            <a:xfrm flipV="1">
              <a:off x="7265645" y="6052212"/>
              <a:ext cx="1080000" cy="12485"/>
            </a:xfrm>
            <a:prstGeom prst="straightConnector1">
              <a:avLst/>
            </a:prstGeom>
            <a:ln>
              <a:prstDash val="dash"/>
              <a:headEnd type="diamond"/>
              <a:tailEnd type="diamon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36" name="Rectangle 35"/>
            <p:cNvSpPr/>
            <p:nvPr/>
          </p:nvSpPr>
          <p:spPr>
            <a:xfrm rot="16200000">
              <a:off x="766049" y="3916200"/>
              <a:ext cx="395472" cy="99517"/>
            </a:xfrm>
            <a:prstGeom prst="rect">
              <a:avLst/>
            </a:prstGeom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500" dirty="0" smtClean="0">
                  <a:solidFill>
                    <a:prstClr val="white"/>
                  </a:solidFill>
                </a:rPr>
                <a:t>YETS</a:t>
              </a:r>
              <a:endParaRPr lang="en-GB" sz="500" dirty="0">
                <a:solidFill>
                  <a:prstClr val="white"/>
                </a:solidFill>
              </a:endParaRPr>
            </a:p>
          </p:txBody>
        </p:sp>
        <p:sp>
          <p:nvSpPr>
            <p:cNvPr id="37" name="Rectangle 36"/>
            <p:cNvSpPr/>
            <p:nvPr/>
          </p:nvSpPr>
          <p:spPr>
            <a:xfrm rot="16200000">
              <a:off x="2220029" y="3912078"/>
              <a:ext cx="395472" cy="99517"/>
            </a:xfrm>
            <a:prstGeom prst="rect">
              <a:avLst/>
            </a:prstGeom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500" dirty="0" smtClean="0">
                  <a:solidFill>
                    <a:prstClr val="white"/>
                  </a:solidFill>
                </a:rPr>
                <a:t>YETS</a:t>
              </a:r>
              <a:endParaRPr lang="en-GB" sz="500" dirty="0">
                <a:solidFill>
                  <a:prstClr val="white"/>
                </a:solidFill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7514578" y="3299944"/>
              <a:ext cx="150874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dirty="0" smtClean="0"/>
                <a:t>YETS – 8 weeks</a:t>
              </a:r>
            </a:p>
            <a:p>
              <a:r>
                <a:rPr lang="en-GB" sz="1200" dirty="0" smtClean="0"/>
                <a:t>EYETS – 14 weeks</a:t>
              </a:r>
              <a:endParaRPr lang="en-GB" sz="1200" dirty="0"/>
            </a:p>
          </p:txBody>
        </p:sp>
        <p:cxnSp>
          <p:nvCxnSpPr>
            <p:cNvPr id="39" name="Straight Arrow Connector 38"/>
            <p:cNvCxnSpPr/>
            <p:nvPr/>
          </p:nvCxnSpPr>
          <p:spPr>
            <a:xfrm>
              <a:off x="4582349" y="4930851"/>
              <a:ext cx="714424" cy="0"/>
            </a:xfrm>
            <a:prstGeom prst="straightConnector1">
              <a:avLst/>
            </a:prstGeom>
            <a:ln>
              <a:headEnd type="diamond"/>
              <a:tailEnd type="diamon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40" name="TextBox 39"/>
            <p:cNvSpPr txBox="1"/>
            <p:nvPr/>
          </p:nvSpPr>
          <p:spPr>
            <a:xfrm>
              <a:off x="4558923" y="4910313"/>
              <a:ext cx="80516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dirty="0" smtClean="0">
                  <a:solidFill>
                    <a:prstClr val="black"/>
                  </a:solidFill>
                </a:rPr>
                <a:t>Tests (RFD)</a:t>
              </a:r>
              <a:endParaRPr lang="en-GB" sz="1200" dirty="0">
                <a:solidFill>
                  <a:prstClr val="black"/>
                </a:solidFill>
              </a:endParaRPr>
            </a:p>
          </p:txBody>
        </p:sp>
        <p:cxnSp>
          <p:nvCxnSpPr>
            <p:cNvPr id="41" name="Straight Arrow Connector 40"/>
            <p:cNvCxnSpPr/>
            <p:nvPr/>
          </p:nvCxnSpPr>
          <p:spPr>
            <a:xfrm>
              <a:off x="4599400" y="5471738"/>
              <a:ext cx="714424" cy="0"/>
            </a:xfrm>
            <a:prstGeom prst="straightConnector1">
              <a:avLst/>
            </a:prstGeom>
            <a:ln>
              <a:prstDash val="dash"/>
              <a:headEnd type="diamond"/>
              <a:tailEnd type="diamon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3" name="TextBox 42"/>
          <p:cNvSpPr txBox="1"/>
          <p:nvPr/>
        </p:nvSpPr>
        <p:spPr>
          <a:xfrm>
            <a:off x="2404307" y="1815300"/>
            <a:ext cx="14402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 smtClean="0">
                <a:solidFill>
                  <a:prstClr val="black"/>
                </a:solidFill>
              </a:rPr>
              <a:t>Tests (FREIA)</a:t>
            </a:r>
            <a:endParaRPr lang="en-GB" sz="1200" dirty="0">
              <a:solidFill>
                <a:prstClr val="black"/>
              </a:solidFill>
            </a:endParaRPr>
          </a:p>
        </p:txBody>
      </p:sp>
      <p:cxnSp>
        <p:nvCxnSpPr>
          <p:cNvPr id="44" name="Straight Arrow Connector 43"/>
          <p:cNvCxnSpPr/>
          <p:nvPr/>
        </p:nvCxnSpPr>
        <p:spPr>
          <a:xfrm>
            <a:off x="2410075" y="2060848"/>
            <a:ext cx="1434520" cy="0"/>
          </a:xfrm>
          <a:prstGeom prst="straightConnector1">
            <a:avLst/>
          </a:prstGeom>
          <a:ln>
            <a:headEnd type="diamond"/>
            <a:tailEnd type="diamon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100299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CERN </a:t>
            </a:r>
            <a:r>
              <a:rPr lang="en-GB" dirty="0" smtClean="0"/>
              <a:t>Physics Research Program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12000" y="980728"/>
            <a:ext cx="7920000" cy="5145435"/>
          </a:xfrm>
        </p:spPr>
        <p:txBody>
          <a:bodyPr>
            <a:normAutofit fontScale="92500" lnSpcReduction="10000"/>
          </a:bodyPr>
          <a:lstStyle/>
          <a:p>
            <a:r>
              <a:rPr lang="en-GB" dirty="0" smtClean="0"/>
              <a:t>ISOLDE and REX-HIE: </a:t>
            </a:r>
            <a:r>
              <a:rPr lang="en-GB" dirty="0"/>
              <a:t>‘Online’ separation of </a:t>
            </a:r>
            <a:r>
              <a:rPr lang="en-GB" dirty="0" smtClean="0"/>
              <a:t>isotopes</a:t>
            </a:r>
          </a:p>
          <a:p>
            <a:pPr lvl="1"/>
            <a:r>
              <a:rPr lang="en-GB" dirty="0" smtClean="0"/>
              <a:t>to study special </a:t>
            </a:r>
            <a:r>
              <a:rPr lang="en-GB" dirty="0"/>
              <a:t>radioactive nuclei; possible to </a:t>
            </a:r>
            <a:r>
              <a:rPr lang="en-GB" dirty="0" smtClean="0"/>
              <a:t>post-accelerate</a:t>
            </a:r>
            <a:endParaRPr lang="en-GB" dirty="0"/>
          </a:p>
          <a:p>
            <a:r>
              <a:rPr lang="en-GB" dirty="0"/>
              <a:t>AD: antiproton </a:t>
            </a:r>
            <a:r>
              <a:rPr lang="en-GB" dirty="0" smtClean="0"/>
              <a:t>decelerator</a:t>
            </a:r>
          </a:p>
          <a:p>
            <a:pPr lvl="1"/>
            <a:r>
              <a:rPr lang="en-GB" dirty="0" smtClean="0"/>
              <a:t>provide </a:t>
            </a:r>
            <a:r>
              <a:rPr lang="en-GB" dirty="0"/>
              <a:t>‘cold’ </a:t>
            </a:r>
            <a:r>
              <a:rPr lang="en-GB" dirty="0" smtClean="0"/>
              <a:t>antiprotons to </a:t>
            </a:r>
            <a:r>
              <a:rPr lang="en-GB" dirty="0"/>
              <a:t>make and trap anti-hydrogen; then do </a:t>
            </a:r>
            <a:r>
              <a:rPr lang="en-GB" dirty="0" smtClean="0"/>
              <a:t>spectroscopy</a:t>
            </a:r>
          </a:p>
          <a:p>
            <a:r>
              <a:rPr lang="en-GB" dirty="0"/>
              <a:t>n-TOF: low energy ‘spallation’ neutrons</a:t>
            </a:r>
            <a:endParaRPr lang="en-GB" dirty="0" smtClean="0"/>
          </a:p>
          <a:p>
            <a:pPr lvl="1"/>
            <a:r>
              <a:rPr lang="en-GB" dirty="0" smtClean="0"/>
              <a:t>dump </a:t>
            </a:r>
            <a:r>
              <a:rPr lang="en-GB" dirty="0"/>
              <a:t>high intensity proton beam in lead </a:t>
            </a:r>
            <a:r>
              <a:rPr lang="en-GB" dirty="0" smtClean="0"/>
              <a:t>target </a:t>
            </a:r>
            <a:r>
              <a:rPr lang="en-GB" dirty="0"/>
              <a:t>and use low energy ‘spallation’ neutrons (</a:t>
            </a:r>
            <a:r>
              <a:rPr lang="en-GB" dirty="0" smtClean="0"/>
              <a:t>kinetic </a:t>
            </a:r>
            <a:r>
              <a:rPr lang="en-GB" dirty="0"/>
              <a:t>energy measured by ‘time of flight’) for </a:t>
            </a:r>
            <a:r>
              <a:rPr lang="en-GB" dirty="0" smtClean="0"/>
              <a:t>high </a:t>
            </a:r>
            <a:r>
              <a:rPr lang="en-GB" dirty="0"/>
              <a:t>precision measurements of nuclear </a:t>
            </a:r>
            <a:r>
              <a:rPr lang="en-GB" dirty="0" smtClean="0"/>
              <a:t>reactions</a:t>
            </a:r>
            <a:endParaRPr lang="en-GB" dirty="0"/>
          </a:p>
          <a:p>
            <a:r>
              <a:rPr lang="en-GB" dirty="0" smtClean="0"/>
              <a:t>Extracted </a:t>
            </a:r>
            <a:r>
              <a:rPr lang="en-GB" dirty="0"/>
              <a:t>PS </a:t>
            </a:r>
            <a:r>
              <a:rPr lang="en-GB" dirty="0" smtClean="0"/>
              <a:t>beam:</a:t>
            </a:r>
          </a:p>
          <a:p>
            <a:pPr lvl="1"/>
            <a:r>
              <a:rPr lang="en-GB" dirty="0" smtClean="0"/>
              <a:t>also </a:t>
            </a:r>
            <a:r>
              <a:rPr lang="en-GB" dirty="0"/>
              <a:t>used for other ‘fixed target</a:t>
            </a:r>
            <a:r>
              <a:rPr lang="en-GB" dirty="0" smtClean="0"/>
              <a:t>’ </a:t>
            </a:r>
            <a:r>
              <a:rPr lang="en-GB" dirty="0"/>
              <a:t>experiment measuring the lifetime of </a:t>
            </a:r>
            <a:r>
              <a:rPr lang="el-GR" dirty="0" smtClean="0"/>
              <a:t>π</a:t>
            </a:r>
            <a:r>
              <a:rPr lang="en-GB" baseline="30000" dirty="0" smtClean="0"/>
              <a:t>+</a:t>
            </a:r>
            <a:r>
              <a:rPr lang="el-GR" dirty="0" smtClean="0"/>
              <a:t>π</a:t>
            </a:r>
            <a:r>
              <a:rPr lang="en-GB" baseline="30000" dirty="0" smtClean="0"/>
              <a:t>-</a:t>
            </a:r>
            <a:r>
              <a:rPr lang="en-GB" dirty="0" smtClean="0"/>
              <a:t> </a:t>
            </a:r>
            <a:r>
              <a:rPr lang="en-GB" dirty="0"/>
              <a:t>‘atoms’</a:t>
            </a:r>
          </a:p>
          <a:p>
            <a:r>
              <a:rPr lang="en-GB" dirty="0"/>
              <a:t>Extracted SPS </a:t>
            </a:r>
            <a:r>
              <a:rPr lang="en-GB" dirty="0" smtClean="0"/>
              <a:t>beam:</a:t>
            </a:r>
          </a:p>
          <a:p>
            <a:pPr lvl="1"/>
            <a:r>
              <a:rPr lang="en-GB" dirty="0" smtClean="0"/>
              <a:t>used </a:t>
            </a:r>
            <a:r>
              <a:rPr lang="en-GB" dirty="0"/>
              <a:t>to create polarized </a:t>
            </a:r>
            <a:r>
              <a:rPr lang="el-GR" dirty="0" smtClean="0"/>
              <a:t>μ</a:t>
            </a:r>
            <a:r>
              <a:rPr lang="en-GB" dirty="0" smtClean="0"/>
              <a:t> </a:t>
            </a:r>
            <a:r>
              <a:rPr lang="en-GB" dirty="0"/>
              <a:t>beam </a:t>
            </a:r>
            <a:r>
              <a:rPr lang="en-GB" dirty="0" smtClean="0"/>
              <a:t>for </a:t>
            </a:r>
            <a:r>
              <a:rPr lang="en-GB" dirty="0"/>
              <a:t>deep inelastic scattering experiment (COMPASS</a:t>
            </a:r>
            <a:r>
              <a:rPr lang="en-GB" dirty="0" smtClean="0"/>
              <a:t>)</a:t>
            </a:r>
          </a:p>
          <a:p>
            <a:r>
              <a:rPr lang="en-GB" dirty="0"/>
              <a:t>LHC: high energy proton-proton and proton-ion </a:t>
            </a:r>
            <a:r>
              <a:rPr lang="en-GB" dirty="0" err="1"/>
              <a:t>collissions</a:t>
            </a:r>
            <a:endParaRPr lang="en-GB" dirty="0"/>
          </a:p>
          <a:p>
            <a:pPr lvl="1"/>
            <a:r>
              <a:rPr lang="en-GB" dirty="0"/>
              <a:t>to study elementary particles, fields and their interactions; experimental exploration of the </a:t>
            </a:r>
            <a:r>
              <a:rPr lang="en-GB" dirty="0" err="1" smtClean="0"/>
              <a:t>Terascale</a:t>
            </a:r>
            <a:endParaRPr lang="en-GB" dirty="0"/>
          </a:p>
          <a:p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 smtClean="0"/>
              <a:t>Roger Ruber | High Luminosity Large Hadron Collider | FREIA Seminar 26-Sep-2016</a:t>
            </a:r>
            <a:endParaRPr lang="en-GB" noProof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69056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WP4: Additional RF System Upgrades</a:t>
            </a:r>
            <a:br>
              <a:rPr lang="en-GB" dirty="0" smtClean="0"/>
            </a:br>
            <a:r>
              <a:rPr lang="en-GB" sz="2000" dirty="0" smtClean="0"/>
              <a:t>Under Discussion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H</a:t>
            </a:r>
            <a:r>
              <a:rPr lang="en-GB" dirty="0" smtClean="0"/>
              <a:t>armonic RF system</a:t>
            </a:r>
          </a:p>
          <a:p>
            <a:pPr lvl="1"/>
            <a:r>
              <a:rPr lang="en-GB" dirty="0" smtClean="0"/>
              <a:t>200 MHz sub-harmonic system will improve the luminosity by</a:t>
            </a:r>
          </a:p>
          <a:p>
            <a:pPr lvl="2"/>
            <a:r>
              <a:rPr lang="en-GB" dirty="0" smtClean="0"/>
              <a:t>improved capture efficiency of longer SPS bunches with very high intensity (note: SPS works at 200 MHz)</a:t>
            </a:r>
          </a:p>
          <a:p>
            <a:pPr lvl="1"/>
            <a:r>
              <a:rPr lang="en-GB" dirty="0" smtClean="0"/>
              <a:t>800 MHz higher harmonic system to reduce beam-induced heating, intra-beam scattering, improve longitudinal beam stability by</a:t>
            </a:r>
          </a:p>
          <a:p>
            <a:pPr lvl="2"/>
            <a:r>
              <a:rPr lang="en-GB" dirty="0" smtClean="0"/>
              <a:t>changing the bunch profile</a:t>
            </a:r>
          </a:p>
          <a:p>
            <a:pPr lvl="2"/>
            <a:r>
              <a:rPr lang="en-GB" dirty="0" smtClean="0"/>
              <a:t>increasing the synchrotron frequency spread</a:t>
            </a:r>
          </a:p>
          <a:p>
            <a:endParaRPr lang="en-GB" dirty="0"/>
          </a:p>
          <a:p>
            <a:r>
              <a:rPr lang="en-GB" dirty="0" smtClean="0"/>
              <a:t>Transverse damper</a:t>
            </a:r>
          </a:p>
          <a:p>
            <a:pPr lvl="1"/>
            <a:r>
              <a:rPr lang="en-GB" dirty="0" smtClean="0"/>
              <a:t>transverse feedback system to damp beam oscillations originating from injection and/or impedance</a:t>
            </a:r>
          </a:p>
          <a:p>
            <a:pPr lvl="1"/>
            <a:r>
              <a:rPr lang="en-GB" dirty="0" smtClean="0"/>
              <a:t>preserve beam intensity and emittance</a:t>
            </a:r>
          </a:p>
          <a:p>
            <a:pPr lvl="1"/>
            <a:r>
              <a:rPr lang="en-GB" dirty="0" smtClean="0"/>
              <a:t>present system bandwidth 20 MHz, increase might be useful for HL-LHC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 smtClean="0"/>
              <a:t>Roger Ruber | High Luminosity Large Hadron Collider | FREIA Seminar 26-Sep-2016</a:t>
            </a:r>
            <a:endParaRPr lang="en-GB" noProof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40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39272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WP7: Machine Protection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Stored energy ~700 MJ per beams</a:t>
            </a:r>
          </a:p>
          <a:p>
            <a:pPr lvl="1"/>
            <a:r>
              <a:rPr lang="en-GB" dirty="0" smtClean="0"/>
              <a:t>2.2x10</a:t>
            </a:r>
            <a:r>
              <a:rPr lang="en-GB" baseline="30000" dirty="0" smtClean="0"/>
              <a:t>11</a:t>
            </a:r>
            <a:r>
              <a:rPr lang="en-GB" dirty="0" smtClean="0"/>
              <a:t> p/bunch, 25 ns bunch spacing, 2748 bunches, 7 </a:t>
            </a:r>
            <a:r>
              <a:rPr lang="en-GB" dirty="0" err="1" smtClean="0"/>
              <a:t>TeV</a:t>
            </a:r>
            <a:endParaRPr lang="en-GB" dirty="0" smtClean="0"/>
          </a:p>
          <a:p>
            <a:pPr lvl="1"/>
            <a:r>
              <a:rPr lang="en-GB" dirty="0" smtClean="0"/>
              <a:t>for LHC it is ~362 MJ per beam</a:t>
            </a:r>
          </a:p>
          <a:p>
            <a:endParaRPr lang="en-GB" dirty="0" smtClean="0"/>
          </a:p>
          <a:p>
            <a:r>
              <a:rPr lang="en-GB" dirty="0" smtClean="0"/>
              <a:t>Uncontrolled beam loss can cause severe damage</a:t>
            </a:r>
          </a:p>
          <a:p>
            <a:pPr lvl="1"/>
            <a:r>
              <a:rPr lang="en-GB" dirty="0" smtClean="0"/>
              <a:t>nominal LHC beam can penetrate 20 m long copper block</a:t>
            </a:r>
          </a:p>
          <a:p>
            <a:pPr lvl="1"/>
            <a:r>
              <a:rPr lang="en-GB" dirty="0" smtClean="0"/>
              <a:t>accident could happen if extraction kickers deflect at incorrect angle</a:t>
            </a:r>
          </a:p>
          <a:p>
            <a:endParaRPr lang="en-GB" dirty="0" smtClean="0"/>
          </a:p>
          <a:p>
            <a:r>
              <a:rPr lang="en-GB" dirty="0" smtClean="0"/>
              <a:t>Necessary to </a:t>
            </a:r>
          </a:p>
          <a:p>
            <a:pPr lvl="1"/>
            <a:r>
              <a:rPr lang="en-GB" dirty="0" smtClean="0"/>
              <a:t>review LHC damage studies with new parameters</a:t>
            </a:r>
          </a:p>
          <a:p>
            <a:pPr lvl="1"/>
            <a:r>
              <a:rPr lang="en-GB" dirty="0" smtClean="0"/>
              <a:t>extend to new failure scenarios related to</a:t>
            </a:r>
          </a:p>
          <a:p>
            <a:pPr lvl="2"/>
            <a:r>
              <a:rPr lang="en-GB" dirty="0" smtClean="0"/>
              <a:t>optics modifications</a:t>
            </a:r>
          </a:p>
          <a:p>
            <a:pPr lvl="2"/>
            <a:r>
              <a:rPr lang="en-GB" dirty="0" smtClean="0"/>
              <a:t>new hardware components: crab cavities, wire scanners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 smtClean="0"/>
              <a:t>Roger Ruber | High Luminosity Large Hadron Collider | FREIA Seminar 26-Sep-2016</a:t>
            </a:r>
            <a:endParaRPr lang="en-GB" noProof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41</a:t>
            </a:fld>
            <a:endParaRPr lang="fr-FR"/>
          </a:p>
        </p:txBody>
      </p:sp>
      <p:sp>
        <p:nvSpPr>
          <p:cNvPr id="6" name="TextBox 5"/>
          <p:cNvSpPr txBox="1"/>
          <p:nvPr/>
        </p:nvSpPr>
        <p:spPr>
          <a:xfrm>
            <a:off x="6805804" y="725863"/>
            <a:ext cx="20157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>
                <a:solidFill>
                  <a:srgbClr val="FF0000"/>
                </a:solidFill>
              </a:rPr>
              <a:t>PhD Student at HEP/FREIA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27342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/>
          <p:cNvGrpSpPr/>
          <p:nvPr/>
        </p:nvGrpSpPr>
        <p:grpSpPr>
          <a:xfrm>
            <a:off x="208019" y="2636912"/>
            <a:ext cx="6120000" cy="2192938"/>
            <a:chOff x="180192" y="1557855"/>
            <a:chExt cx="6120000" cy="2192938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3473" t="46613" r="13030" b="2221"/>
            <a:stretch/>
          </p:blipFill>
          <p:spPr>
            <a:xfrm>
              <a:off x="180192" y="1563638"/>
              <a:ext cx="6120000" cy="2187155"/>
            </a:xfrm>
            <a:prstGeom prst="roundRect">
              <a:avLst>
                <a:gd name="adj" fmla="val 34440"/>
              </a:avLst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99093" y="1557855"/>
              <a:ext cx="4220217" cy="2880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WP11: 11 T Dipole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a pair of 11 T dipoles will replace some 8.3 T main dipoles (MB)</a:t>
            </a:r>
          </a:p>
          <a:p>
            <a:pPr lvl="1"/>
            <a:r>
              <a:rPr lang="en-GB" dirty="0" smtClean="0"/>
              <a:t>space for additional collimators in the dispersion suppressor regions</a:t>
            </a:r>
          </a:p>
          <a:p>
            <a:pPr lvl="1"/>
            <a:r>
              <a:rPr lang="en-GB" dirty="0" smtClean="0"/>
              <a:t>6.252 m long and straight, </a:t>
            </a:r>
            <a:r>
              <a:rPr lang="en-GB" dirty="0"/>
              <a:t>Nb</a:t>
            </a:r>
            <a:r>
              <a:rPr lang="en-GB" baseline="-25000" dirty="0"/>
              <a:t>3</a:t>
            </a:r>
            <a:r>
              <a:rPr lang="en-GB" dirty="0"/>
              <a:t>Sn </a:t>
            </a:r>
            <a:r>
              <a:rPr lang="en-GB" dirty="0" smtClean="0"/>
              <a:t>cable</a:t>
            </a:r>
          </a:p>
          <a:p>
            <a:pPr lvl="1"/>
            <a:r>
              <a:rPr lang="en-GB" dirty="0" smtClean="0"/>
              <a:t>trim coil to correct for field difference with MB</a:t>
            </a:r>
            <a:br>
              <a:rPr lang="en-GB" dirty="0" smtClean="0"/>
            </a:br>
            <a:r>
              <a:rPr lang="en-GB" dirty="0" smtClean="0"/>
              <a:t>below nominal current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 smtClean="0"/>
              <a:t>Roger Ruber | High Luminosity Large Hadron Collider | FREIA Seminar 26-Sep-2016</a:t>
            </a:r>
            <a:endParaRPr lang="en-GB" noProof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42</a:t>
            </a:fld>
            <a:endParaRPr lang="fr-FR"/>
          </a:p>
        </p:txBody>
      </p:sp>
      <p:pic>
        <p:nvPicPr>
          <p:cNvPr id="27" name="Picture 4" descr="\\cern.ch\dfs\Users\d\dduarter\Desktop\layout with bellows.png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2348" y="4995226"/>
            <a:ext cx="9000000" cy="113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8" name="Straight Arrow Connector 27"/>
          <p:cNvCxnSpPr/>
          <p:nvPr/>
        </p:nvCxnSpPr>
        <p:spPr>
          <a:xfrm>
            <a:off x="285450" y="5066965"/>
            <a:ext cx="8640000" cy="0"/>
          </a:xfrm>
          <a:prstGeom prst="straightConnector1">
            <a:avLst/>
          </a:prstGeom>
          <a:ln w="12700">
            <a:solidFill>
              <a:srgbClr val="002060"/>
            </a:solidFill>
            <a:headEnd type="stealth"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Line Callout 2 (Accent Bar) 28"/>
          <p:cNvSpPr/>
          <p:nvPr/>
        </p:nvSpPr>
        <p:spPr>
          <a:xfrm flipH="1">
            <a:off x="2392590" y="5971510"/>
            <a:ext cx="1063452" cy="195138"/>
          </a:xfrm>
          <a:prstGeom prst="accentCallout2">
            <a:avLst>
              <a:gd name="adj1" fmla="val 46609"/>
              <a:gd name="adj2" fmla="val -2221"/>
              <a:gd name="adj3" fmla="val 46618"/>
              <a:gd name="adj4" fmla="val -18044"/>
              <a:gd name="adj5" fmla="val -167733"/>
              <a:gd name="adj6" fmla="val -41893"/>
            </a:avLst>
          </a:prstGeom>
          <a:noFill/>
          <a:ln w="12700">
            <a:solidFill>
              <a:srgbClr val="00206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r"/>
            <a:r>
              <a:rPr lang="en-US" sz="1400" dirty="0" smtClean="0">
                <a:solidFill>
                  <a:srgbClr val="002060"/>
                </a:solidFill>
              </a:rPr>
              <a:t>Interconnect</a:t>
            </a:r>
            <a:endParaRPr lang="en-US" sz="1400" dirty="0">
              <a:solidFill>
                <a:srgbClr val="002060"/>
              </a:solidFill>
            </a:endParaRPr>
          </a:p>
        </p:txBody>
      </p:sp>
      <p:sp>
        <p:nvSpPr>
          <p:cNvPr id="30" name="Line Callout 2 (Accent Bar) 29"/>
          <p:cNvSpPr/>
          <p:nvPr/>
        </p:nvSpPr>
        <p:spPr>
          <a:xfrm>
            <a:off x="5312794" y="5792167"/>
            <a:ext cx="2007255" cy="208990"/>
          </a:xfrm>
          <a:prstGeom prst="accentCallout2">
            <a:avLst>
              <a:gd name="adj1" fmla="val 46609"/>
              <a:gd name="adj2" fmla="val -2221"/>
              <a:gd name="adj3" fmla="val 46759"/>
              <a:gd name="adj4" fmla="val -19969"/>
              <a:gd name="adj5" fmla="val -191268"/>
              <a:gd name="adj6" fmla="val -44001"/>
            </a:avLst>
          </a:prstGeom>
          <a:noFill/>
          <a:ln w="12700">
            <a:solidFill>
              <a:srgbClr val="00206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r>
              <a:rPr lang="en-US" sz="1400" dirty="0" smtClean="0">
                <a:solidFill>
                  <a:srgbClr val="002060"/>
                </a:solidFill>
              </a:rPr>
              <a:t>Space for Collimator</a:t>
            </a:r>
            <a:endParaRPr lang="en-US" sz="1400" dirty="0">
              <a:solidFill>
                <a:srgbClr val="002060"/>
              </a:solidFill>
            </a:endParaRPr>
          </a:p>
        </p:txBody>
      </p:sp>
      <p:sp>
        <p:nvSpPr>
          <p:cNvPr id="31" name="Line Callout 2 (Accent Bar) 30"/>
          <p:cNvSpPr/>
          <p:nvPr/>
        </p:nvSpPr>
        <p:spPr>
          <a:xfrm>
            <a:off x="6800920" y="4823057"/>
            <a:ext cx="1944041" cy="196652"/>
          </a:xfrm>
          <a:prstGeom prst="accentCallout2">
            <a:avLst>
              <a:gd name="adj1" fmla="val 46609"/>
              <a:gd name="adj2" fmla="val -2221"/>
              <a:gd name="adj3" fmla="val 45241"/>
              <a:gd name="adj4" fmla="val -19327"/>
              <a:gd name="adj5" fmla="val 331898"/>
              <a:gd name="adj6" fmla="val -45736"/>
            </a:avLst>
          </a:prstGeom>
          <a:noFill/>
          <a:ln w="12700">
            <a:solidFill>
              <a:srgbClr val="00206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r>
              <a:rPr lang="en-US" sz="1400" dirty="0" smtClean="0">
                <a:solidFill>
                  <a:srgbClr val="002060"/>
                </a:solidFill>
              </a:rPr>
              <a:t>11 T dipole cold mass</a:t>
            </a:r>
            <a:endParaRPr lang="en-US" sz="1400" dirty="0">
              <a:solidFill>
                <a:srgbClr val="002060"/>
              </a:solidFill>
            </a:endParaRPr>
          </a:p>
        </p:txBody>
      </p:sp>
      <p:sp>
        <p:nvSpPr>
          <p:cNvPr id="32" name="Line Callout 2 (Accent Bar) 31"/>
          <p:cNvSpPr/>
          <p:nvPr/>
        </p:nvSpPr>
        <p:spPr>
          <a:xfrm flipH="1">
            <a:off x="2409202" y="4823057"/>
            <a:ext cx="1853451" cy="195138"/>
          </a:xfrm>
          <a:prstGeom prst="accentCallout2">
            <a:avLst>
              <a:gd name="adj1" fmla="val 46609"/>
              <a:gd name="adj2" fmla="val -2221"/>
              <a:gd name="adj3" fmla="val 47358"/>
              <a:gd name="adj4" fmla="val -9994"/>
              <a:gd name="adj5" fmla="val 212033"/>
              <a:gd name="adj6" fmla="val -27928"/>
            </a:avLst>
          </a:prstGeom>
          <a:noFill/>
          <a:ln w="12700">
            <a:solidFill>
              <a:srgbClr val="00206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r"/>
            <a:r>
              <a:rPr lang="en-US" sz="1400" dirty="0" smtClean="0">
                <a:solidFill>
                  <a:srgbClr val="002060"/>
                </a:solidFill>
              </a:rPr>
              <a:t>By-pass cryostat</a:t>
            </a:r>
            <a:endParaRPr lang="en-US" sz="1400" dirty="0">
              <a:solidFill>
                <a:srgbClr val="00206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400409" y="4787057"/>
            <a:ext cx="18247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002060"/>
                </a:solidFill>
              </a:rPr>
              <a:t>15'660 mm</a:t>
            </a:r>
            <a:endParaRPr lang="en-US" sz="1400" dirty="0">
              <a:solidFill>
                <a:srgbClr val="002060"/>
              </a:solidFill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63827" y="3518813"/>
            <a:ext cx="9072504" cy="2672244"/>
            <a:chOff x="36000" y="3748240"/>
            <a:chExt cx="9072504" cy="2672244"/>
          </a:xfrm>
        </p:grpSpPr>
        <p:sp>
          <p:nvSpPr>
            <p:cNvPr id="35" name="Rectangle 34"/>
            <p:cNvSpPr/>
            <p:nvPr/>
          </p:nvSpPr>
          <p:spPr>
            <a:xfrm rot="21036984">
              <a:off x="2215628" y="3748240"/>
              <a:ext cx="648000" cy="297180"/>
            </a:xfrm>
            <a:prstGeom prst="rect">
              <a:avLst/>
            </a:prstGeom>
            <a:noFill/>
            <a:ln w="25400">
              <a:solidFill>
                <a:srgbClr val="002060"/>
              </a:solidFill>
              <a:prstDash val="sysDash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6" name="Rectangle 35"/>
            <p:cNvSpPr/>
            <p:nvPr/>
          </p:nvSpPr>
          <p:spPr>
            <a:xfrm>
              <a:off x="36000" y="5052484"/>
              <a:ext cx="9072000" cy="1368000"/>
            </a:xfrm>
            <a:prstGeom prst="rect">
              <a:avLst/>
            </a:prstGeom>
            <a:noFill/>
            <a:ln w="25400">
              <a:solidFill>
                <a:srgbClr val="002060"/>
              </a:solidFill>
              <a:prstDash val="sysDash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37" name="Straight Connector 36"/>
            <p:cNvCxnSpPr>
              <a:stCxn id="35" idx="1"/>
            </p:cNvCxnSpPr>
            <p:nvPr/>
          </p:nvCxnSpPr>
          <p:spPr>
            <a:xfrm flipH="1">
              <a:off x="36000" y="3949656"/>
              <a:ext cx="2183963" cy="1102828"/>
            </a:xfrm>
            <a:prstGeom prst="line">
              <a:avLst/>
            </a:prstGeom>
            <a:noFill/>
            <a:ln w="25400">
              <a:solidFill>
                <a:srgbClr val="002060"/>
              </a:solidFill>
              <a:prstDash val="sysDash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cxnSp>
          <p:nvCxnSpPr>
            <p:cNvPr id="38" name="Straight Connector 37"/>
            <p:cNvCxnSpPr>
              <a:endCxn id="35" idx="3"/>
            </p:cNvCxnSpPr>
            <p:nvPr/>
          </p:nvCxnSpPr>
          <p:spPr>
            <a:xfrm flipH="1" flipV="1">
              <a:off x="2859293" y="3844004"/>
              <a:ext cx="6249211" cy="1208480"/>
            </a:xfrm>
            <a:prstGeom prst="line">
              <a:avLst/>
            </a:prstGeom>
            <a:noFill/>
            <a:ln w="25400">
              <a:solidFill>
                <a:srgbClr val="002060"/>
              </a:solidFill>
              <a:prstDash val="sysDash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</p:grpSp>
      <p:pic>
        <p:nvPicPr>
          <p:cNvPr id="45" name="Content Placeholder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11756" y="2044263"/>
            <a:ext cx="3052732" cy="2032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055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31" grpId="0" animBg="1"/>
      <p:bldP spid="32" grpId="0" animBg="1"/>
      <p:bldP spid="33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WP17: Civil Engineering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 smtClean="0"/>
              <a:t>Roger Ruber | High Luminosity Large Hadron Collider | FREIA Seminar 26-Sep-2016</a:t>
            </a:r>
            <a:endParaRPr lang="en-GB" noProof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43</a:t>
            </a:fld>
            <a:endParaRPr lang="fr-FR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40" y="1124745"/>
            <a:ext cx="6372200" cy="255084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43607" y="1196752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Point 1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1760" y="3345462"/>
            <a:ext cx="6185428" cy="310787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671401" y="3675593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Point 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173303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15616" y="2709000"/>
            <a:ext cx="6840760" cy="1634400"/>
          </a:xfrm>
        </p:spPr>
        <p:txBody>
          <a:bodyPr/>
          <a:lstStyle/>
          <a:p>
            <a:r>
              <a:rPr lang="en-GB" sz="2400" dirty="0" smtClean="0"/>
              <a:t>With material from the </a:t>
            </a:r>
            <a:br>
              <a:rPr lang="en-GB" sz="2400" dirty="0" smtClean="0"/>
            </a:br>
            <a:r>
              <a:rPr lang="en-GB" sz="2400" dirty="0" smtClean="0"/>
              <a:t>HL-LHC Collaboration and especially</a:t>
            </a:r>
            <a:br>
              <a:rPr lang="en-GB" sz="2400" dirty="0" smtClean="0"/>
            </a:br>
            <a:r>
              <a:rPr lang="en-GB" sz="2400" dirty="0" smtClean="0"/>
              <a:t>L. Rossi, M. Bajko, R. Calaga, </a:t>
            </a:r>
            <a:br>
              <a:rPr lang="en-GB" sz="2400" dirty="0" smtClean="0"/>
            </a:br>
            <a:r>
              <a:rPr lang="en-GB" sz="2400" dirty="0" smtClean="0"/>
              <a:t>J. Delayen, E. Montesinos</a:t>
            </a:r>
            <a:br>
              <a:rPr lang="en-GB" sz="2400" dirty="0" smtClean="0"/>
            </a:br>
            <a:r>
              <a:rPr lang="en-GB" sz="1800" dirty="0" smtClean="0"/>
              <a:t>HL-LHC </a:t>
            </a:r>
            <a:r>
              <a:rPr lang="en-GB" sz="1800" dirty="0"/>
              <a:t>web site: http://hilumilhc.web.cern.ch/</a:t>
            </a: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 smtClean="0"/>
              <a:t>Roger Ruber | High Luminosity Large Hadron Collider | FREIA Seminar 26-Sep-2016</a:t>
            </a:r>
            <a:endParaRPr lang="en-GB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 smtClean="0"/>
              <a:t>This work is supported by </a:t>
            </a:r>
          </a:p>
          <a:p>
            <a:r>
              <a:rPr lang="en-GB" i="1" dirty="0" smtClean="0"/>
              <a:t>Uppsala University and CERN</a:t>
            </a:r>
          </a:p>
          <a:p>
            <a:endParaRPr lang="en-GB" dirty="0" smtClean="0"/>
          </a:p>
          <a:p>
            <a:r>
              <a:rPr lang="en-GB" dirty="0" smtClean="0"/>
              <a:t>In collaboration with</a:t>
            </a:r>
          </a:p>
          <a:p>
            <a:r>
              <a:rPr lang="en-GB" i="1" dirty="0" smtClean="0"/>
              <a:t>Dept. Physics and Astronomy and Dept. Engineering Sciences, Uppsala University</a:t>
            </a:r>
          </a:p>
          <a:p>
            <a:r>
              <a:rPr lang="en-GB" i="1" dirty="0" smtClean="0"/>
              <a:t>Accelerator and Cryogenic Systems, </a:t>
            </a:r>
            <a:r>
              <a:rPr lang="en-GB" i="1" dirty="0" err="1" smtClean="0"/>
              <a:t>Orsay</a:t>
            </a:r>
            <a:r>
              <a:rPr lang="en-GB" i="1" dirty="0" smtClean="0"/>
              <a:t>, France</a:t>
            </a:r>
            <a:endParaRPr lang="en-GB" i="1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44</a:t>
            </a:fld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CERN Accelerator </a:t>
            </a:r>
            <a:r>
              <a:rPr lang="en-GB" dirty="0"/>
              <a:t>C</a:t>
            </a:r>
            <a:r>
              <a:rPr lang="en-GB" dirty="0" smtClean="0"/>
              <a:t>omplex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 smtClean="0"/>
              <a:t>Roger Ruber | High Luminosity Large Hadron Collider | FREIA Seminar 26-Sep-2016</a:t>
            </a:r>
            <a:endParaRPr lang="en-GB" noProof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5</a:t>
            </a:fld>
            <a:endParaRPr lang="fr-FR"/>
          </a:p>
        </p:txBody>
      </p:sp>
      <p:pic>
        <p:nvPicPr>
          <p:cNvPr id="2052" name="Picture 4" descr="http://cds.cern.ch/record/2197559/files/CCC-v2016.png?subformat=icon-144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189660"/>
            <a:ext cx="7200800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6404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8530" y="764705"/>
            <a:ext cx="6999854" cy="532859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Large Hadron Collider</a:t>
            </a:r>
            <a:endParaRPr lang="en-GB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028530" y="5301207"/>
            <a:ext cx="6999854" cy="720081"/>
          </a:xfrm>
          <a:noFill/>
        </p:spPr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27 km, </a:t>
            </a:r>
            <a:r>
              <a:rPr lang="en-GB" dirty="0" smtClean="0">
                <a:solidFill>
                  <a:schemeClr val="bg1"/>
                </a:solidFill>
              </a:rPr>
              <a:t>p-p at 7+7 </a:t>
            </a:r>
            <a:r>
              <a:rPr lang="en-GB" dirty="0" err="1">
                <a:solidFill>
                  <a:schemeClr val="bg1"/>
                </a:solidFill>
              </a:rPr>
              <a:t>TeV</a:t>
            </a:r>
            <a:endParaRPr lang="en-GB" dirty="0">
              <a:solidFill>
                <a:schemeClr val="bg1"/>
              </a:solidFill>
            </a:endParaRPr>
          </a:p>
          <a:p>
            <a:pPr lvl="1"/>
            <a:r>
              <a:rPr lang="en-GB" dirty="0">
                <a:solidFill>
                  <a:schemeClr val="bg1"/>
                </a:solidFill>
              </a:rPr>
              <a:t>3.5+3.5 in 2008, 4+4 in 2012</a:t>
            </a:r>
            <a:r>
              <a:rPr lang="en-GB" dirty="0" smtClean="0">
                <a:solidFill>
                  <a:schemeClr val="bg1"/>
                </a:solidFill>
              </a:rPr>
              <a:t>, 6.5+6.5 </a:t>
            </a:r>
            <a:r>
              <a:rPr lang="en-GB" dirty="0" err="1">
                <a:solidFill>
                  <a:schemeClr val="bg1"/>
                </a:solidFill>
              </a:rPr>
              <a:t>TeV</a:t>
            </a:r>
            <a:r>
              <a:rPr lang="en-GB" dirty="0">
                <a:solidFill>
                  <a:schemeClr val="bg1"/>
                </a:solidFill>
              </a:rPr>
              <a:t> in </a:t>
            </a:r>
            <a:r>
              <a:rPr lang="en-GB" dirty="0" smtClean="0">
                <a:solidFill>
                  <a:schemeClr val="bg1"/>
                </a:solidFill>
              </a:rPr>
              <a:t>2015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 smtClean="0"/>
              <a:t>Roger Ruber | High Luminosity Large Hadron Collider | FREIA Seminar 26-Sep-2016</a:t>
            </a:r>
            <a:endParaRPr lang="en-GB" noProof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81750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LHC Dipoles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Twin Superconducting Dipoles</a:t>
            </a:r>
            <a:endParaRPr lang="en-GB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GB" dirty="0" smtClean="0"/>
              <a:t>1232 </a:t>
            </a:r>
            <a:r>
              <a:rPr lang="en-GB" dirty="0"/>
              <a:t>x 15 m Twin Dipoles</a:t>
            </a:r>
          </a:p>
          <a:p>
            <a:endParaRPr lang="en-GB" dirty="0" smtClean="0"/>
          </a:p>
          <a:p>
            <a:r>
              <a:rPr lang="en-GB" dirty="0" smtClean="0"/>
              <a:t>Operational </a:t>
            </a:r>
            <a:r>
              <a:rPr lang="en-GB" dirty="0"/>
              <a:t>field 8.3 T @11.85 kA </a:t>
            </a:r>
            <a:br>
              <a:rPr lang="en-GB" dirty="0"/>
            </a:br>
            <a:r>
              <a:rPr lang="en-GB" dirty="0"/>
              <a:t>(9 T design)</a:t>
            </a:r>
          </a:p>
          <a:p>
            <a:endParaRPr lang="en-GB" dirty="0" smtClean="0"/>
          </a:p>
          <a:p>
            <a:r>
              <a:rPr lang="en-GB" dirty="0" smtClean="0"/>
              <a:t>HEII cooling at 1.9 K</a:t>
            </a:r>
          </a:p>
          <a:p>
            <a:pPr lvl="1"/>
            <a:r>
              <a:rPr lang="en-GB" dirty="0" smtClean="0"/>
              <a:t>3 </a:t>
            </a:r>
            <a:r>
              <a:rPr lang="en-GB" dirty="0"/>
              <a:t>km </a:t>
            </a:r>
            <a:r>
              <a:rPr lang="en-GB" dirty="0" smtClean="0"/>
              <a:t>circuits</a:t>
            </a:r>
          </a:p>
          <a:p>
            <a:pPr lvl="1"/>
            <a:r>
              <a:rPr lang="en-GB" dirty="0" smtClean="0"/>
              <a:t>130 </a:t>
            </a:r>
            <a:r>
              <a:rPr lang="en-GB" dirty="0"/>
              <a:t>tonnes He </a:t>
            </a:r>
            <a:r>
              <a:rPr lang="en-GB" dirty="0" smtClean="0"/>
              <a:t>inventory</a:t>
            </a:r>
            <a:endParaRPr lang="en-GB" dirty="0"/>
          </a:p>
          <a:p>
            <a:endParaRPr lang="en-GB" dirty="0"/>
          </a:p>
          <a:p>
            <a:r>
              <a:rPr lang="en-GB" dirty="0"/>
              <a:t>Field homogeneity of </a:t>
            </a:r>
            <a:r>
              <a:rPr lang="en-GB" dirty="0" smtClean="0"/>
              <a:t>10-4</a:t>
            </a:r>
          </a:p>
          <a:p>
            <a:pPr lvl="1"/>
            <a:r>
              <a:rPr lang="en-GB" dirty="0" smtClean="0"/>
              <a:t>bending </a:t>
            </a:r>
            <a:r>
              <a:rPr lang="en-GB" dirty="0"/>
              <a:t>strength uniformity better then 10-3. </a:t>
            </a:r>
            <a:endParaRPr lang="en-GB" dirty="0" smtClean="0"/>
          </a:p>
          <a:p>
            <a:pPr lvl="1"/>
            <a:r>
              <a:rPr lang="en-GB" dirty="0" smtClean="0"/>
              <a:t>field </a:t>
            </a:r>
            <a:r>
              <a:rPr lang="en-GB" dirty="0"/>
              <a:t>quality control (geometric and SC effects) at 10-5.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GB" dirty="0" smtClean="0"/>
              <a:t>Dipole line in the ring</a:t>
            </a:r>
            <a:endParaRPr lang="en-GB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 smtClean="0"/>
              <a:t>Roger Ruber | High Luminosity Large Hadron Collider | FREIA Seminar 26-Sep-2016</a:t>
            </a:r>
            <a:endParaRPr lang="en-GB" noProof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7</a:t>
            </a:fld>
            <a:endParaRPr lang="fr-FR"/>
          </a:p>
        </p:txBody>
      </p:sp>
      <p:pic>
        <p:nvPicPr>
          <p:cNvPr id="10" name="Content Placeholder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0032" y="1626139"/>
            <a:ext cx="3456384" cy="4606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287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Quadrupole And </a:t>
            </a:r>
            <a:r>
              <a:rPr lang="en-GB" dirty="0" smtClean="0"/>
              <a:t>Other </a:t>
            </a:r>
            <a:r>
              <a:rPr lang="en-GB" dirty="0"/>
              <a:t>M</a:t>
            </a:r>
            <a:r>
              <a:rPr lang="en-GB" dirty="0" smtClean="0"/>
              <a:t>agnets</a:t>
            </a:r>
            <a:endParaRPr lang="en-GB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539552" y="1219200"/>
            <a:ext cx="7992448" cy="4906963"/>
          </a:xfrm>
        </p:spPr>
        <p:txBody>
          <a:bodyPr/>
          <a:lstStyle/>
          <a:p>
            <a:r>
              <a:rPr lang="en-GB" dirty="0"/>
              <a:t>392 Main </a:t>
            </a:r>
            <a:r>
              <a:rPr lang="en-GB" dirty="0" smtClean="0"/>
              <a:t>Quads</a:t>
            </a:r>
          </a:p>
          <a:p>
            <a:pPr lvl="1"/>
            <a:r>
              <a:rPr lang="en-GB" dirty="0" smtClean="0"/>
              <a:t>Two-In-One </a:t>
            </a:r>
            <a:r>
              <a:rPr lang="en-GB" dirty="0"/>
              <a:t>rated for a peak field of 7 T.</a:t>
            </a:r>
          </a:p>
          <a:p>
            <a:r>
              <a:rPr lang="en-GB" dirty="0"/>
              <a:t>About 100 other Two-in-One </a:t>
            </a:r>
            <a:r>
              <a:rPr lang="en-GB" dirty="0" smtClean="0"/>
              <a:t>MQs</a:t>
            </a:r>
          </a:p>
          <a:p>
            <a:r>
              <a:rPr lang="en-GB" dirty="0" smtClean="0"/>
              <a:t>32 </a:t>
            </a:r>
            <a:r>
              <a:rPr lang="en-GB" dirty="0"/>
              <a:t>MQX (</a:t>
            </a:r>
            <a:r>
              <a:rPr lang="en-GB" dirty="0" smtClean="0"/>
              <a:t>low-</a:t>
            </a:r>
            <a:r>
              <a:rPr lang="el-GR" dirty="0" smtClean="0"/>
              <a:t>β</a:t>
            </a:r>
            <a:r>
              <a:rPr lang="en-GB" dirty="0" smtClean="0"/>
              <a:t>) </a:t>
            </a:r>
            <a:r>
              <a:rPr lang="en-GB" dirty="0"/>
              <a:t>single bore</a:t>
            </a:r>
          </a:p>
          <a:p>
            <a:pPr lvl="1"/>
            <a:r>
              <a:rPr lang="en-GB" dirty="0"/>
              <a:t>for luminosity design </a:t>
            </a:r>
            <a:r>
              <a:rPr lang="en-GB" dirty="0" smtClean="0"/>
              <a:t>L=1·10</a:t>
            </a:r>
            <a:r>
              <a:rPr lang="en-GB" baseline="30000" dirty="0" smtClean="0"/>
              <a:t>34</a:t>
            </a:r>
            <a:r>
              <a:rPr lang="en-GB" dirty="0" smtClean="0"/>
              <a:t> </a:t>
            </a:r>
            <a:r>
              <a:rPr lang="en-GB" dirty="0"/>
              <a:t>cm</a:t>
            </a:r>
            <a:r>
              <a:rPr lang="en-GB" baseline="30000" dirty="0"/>
              <a:t>-2</a:t>
            </a:r>
            <a:r>
              <a:rPr lang="en-GB" dirty="0"/>
              <a:t>s</a:t>
            </a:r>
            <a:r>
              <a:rPr lang="en-GB" baseline="30000" dirty="0"/>
              <a:t>-1</a:t>
            </a:r>
            <a:r>
              <a:rPr lang="en-GB" dirty="0"/>
              <a:t>,</a:t>
            </a:r>
          </a:p>
          <a:p>
            <a:pPr lvl="1"/>
            <a:r>
              <a:rPr lang="en-GB" dirty="0"/>
              <a:t>70 mm apertures, about 8 T peak field</a:t>
            </a:r>
          </a:p>
          <a:p>
            <a:r>
              <a:rPr lang="en-GB" dirty="0"/>
              <a:t>A «zoo» of 7600 «small» </a:t>
            </a:r>
            <a:r>
              <a:rPr lang="en-GB" dirty="0" err="1"/>
              <a:t>Sc</a:t>
            </a:r>
            <a:r>
              <a:rPr lang="en-GB" dirty="0"/>
              <a:t> magnets</a:t>
            </a:r>
          </a:p>
          <a:p>
            <a:pPr lvl="1"/>
            <a:r>
              <a:rPr lang="en-GB" dirty="0"/>
              <a:t>correctors  and higher order magnets</a:t>
            </a:r>
          </a:p>
          <a:p>
            <a:endParaRPr lang="en-GB" dirty="0"/>
          </a:p>
          <a:p>
            <a:r>
              <a:rPr lang="en-GB" dirty="0"/>
              <a:t>Large detector magnets</a:t>
            </a:r>
          </a:p>
          <a:p>
            <a:pPr lvl="1"/>
            <a:r>
              <a:rPr lang="en-GB" dirty="0"/>
              <a:t>ATLAS toroid – 25 m long </a:t>
            </a:r>
            <a:r>
              <a:rPr lang="en-GB" dirty="0" smtClean="0"/>
              <a:t>(1.2 GJ)</a:t>
            </a:r>
            <a:endParaRPr lang="en-GB" dirty="0"/>
          </a:p>
          <a:p>
            <a:pPr lvl="1"/>
            <a:r>
              <a:rPr lang="en-GB" dirty="0"/>
              <a:t>CMS solenoid – 12 m long </a:t>
            </a:r>
            <a:r>
              <a:rPr lang="en-GB" dirty="0" smtClean="0"/>
              <a:t>(2.5 GJ)</a:t>
            </a:r>
            <a:endParaRPr lang="en-GB" dirty="0"/>
          </a:p>
          <a:p>
            <a:endParaRPr lang="en-GB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 smtClean="0"/>
              <a:t>Roger Ruber | High Luminosity Large Hadron Collider | FREIA Seminar 26-Sep-2016</a:t>
            </a:r>
            <a:endParaRPr lang="en-GB" noProof="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8</a:t>
            </a:fld>
            <a:endParaRPr lang="fr-FR"/>
          </a:p>
        </p:txBody>
      </p:sp>
      <p:pic>
        <p:nvPicPr>
          <p:cNvPr id="11" name="Content Placeholder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0792" y="1219200"/>
            <a:ext cx="3247009" cy="2514895"/>
          </a:xfrm>
          <a:prstGeom prst="rect">
            <a:avLst/>
          </a:prstGeom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704" y="3832586"/>
            <a:ext cx="4474800" cy="27189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69566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Radio Frequency Acceleration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400 MHz </a:t>
            </a:r>
            <a:r>
              <a:rPr lang="en-GB" dirty="0" smtClean="0"/>
              <a:t>standing </a:t>
            </a:r>
            <a:r>
              <a:rPr lang="en-GB" dirty="0"/>
              <a:t>w</a:t>
            </a:r>
            <a:r>
              <a:rPr lang="en-GB" dirty="0" smtClean="0"/>
              <a:t>ave </a:t>
            </a:r>
            <a:r>
              <a:rPr lang="en-GB" dirty="0"/>
              <a:t>RF</a:t>
            </a:r>
          </a:p>
          <a:p>
            <a:r>
              <a:rPr lang="en-GB" dirty="0" smtClean="0"/>
              <a:t>Nominal </a:t>
            </a:r>
            <a:r>
              <a:rPr lang="en-GB" dirty="0"/>
              <a:t>gradient 5.5 MV/m</a:t>
            </a:r>
          </a:p>
          <a:p>
            <a:pPr lvl="1"/>
            <a:r>
              <a:rPr lang="en-GB" dirty="0" smtClean="0"/>
              <a:t>nominal 2MV per cavity</a:t>
            </a:r>
          </a:p>
          <a:p>
            <a:pPr lvl="1"/>
            <a:r>
              <a:rPr lang="en-GB" dirty="0" smtClean="0"/>
              <a:t>up </a:t>
            </a:r>
            <a:r>
              <a:rPr lang="en-GB" dirty="0"/>
              <a:t>to 3 MV at  8 MV/m</a:t>
            </a:r>
          </a:p>
          <a:p>
            <a:r>
              <a:rPr lang="en-GB" dirty="0" smtClean="0"/>
              <a:t>Single cell cavities</a:t>
            </a:r>
          </a:p>
          <a:p>
            <a:pPr lvl="1"/>
            <a:r>
              <a:rPr lang="en-GB" dirty="0" smtClean="0"/>
              <a:t>16 cavities total,</a:t>
            </a:r>
            <a:endParaRPr lang="en-GB" dirty="0"/>
          </a:p>
          <a:p>
            <a:pPr lvl="1"/>
            <a:r>
              <a:rPr lang="en-GB" dirty="0" smtClean="0"/>
              <a:t>4 cavities per </a:t>
            </a:r>
            <a:r>
              <a:rPr lang="en-GB" dirty="0"/>
              <a:t>cryomodule, </a:t>
            </a:r>
            <a:endParaRPr lang="en-GB" dirty="0" smtClean="0"/>
          </a:p>
          <a:p>
            <a:pPr lvl="1"/>
            <a:r>
              <a:rPr lang="en-GB" dirty="0" smtClean="0"/>
              <a:t>2 </a:t>
            </a:r>
            <a:r>
              <a:rPr lang="en-GB" dirty="0" err="1" smtClean="0"/>
              <a:t>cryomodules</a:t>
            </a:r>
            <a:r>
              <a:rPr lang="en-GB" dirty="0" smtClean="0"/>
              <a:t> </a:t>
            </a:r>
            <a:r>
              <a:rPr lang="en-GB" dirty="0"/>
              <a:t>per beam. </a:t>
            </a:r>
            <a:endParaRPr lang="en-GB" dirty="0" smtClean="0"/>
          </a:p>
          <a:p>
            <a:r>
              <a:rPr lang="en-GB" dirty="0" smtClean="0"/>
              <a:t>Sputtered </a:t>
            </a:r>
            <a:r>
              <a:rPr lang="en-GB" dirty="0"/>
              <a:t>niobium </a:t>
            </a:r>
            <a:r>
              <a:rPr lang="en-GB" dirty="0" smtClean="0"/>
              <a:t>design</a:t>
            </a:r>
            <a:br>
              <a:rPr lang="en-GB" dirty="0" smtClean="0"/>
            </a:br>
            <a:r>
              <a:rPr lang="en-GB" dirty="0" smtClean="0"/>
              <a:t>(like LEP</a:t>
            </a:r>
            <a:r>
              <a:rPr lang="en-GB" dirty="0"/>
              <a:t>)</a:t>
            </a:r>
          </a:p>
          <a:p>
            <a:endParaRPr lang="en-GB" dirty="0" smtClean="0"/>
          </a:p>
          <a:p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 smtClean="0"/>
              <a:t>Roger Ruber | High Luminosity Large Hadron Collider | FREIA Seminar 26-Sep-2016</a:t>
            </a:r>
            <a:endParaRPr lang="en-GB" noProof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9</a:t>
            </a:fld>
            <a:endParaRPr lang="fr-FR"/>
          </a:p>
        </p:txBody>
      </p:sp>
      <p:pic>
        <p:nvPicPr>
          <p:cNvPr id="1026" name="Picture 2" descr="https://mediastream.cern.ch/MediaArchive/Photo/Public/2000/0007016/0007016_06/0007016_06-A5-at-72-dpi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980728"/>
            <a:ext cx="4421467" cy="2892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2599" y="3573016"/>
            <a:ext cx="3864201" cy="2901104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875183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HiLumi">
      <a:dk1>
        <a:sysClr val="windowText" lastClr="000000"/>
      </a:dk1>
      <a:lt1>
        <a:sysClr val="window" lastClr="FFFFFF"/>
      </a:lt1>
      <a:dk2>
        <a:srgbClr val="005F8C"/>
      </a:dk2>
      <a:lt2>
        <a:srgbClr val="0093BE"/>
      </a:lt2>
      <a:accent1>
        <a:srgbClr val="64BCD9"/>
      </a:accent1>
      <a:accent2>
        <a:srgbClr val="700A00"/>
      </a:accent2>
      <a:accent3>
        <a:srgbClr val="CA1100"/>
      </a:accent3>
      <a:accent4>
        <a:srgbClr val="E65346"/>
      </a:accent4>
      <a:accent5>
        <a:srgbClr val="5A5A5A"/>
      </a:accent5>
      <a:accent6>
        <a:srgbClr val="FB963C"/>
      </a:accent6>
      <a:hlink>
        <a:srgbClr val="0093BE"/>
      </a:hlink>
      <a:folHlink>
        <a:srgbClr val="6E6E6E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89ABA85A245EC45AA49FA36F10E0232" ma:contentTypeVersion="2" ma:contentTypeDescription="Create a new document." ma:contentTypeScope="" ma:versionID="adcd0aad5aed504a8f0da929d2112ad6">
  <xsd:schema xmlns:xsd="http://www.w3.org/2001/XMLSchema" xmlns:xs="http://www.w3.org/2001/XMLSchema" xmlns:p="http://schemas.microsoft.com/office/2006/metadata/properties" xmlns:ns2="8946e33d-fd2f-4ae4-8ee9-d90c129cdf9e" targetNamespace="http://schemas.microsoft.com/office/2006/metadata/properties" ma:root="true" ma:fieldsID="8f86ca1f070cacaf1fa8f62c9f76043c" ns2:_="">
    <xsd:import namespace="8946e33d-fd2f-4ae4-8ee9-d90c129cdf9e"/>
    <xsd:element name="properties">
      <xsd:complexType>
        <xsd:sequence>
          <xsd:element name="documentManagement">
            <xsd:complexType>
              <xsd:all>
                <xsd:element ref="ns2:Description0" minOccurs="0"/>
                <xsd:element ref="ns2:No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946e33d-fd2f-4ae4-8ee9-d90c129cdf9e" elementFormDefault="qualified">
    <xsd:import namespace="http://schemas.microsoft.com/office/2006/documentManagement/types"/>
    <xsd:import namespace="http://schemas.microsoft.com/office/infopath/2007/PartnerControls"/>
    <xsd:element name="Description0" ma:index="8" nillable="true" ma:displayName="Description" ma:internalName="Description0">
      <xsd:simpleType>
        <xsd:restriction base="dms:Text">
          <xsd:maxLength value="255"/>
        </xsd:restriction>
      </xsd:simpleType>
    </xsd:element>
    <xsd:element name="Note" ma:index="9" nillable="true" ma:displayName="Note" ma:internalName="Not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escription0 xmlns="8946e33d-fd2f-4ae4-8ee9-d90c129cdf9e">HL-LHC PowerPoint Presentation, incl. CERN logo, 4:3 format</Description0>
    <Note xmlns="8946e33d-fd2f-4ae4-8ee9-d90c129cdf9e">For external collaborators: you may replace the CERN logo by your home institute logo if needed
https://edms.cern.ch/document/1586452/</Note>
  </documentManagement>
</p:properties>
</file>

<file path=customXml/itemProps1.xml><?xml version="1.0" encoding="utf-8"?>
<ds:datastoreItem xmlns:ds="http://schemas.openxmlformats.org/officeDocument/2006/customXml" ds:itemID="{9A55C745-3429-4486-A126-60D7C77FAA1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946e33d-fd2f-4ae4-8ee9-d90c129cdf9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B3DAAED-59EA-473F-8797-807F21F6E6D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DA649C1-7B00-4ECC-98F2-E673362ECA3E}">
  <ds:schemaRefs>
    <ds:schemaRef ds:uri="http://purl.org/dc/elements/1.1/"/>
    <ds:schemaRef ds:uri="8946e33d-fd2f-4ae4-8ee9-d90c129cdf9e"/>
    <ds:schemaRef ds:uri="http://schemas.microsoft.com/office/2006/documentManagement/types"/>
    <ds:schemaRef ds:uri="http://schemas.microsoft.com/office/infopath/2007/PartnerControls"/>
    <ds:schemaRef ds:uri="http://purl.org/dc/dcmitype/"/>
    <ds:schemaRef ds:uri="http://purl.org/dc/terms/"/>
    <ds:schemaRef ds:uri="http://www.w3.org/XML/1998/namespace"/>
    <ds:schemaRef ds:uri="http://schemas.openxmlformats.org/package/2006/metadata/core-properties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7107</TotalTime>
  <Words>2975</Words>
  <Application>Microsoft Office PowerPoint</Application>
  <PresentationFormat>On-screen Show (4:3)</PresentationFormat>
  <Paragraphs>690</Paragraphs>
  <Slides>44</Slides>
  <Notes>44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5" baseType="lpstr">
      <vt:lpstr>Thème Office</vt:lpstr>
      <vt:lpstr>High Luminosity Large Hadron Collider</vt:lpstr>
      <vt:lpstr>CERN European Organization for Nuclear Research</vt:lpstr>
      <vt:lpstr>CERN’s Mission</vt:lpstr>
      <vt:lpstr>CERN Physics Research Program</vt:lpstr>
      <vt:lpstr>CERN Accelerator Complex</vt:lpstr>
      <vt:lpstr>Large Hadron Collider</vt:lpstr>
      <vt:lpstr>LHC Dipoles</vt:lpstr>
      <vt:lpstr>Quadrupole And Other Magnets</vt:lpstr>
      <vt:lpstr>Radio Frequency Acceleration</vt:lpstr>
      <vt:lpstr>Why Upgrading LHC</vt:lpstr>
      <vt:lpstr>High Luminosity LHC Project</vt:lpstr>
      <vt:lpstr>Common Terms</vt:lpstr>
      <vt:lpstr>HL-LHC Main Upgrade Idea</vt:lpstr>
      <vt:lpstr>Crabbing</vt:lpstr>
      <vt:lpstr>HL-LHC Parameters</vt:lpstr>
      <vt:lpstr>PowerPoint Presentation</vt:lpstr>
      <vt:lpstr>HL-LHC project breakdown structure</vt:lpstr>
      <vt:lpstr>HL-LHC Interaction Region</vt:lpstr>
      <vt:lpstr>Looking Towards The Collision Point</vt:lpstr>
      <vt:lpstr>Looking Over The Shoulder</vt:lpstr>
      <vt:lpstr>Conceptual Layout IR Region</vt:lpstr>
      <vt:lpstr>HL-LHC Lay-out of the IR</vt:lpstr>
      <vt:lpstr>WP3: Interaction Region Magnets Inner Triplet at ATLAS &amp; CMS</vt:lpstr>
      <vt:lpstr>What Is Special</vt:lpstr>
      <vt:lpstr>Dipoles &amp; Quadrupoles</vt:lpstr>
      <vt:lpstr>Q1-Q2-Q3 ORBIT CORRECTORS  MCBXFA, MCBXFB</vt:lpstr>
      <vt:lpstr>Q4-D2 ORBIT CORRECTORS MCBRD, MCBRYY</vt:lpstr>
      <vt:lpstr>Zoo of Higher Order Correctors</vt:lpstr>
      <vt:lpstr>WP4: Crab Cavities &amp; RF</vt:lpstr>
      <vt:lpstr>Compact Nb-on-Cu Coating Cavity SRF2015-THPB048</vt:lpstr>
      <vt:lpstr>Crab Cavity Design Evolution (~4yr)</vt:lpstr>
      <vt:lpstr>Double Quarter Wave Cavity λ/4 TEM Resonator</vt:lpstr>
      <vt:lpstr>Radio Frequency Dipole (RFD) λ/2 TEM Resonator</vt:lpstr>
      <vt:lpstr>4 Rod Crab Cavity (4RCC) Four co-linear λ/4 TEM Resonators</vt:lpstr>
      <vt:lpstr>Cavity Tuning</vt:lpstr>
      <vt:lpstr>Transmission Lines</vt:lpstr>
      <vt:lpstr>Cryomodules</vt:lpstr>
      <vt:lpstr>Crab Cavity Tests</vt:lpstr>
      <vt:lpstr>Planning</vt:lpstr>
      <vt:lpstr>WP4: Additional RF System Upgrades Under Discussion</vt:lpstr>
      <vt:lpstr>WP7: Machine Protection</vt:lpstr>
      <vt:lpstr>WP11: 11 T Dipole</vt:lpstr>
      <vt:lpstr>WP17: Civil Engineering</vt:lpstr>
      <vt:lpstr>With material from the  HL-LHC Collaboration and especially L. Rossi, M. Bajko, R. Calaga,  J. Delayen, E. Montesinos HL-LHC web site: http://hilumilhc.web.cern.ch/</vt:lpstr>
    </vt:vector>
  </TitlesOfParts>
  <Company>APO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HiLumi-Pres-Template-4-3-2logo-v2</dc:title>
  <dc:creator>André-Pierre OLIVIER</dc:creator>
  <cp:lastModifiedBy>Roger Ruber</cp:lastModifiedBy>
  <cp:revision>190</cp:revision>
  <dcterms:created xsi:type="dcterms:W3CDTF">2016-02-12T10:02:27Z</dcterms:created>
  <dcterms:modified xsi:type="dcterms:W3CDTF">2016-09-26T11:19:16Z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0x010100689ABA85A245EC45AA49FA36F10E0232</vt:lpwstr>
  </property>
</Properties>
</file>