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88" r:id="rId2"/>
    <p:sldMasterId id="2147483700" r:id="rId3"/>
  </p:sldMasterIdLst>
  <p:notesMasterIdLst>
    <p:notesMasterId r:id="rId30"/>
  </p:notesMasterIdLst>
  <p:handoutMasterIdLst>
    <p:handoutMasterId r:id="rId31"/>
  </p:handoutMasterIdLst>
  <p:sldIdLst>
    <p:sldId id="257" r:id="rId4"/>
    <p:sldId id="304" r:id="rId5"/>
    <p:sldId id="305" r:id="rId6"/>
    <p:sldId id="306" r:id="rId7"/>
    <p:sldId id="285" r:id="rId8"/>
    <p:sldId id="287" r:id="rId9"/>
    <p:sldId id="290" r:id="rId10"/>
    <p:sldId id="291" r:id="rId11"/>
    <p:sldId id="292" r:id="rId12"/>
    <p:sldId id="293" r:id="rId13"/>
    <p:sldId id="295" r:id="rId14"/>
    <p:sldId id="294" r:id="rId15"/>
    <p:sldId id="308" r:id="rId16"/>
    <p:sldId id="316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8" r:id="rId25"/>
    <p:sldId id="319" r:id="rId26"/>
    <p:sldId id="320" r:id="rId27"/>
    <p:sldId id="321" r:id="rId28"/>
    <p:sldId id="296" r:id="rId29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3" autoAdjust="0"/>
    <p:restoredTop sz="88988" autoAdjust="0"/>
  </p:normalViewPr>
  <p:slideViewPr>
    <p:cSldViewPr>
      <p:cViewPr varScale="1">
        <p:scale>
          <a:sx n="100" d="100"/>
          <a:sy n="100" d="100"/>
        </p:scale>
        <p:origin x="-18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C982BAA3-A790-46B3-9188-24BE89E3FE2F}" type="datetime1">
              <a:rPr lang="en-US"/>
              <a:pPr>
                <a:defRPr/>
              </a:pPr>
              <a:t>10/3/2016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33A25D24-8732-4AC2-B220-F98F3165F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40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5A2BD991-25D7-47D5-9F28-CCF6DF8C13E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825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933535A-BD4C-4695-BB7C-8AE6458FF655}" type="slidenum">
              <a:rPr lang="sv-SE" sz="1200" smtClean="0"/>
              <a:pPr/>
              <a:t>1</a:t>
            </a:fld>
            <a:endParaRPr lang="sv-SE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Measured parameters agree very well with the design values. </a:t>
            </a:r>
          </a:p>
          <a:p>
            <a:r>
              <a:rPr lang="sv-SE" dirty="0" smtClean="0"/>
              <a:t>The combiner is broadband. 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BD991-25D7-47D5-9F28-CCF6DF8C13E4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329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pic>
        <p:nvPicPr>
          <p:cNvPr id="6" name="Picture 13" descr="FREI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1"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06375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76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8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  <a:prstGeom prst="rect">
            <a:avLst/>
          </a:prstGeom>
        </p:spPr>
        <p:txBody>
          <a:bodyPr lIns="82945" tIns="41473" rIns="82945" bIns="41473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8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  <a:prstGeom prst="rect">
            <a:avLst/>
          </a:prstGeom>
        </p:spPr>
        <p:txBody>
          <a:bodyPr lIns="82945" tIns="41473" rIns="82945" bIns="41473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2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745241" cy="9167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9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0801" y="190100"/>
            <a:ext cx="1968480" cy="6214253"/>
          </a:xfrm>
          <a:prstGeom prst="rect">
            <a:avLst/>
          </a:prstGeom>
        </p:spPr>
        <p:txBody>
          <a:bodyPr vert="eaVert"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040" y="190100"/>
            <a:ext cx="5771520" cy="6214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687507" cy="9167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716" y="1142040"/>
            <a:ext cx="7807839" cy="526262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7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  <a:prstGeom prst="rect">
            <a:avLst/>
          </a:prstGeom>
        </p:spPr>
        <p:txBody>
          <a:bodyPr lIns="82945" tIns="41473" rIns="82945" bIns="41473"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0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745241" cy="9167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041" y="1029709"/>
            <a:ext cx="3834720" cy="537464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0" y="1029709"/>
            <a:ext cx="3836160" cy="537464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71602-4163-43DF-BD75-94A556649F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453188"/>
            <a:ext cx="72628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 dirty="0" smtClean="0"/>
              <a:t>Ninth Continuous Wave and High Average Power RF Workshop, CWRF16, 21-24 June 2016, Grenoble.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84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745241" cy="9167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5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5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  <a:prstGeom prst="rect">
            <a:avLst/>
          </a:prstGeom>
        </p:spPr>
        <p:txBody>
          <a:bodyPr lIns="82945" tIns="41473" rIns="82945" bIns="41473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6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  <a:prstGeom prst="rect">
            <a:avLst/>
          </a:prstGeom>
        </p:spPr>
        <p:txBody>
          <a:bodyPr lIns="82945" tIns="41473" rIns="82945" bIns="41473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1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745241" cy="9167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0801" y="190100"/>
            <a:ext cx="1968480" cy="6214253"/>
          </a:xfrm>
          <a:prstGeom prst="rect">
            <a:avLst/>
          </a:prstGeom>
        </p:spPr>
        <p:txBody>
          <a:bodyPr vert="eaVert"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040" y="190100"/>
            <a:ext cx="5771520" cy="6214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31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430" tIns="45715" rIns="91430" bIns="45715"/>
          <a:lstStyle>
            <a:lvl1pPr>
              <a:defRPr/>
            </a:lvl1pPr>
          </a:lstStyle>
          <a:p>
            <a:pPr defTabSz="82945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430" tIns="45715" rIns="91430" bIns="45715"/>
          <a:lstStyle>
            <a:lvl1pPr>
              <a:defRPr/>
            </a:lvl1pPr>
          </a:lstStyle>
          <a:p>
            <a:pPr defTabSz="82945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ln/>
        </p:spPr>
        <p:txBody>
          <a:bodyPr lIns="91430" tIns="45715" rIns="91430" bIns="45715"/>
          <a:lstStyle>
            <a:lvl1pPr>
              <a:defRPr/>
            </a:lvl1pPr>
          </a:lstStyle>
          <a:p>
            <a:pPr defTabSz="82945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  <a:ea typeface="+mn-ea"/>
            </a:endParaRPr>
          </a:p>
          <a:p>
            <a:pPr defTabSz="829452" fontAlgn="auto">
              <a:spcBef>
                <a:spcPts val="0"/>
              </a:spcBef>
              <a:spcAft>
                <a:spcPts val="0"/>
              </a:spcAft>
              <a:defRPr/>
            </a:pPr>
            <a:fld id="{D00BA310-7184-4263-8492-21AF2537509B}" type="slidenum">
              <a:rPr lang="ru-RU" sz="1600">
                <a:solidFill>
                  <a:prstClr val="black"/>
                </a:solidFill>
                <a:latin typeface="Calibri"/>
                <a:ea typeface="+mn-ea"/>
              </a:rPr>
              <a:pPr defTabSz="82945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86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9D74B574-E9A8-44E0-964D-4FEBD4FB35B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453188"/>
            <a:ext cx="72628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 dirty="0" smtClean="0"/>
              <a:t>Ninth Continuous Wave and High Average Power RF Workshop, CWRF16, 21-24 June 2016, Grenoble.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1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687507" cy="9167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716" y="1142040"/>
            <a:ext cx="7807839" cy="526262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  <a:prstGeom prst="rect">
            <a:avLst/>
          </a:prstGeom>
        </p:spPr>
        <p:txBody>
          <a:bodyPr lIns="82945" tIns="41473" rIns="82945" bIns="41473"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745241" cy="9167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041" y="1029709"/>
            <a:ext cx="3834720" cy="537464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0" y="1029709"/>
            <a:ext cx="3836160" cy="537464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745241" cy="9167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gif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453188"/>
            <a:ext cx="72628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 dirty="0" smtClean="0"/>
              <a:t>Ninth Continuous Wave and High Average Power RF Workshop, CWRF16, 21-24 June 2016, Grenoble.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9D74B574-E9A8-44E0-964D-4FEBD4FB35B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pic>
        <p:nvPicPr>
          <p:cNvPr id="1034" name="Picture 10" descr="FREIA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1" r:id="rId2"/>
    <p:sldLayoutId id="2147483685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1" fontAlgn="base" hangingPunct="1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730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981075" indent="-173038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344613" indent="-1841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708150" indent="-1841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1716" y="1142040"/>
            <a:ext cx="7807839" cy="52626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ts val="1072"/>
              <a:buNone/>
              <a:defRPr lang="en-US" sz="22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ts val="1072"/>
              <a:buBlip>
                <a:blip r:embed="rId13"/>
              </a:buBlip>
              <a:defRPr lang="en-US" sz="22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ts val="749"/>
              <a:buBlip>
                <a:blip r:embed="rId14"/>
              </a:buBlip>
              <a:defRPr lang="en-US" sz="20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ts val="749"/>
              <a:buBlip>
                <a:blip r:embed="rId14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ts val="749"/>
              <a:buBlip>
                <a:blip r:embed="rId14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3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3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3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3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3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9pPr>
          </a:lstStyle>
          <a:p>
            <a:pPr lvl="0"/>
            <a:r>
              <a:rPr lang="en-US" dirty="0"/>
              <a:t>Click to edit the outline text format</a:t>
            </a:r>
          </a:p>
          <a:p>
            <a:pPr lvl="1"/>
            <a:r>
              <a:rPr lang="en-US" dirty="0"/>
              <a:t>Second Outline Level</a:t>
            </a:r>
          </a:p>
          <a:p>
            <a:pPr lvl="2"/>
            <a:r>
              <a:rPr lang="en-US" dirty="0"/>
              <a:t>Third Outline Level</a:t>
            </a:r>
          </a:p>
          <a:p>
            <a:pPr lvl="3"/>
            <a:r>
              <a:rPr lang="en-US" dirty="0"/>
              <a:t>Fourth Outline Level</a:t>
            </a:r>
          </a:p>
          <a:p>
            <a:pPr lvl="4"/>
            <a:r>
              <a:rPr lang="en-US" dirty="0"/>
              <a:t>Fifth Outline Level</a:t>
            </a:r>
          </a:p>
          <a:p>
            <a:pPr lvl="5"/>
            <a:r>
              <a:rPr lang="en-US" dirty="0"/>
              <a:t>Sixth Outline Level</a:t>
            </a:r>
          </a:p>
          <a:p>
            <a:pPr lvl="6"/>
            <a:r>
              <a:rPr lang="en-US" dirty="0"/>
              <a:t>Seventh Outline Level</a:t>
            </a:r>
          </a:p>
          <a:p>
            <a:pPr lvl="7"/>
            <a:r>
              <a:rPr lang="en-US" dirty="0"/>
              <a:t>Eighth Outline Level</a:t>
            </a:r>
          </a:p>
          <a:p>
            <a:pPr lvl="8"/>
            <a:r>
              <a:rPr lang="en-US" dirty="0"/>
              <a:t>Ninth Outline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61167"/>
            <a:ext cx="9143433" cy="397128"/>
          </a:xfrm>
          <a:prstGeom prst="rect">
            <a:avLst/>
          </a:prstGeom>
          <a:solidFill>
            <a:srgbClr val="B80047"/>
          </a:solidFill>
          <a:ln w="25400">
            <a:solidFill>
              <a:srgbClr val="B80047"/>
            </a:solidFill>
            <a:prstDash val="solid"/>
          </a:ln>
        </p:spPr>
        <p:txBody>
          <a:bodyPr lIns="0" tIns="0" rIns="0" bIns="0" anchor="ctr" anchorCtr="1"/>
          <a:lstStyle/>
          <a:p>
            <a:pPr algn="ctr" defTabSz="8294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CCCCCC"/>
                </a:solidFill>
                <a:latin typeface="Nimbus Sans L" pitchFamily="18"/>
                <a:ea typeface="Nimbus Sans L" pitchFamily="2"/>
                <a:cs typeface="Tahoma" pitchFamily="2"/>
              </a:rPr>
              <a:t>FREIA – </a:t>
            </a:r>
            <a:r>
              <a:rPr lang="en-US" sz="1600" dirty="0">
                <a:solidFill>
                  <a:srgbClr val="CCCCCC"/>
                </a:solidFill>
                <a:latin typeface="Nimbus Sans L" pitchFamily="18"/>
                <a:ea typeface="Nimbus Sans L" pitchFamily="2"/>
                <a:cs typeface="Tahoma" pitchFamily="2"/>
              </a:rPr>
              <a:t>Uppsala University	       </a:t>
            </a:r>
            <a:fld id="{F3280BE6-C910-4599-B4D1-C31ABA5364A4}" type="slidenum">
              <a:rPr lang="en-US" sz="1600" smtClean="0">
                <a:solidFill>
                  <a:srgbClr val="CCCCCC"/>
                </a:solidFill>
                <a:latin typeface="Nimbus Sans L" pitchFamily="18"/>
                <a:ea typeface="Nimbus Sans L" pitchFamily="2"/>
                <a:cs typeface="Tahoma" pitchFamily="2"/>
              </a:rPr>
              <a:pPr algn="ctr" defTabSz="829452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sz="1600" dirty="0" smtClean="0">
                <a:solidFill>
                  <a:srgbClr val="CCCCCC"/>
                </a:solidFill>
                <a:latin typeface="Nimbus Sans L" pitchFamily="18"/>
                <a:ea typeface="Nimbus Sans L" pitchFamily="2"/>
                <a:cs typeface="Tahoma" pitchFamily="2"/>
              </a:rPr>
              <a:t>                                   </a:t>
            </a:r>
            <a:endParaRPr lang="en-US" sz="1600" dirty="0">
              <a:solidFill>
                <a:srgbClr val="CCCCCC"/>
              </a:solidFill>
              <a:latin typeface="Nimbus Sans L" pitchFamily="18"/>
              <a:ea typeface="Nimbus Sans L" pitchFamily="2"/>
              <a:cs typeface="Tahoma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78447" cy="1278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67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lvl="0" indent="0" algn="l" rtl="0" hangingPunct="0">
        <a:buFontTx/>
        <a:buNone/>
        <a:tabLst/>
        <a:defRPr lang="en-US" sz="3300" b="1" i="0" u="none" strike="noStrike">
          <a:ln>
            <a:noFill/>
          </a:ln>
          <a:latin typeface="Trebuchet MS" pitchFamily="34"/>
          <a:ea typeface="HG Mincho Light J" pitchFamily="2"/>
          <a:cs typeface="Tahoma" pitchFamily="2"/>
        </a:defRPr>
      </a:lvl1pPr>
    </p:titleStyle>
    <p:bodyStyle>
      <a:lvl1pPr marL="0" marR="0" lvl="0" indent="0" rtl="0" hangingPunct="0">
        <a:buSzPts val="1072"/>
        <a:buBlip>
          <a:blip r:embed="rId13"/>
        </a:buBlip>
        <a:tabLst/>
        <a:defRPr lang="en-US"/>
      </a:lvl1pPr>
      <a:lvl2pPr marL="0" marR="0" lvl="1" indent="0" rtl="0" hangingPunct="0">
        <a:buSzPts val="749"/>
        <a:buBlip>
          <a:blip r:embed="rId14"/>
        </a:buBlip>
        <a:tabLst/>
        <a:defRPr lang="en-US"/>
      </a:lvl2pPr>
      <a:lvl3pPr marL="0" marR="0" lvl="2" indent="0" rtl="0" hangingPunct="0">
        <a:buSzPts val="749"/>
        <a:buBlip>
          <a:blip r:embed="rId14"/>
        </a:buBlip>
        <a:tabLst/>
        <a:defRPr lang="en-US"/>
      </a:lvl3pPr>
      <a:lvl4pPr marL="0" marR="0" lvl="3" indent="0" rtl="0" hangingPunct="0">
        <a:buSzPts val="749"/>
        <a:buBlip>
          <a:blip r:embed="rId14"/>
        </a:buBlip>
        <a:tabLst/>
        <a:defRPr lang="en-US"/>
      </a:lvl4pPr>
      <a:lvl5pPr marL="0" marR="0" lvl="4" indent="0" rtl="0" hangingPunct="0">
        <a:buSzPts val="1072"/>
        <a:buBlip>
          <a:blip r:embed="rId13"/>
        </a:buBlip>
        <a:tabLst/>
        <a:defRPr lang="en-US"/>
      </a:lvl5pPr>
      <a:lvl6pPr marL="0" marR="0" lvl="5" indent="0" rtl="0" hangingPunct="0">
        <a:buSzPts val="1072"/>
        <a:buBlip>
          <a:blip r:embed="rId13"/>
        </a:buBlip>
        <a:tabLst/>
        <a:defRPr lang="en-US"/>
      </a:lvl6pPr>
      <a:lvl7pPr marL="0" marR="0" lvl="6" indent="0" rtl="0" hangingPunct="0">
        <a:buSzPts val="1072"/>
        <a:buBlip>
          <a:blip r:embed="rId13"/>
        </a:buBlip>
        <a:tabLst/>
        <a:defRPr lang="en-US"/>
      </a:lvl7pPr>
      <a:lvl8pPr marL="0" marR="0" lvl="7" indent="0" rtl="0" hangingPunct="0">
        <a:buSzPts val="1072"/>
        <a:buBlip>
          <a:blip r:embed="rId13"/>
        </a:buBlip>
        <a:tabLst/>
        <a:defRPr lang="en-US"/>
      </a:lvl8pPr>
      <a:lvl9pPr marL="0" marR="0" lvl="8" indent="0" rtl="0" hangingPunct="0">
        <a:buSzPts val="1072"/>
        <a:buBlip>
          <a:blip r:embed="rId13"/>
        </a:buBlip>
        <a:tabLst/>
        <a:defRPr lang="en-US"/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1716" y="1142040"/>
            <a:ext cx="7807839" cy="52626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ts val="1072"/>
              <a:buNone/>
              <a:defRPr lang="en-US" sz="22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ts val="1072"/>
              <a:buBlip>
                <a:blip r:embed="rId14"/>
              </a:buBlip>
              <a:defRPr lang="en-US" sz="22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ts val="749"/>
              <a:buBlip>
                <a:blip r:embed="rId15"/>
              </a:buBlip>
              <a:defRPr lang="en-US" sz="20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ts val="749"/>
              <a:buBlip>
                <a:blip r:embed="rId15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ts val="749"/>
              <a:buBlip>
                <a:blip r:embed="rId15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4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4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4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4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ts val="1072"/>
              <a:buBlip>
                <a:blip r:embed="rId14"/>
              </a:buBlip>
              <a:defRPr lang="en-US" sz="1800" b="0" i="0" u="none" strike="noStrike">
                <a:ln>
                  <a:noFill/>
                </a:ln>
                <a:latin typeface="Trebuchet MS" pitchFamily="34"/>
                <a:ea typeface="HG Mincho Light J" pitchFamily="2"/>
                <a:cs typeface="Tahoma" pitchFamily="2"/>
              </a:defRPr>
            </a:lvl9pPr>
          </a:lstStyle>
          <a:p>
            <a:pPr lvl="0"/>
            <a:r>
              <a:rPr lang="en-US" dirty="0"/>
              <a:t>Click to edit the outline text format</a:t>
            </a:r>
          </a:p>
          <a:p>
            <a:pPr lvl="1"/>
            <a:r>
              <a:rPr lang="en-US" dirty="0"/>
              <a:t>Second Outline Level</a:t>
            </a:r>
          </a:p>
          <a:p>
            <a:pPr lvl="2"/>
            <a:r>
              <a:rPr lang="en-US" dirty="0"/>
              <a:t>Third Outline Level</a:t>
            </a:r>
          </a:p>
          <a:p>
            <a:pPr lvl="3"/>
            <a:r>
              <a:rPr lang="en-US" dirty="0"/>
              <a:t>Fourth Outline Level</a:t>
            </a:r>
          </a:p>
          <a:p>
            <a:pPr lvl="4"/>
            <a:r>
              <a:rPr lang="en-US" dirty="0"/>
              <a:t>Fifth Outline Level</a:t>
            </a:r>
          </a:p>
          <a:p>
            <a:pPr lvl="5"/>
            <a:r>
              <a:rPr lang="en-US" dirty="0"/>
              <a:t>Sixth Outline Level</a:t>
            </a:r>
          </a:p>
          <a:p>
            <a:pPr lvl="6"/>
            <a:r>
              <a:rPr lang="en-US" dirty="0"/>
              <a:t>Seventh Outline Level</a:t>
            </a:r>
          </a:p>
          <a:p>
            <a:pPr lvl="7"/>
            <a:r>
              <a:rPr lang="en-US" dirty="0"/>
              <a:t>Eighth Outline Level</a:t>
            </a:r>
          </a:p>
          <a:p>
            <a:pPr lvl="8"/>
            <a:r>
              <a:rPr lang="en-US" dirty="0"/>
              <a:t>Ninth Outline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61167"/>
            <a:ext cx="9143433" cy="397128"/>
          </a:xfrm>
          <a:prstGeom prst="rect">
            <a:avLst/>
          </a:prstGeom>
          <a:solidFill>
            <a:srgbClr val="B80047"/>
          </a:solidFill>
          <a:ln w="25400">
            <a:solidFill>
              <a:srgbClr val="B80047"/>
            </a:solidFill>
            <a:prstDash val="solid"/>
          </a:ln>
        </p:spPr>
        <p:txBody>
          <a:bodyPr lIns="0" tIns="0" rIns="0" bIns="0" anchor="ctr" anchorCtr="1"/>
          <a:lstStyle/>
          <a:p>
            <a:pPr algn="ctr" defTabSz="8294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CCCCCC"/>
                </a:solidFill>
                <a:latin typeface="Nimbus Sans L" pitchFamily="18"/>
                <a:ea typeface="Nimbus Sans L" pitchFamily="2"/>
                <a:cs typeface="Tahoma" pitchFamily="2"/>
              </a:rPr>
              <a:t>FREIA – </a:t>
            </a:r>
            <a:r>
              <a:rPr lang="en-US" sz="1600" dirty="0">
                <a:solidFill>
                  <a:srgbClr val="CCCCCC"/>
                </a:solidFill>
                <a:latin typeface="Nimbus Sans L" pitchFamily="18"/>
                <a:ea typeface="Nimbus Sans L" pitchFamily="2"/>
                <a:cs typeface="Tahoma" pitchFamily="2"/>
              </a:rPr>
              <a:t>Uppsala University	       </a:t>
            </a:r>
            <a:fld id="{F3280BE6-C910-4599-B4D1-C31ABA5364A4}" type="slidenum">
              <a:rPr lang="en-US" sz="1600" smtClean="0">
                <a:solidFill>
                  <a:srgbClr val="CCCCCC"/>
                </a:solidFill>
                <a:latin typeface="Nimbus Sans L" pitchFamily="18"/>
                <a:ea typeface="Nimbus Sans L" pitchFamily="2"/>
                <a:cs typeface="Tahoma" pitchFamily="2"/>
              </a:rPr>
              <a:pPr algn="ctr" defTabSz="829452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sz="1600" dirty="0" smtClean="0">
                <a:solidFill>
                  <a:srgbClr val="CCCCCC"/>
                </a:solidFill>
                <a:latin typeface="Nimbus Sans L" pitchFamily="18"/>
                <a:ea typeface="Nimbus Sans L" pitchFamily="2"/>
                <a:cs typeface="Tahoma" pitchFamily="2"/>
              </a:rPr>
              <a:t>                                   </a:t>
            </a:r>
            <a:endParaRPr lang="en-US" sz="1600" dirty="0">
              <a:solidFill>
                <a:srgbClr val="CCCCCC"/>
              </a:solidFill>
              <a:latin typeface="Nimbus Sans L" pitchFamily="18"/>
              <a:ea typeface="Nimbus Sans L" pitchFamily="2"/>
              <a:cs typeface="Tahoma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78447" cy="1278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41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lvl="0" indent="0" algn="l" rtl="0" hangingPunct="0">
        <a:buFontTx/>
        <a:buNone/>
        <a:tabLst/>
        <a:defRPr lang="en-US" sz="3300" b="1" i="0" u="none" strike="noStrike">
          <a:ln>
            <a:noFill/>
          </a:ln>
          <a:latin typeface="Trebuchet MS" pitchFamily="34"/>
          <a:ea typeface="HG Mincho Light J" pitchFamily="2"/>
          <a:cs typeface="Tahoma" pitchFamily="2"/>
        </a:defRPr>
      </a:lvl1pPr>
    </p:titleStyle>
    <p:bodyStyle>
      <a:lvl1pPr marL="0" marR="0" lvl="0" indent="0" rtl="0" hangingPunct="0">
        <a:buSzPts val="1072"/>
        <a:buBlip>
          <a:blip r:embed="rId14"/>
        </a:buBlip>
        <a:tabLst/>
        <a:defRPr lang="en-US"/>
      </a:lvl1pPr>
      <a:lvl2pPr marL="0" marR="0" lvl="1" indent="0" rtl="0" hangingPunct="0">
        <a:buSzPts val="749"/>
        <a:buBlip>
          <a:blip r:embed="rId15"/>
        </a:buBlip>
        <a:tabLst/>
        <a:defRPr lang="en-US"/>
      </a:lvl2pPr>
      <a:lvl3pPr marL="0" marR="0" lvl="2" indent="0" rtl="0" hangingPunct="0">
        <a:buSzPts val="749"/>
        <a:buBlip>
          <a:blip r:embed="rId15"/>
        </a:buBlip>
        <a:tabLst/>
        <a:defRPr lang="en-US"/>
      </a:lvl3pPr>
      <a:lvl4pPr marL="0" marR="0" lvl="3" indent="0" rtl="0" hangingPunct="0">
        <a:buSzPts val="749"/>
        <a:buBlip>
          <a:blip r:embed="rId15"/>
        </a:buBlip>
        <a:tabLst/>
        <a:defRPr lang="en-US"/>
      </a:lvl4pPr>
      <a:lvl5pPr marL="0" marR="0" lvl="4" indent="0" rtl="0" hangingPunct="0">
        <a:buSzPts val="1072"/>
        <a:buBlip>
          <a:blip r:embed="rId14"/>
        </a:buBlip>
        <a:tabLst/>
        <a:defRPr lang="en-US"/>
      </a:lvl5pPr>
      <a:lvl6pPr marL="0" marR="0" lvl="5" indent="0" rtl="0" hangingPunct="0">
        <a:buSzPts val="1072"/>
        <a:buBlip>
          <a:blip r:embed="rId14"/>
        </a:buBlip>
        <a:tabLst/>
        <a:defRPr lang="en-US"/>
      </a:lvl6pPr>
      <a:lvl7pPr marL="0" marR="0" lvl="6" indent="0" rtl="0" hangingPunct="0">
        <a:buSzPts val="1072"/>
        <a:buBlip>
          <a:blip r:embed="rId14"/>
        </a:buBlip>
        <a:tabLst/>
        <a:defRPr lang="en-US"/>
      </a:lvl7pPr>
      <a:lvl8pPr marL="0" marR="0" lvl="7" indent="0" rtl="0" hangingPunct="0">
        <a:buSzPts val="1072"/>
        <a:buBlip>
          <a:blip r:embed="rId14"/>
        </a:buBlip>
        <a:tabLst/>
        <a:defRPr lang="en-US"/>
      </a:lvl8pPr>
      <a:lvl9pPr marL="0" marR="0" lvl="8" indent="0" rtl="0" hangingPunct="0">
        <a:buSzPts val="1072"/>
        <a:buBlip>
          <a:blip r:embed="rId14"/>
        </a:buBlip>
        <a:tabLst/>
        <a:defRPr lang="en-US"/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.jpeg"/><Relationship Id="rId7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5.wdp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57338"/>
            <a:ext cx="8382000" cy="2592387"/>
          </a:xfrm>
        </p:spPr>
        <p:txBody>
          <a:bodyPr anchorCtr="0"/>
          <a:lstStyle/>
          <a:p>
            <a:r>
              <a:rPr lang="en-GB" dirty="0"/>
              <a:t>High Power RF Solid State Amplifiers at FREIA</a:t>
            </a:r>
            <a:endParaRPr lang="sv-SE" dirty="0"/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10000"/>
            <a:ext cx="7833360" cy="2133600"/>
          </a:xfrm>
        </p:spPr>
        <p:txBody>
          <a:bodyPr/>
          <a:lstStyle/>
          <a:p>
            <a:pPr algn="l">
              <a:spcAft>
                <a:spcPts val="1800"/>
              </a:spcAft>
            </a:pPr>
            <a:r>
              <a:rPr lang="sv-SE" dirty="0"/>
              <a:t>Dragos </a:t>
            </a:r>
            <a:r>
              <a:rPr lang="sv-SE" dirty="0" smtClean="0"/>
              <a:t>Dancila, </a:t>
            </a:r>
            <a:r>
              <a:rPr lang="sv-SE" dirty="0"/>
              <a:t>Long Hoang Duc, </a:t>
            </a:r>
            <a:r>
              <a:rPr lang="sv-SE" dirty="0" smtClean="0"/>
              <a:t>Magnus Jobs, Vitaliy </a:t>
            </a:r>
            <a:r>
              <a:rPr lang="en-US" dirty="0" smtClean="0"/>
              <a:t>Goryashko</a:t>
            </a:r>
            <a:r>
              <a:rPr lang="sv-SE" dirty="0" smtClean="0"/>
              <a:t>, Anders </a:t>
            </a:r>
            <a:r>
              <a:rPr lang="sv-SE" dirty="0"/>
              <a:t>Rydberg, </a:t>
            </a:r>
            <a:r>
              <a:rPr lang="en-US" dirty="0" smtClean="0"/>
              <a:t>Jörgen Olsson, </a:t>
            </a:r>
            <a:r>
              <a:rPr lang="sv-SE" dirty="0" smtClean="0"/>
              <a:t>Roger </a:t>
            </a:r>
            <a:r>
              <a:rPr lang="sv-SE" dirty="0"/>
              <a:t>Ruber </a:t>
            </a:r>
            <a:r>
              <a:rPr lang="en-US" dirty="0"/>
              <a:t>and Tord Ekelöf</a:t>
            </a:r>
            <a:endParaRPr lang="sv-SE" dirty="0" smtClean="0"/>
          </a:p>
          <a:p>
            <a:pPr algn="l">
              <a:spcAft>
                <a:spcPts val="1800"/>
              </a:spcAft>
            </a:pPr>
            <a:r>
              <a:rPr lang="sv-SE" dirty="0" smtClean="0"/>
              <a:t>Oct. 4 – meeting with Scandinova</a:t>
            </a:r>
          </a:p>
          <a:p>
            <a:pPr algn="l">
              <a:spcAft>
                <a:spcPts val="1800"/>
              </a:spcAft>
            </a:pPr>
            <a:r>
              <a:rPr lang="sv-SE" dirty="0" smtClean="0"/>
              <a:t>FREIA </a:t>
            </a:r>
            <a:r>
              <a:rPr lang="sv-SE" dirty="0"/>
              <a:t>Laboratory, Uppsala </a:t>
            </a:r>
            <a:r>
              <a:rPr lang="sv-SE" dirty="0" smtClean="0"/>
              <a:t>University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3886200"/>
            <a:ext cx="55626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sv-SE" sz="2000" dirty="0" smtClean="0">
                <a:solidFill>
                  <a:srgbClr val="000000"/>
                </a:solidFill>
              </a:rPr>
              <a:t>Tested in pulsed mode with ESS characteristics                      </a:t>
            </a:r>
            <a:r>
              <a:rPr lang="en-US" altLang="sv-SE" sz="2000" dirty="0" smtClean="0"/>
              <a:t>(</a:t>
            </a:r>
            <a:r>
              <a:rPr lang="en-US" sz="2000" dirty="0" smtClean="0"/>
              <a:t>14 </a:t>
            </a:r>
            <a:r>
              <a:rPr lang="en-US" sz="2000" dirty="0"/>
              <a:t>Hz, 3.5 </a:t>
            </a:r>
            <a:r>
              <a:rPr lang="en-US" sz="2000" dirty="0" err="1" smtClean="0"/>
              <a:t>ms</a:t>
            </a:r>
            <a:r>
              <a:rPr lang="en-US" sz="2000" dirty="0" smtClean="0"/>
              <a:t>) </a:t>
            </a:r>
            <a:r>
              <a:rPr lang="en-US" altLang="sv-SE" sz="2000" dirty="0" smtClean="0"/>
              <a:t>delivering up to </a:t>
            </a:r>
            <a:r>
              <a:rPr lang="en-US" altLang="sv-SE" sz="2000" dirty="0" smtClean="0">
                <a:solidFill>
                  <a:srgbClr val="000000"/>
                </a:solidFill>
              </a:rPr>
              <a:t>1300 W.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BLF188XR - </a:t>
            </a:r>
            <a:r>
              <a:rPr lang="sv-SE" sz="2000" dirty="0" smtClean="0"/>
              <a:t>excellent </a:t>
            </a:r>
            <a:r>
              <a:rPr lang="sv-SE" sz="2000" dirty="0"/>
              <a:t>ruggedness</a:t>
            </a:r>
            <a:endParaRPr lang="en-US" altLang="sv-SE" sz="20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Max efficiency: 71%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Gain: 19 dB (at 1.5 dB </a:t>
            </a:r>
            <a:r>
              <a:rPr lang="en-US" altLang="sv-SE" sz="2000" dirty="0" err="1" smtClean="0">
                <a:solidFill>
                  <a:srgbClr val="000000"/>
                </a:solidFill>
              </a:rPr>
              <a:t>comprsession</a:t>
            </a:r>
            <a:r>
              <a:rPr lang="en-US" altLang="sv-SE" sz="2000" dirty="0" smtClean="0">
                <a:solidFill>
                  <a:srgbClr val="000000"/>
                </a:solidFill>
              </a:rPr>
              <a:t> 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Highest temp spot: 30</a:t>
            </a:r>
            <a:r>
              <a:rPr lang="en-GB" sz="2000" dirty="0"/>
              <a:t> </a:t>
            </a:r>
            <a:r>
              <a:rPr lang="en-GB" sz="2000" dirty="0" smtClean="0"/>
              <a:t>⁰</a:t>
            </a:r>
            <a:r>
              <a:rPr lang="en-US" altLang="sv-SE" sz="2000" dirty="0" smtClean="0">
                <a:solidFill>
                  <a:srgbClr val="000000"/>
                </a:solidFill>
              </a:rPr>
              <a:t>C (15l/min water)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Excellent nonlinear behavior: second harmonic at -34dBc - no balun</a:t>
            </a:r>
            <a:endParaRPr lang="sv-SE" altLang="sv-SE" sz="2000" dirty="0">
              <a:solidFill>
                <a:srgbClr val="000000"/>
              </a:solidFill>
            </a:endParaRPr>
          </a:p>
        </p:txBody>
      </p:sp>
      <p:pic>
        <p:nvPicPr>
          <p:cNvPr id="7" name="Picture 2" descr="C:\Users\Dragos\Dropbox\Jobb (2)\Articles and Reports\Exjobbs rapport\DK3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2"/>
          <a:stretch/>
        </p:blipFill>
        <p:spPr bwMode="auto">
          <a:xfrm>
            <a:off x="54970" y="1011911"/>
            <a:ext cx="5040000" cy="26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00" y="1042389"/>
            <a:ext cx="4068000" cy="27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66801" y="-78525"/>
            <a:ext cx="6934199" cy="9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 smtClean="0"/>
              <a:t>SSA development at UU: </a:t>
            </a:r>
            <a:r>
              <a:rPr lang="en-US" sz="2400" kern="0" dirty="0" smtClean="0"/>
              <a:t>single ended RF power amplifier – 1250 W and 70% efficiency</a:t>
            </a:r>
            <a:endParaRPr lang="sv-SE" kern="0" dirty="0"/>
          </a:p>
        </p:txBody>
      </p:sp>
      <p:pic>
        <p:nvPicPr>
          <p:cNvPr id="11" name="Picture 10" descr="C:\Dragos\DATA\WORK\UU\1 projects\FREIA\3 NXP\150126 - measurments report\20140410 - pulsed mode - ESS pulse\IR_01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003382"/>
            <a:ext cx="2761488" cy="23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3888" y="6453188"/>
            <a:ext cx="649287" cy="252412"/>
          </a:xfrm>
        </p:spPr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31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66801" y="-78525"/>
            <a:ext cx="7589519" cy="9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400" kern="0" dirty="0" smtClean="0"/>
              <a:t>Single ended RF power amplifier – 1250 W and      70% efficiency – 8 amplifiers for 10 kW demonstrator</a:t>
            </a:r>
            <a:endParaRPr lang="sv-SE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2633" y="947421"/>
            <a:ext cx="5531367" cy="286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3505200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quiescent drain current, </a:t>
            </a:r>
            <a:r>
              <a:rPr lang="en-GB" sz="1600" dirty="0" err="1"/>
              <a:t>I</a:t>
            </a:r>
            <a:r>
              <a:rPr lang="en-GB" sz="1600" baseline="-25000" dirty="0" err="1"/>
              <a:t>Dq</a:t>
            </a:r>
            <a:r>
              <a:rPr lang="en-GB" sz="1600" dirty="0"/>
              <a:t>=0.1 A and </a:t>
            </a:r>
            <a:r>
              <a:rPr lang="en-GB" sz="1600" dirty="0" smtClean="0"/>
              <a:t>drain </a:t>
            </a:r>
            <a:r>
              <a:rPr lang="en-GB" sz="1600" dirty="0"/>
              <a:t>voltage, V</a:t>
            </a:r>
            <a:r>
              <a:rPr lang="en-GB" sz="1600" baseline="-25000" dirty="0"/>
              <a:t>DS</a:t>
            </a:r>
            <a:r>
              <a:rPr lang="en-GB" sz="1600" dirty="0"/>
              <a:t>=50 V</a:t>
            </a:r>
            <a:r>
              <a:rPr lang="en-US" sz="1600" dirty="0"/>
              <a:t>. </a:t>
            </a:r>
            <a:endParaRPr lang="sv-SE" sz="1600" dirty="0"/>
          </a:p>
        </p:txBody>
      </p:sp>
      <p:sp>
        <p:nvSpPr>
          <p:cNvPr id="8" name="Rectangle 7"/>
          <p:cNvSpPr/>
          <p:nvPr/>
        </p:nvSpPr>
        <p:spPr>
          <a:xfrm>
            <a:off x="3428999" y="4343400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temperature </a:t>
            </a:r>
            <a:r>
              <a:rPr lang="en-GB" sz="1600" dirty="0"/>
              <a:t>rises for only few degrees, to about 30</a:t>
            </a:r>
            <a:r>
              <a:rPr lang="en-GB" sz="1600" dirty="0" smtClean="0"/>
              <a:t>⁰C</a:t>
            </a:r>
            <a:endParaRPr lang="sv-SE" sz="1600" dirty="0"/>
          </a:p>
        </p:txBody>
      </p:sp>
      <p:pic>
        <p:nvPicPr>
          <p:cNvPr id="12" name="Picture 11" descr="\\wbi.nxp.com\Users3\nlv03802\data\BLF188XR\Yppsala university\Files for report\P110019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00" y="914400"/>
            <a:ext cx="3479800" cy="2380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Dragos\DATA\WORK\UU\1 projects\FREIA\Alexander - Linus\Jobb (2)\Articles and Reports\Exjobbs rapport\DK35_HotSparamet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370782"/>
            <a:ext cx="3098800" cy="31062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505199" y="5257800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Hot S-parameters measured at different output </a:t>
            </a:r>
            <a:r>
              <a:rPr lang="en-US" sz="1600" dirty="0" smtClean="0"/>
              <a:t>power at 352MHz</a:t>
            </a:r>
            <a:endParaRPr lang="sv-SE" sz="1600" dirty="0"/>
          </a:p>
        </p:txBody>
      </p:sp>
      <p:pic>
        <p:nvPicPr>
          <p:cNvPr id="1028" name="Picture 4" descr="C:\DATA\WORK\UU\- FREIA\5 Linus Alexander\Jobb\FLIR\20140410\IR_01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DATA\WORK\UU\- FREIA\6 10kW\15 12 18 - parasolid last version\fabricated ver 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9087" y="1215088"/>
            <a:ext cx="3935721" cy="2546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6119812" cy="504825"/>
          </a:xfrm>
        </p:spPr>
        <p:txBody>
          <a:bodyPr lIns="91430" tIns="45715" rIns="91430" bIns="45715"/>
          <a:lstStyle/>
          <a:p>
            <a:r>
              <a:rPr lang="sv-SE" sz="3600" dirty="0" smtClean="0"/>
              <a:t>10 kW – SSA demonstrator</a:t>
            </a:r>
            <a:endParaRPr lang="sv-SE" sz="3600" dirty="0"/>
          </a:p>
        </p:txBody>
      </p:sp>
      <p:pic>
        <p:nvPicPr>
          <p:cNvPr id="3" name="Picture 2" descr="C:\DATA\fotos\2016 03 11\IMG_20160218_165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303" y="952500"/>
            <a:ext cx="3013190" cy="31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ATA\fotos\2016 03 11\IMG_20160218_164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30790"/>
            <a:ext cx="1763834" cy="2383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stCxn id="10" idx="0"/>
          </p:cNvCxnSpPr>
          <p:nvPr/>
        </p:nvCxnSpPr>
        <p:spPr>
          <a:xfrm flipH="1" flipV="1">
            <a:off x="8197251" y="1524000"/>
            <a:ext cx="97600" cy="1299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93302" y="2823512"/>
            <a:ext cx="2003098" cy="4530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dirty="0" smtClean="0"/>
              <a:t>8 x 1.25 kW</a:t>
            </a:r>
            <a:endParaRPr lang="sv-SE" dirty="0"/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6" y="4191000"/>
            <a:ext cx="2163364" cy="1943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Arrow Connector 13"/>
          <p:cNvCxnSpPr>
            <a:stCxn id="9" idx="0"/>
          </p:cNvCxnSpPr>
          <p:nvPr/>
        </p:nvCxnSpPr>
        <p:spPr>
          <a:xfrm flipH="1" flipV="1">
            <a:off x="1066800" y="3239528"/>
            <a:ext cx="61318" cy="9514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33400" y="1143000"/>
            <a:ext cx="1295400" cy="1030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5240" y="762000"/>
            <a:ext cx="3139440" cy="4530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dirty="0" smtClean="0"/>
              <a:t>capacitor bank</a:t>
            </a:r>
            <a:endParaRPr lang="sv-SE" dirty="0"/>
          </a:p>
        </p:txBody>
      </p:sp>
      <p:cxnSp>
        <p:nvCxnSpPr>
          <p:cNvPr id="22" name="Straight Arrow Connector 21"/>
          <p:cNvCxnSpPr>
            <a:stCxn id="10" idx="1"/>
          </p:cNvCxnSpPr>
          <p:nvPr/>
        </p:nvCxnSpPr>
        <p:spPr>
          <a:xfrm flipH="1">
            <a:off x="6553200" y="3050056"/>
            <a:ext cx="740102" cy="378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 descr="C:\Main\FREIA\Photos\2016-03-14\P1020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625"/>
                    </a14:imgEffect>
                    <a14:imgEffect>
                      <a14:saturation sat="49000"/>
                    </a14:imgEffect>
                    <a14:imgEffect>
                      <a14:brightnessContrast bright="4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4311560"/>
            <a:ext cx="2247840" cy="1944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162800" y="3962400"/>
            <a:ext cx="1981200" cy="1007086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2000" dirty="0" smtClean="0"/>
              <a:t>Combiners</a:t>
            </a:r>
          </a:p>
          <a:p>
            <a:r>
              <a:rPr lang="sv-SE" sz="2000" dirty="0" smtClean="0"/>
              <a:t>Planar and WG</a:t>
            </a:r>
          </a:p>
          <a:p>
            <a:endParaRPr lang="sv-SE" sz="20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263" y="4702985"/>
            <a:ext cx="1818537" cy="15525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3888" y="6453188"/>
            <a:ext cx="649287" cy="252412"/>
          </a:xfrm>
        </p:spPr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2279206" y="4207286"/>
            <a:ext cx="3435794" cy="136102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dirty="0" smtClean="0"/>
              <a:t>Monitoring circuits:</a:t>
            </a:r>
          </a:p>
          <a:p>
            <a:pPr marL="538163" indent="-274638">
              <a:buFontTx/>
              <a:buChar char="-"/>
            </a:pPr>
            <a:r>
              <a:rPr lang="sv-SE" sz="1800" dirty="0" smtClean="0"/>
              <a:t>drain voltage</a:t>
            </a:r>
          </a:p>
          <a:p>
            <a:pPr marL="538163" indent="-274638">
              <a:buFontTx/>
              <a:buChar char="-"/>
            </a:pPr>
            <a:r>
              <a:rPr lang="sv-SE" sz="1800" dirty="0" smtClean="0"/>
              <a:t>drain current</a:t>
            </a:r>
          </a:p>
          <a:p>
            <a:pPr marL="538163" indent="-274638">
              <a:buFontTx/>
              <a:buChar char="-"/>
            </a:pPr>
            <a:r>
              <a:rPr lang="sv-SE" sz="1800" dirty="0" smtClean="0"/>
              <a:t>temperature </a:t>
            </a:r>
          </a:p>
          <a:p>
            <a:endParaRPr lang="sv-SE" sz="1100" dirty="0" smtClean="0"/>
          </a:p>
        </p:txBody>
      </p:sp>
    </p:spTree>
    <p:extLst>
      <p:ext uri="{BB962C8B-B14F-4D97-AF65-F5344CB8AC3E}">
        <p14:creationId xmlns:p14="http://schemas.microsoft.com/office/powerpoint/2010/main" val="8766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779" y="-152400"/>
            <a:ext cx="7863222" cy="916725"/>
          </a:xfrm>
        </p:spPr>
        <p:txBody>
          <a:bodyPr lIns="91430" tIns="45715" rIns="91430" bIns="45715"/>
          <a:lstStyle/>
          <a:p>
            <a:r>
              <a:rPr lang="sv-SE" sz="3200" dirty="0"/>
              <a:t>10 kW amplifier under construction</a:t>
            </a:r>
          </a:p>
        </p:txBody>
      </p:sp>
      <p:pic>
        <p:nvPicPr>
          <p:cNvPr id="6" name="Picture 5" descr="C:\DATA\WORK\UU\- FREIA\6 power - 10kW\16 05 15 - mounting the amplifier\20160513_1840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520898" y="1663898"/>
            <a:ext cx="5385196" cy="4038600"/>
          </a:xfrm>
          <a:prstGeom prst="rect">
            <a:avLst/>
          </a:prstGeom>
          <a:noFill/>
          <a:extLst/>
        </p:spPr>
      </p:pic>
      <p:pic>
        <p:nvPicPr>
          <p:cNvPr id="7" name="Picture 6" descr="C:\DATA\WORK\UU\- FREIA\Picture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7241" y="990600"/>
            <a:ext cx="4023360" cy="5388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91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WORK\UU\0 papers\16 06 27 - CWRF16\data analysis\Graph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2" y="1135487"/>
            <a:ext cx="470477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ATA\WORK\UU\0 papers\16 06 27 - CWRF16\data analysis\pha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239" y="1135487"/>
            <a:ext cx="470476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921" y="4690408"/>
            <a:ext cx="8153400" cy="193899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 small variation in both gain (&lt; 0.5 dB) and phase (&lt; 5⁰) is measured for the 8 modules of the 10 kW demonstrator.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Efficiency is around 70% at 1250 W (pulsed conditions 14 Hz, 3.5 </a:t>
            </a:r>
            <a:r>
              <a:rPr lang="en-US" sz="2000" dirty="0" err="1"/>
              <a:t>ms</a:t>
            </a:r>
            <a:r>
              <a:rPr lang="en-US" sz="2000" dirty="0"/>
              <a:t>) 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Phase measurements performed using the hot S-parameters set-up.</a:t>
            </a:r>
            <a:endParaRPr lang="sv-SE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491412" cy="962025"/>
          </a:xfrm>
        </p:spPr>
        <p:txBody>
          <a:bodyPr lIns="91430" tIns="45715" rIns="91430" bIns="45715"/>
          <a:lstStyle/>
          <a:p>
            <a:r>
              <a:rPr lang="sv-SE" sz="3000" dirty="0"/>
              <a:t>Drain efficiency and phase of the 8 modules of the 10 kW amplifier demo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27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ATA\WORK\UU\- FREIA\6 10kW\measurements\IMG_20160826_1228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42040"/>
            <a:ext cx="8099144" cy="532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67395" y="2320065"/>
            <a:ext cx="1828890" cy="576199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600" dirty="0" smtClean="0"/>
              <a:t>quarter wave type splitter/combiner</a:t>
            </a:r>
            <a:endParaRPr lang="sv-SE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808427" y="3755622"/>
            <a:ext cx="1045080" cy="822420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600" dirty="0" smtClean="0"/>
              <a:t>amplifier </a:t>
            </a:r>
          </a:p>
          <a:p>
            <a:r>
              <a:rPr lang="sv-SE" sz="1600" dirty="0" smtClean="0"/>
              <a:t>8 modules </a:t>
            </a:r>
            <a:endParaRPr lang="sv-SE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18013" y="5846001"/>
            <a:ext cx="2037240" cy="576199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600" dirty="0" smtClean="0"/>
              <a:t>pre-amplifier #2 </a:t>
            </a:r>
          </a:p>
          <a:p>
            <a:r>
              <a:rPr lang="sv-SE" sz="1600" dirty="0" smtClean="0"/>
              <a:t>1 module </a:t>
            </a:r>
            <a:endParaRPr lang="sv-SE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155253" y="2815136"/>
            <a:ext cx="195952" cy="4841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265650" y="4233625"/>
            <a:ext cx="587858" cy="95755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95728" y="5404776"/>
            <a:ext cx="261269" cy="44704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1" idx="3"/>
          </p:cNvCxnSpPr>
          <p:nvPr/>
        </p:nvCxnSpPr>
        <p:spPr>
          <a:xfrm flipV="1">
            <a:off x="6531524" y="5877771"/>
            <a:ext cx="709360" cy="15913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-28904" y="3167702"/>
            <a:ext cx="1781504" cy="329977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600" dirty="0" smtClean="0"/>
              <a:t>pre-amplifier #1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22820" y="3429000"/>
            <a:ext cx="103542" cy="80462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02634" y="5748804"/>
            <a:ext cx="1828890" cy="576199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600" dirty="0" smtClean="0"/>
              <a:t>Gysel type splitter/combiner</a:t>
            </a:r>
            <a:endParaRPr lang="sv-SE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2334" y="0"/>
            <a:ext cx="4081890" cy="296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7092" y="1667651"/>
            <a:ext cx="2534508" cy="39153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000" dirty="0"/>
              <a:t>* splitting &amp; combination losses : 0,72 dB</a:t>
            </a:r>
          </a:p>
          <a:p>
            <a:endParaRPr lang="sv-SE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2334" y="2958582"/>
            <a:ext cx="4081890" cy="204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617"/>
            <a:ext cx="4223828" cy="633183"/>
          </a:xfrm>
        </p:spPr>
        <p:txBody>
          <a:bodyPr/>
          <a:lstStyle/>
          <a:p>
            <a:r>
              <a:rPr lang="en-US" dirty="0"/>
              <a:t>10 kW 352 MHz </a:t>
            </a:r>
            <a:r>
              <a:rPr lang="en-US" dirty="0" smtClean="0"/>
              <a:t>amplifier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4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ATA\WORK\UU\- FREIA\6 10kW\measurements\combinaiton loss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3"/>
          <a:stretch/>
        </p:blipFill>
        <p:spPr bwMode="auto">
          <a:xfrm>
            <a:off x="4441366" y="3290844"/>
            <a:ext cx="4702636" cy="35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Spread among the 8 amplifiers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621" y="816025"/>
            <a:ext cx="5608410" cy="261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2937"/>
            <a:ext cx="3593667" cy="261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850311"/>
            <a:ext cx="4572000" cy="251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62801" y="4338582"/>
            <a:ext cx="1981200" cy="137641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400" dirty="0" smtClean="0"/>
              <a:t>Power combination losses are reduced at high power levels due to the good balance among the 8 amplifiers.</a:t>
            </a:r>
            <a:endParaRPr lang="sv-SE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8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ATA\WORK\UU\- FREIA\6 10kW\measurements\IMG_20160824_1243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148240"/>
            <a:ext cx="3684913" cy="34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ATA\WORK\UU\- FREIA\6 10kW\measurements\IMG_20160824_1244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772" y="1143000"/>
            <a:ext cx="4736708" cy="346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4777" y="4805606"/>
            <a:ext cx="4441590" cy="91475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dirty="0" smtClean="0"/>
              <a:t>RL is at -41 dB level</a:t>
            </a:r>
          </a:p>
          <a:p>
            <a:r>
              <a:rPr lang="sv-SE" sz="1800" dirty="0" smtClean="0"/>
              <a:t>we can deduce the RL of the combiner at -32 dB </a:t>
            </a:r>
            <a:endParaRPr lang="sv-SE" sz="1800" dirty="0"/>
          </a:p>
        </p:txBody>
      </p:sp>
      <p:sp>
        <p:nvSpPr>
          <p:cNvPr id="7" name="Rectangle 6"/>
          <p:cNvSpPr/>
          <p:nvPr/>
        </p:nvSpPr>
        <p:spPr>
          <a:xfrm>
            <a:off x="136825" y="4800600"/>
            <a:ext cx="3527404" cy="637754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sv-SE" sz="1800" dirty="0"/>
              <a:t>1:8 </a:t>
            </a:r>
            <a:r>
              <a:rPr lang="sv-SE" sz="1800" dirty="0" smtClean="0"/>
              <a:t>splitter connected to 8 loads.</a:t>
            </a:r>
          </a:p>
          <a:p>
            <a:r>
              <a:rPr lang="sv-SE" sz="1800" dirty="0" smtClean="0"/>
              <a:t>Circulator is used to measure RL</a:t>
            </a:r>
            <a:endParaRPr lang="sv-SE" sz="1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04043" y="2888941"/>
            <a:ext cx="3719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03542" y="190073"/>
            <a:ext cx="6687507" cy="571927"/>
          </a:xfrm>
        </p:spPr>
        <p:txBody>
          <a:bodyPr/>
          <a:lstStyle/>
          <a:p>
            <a:r>
              <a:rPr lang="sv-SE" dirty="0" smtClean="0"/>
              <a:t>8:1 </a:t>
            </a:r>
            <a:r>
              <a:rPr lang="el-GR" dirty="0" smtClean="0">
                <a:latin typeface="Calibri"/>
              </a:rPr>
              <a:t>λ</a:t>
            </a:r>
            <a:r>
              <a:rPr lang="sv-SE" dirty="0" smtClean="0">
                <a:latin typeface="Calibri"/>
              </a:rPr>
              <a:t>/4 </a:t>
            </a:r>
            <a:r>
              <a:rPr lang="sv-SE" dirty="0" smtClean="0"/>
              <a:t>splitter/combiner</a:t>
            </a:r>
            <a:endParaRPr lang="sv-SE" dirty="0"/>
          </a:p>
        </p:txBody>
      </p:sp>
      <p:sp>
        <p:nvSpPr>
          <p:cNvPr id="11" name="Oval 10"/>
          <p:cNvSpPr/>
          <p:nvPr/>
        </p:nvSpPr>
        <p:spPr>
          <a:xfrm>
            <a:off x="8177139" y="1801483"/>
            <a:ext cx="653175" cy="293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16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8:1 </a:t>
            </a:r>
            <a:r>
              <a:rPr lang="el-GR" dirty="0">
                <a:latin typeface="Calibri"/>
              </a:rPr>
              <a:t>λ</a:t>
            </a:r>
            <a:r>
              <a:rPr lang="sv-SE" dirty="0">
                <a:latin typeface="Calibri"/>
              </a:rPr>
              <a:t>/4 </a:t>
            </a:r>
            <a:r>
              <a:rPr lang="sv-SE" dirty="0" smtClean="0"/>
              <a:t>splitter/combiner</a:t>
            </a:r>
            <a:endParaRPr lang="sv-SE" dirty="0"/>
          </a:p>
        </p:txBody>
      </p:sp>
      <p:pic>
        <p:nvPicPr>
          <p:cNvPr id="2050" name="Picture 2" descr="C:\DATA\WORK\UU\- FREIA\6 10kW\measurements\IMG_20160822_1554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998" y="1469269"/>
            <a:ext cx="3380180" cy="34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ATA\WORK\UU\- FREIA\6 10kW\measurements\IMG_20160822_1622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8287" y="708253"/>
            <a:ext cx="3223038" cy="23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32620" y="2449356"/>
            <a:ext cx="195952" cy="2939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66812" y="3062586"/>
            <a:ext cx="195952" cy="2939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171124" y="3356546"/>
            <a:ext cx="147422" cy="2612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539019" y="1142040"/>
            <a:ext cx="653175" cy="587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sv-SE" dirty="0"/>
          </a:p>
        </p:txBody>
      </p:sp>
      <p:sp>
        <p:nvSpPr>
          <p:cNvPr id="12" name="TextBox 11"/>
          <p:cNvSpPr txBox="1"/>
          <p:nvPr/>
        </p:nvSpPr>
        <p:spPr>
          <a:xfrm>
            <a:off x="3864166" y="2942721"/>
            <a:ext cx="5356034" cy="1314862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600" dirty="0" smtClean="0"/>
              <a:t>RL is at -28 dB level</a:t>
            </a:r>
          </a:p>
          <a:p>
            <a:r>
              <a:rPr lang="sv-SE" sz="1600" dirty="0" smtClean="0"/>
              <a:t>considering 1:8 splitting/combination</a:t>
            </a:r>
          </a:p>
          <a:p>
            <a:r>
              <a:rPr lang="sv-SE" sz="1600" dirty="0" smtClean="0"/>
              <a:t>we can deduce the RL of the combiner at -17 dB</a:t>
            </a:r>
          </a:p>
          <a:p>
            <a:r>
              <a:rPr lang="sv-SE" sz="1600" dirty="0" smtClean="0"/>
              <a:t>higher RL due to slightly phase and amplitude imbalances </a:t>
            </a:r>
            <a:endParaRPr lang="sv-SE" sz="1600" dirty="0"/>
          </a:p>
        </p:txBody>
      </p:sp>
      <p:sp>
        <p:nvSpPr>
          <p:cNvPr id="14" name="Rectangle 13"/>
          <p:cNvSpPr/>
          <p:nvPr/>
        </p:nvSpPr>
        <p:spPr>
          <a:xfrm>
            <a:off x="456407" y="5127433"/>
            <a:ext cx="3589922" cy="576199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sv-SE" sz="1600" dirty="0"/>
              <a:t>1:8 </a:t>
            </a:r>
            <a:r>
              <a:rPr lang="sv-SE" sz="1600" dirty="0" smtClean="0"/>
              <a:t>splitter connected with circulators </a:t>
            </a:r>
          </a:p>
          <a:p>
            <a:r>
              <a:rPr lang="sv-SE" sz="1600" dirty="0" smtClean="0"/>
              <a:t>to the 8:1 combiner</a:t>
            </a:r>
            <a:endParaRPr lang="sv-SE" sz="1600" dirty="0"/>
          </a:p>
        </p:txBody>
      </p:sp>
      <p:pic>
        <p:nvPicPr>
          <p:cNvPr id="19" name="Picture 2" descr="C:\DATA\WORK\UU\- FREIA\combiners\QW_combiner_160627\IMG_20160703_1451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7366" y="4212892"/>
            <a:ext cx="2734234" cy="210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84141" y="4800811"/>
            <a:ext cx="2558041" cy="180730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600" dirty="0" smtClean="0"/>
              <a:t>Measured IL 0.93 dB</a:t>
            </a:r>
          </a:p>
          <a:p>
            <a:r>
              <a:rPr lang="sv-SE" sz="1600" dirty="0" smtClean="0"/>
              <a:t>(with cables 0.3 dB and circulator 0.2 dB)</a:t>
            </a:r>
          </a:p>
          <a:p>
            <a:r>
              <a:rPr lang="sv-SE" sz="1600" dirty="0" smtClean="0"/>
              <a:t>we deduce the</a:t>
            </a:r>
          </a:p>
          <a:p>
            <a:r>
              <a:rPr lang="sv-SE" sz="1600" dirty="0" smtClean="0"/>
              <a:t>splitter/combiner </a:t>
            </a:r>
          </a:p>
          <a:p>
            <a:r>
              <a:rPr lang="sv-SE" sz="1600" dirty="0" smtClean="0"/>
              <a:t>IL = 0.2 dB </a:t>
            </a:r>
            <a:endParaRPr lang="sv-SE" sz="1600" dirty="0"/>
          </a:p>
          <a:p>
            <a:r>
              <a:rPr lang="sv-SE" sz="1600" dirty="0" smtClean="0"/>
              <a:t> </a:t>
            </a:r>
            <a:endParaRPr lang="sv-SE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42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Gysel</a:t>
            </a:r>
            <a:r>
              <a:rPr lang="sv-SE" dirty="0" smtClean="0"/>
              <a:t> Combiner</a:t>
            </a:r>
            <a:endParaRPr lang="sv-SE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392" y="1011999"/>
            <a:ext cx="3942402" cy="293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070608"/>
              </p:ext>
            </p:extLst>
          </p:nvPr>
        </p:nvGraphicFramePr>
        <p:xfrm>
          <a:off x="3898709" y="4887262"/>
          <a:ext cx="4976640" cy="1589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960"/>
                <a:gridCol w="552960"/>
                <a:gridCol w="552960"/>
                <a:gridCol w="552960"/>
                <a:gridCol w="552960"/>
                <a:gridCol w="552960"/>
                <a:gridCol w="552960"/>
                <a:gridCol w="552960"/>
                <a:gridCol w="552960"/>
              </a:tblGrid>
              <a:tr h="181459">
                <a:tc>
                  <a:txBody>
                    <a:bodyPr/>
                    <a:lstStyle/>
                    <a:p>
                      <a:endParaRPr lang="sv-SE" sz="1000" dirty="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2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3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4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5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6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8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748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-21*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-23.7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-24.2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-23.7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-23.4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-22.7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748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2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-24*</a:t>
                      </a:r>
                      <a:endParaRPr lang="sv-SE" sz="1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-27.5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-26.8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-26.3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-24.8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-24.9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-23.6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748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3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-21*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-26.4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-27.3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-25.2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-24.9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-23.3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748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4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-23*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-30.6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-27.1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-26.1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748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5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-25*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-26.2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-26.5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-24.2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748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6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-25*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-27.1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-23.7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748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-26*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-24.9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814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8</a:t>
                      </a:r>
                      <a:endParaRPr lang="sv-SE" sz="1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 </a:t>
                      </a:r>
                      <a:endParaRPr lang="sv-SE" sz="1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 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-26*</a:t>
                      </a:r>
                      <a:endParaRPr lang="sv-SE" sz="1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667208"/>
              </p:ext>
            </p:extLst>
          </p:nvPr>
        </p:nvGraphicFramePr>
        <p:xfrm>
          <a:off x="3833392" y="4038046"/>
          <a:ext cx="5114880" cy="707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7200"/>
                <a:gridCol w="407808"/>
                <a:gridCol w="482112"/>
                <a:gridCol w="552960"/>
                <a:gridCol w="552960"/>
                <a:gridCol w="552960"/>
                <a:gridCol w="552960"/>
                <a:gridCol w="552960"/>
                <a:gridCol w="552960"/>
              </a:tblGrid>
              <a:tr h="181459">
                <a:tc>
                  <a:txBody>
                    <a:bodyPr/>
                    <a:lstStyle/>
                    <a:p>
                      <a:endParaRPr lang="sv-SE" sz="1000" dirty="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2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3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4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5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6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8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1748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Phase [deg]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121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117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117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120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120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117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117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121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  <a:tr h="3497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Mag [dB]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-9.24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-9.32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-9.24</a:t>
                      </a:r>
                      <a:endParaRPr lang="sv-SE" sz="1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-9.16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-9.19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-9.27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-9.29</a:t>
                      </a:r>
                      <a:endParaRPr lang="sv-SE" sz="1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-9.15</a:t>
                      </a:r>
                      <a:endParaRPr lang="sv-SE" sz="1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8" marR="62208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57800" y="3657600"/>
            <a:ext cx="2578426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sv-SE" sz="1800" dirty="0" err="1" smtClean="0"/>
              <a:t>Measured</a:t>
            </a:r>
            <a:r>
              <a:rPr lang="sv-SE" sz="1800" dirty="0" smtClean="0"/>
              <a:t> </a:t>
            </a:r>
            <a:r>
              <a:rPr lang="sv-SE" sz="1800" dirty="0" err="1" smtClean="0"/>
              <a:t>Performance</a:t>
            </a:r>
            <a:endParaRPr lang="sv-SE" sz="1800" dirty="0"/>
          </a:p>
        </p:txBody>
      </p:sp>
      <p:pic>
        <p:nvPicPr>
          <p:cNvPr id="8" name="Picture 6" descr="C:\Users\magjo103\AppData\Local\Temp\20160706_1023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408865"/>
            <a:ext cx="3675090" cy="1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5175" y="793906"/>
            <a:ext cx="3925911" cy="252545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pPr marL="259204" indent="-25920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Aluminum Casing</a:t>
            </a:r>
          </a:p>
          <a:p>
            <a:pPr marL="259204" indent="-25920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High Integration Factor</a:t>
            </a:r>
          </a:p>
          <a:p>
            <a:pPr marL="259204" indent="-25920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Integrated Loads</a:t>
            </a:r>
          </a:p>
          <a:p>
            <a:pPr marL="259204" indent="-25920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Easily Reproducible</a:t>
            </a:r>
          </a:p>
          <a:p>
            <a:pPr marL="259204" indent="-25920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Average Insertion Loss (IL): 0.2dB</a:t>
            </a:r>
          </a:p>
          <a:p>
            <a:pPr marL="259204" indent="-25920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Peak Power (Tested): 10 kW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1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RF Source </a:t>
            </a:r>
            <a:r>
              <a:rPr lang="fr-CH" dirty="0" err="1"/>
              <a:t>Development</a:t>
            </a:r>
            <a:r>
              <a:rPr lang="fr-CH" dirty="0"/>
              <a:t> - </a:t>
            </a:r>
            <a:r>
              <a:rPr lang="fr-CH" dirty="0" smtClean="0"/>
              <a:t>FREIA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904" y="2362200"/>
            <a:ext cx="9060096" cy="1600200"/>
          </a:xfrm>
          <a:prstGeom prst="rect">
            <a:avLst/>
          </a:prstGeom>
        </p:spPr>
        <p:txBody>
          <a:bodyPr/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Testing prototype superconducting accelerating cavities (</a:t>
            </a:r>
            <a:r>
              <a:rPr lang="en-US" kern="0" dirty="0"/>
              <a:t>26 SC in final LINAC</a:t>
            </a:r>
            <a:r>
              <a:rPr lang="en-US" dirty="0" smtClean="0"/>
              <a:t>), </a:t>
            </a:r>
            <a:r>
              <a:rPr lang="en-US" dirty="0" err="1" smtClean="0"/>
              <a:t>cryomodules</a:t>
            </a:r>
            <a:r>
              <a:rPr lang="en-US" dirty="0" smtClean="0"/>
              <a:t> and </a:t>
            </a:r>
            <a:r>
              <a:rPr lang="en-US" dirty="0"/>
              <a:t>high power RF </a:t>
            </a:r>
            <a:r>
              <a:rPr lang="en-US" dirty="0" smtClean="0"/>
              <a:t>stations</a:t>
            </a:r>
            <a:endParaRPr lang="fr-CH" kern="0" dirty="0" smtClean="0">
              <a:solidFill>
                <a:srgbClr val="0000FF"/>
              </a:solidFill>
            </a:endParaRPr>
          </a:p>
          <a:p>
            <a:pPr lvl="1"/>
            <a:r>
              <a:rPr lang="en-US" kern="0" dirty="0" smtClean="0"/>
              <a:t>High power RF stations at ESS specifications</a:t>
            </a:r>
            <a:br>
              <a:rPr lang="en-US" kern="0" dirty="0" smtClean="0"/>
            </a:br>
            <a:r>
              <a:rPr lang="en-US" b="1" kern="0" dirty="0" smtClean="0">
                <a:solidFill>
                  <a:srgbClr val="0000FF"/>
                </a:solidFill>
              </a:rPr>
              <a:t>352.21 MHz, 400 kW, 14 Hz, 3.5 </a:t>
            </a:r>
            <a:r>
              <a:rPr lang="en-US" b="1" kern="0" dirty="0" err="1" smtClean="0">
                <a:solidFill>
                  <a:srgbClr val="0000FF"/>
                </a:solidFill>
              </a:rPr>
              <a:t>ms</a:t>
            </a:r>
            <a:r>
              <a:rPr lang="en-US" b="1" kern="0" dirty="0" smtClean="0">
                <a:solidFill>
                  <a:srgbClr val="0000FF"/>
                </a:solidFill>
              </a:rPr>
              <a:t>, 200 kHz bandwidth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05" y="762000"/>
            <a:ext cx="8983895" cy="15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1380302"/>
            <a:ext cx="10081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4012198" y="2057400"/>
            <a:ext cx="229849" cy="3600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2" descr="https://europeanspallationsource.se/sites/default/files/essaerial_20nov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038" y="3867418"/>
            <a:ext cx="3400962" cy="226820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76" y="3867418"/>
            <a:ext cx="2194224" cy="2533382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C:\Main\FREIA\Photos\2016-03-11\P10109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791200" y="3868398"/>
            <a:ext cx="3325324" cy="198022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48400" y="584415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Uppsala University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1447800" y="387917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ESS - Lund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Gysel</a:t>
            </a:r>
            <a:r>
              <a:rPr lang="en-US" dirty="0" smtClean="0"/>
              <a:t> Combiner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19513" y="3077701"/>
            <a:ext cx="3777846" cy="1501544"/>
            <a:chOff x="611560" y="1986086"/>
            <a:chExt cx="7006066" cy="278434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986086"/>
              <a:ext cx="7006066" cy="278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6648610" y="2060848"/>
              <a:ext cx="808818" cy="580768"/>
            </a:xfrm>
            <a:custGeom>
              <a:avLst/>
              <a:gdLst>
                <a:gd name="connsiteX0" fmla="*/ 0 w 1013220"/>
                <a:gd name="connsiteY0" fmla="*/ 0 h 727538"/>
                <a:gd name="connsiteX1" fmla="*/ 1012641 w 1013220"/>
                <a:gd name="connsiteY1" fmla="*/ 324952 h 727538"/>
                <a:gd name="connsiteX2" fmla="*/ 151140 w 1013220"/>
                <a:gd name="connsiteY2" fmla="*/ 725474 h 72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220" h="727538">
                  <a:moveTo>
                    <a:pt x="0" y="0"/>
                  </a:moveTo>
                  <a:cubicBezTo>
                    <a:pt x="493725" y="102020"/>
                    <a:pt x="987451" y="204040"/>
                    <a:pt x="1012641" y="324952"/>
                  </a:cubicBezTo>
                  <a:cubicBezTo>
                    <a:pt x="1037831" y="445864"/>
                    <a:pt x="234267" y="755702"/>
                    <a:pt x="151140" y="725474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 rot="20924255">
              <a:off x="1731853" y="3024954"/>
              <a:ext cx="720080" cy="482389"/>
            </a:xfrm>
            <a:custGeom>
              <a:avLst/>
              <a:gdLst>
                <a:gd name="connsiteX0" fmla="*/ 0 w 1919485"/>
                <a:gd name="connsiteY0" fmla="*/ 0 h 1285882"/>
                <a:gd name="connsiteX1" fmla="*/ 672575 w 1919485"/>
                <a:gd name="connsiteY1" fmla="*/ 211596 h 1285882"/>
                <a:gd name="connsiteX2" fmla="*/ 1088212 w 1919485"/>
                <a:gd name="connsiteY2" fmla="*/ 634790 h 1285882"/>
                <a:gd name="connsiteX3" fmla="*/ 1647432 w 1919485"/>
                <a:gd name="connsiteY3" fmla="*/ 1156224 h 1285882"/>
                <a:gd name="connsiteX4" fmla="*/ 1919485 w 1919485"/>
                <a:gd name="connsiteY4" fmla="*/ 1269580 h 128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485" h="1285882">
                  <a:moveTo>
                    <a:pt x="0" y="0"/>
                  </a:moveTo>
                  <a:cubicBezTo>
                    <a:pt x="245603" y="52899"/>
                    <a:pt x="491207" y="105798"/>
                    <a:pt x="672575" y="211596"/>
                  </a:cubicBezTo>
                  <a:cubicBezTo>
                    <a:pt x="853943" y="317394"/>
                    <a:pt x="925736" y="477352"/>
                    <a:pt x="1088212" y="634790"/>
                  </a:cubicBezTo>
                  <a:cubicBezTo>
                    <a:pt x="1250688" y="792228"/>
                    <a:pt x="1508887" y="1050426"/>
                    <a:pt x="1647432" y="1156224"/>
                  </a:cubicBezTo>
                  <a:cubicBezTo>
                    <a:pt x="1785978" y="1262022"/>
                    <a:pt x="1798573" y="1314922"/>
                    <a:pt x="1919485" y="126958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V="1">
            <a:off x="5204758" y="3351819"/>
            <a:ext cx="2485025" cy="15283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514205" y="3830951"/>
            <a:ext cx="596328" cy="10880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437730" y="4579245"/>
            <a:ext cx="501800" cy="329948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833748" y="5504422"/>
                <a:ext cx="5310252" cy="1201178"/>
              </a:xfrm>
              <a:prstGeom prst="rect">
                <a:avLst/>
              </a:prstGeom>
            </p:spPr>
            <p:txBody>
              <a:bodyPr wrap="squar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/>
                        </a:rPr>
                        <m:t>𝑒𝑓𝑓𝑖𝑐𝑖𝑒𝑛𝑐𝑦</m:t>
                      </m:r>
                      <m:r>
                        <a:rPr lang="en-US" sz="1800" i="1" smtClean="0">
                          <a:latin typeface="Cambria Math"/>
                        </a:rPr>
                        <m:t>=1−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</a:rPr>
                            <m:t>𝛼</m:t>
                          </m:r>
                          <m:r>
                            <a:rPr lang="en-US" sz="18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en-US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</a:rPr>
                            <m:t>𝛾</m:t>
                          </m:r>
                        </m:num>
                        <m:den>
                          <m:r>
                            <a:rPr lang="en-US" sz="18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1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</a:rPr>
                        <m:t>𝑝h𝑎𝑠𝑒</m:t>
                      </m:r>
                      <m:r>
                        <a:rPr lang="en-US" sz="1800" i="1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/>
                        </a:rPr>
                        <m:t>atan</m:t>
                      </m:r>
                      <m:r>
                        <a:rPr lang="en-US" sz="1800" i="1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>
                              <a:latin typeface="Cambria Math"/>
                            </a:rPr>
                            <m:t>sin</m:t>
                          </m:r>
                          <m:r>
                            <a:rPr lang="en-US" sz="1800" i="1">
                              <a:latin typeface="Cambria Math"/>
                            </a:rPr>
                            <m:t>(</m:t>
                          </m:r>
                          <m:r>
                            <a:rPr lang="en-US" sz="1800" i="1">
                              <a:latin typeface="Cambria Math"/>
                            </a:rPr>
                            <m:t>𝛾</m:t>
                          </m:r>
                          <m:r>
                            <a:rPr lang="en-US" sz="18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i="1" smtClean="0">
                                      <a:latin typeface="Cambria Math"/>
                                    </a:rPr>
                                    <m:t>𝛼</m:t>
                                  </m:r>
                                </m:den>
                              </m:f>
                              <m:r>
                                <a:rPr lang="en-US" sz="1800" i="1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1800" i="1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/>
                            </a:rPr>
                            <m:t>cos</m:t>
                          </m:r>
                          <m:r>
                            <a:rPr lang="en-US" sz="1800" i="1">
                              <a:latin typeface="Cambria Math"/>
                            </a:rPr>
                            <m:t>(</m:t>
                          </m:r>
                          <m:r>
                            <a:rPr lang="en-US" sz="1800" i="1">
                              <a:latin typeface="Cambria Math"/>
                            </a:rPr>
                            <m:t>𝛾</m:t>
                          </m:r>
                          <m:r>
                            <a:rPr lang="en-US" sz="1800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1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748" y="5504422"/>
                <a:ext cx="5310252" cy="120117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67647" y="5158958"/>
                <a:ext cx="4600903" cy="405126"/>
              </a:xfrm>
              <a:prstGeom prst="rect">
                <a:avLst/>
              </a:prstGeom>
            </p:spPr>
            <p:txBody>
              <a:bodyPr wrap="none" lIns="82945" tIns="41473" rIns="82945" bIns="4147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𝑜𝑢𝑡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</a:rPr>
                            <m:t>𝑗</m:t>
                          </m:r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𝜔</m:t>
                          </m:r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</a:rPr>
                            <m:t>𝜃</m:t>
                          </m:r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</a:rPr>
                            <m:t>𝑗</m:t>
                          </m:r>
                          <m:r>
                            <a:rPr lang="en-US" sz="2000" i="1">
                              <a:latin typeface="Cambria Math"/>
                            </a:rPr>
                            <m:t>𝜔</m:t>
                          </m:r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</a:rPr>
                            <m:t>𝑗</m:t>
                          </m:r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𝜔</m:t>
                          </m:r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</a:rPr>
                            <m:t>𝛾</m:t>
                          </m:r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647" y="5158958"/>
                <a:ext cx="4600903" cy="405126"/>
              </a:xfrm>
              <a:prstGeom prst="rect">
                <a:avLst/>
              </a:prstGeom>
              <a:blipFill rotWithShape="1">
                <a:blip r:embed="rId4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567" y="2984567"/>
            <a:ext cx="3695575" cy="338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2202295" y="3118019"/>
            <a:ext cx="1455305" cy="187876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860" y="907347"/>
            <a:ext cx="2721140" cy="17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98" y="1077322"/>
            <a:ext cx="2732365" cy="176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47374" y="2667000"/>
            <a:ext cx="5755578" cy="42231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200" dirty="0" smtClean="0"/>
              <a:t>line </a:t>
            </a:r>
            <a:r>
              <a:rPr lang="en-US" sz="2200" dirty="0"/>
              <a:t>coupling </a:t>
            </a:r>
            <a:r>
              <a:rPr lang="en-US" sz="2200" dirty="0" smtClean="0"/>
              <a:t>compensates </a:t>
            </a:r>
            <a:r>
              <a:rPr lang="en-US" sz="2200" dirty="0"/>
              <a:t>parasitic coupling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724835" y="1418225"/>
            <a:ext cx="2087535" cy="78619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35015" y="946675"/>
            <a:ext cx="2285077" cy="42231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200" dirty="0"/>
              <a:t>Phase Balancing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08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381000"/>
            <a:ext cx="7677150" cy="504825"/>
          </a:xfrm>
        </p:spPr>
        <p:txBody>
          <a:bodyPr/>
          <a:lstStyle/>
          <a:p>
            <a:r>
              <a:rPr lang="sv-SE" dirty="0"/>
              <a:t/>
            </a:r>
            <a:br>
              <a:rPr lang="sv-SE" dirty="0"/>
            </a:br>
            <a:r>
              <a:rPr lang="en-US" dirty="0" smtClean="0"/>
              <a:t>FREIA development: 100 </a:t>
            </a:r>
            <a:r>
              <a:rPr lang="en-US" dirty="0"/>
              <a:t>kW non-resonant power combiner with door-knob couplers </a:t>
            </a:r>
            <a:endParaRPr lang="sv-SE" dirty="0"/>
          </a:p>
        </p:txBody>
      </p:sp>
      <p:pic>
        <p:nvPicPr>
          <p:cNvPr id="2051" name="Picture 3" descr="C:\Dragos\DATA\WORK\UU\1 projects\FREIA\13 09 04 - paper combiners\figs\10_kW_artisti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9" t="20331"/>
          <a:stretch/>
        </p:blipFill>
        <p:spPr bwMode="auto">
          <a:xfrm>
            <a:off x="0" y="868233"/>
            <a:ext cx="6172200" cy="248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0" y="2797314"/>
            <a:ext cx="259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3-1/8 inch </a:t>
            </a:r>
            <a:endParaRPr lang="en-US" sz="2000" dirty="0" smtClean="0"/>
          </a:p>
          <a:p>
            <a:r>
              <a:rPr lang="en-US" sz="2000" dirty="0" smtClean="0"/>
              <a:t>output connector</a:t>
            </a:r>
            <a:endParaRPr lang="sv-SE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 t="1309" r="-10"/>
          <a:stretch/>
        </p:blipFill>
        <p:spPr bwMode="auto">
          <a:xfrm>
            <a:off x="410176" y="3662734"/>
            <a:ext cx="3279448" cy="254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9342" y="5014041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at 352.2 </a:t>
            </a:r>
            <a:r>
              <a:rPr lang="en-US" sz="1800" dirty="0"/>
              <a:t>MHz </a:t>
            </a:r>
            <a:endParaRPr lang="en-US" sz="1800" dirty="0" smtClean="0"/>
          </a:p>
          <a:p>
            <a:r>
              <a:rPr lang="en-US" sz="1800" dirty="0" smtClean="0"/>
              <a:t>RL is  24 dB</a:t>
            </a:r>
          </a:p>
          <a:p>
            <a:r>
              <a:rPr lang="en-US" sz="1800" dirty="0" smtClean="0"/>
              <a:t>i.e. 0.5% reflection</a:t>
            </a:r>
            <a:endParaRPr lang="sv-SE" sz="18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4505740" cy="27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43800" y="4343400"/>
            <a:ext cx="167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800" dirty="0" smtClean="0"/>
              <a:t>at </a:t>
            </a:r>
            <a:r>
              <a:rPr lang="sv-SE" sz="1800" dirty="0"/>
              <a:t>352.2 MHz </a:t>
            </a:r>
            <a:endParaRPr lang="sv-SE" sz="1800" dirty="0" smtClean="0"/>
          </a:p>
          <a:p>
            <a:r>
              <a:rPr lang="sv-SE" sz="1800" dirty="0" smtClean="0"/>
              <a:t>IL is 0.3 </a:t>
            </a:r>
            <a:r>
              <a:rPr lang="sv-SE" sz="1800" dirty="0"/>
              <a:t>dB</a:t>
            </a:r>
          </a:p>
          <a:p>
            <a:r>
              <a:rPr lang="sv-SE" sz="1800" dirty="0" smtClean="0"/>
              <a:t>i.e. 6% losses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914400"/>
            <a:ext cx="2895600" cy="247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62400" y="2438400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/>
              <a:t>7/16 </a:t>
            </a:r>
            <a:r>
              <a:rPr lang="sv-SE" sz="2000" dirty="0"/>
              <a:t>inch </a:t>
            </a:r>
            <a:r>
              <a:rPr lang="sv-SE" sz="2000" dirty="0" smtClean="0"/>
              <a:t>          input connector </a:t>
            </a:r>
            <a:endParaRPr lang="sv-SE" sz="20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2819400" y="2110516"/>
            <a:ext cx="247650" cy="841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210668" y="2284884"/>
            <a:ext cx="46968" cy="4708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243888" y="6453188"/>
            <a:ext cx="649287" cy="2524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74B574-E9A8-44E0-964D-4FEBD4FB35B8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cxnSp>
        <p:nvCxnSpPr>
          <p:cNvPr id="16" name="Straight Arrow Connector 2"/>
          <p:cNvCxnSpPr>
            <a:cxnSpLocks noChangeShapeType="1"/>
          </p:cNvCxnSpPr>
          <p:nvPr/>
        </p:nvCxnSpPr>
        <p:spPr bwMode="auto">
          <a:xfrm>
            <a:off x="311221" y="2477433"/>
            <a:ext cx="0" cy="6397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23284" y="3189818"/>
            <a:ext cx="11721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v-SE" dirty="0" smtClean="0"/>
              <a:t>h = 3 cm</a:t>
            </a:r>
            <a:endParaRPr lang="en-GB" altLang="sv-SE" dirty="0"/>
          </a:p>
        </p:txBody>
      </p:sp>
      <p:cxnSp>
        <p:nvCxnSpPr>
          <p:cNvPr id="19" name="Straight Arrow Connector 15"/>
          <p:cNvCxnSpPr>
            <a:cxnSpLocks noChangeShapeType="1"/>
          </p:cNvCxnSpPr>
          <p:nvPr/>
        </p:nvCxnSpPr>
        <p:spPr bwMode="auto">
          <a:xfrm flipV="1">
            <a:off x="311221" y="1371600"/>
            <a:ext cx="5251379" cy="10474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1905000" y="1447800"/>
            <a:ext cx="1782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v-SE" dirty="0" smtClean="0"/>
              <a:t>D = 50 cm</a:t>
            </a:r>
            <a:endParaRPr lang="en-GB" altLang="sv-SE" dirty="0"/>
          </a:p>
        </p:txBody>
      </p:sp>
      <p:sp>
        <p:nvSpPr>
          <p:cNvPr id="4" name="Rectangle 3"/>
          <p:cNvSpPr/>
          <p:nvPr/>
        </p:nvSpPr>
        <p:spPr>
          <a:xfrm>
            <a:off x="-7188" y="838200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/>
              <a:t>can handle </a:t>
            </a:r>
          </a:p>
          <a:p>
            <a:pPr>
              <a:defRPr/>
            </a:pPr>
            <a:r>
              <a:rPr lang="en-US" sz="1800" dirty="0" smtClean="0"/>
              <a:t>1 </a:t>
            </a:r>
            <a:r>
              <a:rPr lang="en-US" sz="1800" dirty="0"/>
              <a:t>MW </a:t>
            </a:r>
            <a:r>
              <a:rPr lang="en-US" sz="1800" dirty="0" smtClean="0"/>
              <a:t>pulsed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152400" y="6211669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V.A. Goryashko, D. Dancila, A. Rydberg, R. Yogi &amp; R. Ruber (2014): A megawatt</a:t>
            </a:r>
          </a:p>
          <a:p>
            <a:r>
              <a:rPr lang="en-US" sz="1200" dirty="0"/>
              <a:t>class compact power combiner for solid-state amplifiers, Journal of Electromagnetic Waves </a:t>
            </a:r>
            <a:r>
              <a:rPr lang="en-US" sz="1200" dirty="0" smtClean="0"/>
              <a:t>and </a:t>
            </a:r>
            <a:r>
              <a:rPr lang="sv-SE" sz="1200" dirty="0" smtClean="0"/>
              <a:t>Applications</a:t>
            </a:r>
            <a:r>
              <a:rPr lang="sv-SE" sz="1200" dirty="0"/>
              <a:t>, DOI: 10.1080/09205071.2014.962187</a:t>
            </a:r>
          </a:p>
        </p:txBody>
      </p:sp>
    </p:spTree>
    <p:extLst>
      <p:ext uri="{BB962C8B-B14F-4D97-AF65-F5344CB8AC3E}">
        <p14:creationId xmlns:p14="http://schemas.microsoft.com/office/powerpoint/2010/main" val="19877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5021" y="456163"/>
            <a:ext cx="3543082" cy="591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894" y="174222"/>
            <a:ext cx="8229600" cy="707128"/>
          </a:xfrm>
        </p:spPr>
        <p:txBody>
          <a:bodyPr lIns="91420" tIns="45711" rIns="91420" bIns="45711"/>
          <a:lstStyle/>
          <a:p>
            <a:r>
              <a:rPr lang="sv-SE" dirty="0" smtClean="0"/>
              <a:t>Collaboration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2569305" y="1061685"/>
            <a:ext cx="1751185" cy="646331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0000"/>
                </a:solidFill>
                <a:latin typeface="Calibri"/>
                <a:ea typeface="+mn-ea"/>
              </a:rPr>
              <a:t>Power splitting +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0000"/>
                </a:solidFill>
                <a:latin typeface="Calibri"/>
                <a:ea typeface="+mn-ea"/>
              </a:rPr>
              <a:t>Power combiner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50130" y="361249"/>
            <a:ext cx="1566951" cy="65075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LLRF and control system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95591" y="1903963"/>
            <a:ext cx="2069432" cy="1125406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0000"/>
                </a:solidFill>
                <a:latin typeface="Calibri"/>
                <a:ea typeface="+mn-ea"/>
              </a:rPr>
              <a:t>RF modules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FF0000"/>
                </a:solidFill>
                <a:latin typeface="Calibri"/>
                <a:ea typeface="+mn-ea"/>
              </a:rPr>
              <a:t>(new transistors 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FF0000"/>
                </a:solidFill>
                <a:latin typeface="Calibri"/>
                <a:ea typeface="+mn-ea"/>
              </a:rPr>
              <a:t>new packaging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FF0000"/>
                </a:solidFill>
                <a:latin typeface="Calibri"/>
                <a:ea typeface="+mn-ea"/>
              </a:rPr>
              <a:t>intelligent modules)</a:t>
            </a:r>
            <a:endParaRPr lang="en-GB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09146" y="3094513"/>
            <a:ext cx="2069432" cy="646331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Connectors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RF + DC + water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61547" y="4182582"/>
            <a:ext cx="2069432" cy="369332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(Capacitor tank)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1547" y="4818614"/>
            <a:ext cx="2269958" cy="646331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ACDC convertors +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power supply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645504" y="5524834"/>
            <a:ext cx="2414394" cy="622820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Water cooling system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+mn-ea"/>
              </a:rPr>
              <a:t>(thermal aspects)</a:t>
            </a:r>
            <a:endParaRPr lang="en-GB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27346"/>
            <a:ext cx="2286000" cy="846197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+mn-ea"/>
              </a:rPr>
              <a:t>Business perspective:</a:t>
            </a:r>
          </a:p>
          <a:p>
            <a:pPr marL="342829" indent="-342829" defTabSz="82936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  <a:ea typeface="+mn-ea"/>
              </a:rPr>
              <a:t>commercialisation </a:t>
            </a:r>
          </a:p>
          <a:p>
            <a:pPr marL="342829" indent="-342829" defTabSz="82936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  <a:ea typeface="+mn-ea"/>
              </a:rPr>
              <a:t>distribution </a:t>
            </a:r>
          </a:p>
        </p:txBody>
      </p:sp>
    </p:spTree>
    <p:extLst>
      <p:ext uri="{BB962C8B-B14F-4D97-AF65-F5344CB8AC3E}">
        <p14:creationId xmlns:p14="http://schemas.microsoft.com/office/powerpoint/2010/main" val="8292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2" y="0"/>
            <a:ext cx="5186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293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Strategy for power combining – v1</a:t>
            </a:r>
            <a:endParaRPr lang="en-GB" altLang="en-US" sz="28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0985" y="2133600"/>
            <a:ext cx="8840615" cy="4285037"/>
            <a:chOff x="150985" y="2133600"/>
            <a:chExt cx="8840615" cy="4285037"/>
          </a:xfrm>
        </p:grpSpPr>
        <p:pic>
          <p:nvPicPr>
            <p:cNvPr id="8" name="Picture 7" descr="C:\Science\ESS\reports&amp;papers\E_Waves_combiners\full_combine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0985" y="3487113"/>
              <a:ext cx="8840615" cy="2931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524000" y="2133600"/>
              <a:ext cx="1004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93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</a:rPr>
                <a:t>4 x </a:t>
              </a:r>
              <a:r>
                <a:rPr lang="en-US" sz="2000" dirty="0" smtClean="0">
                  <a:solidFill>
                    <a:prstClr val="black"/>
                  </a:solidFill>
                  <a:latin typeface="Calibri"/>
                  <a:ea typeface="+mn-ea"/>
                </a:rPr>
                <a:t>12</a:t>
              </a:r>
              <a:endParaRPr lang="en-GB" sz="20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227185" y="6368595"/>
              <a:ext cx="5562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132185" y="5911324"/>
              <a:ext cx="1832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93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</a:rPr>
                <a:t>1.2 meter</a:t>
              </a:r>
              <a:endParaRPr lang="en-GB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2" name="Bent Arrow 21"/>
            <p:cNvSpPr/>
            <p:nvPr/>
          </p:nvSpPr>
          <p:spPr>
            <a:xfrm rot="16200000" flipH="1">
              <a:off x="1276855" y="2634474"/>
              <a:ext cx="872464" cy="838203"/>
            </a:xfrm>
            <a:prstGeom prst="bentArrow">
              <a:avLst>
                <a:gd name="adj1" fmla="val 16818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en-GB" sz="1600">
                <a:solidFill>
                  <a:prstClr val="black"/>
                </a:solidFill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1333500" y="4255323"/>
              <a:ext cx="264092" cy="4572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96974" y="4331523"/>
              <a:ext cx="11986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8293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FF"/>
                  </a:solidFill>
                  <a:latin typeface="Calibri"/>
                  <a:ea typeface="+mn-ea"/>
                </a:rPr>
                <a:t>120 kW</a:t>
              </a:r>
              <a:endParaRPr lang="en-GB" dirty="0">
                <a:solidFill>
                  <a:srgbClr val="0000FF"/>
                </a:solidFill>
                <a:latin typeface="Calibri"/>
                <a:ea typeface="+mn-ea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6248400" y="5562600"/>
              <a:ext cx="1295400" cy="609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26124" y="4876800"/>
              <a:ext cx="11986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8293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FF"/>
                  </a:solidFill>
                  <a:latin typeface="Calibri"/>
                  <a:ea typeface="+mn-ea"/>
                </a:rPr>
                <a:t>480 kW</a:t>
              </a:r>
              <a:endParaRPr lang="en-GB" dirty="0">
                <a:solidFill>
                  <a:srgbClr val="0000FF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438400" y="580074"/>
            <a:ext cx="1752600" cy="1348773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10 kW tile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8 SSA modules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Gysel combiner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&amp; splitter  8:1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endParaRPr lang="sv-SE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2200" y="1809931"/>
            <a:ext cx="1905000" cy="1771471"/>
            <a:chOff x="2362200" y="1809929"/>
            <a:chExt cx="1905000" cy="1771471"/>
          </a:xfrm>
        </p:grpSpPr>
        <p:grpSp>
          <p:nvGrpSpPr>
            <p:cNvPr id="25" name="Group 24"/>
            <p:cNvGrpSpPr/>
            <p:nvPr/>
          </p:nvGrpSpPr>
          <p:grpSpPr>
            <a:xfrm rot="16200000">
              <a:off x="2520882" y="1821104"/>
              <a:ext cx="1584807" cy="1752600"/>
              <a:chOff x="6300632" y="3352799"/>
              <a:chExt cx="1985355" cy="2114967"/>
            </a:xfrm>
          </p:grpSpPr>
          <p:pic>
            <p:nvPicPr>
              <p:cNvPr id="26" name="Picture 2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6751815" y="3488896"/>
                <a:ext cx="1133970" cy="183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 descr="C:\DATA\WORK\UU\- FREIA\6 10kW\combiners-splitters-dividers\QW_combiner\Gysel_Magnus_fine_tuning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5400000">
                <a:off x="6933610" y="2743787"/>
                <a:ext cx="743365" cy="1961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C:\DATA\WORK\UU\- FREIA\6 10kW\combiners-splitters-dividers\QW_combiner\Gysel_Magnus_fine_tuning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6200000">
                <a:off x="6909644" y="4115388"/>
                <a:ext cx="743366" cy="1961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2362200" y="1809929"/>
              <a:ext cx="1905000" cy="17714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rot="16200000">
            <a:off x="4648284" y="2128469"/>
            <a:ext cx="270000" cy="1085434"/>
            <a:chOff x="5864278" y="5696366"/>
            <a:chExt cx="270000" cy="1085434"/>
          </a:xfrm>
        </p:grpSpPr>
        <p:sp>
          <p:nvSpPr>
            <p:cNvPr id="30" name="Isosceles Triangle 29"/>
            <p:cNvSpPr/>
            <p:nvPr/>
          </p:nvSpPr>
          <p:spPr>
            <a:xfrm>
              <a:off x="5864278" y="5989966"/>
              <a:ext cx="270000" cy="2700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999278" y="5696366"/>
              <a:ext cx="0" cy="10854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Isosceles Triangle 31"/>
            <p:cNvSpPr/>
            <p:nvPr/>
          </p:nvSpPr>
          <p:spPr>
            <a:xfrm>
              <a:off x="5924172" y="6400800"/>
              <a:ext cx="152659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28602" y="1210993"/>
            <a:ext cx="2209800" cy="8461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400 kW station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with major components developed at FREIA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43402" y="1524001"/>
            <a:ext cx="2389374" cy="8461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300 W pre-amplifier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 SSA module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 SSA 25 W amplifier</a:t>
            </a:r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>
            <a:off x="7472869" y="4267202"/>
            <a:ext cx="375732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53203" y="1712657"/>
            <a:ext cx="2590799" cy="2554545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Standard WR 2300 for high power combining; broadband design, ultra high power handling capability;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high isolation to avoid the need for circulators at each input port</a:t>
            </a:r>
            <a:endParaRPr lang="en-GB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29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Science\ESS\reports&amp;papers\E_Waves_combiners\submitted\figs\fig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832" y="407342"/>
            <a:ext cx="2243601" cy="1914525"/>
          </a:xfrm>
          <a:prstGeom prst="rect">
            <a:avLst/>
          </a:prstGeom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5034316" y="1926540"/>
            <a:ext cx="440639" cy="783892"/>
          </a:xfrm>
          <a:custGeom>
            <a:avLst/>
            <a:gdLst>
              <a:gd name="connsiteX0" fmla="*/ 0 w 295681"/>
              <a:gd name="connsiteY0" fmla="*/ 0 h 723900"/>
              <a:gd name="connsiteX1" fmla="*/ 266700 w 295681"/>
              <a:gd name="connsiteY1" fmla="*/ 276225 h 723900"/>
              <a:gd name="connsiteX2" fmla="*/ 276225 w 295681"/>
              <a:gd name="connsiteY2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681" h="723900">
                <a:moveTo>
                  <a:pt x="0" y="0"/>
                </a:moveTo>
                <a:cubicBezTo>
                  <a:pt x="110331" y="77787"/>
                  <a:pt x="220663" y="155575"/>
                  <a:pt x="266700" y="276225"/>
                </a:cubicBezTo>
                <a:cubicBezTo>
                  <a:pt x="312737" y="396875"/>
                  <a:pt x="294481" y="560387"/>
                  <a:pt x="276225" y="723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829366" fontAlgn="auto">
              <a:spcBef>
                <a:spcPts val="0"/>
              </a:spcBef>
              <a:spcAft>
                <a:spcPts val="0"/>
              </a:spcAft>
            </a:pPr>
            <a:endParaRPr lang="sv-SE" sz="16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617236" y="3298352"/>
            <a:ext cx="512878" cy="968849"/>
          </a:xfrm>
          <a:custGeom>
            <a:avLst/>
            <a:gdLst>
              <a:gd name="connsiteX0" fmla="*/ 0 w 503338"/>
              <a:gd name="connsiteY0" fmla="*/ 31683 h 717483"/>
              <a:gd name="connsiteX1" fmla="*/ 476250 w 503338"/>
              <a:gd name="connsiteY1" fmla="*/ 79308 h 717483"/>
              <a:gd name="connsiteX2" fmla="*/ 447675 w 503338"/>
              <a:gd name="connsiteY2" fmla="*/ 717483 h 717483"/>
              <a:gd name="connsiteX3" fmla="*/ 447675 w 503338"/>
              <a:gd name="connsiteY3" fmla="*/ 717483 h 71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338" h="717483">
                <a:moveTo>
                  <a:pt x="0" y="31683"/>
                </a:moveTo>
                <a:cubicBezTo>
                  <a:pt x="200819" y="-1655"/>
                  <a:pt x="401638" y="-34992"/>
                  <a:pt x="476250" y="79308"/>
                </a:cubicBezTo>
                <a:cubicBezTo>
                  <a:pt x="550863" y="193608"/>
                  <a:pt x="447675" y="717483"/>
                  <a:pt x="447675" y="717483"/>
                </a:cubicBezTo>
                <a:lnTo>
                  <a:pt x="447675" y="7174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829366" fontAlgn="auto">
              <a:spcBef>
                <a:spcPts val="0"/>
              </a:spcBef>
              <a:spcAft>
                <a:spcPts val="0"/>
              </a:spcAft>
            </a:pPr>
            <a:endParaRPr lang="sv-SE" sz="16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65036" y="4419600"/>
            <a:ext cx="1752600" cy="1348773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10 kW tile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8 SSA modules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Gysel combiner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&amp; splitter  8:1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endParaRPr lang="sv-SE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91567" y="5943602"/>
            <a:ext cx="2389374" cy="8461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300 W pre-amplifier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 SSA module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 SSA 25 W amplifier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76832" y="2554895"/>
            <a:ext cx="2703509" cy="8461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40 kW 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Quarter wave combiner 4:1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(see Legnaro 4-ways)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3222" y="863859"/>
            <a:ext cx="3204060" cy="594908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480 kW 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Coaxial combiner 12:1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19646" y="2913965"/>
            <a:ext cx="614672" cy="34362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12 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9083" y="4812269"/>
            <a:ext cx="844917" cy="34362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12 x </a:t>
            </a:r>
            <a:r>
              <a:rPr lang="sv-SE" sz="1600" dirty="0" smtClean="0">
                <a:solidFill>
                  <a:prstClr val="black"/>
                </a:solidFill>
                <a:latin typeface="Calibri"/>
                <a:ea typeface="+mn-ea"/>
              </a:rPr>
              <a:t>4</a:t>
            </a:r>
            <a:endParaRPr lang="sv-SE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95114" y="5696366"/>
            <a:ext cx="270000" cy="1085434"/>
            <a:chOff x="5864278" y="5696366"/>
            <a:chExt cx="270000" cy="1085434"/>
          </a:xfrm>
        </p:grpSpPr>
        <p:sp>
          <p:nvSpPr>
            <p:cNvPr id="12" name="Isosceles Triangle 11"/>
            <p:cNvSpPr/>
            <p:nvPr/>
          </p:nvSpPr>
          <p:spPr>
            <a:xfrm>
              <a:off x="5864278" y="5989966"/>
              <a:ext cx="270000" cy="2700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999278" y="5696366"/>
              <a:ext cx="0" cy="10854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Isosceles Triangle 24"/>
            <p:cNvSpPr/>
            <p:nvPr/>
          </p:nvSpPr>
          <p:spPr>
            <a:xfrm>
              <a:off x="5924172" y="6400800"/>
              <a:ext cx="152659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</p:grp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286002" y="0"/>
            <a:ext cx="5186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293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Strategy for power combining – v2</a:t>
            </a:r>
            <a:endParaRPr lang="en-GB" altLang="en-US" sz="28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5400000">
            <a:off x="5169472" y="4095840"/>
            <a:ext cx="1905000" cy="1771471"/>
            <a:chOff x="2362200" y="1809929"/>
            <a:chExt cx="1905000" cy="1771471"/>
          </a:xfrm>
        </p:grpSpPr>
        <p:grpSp>
          <p:nvGrpSpPr>
            <p:cNvPr id="28" name="Group 27"/>
            <p:cNvGrpSpPr/>
            <p:nvPr/>
          </p:nvGrpSpPr>
          <p:grpSpPr>
            <a:xfrm rot="16200000">
              <a:off x="2520882" y="1821104"/>
              <a:ext cx="1584807" cy="1752600"/>
              <a:chOff x="6300632" y="3352799"/>
              <a:chExt cx="1985355" cy="2114967"/>
            </a:xfrm>
          </p:grpSpPr>
          <p:pic>
            <p:nvPicPr>
              <p:cNvPr id="31" name="Picture 3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6751815" y="3488896"/>
                <a:ext cx="1133970" cy="183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 descr="C:\DATA\WORK\UU\- FREIA\6 10kW\combiners-splitters-dividers\QW_combiner\Gysel_Magnus_fine_tuning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5400000">
                <a:off x="6933610" y="2743787"/>
                <a:ext cx="743365" cy="1961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DATA\WORK\UU\- FREIA\6 10kW\combiners-splitters-dividers\QW_combiner\Gysel_Magnus_fine_tuning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6200000">
                <a:off x="6909644" y="4115388"/>
                <a:ext cx="743366" cy="1961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2362200" y="1809929"/>
              <a:ext cx="1905000" cy="17714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3276600" y="523221"/>
            <a:ext cx="0" cy="350585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2053567" y="2091034"/>
            <a:ext cx="1832005" cy="461665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0,6 meter</a:t>
            </a:r>
            <a:endParaRPr lang="en-GB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2" y="1210993"/>
            <a:ext cx="2209800" cy="8461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400 kW station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with major components developed at FREIA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835529" y="2626693"/>
            <a:ext cx="1278854" cy="88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Science\ESS\reports&amp;papers\E_Waves_combiners\submitted\figs\fig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832" y="407342"/>
            <a:ext cx="2243601" cy="1914525"/>
          </a:xfrm>
          <a:prstGeom prst="rect">
            <a:avLst/>
          </a:prstGeom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65036" y="3514725"/>
            <a:ext cx="1752600" cy="1348773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10 kW tile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8 SSA modules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Gysel combiner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&amp; splitter  8:1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endParaRPr lang="sv-SE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91567" y="5038727"/>
            <a:ext cx="2389374" cy="8461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300 W pre-amplifier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 SSA module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1 SSA 25 W amplifier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3222" y="863859"/>
            <a:ext cx="3204060" cy="594908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 smtClean="0">
                <a:solidFill>
                  <a:prstClr val="black"/>
                </a:solidFill>
                <a:latin typeface="Calibri"/>
                <a:ea typeface="+mn-ea"/>
              </a:rPr>
              <a:t>400 </a:t>
            </a: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kW 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Coaxial combiner </a:t>
            </a:r>
            <a:r>
              <a:rPr lang="sv-SE" sz="1600" dirty="0" smtClean="0">
                <a:solidFill>
                  <a:prstClr val="black"/>
                </a:solidFill>
                <a:latin typeface="Calibri"/>
                <a:ea typeface="+mn-ea"/>
              </a:rPr>
              <a:t>40:1</a:t>
            </a:r>
            <a:endParaRPr lang="sv-SE" sz="1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2728" y="2399580"/>
            <a:ext cx="614672" cy="343620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 smtClean="0">
                <a:solidFill>
                  <a:prstClr val="black"/>
                </a:solidFill>
                <a:latin typeface="Calibri"/>
                <a:ea typeface="+mn-ea"/>
              </a:rPr>
              <a:t>40 </a:t>
            </a: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95114" y="4791491"/>
            <a:ext cx="270000" cy="1085434"/>
            <a:chOff x="5864278" y="5696366"/>
            <a:chExt cx="270000" cy="1085434"/>
          </a:xfrm>
        </p:grpSpPr>
        <p:sp>
          <p:nvSpPr>
            <p:cNvPr id="12" name="Isosceles Triangle 11"/>
            <p:cNvSpPr/>
            <p:nvPr/>
          </p:nvSpPr>
          <p:spPr>
            <a:xfrm>
              <a:off x="5864278" y="5989966"/>
              <a:ext cx="270000" cy="2700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999278" y="5696366"/>
              <a:ext cx="0" cy="10854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Isosceles Triangle 24"/>
            <p:cNvSpPr/>
            <p:nvPr/>
          </p:nvSpPr>
          <p:spPr>
            <a:xfrm>
              <a:off x="5924172" y="6400800"/>
              <a:ext cx="152659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</p:grp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286002" y="0"/>
            <a:ext cx="5186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293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Strategy for power combining – </a:t>
            </a:r>
            <a:r>
              <a:rPr lang="en-US" alt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v3</a:t>
            </a:r>
            <a:endParaRPr lang="en-GB" altLang="en-US" sz="28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5400000">
            <a:off x="5169472" y="3190965"/>
            <a:ext cx="1905000" cy="1771471"/>
            <a:chOff x="2362200" y="1809929"/>
            <a:chExt cx="1905000" cy="1771471"/>
          </a:xfrm>
        </p:grpSpPr>
        <p:grpSp>
          <p:nvGrpSpPr>
            <p:cNvPr id="28" name="Group 27"/>
            <p:cNvGrpSpPr/>
            <p:nvPr/>
          </p:nvGrpSpPr>
          <p:grpSpPr>
            <a:xfrm rot="16200000">
              <a:off x="2520882" y="1821104"/>
              <a:ext cx="1584807" cy="1752600"/>
              <a:chOff x="6300632" y="3352799"/>
              <a:chExt cx="1985355" cy="2114967"/>
            </a:xfrm>
          </p:grpSpPr>
          <p:pic>
            <p:nvPicPr>
              <p:cNvPr id="31" name="Picture 3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6751815" y="3488896"/>
                <a:ext cx="1133970" cy="183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 descr="C:\DATA\WORK\UU\- FREIA\6 10kW\combiners-splitters-dividers\QW_combiner\Gysel_Magnus_fine_tuning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5400000">
                <a:off x="6933610" y="2743787"/>
                <a:ext cx="743365" cy="1961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DATA\WORK\UU\- FREIA\6 10kW\combiners-splitters-dividers\QW_combiner\Gysel_Magnus_fine_tuning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6200000">
                <a:off x="6909644" y="4115388"/>
                <a:ext cx="743366" cy="1961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2362200" y="1809929"/>
              <a:ext cx="1905000" cy="17714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sv-SE" sz="1600">
                <a:solidFill>
                  <a:prstClr val="white"/>
                </a:solidFill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3276600" y="523221"/>
            <a:ext cx="0" cy="350585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2053567" y="2091034"/>
            <a:ext cx="1832005" cy="461665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0,6 meter</a:t>
            </a:r>
            <a:endParaRPr lang="en-GB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2" y="1210993"/>
            <a:ext cx="2209800" cy="8461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400 kW station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>
                <a:solidFill>
                  <a:prstClr val="black"/>
                </a:solidFill>
                <a:latin typeface="Calibri"/>
                <a:ea typeface="+mn-ea"/>
              </a:rPr>
              <a:t>with major components developed at FREIA</a:t>
            </a:r>
          </a:p>
        </p:txBody>
      </p:sp>
      <p:sp>
        <p:nvSpPr>
          <p:cNvPr id="3" name="Arc 2"/>
          <p:cNvSpPr/>
          <p:nvPr/>
        </p:nvSpPr>
        <p:spPr>
          <a:xfrm>
            <a:off x="5034318" y="2057190"/>
            <a:ext cx="1020690" cy="2046670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44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Conclusions</a:t>
            </a:r>
            <a:endParaRPr lang="sv-S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838199"/>
            <a:ext cx="8642350" cy="5206623"/>
          </a:xfrm>
        </p:spPr>
        <p:txBody>
          <a:bodyPr/>
          <a:lstStyle/>
          <a:p>
            <a:pPr lvl="0"/>
            <a:r>
              <a:rPr lang="en-GB" sz="1800" dirty="0"/>
              <a:t>A single ended high RF power Solid-State Amplifier was successfully designed and manufactured producing 1.25 kW with an efficiency of 70% at 352 MHz, in ESS operational mode </a:t>
            </a:r>
            <a:r>
              <a:rPr lang="en-US" sz="1800" dirty="0"/>
              <a:t>(14 Hz, 3.5 </a:t>
            </a:r>
            <a:r>
              <a:rPr lang="en-US" sz="1800" dirty="0" err="1"/>
              <a:t>ms</a:t>
            </a:r>
            <a:r>
              <a:rPr lang="en-US" sz="1800" dirty="0"/>
              <a:t>)</a:t>
            </a:r>
            <a:r>
              <a:rPr lang="en-GB" sz="1800" dirty="0"/>
              <a:t>. This is a simple and robust design minimizing manufacturing cost towards mass fabrication and industrialization. </a:t>
            </a:r>
            <a:r>
              <a:rPr lang="sv-SE" sz="1800" dirty="0"/>
              <a:t>Joint UU - Ampleon application note.</a:t>
            </a:r>
          </a:p>
          <a:p>
            <a:pPr lvl="0"/>
            <a:r>
              <a:rPr lang="en-GB" sz="1800" dirty="0"/>
              <a:t>Measurement methods have been developed and implemented allowing hot S-parameters measurements.</a:t>
            </a:r>
            <a:endParaRPr lang="sv-SE" sz="1800" dirty="0"/>
          </a:p>
          <a:p>
            <a:r>
              <a:rPr lang="en-US" sz="1800" dirty="0"/>
              <a:t>A small variation in both gain (&lt; 0.5 dB) and phase (&lt; 5⁰) is measured for the 8 modules of the 10 kW demonstrator under construction at FREIA. </a:t>
            </a:r>
            <a:endParaRPr lang="sv-SE" sz="1800" dirty="0"/>
          </a:p>
          <a:p>
            <a:pPr lvl="0"/>
            <a:r>
              <a:rPr lang="en-GB" sz="1800" dirty="0" smtClean="0"/>
              <a:t>A </a:t>
            </a:r>
            <a:r>
              <a:rPr lang="en-GB" sz="1800" dirty="0"/>
              <a:t>10 kW demonstrator, using 8 modules is </a:t>
            </a:r>
            <a:r>
              <a:rPr lang="en-GB" sz="1800" dirty="0" smtClean="0"/>
              <a:t>finalized at </a:t>
            </a:r>
            <a:r>
              <a:rPr lang="en-GB" sz="1800" dirty="0"/>
              <a:t>FREIA. Monitoring circuits and power combiners are under development.</a:t>
            </a:r>
            <a:endParaRPr lang="sv-SE" sz="1800" dirty="0"/>
          </a:p>
          <a:p>
            <a:pPr lvl="0"/>
            <a:r>
              <a:rPr lang="en-US" sz="1800" u="sng" dirty="0" smtClean="0"/>
              <a:t>Strategy </a:t>
            </a:r>
            <a:r>
              <a:rPr lang="en-US" sz="1800" u="sng" dirty="0"/>
              <a:t>for the near future</a:t>
            </a:r>
            <a:r>
              <a:rPr lang="en-US" sz="1800" dirty="0"/>
              <a:t>: </a:t>
            </a:r>
            <a:r>
              <a:rPr lang="en-US" sz="1800" dirty="0" smtClean="0">
                <a:solidFill>
                  <a:srgbClr val="FF0000"/>
                </a:solidFill>
              </a:rPr>
              <a:t>highly efficient </a:t>
            </a:r>
            <a:r>
              <a:rPr lang="en-US" sz="1800" dirty="0">
                <a:solidFill>
                  <a:srgbClr val="FF0000"/>
                </a:solidFill>
              </a:rPr>
              <a:t>class E amplifiers </a:t>
            </a:r>
            <a:r>
              <a:rPr lang="en-US" sz="1800" dirty="0"/>
              <a:t>at </a:t>
            </a:r>
            <a:r>
              <a:rPr lang="en-US" sz="1800" dirty="0" smtClean="0"/>
              <a:t>100 </a:t>
            </a:r>
            <a:r>
              <a:rPr lang="en-US" sz="1800" dirty="0"/>
              <a:t>MHz for GE’s cyclotron </a:t>
            </a:r>
            <a:r>
              <a:rPr lang="en-US" sz="1800" dirty="0" smtClean="0"/>
              <a:t>nucleotides production – Eurostars application; </a:t>
            </a:r>
            <a:r>
              <a:rPr lang="en-US" sz="1800" dirty="0"/>
              <a:t>possibly 400 MHz (for CERN crab </a:t>
            </a:r>
            <a:r>
              <a:rPr lang="en-US" sz="1800" dirty="0" smtClean="0"/>
              <a:t>cavity tests); development and amplifier design of </a:t>
            </a:r>
            <a:r>
              <a:rPr lang="en-US" sz="1800" dirty="0"/>
              <a:t>Latch-Free LIGBT/IGBT high power transistors at UU – </a:t>
            </a:r>
            <a:r>
              <a:rPr lang="en-US" sz="1800" dirty="0" err="1"/>
              <a:t>Comheat</a:t>
            </a:r>
            <a:r>
              <a:rPr lang="en-US" sz="1800" dirty="0"/>
              <a:t> AB (compared with LDMOS, saturation current </a:t>
            </a:r>
            <a:r>
              <a:rPr lang="en-US" sz="1800" dirty="0" smtClean="0"/>
              <a:t>is presently 15-30 </a:t>
            </a:r>
            <a:r>
              <a:rPr lang="en-US" sz="1800" dirty="0"/>
              <a:t>times higher).</a:t>
            </a:r>
            <a:endParaRPr lang="sv-SE" sz="1800" dirty="0"/>
          </a:p>
          <a:p>
            <a:endParaRPr lang="sv-SE" sz="1800" dirty="0"/>
          </a:p>
        </p:txBody>
      </p:sp>
      <p:pic>
        <p:nvPicPr>
          <p:cNvPr id="2050" name="Picture 2" descr="C:\Users\Dragos\Dropbox\Skärmklipp\Skärmklipp 2016-03-15 16.22.5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3360" y="5917445"/>
            <a:ext cx="2667000" cy="7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3888" y="6453188"/>
            <a:ext cx="649287" cy="252412"/>
          </a:xfrm>
        </p:spPr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2286000" y="5968425"/>
            <a:ext cx="315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Joint UU - Ampleon application note on BLF188XR’s site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422904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1794771" y="76200"/>
            <a:ext cx="37176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eaLnBrk="1" hangingPunct="1">
              <a:defRPr sz="4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2pPr>
            <a:lvl3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3pPr>
            <a:lvl4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4pPr>
            <a:lvl5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9pPr>
          </a:lstStyle>
          <a:p>
            <a:r>
              <a:rPr lang="sv-SE" dirty="0"/>
              <a:t>FREIA Uppsala</a:t>
            </a:r>
          </a:p>
        </p:txBody>
      </p:sp>
      <p:pic>
        <p:nvPicPr>
          <p:cNvPr id="7" name="Picture 6" descr="\\cern.ch\dfs\Users\r\ruber\Documents\FREIA\Documentation\Illustrations\Hall\freia-hall-layout-201403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800" y="871118"/>
            <a:ext cx="5638288" cy="315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pic>
        <p:nvPicPr>
          <p:cNvPr id="8" name="Picture 2" descr="C:\Main\FREIA\Photos\2016-03-11\P1010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28724"/>
            <a:ext cx="2286000" cy="128587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Main\FREIA\Photos\2016-03-11\P1010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352800"/>
            <a:ext cx="2718171" cy="152897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Main\FREIA\Photos\2016-03-11\P10109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200" y="3916680"/>
            <a:ext cx="2880000" cy="1620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143" y="685800"/>
            <a:ext cx="1657826" cy="499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ＭＳ Ｐゴシック" pitchFamily="34" charset="-128"/>
              </a:rPr>
              <a:t>Cryogenics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014" y="3408402"/>
            <a:ext cx="2650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ＭＳ Ｐゴシック" pitchFamily="34" charset="-128"/>
              </a:rPr>
              <a:t>RF Power Stations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9782" y="4876800"/>
            <a:ext cx="2828018" cy="499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Bookman Old Style" panose="02050604050505020204" pitchFamily="18" charset="0"/>
                <a:ea typeface="ＭＳ Ｐゴシック" pitchFamily="34" charset="-128"/>
              </a:rPr>
              <a:t>Horizontal Cryostat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900" y="5486400"/>
            <a:ext cx="295946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400 kW 3.5 ms pulses at 14Hz</a:t>
            </a:r>
          </a:p>
          <a:p>
            <a:r>
              <a:rPr lang="en-US" dirty="0"/>
              <a:t>Dual TH595 tetrodes</a:t>
            </a:r>
          </a:p>
          <a:p>
            <a:r>
              <a:rPr lang="en-US" dirty="0"/>
              <a:t>Load pull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7640" y="2514600"/>
            <a:ext cx="274947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Liquid Nitrogen</a:t>
            </a:r>
          </a:p>
          <a:p>
            <a:r>
              <a:rPr lang="en-US" dirty="0"/>
              <a:t>Helium liquefaction (150 l/h)</a:t>
            </a:r>
          </a:p>
          <a:p>
            <a:r>
              <a:rPr lang="en-US" dirty="0"/>
              <a:t>2000 l storage </a:t>
            </a:r>
            <a:r>
              <a:rPr lang="en-US" dirty="0" err="1"/>
              <a:t>dewar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03443" y="5267980"/>
            <a:ext cx="2529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342900" indent="-34290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Bookman Old Style" panose="02050604050505020204" pitchFamily="18" charset="0"/>
                <a:ea typeface="ＭＳ Ｐゴシック" pitchFamily="34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Operating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1.8 to 4.5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16 mbar pressure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4267200"/>
            <a:ext cx="272863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Operating at 352.21 MHz</a:t>
            </a:r>
          </a:p>
          <a:p>
            <a:r>
              <a:rPr lang="en-US" dirty="0"/>
              <a:t>Q &gt; 10</a:t>
            </a:r>
            <a:r>
              <a:rPr lang="en-US" baseline="30000" dirty="0"/>
              <a:t>9</a:t>
            </a:r>
          </a:p>
          <a:p>
            <a:r>
              <a:rPr lang="en-US" dirty="0"/>
              <a:t>Operating gradient 9 MV/m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15831" y="3886200"/>
            <a:ext cx="19447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Bookman Old Style" panose="02050604050505020204" pitchFamily="18" charset="0"/>
                <a:ea typeface="ＭＳ Ｐゴシック" pitchFamily="34" charset="-128"/>
              </a:rPr>
              <a:t>Spoke Cavity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9859" y="5648980"/>
            <a:ext cx="2590774" cy="698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Closed-loop LLRF system</a:t>
            </a:r>
          </a:p>
          <a:p>
            <a:r>
              <a:rPr lang="en-US" dirty="0"/>
              <a:t>Cryogenics control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90523" y="5189547"/>
            <a:ext cx="22621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Bookman Old Style" panose="02050604050505020204" pitchFamily="18" charset="0"/>
                <a:ea typeface="ＭＳ Ｐゴシック" pitchFamily="34" charset="-128"/>
              </a:rPr>
              <a:t>Control System</a:t>
            </a:r>
          </a:p>
        </p:txBody>
      </p:sp>
    </p:spTree>
    <p:extLst>
      <p:ext uri="{BB962C8B-B14F-4D97-AF65-F5344CB8AC3E}">
        <p14:creationId xmlns:p14="http://schemas.microsoft.com/office/powerpoint/2010/main" val="16864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1569658" y="76200"/>
            <a:ext cx="46025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eaLnBrk="1" hangingPunct="1">
              <a:defRPr sz="4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2pPr>
            <a:lvl3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3pPr>
            <a:lvl4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4pPr>
            <a:lvl5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9pPr>
          </a:lstStyle>
          <a:p>
            <a:r>
              <a:rPr lang="sv-SE" dirty="0"/>
              <a:t>400kW RF Stations</a:t>
            </a:r>
          </a:p>
        </p:txBody>
      </p:sp>
      <p:pic>
        <p:nvPicPr>
          <p:cNvPr id="7" name="Picture 2" descr="C:\Main\FREIA\Photos\2016-03-11\P10109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1050014"/>
            <a:ext cx="5229794" cy="357986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Main\FREIA\Photos\2016-03-07\P1010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70294"/>
            <a:ext cx="4896544" cy="275430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1122022"/>
            <a:ext cx="32875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Tetrode based (Dual TH595)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400 kW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3.5 ms pulses at 14Hz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20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kV 40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 anode power supplies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Class AB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Cost Efficient/Reliability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Efficiency a key-parameter</a:t>
            </a:r>
          </a:p>
        </p:txBody>
      </p:sp>
      <p:pic>
        <p:nvPicPr>
          <p:cNvPr id="10" name="Picture 3" descr="U:\Freia\freia-drop\08 Equipment\RFsource01_Electrosys\07 Installation FREIA\Acceptance Test\P10103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4146358"/>
            <a:ext cx="2592288" cy="198908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8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042988" y="188913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eaLnBrk="1" hangingPunct="1">
              <a:defRPr sz="4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2pPr>
            <a:lvl3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3pPr>
            <a:lvl4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4pPr>
            <a:lvl5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9pPr>
          </a:lstStyle>
          <a:p>
            <a:r>
              <a:rPr lang="fr-CH" dirty="0"/>
              <a:t>RF Power Station – SSA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38200" y="914400"/>
            <a:ext cx="8229600" cy="3124200"/>
            <a:chOff x="141244" y="1076632"/>
            <a:chExt cx="8837832" cy="364776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58"/>
            <a:stretch/>
          </p:blipFill>
          <p:spPr bwMode="auto">
            <a:xfrm>
              <a:off x="141244" y="1076632"/>
              <a:ext cx="8837832" cy="3647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7010400" y="1412247"/>
              <a:ext cx="914400" cy="2641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572000" y="1282299"/>
              <a:ext cx="772283" cy="3941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15200" y="1412248"/>
              <a:ext cx="1215289" cy="40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800" dirty="0" smtClean="0"/>
                <a:t>400kW</a:t>
              </a:r>
              <a:endParaRPr lang="sv-SE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0940" y="1282299"/>
              <a:ext cx="1103690" cy="40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800" dirty="0" smtClean="0"/>
                <a:t>200kW</a:t>
              </a:r>
              <a:endParaRPr lang="sv-SE" sz="1800" dirty="0"/>
            </a:p>
          </p:txBody>
        </p:sp>
      </p:grpSp>
      <p:sp>
        <p:nvSpPr>
          <p:cNvPr id="13" name="Content Placeholder 6"/>
          <p:cNvSpPr txBox="1">
            <a:spLocks/>
          </p:cNvSpPr>
          <p:nvPr/>
        </p:nvSpPr>
        <p:spPr>
          <a:xfrm>
            <a:off x="76200" y="3962400"/>
            <a:ext cx="8642350" cy="2438400"/>
          </a:xfrm>
          <a:prstGeom prst="rect">
            <a:avLst/>
          </a:prstGeom>
        </p:spPr>
        <p:txBody>
          <a:bodyPr/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3432078">
              <a:spcBef>
                <a:spcPts val="300"/>
              </a:spcBef>
            </a:pPr>
            <a:r>
              <a:rPr lang="sv-SE" kern="0" dirty="0" smtClean="0">
                <a:solidFill>
                  <a:prstClr val="black"/>
                </a:solidFill>
              </a:rPr>
              <a:t>No presurization and ferrite dummy loads</a:t>
            </a:r>
          </a:p>
          <a:p>
            <a:pPr defTabSz="3432078">
              <a:spcBef>
                <a:spcPts val="300"/>
              </a:spcBef>
            </a:pPr>
            <a:r>
              <a:rPr lang="sv-SE" kern="0" dirty="0" smtClean="0">
                <a:solidFill>
                  <a:prstClr val="black"/>
                </a:solidFill>
              </a:rPr>
              <a:t>Power Distribution at 3 levels</a:t>
            </a:r>
          </a:p>
          <a:p>
            <a:pPr lvl="1" defTabSz="3432078">
              <a:spcBef>
                <a:spcPts val="300"/>
              </a:spcBef>
            </a:pPr>
            <a:r>
              <a:rPr lang="sv-SE" sz="1800" kern="0" dirty="0" smtClean="0">
                <a:solidFill>
                  <a:prstClr val="black"/>
                </a:solidFill>
              </a:rPr>
              <a:t>Half height WR2300: 400kW</a:t>
            </a:r>
          </a:p>
          <a:p>
            <a:pPr lvl="1" defTabSz="3432078">
              <a:spcBef>
                <a:spcPts val="300"/>
              </a:spcBef>
            </a:pPr>
            <a:r>
              <a:rPr lang="sv-SE" sz="1800" kern="0" dirty="0" smtClean="0">
                <a:solidFill>
                  <a:prstClr val="black"/>
                </a:solidFill>
              </a:rPr>
              <a:t>6-1/8 inch, 50 </a:t>
            </a:r>
            <a:r>
              <a:rPr lang="sv-SE" sz="1800" kern="0" dirty="0" smtClean="0">
                <a:solidFill>
                  <a:prstClr val="black"/>
                </a:solidFill>
                <a:sym typeface="Symbol"/>
              </a:rPr>
              <a:t> coax: 200 kW</a:t>
            </a:r>
          </a:p>
          <a:p>
            <a:pPr lvl="1" defTabSz="3432078">
              <a:spcBef>
                <a:spcPts val="300"/>
              </a:spcBef>
            </a:pPr>
            <a:r>
              <a:rPr lang="sv-SE" sz="1800" kern="0" dirty="0" smtClean="0">
                <a:solidFill>
                  <a:prstClr val="black"/>
                </a:solidFill>
                <a:sym typeface="Symbol"/>
              </a:rPr>
              <a:t>7/8 inch,</a:t>
            </a:r>
            <a:r>
              <a:rPr lang="sv-SE" sz="1800" kern="0" dirty="0" smtClean="0">
                <a:solidFill>
                  <a:prstClr val="black"/>
                </a:solidFill>
              </a:rPr>
              <a:t> 50 </a:t>
            </a:r>
            <a:r>
              <a:rPr lang="sv-SE" sz="1800" kern="0" dirty="0" smtClean="0">
                <a:solidFill>
                  <a:prstClr val="black"/>
                </a:solidFill>
                <a:sym typeface="Symbol"/>
              </a:rPr>
              <a:t> coax: 10 kW</a:t>
            </a:r>
          </a:p>
          <a:p>
            <a:pPr marL="342900" indent="-342900" algn="just">
              <a:lnSpc>
                <a:spcPct val="11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Pre amp. Efficiency: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50 -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55 % (class AB)</a:t>
            </a: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Amp.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Efficiency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&gt;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67 % (class AB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endParaRPr lang="sv-SE" kern="0" dirty="0" smtClean="0">
              <a:solidFill>
                <a:prstClr val="black"/>
              </a:solidFill>
              <a:sym typeface="Symbol"/>
            </a:endParaRPr>
          </a:p>
          <a:p>
            <a:pPr marL="355600" lvl="1" indent="0" defTabSz="3432078">
              <a:spcBef>
                <a:spcPts val="0"/>
              </a:spcBef>
              <a:buNone/>
            </a:pPr>
            <a:endParaRPr lang="sv-SE" kern="0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endParaRPr lang="en-US" kern="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8460" y="4191000"/>
            <a:ext cx="2747557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TH 5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788188"/>
            <a:ext cx="724859" cy="14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953000" y="4359572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sv-SE" b="1" dirty="0"/>
              <a:t>TH 595</a:t>
            </a:r>
            <a:endParaRPr lang="sv-SE" dirty="0"/>
          </a:p>
        </p:txBody>
      </p:sp>
      <p:sp>
        <p:nvSpPr>
          <p:cNvPr id="20" name="Oval 19"/>
          <p:cNvSpPr/>
          <p:nvPr/>
        </p:nvSpPr>
        <p:spPr bwMode="auto">
          <a:xfrm>
            <a:off x="2590800" y="1143000"/>
            <a:ext cx="2668522" cy="1219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65478" y="2209800"/>
            <a:ext cx="2668522" cy="1219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2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778" y="1066800"/>
            <a:ext cx="3302455" cy="326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51770"/>
            <a:ext cx="5227878" cy="309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4630" y="893880"/>
            <a:ext cx="3563170" cy="306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Dragos\DATA\WORK\UU\1 projects\FREIA\12 06 14 - SSA - 300 kW\1 design ESRF - Grenoble\130505 visit ESRF\Uppsala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4018" y="4057165"/>
            <a:ext cx="3659982" cy="272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886200"/>
            <a:ext cx="5562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sv-SE" sz="2000" dirty="0">
                <a:solidFill>
                  <a:srgbClr val="000000"/>
                </a:solidFill>
              </a:rPr>
              <a:t>AN10967 is a demo board </a:t>
            </a:r>
            <a:r>
              <a:rPr lang="en-US" altLang="sv-SE" sz="2000" dirty="0" smtClean="0">
                <a:solidFill>
                  <a:srgbClr val="000000"/>
                </a:solidFill>
              </a:rPr>
              <a:t>designed and manufactured by NXP for </a:t>
            </a:r>
            <a:r>
              <a:rPr lang="en-US" altLang="sv-SE" sz="2000" dirty="0">
                <a:solidFill>
                  <a:srgbClr val="000000"/>
                </a:solidFill>
              </a:rPr>
              <a:t>the BLF578 LDMOS </a:t>
            </a:r>
            <a:r>
              <a:rPr lang="en-US" altLang="sv-SE" sz="2000" dirty="0" smtClean="0">
                <a:solidFill>
                  <a:srgbClr val="000000"/>
                </a:solidFill>
              </a:rPr>
              <a:t>transistor. </a:t>
            </a:r>
          </a:p>
          <a:p>
            <a:pPr marL="723900" indent="-368300" eaLnBrk="1" hangingPunct="1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push-pull configuration, class AB</a:t>
            </a:r>
          </a:p>
          <a:p>
            <a:pPr marL="723900" indent="-368300" eaLnBrk="1" hangingPunct="1">
              <a:buFont typeface="Arial" panose="020B0604020202020204" pitchFamily="34" charset="0"/>
              <a:buChar char="•"/>
            </a:pPr>
            <a:r>
              <a:rPr lang="en-US" altLang="sv-SE" sz="2000" dirty="0">
                <a:solidFill>
                  <a:srgbClr val="000000"/>
                </a:solidFill>
              </a:rPr>
              <a:t>delivering </a:t>
            </a:r>
            <a:r>
              <a:rPr lang="en-US" altLang="sv-SE" sz="2000" dirty="0" smtClean="0">
                <a:solidFill>
                  <a:srgbClr val="000000"/>
                </a:solidFill>
              </a:rPr>
              <a:t>1000 W in CW</a:t>
            </a:r>
          </a:p>
          <a:p>
            <a:pPr marL="723900" lvl="1" indent="-368300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Max efficiency: 70% </a:t>
            </a:r>
          </a:p>
          <a:p>
            <a:pPr marL="723900" lvl="1" indent="-368300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Gain: 20 dB</a:t>
            </a:r>
          </a:p>
          <a:p>
            <a:pPr marL="723900" lvl="1" indent="-368300">
              <a:buFont typeface="Arial" panose="020B0604020202020204" pitchFamily="34" charset="0"/>
              <a:buChar char="•"/>
            </a:pPr>
            <a:r>
              <a:rPr lang="en-US" altLang="sv-SE" sz="2000" dirty="0" smtClean="0">
                <a:solidFill>
                  <a:srgbClr val="000000"/>
                </a:solidFill>
              </a:rPr>
              <a:t>Highest temp spot: 145C (15l/min water)</a:t>
            </a:r>
            <a:endParaRPr lang="sv-SE" altLang="sv-SE" sz="200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066801" y="-78525"/>
            <a:ext cx="6781799" cy="9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eaLnBrk="1" hangingPunct="1">
              <a:defRPr sz="4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2pPr>
            <a:lvl3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3pPr>
            <a:lvl4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4pPr>
            <a:lvl5pPr eaLnBrk="1" hangingPunct="1">
              <a:defRPr sz="2800">
                <a:solidFill>
                  <a:schemeClr val="tx2"/>
                </a:solidFill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cs typeface="ＭＳ Ｐゴシック" charset="-128"/>
              </a:defRPr>
            </a:lvl9pPr>
          </a:lstStyle>
          <a:p>
            <a:r>
              <a:rPr lang="en-US" sz="2800" dirty="0"/>
              <a:t>SSA research: collaboration with </a:t>
            </a:r>
            <a:r>
              <a:rPr lang="en-US" sz="2800" dirty="0" smtClean="0"/>
              <a:t>NXP</a:t>
            </a:r>
            <a:r>
              <a:rPr lang="en-US" sz="2800" dirty="0"/>
              <a:t>(now </a:t>
            </a:r>
            <a:r>
              <a:rPr lang="en-US" sz="2800" dirty="0" smtClean="0"/>
              <a:t>Ampleon) and ESRF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1066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12" y="1143000"/>
            <a:ext cx="7511512" cy="498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6324599" cy="914400"/>
          </a:xfrm>
        </p:spPr>
        <p:txBody>
          <a:bodyPr/>
          <a:lstStyle/>
          <a:p>
            <a:r>
              <a:rPr lang="en-US" dirty="0" smtClean="0"/>
              <a:t>1kW </a:t>
            </a:r>
            <a:r>
              <a:rPr lang="en-US" dirty="0"/>
              <a:t>level </a:t>
            </a:r>
            <a:r>
              <a:rPr lang="en-US" dirty="0" smtClean="0"/>
              <a:t>Hot S-parameters measurements (pulsed)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1066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grpSp>
        <p:nvGrpSpPr>
          <p:cNvPr id="6" name="Group 5"/>
          <p:cNvGrpSpPr/>
          <p:nvPr/>
        </p:nvGrpSpPr>
        <p:grpSpPr>
          <a:xfrm>
            <a:off x="7384592" y="4274083"/>
            <a:ext cx="653175" cy="653244"/>
            <a:chOff x="7785000" y="5724053"/>
            <a:chExt cx="720080" cy="720080"/>
          </a:xfrm>
        </p:grpSpPr>
        <p:sp>
          <p:nvSpPr>
            <p:cNvPr id="7" name="Oval 6"/>
            <p:cNvSpPr/>
            <p:nvPr/>
          </p:nvSpPr>
          <p:spPr>
            <a:xfrm>
              <a:off x="7785000" y="5724053"/>
              <a:ext cx="720080" cy="72008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Curved Right Arrow 7"/>
            <p:cNvSpPr/>
            <p:nvPr/>
          </p:nvSpPr>
          <p:spPr>
            <a:xfrm>
              <a:off x="7931704" y="5857874"/>
              <a:ext cx="224408" cy="514251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75018" y="3424867"/>
            <a:ext cx="489827" cy="489878"/>
            <a:chOff x="7785000" y="5724053"/>
            <a:chExt cx="684969" cy="663262"/>
          </a:xfrm>
        </p:grpSpPr>
        <p:sp>
          <p:nvSpPr>
            <p:cNvPr id="10" name="Oval 9"/>
            <p:cNvSpPr/>
            <p:nvPr/>
          </p:nvSpPr>
          <p:spPr>
            <a:xfrm>
              <a:off x="7785000" y="5724053"/>
              <a:ext cx="684969" cy="663262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Curved Right Arrow 10"/>
            <p:cNvSpPr/>
            <p:nvPr/>
          </p:nvSpPr>
          <p:spPr>
            <a:xfrm>
              <a:off x="7931704" y="5841332"/>
              <a:ext cx="228323" cy="442175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12" name="Trapezoid 11"/>
          <p:cNvSpPr/>
          <p:nvPr/>
        </p:nvSpPr>
        <p:spPr>
          <a:xfrm rot="5400000">
            <a:off x="4114726" y="4110878"/>
            <a:ext cx="979756" cy="979654"/>
          </a:xfrm>
          <a:prstGeom prst="trapezoid">
            <a:avLst>
              <a:gd name="adj" fmla="val 8333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sv-SE"/>
          </a:p>
        </p:txBody>
      </p:sp>
      <p:sp>
        <p:nvSpPr>
          <p:cNvPr id="13" name="Trapezoid 12"/>
          <p:cNvSpPr/>
          <p:nvPr/>
        </p:nvSpPr>
        <p:spPr>
          <a:xfrm rot="10800000">
            <a:off x="638520" y="2870369"/>
            <a:ext cx="653102" cy="653171"/>
          </a:xfrm>
          <a:prstGeom prst="trapezoid">
            <a:avLst>
              <a:gd name="adj" fmla="val 83333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sv-SE"/>
          </a:p>
        </p:txBody>
      </p:sp>
      <p:cxnSp>
        <p:nvCxnSpPr>
          <p:cNvPr id="14" name="Straight Connector 13"/>
          <p:cNvCxnSpPr>
            <a:stCxn id="12" idx="0"/>
          </p:cNvCxnSpPr>
          <p:nvPr/>
        </p:nvCxnSpPr>
        <p:spPr>
          <a:xfrm>
            <a:off x="5094430" y="4600705"/>
            <a:ext cx="620571" cy="6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7" idx="2"/>
          </p:cNvCxnSpPr>
          <p:nvPr/>
        </p:nvCxnSpPr>
        <p:spPr>
          <a:xfrm flipV="1">
            <a:off x="6397225" y="4600705"/>
            <a:ext cx="987367" cy="6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2" idx="0"/>
            <a:endCxn id="7" idx="4"/>
          </p:cNvCxnSpPr>
          <p:nvPr/>
        </p:nvCxnSpPr>
        <p:spPr>
          <a:xfrm flipV="1">
            <a:off x="7711180" y="4927326"/>
            <a:ext cx="0" cy="2633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0"/>
            <a:endCxn id="10" idx="4"/>
          </p:cNvCxnSpPr>
          <p:nvPr/>
        </p:nvCxnSpPr>
        <p:spPr>
          <a:xfrm flipV="1">
            <a:off x="7711179" y="3914745"/>
            <a:ext cx="8752" cy="3593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720158" y="4356373"/>
            <a:ext cx="489827" cy="489878"/>
            <a:chOff x="7785000" y="5724053"/>
            <a:chExt cx="684969" cy="663262"/>
          </a:xfrm>
        </p:grpSpPr>
        <p:sp>
          <p:nvSpPr>
            <p:cNvPr id="19" name="Oval 18"/>
            <p:cNvSpPr/>
            <p:nvPr/>
          </p:nvSpPr>
          <p:spPr>
            <a:xfrm>
              <a:off x="7785000" y="5724053"/>
              <a:ext cx="684969" cy="663262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Curved Right Arrow 19"/>
            <p:cNvSpPr/>
            <p:nvPr/>
          </p:nvSpPr>
          <p:spPr>
            <a:xfrm>
              <a:off x="7931704" y="5841332"/>
              <a:ext cx="228323" cy="442175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cxnSp>
        <p:nvCxnSpPr>
          <p:cNvPr id="21" name="Straight Connector 20"/>
          <p:cNvCxnSpPr>
            <a:stCxn id="13" idx="0"/>
            <a:endCxn id="19" idx="0"/>
          </p:cNvCxnSpPr>
          <p:nvPr/>
        </p:nvCxnSpPr>
        <p:spPr>
          <a:xfrm>
            <a:off x="965071" y="3523540"/>
            <a:ext cx="0" cy="8328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209985" y="2640920"/>
            <a:ext cx="2904792" cy="2156365"/>
            <a:chOff x="761900" y="2699657"/>
            <a:chExt cx="3202332" cy="2376993"/>
          </a:xfrm>
        </p:grpSpPr>
        <p:sp>
          <p:nvSpPr>
            <p:cNvPr id="23" name="Rectangle 22"/>
            <p:cNvSpPr/>
            <p:nvPr/>
          </p:nvSpPr>
          <p:spPr>
            <a:xfrm>
              <a:off x="1792936" y="2715171"/>
              <a:ext cx="432048" cy="93610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18096" y="2699657"/>
              <a:ext cx="432048" cy="93610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2304008" y="4284562"/>
              <a:ext cx="432048" cy="115212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6" name="Straight Connector 25"/>
            <p:cNvCxnSpPr>
              <a:stCxn id="25" idx="0"/>
              <a:endCxn id="12" idx="2"/>
            </p:cNvCxnSpPr>
            <p:nvPr/>
          </p:nvCxnSpPr>
          <p:spPr>
            <a:xfrm flipV="1">
              <a:off x="3096096" y="4859957"/>
              <a:ext cx="868136" cy="6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5" idx="0"/>
              <a:endCxn id="19" idx="6"/>
            </p:cNvCxnSpPr>
            <p:nvPr/>
          </p:nvCxnSpPr>
          <p:spPr>
            <a:xfrm flipH="1">
              <a:off x="761900" y="4860626"/>
              <a:ext cx="233419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008960" y="4730896"/>
              <a:ext cx="40306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549020" y="4730896"/>
              <a:ext cx="40306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2008960" y="3672582"/>
              <a:ext cx="0" cy="10573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934120" y="3659297"/>
              <a:ext cx="0" cy="10573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094431" y="2645108"/>
            <a:ext cx="1740097" cy="2152232"/>
            <a:chOff x="1231808" y="2704213"/>
            <a:chExt cx="1918336" cy="2372437"/>
          </a:xfrm>
        </p:grpSpPr>
        <p:sp>
          <p:nvSpPr>
            <p:cNvPr id="33" name="Rectangle 32"/>
            <p:cNvSpPr/>
            <p:nvPr/>
          </p:nvSpPr>
          <p:spPr>
            <a:xfrm>
              <a:off x="1792936" y="2715171"/>
              <a:ext cx="432048" cy="93610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18096" y="2704213"/>
              <a:ext cx="432048" cy="93610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 rot="5400000">
              <a:off x="2304008" y="4284562"/>
              <a:ext cx="432048" cy="115212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36" name="Straight Connector 35"/>
            <p:cNvCxnSpPr>
              <a:stCxn id="35" idx="0"/>
              <a:endCxn id="12" idx="0"/>
            </p:cNvCxnSpPr>
            <p:nvPr/>
          </p:nvCxnSpPr>
          <p:spPr>
            <a:xfrm flipH="1" flipV="1">
              <a:off x="1231808" y="4859897"/>
              <a:ext cx="1864288" cy="729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008960" y="4730896"/>
              <a:ext cx="40306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2600080" y="4730896"/>
              <a:ext cx="36004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33" idx="2"/>
            </p:cNvCxnSpPr>
            <p:nvPr/>
          </p:nvCxnSpPr>
          <p:spPr>
            <a:xfrm flipV="1">
              <a:off x="2008960" y="3651275"/>
              <a:ext cx="0" cy="10786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960120" y="3663055"/>
              <a:ext cx="0" cy="1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/>
          <p:cNvCxnSpPr/>
          <p:nvPr/>
        </p:nvCxnSpPr>
        <p:spPr>
          <a:xfrm>
            <a:off x="933598" y="2033983"/>
            <a:ext cx="0" cy="8491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3" idx="0"/>
          </p:cNvCxnSpPr>
          <p:nvPr/>
        </p:nvCxnSpPr>
        <p:spPr>
          <a:xfrm flipV="1">
            <a:off x="2341176" y="2037536"/>
            <a:ext cx="0" cy="6174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180376" y="2023462"/>
            <a:ext cx="0" cy="6174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10" idx="0"/>
          </p:cNvCxnSpPr>
          <p:nvPr/>
        </p:nvCxnSpPr>
        <p:spPr>
          <a:xfrm>
            <a:off x="7710294" y="2037536"/>
            <a:ext cx="9638" cy="138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799375" y="2037536"/>
            <a:ext cx="0" cy="6174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6638575" y="2023462"/>
            <a:ext cx="0" cy="6174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060395" y="1615467"/>
            <a:ext cx="561563" cy="36297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R1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8373" y="1660489"/>
            <a:ext cx="460405" cy="36297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R2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39986" y="1615467"/>
            <a:ext cx="280781" cy="36297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58984" y="1660489"/>
            <a:ext cx="280781" cy="36297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B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5667" y="1616903"/>
            <a:ext cx="464318" cy="36297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S1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15227" y="1674563"/>
            <a:ext cx="464318" cy="36297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S2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3863145" y="3949099"/>
            <a:ext cx="0" cy="16662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159857" y="3940076"/>
            <a:ext cx="0" cy="167522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52197" y="2332190"/>
            <a:ext cx="5726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52196" y="2037536"/>
            <a:ext cx="0" cy="2946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20037" y="1693563"/>
            <a:ext cx="464318" cy="36297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S3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71466" y="5791200"/>
            <a:ext cx="2524534" cy="64218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reference planes, </a:t>
            </a:r>
          </a:p>
          <a:p>
            <a:r>
              <a:rPr lang="sv-SE" sz="1800" b="1" dirty="0"/>
              <a:t>calibration planes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82223" y="4869600"/>
            <a:ext cx="1398892" cy="92139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bidirectional coupler</a:t>
            </a:r>
          </a:p>
          <a:p>
            <a:r>
              <a:rPr lang="sv-SE" sz="1800" b="1" dirty="0"/>
              <a:t>27 dB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43667" y="4821641"/>
            <a:ext cx="1398892" cy="92139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bidirectional coupler</a:t>
            </a:r>
          </a:p>
          <a:p>
            <a:r>
              <a:rPr lang="sv-SE" sz="1800" b="1" dirty="0"/>
              <a:t>50 dB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7131" y="5294209"/>
            <a:ext cx="1122697" cy="92139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dummy load</a:t>
            </a:r>
          </a:p>
          <a:p>
            <a:r>
              <a:rPr lang="sv-SE" sz="1800" b="1" dirty="0"/>
              <a:t>150 W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83537" y="4973118"/>
            <a:ext cx="1302326" cy="63775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circulator</a:t>
            </a:r>
          </a:p>
          <a:p>
            <a:r>
              <a:rPr lang="sv-SE" sz="1800" b="1" dirty="0"/>
              <a:t>100 W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1202" y="3113440"/>
            <a:ext cx="1071798" cy="91475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 smtClean="0"/>
              <a:t>pre-amp.</a:t>
            </a:r>
            <a:endParaRPr lang="sv-SE" sz="1800" b="1" dirty="0"/>
          </a:p>
          <a:p>
            <a:r>
              <a:rPr lang="sv-SE" sz="1800" b="1" dirty="0"/>
              <a:t>50 dB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76329" y="2707377"/>
            <a:ext cx="1441843" cy="64218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att.</a:t>
            </a:r>
          </a:p>
          <a:p>
            <a:r>
              <a:rPr lang="sv-SE" sz="1800" b="1" dirty="0"/>
              <a:t>25 dB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295400" y="2707377"/>
            <a:ext cx="831884" cy="63775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att.</a:t>
            </a:r>
          </a:p>
          <a:p>
            <a:r>
              <a:rPr lang="sv-SE" sz="1800" b="1" dirty="0"/>
              <a:t>25 dB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38156" y="2590845"/>
            <a:ext cx="869083" cy="64218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att.</a:t>
            </a:r>
          </a:p>
          <a:p>
            <a:r>
              <a:rPr lang="sv-SE" sz="1800" b="1" dirty="0"/>
              <a:t>0 dB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818172" y="2710432"/>
            <a:ext cx="801337" cy="63775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att.</a:t>
            </a:r>
          </a:p>
          <a:p>
            <a:r>
              <a:rPr lang="sv-SE" sz="1800" b="1" dirty="0"/>
              <a:t>30 dB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1116119" y="2056536"/>
            <a:ext cx="0" cy="617458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110622" y="2207329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-10 dBm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1116119" y="3687540"/>
            <a:ext cx="0" cy="617458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93934" y="3775113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40 dBm</a:t>
            </a:r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5290492" y="4356373"/>
            <a:ext cx="359206" cy="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094540" y="4028812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60 dBm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5699040" y="3631347"/>
            <a:ext cx="0" cy="391903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800600" y="3579140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10 dBm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5699040" y="2024588"/>
            <a:ext cx="0" cy="55519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923468" y="2103484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-20 dBm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6873209" y="4350705"/>
            <a:ext cx="507443" cy="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776555" y="4036410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60 dBm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3461602" y="4356373"/>
            <a:ext cx="326551" cy="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135015" y="4036410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40 dBm</a:t>
            </a:r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7380652" y="4889571"/>
            <a:ext cx="1" cy="372226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429730" y="4883560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60 dBm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1632712" y="4336881"/>
            <a:ext cx="522482" cy="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420521" y="4016919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40 dBm</a:t>
            </a:r>
          </a:p>
        </p:txBody>
      </p:sp>
      <p:cxnSp>
        <p:nvCxnSpPr>
          <p:cNvPr id="86" name="Straight Connector 85"/>
          <p:cNvCxnSpPr/>
          <p:nvPr/>
        </p:nvCxnSpPr>
        <p:spPr>
          <a:xfrm flipV="1">
            <a:off x="2223008" y="3573256"/>
            <a:ext cx="0" cy="617458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320761" y="3703088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13 dBm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2220570" y="2037537"/>
            <a:ext cx="2438" cy="506462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318323" y="2056372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-12 dBm</a:t>
            </a:r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7445969" y="2187866"/>
            <a:ext cx="0" cy="261268"/>
          </a:xfrm>
          <a:prstGeom prst="line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972508" y="1946031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00B050"/>
                </a:solidFill>
              </a:rPr>
              <a:t>20 dBm</a:t>
            </a:r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6744120" y="2027649"/>
            <a:ext cx="0" cy="359244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596843" y="2337977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00B050"/>
                </a:solidFill>
              </a:rPr>
              <a:t>-40 dBm</a:t>
            </a:r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6744120" y="3559649"/>
            <a:ext cx="0" cy="617458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711238" y="3820946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00B050"/>
                </a:solidFill>
              </a:rPr>
              <a:t>-40 dBm</a:t>
            </a:r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7968510" y="3840666"/>
            <a:ext cx="1" cy="37222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952270" y="3559648"/>
            <a:ext cx="930684" cy="54542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&lt;40 dBm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520720" y="2449134"/>
            <a:ext cx="391905" cy="74986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sv-SE"/>
          </a:p>
        </p:txBody>
      </p:sp>
      <p:sp>
        <p:nvSpPr>
          <p:cNvPr id="99" name="TextBox 98"/>
          <p:cNvSpPr txBox="1"/>
          <p:nvPr/>
        </p:nvSpPr>
        <p:spPr>
          <a:xfrm>
            <a:off x="7970117" y="2449134"/>
            <a:ext cx="869083" cy="64218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800" b="1" dirty="0"/>
              <a:t>att.</a:t>
            </a:r>
          </a:p>
          <a:p>
            <a:r>
              <a:rPr lang="sv-SE" sz="1800" b="1" dirty="0"/>
              <a:t>10 dB</a:t>
            </a:r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7979544" y="3167702"/>
            <a:ext cx="1" cy="32658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153400" y="2959779"/>
            <a:ext cx="930684" cy="54542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&lt;20 dBm</a:t>
            </a:r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7964844" y="2086319"/>
            <a:ext cx="1" cy="37222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8099145" y="1934618"/>
            <a:ext cx="930684" cy="54542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&lt;10 dBm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7380652" y="3429043"/>
            <a:ext cx="0" cy="326585"/>
          </a:xfrm>
          <a:prstGeom prst="line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973498" y="3167702"/>
            <a:ext cx="92969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00B050"/>
                </a:solidFill>
              </a:rPr>
              <a:t>10 dBm</a:t>
            </a:r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5225174" y="5060065"/>
            <a:ext cx="522482" cy="2043"/>
          </a:xfrm>
          <a:prstGeom prst="line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5290492" y="4754978"/>
            <a:ext cx="92969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00B050"/>
                </a:solidFill>
              </a:rPr>
              <a:t>10 dBm</a:t>
            </a: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3300050" y="3512137"/>
            <a:ext cx="0" cy="524273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330967" y="3641969"/>
            <a:ext cx="1241032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&lt;-10 dBm</a:t>
            </a:r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3286492" y="2019533"/>
            <a:ext cx="0" cy="524273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3265650" y="2057188"/>
            <a:ext cx="1241032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FF0000"/>
                </a:solidFill>
              </a:rPr>
              <a:t>&lt;-35 dBm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638521" y="1534593"/>
            <a:ext cx="2961836" cy="457067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sv-SE"/>
          </a:p>
        </p:txBody>
      </p:sp>
      <p:sp>
        <p:nvSpPr>
          <p:cNvPr id="113" name="Rounded Rectangle 112"/>
          <p:cNvSpPr/>
          <p:nvPr/>
        </p:nvSpPr>
        <p:spPr>
          <a:xfrm>
            <a:off x="5267943" y="1534593"/>
            <a:ext cx="2961836" cy="457067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sv-SE"/>
          </a:p>
        </p:txBody>
      </p:sp>
      <p:sp>
        <p:nvSpPr>
          <p:cNvPr id="114" name="TextBox 113"/>
          <p:cNvSpPr txBox="1"/>
          <p:nvPr/>
        </p:nvSpPr>
        <p:spPr>
          <a:xfrm>
            <a:off x="3935108" y="4953000"/>
            <a:ext cx="1398892" cy="91475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sv-SE" sz="1800" b="1" dirty="0"/>
              <a:t>SSA module</a:t>
            </a:r>
          </a:p>
          <a:p>
            <a:pPr algn="ctr"/>
            <a:r>
              <a:rPr lang="sv-SE" sz="1800" b="1" dirty="0"/>
              <a:t>20 dB</a:t>
            </a:r>
          </a:p>
        </p:txBody>
      </p:sp>
      <p:cxnSp>
        <p:nvCxnSpPr>
          <p:cNvPr id="115" name="Straight Connector 114"/>
          <p:cNvCxnSpPr/>
          <p:nvPr/>
        </p:nvCxnSpPr>
        <p:spPr>
          <a:xfrm flipV="1">
            <a:off x="5878349" y="3614329"/>
            <a:ext cx="0" cy="617458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813032" y="3690297"/>
            <a:ext cx="1110397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00B050"/>
                </a:solidFill>
              </a:rPr>
              <a:t>&lt;-40 dBm</a:t>
            </a:r>
          </a:p>
        </p:txBody>
      </p:sp>
      <p:cxnSp>
        <p:nvCxnSpPr>
          <p:cNvPr id="117" name="Straight Connector 116"/>
          <p:cNvCxnSpPr/>
          <p:nvPr/>
        </p:nvCxnSpPr>
        <p:spPr>
          <a:xfrm flipV="1">
            <a:off x="5909147" y="2013768"/>
            <a:ext cx="0" cy="555195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5878350" y="2089736"/>
            <a:ext cx="930684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sv-SE" sz="1500" b="1" dirty="0">
                <a:solidFill>
                  <a:srgbClr val="00B050"/>
                </a:solidFill>
              </a:rPr>
              <a:t>-70 dBm</a:t>
            </a:r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7711043" y="6019800"/>
            <a:ext cx="0" cy="2903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7406463" y="6310110"/>
            <a:ext cx="631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7515227" y="5190690"/>
            <a:ext cx="391905" cy="84921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sv-SE"/>
          </a:p>
        </p:txBody>
      </p:sp>
      <p:sp>
        <p:nvSpPr>
          <p:cNvPr id="124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6324599" cy="914400"/>
          </a:xfrm>
        </p:spPr>
        <p:txBody>
          <a:bodyPr/>
          <a:lstStyle/>
          <a:p>
            <a:r>
              <a:rPr lang="en-US" dirty="0" smtClean="0"/>
              <a:t>1kW </a:t>
            </a:r>
            <a:r>
              <a:rPr lang="en-US" dirty="0"/>
              <a:t>level </a:t>
            </a:r>
            <a:r>
              <a:rPr lang="en-US" dirty="0" smtClean="0"/>
              <a:t>Hot S-parameters measurements (pulsed)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1066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  <p:bldP spid="73" grpId="0"/>
      <p:bldP spid="75" grpId="0"/>
      <p:bldP spid="77" grpId="0"/>
      <p:bldP spid="79" grpId="0"/>
      <p:bldP spid="81" grpId="0"/>
      <p:bldP spid="83" grpId="0"/>
      <p:bldP spid="85" grpId="0"/>
      <p:bldP spid="87" grpId="0"/>
      <p:bldP spid="89" grpId="0"/>
      <p:bldP spid="91" grpId="0"/>
      <p:bldP spid="93" grpId="0"/>
      <p:bldP spid="95" grpId="0"/>
      <p:bldP spid="97" grpId="0"/>
      <p:bldP spid="101" grpId="0"/>
      <p:bldP spid="103" grpId="0"/>
      <p:bldP spid="105" grpId="0"/>
      <p:bldP spid="107" grpId="0"/>
      <p:bldP spid="109" grpId="0"/>
      <p:bldP spid="111" grpId="0"/>
      <p:bldP spid="116" grpId="0"/>
      <p:bldP spid="1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71602-4163-43DF-BD75-94A556649F82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11" y="914400"/>
            <a:ext cx="3970534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413" y="967200"/>
            <a:ext cx="3933787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398" y="4876800"/>
            <a:ext cx="8787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sv-SE" sz="1800" dirty="0" smtClean="0">
                <a:solidFill>
                  <a:srgbClr val="000000"/>
                </a:solidFill>
              </a:rPr>
              <a:t>Using Hot S-parameters measurements we can characterize the output impedance at different output power levels.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sv-SE" sz="1800" dirty="0" smtClean="0">
                <a:solidFill>
                  <a:srgbClr val="000000"/>
                </a:solidFill>
              </a:rPr>
              <a:t>The impedance is changing quite dramatically with the output power and this needs to be taken in to account for power combination.</a:t>
            </a:r>
          </a:p>
          <a:p>
            <a:pPr algn="r" eaLnBrk="1" hangingPunct="1"/>
            <a:r>
              <a:rPr lang="en-US" altLang="sv-SE" sz="1800" dirty="0" smtClean="0">
                <a:solidFill>
                  <a:srgbClr val="000000"/>
                </a:solidFill>
              </a:rPr>
              <a:t> </a:t>
            </a:r>
            <a:r>
              <a:rPr lang="en-US" altLang="sv-SE" sz="1600" dirty="0" smtClean="0">
                <a:solidFill>
                  <a:srgbClr val="000000"/>
                </a:solidFill>
              </a:rPr>
              <a:t>(BLF578 measurements realized in pulsed mode with ESS parameters)</a:t>
            </a:r>
            <a:endParaRPr lang="sv-SE" alt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414706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@ 352 MHZ</a:t>
            </a:r>
            <a:endParaRPr lang="sv-SE" sz="18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6324599" cy="914400"/>
          </a:xfrm>
        </p:spPr>
        <p:txBody>
          <a:bodyPr/>
          <a:lstStyle/>
          <a:p>
            <a:r>
              <a:rPr lang="en-US" dirty="0" smtClean="0"/>
              <a:t>1kW </a:t>
            </a:r>
            <a:r>
              <a:rPr lang="en-US" dirty="0"/>
              <a:t>level </a:t>
            </a:r>
            <a:r>
              <a:rPr lang="en-US" dirty="0" smtClean="0"/>
              <a:t>Hot S-parameters measurements (pulsed)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1066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Ugrabard-FREIA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4669</TotalTime>
  <Words>1442</Words>
  <Application>Microsoft Office PowerPoint</Application>
  <PresentationFormat>On-screen Show (4:3)</PresentationFormat>
  <Paragraphs>402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UUgrabard-FREIA</vt:lpstr>
      <vt:lpstr>Default</vt:lpstr>
      <vt:lpstr>1_Default</vt:lpstr>
      <vt:lpstr>High Power RF Solid State Amplifiers at FREIA</vt:lpstr>
      <vt:lpstr>RF Source Development - FREIA</vt:lpstr>
      <vt:lpstr>PowerPoint Presentation</vt:lpstr>
      <vt:lpstr>PowerPoint Presentation</vt:lpstr>
      <vt:lpstr>PowerPoint Presentation</vt:lpstr>
      <vt:lpstr>PowerPoint Presentation</vt:lpstr>
      <vt:lpstr>1kW level Hot S-parameters measurements (pulsed)</vt:lpstr>
      <vt:lpstr>1kW level Hot S-parameters measurements (pulsed)</vt:lpstr>
      <vt:lpstr>1kW level Hot S-parameters measurements (pulsed)</vt:lpstr>
      <vt:lpstr>PowerPoint Presentation</vt:lpstr>
      <vt:lpstr>PowerPoint Presentation</vt:lpstr>
      <vt:lpstr>10 kW – SSA demonstrator</vt:lpstr>
      <vt:lpstr>10 kW amplifier under construction</vt:lpstr>
      <vt:lpstr>Drain efficiency and phase of the 8 modules of the 10 kW amplifier demo</vt:lpstr>
      <vt:lpstr>10 kW 352 MHz amplifier</vt:lpstr>
      <vt:lpstr>Spread among the 8 amplifiers</vt:lpstr>
      <vt:lpstr>8:1 λ/4 splitter/combiner</vt:lpstr>
      <vt:lpstr>8:1 λ/4 splitter/combiner</vt:lpstr>
      <vt:lpstr>Gysel Combiner</vt:lpstr>
      <vt:lpstr>Gysel Combiner</vt:lpstr>
      <vt:lpstr> FREIA development: 100 kW non-resonant power combiner with door-knob couplers </vt:lpstr>
      <vt:lpstr>Collaboration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Dragos.Dancila@angstrom.uu.se</dc:creator>
  <cp:lastModifiedBy>Dragos Dancila</cp:lastModifiedBy>
  <cp:revision>245</cp:revision>
  <cp:lastPrinted>2008-11-17T14:20:44Z</cp:lastPrinted>
  <dcterms:created xsi:type="dcterms:W3CDTF">2012-09-19T18:43:57Z</dcterms:created>
  <dcterms:modified xsi:type="dcterms:W3CDTF">2016-10-03T08:07:02Z</dcterms:modified>
</cp:coreProperties>
</file>