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4"/>
  </p:notesMasterIdLst>
  <p:sldIdLst>
    <p:sldId id="256" r:id="rId2"/>
    <p:sldId id="261" r:id="rId3"/>
    <p:sldId id="271" r:id="rId4"/>
    <p:sldId id="276" r:id="rId5"/>
    <p:sldId id="272" r:id="rId6"/>
    <p:sldId id="277" r:id="rId7"/>
    <p:sldId id="273" r:id="rId8"/>
    <p:sldId id="278" r:id="rId9"/>
    <p:sldId id="262" r:id="rId10"/>
    <p:sldId id="274" r:id="rId11"/>
    <p:sldId id="275" r:id="rId12"/>
    <p:sldId id="279" r:id="rId1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E0495B3-4FDA-4CD9-A497-E339C6BB27F1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8BB23A9-4E48-4282-B3A9-CEAD6C8D967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394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B23A9-4E48-4282-B3A9-CEAD6C8D967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318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37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733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64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5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992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33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760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066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792088" cy="8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 userDrawn="1"/>
        </p:nvCxnSpPr>
        <p:spPr>
          <a:xfrm>
            <a:off x="251520" y="98072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6372200" y="692696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VACUUM INSULATED LINES</a:t>
            </a:r>
            <a:endParaRPr lang="en-US" sz="14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2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792088" cy="8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 userDrawn="1"/>
        </p:nvCxnSpPr>
        <p:spPr>
          <a:xfrm>
            <a:off x="251520" y="98072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372200" y="692696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VACUUM INSULATED LINES</a:t>
            </a:r>
            <a:endParaRPr lang="en-US" sz="14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8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792088" cy="8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 userDrawn="1"/>
        </p:nvCxnSpPr>
        <p:spPr>
          <a:xfrm>
            <a:off x="251520" y="98072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372200" y="692696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VACUUM INSULATED LINES</a:t>
            </a:r>
            <a:endParaRPr lang="en-US" sz="14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4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B7398-3A95-4BC3-8AD6-8FA0927C63DC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792088" cy="8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 userDrawn="1"/>
        </p:nvCxnSpPr>
        <p:spPr>
          <a:xfrm>
            <a:off x="251520" y="98072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6372200" y="692696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VACUUM INSULATED LINES</a:t>
            </a:r>
            <a:endParaRPr lang="en-US" sz="14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Uppsala University</a:t>
            </a:r>
            <a:br>
              <a:rPr lang="en-GB" dirty="0" smtClean="0"/>
            </a:br>
            <a:r>
              <a:rPr lang="en-GB" dirty="0" smtClean="0"/>
              <a:t>Contract UH2015/09 - UA2016/05</a:t>
            </a:r>
            <a:br>
              <a:rPr lang="en-GB" dirty="0" smtClean="0"/>
            </a:br>
            <a:r>
              <a:rPr lang="en-GB" dirty="0" smtClean="0"/>
              <a:t>Job </a:t>
            </a:r>
            <a:r>
              <a:rPr lang="en-GB" dirty="0" err="1" smtClean="0"/>
              <a:t>nr</a:t>
            </a:r>
            <a:r>
              <a:rPr lang="en-GB" dirty="0" smtClean="0"/>
              <a:t>. 5973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Vertical</a:t>
            </a:r>
            <a:r>
              <a:rPr lang="fr-FR" dirty="0" smtClean="0"/>
              <a:t> Cryostat GERSEMI</a:t>
            </a:r>
          </a:p>
          <a:p>
            <a:r>
              <a:rPr lang="fr-FR" dirty="0" smtClean="0"/>
              <a:t>2nd </a:t>
            </a:r>
            <a:r>
              <a:rPr lang="en-GB" dirty="0" smtClean="0"/>
              <a:t>follow-up</a:t>
            </a:r>
            <a:r>
              <a:rPr lang="fr-FR" dirty="0" smtClean="0"/>
              <a:t> meeting</a:t>
            </a:r>
          </a:p>
          <a:p>
            <a:r>
              <a:rPr lang="fr-FR" dirty="0" smtClean="0"/>
              <a:t>25/10/2016</a:t>
            </a:r>
            <a:endParaRPr lang="fr-FR" dirty="0"/>
          </a:p>
        </p:txBody>
      </p:sp>
      <p:pic>
        <p:nvPicPr>
          <p:cNvPr id="4" name="Image 3" descr="logo CRYO DIFFUSION 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63688" cy="19240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Subcontracting</a:t>
            </a:r>
          </a:p>
          <a:p>
            <a:pPr lvl="1"/>
            <a:r>
              <a:rPr lang="en-GB" dirty="0" smtClean="0"/>
              <a:t>Control system: </a:t>
            </a:r>
          </a:p>
          <a:p>
            <a:pPr lvl="2"/>
            <a:r>
              <a:rPr lang="en-GB" dirty="0" smtClean="0"/>
              <a:t>Start date November 2016</a:t>
            </a:r>
          </a:p>
          <a:p>
            <a:pPr lvl="1"/>
            <a:r>
              <a:rPr lang="en-GB" dirty="0" smtClean="0"/>
              <a:t>Vacuum containment: </a:t>
            </a:r>
          </a:p>
          <a:p>
            <a:pPr lvl="2"/>
            <a:r>
              <a:rPr lang="en-GB" dirty="0" smtClean="0"/>
              <a:t>Delivery date @ Cryodiffusion December 2016</a:t>
            </a:r>
          </a:p>
          <a:p>
            <a:pPr lvl="1"/>
            <a:r>
              <a:rPr lang="en-GB" dirty="0" smtClean="0"/>
              <a:t>Cabling (internal + feedthrough)</a:t>
            </a:r>
          </a:p>
          <a:p>
            <a:pPr lvl="2"/>
            <a:r>
              <a:rPr lang="en-GB" dirty="0" smtClean="0"/>
              <a:t>January 2017 (CD needs </a:t>
            </a:r>
            <a:r>
              <a:rPr lang="en-GB" dirty="0" err="1" smtClean="0"/>
              <a:t>Cernox</a:t>
            </a:r>
            <a:r>
              <a:rPr lang="en-GB" dirty="0" smtClean="0"/>
              <a:t> sensor calibrated)</a:t>
            </a:r>
          </a:p>
          <a:p>
            <a:r>
              <a:rPr lang="en-GB" dirty="0" smtClean="0"/>
              <a:t>HNOSS after-sales</a:t>
            </a:r>
          </a:p>
          <a:p>
            <a:pPr lvl="1"/>
            <a:r>
              <a:rPr lang="en-GB" dirty="0" smtClean="0"/>
              <a:t>ICB:</a:t>
            </a:r>
          </a:p>
          <a:p>
            <a:pPr lvl="2"/>
            <a:r>
              <a:rPr lang="en-GB" dirty="0" smtClean="0"/>
              <a:t>Leak detected on LN2 circuit, only during cooldown</a:t>
            </a:r>
          </a:p>
          <a:p>
            <a:pPr lvl="2"/>
            <a:r>
              <a:rPr lang="en-GB" dirty="0" smtClean="0"/>
              <a:t>Supposed on Al/SS transition on lower thermal screen</a:t>
            </a:r>
          </a:p>
          <a:p>
            <a:pPr lvl="1"/>
            <a:r>
              <a:rPr lang="en-GB" dirty="0" smtClean="0"/>
              <a:t>Transfer line received: </a:t>
            </a:r>
          </a:p>
          <a:p>
            <a:pPr lvl="2"/>
            <a:r>
              <a:rPr lang="en-GB" dirty="0" smtClean="0"/>
              <a:t>No leak detected</a:t>
            </a:r>
          </a:p>
          <a:p>
            <a:pPr lvl="2"/>
            <a:r>
              <a:rPr lang="en-GB" dirty="0" smtClean="0"/>
              <a:t>1x DN40KF port added</a:t>
            </a:r>
          </a:p>
          <a:p>
            <a:pPr lvl="1"/>
            <a:r>
              <a:rPr lang="en-GB" dirty="0" smtClean="0"/>
              <a:t>Control system: </a:t>
            </a:r>
          </a:p>
          <a:p>
            <a:pPr lvl="2"/>
            <a:r>
              <a:rPr lang="en-GB" dirty="0" smtClean="0"/>
              <a:t>MKS controller and valve tested by ISII-Tech</a:t>
            </a:r>
          </a:p>
          <a:p>
            <a:pPr lvl="2"/>
            <a:r>
              <a:rPr lang="en-GB" dirty="0" smtClean="0"/>
              <a:t>VAT solution found</a:t>
            </a:r>
          </a:p>
          <a:p>
            <a:pPr lvl="2"/>
            <a:r>
              <a:rPr lang="en-GB" dirty="0" smtClean="0"/>
              <a:t>Problem on MKS valve detected by ISII-Tech and investigated by CD: closed limit </a:t>
            </a:r>
            <a:r>
              <a:rPr lang="en-GB" dirty="0" err="1" smtClean="0"/>
              <a:t>swith</a:t>
            </a:r>
            <a:r>
              <a:rPr lang="en-GB" dirty="0" smtClean="0"/>
              <a:t> failed.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3422625" cy="240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6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771800" y="4766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Procurement:</a:t>
            </a:r>
          </a:p>
          <a:p>
            <a:pPr lvl="1"/>
            <a:r>
              <a:rPr lang="en-GB" dirty="0" smtClean="0"/>
              <a:t>Cryogenic valves to be delivered December 2016</a:t>
            </a:r>
          </a:p>
          <a:p>
            <a:pPr lvl="1"/>
            <a:r>
              <a:rPr lang="en-GB" dirty="0" smtClean="0"/>
              <a:t>Cryogenic HX to be delivered December 2016</a:t>
            </a:r>
          </a:p>
          <a:p>
            <a:pPr lvl="1"/>
            <a:r>
              <a:rPr lang="en-GB" dirty="0" err="1" smtClean="0"/>
              <a:t>Cernox</a:t>
            </a:r>
            <a:r>
              <a:rPr lang="en-GB" dirty="0" smtClean="0"/>
              <a:t> sensors (?)</a:t>
            </a:r>
          </a:p>
          <a:p>
            <a:pPr lvl="1"/>
            <a:r>
              <a:rPr lang="en-GB" dirty="0" smtClean="0"/>
              <a:t>Other material defined and reviewed by ACS on W40/2016: final list to be released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6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771800" y="4766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Procurement:</a:t>
            </a:r>
          </a:p>
          <a:p>
            <a:pPr lvl="1"/>
            <a:r>
              <a:rPr lang="en-GB" dirty="0" smtClean="0"/>
              <a:t>Other material:</a:t>
            </a:r>
          </a:p>
          <a:p>
            <a:pPr lvl="2"/>
            <a:r>
              <a:rPr lang="en-GB" dirty="0" smtClean="0"/>
              <a:t>Butterfly control valves: VAT</a:t>
            </a:r>
          </a:p>
          <a:p>
            <a:pPr lvl="2"/>
            <a:r>
              <a:rPr lang="en-GB" dirty="0" smtClean="0"/>
              <a:t>Vacuum valves: VAT</a:t>
            </a:r>
          </a:p>
          <a:p>
            <a:pPr lvl="2"/>
            <a:r>
              <a:rPr lang="en-GB" dirty="0" smtClean="0"/>
              <a:t>Pressure sensors: BROOKS</a:t>
            </a:r>
          </a:p>
          <a:p>
            <a:pPr lvl="2"/>
            <a:r>
              <a:rPr lang="en-GB" dirty="0" smtClean="0"/>
              <a:t>Vacuum sensors: Pfeiffer (model to be confirmed)</a:t>
            </a:r>
          </a:p>
          <a:p>
            <a:pPr lvl="2"/>
            <a:r>
              <a:rPr lang="en-GB" dirty="0" smtClean="0"/>
              <a:t>Temperature sensors: </a:t>
            </a:r>
            <a:r>
              <a:rPr lang="en-GB" dirty="0" err="1" smtClean="0"/>
              <a:t>Cernox</a:t>
            </a:r>
            <a:endParaRPr lang="en-GB" dirty="0" smtClean="0"/>
          </a:p>
          <a:p>
            <a:pPr lvl="2"/>
            <a:r>
              <a:rPr lang="en-GB" dirty="0" smtClean="0"/>
              <a:t>Flowmeters: BROOKS</a:t>
            </a:r>
          </a:p>
          <a:p>
            <a:pPr lvl="2"/>
            <a:r>
              <a:rPr lang="en-GB" dirty="0" smtClean="0"/>
              <a:t>Film heaters: Winkler (test to be done by ACS)</a:t>
            </a:r>
          </a:p>
          <a:p>
            <a:pPr lvl="2"/>
            <a:r>
              <a:rPr lang="en-GB" dirty="0" smtClean="0"/>
              <a:t>Gas heaters: </a:t>
            </a:r>
            <a:r>
              <a:rPr lang="en-GB" dirty="0" err="1" smtClean="0"/>
              <a:t>Vulcanic</a:t>
            </a:r>
            <a:r>
              <a:rPr lang="en-GB" dirty="0" smtClean="0"/>
              <a:t> with helical finned copper tube</a:t>
            </a:r>
          </a:p>
          <a:p>
            <a:pPr lvl="2"/>
            <a:r>
              <a:rPr lang="en-GB" dirty="0" smtClean="0"/>
              <a:t>Level sensors: AMI</a:t>
            </a:r>
          </a:p>
          <a:p>
            <a:pPr lvl="2"/>
            <a:r>
              <a:rPr lang="en-GB" dirty="0" smtClean="0"/>
              <a:t>Cryogenic valves</a:t>
            </a:r>
          </a:p>
          <a:p>
            <a:pPr lvl="3"/>
            <a:r>
              <a:rPr lang="en-GB" dirty="0" smtClean="0"/>
              <a:t>WEKA: Control Valves</a:t>
            </a:r>
          </a:p>
          <a:p>
            <a:pPr lvl="3"/>
            <a:r>
              <a:rPr lang="en-GB" dirty="0" smtClean="0"/>
              <a:t>VELAN: High KV stop valves</a:t>
            </a:r>
          </a:p>
          <a:p>
            <a:pPr lvl="3"/>
            <a:r>
              <a:rPr lang="en-GB" dirty="0" smtClean="0"/>
              <a:t>SELFA: Low </a:t>
            </a:r>
            <a:r>
              <a:rPr lang="en-GB" dirty="0" err="1" smtClean="0"/>
              <a:t>Kv</a:t>
            </a:r>
            <a:r>
              <a:rPr lang="en-GB" dirty="0" smtClean="0"/>
              <a:t> stop valves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2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WP1: double re-heater</a:t>
            </a:r>
          </a:p>
          <a:p>
            <a:pPr lvl="1"/>
            <a:r>
              <a:rPr lang="en-GB" dirty="0" smtClean="0"/>
              <a:t>Planned status: </a:t>
            </a:r>
          </a:p>
          <a:p>
            <a:pPr lvl="2"/>
            <a:r>
              <a:rPr lang="en-GB" dirty="0" smtClean="0"/>
              <a:t>To termination 80%</a:t>
            </a:r>
          </a:p>
          <a:p>
            <a:pPr lvl="2"/>
            <a:r>
              <a:rPr lang="en-GB" dirty="0" smtClean="0"/>
              <a:t>Initially planned task: manufacturing 50%</a:t>
            </a:r>
          </a:p>
          <a:p>
            <a:pPr lvl="1"/>
            <a:r>
              <a:rPr lang="en-GB" dirty="0" smtClean="0"/>
              <a:t>Actual status: </a:t>
            </a:r>
          </a:p>
          <a:p>
            <a:pPr lvl="2"/>
            <a:r>
              <a:rPr lang="en-GB" dirty="0" smtClean="0"/>
              <a:t>To  termination 65%</a:t>
            </a:r>
          </a:p>
          <a:p>
            <a:pPr lvl="2"/>
            <a:r>
              <a:rPr lang="en-GB" dirty="0" smtClean="0"/>
              <a:t>Actual task: manufacturing 25%</a:t>
            </a:r>
          </a:p>
          <a:p>
            <a:pPr lvl="2"/>
            <a:r>
              <a:rPr lang="en-GB" dirty="0" smtClean="0"/>
              <a:t>On critical path: external vessel delivery on W47</a:t>
            </a:r>
          </a:p>
          <a:p>
            <a:pPr lvl="2"/>
            <a:r>
              <a:rPr lang="en-GB" dirty="0" smtClean="0"/>
              <a:t>Delivery target W50</a:t>
            </a:r>
          </a:p>
          <a:p>
            <a:pPr lvl="1"/>
            <a:endParaRPr lang="en-GB" dirty="0"/>
          </a:p>
        </p:txBody>
      </p:sp>
      <p:pic>
        <p:nvPicPr>
          <p:cNvPr id="1027" name="Picture 3" descr="P:\COMMERCIAL\Adrien STRIEBIG\2015\UPSALA\Cryostat vertical GERSEMI - Cde 5973\Suivi affaire\Photos\2016-S42\20161019_1626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221088"/>
            <a:ext cx="3378201" cy="194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:\COMMERCIAL\Adrien STRIEBIG\2015\UPSALA\Cryostat vertical GERSEMI - Cde 5973\Suivi affaire\Photos\2016-S42\20161019_1626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4001642"/>
            <a:ext cx="3839675" cy="226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0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6510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WP2: cryostat</a:t>
            </a:r>
          </a:p>
          <a:p>
            <a:pPr lvl="1"/>
            <a:r>
              <a:rPr lang="en-GB" dirty="0" smtClean="0"/>
              <a:t>Planned status: </a:t>
            </a:r>
          </a:p>
          <a:p>
            <a:pPr lvl="2"/>
            <a:r>
              <a:rPr lang="en-GB" dirty="0" smtClean="0"/>
              <a:t>To termination: 44%</a:t>
            </a:r>
            <a:endParaRPr lang="en-GB" dirty="0"/>
          </a:p>
          <a:p>
            <a:pPr lvl="2"/>
            <a:r>
              <a:rPr lang="en-GB" dirty="0"/>
              <a:t>Initially planned task: </a:t>
            </a:r>
            <a:r>
              <a:rPr lang="en-GB" dirty="0" smtClean="0"/>
              <a:t>Vacuum vessel procurement 80%</a:t>
            </a:r>
          </a:p>
          <a:p>
            <a:pPr lvl="1"/>
            <a:r>
              <a:rPr lang="en-GB" dirty="0" smtClean="0"/>
              <a:t>Actual status: </a:t>
            </a:r>
          </a:p>
          <a:p>
            <a:pPr lvl="2"/>
            <a:r>
              <a:rPr lang="en-GB" dirty="0" smtClean="0"/>
              <a:t>To termination: 36%</a:t>
            </a:r>
          </a:p>
          <a:p>
            <a:pPr lvl="2"/>
            <a:r>
              <a:rPr lang="en-GB" dirty="0" smtClean="0"/>
              <a:t>Actual tasks: </a:t>
            </a:r>
          </a:p>
          <a:p>
            <a:pPr lvl="3"/>
            <a:r>
              <a:rPr lang="en-GB" dirty="0" smtClean="0"/>
              <a:t>Vacuum </a:t>
            </a:r>
            <a:r>
              <a:rPr lang="en-GB" dirty="0"/>
              <a:t>vessel procurement </a:t>
            </a:r>
            <a:r>
              <a:rPr lang="en-GB" dirty="0" smtClean="0"/>
              <a:t>75%</a:t>
            </a:r>
          </a:p>
          <a:p>
            <a:pPr lvl="3"/>
            <a:r>
              <a:rPr lang="en-GB" dirty="0" smtClean="0"/>
              <a:t>Manufacturing drawings 50%</a:t>
            </a:r>
          </a:p>
          <a:p>
            <a:pPr lvl="2"/>
            <a:r>
              <a:rPr lang="en-GB" dirty="0" smtClean="0"/>
              <a:t>On critical path: Vacuum </a:t>
            </a:r>
            <a:r>
              <a:rPr lang="en-GB" dirty="0"/>
              <a:t>vessel procurement </a:t>
            </a:r>
            <a:endParaRPr lang="en-GB" dirty="0" smtClean="0"/>
          </a:p>
          <a:p>
            <a:pPr lvl="2"/>
            <a:r>
              <a:rPr lang="en-GB" dirty="0" smtClean="0"/>
              <a:t>Manufacturing start date: W1/2017</a:t>
            </a:r>
          </a:p>
          <a:p>
            <a:pPr lvl="2"/>
            <a:r>
              <a:rPr lang="en-GB" dirty="0" smtClean="0"/>
              <a:t>Manufacturing end date: W20/2017</a:t>
            </a:r>
            <a:endParaRPr lang="en-GB" dirty="0"/>
          </a:p>
          <a:p>
            <a:pPr lvl="1"/>
            <a:endParaRPr lang="en-GB" dirty="0"/>
          </a:p>
        </p:txBody>
      </p:sp>
      <p:pic>
        <p:nvPicPr>
          <p:cNvPr id="2050" name="Picture 2" descr="P:\COMMERCIAL\Adrien STRIEBIG\2015\UPSALA\Cryostat vertical GERSEMI - Cde 5973\SOMINEX\20160922_144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504" y="2780928"/>
            <a:ext cx="4480496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1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6510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WP2: cryostat</a:t>
            </a:r>
          </a:p>
          <a:p>
            <a:pPr lvl="1"/>
            <a:r>
              <a:rPr lang="en-GB" dirty="0" smtClean="0"/>
              <a:t>Vacuum vessel: ready to be manufactured at SOMINEX</a:t>
            </a:r>
          </a:p>
          <a:p>
            <a:pPr lvl="1"/>
            <a:r>
              <a:rPr lang="en-GB" dirty="0" smtClean="0"/>
              <a:t>Lambda Plate: will be machined and finished at EFINOR</a:t>
            </a:r>
          </a:p>
          <a:p>
            <a:pPr lvl="1"/>
            <a:r>
              <a:rPr lang="en-GB" dirty="0" smtClean="0"/>
              <a:t>Dewar: Manufacturing dimension submitted by CD to ACS for validation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17398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9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WP3: magnet insert</a:t>
            </a:r>
          </a:p>
          <a:p>
            <a:pPr lvl="1"/>
            <a:r>
              <a:rPr lang="en-GB" dirty="0" smtClean="0"/>
              <a:t>Planned status: </a:t>
            </a:r>
          </a:p>
          <a:p>
            <a:pPr lvl="2"/>
            <a:r>
              <a:rPr lang="en-GB" dirty="0" smtClean="0"/>
              <a:t>To termination: 33%</a:t>
            </a:r>
          </a:p>
          <a:p>
            <a:pPr lvl="2"/>
            <a:r>
              <a:rPr lang="en-GB" dirty="0"/>
              <a:t>Initially planned task: manufacturing </a:t>
            </a:r>
            <a:r>
              <a:rPr lang="en-GB" dirty="0" smtClean="0"/>
              <a:t>procedures: 100%</a:t>
            </a:r>
          </a:p>
          <a:p>
            <a:pPr lvl="1"/>
            <a:r>
              <a:rPr lang="en-GB" dirty="0" smtClean="0"/>
              <a:t>Actual status: </a:t>
            </a:r>
          </a:p>
          <a:p>
            <a:pPr lvl="2"/>
            <a:r>
              <a:rPr lang="en-GB" dirty="0" smtClean="0"/>
              <a:t>Design to be given by CERN</a:t>
            </a:r>
          </a:p>
          <a:p>
            <a:pPr lvl="2"/>
            <a:r>
              <a:rPr lang="en-GB" dirty="0" smtClean="0"/>
              <a:t>Deadline for design: S49/2016</a:t>
            </a:r>
          </a:p>
          <a:p>
            <a:r>
              <a:rPr lang="en-GB" dirty="0" smtClean="0"/>
              <a:t>WP4: bath insert</a:t>
            </a:r>
          </a:p>
          <a:p>
            <a:pPr lvl="1"/>
            <a:r>
              <a:rPr lang="en-GB" dirty="0"/>
              <a:t>Planned status: </a:t>
            </a:r>
          </a:p>
          <a:p>
            <a:pPr lvl="2"/>
            <a:r>
              <a:rPr lang="en-GB" dirty="0" smtClean="0"/>
              <a:t>Finished</a:t>
            </a:r>
            <a:endParaRPr lang="en-GB" dirty="0"/>
          </a:p>
          <a:p>
            <a:pPr lvl="1"/>
            <a:r>
              <a:rPr lang="en-GB" dirty="0" smtClean="0"/>
              <a:t>Actual </a:t>
            </a:r>
            <a:r>
              <a:rPr lang="en-GB" dirty="0"/>
              <a:t>status: </a:t>
            </a:r>
          </a:p>
          <a:p>
            <a:pPr lvl="2"/>
            <a:r>
              <a:rPr lang="en-GB" dirty="0" smtClean="0"/>
              <a:t>Manufacturing design completed</a:t>
            </a:r>
            <a:endParaRPr lang="en-GB" dirty="0"/>
          </a:p>
          <a:p>
            <a:pPr lvl="2"/>
            <a:r>
              <a:rPr lang="en-GB" dirty="0"/>
              <a:t>Manufacturing end date: </a:t>
            </a:r>
            <a:r>
              <a:rPr lang="en-GB" dirty="0" smtClean="0"/>
              <a:t>W03/2017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1" y="3036271"/>
            <a:ext cx="2736304" cy="375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35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WP3: magnet insert</a:t>
            </a:r>
          </a:p>
          <a:p>
            <a:pPr lvl="1"/>
            <a:r>
              <a:rPr lang="en-GB" dirty="0" smtClean="0"/>
              <a:t>Inputs to be given by CERN (required power)</a:t>
            </a:r>
          </a:p>
          <a:p>
            <a:r>
              <a:rPr lang="en-GB" dirty="0" smtClean="0"/>
              <a:t>WP4: bath insert</a:t>
            </a:r>
          </a:p>
          <a:p>
            <a:pPr lvl="1"/>
            <a:r>
              <a:rPr lang="en-GB" dirty="0" smtClean="0"/>
              <a:t>Burndy connector implemented</a:t>
            </a:r>
          </a:p>
          <a:p>
            <a:pPr lvl="1"/>
            <a:r>
              <a:rPr lang="en-GB" dirty="0" smtClean="0"/>
              <a:t>Level sensor in two parts</a:t>
            </a:r>
          </a:p>
          <a:p>
            <a:pPr lvl="1"/>
            <a:r>
              <a:rPr lang="en-GB" dirty="0" smtClean="0"/>
              <a:t>Insulation in </a:t>
            </a:r>
            <a:r>
              <a:rPr lang="en-GB" dirty="0" err="1" smtClean="0"/>
              <a:t>Klegecell</a:t>
            </a:r>
            <a:endParaRPr lang="en-GB" dirty="0" smtClean="0"/>
          </a:p>
          <a:p>
            <a:pPr lvl="1"/>
            <a:r>
              <a:rPr lang="en-GB" dirty="0" smtClean="0"/>
              <a:t>Safety valve design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736304" cy="375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8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WP5: valves box</a:t>
            </a:r>
          </a:p>
          <a:p>
            <a:pPr lvl="1"/>
            <a:r>
              <a:rPr lang="en-GB" dirty="0" smtClean="0"/>
              <a:t>Planned status: </a:t>
            </a:r>
          </a:p>
          <a:p>
            <a:pPr lvl="2"/>
            <a:r>
              <a:rPr lang="en-GB" dirty="0" smtClean="0"/>
              <a:t>To termination: 80%</a:t>
            </a:r>
            <a:endParaRPr lang="en-GB" dirty="0"/>
          </a:p>
          <a:p>
            <a:pPr lvl="2"/>
            <a:r>
              <a:rPr lang="en-GB" dirty="0"/>
              <a:t>Initially planned task: </a:t>
            </a:r>
            <a:endParaRPr lang="en-GB" dirty="0" smtClean="0"/>
          </a:p>
          <a:p>
            <a:pPr lvl="3"/>
            <a:r>
              <a:rPr lang="en-GB" dirty="0" smtClean="0"/>
              <a:t>Procurement 80%</a:t>
            </a:r>
            <a:endParaRPr lang="en-GB" dirty="0"/>
          </a:p>
          <a:p>
            <a:pPr lvl="3"/>
            <a:r>
              <a:rPr lang="en-GB" dirty="0" smtClean="0"/>
              <a:t>Manufacturing 10%</a:t>
            </a:r>
          </a:p>
          <a:p>
            <a:pPr lvl="1"/>
            <a:r>
              <a:rPr lang="en-GB" dirty="0" smtClean="0"/>
              <a:t>Actual status: </a:t>
            </a:r>
          </a:p>
          <a:p>
            <a:pPr lvl="2"/>
            <a:r>
              <a:rPr lang="en-GB" dirty="0" smtClean="0"/>
              <a:t>To termination: 45%</a:t>
            </a:r>
          </a:p>
          <a:p>
            <a:pPr lvl="2"/>
            <a:r>
              <a:rPr lang="en-GB" dirty="0" smtClean="0"/>
              <a:t>Actual tasks:</a:t>
            </a:r>
          </a:p>
          <a:p>
            <a:pPr lvl="3"/>
            <a:r>
              <a:rPr lang="en-GB" dirty="0" smtClean="0"/>
              <a:t>Manufacturing drawings 50%</a:t>
            </a:r>
          </a:p>
          <a:p>
            <a:pPr lvl="3"/>
            <a:r>
              <a:rPr lang="en-GB" dirty="0" smtClean="0"/>
              <a:t>Procurement 80%</a:t>
            </a:r>
          </a:p>
          <a:p>
            <a:pPr lvl="2"/>
            <a:r>
              <a:rPr lang="en-GB" dirty="0"/>
              <a:t>On critical path: </a:t>
            </a:r>
            <a:r>
              <a:rPr lang="en-GB" dirty="0" smtClean="0"/>
              <a:t>Manufacturing drawings</a:t>
            </a:r>
            <a:endParaRPr lang="en-GB" dirty="0"/>
          </a:p>
          <a:p>
            <a:pPr lvl="2"/>
            <a:r>
              <a:rPr lang="en-GB" dirty="0"/>
              <a:t>Manufacturing start date: </a:t>
            </a:r>
            <a:r>
              <a:rPr lang="en-GB" dirty="0" smtClean="0"/>
              <a:t>W1/2017</a:t>
            </a:r>
            <a:endParaRPr lang="en-GB" dirty="0"/>
          </a:p>
          <a:p>
            <a:pPr lvl="2"/>
            <a:r>
              <a:rPr lang="en-GB" dirty="0"/>
              <a:t>Manufacturing end date: </a:t>
            </a:r>
            <a:r>
              <a:rPr lang="en-GB" dirty="0" smtClean="0"/>
              <a:t>W8/2017</a:t>
            </a:r>
          </a:p>
          <a:p>
            <a:pPr lvl="1"/>
            <a:endParaRPr lang="en-GB" dirty="0"/>
          </a:p>
        </p:txBody>
      </p:sp>
      <p:pic>
        <p:nvPicPr>
          <p:cNvPr id="6" name="Imag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1268760"/>
            <a:ext cx="2157725" cy="4870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47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WP5: valves box</a:t>
            </a:r>
          </a:p>
          <a:p>
            <a:pPr lvl="1"/>
            <a:r>
              <a:rPr lang="en-GB" dirty="0" smtClean="0"/>
              <a:t>Control valves by WEKA: ready to be delivered</a:t>
            </a:r>
          </a:p>
          <a:p>
            <a:pPr lvl="1"/>
            <a:r>
              <a:rPr lang="en-GB" dirty="0" smtClean="0"/>
              <a:t>Stop valves by VELAN (extra KV): in manufacturing</a:t>
            </a:r>
          </a:p>
          <a:p>
            <a:pPr lvl="1"/>
            <a:r>
              <a:rPr lang="en-GB" dirty="0" smtClean="0"/>
              <a:t>Stop valves by SELFA (low KV): in manufacturing</a:t>
            </a:r>
          </a:p>
          <a:p>
            <a:pPr lvl="1"/>
            <a:r>
              <a:rPr lang="en-GB" dirty="0" smtClean="0"/>
              <a:t>Heat exchanger by DATE: in manufacturing</a:t>
            </a:r>
          </a:p>
          <a:p>
            <a:pPr lvl="1"/>
            <a:r>
              <a:rPr lang="en-GB" dirty="0" smtClean="0"/>
              <a:t>Vacuum vessel by SOMINEX: manufacturing drawings in review by ACS</a:t>
            </a:r>
            <a:endParaRPr lang="en-GB" dirty="0"/>
          </a:p>
        </p:txBody>
      </p:sp>
      <p:pic>
        <p:nvPicPr>
          <p:cNvPr id="6" name="Imag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1268760"/>
            <a:ext cx="2157725" cy="4870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1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WP6: transfer lines</a:t>
            </a:r>
          </a:p>
          <a:p>
            <a:pPr lvl="1"/>
            <a:r>
              <a:rPr lang="en-GB" dirty="0" smtClean="0"/>
              <a:t>Planned status: manufacturing design 0%</a:t>
            </a:r>
          </a:p>
          <a:p>
            <a:pPr lvl="1"/>
            <a:r>
              <a:rPr lang="en-GB" dirty="0" smtClean="0"/>
              <a:t>Actual status: manufacturing design 0%</a:t>
            </a:r>
          </a:p>
          <a:p>
            <a:pPr lvl="1"/>
            <a:r>
              <a:rPr lang="en-GB" dirty="0" smtClean="0"/>
              <a:t>Start date: W49/2016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2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</TotalTime>
  <Words>586</Words>
  <Application>Microsoft Office PowerPoint</Application>
  <PresentationFormat>Affichage à l'écran (4:3)</PresentationFormat>
  <Paragraphs>123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Uppsala University Contract UH2015/09 - UA2016/05 Job nr. 5973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presentation Vacuum Insulated lines</dc:title>
  <dc:creator>Philippe Doinel</dc:creator>
  <cp:lastModifiedBy>Adrien Striebig</cp:lastModifiedBy>
  <cp:revision>62</cp:revision>
  <dcterms:created xsi:type="dcterms:W3CDTF">2013-03-18T17:12:15Z</dcterms:created>
  <dcterms:modified xsi:type="dcterms:W3CDTF">2016-10-25T10:32:31Z</dcterms:modified>
</cp:coreProperties>
</file>