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326" r:id="rId3"/>
    <p:sldId id="327" r:id="rId4"/>
    <p:sldId id="329" r:id="rId5"/>
    <p:sldId id="328" r:id="rId6"/>
    <p:sldId id="330" r:id="rId7"/>
    <p:sldId id="331" r:id="rId8"/>
    <p:sldId id="332" r:id="rId9"/>
    <p:sldId id="333" r:id="rId10"/>
    <p:sldId id="335" r:id="rId11"/>
    <p:sldId id="334" r:id="rId12"/>
    <p:sldId id="336" r:id="rId13"/>
    <p:sldId id="337" r:id="rId14"/>
    <p:sldId id="338" r:id="rId15"/>
    <p:sldId id="273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6600"/>
    <a:srgbClr val="00CC00"/>
    <a:srgbClr val="3D6AA5"/>
    <a:srgbClr val="0000FF"/>
    <a:srgbClr val="C3004A"/>
    <a:srgbClr val="56628C"/>
    <a:srgbClr val="9933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90" autoAdjust="0"/>
    <p:restoredTop sz="93622" autoAdjust="0"/>
  </p:normalViewPr>
  <p:slideViewPr>
    <p:cSldViewPr>
      <p:cViewPr varScale="1">
        <p:scale>
          <a:sx n="99" d="100"/>
          <a:sy n="99" d="100"/>
        </p:scale>
        <p:origin x="-7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BBE78-6ECD-4532-A755-219FA3D207C8}" type="datetimeFigureOut">
              <a:rPr lang="fr-FR" smtClean="0"/>
              <a:pPr/>
              <a:t>25/10/2016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D55F5-7B08-40E3-99B0-A0BA3FE5223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2804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3"/>
          <p:cNvSpPr>
            <a:spLocks noChangeArrowheads="1"/>
          </p:cNvSpPr>
          <p:nvPr userDrawn="1"/>
        </p:nvSpPr>
        <p:spPr bwMode="auto">
          <a:xfrm flipH="1">
            <a:off x="6300192" y="0"/>
            <a:ext cx="2880320" cy="6858000"/>
          </a:xfrm>
          <a:prstGeom prst="rect">
            <a:avLst/>
          </a:prstGeom>
          <a:gradFill rotWithShape="1">
            <a:gsLst>
              <a:gs pos="0">
                <a:srgbClr val="56628C"/>
              </a:gs>
              <a:gs pos="100000">
                <a:srgbClr val="C0C0C0">
                  <a:gamma/>
                  <a:tint val="3137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AutoShape 14"/>
          <p:cNvSpPr>
            <a:spLocks noChangeArrowheads="1"/>
          </p:cNvSpPr>
          <p:nvPr userDrawn="1"/>
        </p:nvSpPr>
        <p:spPr bwMode="auto">
          <a:xfrm flipH="1">
            <a:off x="2719387" y="1163638"/>
            <a:ext cx="5181600" cy="276941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772817"/>
            <a:ext cx="8136904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8000" bIns="18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en-US" noProof="0" dirty="0" err="1" smtClean="0"/>
              <a:t>Modifiez</a:t>
            </a:r>
            <a:r>
              <a:rPr lang="en-US" noProof="0" dirty="0" smtClean="0"/>
              <a:t> le style du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5576" y="3404592"/>
            <a:ext cx="8136904" cy="103252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3" hasCustomPrompt="1"/>
          </p:nvPr>
        </p:nvSpPr>
        <p:spPr>
          <a:xfrm>
            <a:off x="5436096" y="188640"/>
            <a:ext cx="3528764" cy="359321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rgbClr val="C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 smtClean="0"/>
              <a:t>ACS 2016</a:t>
            </a:r>
          </a:p>
        </p:txBody>
      </p:sp>
      <p:sp>
        <p:nvSpPr>
          <p:cNvPr id="13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5286380" y="6143644"/>
            <a:ext cx="3528764" cy="359321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rgbClr val="C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 smtClean="0"/>
              <a:t>January 2016</a:t>
            </a:r>
          </a:p>
        </p:txBody>
      </p:sp>
    </p:spTree>
    <p:extLst>
      <p:ext uri="{BB962C8B-B14F-4D97-AF65-F5344CB8AC3E}">
        <p14:creationId xmlns="" xmlns:p14="http://schemas.microsoft.com/office/powerpoint/2010/main" val="2028074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14"/>
          <p:cNvSpPr>
            <a:spLocks noChangeArrowheads="1"/>
          </p:cNvSpPr>
          <p:nvPr userDrawn="1"/>
        </p:nvSpPr>
        <p:spPr bwMode="auto">
          <a:xfrm flipH="1">
            <a:off x="2719387" y="1163638"/>
            <a:ext cx="5181600" cy="24082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772817"/>
            <a:ext cx="8136904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8000" bIns="18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5576" y="3404592"/>
            <a:ext cx="8136904" cy="103252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3" hasCustomPrompt="1"/>
          </p:nvPr>
        </p:nvSpPr>
        <p:spPr>
          <a:xfrm>
            <a:off x="5436096" y="188640"/>
            <a:ext cx="3528764" cy="359321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rgbClr val="C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ACS 2016</a:t>
            </a:r>
          </a:p>
        </p:txBody>
      </p:sp>
      <p:sp>
        <p:nvSpPr>
          <p:cNvPr id="13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5286380" y="6143644"/>
            <a:ext cx="3528764" cy="359321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rgbClr val="C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January</a:t>
            </a:r>
            <a:r>
              <a:rPr lang="fr-FR" dirty="0" smtClean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xmlns="" val="2028074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 userDrawn="1"/>
        </p:nvGrpSpPr>
        <p:grpSpPr>
          <a:xfrm flipH="1">
            <a:off x="-6032" y="3532"/>
            <a:ext cx="6461125" cy="6858000"/>
            <a:chOff x="2871787" y="152400"/>
            <a:chExt cx="6461125" cy="6858000"/>
          </a:xfrm>
        </p:grpSpPr>
        <p:sp>
          <p:nvSpPr>
            <p:cNvPr id="12" name="Rectangle 13"/>
            <p:cNvSpPr>
              <a:spLocks noChangeArrowheads="1"/>
            </p:cNvSpPr>
            <p:nvPr userDrawn="1"/>
          </p:nvSpPr>
          <p:spPr bwMode="auto">
            <a:xfrm flipH="1">
              <a:off x="6452592" y="152400"/>
              <a:ext cx="2880320" cy="6858000"/>
            </a:xfrm>
            <a:prstGeom prst="rect">
              <a:avLst/>
            </a:prstGeom>
            <a:gradFill rotWithShape="1">
              <a:gsLst>
                <a:gs pos="0">
                  <a:srgbClr val="56628C"/>
                </a:gs>
                <a:gs pos="100000">
                  <a:srgbClr val="C0C0C0">
                    <a:gamma/>
                    <a:tint val="3137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AutoShape 14"/>
            <p:cNvSpPr>
              <a:spLocks noChangeArrowheads="1"/>
            </p:cNvSpPr>
            <p:nvPr userDrawn="1"/>
          </p:nvSpPr>
          <p:spPr bwMode="auto">
            <a:xfrm flipH="1">
              <a:off x="2871787" y="1316038"/>
              <a:ext cx="5181600" cy="240823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6" name="Rectangle 13"/>
          <p:cNvSpPr>
            <a:spLocks noChangeArrowheads="1"/>
          </p:cNvSpPr>
          <p:nvPr userDrawn="1"/>
        </p:nvSpPr>
        <p:spPr bwMode="auto">
          <a:xfrm flipH="1">
            <a:off x="6300192" y="3532"/>
            <a:ext cx="2880320" cy="6858000"/>
          </a:xfrm>
          <a:prstGeom prst="rect">
            <a:avLst/>
          </a:prstGeom>
          <a:gradFill rotWithShape="1">
            <a:gsLst>
              <a:gs pos="0">
                <a:srgbClr val="56628C"/>
              </a:gs>
              <a:gs pos="100000">
                <a:srgbClr val="C0C0C0">
                  <a:gamma/>
                  <a:tint val="3137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AutoShape 14"/>
          <p:cNvSpPr>
            <a:spLocks noChangeArrowheads="1"/>
          </p:cNvSpPr>
          <p:nvPr userDrawn="1"/>
        </p:nvSpPr>
        <p:spPr bwMode="auto">
          <a:xfrm flipH="1">
            <a:off x="2719387" y="1163638"/>
            <a:ext cx="5181600" cy="24082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772817"/>
            <a:ext cx="8136904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8000" bIns="18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60756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56628C"/>
          </a:solidFill>
          <a:ln>
            <a:noFill/>
          </a:ln>
          <a:effectLst>
            <a:glow rad="127000">
              <a:srgbClr val="56628C">
                <a:alpha val="40000"/>
              </a:srgbClr>
            </a:glo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-2445" y="6467682"/>
            <a:ext cx="9144000" cy="390317"/>
          </a:xfrm>
          <a:prstGeom prst="rect">
            <a:avLst/>
          </a:prstGeom>
          <a:solidFill>
            <a:srgbClr val="56628C"/>
          </a:solidFill>
          <a:ln>
            <a:noFill/>
          </a:ln>
          <a:effectLst>
            <a:glow rad="127000">
              <a:srgbClr val="56628C">
                <a:alpha val="40000"/>
              </a:srgbClr>
            </a:glo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971600" y="-27384"/>
            <a:ext cx="81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 flipV="1">
            <a:off x="4499992" y="6650245"/>
            <a:ext cx="4024064" cy="19115"/>
          </a:xfrm>
          <a:prstGeom prst="line">
            <a:avLst/>
          </a:prstGeom>
          <a:ln w="19050">
            <a:solidFill>
              <a:schemeClr val="bg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pied de page 4"/>
          <p:cNvSpPr txBox="1">
            <a:spLocks/>
          </p:cNvSpPr>
          <p:nvPr userDrawn="1"/>
        </p:nvSpPr>
        <p:spPr>
          <a:xfrm>
            <a:off x="35496" y="6467683"/>
            <a:ext cx="5552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 smtClean="0"/>
              <a:t>GERSEMI</a:t>
            </a:r>
            <a:r>
              <a:rPr lang="en-US" baseline="0" noProof="0" dirty="0" smtClean="0"/>
              <a:t> cryostat – Follow up meeting – 25</a:t>
            </a:r>
            <a:r>
              <a:rPr lang="en-US" baseline="30000" noProof="0" dirty="0" smtClean="0"/>
              <a:t>th</a:t>
            </a:r>
            <a:r>
              <a:rPr lang="en-US" baseline="0" noProof="0" dirty="0" smtClean="0"/>
              <a:t> October 2</a:t>
            </a:r>
            <a:r>
              <a:rPr lang="en-US" noProof="0" dirty="0" smtClean="0"/>
              <a:t>016 – ACS </a:t>
            </a:r>
            <a:endParaRPr lang="en-US" baseline="30000" noProof="0" dirty="0"/>
          </a:p>
        </p:txBody>
      </p:sp>
      <p:sp>
        <p:nvSpPr>
          <p:cNvPr id="19" name="Espace réservé du numéro de diapositive 5"/>
          <p:cNvSpPr txBox="1">
            <a:spLocks/>
          </p:cNvSpPr>
          <p:nvPr userDrawn="1"/>
        </p:nvSpPr>
        <p:spPr>
          <a:xfrm>
            <a:off x="6974904" y="64676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F43006-22BA-4B65-9153-CA4D1108557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5774986"/>
          </a:xfrm>
        </p:spPr>
        <p:txBody>
          <a:bodyPr lIns="18000" rIns="18000" bIns="18000"/>
          <a:lstStyle>
            <a:lvl1pPr marL="342900" indent="-342900">
              <a:buFontTx/>
              <a:buBlip>
                <a:blip r:embed="rId2"/>
              </a:buBlip>
              <a:defRPr sz="2000" b="1">
                <a:solidFill>
                  <a:srgbClr val="C3004A"/>
                </a:solidFill>
              </a:defRPr>
            </a:lvl1pPr>
            <a:lvl2pPr marL="630238" indent="-274638">
              <a:spcBef>
                <a:spcPts val="300"/>
              </a:spcBef>
              <a:buFontTx/>
              <a:buBlip>
                <a:blip r:embed="rId3"/>
              </a:buBlip>
              <a:defRPr sz="2000">
                <a:solidFill>
                  <a:srgbClr val="7030A0"/>
                </a:solidFill>
              </a:defRPr>
            </a:lvl2pPr>
            <a:lvl3pPr marL="985838" indent="-182563">
              <a:spcBef>
                <a:spcPts val="0"/>
              </a:spcBef>
              <a:buFont typeface="Wingdings" pitchFamily="2" charset="2"/>
              <a:buChar char="ü"/>
              <a:defRPr sz="1800"/>
            </a:lvl3pPr>
          </a:lstStyle>
          <a:p>
            <a:pPr lvl="0"/>
            <a:r>
              <a:rPr lang="en-US" noProof="0" dirty="0" err="1" smtClean="0"/>
              <a:t>Modifiez</a:t>
            </a:r>
            <a:r>
              <a:rPr lang="en-US" noProof="0" dirty="0" smtClean="0"/>
              <a:t>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xmlns="" val="3337277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61C86-783F-406A-A508-B7BCF3766634}" type="datetimeFigureOut">
              <a:rPr lang="fr-FR" smtClean="0"/>
              <a:pPr/>
              <a:t>25/10/2016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43006-22BA-4B65-9153-CA4D1108557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5809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1" r:id="rId3"/>
    <p:sldLayoutId id="2147483650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gif"/><Relationship Id="rId5" Type="http://schemas.openxmlformats.org/officeDocument/2006/relationships/image" Target="../media/image1.gif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187624" y="1484784"/>
            <a:ext cx="7704856" cy="1152128"/>
          </a:xfrm>
        </p:spPr>
        <p:txBody>
          <a:bodyPr/>
          <a:lstStyle/>
          <a:p>
            <a:r>
              <a:rPr lang="en-GB" dirty="0" err="1" smtClean="0"/>
              <a:t>Gersemi</a:t>
            </a:r>
            <a:r>
              <a:rPr lang="en-GB" dirty="0" smtClean="0"/>
              <a:t> Cryostat</a:t>
            </a:r>
            <a:endParaRPr lang="en-GB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475656" y="2708920"/>
            <a:ext cx="7416824" cy="720080"/>
          </a:xfrm>
        </p:spPr>
        <p:txBody>
          <a:bodyPr>
            <a:noAutofit/>
          </a:bodyPr>
          <a:lstStyle/>
          <a:p>
            <a:r>
              <a:rPr lang="en-GB" alt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Mechanical analysis</a:t>
            </a:r>
          </a:p>
          <a:p>
            <a:pPr marL="355600" indent="-355600"/>
            <a:r>
              <a:rPr lang="en-GB" alt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ous-titre 4"/>
          <p:cNvSpPr txBox="1">
            <a:spLocks/>
          </p:cNvSpPr>
          <p:nvPr/>
        </p:nvSpPr>
        <p:spPr>
          <a:xfrm>
            <a:off x="971600" y="5733256"/>
            <a:ext cx="2304256" cy="575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ACS – P. </a:t>
            </a:r>
            <a:r>
              <a:rPr kumimoji="0" lang="en-GB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Duthil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ous-titre 4"/>
          <p:cNvSpPr txBox="1">
            <a:spLocks/>
          </p:cNvSpPr>
          <p:nvPr/>
        </p:nvSpPr>
        <p:spPr>
          <a:xfrm>
            <a:off x="827584" y="4941168"/>
            <a:ext cx="5472608" cy="575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GB" altLang="fr-FR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GB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Follow-up meeting – 25</a:t>
            </a:r>
            <a:r>
              <a:rPr kumimoji="0" lang="en-GB" altLang="fr-FR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GB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October 2016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320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9665" y="2061288"/>
            <a:ext cx="2264783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7338" y="2061288"/>
            <a:ext cx="2289957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Internal</a:t>
            </a:r>
            <a:r>
              <a:rPr lang="fr-FR" dirty="0" smtClean="0"/>
              <a:t> pressure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Nominal </a:t>
            </a:r>
            <a:r>
              <a:rPr lang="fr-FR" dirty="0" err="1" smtClean="0"/>
              <a:t>operation</a:t>
            </a:r>
            <a:r>
              <a:rPr lang="fr-FR" dirty="0" smtClean="0"/>
              <a:t> of the </a:t>
            </a:r>
            <a:r>
              <a:rPr lang="fr-FR" dirty="0" err="1" smtClean="0"/>
              <a:t>dewar</a:t>
            </a:r>
            <a:endParaRPr lang="fr-FR" dirty="0" smtClean="0"/>
          </a:p>
          <a:p>
            <a:pPr lvl="1">
              <a:spcBef>
                <a:spcPts val="0"/>
              </a:spcBef>
            </a:pPr>
            <a:r>
              <a:rPr lang="fr-FR" dirty="0" smtClean="0"/>
              <a:t>Stresses </a:t>
            </a:r>
          </a:p>
          <a:p>
            <a:pPr marL="355600" lvl="1" indent="0">
              <a:spcBef>
                <a:spcPts val="0"/>
              </a:spcBef>
              <a:buNone/>
            </a:pPr>
            <a:r>
              <a:rPr lang="fr-FR" dirty="0" smtClean="0"/>
              <a:t>in </a:t>
            </a:r>
            <a:r>
              <a:rPr lang="fr-FR" dirty="0" err="1" smtClean="0"/>
              <a:t>solid</a:t>
            </a:r>
            <a:r>
              <a:rPr lang="fr-FR" dirty="0" smtClean="0"/>
              <a:t> </a:t>
            </a:r>
            <a:r>
              <a:rPr lang="fr-FR" dirty="0" err="1" smtClean="0"/>
              <a:t>elements</a:t>
            </a:r>
            <a:r>
              <a:rPr lang="fr-FR" dirty="0" smtClean="0"/>
              <a:t>: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55976" y="6107170"/>
            <a:ext cx="14558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Membrane stress</a:t>
            </a:r>
            <a:endParaRPr lang="fr-FR" sz="1400" dirty="0"/>
          </a:p>
        </p:txBody>
      </p:sp>
      <p:sp>
        <p:nvSpPr>
          <p:cNvPr id="13" name="Rectangle 12"/>
          <p:cNvSpPr/>
          <p:nvPr/>
        </p:nvSpPr>
        <p:spPr>
          <a:xfrm>
            <a:off x="6732241" y="6073551"/>
            <a:ext cx="23042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Membrane </a:t>
            </a:r>
            <a:r>
              <a:rPr lang="en-US" sz="1400" dirty="0" smtClean="0"/>
              <a:t>+ bending stress</a:t>
            </a:r>
            <a:endParaRPr lang="fr-FR" sz="1400" dirty="0"/>
          </a:p>
        </p:txBody>
      </p:sp>
      <p:sp>
        <p:nvSpPr>
          <p:cNvPr id="15" name="Espace réservé du texte 2"/>
          <p:cNvSpPr txBox="1">
            <a:spLocks/>
          </p:cNvSpPr>
          <p:nvPr/>
        </p:nvSpPr>
        <p:spPr>
          <a:xfrm>
            <a:off x="3231053" y="1340768"/>
            <a:ext cx="3500825" cy="403796"/>
          </a:xfrm>
          <a:prstGeom prst="rect">
            <a:avLst/>
          </a:prstGeom>
        </p:spPr>
        <p:txBody>
          <a:bodyPr vert="horz" lIns="18000" tIns="45720" rIns="18000" bIns="1800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b="1" kern="1200">
                <a:solidFill>
                  <a:srgbClr val="C3004A"/>
                </a:solidFill>
                <a:latin typeface="+mn-lt"/>
                <a:ea typeface="+mn-ea"/>
                <a:cs typeface="+mn-cs"/>
              </a:defRPr>
            </a:lvl1pPr>
            <a:lvl2pPr marL="630238" indent="-274638" algn="l" defTabSz="914400" rtl="0" eaLnBrk="1" latinLnBrk="0" hangingPunct="1">
              <a:spcBef>
                <a:spcPts val="300"/>
              </a:spcBef>
              <a:buFontTx/>
              <a:buBlip>
                <a:blip r:embed="rId5"/>
              </a:buBlip>
              <a:defRPr sz="2000" kern="120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2pPr>
            <a:lvl3pPr marL="985838" indent="-182563" algn="l" defTabSz="914400" rtl="0" eaLnBrk="1" latinLnBrk="0" hangingPunct="1">
              <a:spcBef>
                <a:spcPts val="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</a:pPr>
            <a:r>
              <a:rPr lang="fr-FR" dirty="0" smtClean="0"/>
              <a:t>Stresses in </a:t>
            </a:r>
            <a:r>
              <a:rPr lang="fr-FR" dirty="0" err="1" smtClean="0"/>
              <a:t>shell</a:t>
            </a:r>
            <a:r>
              <a:rPr lang="fr-FR" dirty="0" smtClean="0"/>
              <a:t> </a:t>
            </a:r>
            <a:r>
              <a:rPr lang="fr-FR" dirty="0" err="1" smtClean="0"/>
              <a:t>elements</a:t>
            </a:r>
            <a:r>
              <a:rPr lang="fr-FR" dirty="0" smtClean="0"/>
              <a:t>: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99162" y="4867937"/>
            <a:ext cx="1612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u="sng" dirty="0"/>
              <a:t>8</a:t>
            </a:r>
            <a:r>
              <a:rPr lang="fr-FR" sz="1600" u="sng" dirty="0" smtClean="0"/>
              <a:t> mm </a:t>
            </a:r>
            <a:r>
              <a:rPr lang="fr-FR" sz="1600" u="sng" dirty="0" err="1" smtClean="0"/>
              <a:t>thick</a:t>
            </a:r>
            <a:r>
              <a:rPr lang="fr-FR" sz="1600" u="sng" dirty="0" smtClean="0"/>
              <a:t> </a:t>
            </a:r>
          </a:p>
          <a:p>
            <a:pPr algn="ctr"/>
            <a:r>
              <a:rPr lang="fr-FR" sz="1600" u="sng" dirty="0" err="1" smtClean="0"/>
              <a:t>bottom</a:t>
            </a:r>
            <a:r>
              <a:rPr lang="fr-FR" sz="1600" u="sng" dirty="0" smtClean="0"/>
              <a:t> </a:t>
            </a:r>
            <a:r>
              <a:rPr lang="fr-FR" sz="1600" u="sng" dirty="0" err="1" smtClean="0"/>
              <a:t>dish</a:t>
            </a:r>
            <a:r>
              <a:rPr lang="fr-FR" sz="1600" u="sng" dirty="0" smtClean="0"/>
              <a:t> end:</a:t>
            </a:r>
            <a:endParaRPr lang="fr-FR" sz="1600" u="sng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1248"/>
            <a:ext cx="2314524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8725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Internal</a:t>
            </a:r>
            <a:r>
              <a:rPr lang="fr-FR" dirty="0" smtClean="0"/>
              <a:t> pressure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Nominal </a:t>
            </a:r>
            <a:r>
              <a:rPr lang="fr-FR" dirty="0" err="1" smtClean="0"/>
              <a:t>operation</a:t>
            </a:r>
            <a:r>
              <a:rPr lang="fr-FR" dirty="0" smtClean="0"/>
              <a:t> of the </a:t>
            </a:r>
            <a:r>
              <a:rPr lang="fr-FR" dirty="0" err="1" smtClean="0"/>
              <a:t>dewar</a:t>
            </a:r>
            <a:endParaRPr lang="fr-FR" dirty="0" smtClean="0"/>
          </a:p>
          <a:p>
            <a:pPr lvl="1"/>
            <a:r>
              <a:rPr lang="fr-FR" dirty="0" smtClean="0"/>
              <a:t>Pressure + Mass of the </a:t>
            </a:r>
            <a:r>
              <a:rPr lang="fr-FR" dirty="0" err="1" smtClean="0"/>
              <a:t>magnet</a:t>
            </a:r>
            <a:endParaRPr lang="fr-FR" dirty="0" smtClean="0"/>
          </a:p>
          <a:p>
            <a:pPr lvl="2"/>
            <a:r>
              <a:rPr lang="fr-FR" dirty="0" smtClean="0"/>
              <a:t>Ps = MAWP = 4 </a:t>
            </a:r>
            <a:r>
              <a:rPr lang="fr-FR" dirty="0" err="1" smtClean="0"/>
              <a:t>barg</a:t>
            </a:r>
            <a:r>
              <a:rPr lang="fr-FR" dirty="0" smtClean="0"/>
              <a:t> </a:t>
            </a:r>
          </a:p>
          <a:p>
            <a:pPr lvl="2"/>
            <a:r>
              <a:rPr lang="fr-FR" dirty="0" smtClean="0"/>
              <a:t> 60 000 N </a:t>
            </a:r>
            <a:r>
              <a:rPr lang="fr-FR" dirty="0" err="1" smtClean="0"/>
              <a:t>applied</a:t>
            </a:r>
            <a:r>
              <a:rPr lang="fr-FR" dirty="0" smtClean="0"/>
              <a:t> on the lambda set</a:t>
            </a:r>
          </a:p>
          <a:p>
            <a:pPr lvl="1"/>
            <a:r>
              <a:rPr lang="fr-FR" dirty="0" smtClean="0"/>
              <a:t>Stresses in all </a:t>
            </a:r>
            <a:r>
              <a:rPr lang="fr-FR" dirty="0" err="1" smtClean="0"/>
              <a:t>elements</a:t>
            </a:r>
            <a:r>
              <a:rPr lang="fr-FR" dirty="0" smtClean="0"/>
              <a:t>: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530" y="2276872"/>
            <a:ext cx="2103437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71600" y="5809619"/>
            <a:ext cx="1612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u="sng" dirty="0" smtClean="0"/>
              <a:t>6 mm </a:t>
            </a:r>
            <a:r>
              <a:rPr lang="fr-FR" sz="1600" u="sng" dirty="0" err="1" smtClean="0"/>
              <a:t>thick</a:t>
            </a:r>
            <a:r>
              <a:rPr lang="fr-FR" sz="1600" u="sng" dirty="0" smtClean="0"/>
              <a:t> </a:t>
            </a:r>
          </a:p>
          <a:p>
            <a:pPr algn="ctr"/>
            <a:r>
              <a:rPr lang="fr-FR" sz="1600" u="sng" dirty="0" err="1" smtClean="0"/>
              <a:t>bottom</a:t>
            </a:r>
            <a:r>
              <a:rPr lang="fr-FR" sz="1600" u="sng" dirty="0" smtClean="0"/>
              <a:t> </a:t>
            </a:r>
            <a:r>
              <a:rPr lang="fr-FR" sz="1600" u="sng" dirty="0" err="1" smtClean="0"/>
              <a:t>dish</a:t>
            </a:r>
            <a:r>
              <a:rPr lang="fr-FR" sz="1600" u="sng" dirty="0" smtClean="0"/>
              <a:t> end:</a:t>
            </a:r>
            <a:endParaRPr lang="fr-FR" sz="1600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60984"/>
            <a:ext cx="2206625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364088" y="5813600"/>
            <a:ext cx="1612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u="sng" dirty="0" smtClean="0"/>
              <a:t>8 mm </a:t>
            </a:r>
            <a:r>
              <a:rPr lang="fr-FR" sz="1600" u="sng" dirty="0" err="1" smtClean="0"/>
              <a:t>thick</a:t>
            </a:r>
            <a:r>
              <a:rPr lang="fr-FR" sz="1600" u="sng" dirty="0" smtClean="0"/>
              <a:t> </a:t>
            </a:r>
          </a:p>
          <a:p>
            <a:pPr algn="ctr"/>
            <a:r>
              <a:rPr lang="fr-FR" sz="1600" u="sng" dirty="0" err="1" smtClean="0"/>
              <a:t>bottom</a:t>
            </a:r>
            <a:r>
              <a:rPr lang="fr-FR" sz="1600" u="sng" dirty="0" smtClean="0"/>
              <a:t> </a:t>
            </a:r>
            <a:r>
              <a:rPr lang="fr-FR" sz="1600" u="sng" dirty="0" err="1" smtClean="0"/>
              <a:t>dish</a:t>
            </a:r>
            <a:r>
              <a:rPr lang="fr-FR" sz="1600" u="sng" dirty="0" smtClean="0"/>
              <a:t> end:</a:t>
            </a:r>
            <a:endParaRPr lang="fr-FR" sz="1600" u="sng" dirty="0"/>
          </a:p>
        </p:txBody>
      </p:sp>
    </p:spTree>
    <p:extLst>
      <p:ext uri="{BB962C8B-B14F-4D97-AF65-F5344CB8AC3E}">
        <p14:creationId xmlns:p14="http://schemas.microsoft.com/office/powerpoint/2010/main" xmlns="" val="914286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Valve Box                                                      </a:t>
            </a:r>
            <a:r>
              <a:rPr lang="fr-FR" dirty="0" err="1" smtClean="0"/>
              <a:t>Geometry</a:t>
            </a:r>
            <a:r>
              <a:rPr lang="fr-FR" dirty="0" smtClean="0"/>
              <a:t> 1/1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FEM </a:t>
            </a:r>
            <a:r>
              <a:rPr lang="fr-FR" dirty="0" err="1" smtClean="0"/>
              <a:t>geometry</a:t>
            </a:r>
            <a:endParaRPr lang="fr-FR" dirty="0" smtClean="0"/>
          </a:p>
          <a:p>
            <a:pPr lvl="1"/>
            <a:r>
              <a:rPr lang="fr-FR" dirty="0" err="1" smtClean="0"/>
              <a:t>Mesh</a:t>
            </a:r>
            <a:r>
              <a:rPr lang="fr-FR" dirty="0" smtClean="0"/>
              <a:t> </a:t>
            </a:r>
            <a:r>
              <a:rPr lang="fr-FR" dirty="0" err="1" smtClean="0"/>
              <a:t>elements</a:t>
            </a:r>
            <a:endParaRPr lang="fr-FR" dirty="0" smtClean="0"/>
          </a:p>
          <a:p>
            <a:pPr lvl="2"/>
            <a:r>
              <a:rPr lang="fr-FR" dirty="0" smtClean="0"/>
              <a:t>Coloured: </a:t>
            </a:r>
            <a:r>
              <a:rPr lang="fr-FR" dirty="0" err="1" smtClean="0"/>
              <a:t>shells</a:t>
            </a:r>
            <a:r>
              <a:rPr lang="fr-FR" dirty="0" smtClean="0"/>
              <a:t> </a:t>
            </a:r>
            <a:r>
              <a:rPr lang="fr-FR" dirty="0" err="1" smtClean="0"/>
              <a:t>elements</a:t>
            </a:r>
            <a:r>
              <a:rPr lang="fr-FR" dirty="0" smtClean="0"/>
              <a:t> (coloured by </a:t>
            </a:r>
            <a:r>
              <a:rPr lang="fr-FR" dirty="0" err="1" smtClean="0"/>
              <a:t>thicknesses</a:t>
            </a:r>
            <a:r>
              <a:rPr lang="fr-FR" dirty="0" smtClean="0"/>
              <a:t> </a:t>
            </a:r>
            <a:r>
              <a:rPr lang="fr-FR" dirty="0" err="1" smtClean="0"/>
              <a:t>expressed</a:t>
            </a:r>
            <a:r>
              <a:rPr lang="fr-FR" dirty="0" smtClean="0"/>
              <a:t> in mm)</a:t>
            </a:r>
          </a:p>
          <a:p>
            <a:pPr lvl="2"/>
            <a:r>
              <a:rPr lang="fr-FR" dirty="0" smtClean="0"/>
              <a:t>Grey: </a:t>
            </a:r>
            <a:r>
              <a:rPr lang="fr-FR" dirty="0" err="1" smtClean="0"/>
              <a:t>solid</a:t>
            </a:r>
            <a:r>
              <a:rPr lang="fr-FR" dirty="0" smtClean="0"/>
              <a:t> </a:t>
            </a:r>
            <a:r>
              <a:rPr lang="fr-FR" dirty="0" err="1" smtClean="0"/>
              <a:t>elements</a:t>
            </a:r>
            <a:r>
              <a:rPr lang="fr-FR" dirty="0" smtClean="0"/>
              <a:t>  </a:t>
            </a:r>
            <a:endParaRPr lang="fr-FR" dirty="0"/>
          </a:p>
        </p:txBody>
      </p:sp>
      <p:pic>
        <p:nvPicPr>
          <p:cNvPr id="2050" name="Picture 2" descr="D:\PARTAGE\boite_vanne_geom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140" y="2013656"/>
            <a:ext cx="2843004" cy="43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PARTAGE\boite_vanne_ge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02446"/>
            <a:ext cx="2741870" cy="42312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68144" y="2446149"/>
            <a:ext cx="324608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err="1" smtClean="0"/>
              <a:t>Thicknesses</a:t>
            </a:r>
            <a:r>
              <a:rPr lang="fr-FR" sz="1600" dirty="0" smtClean="0"/>
              <a:t>  of </a:t>
            </a:r>
            <a:r>
              <a:rPr lang="fr-FR" sz="1600" dirty="0" err="1" smtClean="0"/>
              <a:t>some</a:t>
            </a:r>
            <a:r>
              <a:rPr lang="fr-FR" sz="1600" dirty="0" smtClean="0"/>
              <a:t> </a:t>
            </a:r>
            <a:r>
              <a:rPr lang="fr-FR" sz="1600" dirty="0" err="1" smtClean="0"/>
              <a:t>solid</a:t>
            </a:r>
            <a:r>
              <a:rPr lang="fr-FR" sz="1600" dirty="0" smtClean="0"/>
              <a:t> </a:t>
            </a:r>
            <a:r>
              <a:rPr lang="fr-FR" sz="1600" dirty="0" err="1" smtClean="0"/>
              <a:t>elements</a:t>
            </a:r>
            <a:r>
              <a:rPr lang="fr-FR" sz="1600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Top </a:t>
            </a:r>
            <a:r>
              <a:rPr lang="fr-FR" sz="1600" dirty="0" err="1" smtClean="0"/>
              <a:t>lid</a:t>
            </a:r>
            <a:r>
              <a:rPr lang="fr-FR" sz="1600" dirty="0" smtClean="0"/>
              <a:t>: 25 mm</a:t>
            </a:r>
          </a:p>
          <a:p>
            <a:pPr marL="285750" indent="-285750">
              <a:buFontTx/>
              <a:buChar char="-"/>
            </a:pPr>
            <a:r>
              <a:rPr lang="fr-FR" sz="1600" dirty="0" err="1" smtClean="0"/>
              <a:t>Bottom</a:t>
            </a:r>
            <a:r>
              <a:rPr lang="fr-FR" sz="1600" dirty="0" smtClean="0"/>
              <a:t> </a:t>
            </a:r>
            <a:r>
              <a:rPr lang="fr-FR" sz="1600" dirty="0" err="1" smtClean="0"/>
              <a:t>lid</a:t>
            </a:r>
            <a:r>
              <a:rPr lang="fr-FR" sz="1600" dirty="0" smtClean="0"/>
              <a:t>: 25 mm</a:t>
            </a:r>
          </a:p>
          <a:p>
            <a:pPr marL="285750" indent="-285750">
              <a:buFontTx/>
              <a:buChar char="-"/>
            </a:pPr>
            <a:r>
              <a:rPr lang="fr-FR" sz="1600" dirty="0" err="1" smtClean="0"/>
              <a:t>Flanges</a:t>
            </a:r>
            <a:r>
              <a:rPr lang="fr-FR" sz="1600" dirty="0" smtClean="0"/>
              <a:t>: 25 mm</a:t>
            </a:r>
            <a:endParaRPr lang="fr-FR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Material</a:t>
            </a:r>
            <a:r>
              <a:rPr lang="fr-FR" dirty="0" smtClean="0"/>
              <a:t> 1/3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Model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643306" y="1428736"/>
            <a:ext cx="3571900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AISI 304L (1.4306 / X2CrNi19-11)</a:t>
            </a:r>
          </a:p>
          <a:p>
            <a:r>
              <a:rPr lang="fr-FR" sz="1600" dirty="0" smtClean="0"/>
              <a:t>E = 190 000 </a:t>
            </a:r>
            <a:r>
              <a:rPr lang="fr-FR" sz="1600" dirty="0" err="1" smtClean="0"/>
              <a:t>Mpa</a:t>
            </a:r>
            <a:endParaRPr lang="fr-FR" sz="1600" dirty="0" smtClean="0"/>
          </a:p>
          <a:p>
            <a:pPr>
              <a:buFont typeface="Symbol"/>
              <a:buChar char="n"/>
            </a:pPr>
            <a:r>
              <a:rPr lang="fr-FR" sz="1600" dirty="0" smtClean="0">
                <a:sym typeface="Symbol"/>
              </a:rPr>
              <a:t>= 0.305</a:t>
            </a:r>
          </a:p>
          <a:p>
            <a:r>
              <a:rPr lang="fr-FR" sz="1600" dirty="0" smtClean="0">
                <a:sym typeface="Symbol"/>
              </a:rPr>
              <a:t>ρ = 7 900 kg/m</a:t>
            </a:r>
            <a:r>
              <a:rPr lang="fr-FR" sz="1600" baseline="30000" dirty="0" smtClean="0">
                <a:sym typeface="Symbol"/>
              </a:rPr>
              <a:t>3</a:t>
            </a:r>
            <a:endParaRPr lang="fr-FR" sz="1600" baseline="30000" dirty="0" smtClean="0"/>
          </a:p>
        </p:txBody>
      </p:sp>
      <p:pic>
        <p:nvPicPr>
          <p:cNvPr id="4" name="Picture 2" descr="D:\PARTAGE\boite_vanne_materia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057540" cy="4752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External</a:t>
            </a:r>
            <a:r>
              <a:rPr lang="fr-FR" dirty="0" smtClean="0"/>
              <a:t> pressure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Linear</a:t>
            </a:r>
            <a:r>
              <a:rPr lang="fr-FR" dirty="0" smtClean="0"/>
              <a:t> </a:t>
            </a:r>
            <a:r>
              <a:rPr lang="fr-FR" dirty="0" err="1" smtClean="0"/>
              <a:t>buckling</a:t>
            </a:r>
            <a:r>
              <a:rPr lang="fr-FR" dirty="0" smtClean="0"/>
              <a:t> due to pressure forces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</a:p>
          <a:p>
            <a:pPr marL="803275" lvl="2" indent="0">
              <a:buNone/>
            </a:pPr>
            <a:r>
              <a:rPr lang="fr-FR" dirty="0" err="1" smtClean="0"/>
              <a:t>gravity</a:t>
            </a:r>
            <a:r>
              <a:rPr lang="fr-FR" dirty="0" smtClean="0"/>
              <a:t> and masses are not </a:t>
            </a:r>
            <a:r>
              <a:rPr lang="fr-FR" dirty="0" err="1" smtClean="0"/>
              <a:t>taken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r>
              <a:rPr lang="fr-FR" dirty="0" smtClean="0"/>
              <a:t> </a:t>
            </a:r>
            <a:r>
              <a:rPr lang="fr-FR" dirty="0" err="1" smtClean="0"/>
              <a:t>here</a:t>
            </a:r>
            <a:r>
              <a:rPr lang="fr-FR" dirty="0" smtClean="0"/>
              <a:t> (</a:t>
            </a:r>
            <a:r>
              <a:rPr lang="fr-FR" dirty="0" err="1" smtClean="0"/>
              <a:t>nor</a:t>
            </a:r>
            <a:r>
              <a:rPr lang="fr-FR" dirty="0" smtClean="0"/>
              <a:t> the </a:t>
            </a:r>
            <a:r>
              <a:rPr lang="fr-FR" dirty="0" err="1" smtClean="0"/>
              <a:t>reaction</a:t>
            </a:r>
            <a:r>
              <a:rPr lang="fr-FR" dirty="0" smtClean="0"/>
              <a:t> of the support </a:t>
            </a:r>
            <a:r>
              <a:rPr lang="fr-FR" dirty="0" err="1" smtClean="0"/>
              <a:t>pods</a:t>
            </a:r>
            <a:r>
              <a:rPr lang="fr-FR" dirty="0" smtClean="0"/>
              <a:t> on the </a:t>
            </a:r>
            <a:r>
              <a:rPr lang="fr-FR" dirty="0" err="1" smtClean="0"/>
              <a:t>floor</a:t>
            </a:r>
            <a:r>
              <a:rPr lang="fr-FR" dirty="0" smtClean="0"/>
              <a:t> – </a:t>
            </a:r>
            <a:r>
              <a:rPr lang="fr-FR" dirty="0" err="1" smtClean="0"/>
              <a:t>see</a:t>
            </a:r>
            <a:r>
              <a:rPr lang="fr-FR" dirty="0" smtClean="0"/>
              <a:t> report 1)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3275856" y="3140968"/>
            <a:ext cx="54625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ym typeface="Symbol"/>
              </a:rPr>
              <a:t> </a:t>
            </a:r>
            <a:r>
              <a:rPr lang="fr-FR" sz="1600" dirty="0" smtClean="0"/>
              <a:t>First </a:t>
            </a:r>
            <a:r>
              <a:rPr lang="fr-FR" sz="1600" dirty="0" err="1" smtClean="0"/>
              <a:t>linear</a:t>
            </a:r>
            <a:r>
              <a:rPr lang="fr-FR" sz="1600" dirty="0" smtClean="0"/>
              <a:t> </a:t>
            </a:r>
            <a:r>
              <a:rPr lang="fr-FR" sz="1600" dirty="0" err="1" smtClean="0"/>
              <a:t>buckling</a:t>
            </a:r>
            <a:r>
              <a:rPr lang="fr-FR" sz="1600" dirty="0" smtClean="0"/>
              <a:t> mode for a </a:t>
            </a:r>
            <a:r>
              <a:rPr lang="fr-FR" sz="1600" dirty="0" err="1" smtClean="0"/>
              <a:t>critical</a:t>
            </a:r>
            <a:r>
              <a:rPr lang="fr-FR" sz="1600" dirty="0" smtClean="0"/>
              <a:t> pressure of 0,82 </a:t>
            </a:r>
            <a:r>
              <a:rPr lang="fr-FR" sz="1600" dirty="0" err="1" smtClean="0"/>
              <a:t>MPa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pic>
        <p:nvPicPr>
          <p:cNvPr id="1027" name="Picture 3" descr="D:\PARTAGE\boite_vanne_flamb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61678"/>
            <a:ext cx="2817953" cy="42596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74883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07504" y="1844824"/>
            <a:ext cx="8784976" cy="1152128"/>
          </a:xfrm>
        </p:spPr>
        <p:txBody>
          <a:bodyPr>
            <a:normAutofit/>
          </a:bodyPr>
          <a:lstStyle/>
          <a:p>
            <a:r>
              <a:rPr lang="en-GB" dirty="0" smtClean="0"/>
              <a:t>Thank you for your attention</a:t>
            </a: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GB" sz="2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5614988" y="188913"/>
            <a:ext cx="3529012" cy="358775"/>
          </a:xfrm>
        </p:spPr>
        <p:txBody>
          <a:bodyPr>
            <a:normAutofit fontScale="25000" lnSpcReduction="20000"/>
          </a:bodyPr>
          <a:lstStyle/>
          <a:p>
            <a:r>
              <a:rPr lang="en-GB" smtClean="0">
                <a:solidFill>
                  <a:schemeClr val="bg1"/>
                </a:solidFill>
              </a:rPr>
              <a:t>CSP12</a:t>
            </a:r>
          </a:p>
          <a:p>
            <a:r>
              <a:rPr lang="en-GB" smtClean="0">
                <a:solidFill>
                  <a:schemeClr val="bg1"/>
                </a:solidFill>
              </a:rPr>
              <a:t>28 Novembre 2014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3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Vertical cryostat                                           </a:t>
            </a:r>
            <a:r>
              <a:rPr lang="fr-FR" dirty="0" err="1" smtClean="0"/>
              <a:t>Geometry</a:t>
            </a:r>
            <a:r>
              <a:rPr lang="fr-FR" dirty="0" smtClean="0"/>
              <a:t> </a:t>
            </a:r>
            <a:r>
              <a:rPr lang="fr-FR" dirty="0" smtClean="0"/>
              <a:t>1/2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CAD </a:t>
            </a:r>
            <a:r>
              <a:rPr lang="fr-FR" dirty="0" err="1" smtClean="0"/>
              <a:t>geometry</a:t>
            </a:r>
            <a:endParaRPr lang="fr-FR" dirty="0"/>
          </a:p>
        </p:txBody>
      </p:sp>
      <p:sp>
        <p:nvSpPr>
          <p:cNvPr id="4" name="Légende sans bordure 2 3"/>
          <p:cNvSpPr/>
          <p:nvPr/>
        </p:nvSpPr>
        <p:spPr>
          <a:xfrm>
            <a:off x="6849528" y="2995812"/>
            <a:ext cx="722868" cy="576064"/>
          </a:xfrm>
          <a:prstGeom prst="callout2">
            <a:avLst>
              <a:gd name="adj1" fmla="val 50326"/>
              <a:gd name="adj2" fmla="val 265"/>
              <a:gd name="adj3" fmla="val 50326"/>
              <a:gd name="adj4" fmla="val -5746"/>
              <a:gd name="adj5" fmla="val 18281"/>
              <a:gd name="adj6" fmla="val -53231"/>
            </a:avLst>
          </a:prstGeom>
          <a:noFill/>
          <a:ln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Ports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094" y="2285992"/>
            <a:ext cx="82375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e 5"/>
          <p:cNvGrpSpPr/>
          <p:nvPr/>
        </p:nvGrpSpPr>
        <p:grpSpPr>
          <a:xfrm>
            <a:off x="71406" y="1285860"/>
            <a:ext cx="1643074" cy="1592274"/>
            <a:chOff x="1357290" y="836594"/>
            <a:chExt cx="1643074" cy="1592274"/>
          </a:xfrm>
        </p:grpSpPr>
        <p:sp>
          <p:nvSpPr>
            <p:cNvPr id="7" name="ZoneTexte 6"/>
            <p:cNvSpPr txBox="1"/>
            <p:nvPr/>
          </p:nvSpPr>
          <p:spPr>
            <a:xfrm>
              <a:off x="2039920" y="214311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40</a:t>
              </a:r>
              <a:endParaRPr lang="fr-FR" sz="1200" dirty="0"/>
            </a:p>
          </p:txBody>
        </p:sp>
        <p:grpSp>
          <p:nvGrpSpPr>
            <p:cNvPr id="8" name="Groupe 31"/>
            <p:cNvGrpSpPr/>
            <p:nvPr/>
          </p:nvGrpSpPr>
          <p:grpSpPr>
            <a:xfrm>
              <a:off x="1473178" y="836594"/>
              <a:ext cx="1511756" cy="1379548"/>
              <a:chOff x="1473178" y="836594"/>
              <a:chExt cx="1511756" cy="1379548"/>
            </a:xfrm>
          </p:grpSpPr>
          <p:sp>
            <p:nvSpPr>
              <p:cNvPr id="10" name="Rectangle 5" descr="Diagonales larges vers le haut"/>
              <p:cNvSpPr>
                <a:spLocks noChangeArrowheads="1"/>
              </p:cNvSpPr>
              <p:nvPr/>
            </p:nvSpPr>
            <p:spPr bwMode="auto">
              <a:xfrm>
                <a:off x="1857356" y="2000240"/>
                <a:ext cx="725488" cy="111125"/>
              </a:xfrm>
              <a:prstGeom prst="rect">
                <a:avLst/>
              </a:prstGeom>
              <a:pattFill prst="wdUpDiag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Rectangle 6" descr="Diagonales larges vers le bas"/>
              <p:cNvSpPr>
                <a:spLocks noChangeArrowheads="1"/>
              </p:cNvSpPr>
              <p:nvPr/>
            </p:nvSpPr>
            <p:spPr bwMode="auto">
              <a:xfrm>
                <a:off x="2128819" y="1211253"/>
                <a:ext cx="182563" cy="788987"/>
              </a:xfrm>
              <a:prstGeom prst="rect">
                <a:avLst/>
              </a:prstGeom>
              <a:pattFill prst="wdDnDiag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cxnSp>
            <p:nvCxnSpPr>
              <p:cNvPr id="12" name="Connecteur droit avec flèche 11"/>
              <p:cNvCxnSpPr/>
              <p:nvPr/>
            </p:nvCxnSpPr>
            <p:spPr>
              <a:xfrm>
                <a:off x="1857356" y="2214554"/>
                <a:ext cx="714380" cy="1588"/>
              </a:xfrm>
              <a:prstGeom prst="straightConnector1">
                <a:avLst/>
              </a:prstGeom>
              <a:ln w="12700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avec flèche 12"/>
              <p:cNvCxnSpPr/>
              <p:nvPr/>
            </p:nvCxnSpPr>
            <p:spPr>
              <a:xfrm flipV="1">
                <a:off x="2129510" y="1095467"/>
                <a:ext cx="216000" cy="0"/>
              </a:xfrm>
              <a:prstGeom prst="straightConnector1">
                <a:avLst/>
              </a:prstGeom>
              <a:ln w="12700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avec flèche 13"/>
              <p:cNvCxnSpPr/>
              <p:nvPr/>
            </p:nvCxnSpPr>
            <p:spPr>
              <a:xfrm rot="5400000">
                <a:off x="2250265" y="1678769"/>
                <a:ext cx="928694" cy="1588"/>
              </a:xfrm>
              <a:prstGeom prst="straightConnector1">
                <a:avLst/>
              </a:prstGeom>
              <a:ln w="12700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avec flèche 14"/>
              <p:cNvCxnSpPr/>
              <p:nvPr/>
            </p:nvCxnSpPr>
            <p:spPr>
              <a:xfrm rot="5400000">
                <a:off x="1694587" y="2051089"/>
                <a:ext cx="144562" cy="1588"/>
              </a:xfrm>
              <a:prstGeom prst="straightConnector1">
                <a:avLst/>
              </a:prstGeom>
              <a:ln w="12700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ZoneTexte 15"/>
              <p:cNvSpPr txBox="1"/>
              <p:nvPr/>
            </p:nvSpPr>
            <p:spPr>
              <a:xfrm>
                <a:off x="2094208" y="836594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/>
                  <a:t>8</a:t>
                </a:r>
                <a:endParaRPr lang="fr-FR" sz="1200" dirty="0"/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2643174" y="1500174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/>
                  <a:t>60</a:t>
                </a:r>
                <a:endParaRPr lang="fr-FR" sz="1200" dirty="0"/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1473178" y="1922452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/>
                  <a:t>4</a:t>
                </a:r>
                <a:endParaRPr lang="fr-FR" sz="1200" dirty="0"/>
              </a:p>
            </p:txBody>
          </p:sp>
        </p:grpSp>
        <p:sp>
          <p:nvSpPr>
            <p:cNvPr id="9" name="Ellipse 8"/>
            <p:cNvSpPr/>
            <p:nvPr/>
          </p:nvSpPr>
          <p:spPr>
            <a:xfrm>
              <a:off x="1357290" y="857232"/>
              <a:ext cx="1643074" cy="157163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9" name="Connecteur droit 18"/>
          <p:cNvCxnSpPr>
            <a:stCxn id="9" idx="5"/>
          </p:cNvCxnSpPr>
          <p:nvPr/>
        </p:nvCxnSpPr>
        <p:spPr>
          <a:xfrm rot="16200000" flipH="1">
            <a:off x="1632283" y="2489546"/>
            <a:ext cx="495275" cy="812127"/>
          </a:xfrm>
          <a:prstGeom prst="line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2285984" y="3071810"/>
            <a:ext cx="214314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980728"/>
            <a:ext cx="2346547" cy="88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Groupe 21"/>
          <p:cNvGrpSpPr/>
          <p:nvPr/>
        </p:nvGrpSpPr>
        <p:grpSpPr>
          <a:xfrm>
            <a:off x="3419872" y="785342"/>
            <a:ext cx="3024336" cy="1275506"/>
            <a:chOff x="1357290" y="857232"/>
            <a:chExt cx="1643074" cy="1571636"/>
          </a:xfrm>
        </p:grpSpPr>
        <p:cxnSp>
          <p:nvCxnSpPr>
            <p:cNvPr id="31" name="Connecteur droit avec flèche 30"/>
            <p:cNvCxnSpPr/>
            <p:nvPr/>
          </p:nvCxnSpPr>
          <p:spPr>
            <a:xfrm rot="5400000">
              <a:off x="1694587" y="2051088"/>
              <a:ext cx="144561" cy="1588"/>
            </a:xfrm>
            <a:prstGeom prst="straightConnector1">
              <a:avLst/>
            </a:prstGeom>
            <a:ln w="127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Ellipse 24"/>
            <p:cNvSpPr/>
            <p:nvPr/>
          </p:nvSpPr>
          <p:spPr>
            <a:xfrm>
              <a:off x="1357290" y="857232"/>
              <a:ext cx="1643074" cy="157163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5" name="Connecteur droit 34"/>
          <p:cNvCxnSpPr/>
          <p:nvPr/>
        </p:nvCxnSpPr>
        <p:spPr>
          <a:xfrm flipH="1">
            <a:off x="4211960" y="2060848"/>
            <a:ext cx="576064" cy="1152128"/>
          </a:xfrm>
          <a:prstGeom prst="line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Geometry</a:t>
            </a:r>
            <a:r>
              <a:rPr lang="fr-FR" dirty="0" smtClean="0"/>
              <a:t> </a:t>
            </a:r>
            <a:r>
              <a:rPr lang="fr-FR" dirty="0" smtClean="0"/>
              <a:t>2/2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FEM </a:t>
            </a:r>
            <a:r>
              <a:rPr lang="fr-FR" dirty="0" err="1" smtClean="0"/>
              <a:t>geometry</a:t>
            </a:r>
            <a:endParaRPr lang="fr-FR" dirty="0" smtClean="0"/>
          </a:p>
          <a:p>
            <a:pPr lvl="1"/>
            <a:r>
              <a:rPr lang="fr-FR" dirty="0" err="1" smtClean="0"/>
              <a:t>Mesh</a:t>
            </a:r>
            <a:r>
              <a:rPr lang="fr-FR" dirty="0" smtClean="0"/>
              <a:t> </a:t>
            </a:r>
            <a:r>
              <a:rPr lang="fr-FR" dirty="0" err="1" smtClean="0"/>
              <a:t>elements</a:t>
            </a:r>
            <a:endParaRPr lang="fr-FR" dirty="0" smtClean="0"/>
          </a:p>
          <a:p>
            <a:pPr lvl="2"/>
            <a:r>
              <a:rPr lang="fr-FR" dirty="0" smtClean="0"/>
              <a:t>Coloured: </a:t>
            </a:r>
            <a:r>
              <a:rPr lang="fr-FR" dirty="0" err="1" smtClean="0"/>
              <a:t>shells</a:t>
            </a:r>
            <a:r>
              <a:rPr lang="fr-FR" dirty="0" smtClean="0"/>
              <a:t> </a:t>
            </a:r>
            <a:r>
              <a:rPr lang="fr-FR" dirty="0" err="1" smtClean="0"/>
              <a:t>elements</a:t>
            </a:r>
            <a:r>
              <a:rPr lang="fr-FR" dirty="0" smtClean="0"/>
              <a:t> (coloured by </a:t>
            </a:r>
            <a:r>
              <a:rPr lang="fr-FR" dirty="0" err="1" smtClean="0"/>
              <a:t>thicknesses</a:t>
            </a:r>
            <a:r>
              <a:rPr lang="fr-FR" dirty="0" smtClean="0"/>
              <a:t> </a:t>
            </a:r>
            <a:r>
              <a:rPr lang="fr-FR" dirty="0" err="1" smtClean="0"/>
              <a:t>expressed</a:t>
            </a:r>
            <a:r>
              <a:rPr lang="fr-FR" dirty="0" smtClean="0"/>
              <a:t> in mm)</a:t>
            </a:r>
          </a:p>
          <a:p>
            <a:pPr lvl="2"/>
            <a:r>
              <a:rPr lang="fr-FR" dirty="0" smtClean="0"/>
              <a:t>Grey: </a:t>
            </a:r>
            <a:r>
              <a:rPr lang="fr-FR" dirty="0" err="1" smtClean="0"/>
              <a:t>solid</a:t>
            </a:r>
            <a:r>
              <a:rPr lang="fr-FR" dirty="0" smtClean="0"/>
              <a:t> </a:t>
            </a:r>
            <a:r>
              <a:rPr lang="fr-FR" dirty="0" err="1" smtClean="0"/>
              <a:t>elements</a:t>
            </a:r>
            <a:r>
              <a:rPr lang="fr-FR" dirty="0" smtClean="0"/>
              <a:t>  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073" y="2312764"/>
            <a:ext cx="1882775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9008" y="2312764"/>
            <a:ext cx="1712912" cy="340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égende sans bordure 2 7"/>
          <p:cNvSpPr/>
          <p:nvPr/>
        </p:nvSpPr>
        <p:spPr>
          <a:xfrm>
            <a:off x="3966571" y="5445224"/>
            <a:ext cx="4968552" cy="1008112"/>
          </a:xfrm>
          <a:prstGeom prst="callout2">
            <a:avLst>
              <a:gd name="adj1" fmla="val 48426"/>
              <a:gd name="adj2" fmla="val -122"/>
              <a:gd name="adj3" fmla="val 48425"/>
              <a:gd name="adj4" fmla="val -6229"/>
              <a:gd name="adj5" fmla="val 22908"/>
              <a:gd name="adj6" fmla="val -10353"/>
            </a:avLst>
          </a:prstGeom>
          <a:solidFill>
            <a:schemeClr val="bg1"/>
          </a:solidFill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Two thickness considered for the bottom dish end: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6 mm: min. measured thickness;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8 mm: nominal thickness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2304256" cy="356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 flipV="1">
            <a:off x="5652120" y="5085184"/>
            <a:ext cx="432048" cy="360040"/>
          </a:xfrm>
          <a:prstGeom prst="straightConnector1">
            <a:avLst/>
          </a:prstGeom>
          <a:ln w="25400"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Material</a:t>
            </a:r>
            <a:r>
              <a:rPr lang="fr-FR" dirty="0" smtClean="0"/>
              <a:t> 1/3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Model</a:t>
            </a:r>
            <a:endParaRPr lang="fr-FR" dirty="0"/>
          </a:p>
        </p:txBody>
      </p:sp>
      <p:pic>
        <p:nvPicPr>
          <p:cNvPr id="3074" name="Picture 2" descr="D:\ANSYS\ACS\RAPPORT_OCT\dewar_material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2710284" cy="471490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643306" y="1428736"/>
            <a:ext cx="3571900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AISI 304L (1.4306 / X2CrNi19-11)</a:t>
            </a:r>
          </a:p>
          <a:p>
            <a:r>
              <a:rPr lang="fr-FR" sz="1600" dirty="0" smtClean="0"/>
              <a:t>E = 190 000 </a:t>
            </a:r>
            <a:r>
              <a:rPr lang="fr-FR" sz="1600" dirty="0" err="1" smtClean="0"/>
              <a:t>Mpa</a:t>
            </a:r>
            <a:endParaRPr lang="fr-FR" sz="1600" dirty="0" smtClean="0"/>
          </a:p>
          <a:p>
            <a:pPr>
              <a:buFont typeface="Symbol"/>
              <a:buChar char="n"/>
            </a:pPr>
            <a:r>
              <a:rPr lang="fr-FR" sz="1600" dirty="0" smtClean="0">
                <a:sym typeface="Symbol"/>
              </a:rPr>
              <a:t>= 0.305</a:t>
            </a:r>
          </a:p>
          <a:p>
            <a:r>
              <a:rPr lang="fr-FR" sz="1600" dirty="0" smtClean="0">
                <a:sym typeface="Symbol"/>
              </a:rPr>
              <a:t>ρ = 7 900 kg/m</a:t>
            </a:r>
            <a:r>
              <a:rPr lang="fr-FR" sz="1600" baseline="30000" dirty="0" smtClean="0">
                <a:sym typeface="Symbol"/>
              </a:rPr>
              <a:t>3</a:t>
            </a:r>
            <a:endParaRPr lang="fr-FR" sz="1600" baseline="300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Material</a:t>
            </a:r>
            <a:r>
              <a:rPr lang="fr-FR" dirty="0"/>
              <a:t> </a:t>
            </a:r>
            <a:r>
              <a:rPr lang="fr-FR" dirty="0" smtClean="0"/>
              <a:t>2/3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dirty="0"/>
              <a:t>Pressure Equipment Directive </a:t>
            </a:r>
            <a:r>
              <a:rPr lang="fr-FR" i="1" dirty="0" smtClean="0"/>
              <a:t>2014</a:t>
            </a:r>
            <a:r>
              <a:rPr lang="fr-FR" dirty="0" smtClean="0"/>
              <a:t>/68/EU</a:t>
            </a:r>
          </a:p>
          <a:p>
            <a:pPr lvl="1"/>
            <a:r>
              <a:rPr lang="fr-FR" dirty="0" smtClean="0"/>
              <a:t>EN 10028-7</a:t>
            </a:r>
          </a:p>
          <a:p>
            <a:pPr lvl="2"/>
            <a:r>
              <a:rPr lang="fr-FR" dirty="0" smtClean="0"/>
              <a:t>Proof </a:t>
            </a:r>
            <a:r>
              <a:rPr lang="fr-FR" dirty="0" err="1" smtClean="0"/>
              <a:t>strength</a:t>
            </a:r>
            <a:r>
              <a:rPr lang="fr-FR" dirty="0" smtClean="0"/>
              <a:t>:</a:t>
            </a:r>
            <a:r>
              <a:rPr lang="fr-FR" i="1" dirty="0" smtClean="0"/>
              <a:t> 	R</a:t>
            </a:r>
            <a:r>
              <a:rPr lang="fr-FR" baseline="-25000" dirty="0" smtClean="0"/>
              <a:t>p1,0</a:t>
            </a:r>
            <a:r>
              <a:rPr lang="fr-FR" dirty="0" smtClean="0"/>
              <a:t> = 240 </a:t>
            </a:r>
            <a:r>
              <a:rPr lang="fr-FR" dirty="0" err="1" smtClean="0"/>
              <a:t>Mpa</a:t>
            </a:r>
            <a:r>
              <a:rPr lang="fr-FR" dirty="0" smtClean="0"/>
              <a:t> 	@ room T° (= pressure test T°)</a:t>
            </a:r>
          </a:p>
          <a:p>
            <a:pPr lvl="2"/>
            <a:r>
              <a:rPr lang="fr-FR" dirty="0" err="1" smtClean="0"/>
              <a:t>Tensile</a:t>
            </a:r>
            <a:r>
              <a:rPr lang="fr-FR" dirty="0" smtClean="0"/>
              <a:t> </a:t>
            </a:r>
            <a:r>
              <a:rPr lang="fr-FR" dirty="0" err="1" smtClean="0"/>
              <a:t>strength</a:t>
            </a:r>
            <a:r>
              <a:rPr lang="fr-FR" dirty="0" smtClean="0"/>
              <a:t>:</a:t>
            </a:r>
            <a:r>
              <a:rPr lang="fr-FR" i="1" dirty="0" smtClean="0"/>
              <a:t> 	</a:t>
            </a:r>
            <a:r>
              <a:rPr lang="fr-FR" i="1" dirty="0" err="1" smtClean="0"/>
              <a:t>R</a:t>
            </a:r>
            <a:r>
              <a:rPr lang="fr-FR" baseline="-25000" dirty="0" err="1" smtClean="0"/>
              <a:t>m</a:t>
            </a:r>
            <a:r>
              <a:rPr lang="fr-FR" dirty="0" smtClean="0"/>
              <a:t> </a:t>
            </a:r>
            <a:r>
              <a:rPr lang="fr-FR" dirty="0" smtClean="0">
                <a:sym typeface="Symbol"/>
              </a:rPr>
              <a:t></a:t>
            </a:r>
            <a:r>
              <a:rPr lang="fr-FR" dirty="0" smtClean="0"/>
              <a:t> 500 </a:t>
            </a:r>
            <a:r>
              <a:rPr lang="fr-FR" dirty="0" err="1" smtClean="0"/>
              <a:t>Mpa</a:t>
            </a:r>
            <a:r>
              <a:rPr lang="fr-FR" dirty="0" smtClean="0"/>
              <a:t> 	@ room T° (= pressure test T°)</a:t>
            </a:r>
          </a:p>
          <a:p>
            <a:pPr lvl="2"/>
            <a:r>
              <a:rPr lang="fr-FR" dirty="0" smtClean="0"/>
              <a:t> Elongation </a:t>
            </a:r>
            <a:r>
              <a:rPr lang="fr-FR" dirty="0" err="1" smtClean="0"/>
              <a:t>after</a:t>
            </a:r>
            <a:r>
              <a:rPr lang="fr-FR" dirty="0" smtClean="0"/>
              <a:t> fracture: A </a:t>
            </a:r>
            <a:r>
              <a:rPr lang="fr-FR" dirty="0" smtClean="0">
                <a:sym typeface="Symbol"/>
              </a:rPr>
              <a:t> 45 %</a:t>
            </a:r>
            <a:endParaRPr lang="fr-FR" dirty="0" smtClean="0"/>
          </a:p>
          <a:p>
            <a:pPr lvl="1"/>
            <a:r>
              <a:rPr lang="fr-FR" dirty="0" smtClean="0"/>
              <a:t>EN 13445-3 (p35)</a:t>
            </a:r>
          </a:p>
          <a:p>
            <a:pPr lvl="1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285852" y="5578634"/>
            <a:ext cx="2500330" cy="707886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ym typeface="Symbol"/>
              </a:rPr>
              <a:t> </a:t>
            </a:r>
            <a:r>
              <a:rPr lang="en-US" sz="2000" i="1" dirty="0" err="1" smtClean="0"/>
              <a:t>f</a:t>
            </a:r>
            <a:r>
              <a:rPr lang="en-US" sz="2000" baseline="-25000" dirty="0" err="1" smtClean="0"/>
              <a:t>d</a:t>
            </a:r>
            <a:r>
              <a:rPr lang="en-US" sz="2000" baseline="-25000" dirty="0" smtClean="0"/>
              <a:t> 304L</a:t>
            </a:r>
            <a:r>
              <a:rPr lang="en-US" sz="2000" dirty="0" smtClean="0"/>
              <a:t> = 166 </a:t>
            </a:r>
            <a:r>
              <a:rPr lang="en-US" sz="2000" dirty="0" err="1" smtClean="0"/>
              <a:t>MPa</a:t>
            </a:r>
            <a:endParaRPr lang="en-US" sz="2000" dirty="0" smtClean="0"/>
          </a:p>
          <a:p>
            <a:r>
              <a:rPr lang="en-US" sz="2000" dirty="0" smtClean="0">
                <a:sym typeface="Symbol"/>
              </a:rPr>
              <a:t> </a:t>
            </a:r>
            <a:r>
              <a:rPr lang="en-US" sz="2000" i="1" dirty="0" err="1" smtClean="0"/>
              <a:t>f</a:t>
            </a:r>
            <a:r>
              <a:rPr lang="en-US" sz="2000" baseline="-25000" dirty="0" err="1" smtClean="0"/>
              <a:t>test</a:t>
            </a:r>
            <a:r>
              <a:rPr lang="en-US" sz="2000" baseline="-25000" dirty="0" smtClean="0"/>
              <a:t> 304L</a:t>
            </a:r>
            <a:r>
              <a:rPr lang="en-US" sz="2000" dirty="0" smtClean="0"/>
              <a:t> </a:t>
            </a:r>
            <a:r>
              <a:rPr lang="fr-FR" sz="2000" dirty="0">
                <a:sym typeface="Symbol"/>
              </a:rPr>
              <a:t></a:t>
            </a:r>
            <a:r>
              <a:rPr lang="en-US" sz="2000" dirty="0" smtClean="0"/>
              <a:t> 250 </a:t>
            </a:r>
            <a:r>
              <a:rPr lang="en-US" sz="2000" dirty="0" err="1" smtClean="0"/>
              <a:t>MPa</a:t>
            </a:r>
            <a:endParaRPr lang="en-US" sz="2000" dirty="0" smtClean="0"/>
          </a:p>
        </p:txBody>
      </p:sp>
      <p:grpSp>
        <p:nvGrpSpPr>
          <p:cNvPr id="7" name="Groupe 6"/>
          <p:cNvGrpSpPr/>
          <p:nvPr/>
        </p:nvGrpSpPr>
        <p:grpSpPr>
          <a:xfrm>
            <a:off x="540011" y="2500306"/>
            <a:ext cx="7532451" cy="2885620"/>
            <a:chOff x="214282" y="2472206"/>
            <a:chExt cx="8175393" cy="331424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2110"/>
            <a:stretch>
              <a:fillRect/>
            </a:stretch>
          </p:blipFill>
          <p:spPr bwMode="auto">
            <a:xfrm>
              <a:off x="214282" y="2472206"/>
              <a:ext cx="8175393" cy="3314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214282" y="4187659"/>
              <a:ext cx="8143932" cy="5374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Material</a:t>
            </a:r>
            <a:r>
              <a:rPr lang="fr-FR" dirty="0" smtClean="0"/>
              <a:t> 1/3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Pressure Equipment Directive </a:t>
            </a:r>
            <a:r>
              <a:rPr lang="fr-FR" i="1" dirty="0" smtClean="0"/>
              <a:t>2014</a:t>
            </a:r>
            <a:r>
              <a:rPr lang="fr-FR" dirty="0" smtClean="0"/>
              <a:t>/68/EU</a:t>
            </a:r>
          </a:p>
          <a:p>
            <a:pPr lvl="1"/>
            <a:r>
              <a:rPr lang="fr-FR" dirty="0" smtClean="0"/>
              <a:t>EN13445-3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51570"/>
            <a:ext cx="337185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04" y="1556792"/>
            <a:ext cx="657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p565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491880" y="2587783"/>
            <a:ext cx="57606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/>
              <a:t>for </a:t>
            </a:r>
            <a:r>
              <a:rPr lang="en-GB" dirty="0"/>
              <a:t>the membrane stresses </a:t>
            </a:r>
            <a:endParaRPr lang="en-GB" dirty="0" smtClean="0"/>
          </a:p>
          <a:p>
            <a:pPr lvl="0"/>
            <a:r>
              <a:rPr lang="en-GB" dirty="0"/>
              <a:t>	</a:t>
            </a:r>
            <a:r>
              <a:rPr lang="en-GB" dirty="0" smtClean="0"/>
              <a:t>(=neutral </a:t>
            </a:r>
            <a:r>
              <a:rPr lang="en-GB" dirty="0"/>
              <a:t>fibre of the shell elements):</a:t>
            </a:r>
            <a:endParaRPr lang="fr-FR" dirty="0"/>
          </a:p>
          <a:p>
            <a:pPr lvl="1"/>
            <a:r>
              <a:rPr lang="en-GB" dirty="0" smtClean="0"/>
              <a:t>- for </a:t>
            </a:r>
            <a:r>
              <a:rPr lang="en-GB" dirty="0"/>
              <a:t>areas away from the shape discontinuities: </a:t>
            </a:r>
            <a:endParaRPr lang="en-GB" dirty="0" smtClean="0"/>
          </a:p>
          <a:p>
            <a:pPr lvl="1"/>
            <a:r>
              <a:rPr lang="en-GB" i="1" dirty="0" smtClean="0"/>
              <a:t>	f </a:t>
            </a:r>
            <a:r>
              <a:rPr lang="en-GB" i="1" dirty="0"/>
              <a:t>= </a:t>
            </a:r>
            <a:r>
              <a:rPr lang="en-GB" i="1" dirty="0" err="1"/>
              <a:t>f</a:t>
            </a:r>
            <a:r>
              <a:rPr lang="en-GB" i="1" baseline="-25000" dirty="0" err="1"/>
              <a:t>d</a:t>
            </a:r>
            <a:r>
              <a:rPr lang="en-GB" dirty="0"/>
              <a:t> (cf. §2.2 for </a:t>
            </a:r>
            <a:r>
              <a:rPr lang="en-GB" i="1" dirty="0" err="1"/>
              <a:t>f</a:t>
            </a:r>
            <a:r>
              <a:rPr lang="en-GB" i="1" baseline="-25000" dirty="0" err="1"/>
              <a:t>d</a:t>
            </a:r>
            <a:r>
              <a:rPr lang="en-GB" dirty="0" smtClean="0"/>
              <a:t>)</a:t>
            </a:r>
            <a:r>
              <a:rPr lang="fr-FR" dirty="0"/>
              <a:t> </a:t>
            </a:r>
            <a:r>
              <a:rPr lang="en-GB" dirty="0" smtClean="0">
                <a:sym typeface="Wingdings"/>
              </a:rPr>
              <a:t></a:t>
            </a:r>
            <a:r>
              <a:rPr lang="en-GB" dirty="0" smtClean="0"/>
              <a:t> </a:t>
            </a:r>
            <a:r>
              <a:rPr lang="en-GB" dirty="0" err="1"/>
              <a:t>s</a:t>
            </a:r>
            <a:r>
              <a:rPr lang="en-GB" baseline="-25000" dirty="0" err="1"/>
              <a:t>max</a:t>
            </a:r>
            <a:r>
              <a:rPr lang="en-GB" dirty="0"/>
              <a:t> membrane &lt; 166 </a:t>
            </a:r>
            <a:r>
              <a:rPr lang="en-GB" dirty="0" err="1"/>
              <a:t>MPa</a:t>
            </a:r>
            <a:endParaRPr lang="fr-FR" dirty="0"/>
          </a:p>
          <a:p>
            <a:pPr lvl="1"/>
            <a:r>
              <a:rPr lang="en-GB" dirty="0" smtClean="0"/>
              <a:t>- for </a:t>
            </a:r>
            <a:r>
              <a:rPr lang="en-GB" dirty="0"/>
              <a:t>areas near shape discontinuities: </a:t>
            </a:r>
            <a:endParaRPr lang="en-GB" dirty="0" smtClean="0"/>
          </a:p>
          <a:p>
            <a:pPr lvl="1"/>
            <a:r>
              <a:rPr lang="en-GB" i="1" dirty="0" smtClean="0"/>
              <a:t>	f </a:t>
            </a:r>
            <a:r>
              <a:rPr lang="en-GB" i="1" dirty="0"/>
              <a:t>= </a:t>
            </a:r>
            <a:r>
              <a:rPr lang="en-GB" i="1" dirty="0" err="1"/>
              <a:t>f</a:t>
            </a:r>
            <a:r>
              <a:rPr lang="en-GB" i="1" baseline="-25000" dirty="0" err="1"/>
              <a:t>d</a:t>
            </a:r>
            <a:r>
              <a:rPr lang="en-GB" i="1" dirty="0"/>
              <a:t> x </a:t>
            </a:r>
            <a:r>
              <a:rPr lang="en-GB" i="1" dirty="0" smtClean="0"/>
              <a:t>1.5</a:t>
            </a:r>
            <a:r>
              <a:rPr lang="fr-FR" dirty="0"/>
              <a:t> </a:t>
            </a:r>
            <a:r>
              <a:rPr lang="en-GB" dirty="0" smtClean="0">
                <a:sym typeface="Wingdings"/>
              </a:rPr>
              <a:t></a:t>
            </a:r>
            <a:r>
              <a:rPr lang="en-GB" dirty="0" smtClean="0"/>
              <a:t> </a:t>
            </a:r>
            <a:r>
              <a:rPr lang="en-GB" dirty="0" err="1"/>
              <a:t>s</a:t>
            </a:r>
            <a:r>
              <a:rPr lang="en-GB" baseline="-25000" dirty="0" err="1"/>
              <a:t>max</a:t>
            </a:r>
            <a:r>
              <a:rPr lang="en-GB" dirty="0"/>
              <a:t> membrane &lt; 249 </a:t>
            </a:r>
            <a:r>
              <a:rPr lang="en-GB" dirty="0" err="1"/>
              <a:t>MPa</a:t>
            </a:r>
            <a:endParaRPr lang="fr-FR" dirty="0"/>
          </a:p>
          <a:p>
            <a:pPr marL="285750" lvl="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/>
              <a:t>for </a:t>
            </a:r>
            <a:r>
              <a:rPr lang="en-GB" dirty="0"/>
              <a:t>the bending stresses: </a:t>
            </a:r>
            <a:r>
              <a:rPr lang="en-GB" i="1" dirty="0"/>
              <a:t>f = </a:t>
            </a:r>
            <a:r>
              <a:rPr lang="en-GB" i="1" dirty="0" err="1"/>
              <a:t>f</a:t>
            </a:r>
            <a:r>
              <a:rPr lang="en-GB" i="1" baseline="-25000" dirty="0" err="1"/>
              <a:t>d</a:t>
            </a:r>
            <a:r>
              <a:rPr lang="en-GB" i="1" dirty="0"/>
              <a:t> x 1.5</a:t>
            </a:r>
            <a:endParaRPr lang="fr-FR" dirty="0"/>
          </a:p>
          <a:p>
            <a:r>
              <a:rPr lang="en-GB" dirty="0" smtClean="0">
                <a:sym typeface="Wingdings"/>
              </a:rPr>
              <a:t>	</a:t>
            </a:r>
            <a:r>
              <a:rPr lang="en-GB" dirty="0" smtClean="0"/>
              <a:t> </a:t>
            </a:r>
            <a:r>
              <a:rPr lang="en-GB" dirty="0" err="1"/>
              <a:t>s</a:t>
            </a:r>
            <a:r>
              <a:rPr lang="en-GB" baseline="-25000" dirty="0" err="1"/>
              <a:t>max</a:t>
            </a:r>
            <a:r>
              <a:rPr lang="en-GB" dirty="0"/>
              <a:t> bending &lt; 249 </a:t>
            </a:r>
            <a:r>
              <a:rPr lang="en-GB" dirty="0" err="1"/>
              <a:t>MPa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614746" y="2110790"/>
            <a:ext cx="5373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ym typeface="Symbol"/>
              </a:rPr>
              <a:t> </a:t>
            </a:r>
            <a:r>
              <a:rPr lang="fr-FR" b="1" dirty="0">
                <a:sym typeface="Symbol"/>
              </a:rPr>
              <a:t>f</a:t>
            </a:r>
            <a:r>
              <a:rPr lang="fr-FR" b="1" dirty="0" smtClean="0"/>
              <a:t>or normal pressure </a:t>
            </a:r>
            <a:r>
              <a:rPr lang="fr-FR" b="1" dirty="0" err="1" smtClean="0"/>
              <a:t>operation</a:t>
            </a:r>
            <a:r>
              <a:rPr lang="fr-FR" b="1" dirty="0" smtClean="0"/>
              <a:t> (i.e. for MAWP = Ps):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xmlns="" val="4204084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Internal</a:t>
            </a:r>
            <a:r>
              <a:rPr lang="fr-FR" dirty="0" smtClean="0"/>
              <a:t> pressure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Pressure test of the </a:t>
            </a:r>
            <a:r>
              <a:rPr lang="fr-FR" dirty="0" err="1" smtClean="0"/>
              <a:t>dewar</a:t>
            </a:r>
            <a:endParaRPr lang="fr-FR" dirty="0" smtClean="0"/>
          </a:p>
          <a:p>
            <a:pPr lvl="1"/>
            <a:r>
              <a:rPr lang="fr-FR" dirty="0" smtClean="0"/>
              <a:t>EN13458: </a:t>
            </a:r>
          </a:p>
          <a:p>
            <a:pPr lvl="2"/>
            <a:r>
              <a:rPr lang="fr-FR" dirty="0" smtClean="0"/>
              <a:t> </a:t>
            </a:r>
            <a:r>
              <a:rPr lang="fr-FR" dirty="0" err="1" smtClean="0"/>
              <a:t>Ptest</a:t>
            </a:r>
            <a:r>
              <a:rPr lang="fr-FR" dirty="0" smtClean="0"/>
              <a:t> = 1.43 x (Ps + 0.1) = 1.43 x (0.4 + 0.1) = 0,715 </a:t>
            </a:r>
            <a:r>
              <a:rPr lang="fr-FR" dirty="0" err="1" smtClean="0"/>
              <a:t>Mpa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Ps = MAWP</a:t>
            </a:r>
          </a:p>
          <a:p>
            <a:pPr lvl="2"/>
            <a:r>
              <a:rPr lang="fr-FR" dirty="0" smtClean="0"/>
              <a:t> For the pressure test: no vacuum </a:t>
            </a:r>
            <a:r>
              <a:rPr lang="fr-FR" dirty="0" err="1" smtClean="0"/>
              <a:t>inside</a:t>
            </a:r>
            <a:r>
              <a:rPr lang="fr-FR" dirty="0" smtClean="0"/>
              <a:t> the vacuum </a:t>
            </a:r>
            <a:r>
              <a:rPr lang="fr-FR" dirty="0" err="1" smtClean="0"/>
              <a:t>vessel</a:t>
            </a:r>
            <a:r>
              <a:rPr lang="fr-FR" dirty="0" smtClean="0"/>
              <a:t> but </a:t>
            </a:r>
            <a:r>
              <a:rPr lang="fr-FR" dirty="0" err="1" smtClean="0"/>
              <a:t>atmospheric</a:t>
            </a:r>
            <a:r>
              <a:rPr lang="fr-FR" dirty="0" smtClean="0"/>
              <a:t> pressure </a:t>
            </a:r>
            <a:r>
              <a:rPr lang="fr-FR" dirty="0" err="1" smtClean="0"/>
              <a:t>around</a:t>
            </a:r>
            <a:r>
              <a:rPr lang="fr-FR" dirty="0" smtClean="0"/>
              <a:t> the </a:t>
            </a:r>
            <a:r>
              <a:rPr lang="fr-FR" dirty="0" err="1" smtClean="0"/>
              <a:t>dewar</a:t>
            </a:r>
            <a:r>
              <a:rPr lang="fr-FR" dirty="0" smtClean="0"/>
              <a:t> </a:t>
            </a:r>
            <a:r>
              <a:rPr lang="fr-FR" dirty="0" smtClean="0">
                <a:sym typeface="Symbol"/>
              </a:rPr>
              <a:t> pressure of 0.615 </a:t>
            </a:r>
            <a:r>
              <a:rPr lang="fr-FR" dirty="0" err="1" smtClean="0">
                <a:sym typeface="Symbol"/>
              </a:rPr>
              <a:t>Mpa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applied</a:t>
            </a:r>
            <a:r>
              <a:rPr lang="fr-FR" dirty="0" smtClean="0">
                <a:sym typeface="Symbol"/>
              </a:rPr>
              <a:t> on the </a:t>
            </a:r>
            <a:r>
              <a:rPr lang="fr-FR" dirty="0" err="1" smtClean="0">
                <a:sym typeface="Symbol"/>
              </a:rPr>
              <a:t>inner</a:t>
            </a:r>
            <a:r>
              <a:rPr lang="fr-FR" dirty="0" smtClean="0">
                <a:sym typeface="Symbol"/>
              </a:rPr>
              <a:t> surfaces of the </a:t>
            </a:r>
            <a:r>
              <a:rPr lang="fr-FR" dirty="0" err="1" smtClean="0">
                <a:sym typeface="Symbol"/>
              </a:rPr>
              <a:t>dewar</a:t>
            </a:r>
            <a:r>
              <a:rPr lang="fr-FR" dirty="0" smtClean="0">
                <a:sym typeface="Symbol"/>
              </a:rPr>
              <a:t> </a:t>
            </a:r>
          </a:p>
          <a:p>
            <a:pPr lvl="1"/>
            <a:r>
              <a:rPr lang="fr-FR" dirty="0" err="1" smtClean="0"/>
              <a:t>Calculated</a:t>
            </a:r>
            <a:r>
              <a:rPr lang="fr-FR" dirty="0" smtClean="0"/>
              <a:t> stresses in </a:t>
            </a:r>
            <a:r>
              <a:rPr lang="fr-FR" dirty="0" err="1" smtClean="0"/>
              <a:t>solid</a:t>
            </a:r>
            <a:r>
              <a:rPr lang="fr-FR" dirty="0" smtClean="0"/>
              <a:t> </a:t>
            </a:r>
            <a:r>
              <a:rPr lang="fr-FR" dirty="0" err="1" smtClean="0"/>
              <a:t>elements</a:t>
            </a:r>
            <a:r>
              <a:rPr lang="fr-FR" dirty="0" smtClean="0"/>
              <a:t>: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8332" y="2814786"/>
            <a:ext cx="2097087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02086"/>
            <a:ext cx="2103438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0535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4210" y="1988840"/>
            <a:ext cx="2158171" cy="37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2117" y="1988840"/>
            <a:ext cx="2192400" cy="37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Internal</a:t>
            </a:r>
            <a:r>
              <a:rPr lang="fr-FR" dirty="0" smtClean="0"/>
              <a:t> pressure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Pressure test of the </a:t>
            </a:r>
            <a:r>
              <a:rPr lang="fr-FR" dirty="0" err="1" smtClean="0"/>
              <a:t>dewar</a:t>
            </a:r>
            <a:endParaRPr lang="fr-FR" dirty="0" smtClean="0"/>
          </a:p>
          <a:p>
            <a:pPr lvl="1"/>
            <a:r>
              <a:rPr lang="fr-FR" dirty="0" err="1" smtClean="0"/>
              <a:t>Calculated</a:t>
            </a:r>
            <a:r>
              <a:rPr lang="fr-FR" dirty="0" smtClean="0"/>
              <a:t> stresses in </a:t>
            </a:r>
            <a:r>
              <a:rPr lang="fr-FR" dirty="0" err="1" smtClean="0"/>
              <a:t>shell</a:t>
            </a:r>
            <a:r>
              <a:rPr lang="fr-FR" dirty="0" smtClean="0"/>
              <a:t> </a:t>
            </a:r>
            <a:r>
              <a:rPr lang="fr-FR" dirty="0" err="1" smtClean="0"/>
              <a:t>elements</a:t>
            </a:r>
            <a:r>
              <a:rPr lang="fr-FR" dirty="0" smtClean="0"/>
              <a:t>: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2211418" cy="37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9158" y="1988840"/>
            <a:ext cx="2183520" cy="37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6960" y="1650286"/>
            <a:ext cx="25859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u="sng" dirty="0" smtClean="0"/>
              <a:t>6 mm </a:t>
            </a:r>
            <a:r>
              <a:rPr lang="fr-FR" sz="1600" u="sng" dirty="0" err="1" smtClean="0"/>
              <a:t>thick</a:t>
            </a:r>
            <a:r>
              <a:rPr lang="fr-FR" sz="1600" u="sng" dirty="0" smtClean="0"/>
              <a:t> </a:t>
            </a:r>
            <a:r>
              <a:rPr lang="fr-FR" sz="1600" u="sng" dirty="0" err="1" smtClean="0"/>
              <a:t>bottom</a:t>
            </a:r>
            <a:r>
              <a:rPr lang="fr-FR" sz="1600" u="sng" dirty="0" smtClean="0"/>
              <a:t> </a:t>
            </a:r>
            <a:r>
              <a:rPr lang="fr-FR" sz="1600" u="sng" dirty="0" err="1" smtClean="0"/>
              <a:t>dish</a:t>
            </a:r>
            <a:r>
              <a:rPr lang="fr-FR" sz="1600" u="sng" dirty="0" smtClean="0"/>
              <a:t> end:</a:t>
            </a:r>
            <a:endParaRPr lang="fr-FR" sz="1600" u="sng" dirty="0"/>
          </a:p>
        </p:txBody>
      </p:sp>
      <p:sp>
        <p:nvSpPr>
          <p:cNvPr id="8" name="Rectangle 7"/>
          <p:cNvSpPr/>
          <p:nvPr/>
        </p:nvSpPr>
        <p:spPr>
          <a:xfrm>
            <a:off x="821235" y="5786100"/>
            <a:ext cx="14558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Membrane stress</a:t>
            </a:r>
            <a:endParaRPr lang="fr-FR" sz="1400" dirty="0"/>
          </a:p>
        </p:txBody>
      </p:sp>
      <p:sp>
        <p:nvSpPr>
          <p:cNvPr id="4" name="Rectangle 3"/>
          <p:cNvSpPr/>
          <p:nvPr/>
        </p:nvSpPr>
        <p:spPr>
          <a:xfrm>
            <a:off x="3120830" y="5786100"/>
            <a:ext cx="1369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Membrane </a:t>
            </a:r>
            <a:endParaRPr lang="en-US" sz="1400" dirty="0" smtClean="0"/>
          </a:p>
          <a:p>
            <a:pPr algn="ctr"/>
            <a:r>
              <a:rPr lang="en-US" sz="1400" dirty="0" smtClean="0"/>
              <a:t>+ bending stress</a:t>
            </a:r>
            <a:endParaRPr lang="fr-FR" sz="1400" dirty="0"/>
          </a:p>
        </p:txBody>
      </p:sp>
      <p:sp>
        <p:nvSpPr>
          <p:cNvPr id="12" name="Rectangle 11"/>
          <p:cNvSpPr/>
          <p:nvPr/>
        </p:nvSpPr>
        <p:spPr>
          <a:xfrm>
            <a:off x="5292080" y="1650286"/>
            <a:ext cx="25859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u="sng" dirty="0"/>
              <a:t>8</a:t>
            </a:r>
            <a:r>
              <a:rPr lang="fr-FR" sz="1600" u="sng" dirty="0" smtClean="0"/>
              <a:t> mm </a:t>
            </a:r>
            <a:r>
              <a:rPr lang="fr-FR" sz="1600" u="sng" dirty="0" err="1" smtClean="0"/>
              <a:t>thick</a:t>
            </a:r>
            <a:r>
              <a:rPr lang="fr-FR" sz="1600" u="sng" dirty="0" smtClean="0"/>
              <a:t> </a:t>
            </a:r>
            <a:r>
              <a:rPr lang="fr-FR" sz="1600" u="sng" dirty="0" err="1" smtClean="0"/>
              <a:t>bottom</a:t>
            </a:r>
            <a:r>
              <a:rPr lang="fr-FR" sz="1600" u="sng" dirty="0" smtClean="0"/>
              <a:t> </a:t>
            </a:r>
            <a:r>
              <a:rPr lang="fr-FR" sz="1600" u="sng" dirty="0" err="1" smtClean="0"/>
              <a:t>dish</a:t>
            </a:r>
            <a:r>
              <a:rPr lang="fr-FR" sz="1600" u="sng" dirty="0" smtClean="0"/>
              <a:t> end:</a:t>
            </a:r>
            <a:endParaRPr lang="fr-FR" sz="1600" u="sng" dirty="0"/>
          </a:p>
        </p:txBody>
      </p:sp>
      <p:sp>
        <p:nvSpPr>
          <p:cNvPr id="13" name="Rectangle 12"/>
          <p:cNvSpPr/>
          <p:nvPr/>
        </p:nvSpPr>
        <p:spPr>
          <a:xfrm>
            <a:off x="5367167" y="5786100"/>
            <a:ext cx="14558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Membrane stress</a:t>
            </a:r>
            <a:endParaRPr lang="fr-FR" sz="1400" dirty="0"/>
          </a:p>
        </p:txBody>
      </p:sp>
      <p:sp>
        <p:nvSpPr>
          <p:cNvPr id="14" name="Rectangle 13"/>
          <p:cNvSpPr/>
          <p:nvPr/>
        </p:nvSpPr>
        <p:spPr>
          <a:xfrm>
            <a:off x="7666762" y="5786100"/>
            <a:ext cx="1369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Membrane </a:t>
            </a:r>
            <a:endParaRPr lang="en-US" sz="1400" dirty="0" smtClean="0"/>
          </a:p>
          <a:p>
            <a:pPr algn="ctr"/>
            <a:r>
              <a:rPr lang="en-US" sz="1400" dirty="0" smtClean="0"/>
              <a:t>+ bending stress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xmlns="" val="1070048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Internal</a:t>
            </a:r>
            <a:r>
              <a:rPr lang="fr-FR" dirty="0" smtClean="0"/>
              <a:t> pressure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Nominal </a:t>
            </a:r>
            <a:r>
              <a:rPr lang="fr-FR" dirty="0" err="1" smtClean="0"/>
              <a:t>operation</a:t>
            </a:r>
            <a:r>
              <a:rPr lang="fr-FR" dirty="0" smtClean="0"/>
              <a:t> of the </a:t>
            </a:r>
            <a:r>
              <a:rPr lang="fr-FR" dirty="0" err="1" smtClean="0"/>
              <a:t>dewar</a:t>
            </a:r>
            <a:endParaRPr lang="fr-FR" dirty="0" smtClean="0"/>
          </a:p>
          <a:p>
            <a:pPr lvl="1"/>
            <a:r>
              <a:rPr lang="fr-FR" dirty="0" smtClean="0"/>
              <a:t>Pressure </a:t>
            </a:r>
            <a:r>
              <a:rPr lang="fr-FR" dirty="0" err="1" smtClean="0"/>
              <a:t>only</a:t>
            </a:r>
            <a:endParaRPr lang="fr-FR" dirty="0" smtClean="0"/>
          </a:p>
          <a:p>
            <a:pPr lvl="2"/>
            <a:r>
              <a:rPr lang="fr-FR" dirty="0" smtClean="0"/>
              <a:t>Ps = MAWP = 4 </a:t>
            </a:r>
            <a:r>
              <a:rPr lang="fr-FR" dirty="0" err="1" smtClean="0"/>
              <a:t>barg</a:t>
            </a:r>
            <a:r>
              <a:rPr lang="fr-FR" dirty="0" smtClean="0"/>
              <a:t> </a:t>
            </a:r>
          </a:p>
          <a:p>
            <a:pPr lvl="2"/>
            <a:r>
              <a:rPr lang="fr-FR" dirty="0" smtClean="0"/>
              <a:t> Vacuum </a:t>
            </a:r>
            <a:r>
              <a:rPr lang="fr-FR" dirty="0" err="1" smtClean="0"/>
              <a:t>inside</a:t>
            </a:r>
            <a:r>
              <a:rPr lang="fr-FR" dirty="0" smtClean="0"/>
              <a:t> the vacuum </a:t>
            </a:r>
            <a:r>
              <a:rPr lang="fr-FR" dirty="0" err="1" smtClean="0"/>
              <a:t>vessel</a:t>
            </a:r>
            <a:r>
              <a:rPr lang="fr-FR" dirty="0" smtClean="0"/>
              <a:t> </a:t>
            </a:r>
          </a:p>
          <a:p>
            <a:pPr marL="803275" lvl="2" indent="0">
              <a:buNone/>
            </a:pPr>
            <a:r>
              <a:rPr lang="fr-FR" dirty="0" smtClean="0">
                <a:sym typeface="Symbol"/>
              </a:rPr>
              <a:t> pressure of 0.5 </a:t>
            </a:r>
            <a:r>
              <a:rPr lang="fr-FR" dirty="0" err="1" smtClean="0">
                <a:sym typeface="Symbol"/>
              </a:rPr>
              <a:t>Mpa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applied</a:t>
            </a:r>
            <a:r>
              <a:rPr lang="fr-FR" dirty="0" smtClean="0">
                <a:sym typeface="Symbol"/>
              </a:rPr>
              <a:t> on the </a:t>
            </a:r>
            <a:r>
              <a:rPr lang="fr-FR" dirty="0" err="1" smtClean="0">
                <a:sym typeface="Symbol"/>
              </a:rPr>
              <a:t>inner</a:t>
            </a:r>
            <a:r>
              <a:rPr lang="fr-FR" dirty="0" smtClean="0">
                <a:sym typeface="Symbol"/>
              </a:rPr>
              <a:t> surfaces of the </a:t>
            </a:r>
            <a:r>
              <a:rPr lang="fr-FR" dirty="0" err="1" smtClean="0">
                <a:sym typeface="Symbol"/>
              </a:rPr>
              <a:t>dewar</a:t>
            </a:r>
            <a:r>
              <a:rPr lang="fr-FR" dirty="0" smtClean="0">
                <a:sym typeface="Symbol"/>
              </a:rPr>
              <a:t> </a:t>
            </a:r>
            <a:endParaRPr lang="fr-FR" dirty="0" smtClean="0"/>
          </a:p>
          <a:p>
            <a:pPr lvl="1">
              <a:spcBef>
                <a:spcPts val="0"/>
              </a:spcBef>
            </a:pPr>
            <a:r>
              <a:rPr lang="fr-FR" dirty="0" smtClean="0"/>
              <a:t>Stresses </a:t>
            </a:r>
          </a:p>
          <a:p>
            <a:pPr marL="355600" lvl="1" indent="0">
              <a:spcBef>
                <a:spcPts val="0"/>
              </a:spcBef>
              <a:buNone/>
            </a:pPr>
            <a:r>
              <a:rPr lang="fr-FR" dirty="0" smtClean="0"/>
              <a:t>in </a:t>
            </a:r>
            <a:r>
              <a:rPr lang="fr-FR" dirty="0" err="1" smtClean="0"/>
              <a:t>solid</a:t>
            </a:r>
            <a:r>
              <a:rPr lang="fr-FR" dirty="0" smtClean="0"/>
              <a:t> </a:t>
            </a:r>
            <a:r>
              <a:rPr lang="fr-FR" dirty="0" err="1" smtClean="0"/>
              <a:t>elements</a:t>
            </a:r>
            <a:r>
              <a:rPr lang="fr-FR" dirty="0" smtClean="0"/>
              <a:t>: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4775" y="2537867"/>
            <a:ext cx="2084387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555226"/>
            <a:ext cx="2103437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30372"/>
            <a:ext cx="2066925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355976" y="6145559"/>
            <a:ext cx="14558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Membrane stress</a:t>
            </a:r>
            <a:endParaRPr lang="fr-FR" sz="1400" dirty="0"/>
          </a:p>
        </p:txBody>
      </p:sp>
      <p:sp>
        <p:nvSpPr>
          <p:cNvPr id="13" name="Rectangle 12"/>
          <p:cNvSpPr/>
          <p:nvPr/>
        </p:nvSpPr>
        <p:spPr>
          <a:xfrm>
            <a:off x="6732241" y="6145559"/>
            <a:ext cx="23042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Membrane </a:t>
            </a:r>
            <a:r>
              <a:rPr lang="en-US" sz="1400" dirty="0" smtClean="0"/>
              <a:t>+ bending stress</a:t>
            </a:r>
            <a:endParaRPr lang="fr-FR" sz="1400" dirty="0"/>
          </a:p>
        </p:txBody>
      </p:sp>
      <p:sp>
        <p:nvSpPr>
          <p:cNvPr id="15" name="Espace réservé du texte 2"/>
          <p:cNvSpPr txBox="1">
            <a:spLocks/>
          </p:cNvSpPr>
          <p:nvPr/>
        </p:nvSpPr>
        <p:spPr>
          <a:xfrm>
            <a:off x="3491880" y="2255386"/>
            <a:ext cx="3500825" cy="403796"/>
          </a:xfrm>
          <a:prstGeom prst="rect">
            <a:avLst/>
          </a:prstGeom>
        </p:spPr>
        <p:txBody>
          <a:bodyPr vert="horz" lIns="18000" tIns="45720" rIns="18000" bIns="1800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000" b="1" kern="1200">
                <a:solidFill>
                  <a:srgbClr val="C3004A"/>
                </a:solidFill>
                <a:latin typeface="+mn-lt"/>
                <a:ea typeface="+mn-ea"/>
                <a:cs typeface="+mn-cs"/>
              </a:defRPr>
            </a:lvl1pPr>
            <a:lvl2pPr marL="630238" indent="-274638" algn="l" defTabSz="914400" rtl="0" eaLnBrk="1" latinLnBrk="0" hangingPunct="1">
              <a:spcBef>
                <a:spcPts val="300"/>
              </a:spcBef>
              <a:buFontTx/>
              <a:buBlip>
                <a:blip r:embed="rId6"/>
              </a:buBlip>
              <a:defRPr sz="2000" kern="120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2pPr>
            <a:lvl3pPr marL="985838" indent="-182563" algn="l" defTabSz="914400" rtl="0" eaLnBrk="1" latinLnBrk="0" hangingPunct="1">
              <a:spcBef>
                <a:spcPts val="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</a:pPr>
            <a:r>
              <a:rPr lang="fr-FR" dirty="0" smtClean="0"/>
              <a:t>Stresses in </a:t>
            </a:r>
            <a:r>
              <a:rPr lang="fr-FR" dirty="0" err="1" smtClean="0"/>
              <a:t>shell</a:t>
            </a:r>
            <a:r>
              <a:rPr lang="fr-FR" dirty="0" smtClean="0"/>
              <a:t> </a:t>
            </a:r>
            <a:r>
              <a:rPr lang="fr-FR" dirty="0" err="1" smtClean="0"/>
              <a:t>elements</a:t>
            </a:r>
            <a:r>
              <a:rPr lang="fr-FR" dirty="0" smtClean="0"/>
              <a:t>: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99162" y="4869160"/>
            <a:ext cx="1612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u="sng" dirty="0" smtClean="0"/>
              <a:t>6 mm </a:t>
            </a:r>
            <a:r>
              <a:rPr lang="fr-FR" sz="1600" u="sng" dirty="0" err="1" smtClean="0"/>
              <a:t>thick</a:t>
            </a:r>
            <a:r>
              <a:rPr lang="fr-FR" sz="1600" u="sng" dirty="0" smtClean="0"/>
              <a:t> </a:t>
            </a:r>
          </a:p>
          <a:p>
            <a:pPr algn="ctr"/>
            <a:r>
              <a:rPr lang="fr-FR" sz="1600" u="sng" dirty="0" err="1" smtClean="0"/>
              <a:t>bottom</a:t>
            </a:r>
            <a:r>
              <a:rPr lang="fr-FR" sz="1600" u="sng" dirty="0" smtClean="0"/>
              <a:t> </a:t>
            </a:r>
            <a:r>
              <a:rPr lang="fr-FR" sz="1600" u="sng" dirty="0" err="1" smtClean="0"/>
              <a:t>dish</a:t>
            </a:r>
            <a:r>
              <a:rPr lang="fr-FR" sz="1600" u="sng" dirty="0" smtClean="0"/>
              <a:t> end:</a:t>
            </a:r>
            <a:endParaRPr lang="fr-FR" sz="1600" u="sng" dirty="0"/>
          </a:p>
        </p:txBody>
      </p:sp>
    </p:spTree>
    <p:extLst>
      <p:ext uri="{BB962C8B-B14F-4D97-AF65-F5344CB8AC3E}">
        <p14:creationId xmlns:p14="http://schemas.microsoft.com/office/powerpoint/2010/main" xmlns="" val="16048517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6534</TotalTime>
  <Words>507</Words>
  <Application>Microsoft Office PowerPoint</Application>
  <PresentationFormat>Affichage à l'écran (4:3)</PresentationFormat>
  <Paragraphs>120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Gersemi Cryostat</vt:lpstr>
      <vt:lpstr>Vertical cryostat                                           Geometry 1/2</vt:lpstr>
      <vt:lpstr>Geometry 2/2</vt:lpstr>
      <vt:lpstr>Material 1/3</vt:lpstr>
      <vt:lpstr>Material 2/3</vt:lpstr>
      <vt:lpstr>Material 1/3</vt:lpstr>
      <vt:lpstr>Internal pressure</vt:lpstr>
      <vt:lpstr>Internal pressure</vt:lpstr>
      <vt:lpstr>Internal pressure</vt:lpstr>
      <vt:lpstr>Internal pressure</vt:lpstr>
      <vt:lpstr>Internal pressure</vt:lpstr>
      <vt:lpstr> Valve Box                                                      Geometry 1/1</vt:lpstr>
      <vt:lpstr>Material 1/3</vt:lpstr>
      <vt:lpstr>External pressure</vt:lpstr>
      <vt:lpstr>Thank you for your attention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Patxi Duthil</dc:creator>
  <cp:lastModifiedBy>thermeau</cp:lastModifiedBy>
  <cp:revision>775</cp:revision>
  <dcterms:created xsi:type="dcterms:W3CDTF">2014-11-24T23:00:23Z</dcterms:created>
  <dcterms:modified xsi:type="dcterms:W3CDTF">2016-10-25T07:19:28Z</dcterms:modified>
</cp:coreProperties>
</file>