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Default Extension="gif" ContentType="image/gif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4" r:id="rId2"/>
  </p:sldMasterIdLst>
  <p:notesMasterIdLst>
    <p:notesMasterId r:id="rId11"/>
  </p:notesMasterIdLst>
  <p:handoutMasterIdLst>
    <p:handoutMasterId r:id="rId12"/>
  </p:handoutMasterIdLst>
  <p:sldIdLst>
    <p:sldId id="258" r:id="rId3"/>
    <p:sldId id="292" r:id="rId4"/>
    <p:sldId id="368" r:id="rId5"/>
    <p:sldId id="376" r:id="rId6"/>
    <p:sldId id="377" r:id="rId7"/>
    <p:sldId id="378" r:id="rId8"/>
    <p:sldId id="375" r:id="rId9"/>
    <p:sldId id="379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CC00"/>
    <a:srgbClr val="339933"/>
    <a:srgbClr val="006600"/>
    <a:srgbClr val="3D6AA5"/>
    <a:srgbClr val="C3004A"/>
    <a:srgbClr val="56628C"/>
    <a:srgbClr val="9933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890" autoAdjust="0"/>
    <p:restoredTop sz="98966" autoAdjust="0"/>
  </p:normalViewPr>
  <p:slideViewPr>
    <p:cSldViewPr>
      <p:cViewPr>
        <p:scale>
          <a:sx n="96" d="100"/>
          <a:sy n="96" d="100"/>
        </p:scale>
        <p:origin x="-1500" y="-2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2364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DE976A-1FD4-458F-8F86-1B6CC0C8A7A3}" type="datetimeFigureOut">
              <a:rPr lang="fr-FR" smtClean="0"/>
              <a:pPr/>
              <a:t>25/10/2016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051310-7220-4530-A339-75332D6B1E0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EBBE78-6ECD-4532-A755-219FA3D207C8}" type="datetimeFigureOut">
              <a:rPr lang="fr-FR" smtClean="0"/>
              <a:pPr/>
              <a:t>25/10/2016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3D55F5-7B08-40E3-99B0-A0BA3FE5223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828046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13"/>
          <p:cNvSpPr>
            <a:spLocks noChangeArrowheads="1"/>
          </p:cNvSpPr>
          <p:nvPr userDrawn="1"/>
        </p:nvSpPr>
        <p:spPr bwMode="auto">
          <a:xfrm flipH="1">
            <a:off x="6300192" y="0"/>
            <a:ext cx="2880320" cy="6858000"/>
          </a:xfrm>
          <a:prstGeom prst="rect">
            <a:avLst/>
          </a:prstGeom>
          <a:gradFill rotWithShape="1">
            <a:gsLst>
              <a:gs pos="0">
                <a:srgbClr val="56628C"/>
              </a:gs>
              <a:gs pos="100000">
                <a:srgbClr val="C0C0C0">
                  <a:gamma/>
                  <a:tint val="3137"/>
                  <a:invGamma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7" name="AutoShape 14"/>
          <p:cNvSpPr>
            <a:spLocks noChangeArrowheads="1"/>
          </p:cNvSpPr>
          <p:nvPr userDrawn="1"/>
        </p:nvSpPr>
        <p:spPr bwMode="auto">
          <a:xfrm flipH="1">
            <a:off x="2719387" y="1163638"/>
            <a:ext cx="5181600" cy="2769418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55576" y="1772817"/>
            <a:ext cx="8136904" cy="115212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tIns="18000" bIns="1800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 b="1">
                <a:solidFill>
                  <a:srgbClr val="993366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lang="en-US" noProof="0" dirty="0" err="1" smtClean="0"/>
              <a:t>Modifiez</a:t>
            </a:r>
            <a:r>
              <a:rPr lang="en-US" noProof="0" dirty="0" smtClean="0"/>
              <a:t> le style du </a:t>
            </a:r>
            <a:r>
              <a:rPr lang="en-US" noProof="0" dirty="0" err="1" smtClean="0"/>
              <a:t>titre</a:t>
            </a:r>
            <a:endParaRPr lang="en-US" noProof="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55576" y="3404592"/>
            <a:ext cx="8136904" cy="1032520"/>
          </a:xfr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Modifiez le style des sous-titres du masque</a:t>
            </a:r>
            <a:endParaRPr lang="fr-FR" dirty="0"/>
          </a:p>
        </p:txBody>
      </p:sp>
      <p:sp>
        <p:nvSpPr>
          <p:cNvPr id="15" name="Espace réservé du texte 14"/>
          <p:cNvSpPr>
            <a:spLocks noGrp="1"/>
          </p:cNvSpPr>
          <p:nvPr>
            <p:ph type="body" sz="quarter" idx="13" hasCustomPrompt="1"/>
          </p:nvPr>
        </p:nvSpPr>
        <p:spPr>
          <a:xfrm>
            <a:off x="5436096" y="188640"/>
            <a:ext cx="3528764" cy="359321"/>
          </a:xfrm>
        </p:spPr>
        <p:txBody>
          <a:bodyPr>
            <a:noAutofit/>
          </a:bodyPr>
          <a:lstStyle>
            <a:lvl1pPr marL="0" indent="0" algn="r">
              <a:spcBef>
                <a:spcPts val="0"/>
              </a:spcBef>
              <a:buNone/>
              <a:defRPr sz="1200">
                <a:solidFill>
                  <a:srgbClr val="C00000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 dirty="0" smtClean="0"/>
              <a:t>ACS 2016</a:t>
            </a:r>
          </a:p>
        </p:txBody>
      </p:sp>
      <p:sp>
        <p:nvSpPr>
          <p:cNvPr id="13" name="Espace réservé du texte 14"/>
          <p:cNvSpPr>
            <a:spLocks noGrp="1"/>
          </p:cNvSpPr>
          <p:nvPr>
            <p:ph type="body" sz="quarter" idx="14" hasCustomPrompt="1"/>
          </p:nvPr>
        </p:nvSpPr>
        <p:spPr>
          <a:xfrm>
            <a:off x="5286380" y="6143644"/>
            <a:ext cx="3528764" cy="359321"/>
          </a:xfrm>
        </p:spPr>
        <p:txBody>
          <a:bodyPr>
            <a:noAutofit/>
          </a:bodyPr>
          <a:lstStyle>
            <a:lvl1pPr marL="0" indent="0" algn="r">
              <a:spcBef>
                <a:spcPts val="0"/>
              </a:spcBef>
              <a:buNone/>
              <a:defRPr sz="1200">
                <a:solidFill>
                  <a:srgbClr val="C00000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 dirty="0" smtClean="0"/>
              <a:t>January 2016</a:t>
            </a:r>
          </a:p>
        </p:txBody>
      </p:sp>
    </p:spTree>
    <p:extLst>
      <p:ext uri="{BB962C8B-B14F-4D97-AF65-F5344CB8AC3E}">
        <p14:creationId xmlns:p14="http://schemas.microsoft.com/office/powerpoint/2010/main" xmlns="" val="20280747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F4CF7-533C-4444-8637-FA1E7CA7B324}" type="datetimeFigureOut">
              <a:rPr lang="fr-FR" smtClean="0"/>
              <a:pPr/>
              <a:t>25/10/2016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9117C-F3C5-48EB-AAC2-03C6EDB6D69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F4CF7-533C-4444-8637-FA1E7CA7B324}" type="datetimeFigureOut">
              <a:rPr lang="fr-FR" smtClean="0"/>
              <a:pPr/>
              <a:t>25/10/2016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9117C-F3C5-48EB-AAC2-03C6EDB6D69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F4CF7-533C-4444-8637-FA1E7CA7B324}" type="datetimeFigureOut">
              <a:rPr lang="fr-FR" smtClean="0"/>
              <a:pPr/>
              <a:t>25/10/2016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9117C-F3C5-48EB-AAC2-03C6EDB6D69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F4CF7-533C-4444-8637-FA1E7CA7B324}" type="datetimeFigureOut">
              <a:rPr lang="fr-FR" smtClean="0"/>
              <a:pPr/>
              <a:t>25/10/2016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9117C-F3C5-48EB-AAC2-03C6EDB6D69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F4CF7-533C-4444-8637-FA1E7CA7B324}" type="datetimeFigureOut">
              <a:rPr lang="fr-FR" smtClean="0"/>
              <a:pPr/>
              <a:t>25/10/2016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9117C-F3C5-48EB-AAC2-03C6EDB6D69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F4CF7-533C-4444-8637-FA1E7CA7B324}" type="datetimeFigureOut">
              <a:rPr lang="fr-FR" smtClean="0"/>
              <a:pPr/>
              <a:t>25/10/2016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9117C-F3C5-48EB-AAC2-03C6EDB6D69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e de titr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3"/>
          <p:cNvGrpSpPr/>
          <p:nvPr userDrawn="1"/>
        </p:nvGrpSpPr>
        <p:grpSpPr>
          <a:xfrm flipH="1">
            <a:off x="-6032" y="3532"/>
            <a:ext cx="6461125" cy="6858000"/>
            <a:chOff x="2871787" y="152400"/>
            <a:chExt cx="6461125" cy="6858000"/>
          </a:xfrm>
        </p:grpSpPr>
        <p:sp>
          <p:nvSpPr>
            <p:cNvPr id="12" name="Rectangle 13"/>
            <p:cNvSpPr>
              <a:spLocks noChangeArrowheads="1"/>
            </p:cNvSpPr>
            <p:nvPr userDrawn="1"/>
          </p:nvSpPr>
          <p:spPr bwMode="auto">
            <a:xfrm flipH="1">
              <a:off x="6452592" y="152400"/>
              <a:ext cx="2880320" cy="6858000"/>
            </a:xfrm>
            <a:prstGeom prst="rect">
              <a:avLst/>
            </a:prstGeom>
            <a:gradFill rotWithShape="1">
              <a:gsLst>
                <a:gs pos="0">
                  <a:srgbClr val="56628C"/>
                </a:gs>
                <a:gs pos="100000">
                  <a:srgbClr val="C0C0C0">
                    <a:gamma/>
                    <a:tint val="3137"/>
                    <a:invGamma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3" name="AutoShape 14"/>
            <p:cNvSpPr>
              <a:spLocks noChangeArrowheads="1"/>
            </p:cNvSpPr>
            <p:nvPr userDrawn="1"/>
          </p:nvSpPr>
          <p:spPr bwMode="auto">
            <a:xfrm flipH="1">
              <a:off x="2871787" y="1316038"/>
              <a:ext cx="5181600" cy="2408237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26" name="Rectangle 13"/>
          <p:cNvSpPr>
            <a:spLocks noChangeArrowheads="1"/>
          </p:cNvSpPr>
          <p:nvPr userDrawn="1"/>
        </p:nvSpPr>
        <p:spPr bwMode="auto">
          <a:xfrm flipH="1">
            <a:off x="6300192" y="3532"/>
            <a:ext cx="2880320" cy="6858000"/>
          </a:xfrm>
          <a:prstGeom prst="rect">
            <a:avLst/>
          </a:prstGeom>
          <a:gradFill rotWithShape="1">
            <a:gsLst>
              <a:gs pos="0">
                <a:srgbClr val="56628C"/>
              </a:gs>
              <a:gs pos="100000">
                <a:srgbClr val="C0C0C0">
                  <a:gamma/>
                  <a:tint val="3137"/>
                  <a:invGamma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7" name="AutoShape 14"/>
          <p:cNvSpPr>
            <a:spLocks noChangeArrowheads="1"/>
          </p:cNvSpPr>
          <p:nvPr userDrawn="1"/>
        </p:nvSpPr>
        <p:spPr bwMode="auto">
          <a:xfrm flipH="1">
            <a:off x="2719387" y="1163638"/>
            <a:ext cx="5181600" cy="2408237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55576" y="1772817"/>
            <a:ext cx="8136904" cy="115212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tIns="18000" bIns="18000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 b="1">
                <a:solidFill>
                  <a:srgbClr val="993366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lang="en-US" noProof="0" dirty="0" err="1" smtClean="0"/>
              <a:t>Modifiez</a:t>
            </a:r>
            <a:r>
              <a:rPr lang="en-US" noProof="0" dirty="0" smtClean="0"/>
              <a:t> le style du </a:t>
            </a:r>
            <a:r>
              <a:rPr lang="en-US" noProof="0" dirty="0" err="1" smtClean="0"/>
              <a:t>titre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xmlns="" val="16075665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9144000" cy="692696"/>
          </a:xfrm>
          <a:prstGeom prst="rect">
            <a:avLst/>
          </a:prstGeom>
          <a:solidFill>
            <a:srgbClr val="56628C"/>
          </a:solidFill>
          <a:ln>
            <a:noFill/>
          </a:ln>
          <a:effectLst>
            <a:glow rad="127000">
              <a:srgbClr val="56628C">
                <a:alpha val="40000"/>
              </a:srgbClr>
            </a:glow>
            <a:reflection stA="45000" endPos="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13"/>
          <p:cNvSpPr/>
          <p:nvPr userDrawn="1"/>
        </p:nvSpPr>
        <p:spPr>
          <a:xfrm>
            <a:off x="-2445" y="6467682"/>
            <a:ext cx="9144000" cy="390317"/>
          </a:xfrm>
          <a:prstGeom prst="rect">
            <a:avLst/>
          </a:prstGeom>
          <a:solidFill>
            <a:srgbClr val="56628C"/>
          </a:solidFill>
          <a:ln>
            <a:noFill/>
          </a:ln>
          <a:effectLst>
            <a:glow rad="127000">
              <a:srgbClr val="56628C">
                <a:alpha val="40000"/>
              </a:srgbClr>
            </a:glow>
            <a:reflection stA="45000" endPos="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fr-FR" dirty="0"/>
          </a:p>
        </p:txBody>
      </p:sp>
      <p:sp>
        <p:nvSpPr>
          <p:cNvPr id="6" name="Espace réservé du titre 1"/>
          <p:cNvSpPr>
            <a:spLocks noGrp="1"/>
          </p:cNvSpPr>
          <p:nvPr>
            <p:ph type="title"/>
          </p:nvPr>
        </p:nvSpPr>
        <p:spPr>
          <a:xfrm>
            <a:off x="971600" y="-27384"/>
            <a:ext cx="8172400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en-US" noProof="0" dirty="0" err="1" smtClean="0"/>
              <a:t>Modifiez</a:t>
            </a:r>
            <a:r>
              <a:rPr lang="en-US" noProof="0" dirty="0" smtClean="0"/>
              <a:t> le style du </a:t>
            </a:r>
            <a:r>
              <a:rPr lang="en-US" noProof="0" dirty="0" err="1" smtClean="0"/>
              <a:t>titre</a:t>
            </a:r>
            <a:endParaRPr lang="en-US" noProof="0" dirty="0"/>
          </a:p>
        </p:txBody>
      </p:sp>
      <p:cxnSp>
        <p:nvCxnSpPr>
          <p:cNvPr id="16" name="Connecteur droit 15"/>
          <p:cNvCxnSpPr/>
          <p:nvPr userDrawn="1"/>
        </p:nvCxnSpPr>
        <p:spPr>
          <a:xfrm>
            <a:off x="4356456" y="6650245"/>
            <a:ext cx="4320000" cy="0"/>
          </a:xfrm>
          <a:prstGeom prst="line">
            <a:avLst/>
          </a:prstGeom>
          <a:ln w="19050">
            <a:solidFill>
              <a:schemeClr val="bg1"/>
            </a:solidFill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Espace réservé du pied de page 4"/>
          <p:cNvSpPr txBox="1">
            <a:spLocks/>
          </p:cNvSpPr>
          <p:nvPr userDrawn="1"/>
        </p:nvSpPr>
        <p:spPr>
          <a:xfrm>
            <a:off x="35496" y="6467683"/>
            <a:ext cx="55522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l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noProof="0" dirty="0" smtClean="0"/>
              <a:t>GERSEMI</a:t>
            </a:r>
            <a:r>
              <a:rPr lang="en-US" baseline="0" noProof="0" dirty="0" smtClean="0"/>
              <a:t> cryostat – Follow up meeting – 25</a:t>
            </a:r>
            <a:r>
              <a:rPr lang="en-US" baseline="30000" noProof="0" dirty="0" smtClean="0"/>
              <a:t>th</a:t>
            </a:r>
            <a:r>
              <a:rPr lang="en-US" baseline="0" noProof="0" dirty="0" smtClean="0"/>
              <a:t> October 2</a:t>
            </a:r>
            <a:r>
              <a:rPr lang="en-US" noProof="0" dirty="0" smtClean="0"/>
              <a:t>016 – ACS </a:t>
            </a:r>
            <a:endParaRPr lang="en-US" baseline="30000" noProof="0" dirty="0"/>
          </a:p>
        </p:txBody>
      </p:sp>
      <p:sp>
        <p:nvSpPr>
          <p:cNvPr id="19" name="Espace réservé du numéro de diapositive 5"/>
          <p:cNvSpPr txBox="1">
            <a:spLocks/>
          </p:cNvSpPr>
          <p:nvPr userDrawn="1"/>
        </p:nvSpPr>
        <p:spPr>
          <a:xfrm>
            <a:off x="6974904" y="646768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6F43006-22BA-4B65-9153-CA4D1108557C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0"/>
          </p:nvPr>
        </p:nvSpPr>
        <p:spPr>
          <a:xfrm>
            <a:off x="179512" y="692696"/>
            <a:ext cx="8964488" cy="5774986"/>
          </a:xfrm>
        </p:spPr>
        <p:txBody>
          <a:bodyPr lIns="18000" rIns="18000" bIns="18000"/>
          <a:lstStyle>
            <a:lvl1pPr marL="342900" indent="-342900">
              <a:buFontTx/>
              <a:buBlip>
                <a:blip r:embed="rId2"/>
              </a:buBlip>
              <a:defRPr sz="2000" b="1">
                <a:solidFill>
                  <a:srgbClr val="C3004A"/>
                </a:solidFill>
              </a:defRPr>
            </a:lvl1pPr>
            <a:lvl2pPr marL="630238" indent="-274638">
              <a:spcBef>
                <a:spcPts val="300"/>
              </a:spcBef>
              <a:buFontTx/>
              <a:buBlip>
                <a:blip r:embed="rId3"/>
              </a:buBlip>
              <a:defRPr sz="2000">
                <a:solidFill>
                  <a:srgbClr val="7030A0"/>
                </a:solidFill>
              </a:defRPr>
            </a:lvl2pPr>
            <a:lvl3pPr marL="985838" indent="-182563">
              <a:spcBef>
                <a:spcPts val="0"/>
              </a:spcBef>
              <a:buFont typeface="Wingdings" pitchFamily="2" charset="2"/>
              <a:buChar char="ü"/>
              <a:defRPr sz="1800"/>
            </a:lvl3pPr>
          </a:lstStyle>
          <a:p>
            <a:pPr lvl="0"/>
            <a:r>
              <a:rPr lang="en-US" noProof="0" dirty="0" err="1" smtClean="0"/>
              <a:t>Modifiez</a:t>
            </a:r>
            <a:r>
              <a:rPr lang="en-US" noProof="0" dirty="0" smtClean="0"/>
              <a:t> les styles du </a:t>
            </a:r>
            <a:r>
              <a:rPr lang="en-US" noProof="0" dirty="0" err="1" smtClean="0"/>
              <a:t>texte</a:t>
            </a:r>
            <a:r>
              <a:rPr lang="en-US" noProof="0" dirty="0" smtClean="0"/>
              <a:t> du masque</a:t>
            </a:r>
          </a:p>
          <a:p>
            <a:pPr lvl="1"/>
            <a:r>
              <a:rPr lang="en-US" noProof="0" dirty="0" err="1" smtClean="0"/>
              <a:t>Deuxième</a:t>
            </a:r>
            <a:r>
              <a:rPr lang="en-US" noProof="0" dirty="0" smtClean="0"/>
              <a:t> </a:t>
            </a:r>
            <a:r>
              <a:rPr lang="en-US" noProof="0" dirty="0" err="1" smtClean="0"/>
              <a:t>niveau</a:t>
            </a:r>
            <a:endParaRPr lang="en-US" noProof="0" dirty="0" smtClean="0"/>
          </a:p>
          <a:p>
            <a:pPr lvl="2"/>
            <a:r>
              <a:rPr lang="en-US" noProof="0" dirty="0" err="1" smtClean="0"/>
              <a:t>Troisième</a:t>
            </a:r>
            <a:r>
              <a:rPr lang="en-US" noProof="0" dirty="0" smtClean="0"/>
              <a:t> </a:t>
            </a:r>
            <a:r>
              <a:rPr lang="en-US" noProof="0" dirty="0" err="1" smtClean="0"/>
              <a:t>niveau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xmlns="" val="33372774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94E37-7EFD-4F2E-BFA2-B15649AE52D1}" type="datetimeFigureOut">
              <a:rPr lang="fr-FR" smtClean="0"/>
              <a:pPr/>
              <a:t>25/10/2016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A5B28-EC25-4BED-80B6-60D5EF0A824A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3066510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F4CF7-533C-4444-8637-FA1E7CA7B324}" type="datetimeFigureOut">
              <a:rPr lang="fr-FR" smtClean="0"/>
              <a:pPr/>
              <a:t>25/10/2016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9117C-F3C5-48EB-AAC2-03C6EDB6D69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F4CF7-533C-4444-8637-FA1E7CA7B324}" type="datetimeFigureOut">
              <a:rPr lang="fr-FR" smtClean="0"/>
              <a:pPr/>
              <a:t>25/10/2016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9117C-F3C5-48EB-AAC2-03C6EDB6D69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F4CF7-533C-4444-8637-FA1E7CA7B324}" type="datetimeFigureOut">
              <a:rPr lang="fr-FR" smtClean="0"/>
              <a:pPr/>
              <a:t>25/10/2016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9117C-F3C5-48EB-AAC2-03C6EDB6D69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F4CF7-533C-4444-8637-FA1E7CA7B324}" type="datetimeFigureOut">
              <a:rPr lang="fr-FR" smtClean="0"/>
              <a:pPr/>
              <a:t>25/10/2016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9117C-F3C5-48EB-AAC2-03C6EDB6D69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F4CF7-533C-4444-8637-FA1E7CA7B324}" type="datetimeFigureOut">
              <a:rPr lang="fr-FR" smtClean="0"/>
              <a:pPr/>
              <a:t>25/10/2016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9117C-F3C5-48EB-AAC2-03C6EDB6D69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 dirty="0" err="1" smtClean="0"/>
              <a:t>Modifiez</a:t>
            </a:r>
            <a:r>
              <a:rPr lang="en-US" noProof="0" dirty="0" smtClean="0"/>
              <a:t> le style du </a:t>
            </a:r>
            <a:r>
              <a:rPr lang="en-US" noProof="0" dirty="0" err="1" smtClean="0"/>
              <a:t>titre</a:t>
            </a:r>
            <a:endParaRPr lang="en-US" noProof="0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 err="1" smtClean="0"/>
              <a:t>Modifiez</a:t>
            </a:r>
            <a:r>
              <a:rPr lang="en-US" noProof="0" dirty="0" smtClean="0"/>
              <a:t> les styles du </a:t>
            </a:r>
            <a:r>
              <a:rPr lang="en-US" noProof="0" dirty="0" err="1" smtClean="0"/>
              <a:t>texte</a:t>
            </a:r>
            <a:r>
              <a:rPr lang="en-US" noProof="0" dirty="0" smtClean="0"/>
              <a:t> du masque</a:t>
            </a:r>
          </a:p>
          <a:p>
            <a:pPr lvl="1"/>
            <a:r>
              <a:rPr lang="en-US" noProof="0" dirty="0" err="1" smtClean="0"/>
              <a:t>Deuxième</a:t>
            </a:r>
            <a:r>
              <a:rPr lang="en-US" noProof="0" dirty="0" smtClean="0"/>
              <a:t> </a:t>
            </a:r>
            <a:r>
              <a:rPr lang="en-US" noProof="0" dirty="0" err="1" smtClean="0"/>
              <a:t>niveau</a:t>
            </a:r>
            <a:endParaRPr lang="en-US" noProof="0" dirty="0" smtClean="0"/>
          </a:p>
          <a:p>
            <a:pPr lvl="2"/>
            <a:r>
              <a:rPr lang="en-US" noProof="0" dirty="0" err="1" smtClean="0"/>
              <a:t>Troisième</a:t>
            </a:r>
            <a:r>
              <a:rPr lang="en-US" noProof="0" dirty="0" smtClean="0"/>
              <a:t> </a:t>
            </a:r>
            <a:r>
              <a:rPr lang="en-US" noProof="0" dirty="0" err="1" smtClean="0"/>
              <a:t>niveau</a:t>
            </a:r>
            <a:endParaRPr lang="en-US" noProof="0" dirty="0" smtClean="0"/>
          </a:p>
          <a:p>
            <a:pPr lvl="3"/>
            <a:r>
              <a:rPr lang="en-US" noProof="0" dirty="0" err="1" smtClean="0"/>
              <a:t>Quatrième</a:t>
            </a:r>
            <a:r>
              <a:rPr lang="en-US" noProof="0" dirty="0" smtClean="0"/>
              <a:t> </a:t>
            </a:r>
            <a:r>
              <a:rPr lang="en-US" noProof="0" dirty="0" err="1" smtClean="0"/>
              <a:t>niveau</a:t>
            </a:r>
            <a:endParaRPr lang="en-US" noProof="0" dirty="0" smtClean="0"/>
          </a:p>
          <a:p>
            <a:pPr lvl="4"/>
            <a:r>
              <a:rPr lang="en-US" noProof="0" dirty="0" err="1" smtClean="0"/>
              <a:t>Cinquième</a:t>
            </a:r>
            <a:r>
              <a:rPr lang="en-US" noProof="0" dirty="0" smtClean="0"/>
              <a:t> </a:t>
            </a:r>
            <a:r>
              <a:rPr lang="en-US" noProof="0" dirty="0" err="1" smtClean="0"/>
              <a:t>niveau</a:t>
            </a:r>
            <a:endParaRPr lang="en-US" noProof="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261C86-783F-406A-A508-B7BCF3766634}" type="datetimeFigureOut">
              <a:rPr lang="en-US" noProof="0" smtClean="0"/>
              <a:pPr/>
              <a:t>10/25/2016</a:t>
            </a:fld>
            <a:endParaRPr lang="en-US" noProof="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noProof="0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F43006-22BA-4B65-9153-CA4D1108557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258098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3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0F4CF7-533C-4444-8637-FA1E7CA7B324}" type="datetimeFigureOut">
              <a:rPr lang="fr-FR" smtClean="0"/>
              <a:pPr/>
              <a:t>25/10/2016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79117C-F3C5-48EB-AAC2-03C6EDB6D69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1547664" y="1412776"/>
            <a:ext cx="5436096" cy="1152128"/>
          </a:xfrm>
        </p:spPr>
        <p:txBody>
          <a:bodyPr/>
          <a:lstStyle/>
          <a:p>
            <a:r>
              <a:rPr lang="en-GB" dirty="0" err="1" smtClean="0"/>
              <a:t>Gersemi</a:t>
            </a:r>
            <a:r>
              <a:rPr lang="en-GB" dirty="0" smtClean="0"/>
              <a:t> Cryostat</a:t>
            </a:r>
            <a:endParaRPr lang="en-GB" dirty="0"/>
          </a:p>
        </p:txBody>
      </p:sp>
      <p:sp>
        <p:nvSpPr>
          <p:cNvPr id="5" name="Sous-titre 4"/>
          <p:cNvSpPr>
            <a:spLocks noGrp="1"/>
          </p:cNvSpPr>
          <p:nvPr>
            <p:ph type="subTitle" idx="1"/>
          </p:nvPr>
        </p:nvSpPr>
        <p:spPr>
          <a:xfrm>
            <a:off x="1043608" y="2636912"/>
            <a:ext cx="5760640" cy="936674"/>
          </a:xfrm>
        </p:spPr>
        <p:txBody>
          <a:bodyPr>
            <a:noAutofit/>
          </a:bodyPr>
          <a:lstStyle/>
          <a:p>
            <a:r>
              <a:rPr lang="en-GB" altLang="fr-FR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Mechanical and cryogenic configurations</a:t>
            </a:r>
          </a:p>
          <a:p>
            <a:pPr marL="355600" indent="-355600"/>
            <a:r>
              <a:rPr lang="en-GB" altLang="fr-FR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	</a:t>
            </a:r>
            <a:endParaRPr lang="en-GB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" name="Sous-titre 4"/>
          <p:cNvSpPr txBox="1">
            <a:spLocks/>
          </p:cNvSpPr>
          <p:nvPr/>
        </p:nvSpPr>
        <p:spPr>
          <a:xfrm>
            <a:off x="827584" y="5733256"/>
            <a:ext cx="6696744" cy="5754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alt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ACS – P. </a:t>
            </a:r>
            <a:r>
              <a:rPr kumimoji="0" lang="en-GB" altLang="fr-FR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Bujard</a:t>
            </a:r>
            <a:r>
              <a:rPr lang="en-GB" altLang="fr-FR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kumimoji="0" lang="en-GB" alt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J.P. </a:t>
            </a:r>
            <a:r>
              <a:rPr kumimoji="0" lang="en-GB" altLang="fr-FR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Thermeau</a:t>
            </a:r>
            <a:r>
              <a:rPr kumimoji="0" lang="en-GB" alt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GB" alt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F. </a:t>
            </a:r>
            <a:r>
              <a:rPr kumimoji="0" lang="en-GB" altLang="fr-FR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Dieudegard</a:t>
            </a:r>
            <a:r>
              <a:rPr kumimoji="0" lang="en-GB" alt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Sous-titre 4"/>
          <p:cNvSpPr txBox="1">
            <a:spLocks/>
          </p:cNvSpPr>
          <p:nvPr/>
        </p:nvSpPr>
        <p:spPr>
          <a:xfrm>
            <a:off x="827584" y="4941168"/>
            <a:ext cx="5472608" cy="5754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alt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GB" altLang="fr-FR" sz="24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nd</a:t>
            </a:r>
            <a:r>
              <a:rPr kumimoji="0" lang="en-GB" alt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Follow-up meeting – 25</a:t>
            </a:r>
            <a:r>
              <a:rPr kumimoji="0" lang="en-GB" altLang="fr-FR" sz="24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</a:t>
            </a:r>
            <a:r>
              <a:rPr kumimoji="0" lang="en-GB" alt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October 2016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732092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971600" y="1018471"/>
            <a:ext cx="752949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dirty="0" smtClean="0"/>
              <a:t>Cryogenic</a:t>
            </a:r>
            <a:r>
              <a:rPr lang="en-US" sz="3200" b="1" dirty="0" smtClean="0"/>
              <a:t> and mechanical Studies</a:t>
            </a:r>
          </a:p>
          <a:p>
            <a:pPr marL="357188">
              <a:spcBef>
                <a:spcPts val="1200"/>
              </a:spcBef>
              <a:buFontTx/>
              <a:buChar char="-"/>
            </a:pPr>
            <a:r>
              <a:rPr lang="en-US" sz="2000" dirty="0" smtClean="0"/>
              <a:t> Cryostat design</a:t>
            </a:r>
            <a:r>
              <a:rPr lang="en-US" sz="2000" dirty="0" smtClean="0"/>
              <a:t>,</a:t>
            </a:r>
          </a:p>
          <a:p>
            <a:pPr marL="357188">
              <a:spcBef>
                <a:spcPts val="1200"/>
              </a:spcBef>
              <a:buFontTx/>
              <a:buChar char="-"/>
            </a:pPr>
            <a:r>
              <a:rPr lang="en-US" sz="2000" dirty="0" smtClean="0"/>
              <a:t> V</a:t>
            </a:r>
            <a:r>
              <a:rPr lang="en-US" sz="2000" dirty="0" smtClean="0"/>
              <a:t>alve box,</a:t>
            </a:r>
            <a:endParaRPr lang="en-US" sz="2000" dirty="0" smtClean="0"/>
          </a:p>
          <a:p>
            <a:pPr marL="357188">
              <a:spcBef>
                <a:spcPts val="600"/>
              </a:spcBef>
              <a:buFontTx/>
              <a:buChar char="-"/>
            </a:pPr>
            <a:r>
              <a:rPr lang="en-US" sz="2000" dirty="0" smtClean="0"/>
              <a:t> Liquid insert,</a:t>
            </a:r>
          </a:p>
          <a:p>
            <a:pPr marL="357188">
              <a:spcBef>
                <a:spcPts val="600"/>
              </a:spcBef>
              <a:buFontTx/>
              <a:buChar char="-"/>
            </a:pPr>
            <a:r>
              <a:rPr lang="en-US" sz="2000" dirty="0" smtClean="0"/>
              <a:t> Lambda Insert</a:t>
            </a:r>
            <a:r>
              <a:rPr lang="en-US" sz="2000" dirty="0" smtClean="0"/>
              <a:t>,</a:t>
            </a:r>
          </a:p>
          <a:p>
            <a:pPr marL="357188">
              <a:spcBef>
                <a:spcPts val="600"/>
              </a:spcBef>
              <a:buFontTx/>
              <a:buChar char="-"/>
            </a:pPr>
            <a:r>
              <a:rPr lang="en-US" sz="2000" dirty="0" smtClean="0"/>
              <a:t> Specifications and </a:t>
            </a:r>
            <a:r>
              <a:rPr lang="en-US" sz="2000" dirty="0" smtClean="0"/>
              <a:t>equipments,</a:t>
            </a:r>
          </a:p>
          <a:p>
            <a:pPr marL="357188">
              <a:spcBef>
                <a:spcPts val="600"/>
              </a:spcBef>
              <a:buFontTx/>
              <a:buChar char="-"/>
            </a:pPr>
            <a:r>
              <a:rPr lang="en-US" sz="2000" dirty="0" smtClean="0"/>
              <a:t> </a:t>
            </a:r>
            <a:r>
              <a:rPr lang="en-US" sz="2000" dirty="0" smtClean="0"/>
              <a:t>Cryogenic schemes modifications.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xmlns="" val="12593524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Cryostat design</a:t>
            </a:r>
            <a:endParaRPr lang="en-US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692696"/>
            <a:ext cx="3554506" cy="5027189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51520" y="3972252"/>
            <a:ext cx="5976664" cy="11849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b="1" u="sng" dirty="0" smtClean="0"/>
              <a:t>Specifications:</a:t>
            </a:r>
          </a:p>
          <a:p>
            <a:pPr marL="180975">
              <a:buFontTx/>
              <a:buChar char="-"/>
            </a:pPr>
            <a:r>
              <a:rPr lang="en-US" sz="1600" dirty="0" smtClean="0"/>
              <a:t> Maximum allowable operating pressure: </a:t>
            </a:r>
            <a:r>
              <a:rPr lang="en-US" sz="1600" dirty="0" smtClean="0">
                <a:sym typeface="Symbol"/>
              </a:rPr>
              <a:t> </a:t>
            </a:r>
            <a:r>
              <a:rPr lang="en-US" sz="1600" dirty="0" smtClean="0"/>
              <a:t>3.9 </a:t>
            </a:r>
            <a:r>
              <a:rPr lang="en-US" sz="1600" dirty="0" err="1" smtClean="0"/>
              <a:t>barg</a:t>
            </a:r>
            <a:r>
              <a:rPr lang="en-US" sz="1600" dirty="0" smtClean="0"/>
              <a:t>,</a:t>
            </a:r>
          </a:p>
          <a:p>
            <a:pPr marL="180975">
              <a:buFontTx/>
              <a:buChar char="-"/>
            </a:pPr>
            <a:r>
              <a:rPr lang="en-US" sz="1600" dirty="0" smtClean="0"/>
              <a:t> Hydraulic test pressure: 7.15 </a:t>
            </a:r>
            <a:r>
              <a:rPr lang="en-US" sz="1600" dirty="0" err="1" smtClean="0"/>
              <a:t>bara</a:t>
            </a:r>
            <a:r>
              <a:rPr lang="en-US" sz="1600" dirty="0" smtClean="0">
                <a:sym typeface="Symbol"/>
              </a:rPr>
              <a:t>,</a:t>
            </a:r>
          </a:p>
          <a:p>
            <a:pPr marL="180975">
              <a:buFontTx/>
              <a:buChar char="-"/>
            </a:pPr>
            <a:r>
              <a:rPr lang="en-US" sz="1600" dirty="0" smtClean="0">
                <a:sym typeface="Symbol"/>
              </a:rPr>
              <a:t>The manufacturing norms is defined : EN13458</a:t>
            </a:r>
            <a:endParaRPr lang="en-US" sz="1600" dirty="0" smtClean="0"/>
          </a:p>
        </p:txBody>
      </p:sp>
      <p:sp>
        <p:nvSpPr>
          <p:cNvPr id="8" name="Rectangle 7"/>
          <p:cNvSpPr/>
          <p:nvPr/>
        </p:nvSpPr>
        <p:spPr>
          <a:xfrm>
            <a:off x="251520" y="980728"/>
            <a:ext cx="6480720" cy="14311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b="1" u="sng" dirty="0" smtClean="0"/>
              <a:t>Mechanical design:</a:t>
            </a:r>
            <a:endParaRPr lang="en-US" sz="1600" dirty="0" smtClean="0"/>
          </a:p>
          <a:p>
            <a:pPr marL="180975">
              <a:buFontTx/>
              <a:buChar char="-"/>
            </a:pPr>
            <a:r>
              <a:rPr lang="en-US" sz="1600" dirty="0" smtClean="0"/>
              <a:t> The design of stiffeners are modified to simplify the manufacturing,</a:t>
            </a:r>
          </a:p>
          <a:p>
            <a:pPr marL="180975">
              <a:buFontTx/>
              <a:buChar char="-"/>
            </a:pPr>
            <a:r>
              <a:rPr lang="en-US" sz="1600" dirty="0" smtClean="0"/>
              <a:t> Two safety valves (</a:t>
            </a:r>
            <a:r>
              <a:rPr lang="en-US" sz="1600" dirty="0" smtClean="0">
                <a:sym typeface="Symbol"/>
              </a:rPr>
              <a:t>1”, 3.9 </a:t>
            </a:r>
            <a:r>
              <a:rPr lang="en-US" sz="1600" dirty="0" err="1" smtClean="0">
                <a:sym typeface="Symbol"/>
              </a:rPr>
              <a:t>barg</a:t>
            </a:r>
            <a:r>
              <a:rPr lang="en-US" sz="1600" dirty="0" smtClean="0">
                <a:sym typeface="Symbol"/>
              </a:rPr>
              <a:t>) </a:t>
            </a:r>
            <a:r>
              <a:rPr lang="en-US" sz="1600" dirty="0" smtClean="0"/>
              <a:t>are added to protect the pressure vessel,</a:t>
            </a:r>
          </a:p>
          <a:p>
            <a:pPr marL="180975">
              <a:buFontTx/>
              <a:buChar char="-"/>
            </a:pPr>
            <a:r>
              <a:rPr lang="en-US" sz="1600" dirty="0" smtClean="0"/>
              <a:t> The flatness of the Lambda seat must be better than 0.1mm,</a:t>
            </a:r>
          </a:p>
          <a:p>
            <a:pPr marL="180975">
              <a:buFontTx/>
              <a:buChar char="-"/>
            </a:pPr>
            <a:r>
              <a:rPr lang="en-US" sz="1600" dirty="0" smtClean="0"/>
              <a:t> The final mechanical design is validated by numerical calculations.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51520" y="2636912"/>
            <a:ext cx="6264696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b="1" u="sng" dirty="0" smtClean="0"/>
              <a:t>Thermal screens:</a:t>
            </a:r>
          </a:p>
          <a:p>
            <a:pPr marL="180975">
              <a:buFontTx/>
              <a:buChar char="-"/>
            </a:pPr>
            <a:r>
              <a:rPr lang="en-US" sz="1600" dirty="0" smtClean="0"/>
              <a:t> An aluminum design defined, </a:t>
            </a:r>
          </a:p>
          <a:p>
            <a:pPr marL="180975">
              <a:buFontTx/>
              <a:buChar char="-"/>
            </a:pPr>
            <a:r>
              <a:rPr lang="en-US" sz="1600" dirty="0" smtClean="0"/>
              <a:t> The cylindrical upper part will be manufacturing in copper.</a:t>
            </a:r>
          </a:p>
        </p:txBody>
      </p:sp>
    </p:spTree>
    <p:extLst>
      <p:ext uri="{BB962C8B-B14F-4D97-AF65-F5344CB8AC3E}">
        <p14:creationId xmlns:p14="http://schemas.microsoft.com/office/powerpoint/2010/main" xmlns="" val="12593524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084168" y="764704"/>
            <a:ext cx="3048509" cy="5655679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mtClean="0"/>
              <a:t>Valve Box</a:t>
            </a: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51520" y="2900046"/>
            <a:ext cx="5976664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b="1" u="sng" dirty="0" smtClean="0"/>
              <a:t>Heat Exchangers:</a:t>
            </a:r>
          </a:p>
          <a:p>
            <a:pPr marL="180975">
              <a:buFontTx/>
              <a:buChar char="-"/>
            </a:pPr>
            <a:r>
              <a:rPr lang="en-US" sz="1600" dirty="0" smtClean="0"/>
              <a:t> 2 different exchangers (DATE) welded together.</a:t>
            </a:r>
          </a:p>
        </p:txBody>
      </p:sp>
      <p:sp>
        <p:nvSpPr>
          <p:cNvPr id="5" name="Rectangle 4"/>
          <p:cNvSpPr/>
          <p:nvPr/>
        </p:nvSpPr>
        <p:spPr>
          <a:xfrm>
            <a:off x="251520" y="980728"/>
            <a:ext cx="6336704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b="1" u="sng" dirty="0" smtClean="0"/>
              <a:t>Mechanical design:</a:t>
            </a:r>
          </a:p>
          <a:p>
            <a:pPr marL="180975">
              <a:buFontTx/>
              <a:buChar char="-"/>
            </a:pPr>
            <a:r>
              <a:rPr lang="en-US" sz="1600" dirty="0" smtClean="0"/>
              <a:t> The 3D piping design is done,</a:t>
            </a:r>
          </a:p>
          <a:p>
            <a:pPr marL="180975">
              <a:buFontTx/>
              <a:buChar char="-"/>
            </a:pPr>
            <a:r>
              <a:rPr lang="en-US" sz="1600" dirty="0"/>
              <a:t> </a:t>
            </a:r>
            <a:r>
              <a:rPr lang="en-US" sz="1600" dirty="0" smtClean="0"/>
              <a:t>The thermal shield is </a:t>
            </a:r>
            <a:r>
              <a:rPr lang="en-US" sz="1600" dirty="0"/>
              <a:t>copper </a:t>
            </a:r>
            <a:r>
              <a:rPr lang="en-US" sz="1600" dirty="0" smtClean="0"/>
              <a:t>designed.</a:t>
            </a:r>
          </a:p>
        </p:txBody>
      </p:sp>
    </p:spTree>
    <p:extLst>
      <p:ext uri="{BB962C8B-B14F-4D97-AF65-F5344CB8AC3E}">
        <p14:creationId xmlns:p14="http://schemas.microsoft.com/office/powerpoint/2010/main" xmlns="" val="941363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884139" y="953750"/>
            <a:ext cx="3296373" cy="5445224"/>
          </a:xfrm>
          <a:prstGeom prst="rect">
            <a:avLst/>
          </a:prstGeom>
        </p:spPr>
      </p:pic>
      <p:sp>
        <p:nvSpPr>
          <p:cNvPr id="13" name="Titre 12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720080"/>
          </a:xfrm>
        </p:spPr>
        <p:txBody>
          <a:bodyPr anchor="t">
            <a:normAutofit fontScale="90000"/>
          </a:bodyPr>
          <a:lstStyle/>
          <a:p>
            <a:pPr lvl="0" algn="ctr"/>
            <a:r>
              <a:rPr lang="en-US" sz="3100" dirty="0" smtClean="0"/>
              <a:t>Liquid Insert </a:t>
            </a:r>
            <a:r>
              <a:rPr lang="en-US" dirty="0" smtClean="0"/>
              <a:t/>
            </a:r>
            <a:br>
              <a:rPr lang="en-US" dirty="0" smtClean="0"/>
            </a:br>
            <a:endParaRPr lang="fr-FR" dirty="0"/>
          </a:p>
        </p:txBody>
      </p:sp>
      <p:sp>
        <p:nvSpPr>
          <p:cNvPr id="14" name="Titre 1"/>
          <p:cNvSpPr txBox="1">
            <a:spLocks/>
          </p:cNvSpPr>
          <p:nvPr/>
        </p:nvSpPr>
        <p:spPr>
          <a:xfrm>
            <a:off x="0" y="0"/>
            <a:ext cx="8892480" cy="7647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51520" y="980728"/>
            <a:ext cx="5616624" cy="36471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b="1" u="sng" dirty="0" smtClean="0"/>
              <a:t>Mechanical design:</a:t>
            </a:r>
          </a:p>
          <a:p>
            <a:pPr marL="180975">
              <a:buFontTx/>
              <a:buChar char="-"/>
            </a:pPr>
            <a:r>
              <a:rPr lang="en-US" sz="1600" dirty="0" smtClean="0"/>
              <a:t> The level probe (3.2m) is composed of two probes of 1.6 m. </a:t>
            </a:r>
          </a:p>
          <a:p>
            <a:pPr marL="180975"/>
            <a:endParaRPr lang="en-US" sz="1600" dirty="0" smtClean="0"/>
          </a:p>
          <a:p>
            <a:pPr marL="180975">
              <a:buFontTx/>
              <a:buChar char="-"/>
            </a:pPr>
            <a:r>
              <a:rPr lang="en-US" sz="1600" dirty="0" smtClean="0"/>
              <a:t> Two pumping lines (DN63 and DN100) for the cavity vacuum will be installed,</a:t>
            </a:r>
          </a:p>
          <a:p>
            <a:pPr marL="180975"/>
            <a:endParaRPr lang="en-US" sz="1600" dirty="0" smtClean="0"/>
          </a:p>
          <a:p>
            <a:pPr marL="180975">
              <a:buFontTx/>
              <a:buChar char="-"/>
            </a:pPr>
            <a:r>
              <a:rPr lang="en-US" sz="1600" dirty="0" smtClean="0"/>
              <a:t> An ACS low pressure safety valve has been defined to operate at 0.7 </a:t>
            </a:r>
            <a:r>
              <a:rPr lang="en-US" sz="1600" dirty="0" err="1" smtClean="0"/>
              <a:t>barg</a:t>
            </a:r>
            <a:r>
              <a:rPr lang="en-US" sz="1600" dirty="0" smtClean="0"/>
              <a:t>, </a:t>
            </a:r>
            <a:r>
              <a:rPr lang="en-US" sz="1600" dirty="0" smtClean="0"/>
              <a:t>this safety valve could be connected to the recovery helium system.</a:t>
            </a:r>
          </a:p>
          <a:p>
            <a:pPr marL="180975">
              <a:buFontTx/>
              <a:buChar char="-"/>
            </a:pPr>
            <a:r>
              <a:rPr lang="en-US" sz="1600" dirty="0" smtClean="0"/>
              <a:t> CD has improved the initial design of the low pressure safety valve.</a:t>
            </a:r>
          </a:p>
          <a:p>
            <a:pPr marL="180975"/>
            <a:endParaRPr lang="en-US" sz="1600" dirty="0" smtClean="0"/>
          </a:p>
          <a:p>
            <a:pPr marL="180975">
              <a:buFontTx/>
              <a:buChar char="-"/>
            </a:pPr>
            <a:r>
              <a:rPr lang="en-US" sz="1600" dirty="0" smtClean="0"/>
              <a:t>  CD drawings to be checked.</a:t>
            </a:r>
          </a:p>
          <a:p>
            <a:pPr marL="180975">
              <a:buFontTx/>
              <a:buChar char="-"/>
            </a:pP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xmlns="" val="2402159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652120" y="837283"/>
            <a:ext cx="3022746" cy="5517232"/>
          </a:xfrm>
          <a:prstGeom prst="rect">
            <a:avLst/>
          </a:prstGeom>
        </p:spPr>
      </p:pic>
      <p:sp>
        <p:nvSpPr>
          <p:cNvPr id="13" name="Titre 12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720080"/>
          </a:xfrm>
        </p:spPr>
        <p:txBody>
          <a:bodyPr anchor="t">
            <a:normAutofit fontScale="90000"/>
          </a:bodyPr>
          <a:lstStyle/>
          <a:p>
            <a:pPr lvl="0" algn="ctr"/>
            <a:r>
              <a:rPr lang="en-US" sz="3100" dirty="0" smtClean="0"/>
              <a:t>Lambda Insert : several modifications</a:t>
            </a:r>
            <a:r>
              <a:rPr lang="en-US" dirty="0" smtClean="0"/>
              <a:t/>
            </a:r>
            <a:br>
              <a:rPr lang="en-US" dirty="0" smtClean="0"/>
            </a:br>
            <a:endParaRPr lang="fr-FR" dirty="0"/>
          </a:p>
        </p:txBody>
      </p:sp>
      <p:sp>
        <p:nvSpPr>
          <p:cNvPr id="14" name="Titre 1"/>
          <p:cNvSpPr txBox="1">
            <a:spLocks/>
          </p:cNvSpPr>
          <p:nvPr/>
        </p:nvSpPr>
        <p:spPr>
          <a:xfrm>
            <a:off x="0" y="0"/>
            <a:ext cx="8892480" cy="7647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51520" y="980728"/>
            <a:ext cx="6048672" cy="43858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b="1" u="sng" dirty="0" smtClean="0"/>
              <a:t>Mechanical design:</a:t>
            </a:r>
          </a:p>
          <a:p>
            <a:pPr marL="180975">
              <a:buFontTx/>
              <a:buChar char="-"/>
            </a:pPr>
            <a:r>
              <a:rPr lang="en-US" sz="1600" dirty="0" smtClean="0"/>
              <a:t> Several modifications must be made to install the magnetic measurement system.</a:t>
            </a:r>
          </a:p>
          <a:p>
            <a:pPr marL="638175" lvl="1">
              <a:buFontTx/>
              <a:buChar char="-"/>
            </a:pPr>
            <a:r>
              <a:rPr lang="en-US" sz="1600" dirty="0" smtClean="0"/>
              <a:t> (Ø and axis distance in magnet design</a:t>
            </a:r>
            <a:r>
              <a:rPr lang="en-US" sz="1600" dirty="0" smtClean="0"/>
              <a:t>?)</a:t>
            </a:r>
            <a:endParaRPr lang="en-US" sz="1600" dirty="0" smtClean="0"/>
          </a:p>
          <a:p>
            <a:pPr marL="638175" lvl="1">
              <a:buFontTx/>
              <a:buChar char="-"/>
            </a:pPr>
            <a:endParaRPr lang="en-US" sz="1600" dirty="0" smtClean="0"/>
          </a:p>
          <a:p>
            <a:pPr marL="180975">
              <a:buFontTx/>
              <a:buChar char="-"/>
            </a:pPr>
            <a:r>
              <a:rPr lang="en-US" sz="1600" dirty="0" smtClean="0"/>
              <a:t> Current leads requirements to define final ports design.</a:t>
            </a:r>
          </a:p>
          <a:p>
            <a:pPr marL="180975">
              <a:buFontTx/>
              <a:buChar char="-"/>
            </a:pPr>
            <a:endParaRPr lang="en-US" sz="1600" dirty="0"/>
          </a:p>
          <a:p>
            <a:pPr marL="180975">
              <a:buFontTx/>
              <a:buChar char="-"/>
            </a:pPr>
            <a:r>
              <a:rPr lang="en-US" sz="1600" dirty="0" smtClean="0"/>
              <a:t> Access holes to design on the thermal </a:t>
            </a:r>
            <a:r>
              <a:rPr lang="en-US" sz="1600" dirty="0" smtClean="0"/>
              <a:t>shields,</a:t>
            </a:r>
          </a:p>
          <a:p>
            <a:pPr marL="180975"/>
            <a:endParaRPr lang="en-US" sz="1600" dirty="0" smtClean="0"/>
          </a:p>
          <a:p>
            <a:pPr marL="180975"/>
            <a:r>
              <a:rPr lang="en-US" sz="1600" dirty="0" smtClean="0"/>
              <a:t>- The low pressure safety valve operates at 2.5 </a:t>
            </a:r>
            <a:r>
              <a:rPr lang="en-US" sz="1600" dirty="0" err="1" smtClean="0"/>
              <a:t>barg</a:t>
            </a:r>
            <a:r>
              <a:rPr lang="en-US" sz="1600" dirty="0" smtClean="0"/>
              <a:t>,</a:t>
            </a:r>
            <a:endParaRPr lang="en-US" sz="1600" dirty="0" smtClean="0"/>
          </a:p>
          <a:p>
            <a:pPr marL="180975">
              <a:buFontTx/>
              <a:buChar char="-"/>
            </a:pPr>
            <a:endParaRPr lang="en-US" sz="1600" dirty="0"/>
          </a:p>
          <a:p>
            <a:pPr marL="180975">
              <a:buFontTx/>
              <a:buChar char="-"/>
            </a:pPr>
            <a:r>
              <a:rPr lang="en-US" sz="1600" dirty="0" smtClean="0"/>
              <a:t> HX681 design to be discussed (full copper, excepted the flanges, silver brazing and TIG welding</a:t>
            </a:r>
            <a:r>
              <a:rPr lang="en-US" sz="1600" dirty="0" smtClean="0"/>
              <a:t>).</a:t>
            </a:r>
            <a:endParaRPr lang="en-US" sz="1600" dirty="0"/>
          </a:p>
          <a:p>
            <a:pPr marL="180975">
              <a:buFontTx/>
              <a:buChar char="-"/>
            </a:pPr>
            <a:endParaRPr lang="en-US" sz="1600" dirty="0" smtClean="0"/>
          </a:p>
          <a:p>
            <a:pPr marL="180975">
              <a:buFontTx/>
              <a:buChar char="-"/>
            </a:pPr>
            <a:endParaRPr lang="en-US" sz="1600" dirty="0"/>
          </a:p>
          <a:p>
            <a:pPr marL="180975">
              <a:buFontTx/>
              <a:buChar char="-"/>
            </a:pPr>
            <a:endParaRPr lang="en-US" sz="1600" dirty="0" smtClean="0"/>
          </a:p>
          <a:p>
            <a:pPr marL="180975">
              <a:buFontTx/>
              <a:buChar char="-"/>
            </a:pP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xmlns="" val="2402159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re 12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720080"/>
          </a:xfrm>
        </p:spPr>
        <p:txBody>
          <a:bodyPr anchor="t">
            <a:normAutofit fontScale="90000"/>
          </a:bodyPr>
          <a:lstStyle/>
          <a:p>
            <a:pPr lvl="0" algn="ctr"/>
            <a:r>
              <a:rPr lang="en-US" sz="3100" dirty="0" smtClean="0"/>
              <a:t>Specifications and equipments</a:t>
            </a:r>
            <a:r>
              <a:rPr lang="en-US" dirty="0" smtClean="0"/>
              <a:t/>
            </a:r>
            <a:br>
              <a:rPr lang="en-US" dirty="0" smtClean="0"/>
            </a:br>
            <a:endParaRPr lang="fr-FR" dirty="0"/>
          </a:p>
        </p:txBody>
      </p:sp>
      <p:sp>
        <p:nvSpPr>
          <p:cNvPr id="14" name="Titre 1"/>
          <p:cNvSpPr txBox="1">
            <a:spLocks/>
          </p:cNvSpPr>
          <p:nvPr/>
        </p:nvSpPr>
        <p:spPr>
          <a:xfrm>
            <a:off x="0" y="0"/>
            <a:ext cx="8892480" cy="7647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51520" y="980728"/>
            <a:ext cx="856895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975">
              <a:buFontTx/>
              <a:buChar char="-"/>
            </a:pPr>
            <a:r>
              <a:rPr lang="en-US" sz="1600" dirty="0" smtClean="0"/>
              <a:t> The specifications of main equipments are defined excepted the instrumentation of the four current leads,</a:t>
            </a:r>
          </a:p>
          <a:p>
            <a:pPr marL="180975">
              <a:buFontTx/>
              <a:buChar char="-"/>
            </a:pPr>
            <a:endParaRPr lang="en-US" sz="1600" dirty="0" smtClean="0"/>
          </a:p>
          <a:p>
            <a:pPr marL="180975">
              <a:buFontTx/>
              <a:buChar char="-"/>
            </a:pPr>
            <a:r>
              <a:rPr lang="en-US" sz="1600" dirty="0" smtClean="0"/>
              <a:t> The electrical heaters of Minco will be replaced by the Winkler heaters, </a:t>
            </a:r>
          </a:p>
          <a:p>
            <a:pPr marL="180975">
              <a:buFontTx/>
              <a:buChar char="-"/>
            </a:pPr>
            <a:r>
              <a:rPr lang="en-US" sz="1600" dirty="0" smtClean="0"/>
              <a:t>The Minco Pt100 thin films are used to measure the temperature of the electrical heaters,</a:t>
            </a:r>
          </a:p>
          <a:p>
            <a:pPr marL="180975">
              <a:buFontTx/>
              <a:buChar char="-"/>
            </a:pPr>
            <a:r>
              <a:rPr lang="en-US" sz="1600" dirty="0" smtClean="0"/>
              <a:t> ACS will test the Winkler heaters in vacuum and cryogenic conditions,</a:t>
            </a:r>
          </a:p>
          <a:p>
            <a:pPr marL="180975">
              <a:buFontTx/>
              <a:buChar char="-"/>
            </a:pPr>
            <a:endParaRPr lang="en-US" sz="1600" dirty="0" smtClean="0"/>
          </a:p>
          <a:p>
            <a:pPr marL="180975">
              <a:buFontTx/>
              <a:buChar char="-"/>
            </a:pPr>
            <a:r>
              <a:rPr lang="en-US" sz="1600" dirty="0" smtClean="0"/>
              <a:t> A VAT control valve has been tested by ISII-Tech, this kind of butterfly valve could be used to replace the MKS valves,</a:t>
            </a:r>
          </a:p>
          <a:p>
            <a:pPr marL="180975"/>
            <a:endParaRPr lang="en-US" sz="1600" dirty="0" smtClean="0"/>
          </a:p>
          <a:p>
            <a:pPr marL="180975">
              <a:buFontTx/>
              <a:buChar char="-"/>
            </a:pPr>
            <a:r>
              <a:rPr lang="en-US" sz="1600" dirty="0" smtClean="0"/>
              <a:t> The Brooks pressure sensors will replace the MKS sensors used to regulate the pressure of helium bath,</a:t>
            </a:r>
          </a:p>
          <a:p>
            <a:pPr marL="180975">
              <a:buFontTx/>
              <a:buChar char="-"/>
            </a:pPr>
            <a:r>
              <a:rPr lang="en-US" sz="1600" dirty="0" smtClean="0"/>
              <a:t> Two kinds of Brooks pressure sensors will be used :</a:t>
            </a:r>
          </a:p>
          <a:p>
            <a:pPr marL="180975"/>
            <a:r>
              <a:rPr lang="en-US" sz="1600" dirty="0" smtClean="0"/>
              <a:t>	- the capacitance manometers in the range from 0 to 100 </a:t>
            </a:r>
            <a:r>
              <a:rPr lang="en-US" sz="1600" dirty="0" err="1" smtClean="0"/>
              <a:t>Torr</a:t>
            </a:r>
            <a:r>
              <a:rPr lang="en-US" sz="1600" dirty="0" smtClean="0"/>
              <a:t> and 0-1000 </a:t>
            </a:r>
            <a:r>
              <a:rPr lang="en-US" sz="1600" dirty="0" err="1" smtClean="0"/>
              <a:t>Torr</a:t>
            </a:r>
            <a:r>
              <a:rPr lang="en-US" sz="1600" dirty="0" smtClean="0"/>
              <a:t> : CMX45, </a:t>
            </a:r>
          </a:p>
          <a:p>
            <a:pPr marL="180975"/>
            <a:r>
              <a:rPr lang="en-US" sz="1600" dirty="0" smtClean="0"/>
              <a:t>	- the pressure sensors in the range from 0 to 2 bars and 0-7 bars : </a:t>
            </a:r>
            <a:r>
              <a:rPr lang="en-US" sz="1600" dirty="0" err="1" smtClean="0"/>
              <a:t>Solidsense</a:t>
            </a:r>
            <a:r>
              <a:rPr lang="en-US" sz="1600" dirty="0" smtClean="0"/>
              <a:t> II,</a:t>
            </a:r>
          </a:p>
          <a:p>
            <a:pPr marL="180975"/>
            <a:endParaRPr lang="en-US" sz="1600" dirty="0" smtClean="0"/>
          </a:p>
          <a:p>
            <a:pPr marL="180975">
              <a:buFontTx/>
              <a:buChar char="-"/>
            </a:pPr>
            <a:r>
              <a:rPr lang="en-US" sz="1600" dirty="0" smtClean="0"/>
              <a:t> The mass </a:t>
            </a:r>
            <a:r>
              <a:rPr lang="en-US" sz="1600" dirty="0" err="1" smtClean="0"/>
              <a:t>flowmeters</a:t>
            </a:r>
            <a:r>
              <a:rPr lang="en-US" sz="1600" dirty="0" smtClean="0"/>
              <a:t> will replace the gas counters but the range of measurement will be reduced (1/50 instead of 1/500).</a:t>
            </a:r>
          </a:p>
          <a:p>
            <a:pPr marL="180975">
              <a:buFontTx/>
              <a:buChar char="-"/>
            </a:pPr>
            <a:endParaRPr lang="en-US" sz="1600" dirty="0" smtClean="0"/>
          </a:p>
          <a:p>
            <a:pPr marL="180975"/>
            <a:endParaRPr lang="en-US" sz="1600" dirty="0" smtClean="0"/>
          </a:p>
        </p:txBody>
      </p:sp>
    </p:spTree>
    <p:extLst>
      <p:ext uri="{BB962C8B-B14F-4D97-AF65-F5344CB8AC3E}">
        <p14:creationId xmlns="" xmlns:p14="http://schemas.microsoft.com/office/powerpoint/2010/main" val="2402159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re 12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720080"/>
          </a:xfrm>
        </p:spPr>
        <p:txBody>
          <a:bodyPr anchor="t">
            <a:normAutofit fontScale="90000"/>
          </a:bodyPr>
          <a:lstStyle/>
          <a:p>
            <a:pPr lvl="0" algn="ctr"/>
            <a:r>
              <a:rPr lang="en-US" sz="3100" dirty="0" smtClean="0"/>
              <a:t>Cryogenic schemes</a:t>
            </a:r>
            <a:r>
              <a:rPr lang="en-US" dirty="0" smtClean="0"/>
              <a:t/>
            </a:r>
            <a:br>
              <a:rPr lang="en-US" dirty="0" smtClean="0"/>
            </a:br>
            <a:endParaRPr lang="fr-FR" dirty="0"/>
          </a:p>
        </p:txBody>
      </p:sp>
      <p:sp>
        <p:nvSpPr>
          <p:cNvPr id="14" name="Titre 1"/>
          <p:cNvSpPr txBox="1">
            <a:spLocks/>
          </p:cNvSpPr>
          <p:nvPr/>
        </p:nvSpPr>
        <p:spPr>
          <a:xfrm>
            <a:off x="0" y="0"/>
            <a:ext cx="8892480" cy="7647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51520" y="980728"/>
            <a:ext cx="8712968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975"/>
            <a:r>
              <a:rPr lang="en-US" sz="1600" dirty="0" smtClean="0"/>
              <a:t>- The new cryogenic scheme and the nomenclature included the equipment modifications are available.</a:t>
            </a:r>
          </a:p>
          <a:p>
            <a:pPr marL="180975">
              <a:buFontTx/>
              <a:buChar char="-"/>
            </a:pPr>
            <a:endParaRPr lang="en-US" sz="1600" dirty="0" smtClean="0"/>
          </a:p>
          <a:p>
            <a:pPr marL="180975">
              <a:buFontTx/>
              <a:buChar char="-"/>
            </a:pPr>
            <a:r>
              <a:rPr lang="en-US" sz="1600" dirty="0" smtClean="0"/>
              <a:t> The modifications concerned :</a:t>
            </a:r>
          </a:p>
          <a:p>
            <a:pPr marL="638175" lvl="1">
              <a:buFontTx/>
              <a:buChar char="-"/>
            </a:pPr>
            <a:r>
              <a:rPr lang="en-US" sz="1600" dirty="0" smtClean="0"/>
              <a:t> The cryogenic </a:t>
            </a:r>
            <a:r>
              <a:rPr lang="en-US" sz="1600" dirty="0" err="1" smtClean="0"/>
              <a:t>superfluid</a:t>
            </a:r>
            <a:r>
              <a:rPr lang="en-US" sz="1600" dirty="0" smtClean="0"/>
              <a:t> line used for the vacuum insert (no bayonet) : L015</a:t>
            </a:r>
            <a:r>
              <a:rPr lang="en-US" sz="1600" dirty="0" smtClean="0"/>
              <a:t>,</a:t>
            </a:r>
          </a:p>
          <a:p>
            <a:pPr marL="638175" lvl="1"/>
            <a:endParaRPr lang="en-US" sz="1600" dirty="0" smtClean="0"/>
          </a:p>
          <a:p>
            <a:pPr marL="638175" lvl="1">
              <a:buFontTx/>
              <a:buChar char="-"/>
            </a:pPr>
            <a:r>
              <a:rPr lang="en-US" sz="1600" dirty="0" smtClean="0"/>
              <a:t> The new safety valves of the cryostat cold vessel : SV642, SV643</a:t>
            </a:r>
            <a:r>
              <a:rPr lang="en-US" sz="1600" dirty="0" smtClean="0"/>
              <a:t>,</a:t>
            </a:r>
          </a:p>
          <a:p>
            <a:pPr marL="638175" lvl="1"/>
            <a:endParaRPr lang="en-US" sz="1600" dirty="0" smtClean="0"/>
          </a:p>
          <a:p>
            <a:pPr marL="638175" lvl="1">
              <a:buFontTx/>
              <a:buChar char="-"/>
            </a:pPr>
            <a:r>
              <a:rPr lang="en-US" sz="1600" dirty="0" smtClean="0"/>
              <a:t> The level probe of liquid insert composed of two probes : LT660, LT661</a:t>
            </a:r>
            <a:r>
              <a:rPr lang="en-US" sz="1600" dirty="0" smtClean="0"/>
              <a:t>,</a:t>
            </a:r>
          </a:p>
          <a:p>
            <a:pPr marL="638175" lvl="1"/>
            <a:endParaRPr lang="en-US" sz="1600" dirty="0" smtClean="0"/>
          </a:p>
          <a:p>
            <a:pPr marL="638175" lvl="1">
              <a:buFontTx/>
              <a:buChar char="-"/>
            </a:pPr>
            <a:r>
              <a:rPr lang="en-US" sz="1600" dirty="0" smtClean="0"/>
              <a:t> The level probe of vacuum insert composed of two probes : LT670, LT671</a:t>
            </a:r>
            <a:r>
              <a:rPr lang="en-US" sz="1600" dirty="0" smtClean="0"/>
              <a:t>,</a:t>
            </a:r>
          </a:p>
          <a:p>
            <a:pPr marL="638175" lvl="1"/>
            <a:endParaRPr lang="en-US" sz="1600" dirty="0" smtClean="0"/>
          </a:p>
          <a:p>
            <a:pPr marL="638175" lvl="1">
              <a:buFontTx/>
              <a:buChar char="-"/>
            </a:pPr>
            <a:r>
              <a:rPr lang="en-US" sz="1600" dirty="0" smtClean="0"/>
              <a:t> Magnet insert, the level probe of pressurized 2 K bath composed of two probes: LT680, LT681</a:t>
            </a:r>
            <a:r>
              <a:rPr lang="en-US" sz="1600" dirty="0" smtClean="0"/>
              <a:t>,</a:t>
            </a:r>
          </a:p>
          <a:p>
            <a:pPr marL="638175" lvl="1"/>
            <a:endParaRPr lang="en-US" sz="1600" dirty="0" smtClean="0"/>
          </a:p>
          <a:p>
            <a:pPr marL="638175" lvl="1">
              <a:buFontTx/>
              <a:buChar char="-"/>
            </a:pPr>
            <a:r>
              <a:rPr lang="en-US" sz="1600" dirty="0" smtClean="0"/>
              <a:t> Magnet insert, the level probe of heat exchanger HX681 : LT683 instead of LT681.</a:t>
            </a:r>
          </a:p>
          <a:p>
            <a:pPr marL="638175" lvl="1">
              <a:buFontTx/>
              <a:buChar char="-"/>
            </a:pPr>
            <a:endParaRPr lang="en-US" sz="1600" dirty="0" smtClean="0"/>
          </a:p>
        </p:txBody>
      </p:sp>
    </p:spTree>
    <p:extLst>
      <p:ext uri="{BB962C8B-B14F-4D97-AF65-F5344CB8AC3E}">
        <p14:creationId xmlns="" xmlns:p14="http://schemas.microsoft.com/office/powerpoint/2010/main" val="2402159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8306</TotalTime>
  <Words>608</Words>
  <Application>Microsoft Office PowerPoint</Application>
  <PresentationFormat>Affichage à l'écran (4:3)</PresentationFormat>
  <Paragraphs>86</Paragraphs>
  <Slides>8</Slides>
  <Notes>0</Notes>
  <HiddenSlides>2</HiddenSlides>
  <MMClips>0</MMClips>
  <ScaleCrop>false</ScaleCrop>
  <HeadingPairs>
    <vt:vector size="4" baseType="variant">
      <vt:variant>
        <vt:lpstr>Thème</vt:lpstr>
      </vt:variant>
      <vt:variant>
        <vt:i4>2</vt:i4>
      </vt:variant>
      <vt:variant>
        <vt:lpstr>Titres des diapositives</vt:lpstr>
      </vt:variant>
      <vt:variant>
        <vt:i4>8</vt:i4>
      </vt:variant>
    </vt:vector>
  </HeadingPairs>
  <TitlesOfParts>
    <vt:vector size="10" baseType="lpstr">
      <vt:lpstr>Thème Office</vt:lpstr>
      <vt:lpstr>Conception personnalisée</vt:lpstr>
      <vt:lpstr>Gersemi Cryostat</vt:lpstr>
      <vt:lpstr>Outline</vt:lpstr>
      <vt:lpstr>Cryostat design</vt:lpstr>
      <vt:lpstr>Valve Box</vt:lpstr>
      <vt:lpstr>Liquid Insert  </vt:lpstr>
      <vt:lpstr>Lambda Insert : several modifications </vt:lpstr>
      <vt:lpstr>Specifications and equipments </vt:lpstr>
      <vt:lpstr>Cryogenic schemes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Patxi Duthil</dc:creator>
  <cp:lastModifiedBy>thermeau</cp:lastModifiedBy>
  <cp:revision>931</cp:revision>
  <dcterms:created xsi:type="dcterms:W3CDTF">2014-11-24T23:00:23Z</dcterms:created>
  <dcterms:modified xsi:type="dcterms:W3CDTF">2016-10-25T16:03:27Z</dcterms:modified>
</cp:coreProperties>
</file>