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3" r:id="rId4"/>
    <p:sldId id="264" r:id="rId5"/>
    <p:sldId id="265" r:id="rId6"/>
    <p:sldId id="284" r:id="rId7"/>
    <p:sldId id="281" r:id="rId8"/>
    <p:sldId id="309" r:id="rId9"/>
    <p:sldId id="319" r:id="rId10"/>
    <p:sldId id="292" r:id="rId11"/>
    <p:sldId id="291" r:id="rId12"/>
    <p:sldId id="272" r:id="rId13"/>
    <p:sldId id="310" r:id="rId14"/>
    <p:sldId id="273" r:id="rId15"/>
    <p:sldId id="295" r:id="rId16"/>
    <p:sldId id="274" r:id="rId17"/>
    <p:sldId id="275" r:id="rId18"/>
    <p:sldId id="311" r:id="rId19"/>
    <p:sldId id="312" r:id="rId20"/>
    <p:sldId id="313" r:id="rId21"/>
    <p:sldId id="302" r:id="rId22"/>
    <p:sldId id="300" r:id="rId23"/>
    <p:sldId id="271" r:id="rId24"/>
    <p:sldId id="303" r:id="rId25"/>
    <p:sldId id="262" r:id="rId26"/>
    <p:sldId id="308" r:id="rId27"/>
    <p:sldId id="316" r:id="rId28"/>
    <p:sldId id="317" r:id="rId29"/>
    <p:sldId id="277" r:id="rId30"/>
    <p:sldId id="314" r:id="rId31"/>
    <p:sldId id="315" r:id="rId32"/>
    <p:sldId id="318" r:id="rId33"/>
    <p:sldId id="322" r:id="rId34"/>
    <p:sldId id="321" r:id="rId35"/>
    <p:sldId id="324" r:id="rId36"/>
    <p:sldId id="323" r:id="rId37"/>
    <p:sldId id="304" r:id="rId38"/>
    <p:sldId id="305" r:id="rId39"/>
    <p:sldId id="306" r:id="rId40"/>
    <p:sldId id="297" r:id="rId41"/>
    <p:sldId id="301" r:id="rId42"/>
    <p:sldId id="2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85A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0"/>
    <p:restoredTop sz="94780"/>
  </p:normalViewPr>
  <p:slideViewPr>
    <p:cSldViewPr snapToGrid="0" snapToObjects="1">
      <p:cViewPr varScale="1">
        <p:scale>
          <a:sx n="144" d="100"/>
          <a:sy n="14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50261-FE3B-2B4C-BE2B-733124535B2B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AF3BC-9BA7-8B46-A20F-0BD9F9355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9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2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ND upgrade ~2021/22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88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Assumes equal </a:t>
            </a:r>
            <a:r>
              <a:rPr lang="en-GB" dirty="0" smtClean="0"/>
              <a:t>nu/</a:t>
            </a:r>
            <a:r>
              <a:rPr lang="en-GB" dirty="0" err="1" smtClean="0"/>
              <a:t>nubar</a:t>
            </a:r>
            <a:r>
              <a:rPr lang="en-GB" dirty="0" smtClean="0"/>
              <a:t> running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59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algorithm</a:t>
            </a:r>
            <a:r>
              <a:rPr lang="en-GB" baseline="0" dirty="0" smtClean="0"/>
              <a:t> better signal/background recon increase 20% in FV rest in backup</a:t>
            </a:r>
          </a:p>
          <a:p>
            <a:r>
              <a:rPr lang="en-GB" baseline="0" dirty="0" smtClean="0"/>
              <a:t>Combine with next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2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more details of ND and SK</a:t>
            </a:r>
            <a:r>
              <a:rPr lang="en-GB" baseline="0" dirty="0" smtClean="0"/>
              <a:t> slides to here and check with </a:t>
            </a:r>
            <a:r>
              <a:rPr lang="en-GB" baseline="0" dirty="0" err="1" smtClean="0"/>
              <a:t>Jiae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8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5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08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</a:t>
            </a:r>
            <a:r>
              <a:rPr lang="en-GB" baseline="0" dirty="0" smtClean="0"/>
              <a:t> 17 maybe backup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p-value for fluctuation of this size in one sample: 2.5%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1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09385A"/>
                </a:solidFill>
              </a:rPr>
              <a:t>Maximum difference in confidence interval midpoint was </a:t>
            </a:r>
            <a:r>
              <a:rPr lang="en-US" dirty="0" smtClean="0">
                <a:solidFill>
                  <a:srgbClr val="C00000"/>
                </a:solidFill>
              </a:rPr>
              <a:t>1.7%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Maximum difference in interval size was </a:t>
            </a:r>
            <a:r>
              <a:rPr lang="en-US" dirty="0" smtClean="0">
                <a:solidFill>
                  <a:srgbClr val="C00000"/>
                </a:solidFill>
              </a:rPr>
              <a:t>2.3%</a:t>
            </a:r>
          </a:p>
          <a:p>
            <a:pPr lvl="1">
              <a:buClr>
                <a:srgbClr val="09385A"/>
              </a:buClr>
            </a:pPr>
            <a:endParaRPr lang="en-US" dirty="0" smtClean="0">
              <a:solidFill>
                <a:srgbClr val="09385A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F3BC-9BA7-8B46-A20F-0BD9F9355D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8260" y="4243459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Patrick Dunne,</a:t>
            </a:r>
          </a:p>
          <a:p>
            <a:r>
              <a:rPr lang="en-US" dirty="0" smtClean="0"/>
              <a:t>Imperial College London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3C07-D8AE-7A42-85A7-3B36D832F4E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049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A9EC90-795A-7B40-B31F-DBEEDED6D4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63088" y="130178"/>
            <a:ext cx="2412998" cy="1206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15914" y="130179"/>
            <a:ext cx="4584692" cy="1206498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2603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6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04976" cy="365125"/>
          </a:xfrm>
        </p:spPr>
        <p:txBody>
          <a:bodyPr/>
          <a:lstStyle/>
          <a:p>
            <a:fld id="{A7A9EC90-795A-7B40-B31F-DBEEDED6D4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576" y="5920581"/>
            <a:ext cx="1743074" cy="87153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3350" y="5920581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8136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5186" y="6326187"/>
            <a:ext cx="17049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A9EC90-795A-7B40-B31F-DBEEDED6D4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3374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04976" cy="365125"/>
          </a:xfrm>
        </p:spPr>
        <p:txBody>
          <a:bodyPr/>
          <a:lstStyle/>
          <a:p>
            <a:fld id="{A7A9EC90-795A-7B40-B31F-DBEEDED6D46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3088" y="130178"/>
            <a:ext cx="2412998" cy="1206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15914" y="130179"/>
            <a:ext cx="4584692" cy="1206498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9050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4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8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2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9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176962" y="6326187"/>
            <a:ext cx="2743200" cy="365125"/>
          </a:xfrm>
        </p:spPr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4323" y="6313090"/>
            <a:ext cx="4114800" cy="365125"/>
          </a:xfrm>
        </p:spPr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176962" y="632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F8136-2858-5349-B602-D4393F295625}" type="datetime1">
              <a:rPr lang="en-GB" smtClean="0"/>
              <a:pPr/>
              <a:t>22/09/2017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15253" y="5955903"/>
            <a:ext cx="3043397" cy="800894"/>
          </a:xfrm>
          <a:prstGeom prst="rect">
            <a:avLst/>
          </a:prstGeom>
          <a:scene3d>
            <a:camera prst="orthographicFront">
              <a:rot lat="10800000" lon="0" rev="21594000"/>
            </a:camera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576" y="207963"/>
            <a:ext cx="174307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FF75-E279-114A-894D-3DC9C529FA18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7A9EC90-795A-7B40-B31F-DBEEDED6D4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3.wmf"/><Relationship Id="rId7" Type="http://schemas.openxmlformats.org/officeDocument/2006/relationships/image" Target="../media/image160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4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Oscillation results and plans from the T2K experiment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119171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Patrick Dunne for the T2K Collaboration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NUFACT 2017</a:t>
            </a:r>
            <a:endParaRPr lang="en-US" dirty="0">
              <a:solidFill>
                <a:srgbClr val="093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6" y="1966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T2K analyses: Bayesian vs Frequentist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87" y="1041605"/>
            <a:ext cx="11739716" cy="4351338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09385A"/>
                </a:solidFill>
              </a:rPr>
              <a:t>T2K has three separate analysis frameworks: </a:t>
            </a:r>
            <a:r>
              <a:rPr lang="en-GB" sz="2000" dirty="0">
                <a:solidFill>
                  <a:srgbClr val="09385A"/>
                </a:solidFill>
              </a:rPr>
              <a:t>t</a:t>
            </a:r>
            <a:r>
              <a:rPr lang="en-GB" sz="2000" dirty="0" smtClean="0">
                <a:solidFill>
                  <a:srgbClr val="09385A"/>
                </a:solidFill>
              </a:rPr>
              <a:t>wo frequentist, one Bayesian</a:t>
            </a:r>
          </a:p>
          <a:p>
            <a:r>
              <a:rPr lang="en-GB" sz="2000" dirty="0" smtClean="0">
                <a:solidFill>
                  <a:srgbClr val="09385A"/>
                </a:solidFill>
              </a:rPr>
              <a:t>Bayesian analysis does joint near/far detector fit, frequentist analyses fit near detector first and propagate</a:t>
            </a:r>
          </a:p>
          <a:p>
            <a:r>
              <a:rPr lang="en-GB" sz="2000" dirty="0" smtClean="0">
                <a:solidFill>
                  <a:srgbClr val="09385A"/>
                </a:solidFill>
              </a:rPr>
              <a:t>All three able to construct frequentist confidence intervals for comparisons</a:t>
            </a:r>
          </a:p>
          <a:p>
            <a:pPr lvl="1"/>
            <a:r>
              <a:rPr lang="en-GB" sz="2000" dirty="0" smtClean="0">
                <a:solidFill>
                  <a:srgbClr val="09385A"/>
                </a:solidFill>
              </a:rPr>
              <a:t>Very good agreement is seen</a:t>
            </a:r>
            <a:endParaRPr lang="en-GB" sz="2000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42126" y="5197113"/>
            <a:ext cx="5661615" cy="10108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5471" y="5197113"/>
            <a:ext cx="5576656" cy="10108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7315" y="5267897"/>
            <a:ext cx="11444749" cy="1000641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 smtClean="0">
                <a:solidFill>
                  <a:srgbClr val="09385A"/>
                </a:solidFill>
              </a:rPr>
              <a:t>Bayesian analysis shows posterior probability density</a:t>
            </a:r>
          </a:p>
          <a:p>
            <a:pPr marL="0" indent="0" algn="ctr">
              <a:buFont typeface="Arial"/>
              <a:buNone/>
            </a:pPr>
            <a:r>
              <a:rPr lang="en-US" sz="2400" dirty="0" smtClean="0">
                <a:solidFill>
                  <a:srgbClr val="09385A"/>
                </a:solidFill>
              </a:rPr>
              <a:t>(high values mean more likely this is the “correct” parameter value)</a:t>
            </a:r>
          </a:p>
          <a:p>
            <a:pPr marL="0" indent="0" algn="ctr">
              <a:buFont typeface="Arial"/>
              <a:buNone/>
            </a:pPr>
            <a:r>
              <a:rPr lang="en-US" sz="2400" dirty="0" smtClean="0">
                <a:solidFill>
                  <a:srgbClr val="09385A"/>
                </a:solidFill>
              </a:rPr>
              <a:t>Frequentist analyses show Δχ</a:t>
            </a:r>
            <a:r>
              <a:rPr lang="en-US" sz="2400" baseline="30000" dirty="0" smtClean="0">
                <a:solidFill>
                  <a:srgbClr val="09385A"/>
                </a:solidFill>
              </a:rPr>
              <a:t>2</a:t>
            </a:r>
            <a:endParaRPr lang="en-US" sz="2400" dirty="0" smtClean="0">
              <a:solidFill>
                <a:srgbClr val="09385A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sz="2400" dirty="0" smtClean="0">
                <a:solidFill>
                  <a:srgbClr val="09385A"/>
                </a:solidFill>
              </a:rPr>
              <a:t>(low values mean better agreement with the data for this parameter value)</a:t>
            </a:r>
            <a:endParaRPr lang="en-US" sz="2400" dirty="0">
              <a:solidFill>
                <a:srgbClr val="09385A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40" y="2487682"/>
            <a:ext cx="4340917" cy="2709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01" y="2487682"/>
            <a:ext cx="3995263" cy="27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Predicted and observed Super-K event rates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631" y="3929198"/>
            <a:ext cx="11739717" cy="276211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9385A"/>
                </a:solidFill>
              </a:rPr>
              <a:t>Other oscillation parameters at previous best fits: maximal θ</a:t>
            </a:r>
            <a:r>
              <a:rPr lang="en-GB" baseline="-25000" dirty="0" smtClean="0">
                <a:solidFill>
                  <a:srgbClr val="09385A"/>
                </a:solidFill>
              </a:rPr>
              <a:t>23</a:t>
            </a:r>
            <a:r>
              <a:rPr lang="en-GB" dirty="0" smtClean="0">
                <a:solidFill>
                  <a:srgbClr val="09385A"/>
                </a:solidFill>
              </a:rPr>
              <a:t> 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Number of events observed generally agrees with oscillated predictions</a:t>
            </a:r>
          </a:p>
          <a:p>
            <a:pPr lvl="1">
              <a:buClr>
                <a:srgbClr val="09385A"/>
              </a:buClr>
            </a:pPr>
            <a:r>
              <a:rPr lang="en-GB" dirty="0" smtClean="0">
                <a:solidFill>
                  <a:srgbClr val="C00000"/>
                </a:solidFill>
              </a:rPr>
              <a:t>e-like sample rates are most consistent with </a:t>
            </a:r>
            <a:r>
              <a:rPr lang="en-GB" dirty="0" err="1">
                <a:solidFill>
                  <a:srgbClr val="C00000"/>
                </a:solidFill>
              </a:rPr>
              <a:t>δ</a:t>
            </a:r>
            <a:r>
              <a:rPr lang="en-GB" baseline="-25000" dirty="0" err="1">
                <a:solidFill>
                  <a:srgbClr val="C00000"/>
                </a:solidFill>
              </a:rPr>
              <a:t>CP</a:t>
            </a:r>
            <a:r>
              <a:rPr lang="en-GB" dirty="0">
                <a:solidFill>
                  <a:srgbClr val="C00000"/>
                </a:solidFill>
              </a:rPr>
              <a:t> = -</a:t>
            </a:r>
            <a:r>
              <a:rPr lang="en-GB" dirty="0" smtClean="0">
                <a:solidFill>
                  <a:srgbClr val="C00000"/>
                </a:solidFill>
              </a:rPr>
              <a:t>π/2 hypothesis</a:t>
            </a:r>
          </a:p>
          <a:p>
            <a:pPr lvl="1">
              <a:buClr>
                <a:srgbClr val="09385A"/>
              </a:buClr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μ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-like sample rates consistent within statistical and systematic errors</a:t>
            </a:r>
          </a:p>
          <a:p>
            <a:pPr lvl="1">
              <a:buClr>
                <a:srgbClr val="09385A"/>
              </a:buClr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CC1π rate shows large upwards fluctuation</a:t>
            </a:r>
          </a:p>
          <a:p>
            <a:pPr lvl="2">
              <a:buClr>
                <a:srgbClr val="09385A"/>
              </a:buClr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p-value for fluctuation of this size in at least 1 of 5 samples: 11.9%</a:t>
            </a:r>
          </a:p>
          <a:p>
            <a:pPr lvl="1">
              <a:buClr>
                <a:srgbClr val="09385A"/>
              </a:buClr>
            </a:pPr>
            <a:endParaRPr lang="en-GB" dirty="0">
              <a:solidFill>
                <a:srgbClr val="C00000"/>
              </a:solidFill>
            </a:endParaRPr>
          </a:p>
          <a:p>
            <a:pPr lvl="1">
              <a:buClr>
                <a:srgbClr val="09385A"/>
              </a:buClr>
            </a:pP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731541"/>
                  </p:ext>
                </p:extLst>
              </p:nvPr>
            </p:nvGraphicFramePr>
            <p:xfrm>
              <a:off x="314632" y="981260"/>
              <a:ext cx="10767964" cy="29348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817188"/>
                    <a:gridCol w="1539029"/>
                    <a:gridCol w="1539029"/>
                    <a:gridCol w="1539029"/>
                    <a:gridCol w="1539029"/>
                    <a:gridCol w="1794660"/>
                  </a:tblGrid>
                  <a:tr h="409660">
                    <a:tc>
                      <a:txBody>
                        <a:bodyPr/>
                        <a:lstStyle/>
                        <a:p>
                          <a:endParaRPr lang="en-GB" b="0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/>
                            <a:t>Predicted Rates</a:t>
                          </a:r>
                          <a:endParaRPr lang="en-GB" b="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/>
                            <a:t>Observed</a:t>
                          </a:r>
                          <a:r>
                            <a:rPr lang="en-GB" b="0" baseline="0" dirty="0" smtClean="0"/>
                            <a:t> Rates</a:t>
                          </a:r>
                          <a:endParaRPr lang="en-GB" b="0" dirty="0"/>
                        </a:p>
                      </a:txBody>
                      <a:tcPr anchor="ctr"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11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Sample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-π/2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0</a:t>
                          </a:r>
                          <a:endParaRPr lang="en-GB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π/2</a:t>
                          </a:r>
                          <a:endParaRPr lang="en-GB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π</a:t>
                          </a:r>
                          <a:endParaRPr lang="en-GB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solidFill>
                          <a:schemeClr val="accent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r>
                            <a:rPr lang="en-GB" b="0" dirty="0" smtClean="0"/>
                            <a:t>CCQE 1-Ring e-like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73.5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61.5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49.9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62.0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dirty="0" smtClean="0"/>
                            <a:t>CC1π 1-Ring e-like</a:t>
                          </a:r>
                          <a:r>
                            <a:rPr lang="en-GB" b="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6.92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6.01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4.87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5.78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15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r>
                            <a:rPr lang="en-GB" b="0" dirty="0" smtClean="0"/>
                            <a:t>CCQE 1-Ring e-like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7.93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9.04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10.04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8.93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r>
                            <a:rPr lang="en-GB" b="0" dirty="0" smtClean="0"/>
                            <a:t>CCQE 1-Ring </a:t>
                          </a:r>
                          <a:r>
                            <a:rPr lang="en-GB" b="0" dirty="0" err="1" smtClean="0"/>
                            <a:t>μ</a:t>
                          </a:r>
                          <a:r>
                            <a:rPr lang="en-GB" b="0" dirty="0" smtClean="0"/>
                            <a:t>-like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267.8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267.4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267.7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268.2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240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dirty="0" smtClean="0"/>
                            <a:t>CCQE 1-Ring </a:t>
                          </a:r>
                          <a:r>
                            <a:rPr lang="en-GB" b="0" dirty="0" err="1" smtClean="0"/>
                            <a:t>μ</a:t>
                          </a:r>
                          <a:r>
                            <a:rPr lang="en-GB" b="0" dirty="0" smtClean="0"/>
                            <a:t>-like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63.1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62.9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63.1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63.1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68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731541"/>
                  </p:ext>
                </p:extLst>
              </p:nvPr>
            </p:nvGraphicFramePr>
            <p:xfrm>
              <a:off x="314632" y="981260"/>
              <a:ext cx="10767964" cy="29348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817188"/>
                    <a:gridCol w="1539029"/>
                    <a:gridCol w="1539029"/>
                    <a:gridCol w="1539029"/>
                    <a:gridCol w="1539029"/>
                    <a:gridCol w="1794660"/>
                  </a:tblGrid>
                  <a:tr h="409660">
                    <a:tc>
                      <a:txBody>
                        <a:bodyPr/>
                        <a:lstStyle/>
                        <a:p>
                          <a:endParaRPr lang="en-GB" b="0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/>
                            <a:t>Predicted </a:t>
                          </a:r>
                          <a:r>
                            <a:rPr lang="en-GB" b="0" dirty="0" smtClean="0"/>
                            <a:t>Rates</a:t>
                          </a:r>
                          <a:endParaRPr lang="en-GB" b="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/>
                            <a:t>Observed</a:t>
                          </a:r>
                          <a:r>
                            <a:rPr lang="en-GB" b="0" baseline="0" dirty="0" smtClean="0"/>
                            <a:t> Rates</a:t>
                          </a:r>
                          <a:endParaRPr lang="en-GB" b="0" dirty="0"/>
                        </a:p>
                      </a:txBody>
                      <a:tcPr anchor="ctr"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11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Sample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-π/2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0</a:t>
                          </a:r>
                          <a:endParaRPr lang="en-GB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π/2</a:t>
                          </a:r>
                          <a:endParaRPr lang="en-GB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err="1" smtClean="0">
                              <a:solidFill>
                                <a:schemeClr val="bg1"/>
                              </a:solidFill>
                            </a:rPr>
                            <a:t>δ</a:t>
                          </a:r>
                          <a:r>
                            <a:rPr lang="en-GB" baseline="-25000" dirty="0" err="1" smtClean="0">
                              <a:solidFill>
                                <a:schemeClr val="bg1"/>
                              </a:solidFill>
                            </a:rPr>
                            <a:t>CP</a:t>
                          </a:r>
                          <a:r>
                            <a:rPr lang="en-GB" baseline="0" dirty="0" smtClean="0">
                              <a:solidFill>
                                <a:schemeClr val="bg1"/>
                              </a:solidFill>
                            </a:rPr>
                            <a:t> = π</a:t>
                          </a:r>
                          <a:endParaRPr lang="en-GB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solidFill>
                          <a:schemeClr val="accent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216" t="-268254" r="-282289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73.5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61.5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49.9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62.0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216" t="-368254" r="-282289" b="-3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6.92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6.01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4.87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5.78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15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216" t="-468254" r="-282289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7.93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9.04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10.04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8.93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7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l="-216" t="-568254" r="-282289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267.8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267.4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267.7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268.2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240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2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16" t="-668254" r="-282289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63.1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62.9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63.1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63.1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>
                              <a:solidFill>
                                <a:srgbClr val="09385A"/>
                              </a:solidFill>
                            </a:rPr>
                            <a:t>68</a:t>
                          </a:r>
                          <a:endParaRPr lang="en-GB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3128133" y="1987714"/>
            <a:ext cx="1546737" cy="115770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315450" y="1976283"/>
            <a:ext cx="1767145" cy="117003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128133" y="3145421"/>
            <a:ext cx="7954461" cy="795207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128133" y="2360348"/>
            <a:ext cx="1546737" cy="418420"/>
          </a:xfrm>
          <a:prstGeom prst="rect">
            <a:avLst/>
          </a:prstGeom>
          <a:noFill/>
          <a:ln w="254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315449" y="2360954"/>
            <a:ext cx="1767146" cy="418420"/>
          </a:xfrm>
          <a:prstGeom prst="rect">
            <a:avLst/>
          </a:prstGeom>
          <a:noFill/>
          <a:ln w="254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Size of systematic uncertainties</a:t>
            </a:r>
            <a:endParaRPr lang="en-US" dirty="0">
              <a:solidFill>
                <a:srgbClr val="0938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632532"/>
                  </p:ext>
                </p:extLst>
              </p:nvPr>
            </p:nvGraphicFramePr>
            <p:xfrm>
              <a:off x="246325" y="1022785"/>
              <a:ext cx="11629445" cy="3708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54933"/>
                    <a:gridCol w="1282803"/>
                    <a:gridCol w="1282803"/>
                    <a:gridCol w="1282803"/>
                    <a:gridCol w="1282803"/>
                    <a:gridCol w="1645920"/>
                    <a:gridCol w="189738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% Errors on predicted event rates, </a:t>
                          </a:r>
                          <a:r>
                            <a:rPr lang="en-GB" b="0" dirty="0" err="1" smtClean="0">
                              <a:solidFill>
                                <a:schemeClr val="bg1"/>
                              </a:solidFill>
                            </a:rPr>
                            <a:t>Osc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. Parameters as for rates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1R </a:t>
                          </a:r>
                          <a:r>
                            <a:rPr lang="en-GB" b="0" dirty="0" err="1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-like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1R e-like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Error Source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 CC1π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="0" dirty="0" smtClean="0">
                              <a:solidFill>
                                <a:schemeClr val="bg1"/>
                              </a:solidFill>
                            </a:rPr>
                            <a:t>-mode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SK Detector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1.86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1.51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3.03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4.22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16.69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1.60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SK FSI+SI+PN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2.20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1.98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3.01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2.31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11.43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1.57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ND280 const.</a:t>
                          </a:r>
                          <a:r>
                            <a:rPr lang="en-GB" b="0" baseline="0" dirty="0" smtClean="0">
                              <a:solidFill>
                                <a:schemeClr val="bg1"/>
                              </a:solidFill>
                            </a:rPr>
                            <a:t> flux &amp; </a:t>
                          </a:r>
                          <a:r>
                            <a:rPr lang="en-GB" b="0" baseline="0" dirty="0" err="1" smtClean="0">
                              <a:solidFill>
                                <a:schemeClr val="bg1"/>
                              </a:solidFill>
                            </a:rPr>
                            <a:t>xsec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3.22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2.72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3.22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2.88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4.05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2.50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0" dirty="0" smtClean="0">
                              <a:solidFill>
                                <a:schemeClr val="bg1"/>
                              </a:solidFill>
                            </a:rPr>
                            <a:t>σ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en-GB" b="0" dirty="0" err="1" smtClean="0">
                              <a:solidFill>
                                <a:schemeClr val="bg1"/>
                              </a:solidFill>
                            </a:rPr>
                            <a:t>ν</a:t>
                          </a:r>
                          <a:r>
                            <a:rPr lang="en-GB" b="0" baseline="-25000" dirty="0" err="1" smtClean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GB" b="0" baseline="0" dirty="0" smtClean="0">
                              <a:solidFill>
                                <a:schemeClr val="bg1"/>
                              </a:solidFill>
                            </a:rPr>
                            <a:t>)/</a:t>
                          </a:r>
                          <a:r>
                            <a:rPr lang="el-GR" b="0" dirty="0" smtClean="0">
                              <a:solidFill>
                                <a:schemeClr val="bg1"/>
                              </a:solidFill>
                            </a:rPr>
                            <a:t>σ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GB" b="0" dirty="0" smtClean="0">
                                      <a:solidFill>
                                        <a:schemeClr val="bg1"/>
                                      </a:solidFill>
                                    </a:rPr>
                                    <m:t>ν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b="0" baseline="-25000" dirty="0" smtClean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GB" b="0" baseline="0" dirty="0" smtClean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2.63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1.46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2.62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3.03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NC1ɣ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1.08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2.59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0.33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1.39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NC Other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0.25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0.25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0.14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0.33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0.98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0.18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Total Systematic Error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4.40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3.76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6.10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6.51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20.94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4.77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632532"/>
                  </p:ext>
                </p:extLst>
              </p:nvPr>
            </p:nvGraphicFramePr>
            <p:xfrm>
              <a:off x="246325" y="1022785"/>
              <a:ext cx="11629445" cy="3708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54933"/>
                    <a:gridCol w="1282803"/>
                    <a:gridCol w="1282803"/>
                    <a:gridCol w="1282803"/>
                    <a:gridCol w="1282803"/>
                    <a:gridCol w="1645920"/>
                    <a:gridCol w="189738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% Errors on predicted event rates, </a:t>
                          </a:r>
                          <a:r>
                            <a:rPr lang="en-GB" b="0" dirty="0" err="1" smtClean="0">
                              <a:solidFill>
                                <a:schemeClr val="bg1"/>
                              </a:solidFill>
                            </a:rPr>
                            <a:t>Osc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. 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Parameters as for rates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1R </a:t>
                          </a:r>
                          <a:r>
                            <a:rPr lang="en-GB" b="0" dirty="0" err="1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-like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1R e-like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Error Source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30332" t="-206557" r="-576777" b="-7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31905" t="-206557" r="-479524" b="-7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29858" t="-206557" r="-377251" b="-7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32381" t="-206557" r="-279048" b="-7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90037" t="-206557" r="-116236" b="-7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14148" t="-206557" r="-1286" b="-7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SK Detector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1.86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1.51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3.03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4.22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16.69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1.60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SK FSI+SI+PN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2.20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1.98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3.01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2.31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11.43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1.57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ND280 const.</a:t>
                          </a:r>
                          <a:r>
                            <a:rPr lang="en-GB" b="0" baseline="0" dirty="0" smtClean="0">
                              <a:solidFill>
                                <a:schemeClr val="bg1"/>
                              </a:solidFill>
                            </a:rPr>
                            <a:t> flux &amp; </a:t>
                          </a:r>
                          <a:r>
                            <a:rPr lang="en-GB" b="0" baseline="0" dirty="0" err="1" smtClean="0">
                              <a:solidFill>
                                <a:schemeClr val="bg1"/>
                              </a:solidFill>
                            </a:rPr>
                            <a:t>xsec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3.22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2.72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3.22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2.88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4.05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2.50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6" t="-606557" r="-29443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2.63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1.46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2.62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3.03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NC1ɣ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0.00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1.08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2.59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0.33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1.39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NC Other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0.25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0.25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0.14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0.33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0.98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0.18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bg1"/>
                              </a:solidFill>
                            </a:rPr>
                            <a:t>Total Systematic Error</a:t>
                          </a:r>
                          <a:endParaRPr lang="en-GB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4.40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3.76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6.10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6.51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20.94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rgbClr val="09385A"/>
                              </a:solidFill>
                            </a:rPr>
                            <a:t>4.77</a:t>
                          </a:r>
                          <a:endParaRPr lang="en-GB" b="0" dirty="0">
                            <a:solidFill>
                              <a:srgbClr val="09385A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246323" y="4731184"/>
                <a:ext cx="11936361" cy="17482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9385A"/>
                  </a:buClr>
                </a:pPr>
                <a:r>
                  <a:rPr lang="en-GB" dirty="0" smtClean="0">
                    <a:solidFill>
                      <a:srgbClr val="C00000"/>
                    </a:solidFill>
                  </a:rPr>
                  <a:t>Total error in the 4-7% range (except CC1pi)</a:t>
                </a:r>
              </a:p>
              <a:p>
                <a:pPr>
                  <a:buClr>
                    <a:srgbClr val="09385A"/>
                  </a:buClr>
                </a:pPr>
                <a:r>
                  <a:rPr lang="en-GB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Errors constrained by ND280 contribute 3-4% uncertainties</a:t>
                </a:r>
              </a:p>
              <a:p>
                <a:pPr>
                  <a:buClr>
                    <a:srgbClr val="09385A"/>
                  </a:buClr>
                </a:pPr>
                <a:r>
                  <a:rPr lang="en-GB" dirty="0" smtClean="0">
                    <a:solidFill>
                      <a:schemeClr val="accent2"/>
                    </a:solidFill>
                  </a:rPr>
                  <a:t>Error 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-mode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accent2"/>
                        </a:solidFill>
                        <a:latin typeface="Cambria Math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-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mode</a:t>
                </a:r>
                <a:r>
                  <a:rPr lang="en-GB" dirty="0" smtClean="0">
                    <a:solidFill>
                      <a:schemeClr val="accent2"/>
                    </a:solidFill>
                  </a:rPr>
                  <a:t> ratio 4.8%</a:t>
                </a:r>
              </a:p>
              <a:p>
                <a:pPr lvl="1">
                  <a:buClr>
                    <a:srgbClr val="09385A"/>
                  </a:buClr>
                </a:pPr>
                <a:r>
                  <a:rPr lang="en-GB" dirty="0" smtClean="0">
                    <a:solidFill>
                      <a:schemeClr val="accent2"/>
                    </a:solidFill>
                  </a:rPr>
                  <a:t>important for CP violation</a:t>
                </a:r>
              </a:p>
              <a:p>
                <a:pPr>
                  <a:buClr>
                    <a:srgbClr val="09385A"/>
                  </a:buClr>
                </a:pPr>
                <a:endParaRPr lang="en-GB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>
                  <a:buClr>
                    <a:srgbClr val="09385A"/>
                  </a:buClr>
                </a:pPr>
                <a:endParaRPr lang="en-GB" dirty="0">
                  <a:solidFill>
                    <a:srgbClr val="09385A"/>
                  </a:solidFill>
                </a:endParaRPr>
              </a:p>
              <a:p>
                <a:pPr lvl="2">
                  <a:buClr>
                    <a:srgbClr val="09385A"/>
                  </a:buClr>
                </a:pPr>
                <a:endParaRPr lang="en-GB" dirty="0">
                  <a:solidFill>
                    <a:srgbClr val="09385A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23" y="4731184"/>
                <a:ext cx="11936361" cy="1748273"/>
              </a:xfrm>
              <a:prstGeom prst="rect">
                <a:avLst/>
              </a:prstGeom>
              <a:blipFill rotWithShape="0">
                <a:blip r:embed="rId3"/>
                <a:stretch>
                  <a:fillRect l="-766" t="-6969" b="-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191182" y="4347456"/>
            <a:ext cx="8684586" cy="3951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00400" y="2876986"/>
            <a:ext cx="8675369" cy="372242"/>
          </a:xfrm>
          <a:prstGeom prst="rect">
            <a:avLst/>
          </a:prstGeom>
          <a:noFill/>
          <a:ln w="254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971261" y="2154237"/>
            <a:ext cx="1904507" cy="259004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Sensitivities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Set A sensitivity</a:t>
            </a:r>
            <a:endParaRPr lang="en-US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704" y="943284"/>
            <a:ext cx="2868975" cy="25176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04" y="3808515"/>
            <a:ext cx="2868975" cy="2517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841" y="943284"/>
            <a:ext cx="4033689" cy="2517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841" y="3808515"/>
            <a:ext cx="4033689" cy="251767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195923" y="1587757"/>
            <a:ext cx="2391690" cy="1228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Integrate out sin</a:t>
            </a:r>
            <a:r>
              <a:rPr lang="en-GB" baseline="30000" dirty="0" smtClean="0"/>
              <a:t>2</a:t>
            </a:r>
            <a:r>
              <a:rPr lang="en-GB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dependence</a:t>
            </a:r>
            <a:endParaRPr lang="en-GB" dirty="0"/>
          </a:p>
        </p:txBody>
      </p:sp>
      <p:sp>
        <p:nvSpPr>
          <p:cNvPr id="15" name="Right Arrow 14"/>
          <p:cNvSpPr/>
          <p:nvPr/>
        </p:nvSpPr>
        <p:spPr>
          <a:xfrm>
            <a:off x="4195923" y="4451196"/>
            <a:ext cx="2391690" cy="1228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Integrate out </a:t>
            </a:r>
            <a:r>
              <a:rPr lang="en-GB" smtClean="0"/>
              <a:t>sin</a:t>
            </a:r>
            <a:r>
              <a:rPr lang="en-GB" baseline="30000" smtClean="0"/>
              <a:t>2</a:t>
            </a:r>
            <a:r>
              <a:rPr lang="en-GB" smtClean="0"/>
              <a:t>θ</a:t>
            </a:r>
            <a:r>
              <a:rPr lang="en-GB" baseline="-25000" smtClean="0"/>
              <a:t>13</a:t>
            </a:r>
            <a:r>
              <a:rPr lang="en-GB" smtClean="0"/>
              <a:t> dependence</a:t>
            </a:r>
            <a:endParaRPr lang="en-GB"/>
          </a:p>
        </p:txBody>
      </p:sp>
      <p:sp>
        <p:nvSpPr>
          <p:cNvPr id="18" name="Down Arrow 17"/>
          <p:cNvSpPr/>
          <p:nvPr/>
        </p:nvSpPr>
        <p:spPr>
          <a:xfrm>
            <a:off x="3762746" y="3049340"/>
            <a:ext cx="521110" cy="1147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094658" y="3233949"/>
            <a:ext cx="264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Impose reactor constraint on sin</a:t>
            </a:r>
            <a:r>
              <a:rPr lang="en-GB" baseline="30000" dirty="0" smtClean="0">
                <a:solidFill>
                  <a:srgbClr val="C00000"/>
                </a:solidFill>
              </a:rPr>
              <a:t>2</a:t>
            </a:r>
            <a:r>
              <a:rPr lang="en-GB" dirty="0" smtClean="0">
                <a:solidFill>
                  <a:srgbClr val="C00000"/>
                </a:solidFill>
              </a:rPr>
              <a:t>(2θ</a:t>
            </a:r>
            <a:r>
              <a:rPr lang="en-GB" baseline="-25000" dirty="0" smtClean="0">
                <a:solidFill>
                  <a:srgbClr val="C00000"/>
                </a:solidFill>
              </a:rPr>
              <a:t>13</a:t>
            </a:r>
            <a:r>
              <a:rPr lang="en-GB" dirty="0" smtClean="0">
                <a:solidFill>
                  <a:srgbClr val="C00000"/>
                </a:solidFill>
              </a:rPr>
              <a:t>) (PDG 2016)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2084" y="883030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samples only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6131" y="898715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samples only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1546" y="3719078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79928" y="3728588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</a:t>
            </a:r>
            <a:r>
              <a:rPr lang="en-GB" smtClean="0">
                <a:solidFill>
                  <a:srgbClr val="C00000"/>
                </a:solidFill>
              </a:rPr>
              <a:t>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1" y="0"/>
            <a:ext cx="3571402" cy="176022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9385A"/>
                </a:solidFill>
              </a:rPr>
              <a:t>Comparison to Summer 2016</a:t>
            </a:r>
            <a:r>
              <a:rPr lang="en-GB" smtClean="0">
                <a:solidFill>
                  <a:srgbClr val="09385A"/>
                </a:solidFill>
              </a:rPr>
              <a:t/>
            </a:r>
            <a:br>
              <a:rPr lang="en-GB" smtClean="0">
                <a:solidFill>
                  <a:srgbClr val="09385A"/>
                </a:solidFill>
              </a:rPr>
            </a:br>
            <a:r>
              <a:rPr lang="en-GB" smtClean="0">
                <a:solidFill>
                  <a:srgbClr val="09385A"/>
                </a:solidFill>
              </a:rPr>
              <a:t>sensitivity</a:t>
            </a:r>
            <a:endParaRPr lang="en-GB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413" y="400775"/>
            <a:ext cx="4763903" cy="31413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14902" y="6250047"/>
            <a:ext cx="1704976" cy="365125"/>
          </a:xfrm>
        </p:spPr>
        <p:txBody>
          <a:bodyPr/>
          <a:lstStyle/>
          <a:p>
            <a:fld id="{A7A9EC90-795A-7B40-B31F-DBEEDED6D46A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112" y="3546037"/>
            <a:ext cx="5039204" cy="31452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6624124" y="2708926"/>
            <a:ext cx="12650" cy="3419089"/>
          </a:xfrm>
          <a:prstGeom prst="line">
            <a:avLst/>
          </a:prstGeom>
          <a:ln w="31750">
            <a:solidFill>
              <a:srgbClr val="093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924800" y="2708926"/>
            <a:ext cx="15" cy="3419090"/>
          </a:xfrm>
          <a:prstGeom prst="line">
            <a:avLst/>
          </a:prstGeom>
          <a:ln w="31750">
            <a:solidFill>
              <a:srgbClr val="093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618112" y="400775"/>
            <a:ext cx="309888" cy="3141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478707" y="401975"/>
            <a:ext cx="317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C00000"/>
                </a:solidFill>
              </a:rPr>
              <a:t>2016 T2K </a:t>
            </a:r>
            <a:r>
              <a:rPr lang="en-GB" dirty="0" smtClean="0">
                <a:solidFill>
                  <a:srgbClr val="C00000"/>
                </a:solidFill>
              </a:rPr>
              <a:t>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80273" y="6250047"/>
            <a:ext cx="310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C00000"/>
                </a:solidFill>
              </a:rPr>
              <a:t>2017 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830529" y="771307"/>
            <a:ext cx="1818968" cy="31275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071419" y="4102570"/>
            <a:ext cx="1818968" cy="15731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Fake data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7" y="1159591"/>
            <a:ext cx="7883091" cy="554481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Check robustness of results to neutrino interaction model by using our model to fit 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smtClean="0">
                <a:solidFill>
                  <a:srgbClr val="09385A"/>
                </a:solidFill>
              </a:rPr>
              <a:t>``fake data” generated with two methods</a:t>
            </a:r>
          </a:p>
          <a:p>
            <a:pPr marL="914400" lvl="1" indent="-457200">
              <a:buClr>
                <a:srgbClr val="09385A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`</a:t>
            </a:r>
            <a:r>
              <a:rPr lang="en-US" sz="2200" dirty="0" smtClean="0">
                <a:solidFill>
                  <a:srgbClr val="C00000"/>
                </a:solidFill>
              </a:rPr>
              <a:t>Data-driven’</a:t>
            </a:r>
            <a:r>
              <a:rPr lang="en-US" sz="2200" dirty="0" smtClean="0">
                <a:solidFill>
                  <a:srgbClr val="09385A"/>
                </a:solidFill>
              </a:rPr>
              <a:t>: assign differences between current </a:t>
            </a:r>
            <a:br>
              <a:rPr lang="en-US" sz="2200" dirty="0" smtClean="0">
                <a:solidFill>
                  <a:srgbClr val="09385A"/>
                </a:solidFill>
              </a:rPr>
            </a:br>
            <a:r>
              <a:rPr lang="en-US" sz="2200" dirty="0" smtClean="0">
                <a:solidFill>
                  <a:srgbClr val="09385A"/>
                </a:solidFill>
              </a:rPr>
              <a:t>model and ND280 data to one interaction mode and refit</a:t>
            </a:r>
          </a:p>
          <a:p>
            <a:pPr lvl="2">
              <a:buClr>
                <a:srgbClr val="09385A"/>
              </a:buClr>
            </a:pPr>
            <a:r>
              <a:rPr lang="en-US" sz="2200" dirty="0" smtClean="0">
                <a:solidFill>
                  <a:srgbClr val="09385A"/>
                </a:solidFill>
              </a:rPr>
              <a:t>Effect seen on sin</a:t>
            </a:r>
            <a:r>
              <a:rPr lang="en-US" sz="2200" baseline="30000" dirty="0" smtClean="0">
                <a:solidFill>
                  <a:srgbClr val="09385A"/>
                </a:solidFill>
              </a:rPr>
              <a:t>2</a:t>
            </a:r>
            <a:r>
              <a:rPr lang="en-US" sz="2200" dirty="0" smtClean="0">
                <a:solidFill>
                  <a:srgbClr val="09385A"/>
                </a:solidFill>
              </a:rPr>
              <a:t>θ</a:t>
            </a:r>
            <a:r>
              <a:rPr lang="en-US" sz="2200" baseline="-25000" dirty="0" smtClean="0">
                <a:solidFill>
                  <a:srgbClr val="09385A"/>
                </a:solidFill>
              </a:rPr>
              <a:t>23</a:t>
            </a:r>
            <a:r>
              <a:rPr lang="en-US" sz="2200" dirty="0" smtClean="0">
                <a:solidFill>
                  <a:srgbClr val="09385A"/>
                </a:solidFill>
              </a:rPr>
              <a:t> and Δm</a:t>
            </a:r>
            <a:r>
              <a:rPr lang="en-US" sz="2200" baseline="30000" dirty="0" smtClean="0">
                <a:solidFill>
                  <a:srgbClr val="09385A"/>
                </a:solidFill>
              </a:rPr>
              <a:t>2</a:t>
            </a:r>
            <a:r>
              <a:rPr lang="en-US" sz="2200" baseline="-25000" dirty="0" smtClean="0">
                <a:solidFill>
                  <a:srgbClr val="09385A"/>
                </a:solidFill>
              </a:rPr>
              <a:t>23</a:t>
            </a:r>
            <a:endParaRPr lang="en-US" sz="2200" dirty="0" smtClean="0">
              <a:solidFill>
                <a:srgbClr val="09385A"/>
              </a:solidFill>
            </a:endParaRPr>
          </a:p>
          <a:p>
            <a:pPr marL="914400" lvl="1" indent="-457200">
              <a:buClr>
                <a:srgbClr val="09385A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M</a:t>
            </a:r>
            <a:r>
              <a:rPr lang="en-US" sz="2200" dirty="0" smtClean="0">
                <a:solidFill>
                  <a:srgbClr val="C00000"/>
                </a:solidFill>
              </a:rPr>
              <a:t>odel choices</a:t>
            </a:r>
            <a:r>
              <a:rPr lang="en-US" sz="2200" dirty="0" smtClean="0">
                <a:solidFill>
                  <a:srgbClr val="09385A"/>
                </a:solidFill>
              </a:rPr>
              <a:t>: generate data using other models implemented in generator but not used in oscillation analysis and refit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142" y="1996717"/>
            <a:ext cx="4330858" cy="278642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985886" y="3264311"/>
            <a:ext cx="4226940" cy="1790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9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Impact on </a:t>
            </a:r>
            <a:r>
              <a:rPr lang="en-US" dirty="0" err="1">
                <a:solidFill>
                  <a:srgbClr val="09385A"/>
                </a:solidFill>
              </a:rPr>
              <a:t>δ</a:t>
            </a:r>
            <a:r>
              <a:rPr lang="en-US" baseline="-25000" dirty="0" err="1">
                <a:solidFill>
                  <a:srgbClr val="09385A"/>
                </a:solidFill>
              </a:rPr>
              <a:t>CP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827" y="1238250"/>
            <a:ext cx="7852907" cy="51623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Need to check how changes to Δχ</a:t>
            </a:r>
            <a:r>
              <a:rPr lang="en-US" baseline="30000" dirty="0" smtClean="0">
                <a:solidFill>
                  <a:srgbClr val="09385A"/>
                </a:solidFill>
              </a:rPr>
              <a:t>2</a:t>
            </a:r>
            <a:r>
              <a:rPr lang="en-US" dirty="0" smtClean="0">
                <a:solidFill>
                  <a:srgbClr val="09385A"/>
                </a:solidFill>
              </a:rPr>
              <a:t> from fake data studies affect statements on </a:t>
            </a:r>
            <a:r>
              <a:rPr lang="en-US" dirty="0" err="1" smtClean="0">
                <a:solidFill>
                  <a:srgbClr val="09385A"/>
                </a:solidFill>
              </a:rPr>
              <a:t>δ</a:t>
            </a:r>
            <a:r>
              <a:rPr lang="en-US" baseline="-25000" dirty="0" err="1" smtClean="0">
                <a:solidFill>
                  <a:srgbClr val="09385A"/>
                </a:solidFill>
              </a:rPr>
              <a:t>CP</a:t>
            </a:r>
            <a:endParaRPr lang="en-US" baseline="-25000" dirty="0" smtClean="0">
              <a:solidFill>
                <a:srgbClr val="09385A"/>
              </a:solidFill>
            </a:endParaRPr>
          </a:p>
          <a:p>
            <a:r>
              <a:rPr lang="en-US" dirty="0">
                <a:solidFill>
                  <a:srgbClr val="09385A"/>
                </a:solidFill>
              </a:rPr>
              <a:t>Take Δχ</a:t>
            </a:r>
            <a:r>
              <a:rPr lang="en-US" baseline="30000" dirty="0">
                <a:solidFill>
                  <a:srgbClr val="09385A"/>
                </a:solidFill>
              </a:rPr>
              <a:t>2 </a:t>
            </a:r>
            <a:r>
              <a:rPr lang="en-US" baseline="30000" dirty="0" smtClean="0">
                <a:solidFill>
                  <a:srgbClr val="09385A"/>
                </a:solidFill>
              </a:rPr>
              <a:t> </a:t>
            </a:r>
            <a:r>
              <a:rPr lang="en-US" dirty="0" smtClean="0">
                <a:solidFill>
                  <a:srgbClr val="09385A"/>
                </a:solidFill>
              </a:rPr>
              <a:t>difference </a:t>
            </a:r>
            <a:r>
              <a:rPr lang="en-US" dirty="0">
                <a:solidFill>
                  <a:srgbClr val="09385A"/>
                </a:solidFill>
              </a:rPr>
              <a:t>observed in fake data study (top </a:t>
            </a:r>
            <a:r>
              <a:rPr lang="en-US" dirty="0" smtClean="0">
                <a:solidFill>
                  <a:srgbClr val="09385A"/>
                </a:solidFill>
              </a:rPr>
              <a:t>plot) and s</a:t>
            </a:r>
            <a:r>
              <a:rPr lang="en-US" dirty="0">
                <a:solidFill>
                  <a:srgbClr val="09385A"/>
                </a:solidFill>
              </a:rPr>
              <a:t>hift observed Δχ</a:t>
            </a:r>
            <a:r>
              <a:rPr lang="en-US" baseline="30000" dirty="0">
                <a:solidFill>
                  <a:srgbClr val="09385A"/>
                </a:solidFill>
              </a:rPr>
              <a:t>2</a:t>
            </a:r>
            <a:r>
              <a:rPr lang="en-US" dirty="0" smtClean="0">
                <a:solidFill>
                  <a:srgbClr val="09385A"/>
                </a:solidFill>
              </a:rPr>
              <a:t> in data (bottom plot) by that amount</a:t>
            </a:r>
          </a:p>
          <a:p>
            <a:pPr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Impact on </a:t>
            </a:r>
            <a:r>
              <a:rPr lang="en-US" dirty="0" err="1" smtClean="0">
                <a:solidFill>
                  <a:srgbClr val="C00000"/>
                </a:solidFill>
              </a:rPr>
              <a:t>δ</a:t>
            </a:r>
            <a:r>
              <a:rPr lang="en-US" baseline="-25000" dirty="0" err="1" smtClean="0">
                <a:solidFill>
                  <a:srgbClr val="C00000"/>
                </a:solidFill>
              </a:rPr>
              <a:t>CP</a:t>
            </a:r>
            <a:r>
              <a:rPr lang="en-US" dirty="0" smtClean="0">
                <a:solidFill>
                  <a:srgbClr val="C00000"/>
                </a:solidFill>
              </a:rPr>
              <a:t> intervals is small</a:t>
            </a:r>
          </a:p>
          <a:p>
            <a:r>
              <a:rPr lang="en-US" dirty="0">
                <a:solidFill>
                  <a:srgbClr val="09385A"/>
                </a:solidFill>
              </a:rPr>
              <a:t>sin</a:t>
            </a:r>
            <a:r>
              <a:rPr lang="en-US" baseline="30000" dirty="0">
                <a:solidFill>
                  <a:srgbClr val="09385A"/>
                </a:solidFill>
              </a:rPr>
              <a:t>2</a:t>
            </a:r>
            <a:r>
              <a:rPr lang="en-US" dirty="0">
                <a:solidFill>
                  <a:srgbClr val="09385A"/>
                </a:solidFill>
              </a:rPr>
              <a:t>θ</a:t>
            </a:r>
            <a:r>
              <a:rPr lang="en-US" baseline="-25000" dirty="0">
                <a:solidFill>
                  <a:srgbClr val="09385A"/>
                </a:solidFill>
              </a:rPr>
              <a:t>23</a:t>
            </a:r>
            <a:r>
              <a:rPr lang="en-US" dirty="0">
                <a:solidFill>
                  <a:srgbClr val="09385A"/>
                </a:solidFill>
              </a:rPr>
              <a:t> and Δm</a:t>
            </a:r>
            <a:r>
              <a:rPr lang="en-US" baseline="30000" dirty="0">
                <a:solidFill>
                  <a:srgbClr val="09385A"/>
                </a:solidFill>
              </a:rPr>
              <a:t>2</a:t>
            </a:r>
            <a:r>
              <a:rPr lang="en-US" baseline="-25000" dirty="0">
                <a:solidFill>
                  <a:srgbClr val="09385A"/>
                </a:solidFill>
              </a:rPr>
              <a:t>23 </a:t>
            </a:r>
            <a:r>
              <a:rPr lang="en-US" dirty="0">
                <a:solidFill>
                  <a:srgbClr val="09385A"/>
                </a:solidFill>
              </a:rPr>
              <a:t>results presented with caveat that the systematic error model may be updated</a:t>
            </a:r>
          </a:p>
          <a:p>
            <a:pPr>
              <a:buClr>
                <a:srgbClr val="09385A"/>
              </a:buClr>
            </a:pPr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97" y="717718"/>
            <a:ext cx="4044131" cy="2802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896" y="3519949"/>
            <a:ext cx="4044131" cy="2933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23897" y="1565204"/>
            <a:ext cx="215536" cy="1413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1788418" y="6199188"/>
            <a:ext cx="138111" cy="201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Data results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36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Appearance parameter constraints</a:t>
            </a:r>
            <a:endParaRPr lang="en-GB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04" y="933450"/>
            <a:ext cx="4958501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08" y="933450"/>
            <a:ext cx="4978400" cy="436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3577" y="953770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data only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7032" y="953770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8336" y="5294751"/>
            <a:ext cx="10515600" cy="107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9385A"/>
                </a:solidFill>
              </a:rPr>
              <a:t>T2K value for sin</a:t>
            </a:r>
            <a:r>
              <a:rPr lang="en-US" baseline="30000" dirty="0" smtClean="0">
                <a:solidFill>
                  <a:srgbClr val="09385A"/>
                </a:solidFill>
              </a:rPr>
              <a:t>2</a:t>
            </a:r>
            <a:r>
              <a:rPr lang="en-US" dirty="0" smtClean="0">
                <a:solidFill>
                  <a:srgbClr val="09385A"/>
                </a:solidFill>
              </a:rPr>
              <a:t>θ</a:t>
            </a:r>
            <a:r>
              <a:rPr lang="en-US" baseline="-25000" dirty="0" smtClean="0">
                <a:solidFill>
                  <a:srgbClr val="09385A"/>
                </a:solidFill>
              </a:rPr>
              <a:t>13</a:t>
            </a:r>
            <a:r>
              <a:rPr lang="en-US" dirty="0" smtClean="0">
                <a:solidFill>
                  <a:srgbClr val="09385A"/>
                </a:solidFill>
              </a:rPr>
              <a:t> is consistent with PDG 2016 average (0.0219)</a:t>
            </a:r>
          </a:p>
        </p:txBody>
      </p:sp>
    </p:spTree>
    <p:extLst>
      <p:ext uri="{BB962C8B-B14F-4D97-AF65-F5344CB8AC3E}">
        <p14:creationId xmlns:p14="http://schemas.microsoft.com/office/powerpoint/2010/main" val="20873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Outline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solidFill>
                  <a:srgbClr val="09385A"/>
                </a:solidFill>
              </a:rPr>
              <a:t>The T2K Experiment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solidFill>
                  <a:srgbClr val="09385A"/>
                </a:solidFill>
              </a:rPr>
              <a:t>Structure of T2K oscillation 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solidFill>
                  <a:srgbClr val="09385A"/>
                </a:solidFill>
              </a:rPr>
              <a:t>New results from data to date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solidFill>
                  <a:srgbClr val="09385A"/>
                </a:solidFill>
              </a:rPr>
              <a:t>Future prospects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5A4B-A1EE-9B4C-875A-34CA0754CC33}" type="datetime1">
              <a:rPr lang="en-GB" smtClean="0"/>
              <a:t>22/09/2017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Dunne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err="1" smtClean="0">
                <a:solidFill>
                  <a:srgbClr val="09385A"/>
                </a:solidFill>
              </a:rPr>
              <a:t>δ</a:t>
            </a:r>
            <a:r>
              <a:rPr lang="en-GB" baseline="-25000" dirty="0" err="1" smtClean="0">
                <a:solidFill>
                  <a:srgbClr val="09385A"/>
                </a:solidFill>
              </a:rPr>
              <a:t>CP</a:t>
            </a:r>
            <a:r>
              <a:rPr lang="en-GB" dirty="0" smtClean="0">
                <a:solidFill>
                  <a:srgbClr val="09385A"/>
                </a:solidFill>
              </a:rPr>
              <a:t> Constraint</a:t>
            </a:r>
            <a:endParaRPr lang="en-GB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3165" y="1396221"/>
            <a:ext cx="5763699" cy="35974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0" y="1396221"/>
            <a:ext cx="5763700" cy="3597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2402" y="1396221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data only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5857" y="1396221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8335" y="5315347"/>
            <a:ext cx="11543072" cy="107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CP conserving values outside 2σ (95.4%) interval for T2K+reactor constraint</a:t>
            </a:r>
          </a:p>
        </p:txBody>
      </p:sp>
    </p:spTree>
    <p:extLst>
      <p:ext uri="{BB962C8B-B14F-4D97-AF65-F5344CB8AC3E}">
        <p14:creationId xmlns:p14="http://schemas.microsoft.com/office/powerpoint/2010/main" val="12043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Constraint vs sensitivity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636" y="1108672"/>
            <a:ext cx="7875793" cy="4918502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rgbClr val="09385A"/>
                </a:solidFill>
              </a:rPr>
              <a:t>Observed constraint stronger than predicted sensitivity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Studied how likely this was to happen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Generated many toy data sets with statistical and systematic fluctuations around </a:t>
            </a:r>
            <a:r>
              <a:rPr lang="en-GB" dirty="0" err="1" smtClean="0">
                <a:solidFill>
                  <a:srgbClr val="09385A"/>
                </a:solidFill>
              </a:rPr>
              <a:t>δ</a:t>
            </a:r>
            <a:r>
              <a:rPr lang="en-GB" baseline="-25000" dirty="0" err="1" smtClean="0">
                <a:solidFill>
                  <a:srgbClr val="09385A"/>
                </a:solidFill>
              </a:rPr>
              <a:t>CP</a:t>
            </a:r>
            <a:r>
              <a:rPr lang="en-GB" dirty="0" smtClean="0">
                <a:solidFill>
                  <a:srgbClr val="09385A"/>
                </a:solidFill>
              </a:rPr>
              <a:t>=-π/2, normal hierarchy (NH)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Ran fits to these spectra to determine </a:t>
            </a:r>
            <a:r>
              <a:rPr lang="en-GB" dirty="0" err="1">
                <a:solidFill>
                  <a:srgbClr val="09385A"/>
                </a:solidFill>
              </a:rPr>
              <a:t>δ</a:t>
            </a:r>
            <a:r>
              <a:rPr lang="en-GB" baseline="-25000" dirty="0" err="1">
                <a:solidFill>
                  <a:srgbClr val="09385A"/>
                </a:solidFill>
              </a:rPr>
              <a:t>CP</a:t>
            </a:r>
            <a:r>
              <a:rPr lang="en-GB" dirty="0" smtClean="0">
                <a:solidFill>
                  <a:srgbClr val="09385A"/>
                </a:solidFill>
              </a:rPr>
              <a:t> constraint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Observed constraint falls within 95.45% for most </a:t>
            </a:r>
            <a:r>
              <a:rPr lang="en-GB" dirty="0" err="1">
                <a:solidFill>
                  <a:srgbClr val="09385A"/>
                </a:solidFill>
              </a:rPr>
              <a:t>δ</a:t>
            </a:r>
            <a:r>
              <a:rPr lang="en-GB" baseline="-25000" dirty="0" err="1">
                <a:solidFill>
                  <a:srgbClr val="09385A"/>
                </a:solidFill>
              </a:rPr>
              <a:t>CP</a:t>
            </a:r>
            <a:r>
              <a:rPr lang="en-GB" baseline="-25000" dirty="0">
                <a:solidFill>
                  <a:srgbClr val="09385A"/>
                </a:solidFill>
              </a:rPr>
              <a:t> </a:t>
            </a:r>
            <a:r>
              <a:rPr lang="en-GB" baseline="-25000" dirty="0" smtClean="0">
                <a:solidFill>
                  <a:srgbClr val="09385A"/>
                </a:solidFill>
              </a:rPr>
              <a:t> </a:t>
            </a:r>
            <a:r>
              <a:rPr lang="en-GB" dirty="0" smtClean="0">
                <a:solidFill>
                  <a:srgbClr val="09385A"/>
                </a:solidFill>
              </a:rPr>
              <a:t>points</a:t>
            </a:r>
          </a:p>
          <a:p>
            <a:pPr>
              <a:buClr>
                <a:srgbClr val="09385A"/>
              </a:buClr>
            </a:pPr>
            <a:r>
              <a:rPr lang="en-GB" dirty="0" smtClean="0">
                <a:solidFill>
                  <a:srgbClr val="C00000"/>
                </a:solidFill>
              </a:rPr>
              <a:t>30%</a:t>
            </a:r>
            <a:r>
              <a:rPr lang="en-GB" dirty="0" smtClean="0">
                <a:solidFill>
                  <a:srgbClr val="09385A"/>
                </a:solidFill>
              </a:rPr>
              <a:t> of experiments </a:t>
            </a:r>
            <a:r>
              <a:rPr lang="en-GB" dirty="0" smtClean="0">
                <a:solidFill>
                  <a:srgbClr val="C00000"/>
                </a:solidFill>
              </a:rPr>
              <a:t>exclude </a:t>
            </a:r>
            <a:r>
              <a:rPr lang="en-GB" dirty="0" err="1" smtClean="0">
                <a:solidFill>
                  <a:srgbClr val="C00000"/>
                </a:solidFill>
              </a:rPr>
              <a:t>δ</a:t>
            </a:r>
            <a:r>
              <a:rPr lang="en-GB" baseline="-25000" dirty="0" err="1" smtClean="0">
                <a:solidFill>
                  <a:srgbClr val="C00000"/>
                </a:solidFill>
              </a:rPr>
              <a:t>CP</a:t>
            </a:r>
            <a:r>
              <a:rPr lang="en-GB" baseline="-25000" dirty="0" smtClean="0">
                <a:solidFill>
                  <a:srgbClr val="C00000"/>
                </a:solidFill>
              </a:rPr>
              <a:t> </a:t>
            </a:r>
            <a:r>
              <a:rPr lang="en-GB" dirty="0" smtClean="0">
                <a:solidFill>
                  <a:srgbClr val="C00000"/>
                </a:solidFill>
              </a:rPr>
              <a:t>= 0 </a:t>
            </a:r>
            <a:r>
              <a:rPr lang="en-GB" dirty="0" smtClean="0">
                <a:solidFill>
                  <a:srgbClr val="09385A"/>
                </a:solidFill>
              </a:rPr>
              <a:t>at 2σ</a:t>
            </a:r>
          </a:p>
          <a:p>
            <a:pPr>
              <a:buClr>
                <a:srgbClr val="09385A"/>
              </a:buClr>
            </a:pPr>
            <a:r>
              <a:rPr lang="en-GB" dirty="0" smtClean="0">
                <a:solidFill>
                  <a:srgbClr val="C00000"/>
                </a:solidFill>
              </a:rPr>
              <a:t>25%</a:t>
            </a:r>
            <a:r>
              <a:rPr lang="en-GB" dirty="0" smtClean="0">
                <a:solidFill>
                  <a:srgbClr val="09385A"/>
                </a:solidFill>
              </a:rPr>
              <a:t> </a:t>
            </a:r>
            <a:r>
              <a:rPr lang="en-GB" dirty="0">
                <a:solidFill>
                  <a:srgbClr val="09385A"/>
                </a:solidFill>
              </a:rPr>
              <a:t>of experiments </a:t>
            </a:r>
            <a:r>
              <a:rPr lang="en-GB" dirty="0">
                <a:solidFill>
                  <a:srgbClr val="C00000"/>
                </a:solidFill>
              </a:rPr>
              <a:t>exclude </a:t>
            </a:r>
            <a:r>
              <a:rPr lang="en-GB" dirty="0" err="1">
                <a:solidFill>
                  <a:srgbClr val="C00000"/>
                </a:solidFill>
              </a:rPr>
              <a:t>δ</a:t>
            </a:r>
            <a:r>
              <a:rPr lang="en-GB" baseline="-25000" dirty="0" err="1">
                <a:solidFill>
                  <a:srgbClr val="C00000"/>
                </a:solidFill>
              </a:rPr>
              <a:t>CP</a:t>
            </a:r>
            <a:r>
              <a:rPr lang="en-GB" baseline="-25000" dirty="0">
                <a:solidFill>
                  <a:srgbClr val="C00000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= </a:t>
            </a:r>
            <a:r>
              <a:rPr lang="en-GB" dirty="0" smtClean="0">
                <a:solidFill>
                  <a:srgbClr val="C00000"/>
                </a:solidFill>
              </a:rPr>
              <a:t>π </a:t>
            </a:r>
            <a:r>
              <a:rPr lang="en-GB" dirty="0">
                <a:solidFill>
                  <a:srgbClr val="09385A"/>
                </a:solidFill>
              </a:rPr>
              <a:t>at </a:t>
            </a:r>
            <a:r>
              <a:rPr lang="en-GB" dirty="0" smtClean="0">
                <a:solidFill>
                  <a:srgbClr val="09385A"/>
                </a:solidFill>
              </a:rPr>
              <a:t>2σ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9982"/>
            <a:ext cx="4270636" cy="2896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6161"/>
            <a:ext cx="4270636" cy="2871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140" y="2175309"/>
            <a:ext cx="18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Normal hierarchy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7139" y="4964959"/>
            <a:ext cx="194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Inverted hierarchy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4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Octant and hierarchy preferences</a:t>
            </a:r>
            <a:endParaRPr lang="en-GB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299" y="1543050"/>
            <a:ext cx="4958501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0865" y="1529953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31123"/>
              </p:ext>
            </p:extLst>
          </p:nvPr>
        </p:nvGraphicFramePr>
        <p:xfrm>
          <a:off x="6368026" y="4056374"/>
          <a:ext cx="4742426" cy="185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116"/>
                <a:gridCol w="1209368"/>
                <a:gridCol w="1268361"/>
                <a:gridCol w="786581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Posterior</a:t>
                      </a:r>
                      <a:r>
                        <a:rPr lang="en-GB" b="0" baseline="0" dirty="0" smtClean="0"/>
                        <a:t> probabilities (T2K + reactor constraint)</a:t>
                      </a:r>
                      <a:endParaRPr lang="en-GB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chemeClr val="bg1"/>
                          </a:solidFill>
                        </a:rPr>
                        <a:t>sin</a:t>
                      </a:r>
                      <a:r>
                        <a:rPr lang="en-GB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b="0" baseline="0" dirty="0" smtClean="0">
                          <a:solidFill>
                            <a:schemeClr val="bg1"/>
                          </a:solidFill>
                        </a:rPr>
                        <a:t>θ</a:t>
                      </a:r>
                      <a:r>
                        <a:rPr lang="en-GB" b="0" baseline="-250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r>
                        <a:rPr lang="en-GB" b="0" baseline="0" dirty="0" smtClean="0">
                          <a:solidFill>
                            <a:schemeClr val="bg1"/>
                          </a:solidFill>
                        </a:rPr>
                        <a:t>&lt;0.5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bg1"/>
                          </a:solidFill>
                        </a:rPr>
                        <a:t>sin</a:t>
                      </a:r>
                      <a:r>
                        <a:rPr lang="en-GB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b="0" baseline="0" dirty="0" smtClean="0">
                          <a:solidFill>
                            <a:schemeClr val="bg1"/>
                          </a:solidFill>
                        </a:rPr>
                        <a:t>θ</a:t>
                      </a:r>
                      <a:r>
                        <a:rPr lang="en-GB" b="0" baseline="-250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r>
                        <a:rPr lang="en-GB" b="0" baseline="0" dirty="0" smtClean="0">
                          <a:solidFill>
                            <a:schemeClr val="bg1"/>
                          </a:solidFill>
                        </a:rPr>
                        <a:t>&gt;0.5</a:t>
                      </a:r>
                      <a:endParaRPr lang="en-GB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chemeClr val="bg1"/>
                          </a:solidFill>
                        </a:rPr>
                        <a:t>Sum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0" dirty="0" smtClean="0"/>
                        <a:t>NH (Δm</a:t>
                      </a:r>
                      <a:r>
                        <a:rPr lang="en-GB" b="0" baseline="30000" dirty="0" smtClean="0"/>
                        <a:t>2</a:t>
                      </a:r>
                      <a:r>
                        <a:rPr lang="en-GB" b="0" baseline="-25000" dirty="0" smtClean="0"/>
                        <a:t>23</a:t>
                      </a:r>
                      <a:r>
                        <a:rPr lang="en-GB" b="0" baseline="0" dirty="0" smtClean="0"/>
                        <a:t>&gt;0)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0.193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0.674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0.868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/>
                        <a:t>IH (Δm</a:t>
                      </a:r>
                      <a:r>
                        <a:rPr lang="en-GB" b="0" baseline="30000" dirty="0" smtClean="0"/>
                        <a:t>2</a:t>
                      </a:r>
                      <a:r>
                        <a:rPr lang="en-GB" b="0" baseline="-25000" dirty="0" smtClean="0"/>
                        <a:t>23</a:t>
                      </a:r>
                      <a:r>
                        <a:rPr lang="en-GB" b="0" baseline="0" dirty="0" smtClean="0"/>
                        <a:t>&lt;0)</a:t>
                      </a:r>
                      <a:endParaRPr lang="en-GB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0.026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0.106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0.132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0" dirty="0" smtClean="0"/>
                        <a:t>Sum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0.219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0.781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57800" y="1220536"/>
            <a:ext cx="6934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200" dirty="0" smtClean="0">
                <a:solidFill>
                  <a:srgbClr val="09385A"/>
                </a:solidFill>
              </a:rPr>
              <a:t>Bayesian framework has natural way to express preference for binary choices: Bayes factors</a:t>
            </a:r>
            <a:endParaRPr lang="en-GB" sz="2200" dirty="0">
              <a:solidFill>
                <a:srgbClr val="09385A"/>
              </a:solidFill>
            </a:endParaRPr>
          </a:p>
          <a:p>
            <a:r>
              <a:rPr lang="en-GB" sz="2200" dirty="0" smtClean="0">
                <a:solidFill>
                  <a:srgbClr val="09385A"/>
                </a:solidFill>
              </a:rPr>
              <a:t>	B=P(option 1)/P(option 2)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>
                <a:solidFill>
                  <a:srgbClr val="09385A"/>
                </a:solidFill>
              </a:rPr>
              <a:t>Bayes factor for NH vs IH: </a:t>
            </a:r>
            <a:r>
              <a:rPr lang="en-GB" sz="2200" dirty="0" smtClean="0">
                <a:solidFill>
                  <a:srgbClr val="C00000"/>
                </a:solidFill>
              </a:rPr>
              <a:t>6.6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>
                <a:solidFill>
                  <a:srgbClr val="09385A"/>
                </a:solidFill>
              </a:rPr>
              <a:t>Bayes factor for upper vs lower octant: </a:t>
            </a:r>
            <a:r>
              <a:rPr lang="en-GB" sz="2200" dirty="0" smtClean="0">
                <a:solidFill>
                  <a:srgbClr val="C00000"/>
                </a:solidFill>
              </a:rPr>
              <a:t>3.6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>
                <a:solidFill>
                  <a:srgbClr val="09385A"/>
                </a:solidFill>
              </a:rPr>
              <a:t>Both classified as ”substantial/positive” on </a:t>
            </a:r>
            <a:r>
              <a:rPr lang="en-GB" sz="2200" dirty="0" err="1" smtClean="0">
                <a:solidFill>
                  <a:srgbClr val="09385A"/>
                </a:solidFill>
              </a:rPr>
              <a:t>Jeffreys</a:t>
            </a:r>
            <a:r>
              <a:rPr lang="en-GB" sz="2200" dirty="0" smtClean="0">
                <a:solidFill>
                  <a:srgbClr val="09385A"/>
                </a:solidFill>
              </a:rPr>
              <a:t>/</a:t>
            </a:r>
            <a:r>
              <a:rPr lang="en-GB" sz="2200" dirty="0" err="1" smtClean="0">
                <a:solidFill>
                  <a:srgbClr val="09385A"/>
                </a:solidFill>
              </a:rPr>
              <a:t>Kass</a:t>
            </a:r>
            <a:r>
              <a:rPr lang="en-GB" sz="2200" dirty="0" smtClean="0">
                <a:solidFill>
                  <a:srgbClr val="09385A"/>
                </a:solidFill>
              </a:rPr>
              <a:t> &amp; Rafferty scale but not yet decisive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>
                <a:solidFill>
                  <a:srgbClr val="09385A"/>
                </a:solidFill>
              </a:rPr>
              <a:t>Systematics may change due to fake data studies</a:t>
            </a:r>
          </a:p>
        </p:txBody>
      </p:sp>
    </p:spTree>
    <p:extLst>
      <p:ext uri="{BB962C8B-B14F-4D97-AF65-F5344CB8AC3E}">
        <p14:creationId xmlns:p14="http://schemas.microsoft.com/office/powerpoint/2010/main" val="18927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09385A"/>
                </a:solidFill>
              </a:rPr>
              <a:t>Future plans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" y="946484"/>
            <a:ext cx="7101228" cy="23605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9385A"/>
                </a:solidFill>
              </a:rPr>
              <a:t>T2K-II</a:t>
            </a:r>
          </a:p>
          <a:p>
            <a:r>
              <a:rPr lang="en-US" sz="2200" dirty="0" smtClean="0">
                <a:solidFill>
                  <a:srgbClr val="09385A"/>
                </a:solidFill>
              </a:rPr>
              <a:t>T2K target POT is 7.8x10</a:t>
            </a:r>
            <a:r>
              <a:rPr lang="en-US" sz="2200" baseline="30000" dirty="0" smtClean="0">
                <a:solidFill>
                  <a:srgbClr val="09385A"/>
                </a:solidFill>
              </a:rPr>
              <a:t>21</a:t>
            </a:r>
          </a:p>
          <a:p>
            <a:r>
              <a:rPr lang="en-US" sz="2200" dirty="0" smtClean="0">
                <a:solidFill>
                  <a:srgbClr val="09385A"/>
                </a:solidFill>
              </a:rPr>
              <a:t>T2K-II is a proposal to extend target to 20.0x10</a:t>
            </a:r>
            <a:r>
              <a:rPr lang="en-US" sz="2200" baseline="30000" dirty="0" smtClean="0">
                <a:solidFill>
                  <a:srgbClr val="09385A"/>
                </a:solidFill>
              </a:rPr>
              <a:t>21</a:t>
            </a:r>
            <a:r>
              <a:rPr lang="en-US" sz="2200" dirty="0" smtClean="0">
                <a:solidFill>
                  <a:srgbClr val="09385A"/>
                </a:solidFill>
              </a:rPr>
              <a:t> POT by ~2026</a:t>
            </a:r>
          </a:p>
          <a:p>
            <a:pPr lvl="1"/>
            <a:r>
              <a:rPr lang="en-US" sz="2200" dirty="0" smtClean="0">
                <a:solidFill>
                  <a:srgbClr val="09385A"/>
                </a:solidFill>
              </a:rPr>
              <a:t>Upgrade Main Ring power supply to increase from 0.4-&gt;1 Hz running</a:t>
            </a:r>
          </a:p>
          <a:p>
            <a:pPr lvl="1"/>
            <a:r>
              <a:rPr lang="en-US" sz="2200" dirty="0" smtClean="0">
                <a:solidFill>
                  <a:srgbClr val="09385A"/>
                </a:solidFill>
              </a:rPr>
              <a:t>Beam power increase up to 1.3 MW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252" y="3320169"/>
            <a:ext cx="7411453" cy="2856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rgbClr val="09385A"/>
                </a:solidFill>
              </a:rPr>
              <a:t>Other beam and detector upgrades</a:t>
            </a:r>
          </a:p>
          <a:p>
            <a:pPr>
              <a:buClr>
                <a:srgbClr val="09385A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Neutrino horns will run at 320 kA from next year</a:t>
            </a:r>
          </a:p>
          <a:p>
            <a:pPr lvl="1"/>
            <a:r>
              <a:rPr lang="en-US" sz="2200" dirty="0" smtClean="0">
                <a:solidFill>
                  <a:srgbClr val="09385A"/>
                </a:solidFill>
              </a:rPr>
              <a:t>Reduces wrong sign contamination in antineutrino mode</a:t>
            </a:r>
          </a:p>
          <a:p>
            <a:r>
              <a:rPr lang="en-US" sz="2200" dirty="0" smtClean="0">
                <a:solidFill>
                  <a:srgbClr val="09385A"/>
                </a:solidFill>
              </a:rPr>
              <a:t>ND280 will be upgraded to improve high-angle acceptance</a:t>
            </a:r>
          </a:p>
          <a:p>
            <a:pPr lvl="1"/>
            <a:r>
              <a:rPr lang="en-US" sz="2200" dirty="0" smtClean="0">
                <a:solidFill>
                  <a:srgbClr val="09385A"/>
                </a:solidFill>
              </a:rPr>
              <a:t>More similar to SK improving cross-section constraint</a:t>
            </a:r>
          </a:p>
          <a:p>
            <a:r>
              <a:rPr lang="en-US" sz="2200" dirty="0" smtClean="0">
                <a:solidFill>
                  <a:srgbClr val="09385A"/>
                </a:solidFill>
              </a:rPr>
              <a:t>SK will be refurbished during Summer 2018 to allow </a:t>
            </a:r>
            <a:r>
              <a:rPr lang="en-US" sz="2200" dirty="0" err="1" smtClean="0">
                <a:solidFill>
                  <a:srgbClr val="09385A"/>
                </a:solidFill>
              </a:rPr>
              <a:t>Gd</a:t>
            </a:r>
            <a:r>
              <a:rPr lang="en-US" sz="2200" dirty="0" smtClean="0">
                <a:solidFill>
                  <a:srgbClr val="09385A"/>
                </a:solidFill>
              </a:rPr>
              <a:t> addition in 2019/2020</a:t>
            </a:r>
          </a:p>
          <a:p>
            <a:pPr lvl="1"/>
            <a:r>
              <a:rPr lang="en-US" sz="2200" dirty="0" err="1" smtClean="0">
                <a:solidFill>
                  <a:srgbClr val="09385A"/>
                </a:solidFill>
              </a:rPr>
              <a:t>Gd</a:t>
            </a:r>
            <a:r>
              <a:rPr lang="en-US" sz="2200" dirty="0" smtClean="0">
                <a:solidFill>
                  <a:srgbClr val="09385A"/>
                </a:solidFill>
              </a:rPr>
              <a:t> enables neutron tagging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732" y="1470514"/>
            <a:ext cx="4895670" cy="36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T2K-II sensitivity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4" y="4729052"/>
            <a:ext cx="11999495" cy="1454094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If current preferred </a:t>
            </a:r>
            <a:r>
              <a:rPr lang="en-GB" dirty="0" err="1" smtClean="0">
                <a:solidFill>
                  <a:srgbClr val="09385A"/>
                </a:solidFill>
              </a:rPr>
              <a:t>δ</a:t>
            </a:r>
            <a:r>
              <a:rPr lang="en-GB" baseline="-25000" dirty="0" err="1" smtClean="0">
                <a:solidFill>
                  <a:srgbClr val="09385A"/>
                </a:solidFill>
              </a:rPr>
              <a:t>CP</a:t>
            </a:r>
            <a:r>
              <a:rPr lang="en-GB" dirty="0" smtClean="0">
                <a:solidFill>
                  <a:srgbClr val="09385A"/>
                </a:solidFill>
              </a:rPr>
              <a:t> is true T2K-II has potential for 3σ discovery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Size of systematic uncertainties has large effect on sensitivity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9" y="1033933"/>
            <a:ext cx="5259350" cy="3628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070" y="1033933"/>
            <a:ext cx="5135401" cy="37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85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Summary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546" y="1171073"/>
            <a:ext cx="6849979" cy="550714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T2K </a:t>
            </a:r>
            <a:r>
              <a:rPr lang="en-US" dirty="0" smtClean="0">
                <a:solidFill>
                  <a:srgbClr val="C00000"/>
                </a:solidFill>
              </a:rPr>
              <a:t>neutrino mode data has doubled </a:t>
            </a:r>
            <a:r>
              <a:rPr lang="en-US" dirty="0" smtClean="0">
                <a:solidFill>
                  <a:srgbClr val="09385A"/>
                </a:solidFill>
              </a:rPr>
              <a:t>since Summer 2016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SK reconstruction improved and additional samples added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Increases number of events per POT by ~30%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With new analysis </a:t>
            </a:r>
            <a:r>
              <a:rPr lang="en-US" dirty="0" smtClean="0">
                <a:solidFill>
                  <a:srgbClr val="C00000"/>
                </a:solidFill>
              </a:rPr>
              <a:t>CP conserving values of </a:t>
            </a:r>
            <a:r>
              <a:rPr lang="en-US" dirty="0" err="1" smtClean="0">
                <a:solidFill>
                  <a:srgbClr val="C00000"/>
                </a:solidFill>
              </a:rPr>
              <a:t>δ</a:t>
            </a:r>
            <a:r>
              <a:rPr lang="en-US" baseline="-25000" dirty="0" err="1" smtClean="0">
                <a:solidFill>
                  <a:srgbClr val="C00000"/>
                </a:solidFill>
              </a:rPr>
              <a:t>CP</a:t>
            </a:r>
            <a:r>
              <a:rPr lang="en-US" dirty="0" smtClean="0">
                <a:solidFill>
                  <a:srgbClr val="C00000"/>
                </a:solidFill>
              </a:rPr>
              <a:t> are excluded at 2σ</a:t>
            </a:r>
            <a:r>
              <a:rPr lang="en-US" dirty="0" smtClean="0">
                <a:solidFill>
                  <a:srgbClr val="09385A"/>
                </a:solidFill>
              </a:rPr>
              <a:t> in both Bayesian and frequentist frameworks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T2K-II proposal plans  to collect 20x10</a:t>
            </a:r>
            <a:r>
              <a:rPr lang="en-US" baseline="30000" dirty="0" smtClean="0">
                <a:solidFill>
                  <a:srgbClr val="09385A"/>
                </a:solidFill>
              </a:rPr>
              <a:t>21</a:t>
            </a:r>
            <a:r>
              <a:rPr lang="en-US" dirty="0" smtClean="0">
                <a:solidFill>
                  <a:srgbClr val="09385A"/>
                </a:solidFill>
              </a:rPr>
              <a:t> POT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Gives 3σ sensitivity to </a:t>
            </a:r>
            <a:r>
              <a:rPr lang="en-US" dirty="0" err="1" smtClean="0">
                <a:solidFill>
                  <a:srgbClr val="C00000"/>
                </a:solidFill>
              </a:rPr>
              <a:t>favourable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δ</a:t>
            </a:r>
            <a:r>
              <a:rPr lang="en-US" baseline="-25000" dirty="0" err="1" smtClean="0">
                <a:solidFill>
                  <a:srgbClr val="C00000"/>
                </a:solidFill>
              </a:rPr>
              <a:t>CP</a:t>
            </a:r>
            <a:r>
              <a:rPr lang="en-US" dirty="0" smtClean="0">
                <a:solidFill>
                  <a:srgbClr val="C00000"/>
                </a:solidFill>
              </a:rPr>
              <a:t> values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Actively looking for new groups to join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Exciting program of oscillation physics to look forward to!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123" y="1521322"/>
            <a:ext cx="5498843" cy="3597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917" y="1537364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Backup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Super-K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2736" y="981433"/>
            <a:ext cx="4977426" cy="517806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50 </a:t>
            </a:r>
            <a:r>
              <a:rPr lang="en-US" dirty="0" err="1" smtClean="0">
                <a:solidFill>
                  <a:srgbClr val="09385A"/>
                </a:solidFill>
              </a:rPr>
              <a:t>kton</a:t>
            </a:r>
            <a:r>
              <a:rPr lang="en-US" dirty="0" smtClean="0">
                <a:solidFill>
                  <a:srgbClr val="09385A"/>
                </a:solidFill>
              </a:rPr>
              <a:t> water-Cherenkov detector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11,000 20” PMT inner detector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40% photo-coverage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2,000 8” PMT outer detector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Cosmic veto/exiting particles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Not </a:t>
            </a:r>
            <a:r>
              <a:rPr lang="en-US" dirty="0" err="1" smtClean="0">
                <a:solidFill>
                  <a:srgbClr val="09385A"/>
                </a:solidFill>
              </a:rPr>
              <a:t>magnetised</a:t>
            </a:r>
            <a:endParaRPr lang="en-US" dirty="0" smtClean="0">
              <a:solidFill>
                <a:srgbClr val="09385A"/>
              </a:solidFill>
            </a:endParaRPr>
          </a:p>
          <a:p>
            <a:r>
              <a:rPr lang="en-US" dirty="0" smtClean="0">
                <a:solidFill>
                  <a:srgbClr val="09385A"/>
                </a:solidFill>
              </a:rPr>
              <a:t>Particle ID via Cherenkov ring pattern: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Muons</a:t>
            </a:r>
            <a:r>
              <a:rPr lang="en-US" dirty="0" smtClean="0">
                <a:solidFill>
                  <a:srgbClr val="09385A"/>
                </a:solidFill>
              </a:rPr>
              <a:t> produce </a:t>
            </a:r>
            <a:r>
              <a:rPr lang="en-US" dirty="0" smtClean="0">
                <a:solidFill>
                  <a:srgbClr val="C00000"/>
                </a:solidFill>
              </a:rPr>
              <a:t>sharp</a:t>
            </a:r>
            <a:r>
              <a:rPr lang="en-US" dirty="0" smtClean="0">
                <a:solidFill>
                  <a:srgbClr val="09385A"/>
                </a:solidFill>
              </a:rPr>
              <a:t> rings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Electrons</a:t>
            </a:r>
            <a:r>
              <a:rPr lang="en-US" dirty="0" smtClean="0">
                <a:solidFill>
                  <a:srgbClr val="09385A"/>
                </a:solidFill>
              </a:rPr>
              <a:t> scatter more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smtClean="0">
                <a:solidFill>
                  <a:srgbClr val="09385A"/>
                </a:solidFill>
              </a:rPr>
              <a:t>→ </a:t>
            </a:r>
            <a:r>
              <a:rPr lang="en-US" dirty="0" smtClean="0">
                <a:solidFill>
                  <a:srgbClr val="C00000"/>
                </a:solidFill>
              </a:rPr>
              <a:t>fuzzier</a:t>
            </a:r>
            <a:r>
              <a:rPr lang="en-US" dirty="0" smtClean="0">
                <a:solidFill>
                  <a:srgbClr val="09385A"/>
                </a:solidFill>
              </a:rPr>
              <a:t> rings</a:t>
            </a:r>
          </a:p>
          <a:p>
            <a:pPr lvl="1"/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Dunne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1434"/>
            <a:ext cx="3942735" cy="5889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161" y="4083817"/>
            <a:ext cx="3153851" cy="2850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160" y="1309634"/>
            <a:ext cx="3153851" cy="277418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8131277" y="3048000"/>
            <a:ext cx="1740310" cy="170098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597445" y="5509171"/>
            <a:ext cx="2848510" cy="101132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Near detectors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200" y="1309201"/>
            <a:ext cx="3758709" cy="24408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200" dirty="0" smtClean="0">
                <a:solidFill>
                  <a:srgbClr val="09385A"/>
                </a:solidFill>
              </a:rPr>
              <a:t>INGRID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On-axis detector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Monitors beam direction and constrains flux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Design  beam direction tolerance 1 </a:t>
            </a:r>
            <a:r>
              <a:rPr lang="en-US" dirty="0" err="1" smtClean="0">
                <a:solidFill>
                  <a:srgbClr val="09385A"/>
                </a:solidFill>
              </a:rPr>
              <a:t>mrad</a:t>
            </a:r>
            <a:endParaRPr lang="en-US" dirty="0" smtClean="0">
              <a:solidFill>
                <a:srgbClr val="09385A"/>
              </a:solidFill>
            </a:endParaRPr>
          </a:p>
          <a:p>
            <a:r>
              <a:rPr lang="en-US" dirty="0" smtClean="0">
                <a:solidFill>
                  <a:srgbClr val="09385A"/>
                </a:solidFill>
              </a:rPr>
              <a:t>Achieved &lt;0.5 </a:t>
            </a:r>
            <a:r>
              <a:rPr lang="en-US" dirty="0" err="1" smtClean="0">
                <a:solidFill>
                  <a:srgbClr val="09385A"/>
                </a:solidFill>
              </a:rPr>
              <a:t>mrad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575" y="2055185"/>
            <a:ext cx="3008671" cy="3760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312" y="129074"/>
            <a:ext cx="3119797" cy="27598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466736" y="1558119"/>
            <a:ext cx="1858296" cy="209948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1" y="3763156"/>
            <a:ext cx="3549580" cy="302601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824323" y="4782101"/>
            <a:ext cx="2199961" cy="26184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799312" y="2901991"/>
            <a:ext cx="5392688" cy="3300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200" dirty="0" smtClean="0">
                <a:solidFill>
                  <a:srgbClr val="09385A"/>
                </a:solidFill>
              </a:rPr>
              <a:t>ND280</a:t>
            </a:r>
          </a:p>
          <a:p>
            <a:r>
              <a:rPr lang="en-US" sz="3100" dirty="0" smtClean="0">
                <a:solidFill>
                  <a:srgbClr val="09385A"/>
                </a:solidFill>
              </a:rPr>
              <a:t>2.5</a:t>
            </a:r>
            <a:r>
              <a:rPr lang="en-US" sz="3100" baseline="30000" dirty="0" smtClean="0">
                <a:solidFill>
                  <a:srgbClr val="09385A"/>
                </a:solidFill>
              </a:rPr>
              <a:t>o</a:t>
            </a:r>
            <a:r>
              <a:rPr lang="en-US" sz="3100" dirty="0" smtClean="0">
                <a:solidFill>
                  <a:srgbClr val="09385A"/>
                </a:solidFill>
              </a:rPr>
              <a:t> off-axis (same as Super-K)</a:t>
            </a:r>
          </a:p>
          <a:p>
            <a:r>
              <a:rPr lang="en-US" sz="3100" dirty="0" smtClean="0">
                <a:solidFill>
                  <a:srgbClr val="09385A"/>
                </a:solidFill>
              </a:rPr>
              <a:t>Two fine-grained detector (FGD) targets</a:t>
            </a:r>
          </a:p>
          <a:p>
            <a:pPr lvl="1"/>
            <a:r>
              <a:rPr lang="en-US" sz="2900" dirty="0" smtClean="0">
                <a:solidFill>
                  <a:srgbClr val="09385A"/>
                </a:solidFill>
              </a:rPr>
              <a:t>FGD1 </a:t>
            </a:r>
            <a:r>
              <a:rPr lang="mr-IN" sz="2900" dirty="0" smtClean="0">
                <a:solidFill>
                  <a:srgbClr val="09385A"/>
                </a:solidFill>
              </a:rPr>
              <a:t>–</a:t>
            </a:r>
            <a:r>
              <a:rPr lang="en-US" sz="2900" dirty="0" smtClean="0">
                <a:solidFill>
                  <a:srgbClr val="09385A"/>
                </a:solidFill>
              </a:rPr>
              <a:t> Active carbon target</a:t>
            </a:r>
          </a:p>
          <a:p>
            <a:pPr lvl="1"/>
            <a:r>
              <a:rPr lang="en-US" sz="2900" dirty="0" smtClean="0">
                <a:solidFill>
                  <a:srgbClr val="09385A"/>
                </a:solidFill>
              </a:rPr>
              <a:t>FGD2 </a:t>
            </a:r>
            <a:r>
              <a:rPr lang="mr-IN" sz="2900" dirty="0" smtClean="0">
                <a:solidFill>
                  <a:srgbClr val="09385A"/>
                </a:solidFill>
              </a:rPr>
              <a:t>–</a:t>
            </a:r>
            <a:r>
              <a:rPr lang="en-US" sz="2900" dirty="0" smtClean="0">
                <a:solidFill>
                  <a:srgbClr val="09385A"/>
                </a:solidFill>
              </a:rPr>
              <a:t> Active carbon and passive water layers</a:t>
            </a:r>
          </a:p>
          <a:p>
            <a:r>
              <a:rPr lang="en-US" sz="3100" dirty="0" smtClean="0">
                <a:solidFill>
                  <a:srgbClr val="09385A"/>
                </a:solidFill>
              </a:rPr>
              <a:t>Magnet + three TPCs</a:t>
            </a:r>
          </a:p>
          <a:p>
            <a:pPr lvl="1"/>
            <a:r>
              <a:rPr lang="en-US" sz="2900" dirty="0" smtClean="0">
                <a:solidFill>
                  <a:srgbClr val="09385A"/>
                </a:solidFill>
              </a:rPr>
              <a:t>Particle charge + momentum from curvature</a:t>
            </a:r>
          </a:p>
          <a:p>
            <a:pPr lvl="1"/>
            <a:r>
              <a:rPr lang="en-US" sz="2900" dirty="0" smtClean="0">
                <a:solidFill>
                  <a:srgbClr val="09385A"/>
                </a:solidFill>
              </a:rPr>
              <a:t>Particle ID From </a:t>
            </a:r>
            <a:r>
              <a:rPr lang="en-US" sz="2900" dirty="0" err="1" smtClean="0">
                <a:solidFill>
                  <a:srgbClr val="09385A"/>
                </a:solidFill>
              </a:rPr>
              <a:t>dE</a:t>
            </a:r>
            <a:r>
              <a:rPr lang="en-US" sz="2900" dirty="0" smtClean="0">
                <a:solidFill>
                  <a:srgbClr val="09385A"/>
                </a:solidFill>
              </a:rPr>
              <a:t>/dx </a:t>
            </a:r>
            <a:r>
              <a:rPr lang="mr-IN" sz="2900" dirty="0" smtClean="0">
                <a:solidFill>
                  <a:srgbClr val="09385A"/>
                </a:solidFill>
              </a:rPr>
              <a:t>–</a:t>
            </a:r>
            <a:r>
              <a:rPr lang="en-US" sz="2900" dirty="0" smtClean="0">
                <a:solidFill>
                  <a:srgbClr val="09385A"/>
                </a:solidFill>
              </a:rPr>
              <a:t> 0.2% </a:t>
            </a:r>
            <a:r>
              <a:rPr lang="en-US" sz="2900" dirty="0" err="1" smtClean="0">
                <a:solidFill>
                  <a:srgbClr val="09385A"/>
                </a:solidFill>
              </a:rPr>
              <a:t>mis</a:t>
            </a:r>
            <a:r>
              <a:rPr lang="en-US" sz="2900" dirty="0" smtClean="0">
                <a:solidFill>
                  <a:srgbClr val="09385A"/>
                </a:solidFill>
              </a:rPr>
              <a:t>-ID rate</a:t>
            </a:r>
          </a:p>
          <a:p>
            <a:r>
              <a:rPr lang="en-US" sz="3100" dirty="0" smtClean="0">
                <a:solidFill>
                  <a:srgbClr val="09385A"/>
                </a:solidFill>
              </a:rPr>
              <a:t>Constrains cross-section and flux uncertainties </a:t>
            </a:r>
          </a:p>
        </p:txBody>
      </p:sp>
    </p:spTree>
    <p:extLst>
      <p:ext uri="{BB962C8B-B14F-4D97-AF65-F5344CB8AC3E}">
        <p14:creationId xmlns:p14="http://schemas.microsoft.com/office/powerpoint/2010/main" val="10781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Off-axis beam concept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55"/>
            <a:ext cx="4395018" cy="592905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95018" y="1163436"/>
            <a:ext cx="7098892" cy="4970156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Want as much flux as possible at oscillation peak (~0.6 GeV)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Use 2.5</a:t>
            </a:r>
            <a:r>
              <a:rPr lang="en-US" baseline="30000" dirty="0" smtClean="0">
                <a:solidFill>
                  <a:srgbClr val="09385A"/>
                </a:solidFill>
              </a:rPr>
              <a:t>o</a:t>
            </a:r>
            <a:r>
              <a:rPr lang="en-US" dirty="0" smtClean="0">
                <a:solidFill>
                  <a:srgbClr val="09385A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off-axis </a:t>
            </a:r>
            <a:r>
              <a:rPr lang="en-US" dirty="0" smtClean="0">
                <a:solidFill>
                  <a:srgbClr val="09385A"/>
                </a:solidFill>
              </a:rPr>
              <a:t>beam: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Off-axis phase space gives maximum energy for neutrinos from pion decay at a given angle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Gives narrower peak in flux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Removal of high-energy component suppresses NC backgrounds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00292"/>
            <a:ext cx="4306529" cy="2904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04" y="900292"/>
            <a:ext cx="3903406" cy="298397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2153264" y="2743201"/>
            <a:ext cx="2728459" cy="33650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750142" y="3500284"/>
            <a:ext cx="3131581" cy="84557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723" y="4358955"/>
            <a:ext cx="6769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The T2K Experiment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3907"/>
            <a:ext cx="12192000" cy="5777568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9659089">
            <a:off x="6140881" y="2461836"/>
            <a:ext cx="467542" cy="3282815"/>
          </a:xfrm>
          <a:prstGeom prst="upArrow">
            <a:avLst/>
          </a:prstGeom>
          <a:solidFill>
            <a:srgbClr val="0938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3530127">
            <a:off x="5660598" y="3849327"/>
            <a:ext cx="1428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chemeClr val="accent2">
                    <a:lumMod val="75000"/>
                  </a:schemeClr>
                </a:solidFill>
              </a:rPr>
              <a:t>295 km</a:t>
            </a:r>
            <a:endParaRPr lang="en-US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12" y="1201172"/>
            <a:ext cx="3191704" cy="213659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11" idx="3"/>
          </p:cNvCxnSpPr>
          <p:nvPr/>
        </p:nvCxnSpPr>
        <p:spPr>
          <a:xfrm flipH="1" flipV="1">
            <a:off x="4505016" y="2269470"/>
            <a:ext cx="961489" cy="36421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3531" y="2130573"/>
            <a:ext cx="107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Kamioka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98894" y="2477581"/>
            <a:ext cx="341617" cy="341617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65332" y="5444194"/>
            <a:ext cx="341617" cy="3416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966254" y="5116223"/>
            <a:ext cx="341617" cy="341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674" y="4880408"/>
            <a:ext cx="3506186" cy="169699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23" idx="6"/>
          </p:cNvCxnSpPr>
          <p:nvPr/>
        </p:nvCxnSpPr>
        <p:spPr>
          <a:xfrm flipH="1">
            <a:off x="5861513" y="5615003"/>
            <a:ext cx="1645436" cy="30766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13453" y="4706452"/>
            <a:ext cx="710526" cy="610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58563" y="2449866"/>
            <a:ext cx="10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ND280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78644" y="4983962"/>
            <a:ext cx="10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J-PARC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5045" y="5628100"/>
            <a:ext cx="107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Tokai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79199" y="1292559"/>
            <a:ext cx="10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Super-K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05389" y="993060"/>
            <a:ext cx="5229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Muon (anti) neutrino beam generated at J-PARC and sent to Super-K 295 km away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Near detector complex 280m from target constrains flux and cross-section uncertainties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Details in </a:t>
            </a:r>
            <a:r>
              <a:rPr lang="en-US" dirty="0" err="1" smtClean="0">
                <a:solidFill>
                  <a:schemeClr val="bg1"/>
                </a:solidFill>
              </a:rPr>
              <a:t>Jiae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Kim’s plenary yesterday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132" y="2789208"/>
            <a:ext cx="2269390" cy="20075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2496" y="4803294"/>
            <a:ext cx="2252465" cy="19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" y="1071101"/>
            <a:ext cx="11631561" cy="522889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Previous T2K analyses used “</a:t>
            </a:r>
            <a:r>
              <a:rPr lang="en-US" dirty="0" err="1" smtClean="0">
                <a:solidFill>
                  <a:srgbClr val="09385A"/>
                </a:solidFill>
              </a:rPr>
              <a:t>APFit</a:t>
            </a:r>
            <a:r>
              <a:rPr lang="en-US" dirty="0" smtClean="0">
                <a:solidFill>
                  <a:srgbClr val="09385A"/>
                </a:solidFill>
              </a:rPr>
              <a:t>” Super-K reconstruction algorithm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>
                <a:solidFill>
                  <a:srgbClr val="09385A"/>
                </a:solidFill>
              </a:rPr>
              <a:t>For this result </a:t>
            </a:r>
            <a:r>
              <a:rPr lang="en-US" dirty="0" err="1" smtClean="0">
                <a:solidFill>
                  <a:srgbClr val="C00000"/>
                </a:solidFill>
              </a:rPr>
              <a:t>fiTQun</a:t>
            </a:r>
            <a:r>
              <a:rPr lang="en-US" dirty="0" smtClean="0">
                <a:solidFill>
                  <a:srgbClr val="09385A"/>
                </a:solidFill>
              </a:rPr>
              <a:t> algorithm has been used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For each event chooses event kinematic/topology hypothesis that </a:t>
            </a:r>
            <a:r>
              <a:rPr lang="en-US" dirty="0" err="1" smtClean="0">
                <a:solidFill>
                  <a:srgbClr val="09385A"/>
                </a:solidFill>
              </a:rPr>
              <a:t>maximises</a:t>
            </a:r>
            <a:r>
              <a:rPr lang="en-US" dirty="0" smtClean="0">
                <a:solidFill>
                  <a:srgbClr val="09385A"/>
                </a:solidFill>
              </a:rPr>
              <a:t> likelihood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Full charge and time information in likelihood leads to improved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smtClean="0">
                <a:solidFill>
                  <a:srgbClr val="09385A"/>
                </a:solidFill>
              </a:rPr>
              <a:t>signal/background discrimination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Improved reconstruction performance enables increased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smtClean="0">
                <a:solidFill>
                  <a:srgbClr val="09385A"/>
                </a:solidFill>
              </a:rPr>
              <a:t>fiducial volume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Previously required vertices to be &gt;2m from detector wall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Now </a:t>
            </a:r>
            <a:r>
              <a:rPr lang="en-US" dirty="0" err="1" smtClean="0">
                <a:solidFill>
                  <a:srgbClr val="09385A"/>
                </a:solidFill>
              </a:rPr>
              <a:t>optimise</a:t>
            </a:r>
            <a:r>
              <a:rPr lang="en-US" dirty="0" smtClean="0">
                <a:solidFill>
                  <a:srgbClr val="09385A"/>
                </a:solidFill>
              </a:rPr>
              <a:t> cut on “wall” and “</a:t>
            </a:r>
            <a:r>
              <a:rPr lang="en-US" dirty="0" err="1" smtClean="0">
                <a:solidFill>
                  <a:srgbClr val="09385A"/>
                </a:solidFill>
              </a:rPr>
              <a:t>towall</a:t>
            </a:r>
            <a:r>
              <a:rPr lang="en-US" dirty="0" smtClean="0">
                <a:solidFill>
                  <a:srgbClr val="09385A"/>
                </a:solidFill>
              </a:rPr>
              <a:t>” for each sample to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err="1" smtClean="0">
                <a:solidFill>
                  <a:srgbClr val="09385A"/>
                </a:solidFill>
              </a:rPr>
              <a:t>minimise</a:t>
            </a:r>
            <a:r>
              <a:rPr lang="en-US" dirty="0" smtClean="0">
                <a:solidFill>
                  <a:srgbClr val="09385A"/>
                </a:solidFill>
              </a:rPr>
              <a:t> statistical and systematic errors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Provides </a:t>
            </a:r>
            <a:r>
              <a:rPr lang="en-US" dirty="0" smtClean="0">
                <a:solidFill>
                  <a:srgbClr val="C00000"/>
                </a:solidFill>
              </a:rPr>
              <a:t>~20% increase in fiducial volume (FV)</a:t>
            </a:r>
          </a:p>
          <a:p>
            <a:pPr lvl="1"/>
            <a:endParaRPr lang="en-US" dirty="0" smtClean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756490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rgbClr val="09385A"/>
                </a:solidFill>
              </a:rPr>
              <a:t>Changes for this year </a:t>
            </a:r>
            <a:r>
              <a:rPr lang="mr-IN" sz="4200" dirty="0" smtClean="0">
                <a:solidFill>
                  <a:srgbClr val="09385A"/>
                </a:solidFill>
              </a:rPr>
              <a:t>–</a:t>
            </a:r>
            <a:r>
              <a:rPr lang="en-US" sz="4200" dirty="0" smtClean="0">
                <a:solidFill>
                  <a:srgbClr val="09385A"/>
                </a:solidFill>
              </a:rPr>
              <a:t> SK reconstruction</a:t>
            </a:r>
            <a:endParaRPr lang="en-US" sz="4200" dirty="0">
              <a:solidFill>
                <a:srgbClr val="09385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996" y="2435328"/>
            <a:ext cx="3248434" cy="34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Changes since last summer </a:t>
            </a:r>
            <a:r>
              <a:rPr lang="mr-IN" dirty="0" smtClean="0">
                <a:solidFill>
                  <a:srgbClr val="09385A"/>
                </a:solidFill>
              </a:rPr>
              <a:t>–</a:t>
            </a:r>
            <a:r>
              <a:rPr lang="en-GB" dirty="0" smtClean="0">
                <a:solidFill>
                  <a:srgbClr val="09385A"/>
                </a:solidFill>
              </a:rPr>
              <a:t> SK samples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85" y="933450"/>
            <a:ext cx="10515600" cy="592455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09385A"/>
                </a:solidFill>
              </a:rPr>
              <a:t>Last summer’s result used 4 Super-K samples</a:t>
            </a:r>
          </a:p>
          <a:p>
            <a:pPr lvl="1"/>
            <a:r>
              <a:rPr lang="en-GB" dirty="0" smtClean="0">
                <a:solidFill>
                  <a:srgbClr val="09385A"/>
                </a:solidFill>
              </a:rPr>
              <a:t>Neutrino mode:</a:t>
            </a:r>
          </a:p>
          <a:p>
            <a:pPr lvl="2"/>
            <a:r>
              <a:rPr lang="en-GB" dirty="0" smtClean="0">
                <a:solidFill>
                  <a:srgbClr val="09385A"/>
                </a:solidFill>
              </a:rPr>
              <a:t>1 </a:t>
            </a:r>
            <a:r>
              <a:rPr lang="en-GB" dirty="0" err="1" smtClean="0">
                <a:solidFill>
                  <a:srgbClr val="09385A"/>
                </a:solidFill>
              </a:rPr>
              <a:t>μ</a:t>
            </a:r>
            <a:r>
              <a:rPr lang="en-GB" dirty="0" smtClean="0">
                <a:solidFill>
                  <a:srgbClr val="09385A"/>
                </a:solidFill>
              </a:rPr>
              <a:t>-like ring, ≤1 decay electron</a:t>
            </a:r>
          </a:p>
          <a:p>
            <a:pPr lvl="2"/>
            <a:r>
              <a:rPr lang="en-GB" dirty="0">
                <a:solidFill>
                  <a:srgbClr val="09385A"/>
                </a:solidFill>
              </a:rPr>
              <a:t>1 </a:t>
            </a:r>
            <a:r>
              <a:rPr lang="en-GB" dirty="0" smtClean="0">
                <a:solidFill>
                  <a:srgbClr val="09385A"/>
                </a:solidFill>
              </a:rPr>
              <a:t>e-like </a:t>
            </a:r>
            <a:r>
              <a:rPr lang="en-GB" dirty="0">
                <a:solidFill>
                  <a:srgbClr val="09385A"/>
                </a:solidFill>
              </a:rPr>
              <a:t>ring, </a:t>
            </a:r>
            <a:r>
              <a:rPr lang="en-GB" dirty="0" smtClean="0">
                <a:solidFill>
                  <a:srgbClr val="09385A"/>
                </a:solidFill>
              </a:rPr>
              <a:t>0 </a:t>
            </a:r>
            <a:r>
              <a:rPr lang="en-GB" dirty="0">
                <a:solidFill>
                  <a:srgbClr val="09385A"/>
                </a:solidFill>
              </a:rPr>
              <a:t>decay </a:t>
            </a:r>
            <a:r>
              <a:rPr lang="en-GB" dirty="0" smtClean="0">
                <a:solidFill>
                  <a:srgbClr val="09385A"/>
                </a:solidFill>
              </a:rPr>
              <a:t>electrons</a:t>
            </a:r>
            <a:endParaRPr lang="en-GB" dirty="0">
              <a:solidFill>
                <a:srgbClr val="09385A"/>
              </a:solidFill>
            </a:endParaRPr>
          </a:p>
          <a:p>
            <a:pPr lvl="1"/>
            <a:r>
              <a:rPr lang="en-GB" dirty="0" smtClean="0">
                <a:solidFill>
                  <a:srgbClr val="09385A"/>
                </a:solidFill>
              </a:rPr>
              <a:t>Antineutrino mode:</a:t>
            </a:r>
          </a:p>
          <a:p>
            <a:pPr lvl="2"/>
            <a:r>
              <a:rPr lang="en-GB" dirty="0" smtClean="0">
                <a:solidFill>
                  <a:srgbClr val="09385A"/>
                </a:solidFill>
              </a:rPr>
              <a:t>1 </a:t>
            </a:r>
            <a:r>
              <a:rPr lang="en-GB" dirty="0" err="1" smtClean="0">
                <a:solidFill>
                  <a:srgbClr val="09385A"/>
                </a:solidFill>
              </a:rPr>
              <a:t>μ</a:t>
            </a:r>
            <a:r>
              <a:rPr lang="en-GB" dirty="0" smtClean="0">
                <a:solidFill>
                  <a:srgbClr val="09385A"/>
                </a:solidFill>
              </a:rPr>
              <a:t>-like ring, ≤1 decay electron</a:t>
            </a:r>
          </a:p>
          <a:p>
            <a:pPr lvl="2"/>
            <a:r>
              <a:rPr lang="en-GB" dirty="0" smtClean="0">
                <a:solidFill>
                  <a:srgbClr val="09385A"/>
                </a:solidFill>
              </a:rPr>
              <a:t>1 </a:t>
            </a:r>
            <a:r>
              <a:rPr lang="en-GB" dirty="0">
                <a:solidFill>
                  <a:srgbClr val="09385A"/>
                </a:solidFill>
              </a:rPr>
              <a:t>e-like ring, 0 decay electrons</a:t>
            </a:r>
          </a:p>
          <a:p>
            <a:pPr lvl="1"/>
            <a:r>
              <a:rPr lang="en-GB" dirty="0" smtClean="0">
                <a:solidFill>
                  <a:srgbClr val="09385A"/>
                </a:solidFill>
              </a:rPr>
              <a:t>All four samples target charged-current quasi-elastic (CCQE) interactions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This year we also include neutrino mode sample targeting CC1π interactions</a:t>
            </a:r>
          </a:p>
          <a:p>
            <a:pPr lvl="1"/>
            <a:r>
              <a:rPr lang="en-GB" dirty="0" smtClean="0">
                <a:solidFill>
                  <a:srgbClr val="09385A"/>
                </a:solidFill>
              </a:rPr>
              <a:t>Neutrino mode: </a:t>
            </a:r>
            <a:r>
              <a:rPr lang="en-GB" dirty="0">
                <a:solidFill>
                  <a:srgbClr val="09385A"/>
                </a:solidFill>
              </a:rPr>
              <a:t>1 e-like ring, </a:t>
            </a:r>
            <a:r>
              <a:rPr lang="en-GB" dirty="0" smtClean="0">
                <a:solidFill>
                  <a:srgbClr val="09385A"/>
                </a:solidFill>
              </a:rPr>
              <a:t>1 </a:t>
            </a:r>
            <a:r>
              <a:rPr lang="en-GB" dirty="0">
                <a:solidFill>
                  <a:srgbClr val="09385A"/>
                </a:solidFill>
              </a:rPr>
              <a:t>decay </a:t>
            </a:r>
            <a:r>
              <a:rPr lang="en-GB" dirty="0" smtClean="0">
                <a:solidFill>
                  <a:srgbClr val="09385A"/>
                </a:solidFill>
              </a:rPr>
              <a:t>electron</a:t>
            </a:r>
          </a:p>
          <a:p>
            <a:pPr lvl="1"/>
            <a:r>
              <a:rPr lang="en-GB" dirty="0" smtClean="0">
                <a:solidFill>
                  <a:srgbClr val="09385A"/>
                </a:solidFill>
              </a:rPr>
              <a:t>No antineutrino mode due to π</a:t>
            </a:r>
            <a:r>
              <a:rPr lang="en-GB" baseline="30000" dirty="0" smtClean="0">
                <a:solidFill>
                  <a:srgbClr val="09385A"/>
                </a:solidFill>
              </a:rPr>
              <a:t>-</a:t>
            </a:r>
            <a:r>
              <a:rPr lang="en-GB" dirty="0" smtClean="0">
                <a:solidFill>
                  <a:srgbClr val="09385A"/>
                </a:solidFill>
              </a:rPr>
              <a:t> absorption</a:t>
            </a:r>
          </a:p>
          <a:p>
            <a:r>
              <a:rPr lang="en-GB" dirty="0" smtClean="0">
                <a:solidFill>
                  <a:srgbClr val="09385A"/>
                </a:solidFill>
              </a:rPr>
              <a:t>Combination of new sample and increased FV </a:t>
            </a:r>
            <a:br>
              <a:rPr lang="en-GB" dirty="0" smtClean="0">
                <a:solidFill>
                  <a:srgbClr val="09385A"/>
                </a:solidFill>
              </a:rPr>
            </a:br>
            <a:r>
              <a:rPr lang="en-GB" dirty="0" smtClean="0">
                <a:solidFill>
                  <a:srgbClr val="09385A"/>
                </a:solidFill>
              </a:rPr>
              <a:t>equates to </a:t>
            </a:r>
            <a:r>
              <a:rPr lang="en-GB" dirty="0" smtClean="0">
                <a:solidFill>
                  <a:srgbClr val="C00000"/>
                </a:solidFill>
              </a:rPr>
              <a:t>30% increase in event rate</a:t>
            </a:r>
            <a:r>
              <a:rPr lang="en-GB" dirty="0" smtClean="0">
                <a:solidFill>
                  <a:srgbClr val="09385A"/>
                </a:solidFill>
              </a:rPr>
              <a:t> for same </a:t>
            </a:r>
            <a:br>
              <a:rPr lang="en-GB" dirty="0" smtClean="0">
                <a:solidFill>
                  <a:srgbClr val="09385A"/>
                </a:solidFill>
              </a:rPr>
            </a:br>
            <a:r>
              <a:rPr lang="en-GB" dirty="0" smtClean="0">
                <a:solidFill>
                  <a:srgbClr val="09385A"/>
                </a:solidFill>
              </a:rPr>
              <a:t>POT in neutrino mode</a:t>
            </a:r>
            <a:endParaRPr lang="en-GB" dirty="0">
              <a:solidFill>
                <a:srgbClr val="09385A"/>
              </a:solidFill>
            </a:endParaRPr>
          </a:p>
          <a:p>
            <a:pPr lvl="1"/>
            <a:endParaRPr lang="en-GB" dirty="0">
              <a:solidFill>
                <a:srgbClr val="09385A"/>
              </a:solidFill>
            </a:endParaRPr>
          </a:p>
          <a:p>
            <a:pPr lvl="1"/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17342" y="1575416"/>
                <a:ext cx="4854678" cy="9151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9385A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i="1">
                                      <a:solidFill>
                                        <a:srgbClr val="09385A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solidFill>
                                        <a:srgbClr val="09385A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9385A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 →</m:t>
                      </m:r>
                      <m:sSup>
                        <m:sSupPr>
                          <m:ctrlPr>
                            <a:rPr lang="is-IS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s-IS" i="1">
                                  <a:solidFill>
                                    <a:srgbClr val="09385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9385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09385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>
                    <a:solidFill>
                      <a:srgbClr val="09385A"/>
                    </a:solidFill>
                    <a:ea typeface="Cambria Math" charset="0"/>
                    <a:cs typeface="Cambria Math" charset="0"/>
                  </a:rPr>
                  <a:t> 	             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938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endParaRPr lang="en-GB" dirty="0" smtClean="0"/>
              </a:p>
              <a:p>
                <a:r>
                  <a:rPr lang="en-GB" dirty="0" smtClean="0">
                    <a:solidFill>
                      <a:srgbClr val="09385A"/>
                    </a:solidFill>
                  </a:rPr>
                  <a:t>	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solidFill>
                          <a:srgbClr val="09385A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solidFill>
                          <a:srgbClr val="09385A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9385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rgbClr val="09385A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solidFill>
                                      <a:srgbClr val="09385A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solidFill>
                                      <a:srgbClr val="09385A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GB" i="1">
                                <a:solidFill>
                                  <a:srgbClr val="09385A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342" y="1575416"/>
                <a:ext cx="4854678" cy="915122"/>
              </a:xfrm>
              <a:prstGeom prst="rect">
                <a:avLst/>
              </a:prstGeom>
              <a:blipFill rotWithShape="0">
                <a:blip r:embed="rId2"/>
                <a:stretch>
                  <a:fillRect l="-1131" t="-41060" b="-50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7423355" y="1538488"/>
            <a:ext cx="806245" cy="396756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393858" y="2104096"/>
            <a:ext cx="835742" cy="445550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03174" y="1882451"/>
            <a:ext cx="2712012" cy="1505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17342" y="2707065"/>
                <a:ext cx="2824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9385A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i="1">
                                      <a:solidFill>
                                        <a:srgbClr val="09385A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solidFill>
                                        <a:srgbClr val="09385A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9385A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09385A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GB" i="1">
                          <a:solidFill>
                            <a:srgbClr val="09385A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GB" i="1">
                          <a:solidFill>
                            <a:srgbClr val="09385A"/>
                          </a:solidFill>
                          <a:latin typeface="Cambria Math" charset="0"/>
                        </a:rPr>
                        <m:t> →</m:t>
                      </m:r>
                      <m:sSup>
                        <m:sSupPr>
                          <m:ctrlPr>
                            <a:rPr lang="is-IS" i="1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s-IS" i="1">
                                  <a:solidFill>
                                    <a:srgbClr val="09385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09385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9385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GB" i="1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GB" i="1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342" y="2707065"/>
                <a:ext cx="2824491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4503174" y="2188732"/>
            <a:ext cx="2712012" cy="5813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423355" y="2718497"/>
            <a:ext cx="884903" cy="359827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811729" y="4448788"/>
                <a:ext cx="4854678" cy="17066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 →</m:t>
                      </m:r>
                      <m:sSup>
                        <m:sSupPr>
                          <m:ctrlPr>
                            <a:rPr lang="is-IS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>
                    <a:solidFill>
                      <a:srgbClr val="09385A"/>
                    </a:solidFill>
                    <a:ea typeface="Cambria Math" charset="0"/>
                    <a:cs typeface="Cambria Math" charset="0"/>
                  </a:rPr>
                  <a:t> 	           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938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endParaRPr lang="en-GB" dirty="0" smtClean="0"/>
              </a:p>
              <a:p>
                <a:r>
                  <a:rPr lang="en-GB" dirty="0" smtClean="0">
                    <a:solidFill>
                      <a:srgbClr val="09385A"/>
                    </a:solidFill>
                  </a:rPr>
                  <a:t>	         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09385A"/>
                        </a:solidFill>
                        <a:latin typeface="Cambria Math" charset="0"/>
                      </a:rPr>
                      <m:t>   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rgbClr val="09385A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9385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dirty="0" smtClean="0">
                  <a:solidFill>
                    <a:srgbClr val="09385A"/>
                  </a:solidFill>
                </a:endParaRPr>
              </a:p>
              <a:p>
                <a:r>
                  <a:rPr lang="en-GB" dirty="0">
                    <a:solidFill>
                      <a:srgbClr val="09385A"/>
                    </a:solidFill>
                    <a:ea typeface="Cambria Math" charset="0"/>
                    <a:cs typeface="Cambria Math" charset="0"/>
                  </a:rPr>
                  <a:t> 	            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938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rgbClr val="09385A"/>
                    </a:solidFill>
                  </a:rPr>
                  <a:t>	         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9385A"/>
                        </a:solidFill>
                        <a:latin typeface="Cambria Math" charset="0"/>
                      </a:rPr>
                      <m:t>   </m:t>
                    </m:r>
                    <m:sSup>
                      <m:sSupPr>
                        <m:ctrlP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solidFill>
                          <a:srgbClr val="09385A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9385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dirty="0">
                  <a:solidFill>
                    <a:srgbClr val="09385A"/>
                  </a:solidFill>
                </a:endParaRP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729" y="4448788"/>
                <a:ext cx="4854678" cy="1706621"/>
              </a:xfrm>
              <a:prstGeom prst="rect">
                <a:avLst/>
              </a:prstGeom>
              <a:blipFill rotWithShape="0">
                <a:blip r:embed="rId4"/>
                <a:stretch>
                  <a:fillRect l="-1129" t="-2357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8721059" y="4439709"/>
            <a:ext cx="398205" cy="359827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9299035" y="5566481"/>
            <a:ext cx="398205" cy="359827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08955" y="4631080"/>
            <a:ext cx="1302774" cy="63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5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Changes to model this year </a:t>
            </a:r>
            <a:r>
              <a:rPr lang="mr-IN" dirty="0" smtClean="0">
                <a:solidFill>
                  <a:srgbClr val="09385A"/>
                </a:solidFill>
              </a:rPr>
              <a:t>–</a:t>
            </a:r>
            <a:r>
              <a:rPr lang="en-US" dirty="0" smtClean="0">
                <a:solidFill>
                  <a:srgbClr val="09385A"/>
                </a:solidFill>
              </a:rPr>
              <a:t> Cross section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06" y="1090766"/>
            <a:ext cx="9544665" cy="4351338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NEUT neutrino interaction MC generator has been significantly improved in recent years: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New tune of pion production model to external hydrogen and deuterium data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Inclusion of multi-nucleon scattering processes: Valencia 2p-2h model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1400" dirty="0" smtClean="0">
                <a:solidFill>
                  <a:srgbClr val="09385A"/>
                </a:solidFill>
              </a:rPr>
              <a:t>(Phys. Rev. C83 (2011) 045501)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Improvements to the CCQE model: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Included the effect of long-range nucleus correlations</a:t>
            </a:r>
            <a:r>
              <a:rPr lang="en-US" dirty="0" smtClean="0">
                <a:solidFill>
                  <a:srgbClr val="09385A"/>
                </a:solidFill>
              </a:rPr>
              <a:t> (calculated using random phase approximation, </a:t>
            </a:r>
            <a:r>
              <a:rPr lang="en-US" dirty="0" smtClean="0">
                <a:solidFill>
                  <a:srgbClr val="C00000"/>
                </a:solidFill>
              </a:rPr>
              <a:t>RPA</a:t>
            </a:r>
            <a:r>
              <a:rPr lang="en-US" dirty="0" smtClean="0">
                <a:solidFill>
                  <a:srgbClr val="09385A"/>
                </a:solidFill>
              </a:rPr>
              <a:t>)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This analysis includes new </a:t>
            </a:r>
            <a:r>
              <a:rPr lang="en-US" dirty="0" err="1" smtClean="0">
                <a:solidFill>
                  <a:srgbClr val="09385A"/>
                </a:solidFill>
              </a:rPr>
              <a:t>parametrisations</a:t>
            </a:r>
            <a:r>
              <a:rPr lang="en-US" dirty="0" smtClean="0">
                <a:solidFill>
                  <a:srgbClr val="09385A"/>
                </a:solidFill>
              </a:rPr>
              <a:t> of the uncertainties on 2p-2h and RPA modelling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271" y="1090766"/>
            <a:ext cx="2344702" cy="2081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66" y="3549445"/>
            <a:ext cx="2784507" cy="21160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072284" y="3932903"/>
            <a:ext cx="1435510" cy="3932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817411" y="2446632"/>
            <a:ext cx="1066466" cy="2318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0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136948"/>
            <a:ext cx="8229600" cy="82692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cs typeface="Symbol" charset="2"/>
              </a:rPr>
              <a:t>more on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disappearance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959650" y="1112128"/>
            <a:ext cx="626132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>
                <a:latin typeface="Symbol" charset="2"/>
                <a:cs typeface="Symbol" charset="2"/>
              </a:rPr>
              <a:t>m</a:t>
            </a:r>
            <a:r>
              <a:rPr kumimoji="1" lang="en-US" altLang="ja-JP" dirty="0"/>
              <a:t> disappearance probability in vacuum 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73" y="1633976"/>
            <a:ext cx="5665758" cy="235528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211" y="1807233"/>
            <a:ext cx="1861297" cy="182864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8" name="直線コネクタ 7"/>
          <p:cNvCxnSpPr/>
          <p:nvPr/>
        </p:nvCxnSpPr>
        <p:spPr>
          <a:xfrm>
            <a:off x="3168023" y="2542567"/>
            <a:ext cx="805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090315" y="2542567"/>
            <a:ext cx="805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533740" y="3841328"/>
            <a:ext cx="805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563427" y="3943639"/>
            <a:ext cx="725348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T2K: L = 295 km, E</a:t>
            </a:r>
            <a:r>
              <a:rPr kumimoji="1" lang="en-US" altLang="ja-JP" sz="2000" baseline="-25000" dirty="0">
                <a:latin typeface="Symbol" charset="2"/>
                <a:cs typeface="Symbol" charset="2"/>
              </a:rPr>
              <a:t>n</a:t>
            </a:r>
            <a:r>
              <a:rPr kumimoji="1" lang="en-US" altLang="ja-JP" sz="2000" dirty="0"/>
              <a:t> peaks at ~ 0.6 </a:t>
            </a:r>
            <a:r>
              <a:rPr kumimoji="1" lang="en-US" altLang="ja-JP" sz="2000" dirty="0" err="1"/>
              <a:t>GeV</a:t>
            </a:r>
            <a:r>
              <a:rPr lang="en-US" altLang="ja-JP" sz="2000" dirty="0"/>
              <a:t> -&gt; </a:t>
            </a:r>
            <a:r>
              <a:rPr lang="en-US" altLang="ja-JP" sz="2000" dirty="0">
                <a:solidFill>
                  <a:srgbClr val="008000"/>
                </a:solidFill>
              </a:rPr>
              <a:t>sin</a:t>
            </a:r>
            <a:r>
              <a:rPr lang="en-US" altLang="ja-JP" sz="2000" baseline="30000" dirty="0">
                <a:solidFill>
                  <a:srgbClr val="008000"/>
                </a:solidFill>
              </a:rPr>
              <a:t>2</a:t>
            </a:r>
            <a:r>
              <a:rPr lang="en-US" altLang="ja-JP" sz="2000" dirty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000" baseline="-25000" dirty="0">
                <a:solidFill>
                  <a:srgbClr val="008000"/>
                </a:solidFill>
              </a:rPr>
              <a:t>solar </a:t>
            </a:r>
            <a:r>
              <a:rPr lang="en-US" altLang="ja-JP" sz="2000" dirty="0">
                <a:solidFill>
                  <a:srgbClr val="008000"/>
                </a:solidFill>
              </a:rPr>
              <a:t>~ 0, sin2</a:t>
            </a:r>
            <a:r>
              <a:rPr lang="en-US" altLang="ja-JP" sz="2000" dirty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000" baseline="-25000" dirty="0">
                <a:solidFill>
                  <a:srgbClr val="008000"/>
                </a:solidFill>
              </a:rPr>
              <a:t>atm</a:t>
            </a:r>
            <a:r>
              <a:rPr lang="en-US" altLang="ja-JP" sz="2000" dirty="0">
                <a:solidFill>
                  <a:srgbClr val="008000"/>
                </a:solidFill>
              </a:rPr>
              <a:t> ~ 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/>
          </p:nvPr>
        </p:nvGraphicFramePr>
        <p:xfrm>
          <a:off x="1712913" y="4331960"/>
          <a:ext cx="871061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5" imgW="4203700" imgH="406400" progId="Equation.3">
                  <p:embed/>
                </p:oleObj>
              </mc:Choice>
              <mc:Fallback>
                <p:oleObj name="Equation" r:id="rId5" imgW="4203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2913" y="4331960"/>
                        <a:ext cx="871061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/>
          <p:nvPr/>
        </p:nvCxnSpPr>
        <p:spPr>
          <a:xfrm>
            <a:off x="4109217" y="5077106"/>
            <a:ext cx="21384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479577" y="5077106"/>
            <a:ext cx="21174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272569" y="5018035"/>
            <a:ext cx="1857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Leading-term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30947" y="4999622"/>
            <a:ext cx="213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</a:rPr>
              <a:t>Next-to-leading</a:t>
            </a:r>
          </a:p>
        </p:txBody>
      </p:sp>
      <p:sp>
        <p:nvSpPr>
          <p:cNvPr id="17" name="円/楕円 16"/>
          <p:cNvSpPr/>
          <p:nvPr/>
        </p:nvSpPr>
        <p:spPr>
          <a:xfrm>
            <a:off x="7503633" y="4547801"/>
            <a:ext cx="1093400" cy="514400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カーブ矢印 17"/>
          <p:cNvSpPr/>
          <p:nvPr/>
        </p:nvSpPr>
        <p:spPr>
          <a:xfrm>
            <a:off x="1946959" y="3589979"/>
            <a:ext cx="307828" cy="98456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63526" y="5494605"/>
            <a:ext cx="87208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ymbol" charset="2"/>
                <a:cs typeface="Symbol" charset="2"/>
              </a:rPr>
              <a:t>n</a:t>
            </a:r>
            <a:r>
              <a:rPr lang="en-US" altLang="ja-JP" sz="2400" baseline="-25000" dirty="0">
                <a:latin typeface="Symbol" charset="2"/>
                <a:cs typeface="Symbol" charset="2"/>
              </a:rPr>
              <a:t>m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disapp</a:t>
            </a:r>
            <a:r>
              <a:rPr kumimoji="1" lang="en-US" altLang="ja-JP" sz="2400" dirty="0"/>
              <a:t>. probability depends on sin</a:t>
            </a:r>
            <a:r>
              <a:rPr kumimoji="1" lang="en-US" altLang="ja-JP" sz="2400" baseline="30000" dirty="0"/>
              <a:t>2</a:t>
            </a:r>
            <a:r>
              <a:rPr kumimoji="1" lang="en-US" altLang="ja-JP" sz="2400" dirty="0"/>
              <a:t>2</a:t>
            </a:r>
            <a:r>
              <a:rPr kumimoji="1" lang="en-US" altLang="ja-JP" sz="2400" dirty="0">
                <a:latin typeface="Symbol" charset="2"/>
                <a:cs typeface="Symbol" charset="2"/>
              </a:rPr>
              <a:t>q</a:t>
            </a:r>
            <a:r>
              <a:rPr kumimoji="1" lang="en-US" altLang="ja-JP" sz="2400" baseline="-25000" dirty="0"/>
              <a:t>13</a:t>
            </a:r>
            <a:r>
              <a:rPr kumimoji="1" lang="en-US" altLang="ja-JP" sz="2400" dirty="0"/>
              <a:t>  sin</a:t>
            </a:r>
            <a:r>
              <a:rPr kumimoji="1" lang="en-US" altLang="ja-JP" sz="2400" baseline="30000" dirty="0"/>
              <a:t>2</a:t>
            </a:r>
            <a:r>
              <a:rPr kumimoji="1" lang="en-US" altLang="ja-JP" sz="2400" dirty="0">
                <a:latin typeface="Symbol" charset="2"/>
                <a:cs typeface="Symbol" charset="2"/>
              </a:rPr>
              <a:t>q</a:t>
            </a:r>
            <a:r>
              <a:rPr kumimoji="1" lang="en-US" altLang="ja-JP" sz="2400" baseline="-25000" dirty="0"/>
              <a:t>23</a:t>
            </a:r>
            <a:r>
              <a:rPr kumimoji="1" lang="en-US" altLang="ja-JP" sz="2400" dirty="0"/>
              <a:t> to second order </a:t>
            </a:r>
          </a:p>
          <a:p>
            <a:r>
              <a:rPr lang="en-US" altLang="ja-JP" sz="2400" dirty="0"/>
              <a:t>-&gt; </a:t>
            </a:r>
            <a:r>
              <a:rPr lang="en-US" altLang="ja-JP" sz="2000" dirty="0"/>
              <a:t>Can be used in combination with known sin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2θ</a:t>
            </a:r>
            <a:r>
              <a:rPr lang="en-US" altLang="ja-JP" sz="2000" baseline="-25000" dirty="0"/>
              <a:t>13</a:t>
            </a:r>
            <a:r>
              <a:rPr lang="en-US" altLang="ja-JP" sz="2000" dirty="0"/>
              <a:t> to resolve the θ</a:t>
            </a:r>
            <a:r>
              <a:rPr lang="en-US" altLang="ja-JP" sz="2000" baseline="-25000" dirty="0"/>
              <a:t>23</a:t>
            </a:r>
            <a:r>
              <a:rPr lang="en-US" altLang="ja-JP" sz="2000" dirty="0"/>
              <a:t> octant </a:t>
            </a:r>
          </a:p>
          <a:p>
            <a:endParaRPr kumimoji="1" lang="ja-JP" altLang="en-US" sz="2400" dirty="0"/>
          </a:p>
        </p:txBody>
      </p:sp>
      <p:sp>
        <p:nvSpPr>
          <p:cNvPr id="20" name="円/楕円 19"/>
          <p:cNvSpPr/>
          <p:nvPr/>
        </p:nvSpPr>
        <p:spPr>
          <a:xfrm>
            <a:off x="7163299" y="6000751"/>
            <a:ext cx="45719" cy="45719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01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63198" y="116632"/>
            <a:ext cx="8229600" cy="864096"/>
          </a:xfrm>
        </p:spPr>
        <p:txBody>
          <a:bodyPr>
            <a:noAutofit/>
          </a:bodyPr>
          <a:lstStyle/>
          <a:p>
            <a:r>
              <a:rPr lang="en-US" altLang="ja-JP" sz="3600" dirty="0">
                <a:latin typeface="Symbol" pitchFamily="18" charset="2"/>
              </a:rPr>
              <a:t>n</a:t>
            </a:r>
            <a:r>
              <a:rPr lang="en-US" altLang="ja-JP" sz="3600" baseline="-25000" dirty="0"/>
              <a:t>e</a:t>
            </a:r>
            <a:r>
              <a:rPr lang="en-US" altLang="ja-JP" sz="3600" dirty="0"/>
              <a:t> appearance probability</a:t>
            </a:r>
            <a:br>
              <a:rPr lang="en-US" altLang="ja-JP" sz="3600" dirty="0"/>
            </a:br>
            <a:r>
              <a:rPr lang="en-US" altLang="ja-JP" sz="3600" dirty="0"/>
              <a:t>with </a:t>
            </a:r>
            <a:r>
              <a:rPr lang="en-US" altLang="ja-JP" sz="3600" dirty="0">
                <a:solidFill>
                  <a:srgbClr val="FF0000"/>
                </a:solidFill>
              </a:rPr>
              <a:t>1</a:t>
            </a:r>
            <a:r>
              <a:rPr lang="en-US" altLang="ja-JP" sz="3600" baseline="30000" dirty="0">
                <a:solidFill>
                  <a:srgbClr val="FF0000"/>
                </a:solidFill>
              </a:rPr>
              <a:t>st</a:t>
            </a:r>
            <a:r>
              <a:rPr lang="en-US" altLang="ja-JP" sz="3600" dirty="0">
                <a:solidFill>
                  <a:srgbClr val="FF0000"/>
                </a:solidFill>
              </a:rPr>
              <a:t> order</a:t>
            </a:r>
            <a:r>
              <a:rPr lang="en-US" altLang="ja-JP" sz="3600" dirty="0"/>
              <a:t> matter effect</a:t>
            </a:r>
            <a:endParaRPr kumimoji="1" lang="ja-JP" altLang="en-US" sz="3600" dirty="0"/>
          </a:p>
        </p:txBody>
      </p:sp>
      <p:graphicFrame>
        <p:nvGraphicFramePr>
          <p:cNvPr id="4" name="オブジェクト 3"/>
          <p:cNvGraphicFramePr>
            <a:graphicFrameLocks/>
          </p:cNvGraphicFramePr>
          <p:nvPr>
            <p:extLst/>
          </p:nvPr>
        </p:nvGraphicFramePr>
        <p:xfrm>
          <a:off x="1787923" y="1822926"/>
          <a:ext cx="7535069" cy="3167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数式" r:id="rId3" imgW="4140000" imgH="1676160" progId="Equation.3">
                  <p:embed/>
                </p:oleObj>
              </mc:Choice>
              <mc:Fallback>
                <p:oleObj name="数式" r:id="rId3" imgW="4140000" imgH="1676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7923" y="1822926"/>
                        <a:ext cx="7535069" cy="3167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7824192" y="1966806"/>
            <a:ext cx="223224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Leading including matter effect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976320" y="2686886"/>
            <a:ext cx="129614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CP conserving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52184" y="3353933"/>
            <a:ext cx="133214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</a:rPr>
              <a:t>CP violating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066852" y="4509120"/>
            <a:ext cx="306159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</a:rPr>
              <a:t>Matter effect (small)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372364" y="3839013"/>
            <a:ext cx="104411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</a:rPr>
              <a:t>Solar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6003704" y="5229200"/>
          <a:ext cx="403542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数式" r:id="rId5" imgW="2755800" imgH="419040" progId="Equation.3">
                  <p:embed/>
                </p:oleObj>
              </mc:Choice>
              <mc:Fallback>
                <p:oleObj name="数式" r:id="rId5" imgW="2755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3704" y="5229200"/>
                        <a:ext cx="4035425" cy="614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272164" y="6182176"/>
                <a:ext cx="4399900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replace </a:t>
                </a:r>
                <a:r>
                  <a:rPr kumimoji="1" lang="en-US" altLang="ja-JP" dirty="0">
                    <a:latin typeface="Symbol" panose="05050102010706020507" pitchFamily="18" charset="2"/>
                  </a:rPr>
                  <a:t>d</a:t>
                </a:r>
                <a:r>
                  <a:rPr kumimoji="1" lang="en-US" altLang="ja-JP" dirty="0"/>
                  <a:t> by –</a:t>
                </a:r>
                <a:r>
                  <a:rPr kumimoji="1" lang="en-US" altLang="ja-JP" dirty="0">
                    <a:latin typeface="Symbol" panose="05050102010706020507" pitchFamily="18" charset="2"/>
                  </a:rPr>
                  <a:t>d</a:t>
                </a:r>
                <a:r>
                  <a:rPr kumimoji="1" lang="en-US" altLang="ja-JP" dirty="0"/>
                  <a:t>  and </a:t>
                </a:r>
                <a14:m>
                  <m:oMath xmlns:m="http://schemas.openxmlformats.org/officeDocument/2006/math">
                    <m:r>
                      <a:rPr kumimoji="1" lang="en-US" altLang="ja-JP" i="1">
                        <a:latin typeface="Cambria Math"/>
                      </a:rPr>
                      <m:t>𝑎</m:t>
                    </m:r>
                  </m:oMath>
                </a14:m>
                <a:r>
                  <a:rPr kumimoji="1" lang="en-US" altLang="ja-JP" dirty="0"/>
                  <a:t> by </a:t>
                </a:r>
                <a14:m>
                  <m:oMath xmlns:m="http://schemas.openxmlformats.org/officeDocument/2006/math">
                    <m:r>
                      <a:rPr kumimoji="1" lang="en-US" altLang="ja-JP" i="1">
                        <a:latin typeface="Cambria Math"/>
                      </a:rPr>
                      <m:t>−</m:t>
                    </m:r>
                    <m:r>
                      <a:rPr kumimoji="1" lang="en-US" altLang="ja-JP" i="1">
                        <a:latin typeface="Cambria Math"/>
                      </a:rPr>
                      <m:t>𝑎</m:t>
                    </m:r>
                  </m:oMath>
                </a14:m>
                <a:r>
                  <a:rPr kumimoji="1" lang="en-US" altLang="ja-JP" dirty="0"/>
                  <a:t> for </a:t>
                </a:r>
                <a14:m>
                  <m:oMath xmlns:m="http://schemas.openxmlformats.org/officeDocument/2006/math">
                    <m:r>
                      <a:rPr kumimoji="1" lang="en-US" altLang="ja-JP" i="1">
                        <a:latin typeface="Cambria Math"/>
                      </a:rPr>
                      <m:t>𝑃</m:t>
                    </m:r>
                    <m:r>
                      <a:rPr kumimoji="1" lang="en-US" altLang="ja-JP" i="1">
                        <a:latin typeface="Cambria Math"/>
                      </a:rPr>
                      <m:t>(</m:t>
                    </m:r>
                    <m:acc>
                      <m:accPr>
                        <m:chr m:val="̅"/>
                        <m:ctrlPr>
                          <a:rPr kumimoji="1" lang="en-US" altLang="ja-JP" i="1"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ja-JP" altLang="en-US" i="1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ja-JP" altLang="en-US" i="1">
                                <a:latin typeface="Cambria Math"/>
                              </a:rPr>
                              <m:t>𝜇</m:t>
                            </m:r>
                          </m:sub>
                        </m:sSub>
                      </m:e>
                    </m:acc>
                    <m:r>
                      <a:rPr kumimoji="1" lang="en-US" altLang="ja-JP" i="1">
                        <a:latin typeface="Cambria Math"/>
                        <a:ea typeface="Cambria Math"/>
                      </a:rPr>
                      <m:t>→</m:t>
                    </m:r>
                    <m:acc>
                      <m:accPr>
                        <m:chr m:val="̅"/>
                        <m:ctrlPr>
                          <a:rPr kumimoji="1" lang="en-US" altLang="ja-JP" i="1">
                            <a:latin typeface="Cambria Math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i="1">
                                <a:latin typeface="Cambria Math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ja-JP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kumimoji="1" lang="en-US" altLang="ja-JP" i="1">
                        <a:latin typeface="Cambria Math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64" y="6182176"/>
                <a:ext cx="4399900" cy="415176"/>
              </a:xfrm>
              <a:prstGeom prst="rect">
                <a:avLst/>
              </a:prstGeom>
              <a:blipFill rotWithShape="1">
                <a:blip r:embed="rId7"/>
                <a:stretch>
                  <a:fillRect l="-1248" t="-8824" r="-2774" b="-132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2389188" y="5070475"/>
          <a:ext cx="20447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数式" r:id="rId8" imgW="1371600" imgH="685800" progId="Equation.3">
                  <p:embed/>
                </p:oleObj>
              </mc:Choice>
              <mc:Fallback>
                <p:oleObj name="数式" r:id="rId8" imgW="13716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188" y="5070475"/>
                        <a:ext cx="20447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5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Oscillation parameters used for predictions</a:t>
            </a:r>
            <a:endParaRPr lang="en-GB" dirty="0">
              <a:solidFill>
                <a:srgbClr val="09385A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900568" y="2447302"/>
          <a:ext cx="4390864" cy="282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910"/>
                <a:gridCol w="1621477"/>
                <a:gridCol w="1621477"/>
              </a:tblGrid>
              <a:tr h="394168"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Set A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Set B</a:t>
                      </a:r>
                      <a:endParaRPr lang="en-GB" b="0" dirty="0"/>
                    </a:p>
                  </a:txBody>
                  <a:tcPr/>
                </a:tc>
              </a:tr>
              <a:tr h="404615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bg1"/>
                          </a:solidFill>
                        </a:rPr>
                        <a:t>sin</a:t>
                      </a:r>
                      <a:r>
                        <a:rPr lang="en-GB" sz="2000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sz="2000" b="0" dirty="0" smtClean="0">
                          <a:solidFill>
                            <a:schemeClr val="bg1"/>
                          </a:solidFill>
                        </a:rPr>
                        <a:t>θ</a:t>
                      </a:r>
                      <a:r>
                        <a:rPr lang="en-GB" sz="2000" b="0" baseline="-250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0.304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0.304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</a:tr>
              <a:tr h="404615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sin</a:t>
                      </a:r>
                      <a:r>
                        <a:rPr lang="en-GB" sz="1800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θ</a:t>
                      </a:r>
                      <a:r>
                        <a:rPr lang="en-GB" sz="1800" b="0" baseline="-250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C00000"/>
                          </a:solidFill>
                        </a:rPr>
                        <a:t>0.528</a:t>
                      </a:r>
                      <a:endParaRPr lang="en-GB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C00000"/>
                          </a:solidFill>
                        </a:rPr>
                        <a:t>0.45</a:t>
                      </a:r>
                      <a:endParaRPr lang="en-GB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404615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sin</a:t>
                      </a:r>
                      <a:r>
                        <a:rPr lang="en-GB" sz="1800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θ</a:t>
                      </a:r>
                      <a:r>
                        <a:rPr lang="en-GB" sz="1800" b="0" baseline="-250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0.0219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9385A"/>
                          </a:solidFill>
                        </a:rPr>
                        <a:t>0.0219</a:t>
                      </a:r>
                      <a:endParaRPr lang="en-GB" b="0" dirty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</a:tr>
              <a:tr h="378103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Δm</a:t>
                      </a:r>
                      <a:r>
                        <a:rPr lang="en-GB" sz="1800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sz="1800" b="0" baseline="-250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7.53x10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-5</a:t>
                      </a: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 eV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2</a:t>
                      </a:r>
                      <a:endParaRPr lang="en-GB" b="0" dirty="0" smtClean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7.53x10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-5</a:t>
                      </a: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 eV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2</a:t>
                      </a:r>
                      <a:endParaRPr lang="en-GB" b="0" dirty="0" smtClean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</a:tr>
              <a:tr h="436113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Δm</a:t>
                      </a:r>
                      <a:r>
                        <a:rPr lang="en-GB" sz="1800" b="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GB" sz="1800" b="0" baseline="-250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GB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2.509x10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-3</a:t>
                      </a: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 eV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2</a:t>
                      </a:r>
                      <a:endParaRPr lang="en-GB" b="0" dirty="0" smtClean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2.509x10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-3</a:t>
                      </a:r>
                      <a:r>
                        <a:rPr lang="en-GB" sz="1800" b="0" dirty="0" smtClean="0">
                          <a:solidFill>
                            <a:srgbClr val="09385A"/>
                          </a:solidFill>
                        </a:rPr>
                        <a:t> eV</a:t>
                      </a:r>
                      <a:r>
                        <a:rPr lang="en-GB" sz="1800" b="0" baseline="30000" dirty="0" smtClean="0">
                          <a:solidFill>
                            <a:srgbClr val="09385A"/>
                          </a:solidFill>
                        </a:rPr>
                        <a:t>2</a:t>
                      </a:r>
                      <a:endParaRPr lang="en-GB" b="0" dirty="0" smtClean="0">
                        <a:solidFill>
                          <a:srgbClr val="09385A"/>
                        </a:solidFill>
                      </a:endParaRPr>
                    </a:p>
                  </a:txBody>
                  <a:tcPr/>
                </a:tc>
              </a:tr>
              <a:tr h="404615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 smtClean="0">
                          <a:solidFill>
                            <a:schemeClr val="bg1"/>
                          </a:solidFill>
                        </a:rPr>
                        <a:t>δ</a:t>
                      </a:r>
                      <a:r>
                        <a:rPr lang="en-GB" sz="2000" b="0" baseline="-25000" dirty="0" err="1" smtClean="0">
                          <a:solidFill>
                            <a:schemeClr val="bg1"/>
                          </a:solidFill>
                        </a:rPr>
                        <a:t>CP</a:t>
                      </a:r>
                      <a:endParaRPr lang="en-GB" sz="20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C00000"/>
                          </a:solidFill>
                        </a:rPr>
                        <a:t>-1.601</a:t>
                      </a:r>
                      <a:endParaRPr lang="en-GB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GB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7987" y="1016238"/>
            <a:ext cx="11936361" cy="546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9385A"/>
              </a:buClr>
            </a:pPr>
            <a:r>
              <a:rPr lang="en-GB" dirty="0" smtClean="0">
                <a:solidFill>
                  <a:srgbClr val="09385A"/>
                </a:solidFill>
              </a:rPr>
              <a:t>Evaluated sensitivity by fitting spectrum expected for certain oscillation parameters if no statistical or systematic fluctuations</a:t>
            </a:r>
          </a:p>
          <a:p>
            <a:pPr lvl="1">
              <a:buClr>
                <a:srgbClr val="09385A"/>
              </a:buClr>
            </a:pPr>
            <a:r>
              <a:rPr lang="en-GB" dirty="0" smtClean="0">
                <a:solidFill>
                  <a:srgbClr val="09385A"/>
                </a:solidFill>
              </a:rPr>
              <a:t>Define two sets of oscillation parameter values:</a:t>
            </a:r>
            <a:endParaRPr lang="en-GB" dirty="0">
              <a:solidFill>
                <a:srgbClr val="09385A"/>
              </a:solidFill>
            </a:endParaRPr>
          </a:p>
          <a:p>
            <a:pPr lvl="2">
              <a:buClr>
                <a:srgbClr val="09385A"/>
              </a:buClr>
            </a:pPr>
            <a:endParaRPr lang="en-GB" dirty="0">
              <a:solidFill>
                <a:srgbClr val="093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144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Set B sensitivity</a:t>
            </a:r>
            <a:endParaRPr lang="en-GB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457" y="1690687"/>
            <a:ext cx="5709646" cy="387205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7" y="1690688"/>
            <a:ext cx="5699085" cy="386489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309419" y="4925961"/>
            <a:ext cx="1730478" cy="1966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309419" y="1877961"/>
            <a:ext cx="1730478" cy="243804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6916" y="1314543"/>
            <a:ext cx="474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9385A"/>
                </a:solidFill>
              </a:rPr>
              <a:t>Set A: sin</a:t>
            </a:r>
            <a:r>
              <a:rPr lang="en-GB" baseline="30000" dirty="0" smtClean="0">
                <a:solidFill>
                  <a:srgbClr val="09385A"/>
                </a:solidFill>
              </a:rPr>
              <a:t>2</a:t>
            </a:r>
            <a:r>
              <a:rPr lang="en-GB" dirty="0" smtClean="0">
                <a:solidFill>
                  <a:srgbClr val="09385A"/>
                </a:solidFill>
              </a:rPr>
              <a:t>θ</a:t>
            </a:r>
            <a:r>
              <a:rPr lang="en-GB" baseline="-25000" dirty="0" smtClean="0">
                <a:solidFill>
                  <a:srgbClr val="09385A"/>
                </a:solidFill>
              </a:rPr>
              <a:t>23</a:t>
            </a:r>
            <a:r>
              <a:rPr lang="en-GB" dirty="0" smtClean="0">
                <a:solidFill>
                  <a:srgbClr val="09385A"/>
                </a:solidFill>
              </a:rPr>
              <a:t>=0.528, </a:t>
            </a:r>
            <a:r>
              <a:rPr lang="en-GB" dirty="0" err="1" smtClean="0">
                <a:solidFill>
                  <a:srgbClr val="09385A"/>
                </a:solidFill>
              </a:rPr>
              <a:t>δ</a:t>
            </a:r>
            <a:r>
              <a:rPr lang="en-GB" baseline="-25000" dirty="0" err="1" smtClean="0">
                <a:solidFill>
                  <a:srgbClr val="09385A"/>
                </a:solidFill>
              </a:rPr>
              <a:t>CP</a:t>
            </a:r>
            <a:r>
              <a:rPr lang="en-GB" dirty="0" smtClean="0">
                <a:solidFill>
                  <a:srgbClr val="09385A"/>
                </a:solidFill>
              </a:rPr>
              <a:t> = -1.601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0789" y="1308258"/>
            <a:ext cx="474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9385A"/>
                </a:solidFill>
              </a:rPr>
              <a:t>Set B: sin</a:t>
            </a:r>
            <a:r>
              <a:rPr lang="en-GB" baseline="30000" dirty="0" smtClean="0">
                <a:solidFill>
                  <a:srgbClr val="09385A"/>
                </a:solidFill>
              </a:rPr>
              <a:t>2</a:t>
            </a:r>
            <a:r>
              <a:rPr lang="en-GB" dirty="0" smtClean="0">
                <a:solidFill>
                  <a:srgbClr val="09385A"/>
                </a:solidFill>
              </a:rPr>
              <a:t>θ</a:t>
            </a:r>
            <a:r>
              <a:rPr lang="en-GB" baseline="-25000" dirty="0" smtClean="0">
                <a:solidFill>
                  <a:srgbClr val="09385A"/>
                </a:solidFill>
              </a:rPr>
              <a:t>23</a:t>
            </a:r>
            <a:r>
              <a:rPr lang="en-GB" dirty="0" smtClean="0">
                <a:solidFill>
                  <a:srgbClr val="09385A"/>
                </a:solidFill>
              </a:rPr>
              <a:t>=0.45, </a:t>
            </a:r>
            <a:r>
              <a:rPr lang="en-GB" dirty="0" err="1" smtClean="0">
                <a:solidFill>
                  <a:srgbClr val="09385A"/>
                </a:solidFill>
              </a:rPr>
              <a:t>δ</a:t>
            </a:r>
            <a:r>
              <a:rPr lang="en-GB" baseline="-25000" dirty="0" err="1" smtClean="0">
                <a:solidFill>
                  <a:srgbClr val="09385A"/>
                </a:solidFill>
              </a:rPr>
              <a:t>CP</a:t>
            </a:r>
            <a:r>
              <a:rPr lang="en-GB" dirty="0" smtClean="0">
                <a:solidFill>
                  <a:srgbClr val="09385A"/>
                </a:solidFill>
              </a:rPr>
              <a:t> = 0</a:t>
            </a:r>
            <a:endParaRPr lang="en-GB" dirty="0">
              <a:solidFill>
                <a:srgbClr val="093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MaCh3 plots of all variable combinations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449"/>
            <a:ext cx="6015039" cy="5942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3" y="838126"/>
            <a:ext cx="6013342" cy="5941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Triangle plots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487" y="956231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data only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2901" y="956231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T2K +reactor constraint</a:t>
            </a:r>
            <a:endParaRPr lang="en-GB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err="1" smtClean="0">
                <a:solidFill>
                  <a:srgbClr val="09385A"/>
                </a:solidFill>
              </a:rPr>
              <a:t>Dcp</a:t>
            </a:r>
            <a:r>
              <a:rPr lang="en-GB" dirty="0" smtClean="0">
                <a:solidFill>
                  <a:srgbClr val="09385A"/>
                </a:solidFill>
              </a:rPr>
              <a:t> split by hierarchy- T2K+reactor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9385A"/>
                </a:solidFill>
              </a:rPr>
              <a:t>Dcp</a:t>
            </a:r>
            <a:r>
              <a:rPr lang="en-GB" dirty="0" smtClean="0">
                <a:solidFill>
                  <a:srgbClr val="09385A"/>
                </a:solidFill>
              </a:rPr>
              <a:t> limits for each hierarchy separately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4"/>
            <a:ext cx="6293827" cy="3928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87" y="1325564"/>
            <a:ext cx="6314812" cy="3941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3614" y="1325563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Inverted hierarchy</a:t>
            </a:r>
            <a:endParaRPr lang="en-GB" baseline="-25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1320570"/>
            <a:ext cx="264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Normal hierarchy</a:t>
            </a:r>
            <a:endParaRPr lang="en-GB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T2K data only disappearance parameters</a:t>
            </a:r>
            <a:endParaRPr lang="en-GB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49" y="1690688"/>
            <a:ext cx="4958501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55"/>
            <a:ext cx="4395018" cy="5929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0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Neutrino oscillations at T2K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5018" y="928942"/>
            <a:ext cx="7796982" cy="527024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Muon (anti)neutrino disappearance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Location</a:t>
            </a:r>
            <a:r>
              <a:rPr lang="en-US" dirty="0" smtClean="0">
                <a:solidFill>
                  <a:srgbClr val="09385A"/>
                </a:solidFill>
              </a:rPr>
              <a:t> of dip determined by</a:t>
            </a:r>
            <a:r>
              <a:rPr lang="en-US" dirty="0" smtClean="0">
                <a:solidFill>
                  <a:srgbClr val="C00000"/>
                </a:solidFill>
              </a:rPr>
              <a:t> Δm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baseline="-25000" dirty="0" smtClean="0">
                <a:solidFill>
                  <a:srgbClr val="C00000"/>
                </a:solidFill>
              </a:rPr>
              <a:t>23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C00000"/>
                </a:solidFill>
              </a:rPr>
              <a:t>Depth </a:t>
            </a:r>
            <a:r>
              <a:rPr lang="en-US" dirty="0" smtClean="0">
                <a:solidFill>
                  <a:srgbClr val="09385A"/>
                </a:solidFill>
              </a:rPr>
              <a:t>of dip determined by</a:t>
            </a:r>
            <a:r>
              <a:rPr lang="en-US" dirty="0" smtClean="0">
                <a:solidFill>
                  <a:srgbClr val="C00000"/>
                </a:solidFill>
              </a:rPr>
              <a:t> sin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(2θ</a:t>
            </a:r>
            <a:r>
              <a:rPr lang="en-US" baseline="-25000" dirty="0" smtClean="0">
                <a:solidFill>
                  <a:srgbClr val="C00000"/>
                </a:solidFill>
              </a:rPr>
              <a:t>23</a:t>
            </a:r>
            <a:r>
              <a:rPr lang="en-US" dirty="0">
                <a:solidFill>
                  <a:srgbClr val="C00000"/>
                </a:solidFill>
              </a:rPr>
              <a:t>)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09385A"/>
                </a:solidFill>
              </a:rPr>
              <a:t>Electron (anti)neutrino appearance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09385A"/>
                </a:solidFill>
              </a:rPr>
              <a:t>Leading term depends on</a:t>
            </a:r>
            <a:r>
              <a:rPr lang="en-US" dirty="0" smtClean="0">
                <a:solidFill>
                  <a:srgbClr val="C00000"/>
                </a:solidFill>
              </a:rPr>
              <a:t> sin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(θ</a:t>
            </a:r>
            <a:r>
              <a:rPr lang="en-US" baseline="-25000" dirty="0" smtClean="0">
                <a:solidFill>
                  <a:srgbClr val="C00000"/>
                </a:solidFill>
              </a:rPr>
              <a:t>23</a:t>
            </a:r>
            <a:r>
              <a:rPr lang="en-US" dirty="0" smtClean="0">
                <a:solidFill>
                  <a:srgbClr val="C00000"/>
                </a:solidFill>
              </a:rPr>
              <a:t>), sin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(θ</a:t>
            </a:r>
            <a:r>
              <a:rPr lang="en-US" baseline="-25000" dirty="0" smtClean="0">
                <a:solidFill>
                  <a:srgbClr val="C00000"/>
                </a:solidFill>
              </a:rPr>
              <a:t>13</a:t>
            </a:r>
            <a:r>
              <a:rPr lang="en-US" dirty="0" smtClean="0">
                <a:solidFill>
                  <a:srgbClr val="C00000"/>
                </a:solidFill>
              </a:rPr>
              <a:t>)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and Δm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baseline="-25000" dirty="0" smtClean="0">
                <a:solidFill>
                  <a:srgbClr val="C00000"/>
                </a:solidFill>
              </a:rPr>
              <a:t>23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09385A"/>
                </a:solidFill>
              </a:rPr>
              <a:t>Sub-leading </a:t>
            </a:r>
            <a:r>
              <a:rPr lang="en-US" dirty="0" err="1" smtClean="0">
                <a:solidFill>
                  <a:srgbClr val="09385A"/>
                </a:solidFill>
              </a:rPr>
              <a:t>dependance</a:t>
            </a:r>
            <a:r>
              <a:rPr lang="en-US" dirty="0" smtClean="0">
                <a:solidFill>
                  <a:srgbClr val="09385A"/>
                </a:solidFill>
              </a:rPr>
              <a:t> on </a:t>
            </a:r>
            <a:r>
              <a:rPr lang="en-US" dirty="0" err="1" smtClean="0">
                <a:solidFill>
                  <a:srgbClr val="C00000"/>
                </a:solidFill>
              </a:rPr>
              <a:t>δ</a:t>
            </a:r>
            <a:r>
              <a:rPr lang="en-US" baseline="-25000" dirty="0" err="1" smtClean="0">
                <a:solidFill>
                  <a:srgbClr val="C00000"/>
                </a:solidFill>
              </a:rPr>
              <a:t>CP</a:t>
            </a:r>
            <a:endParaRPr lang="en-US" dirty="0" smtClean="0">
              <a:solidFill>
                <a:srgbClr val="C00000"/>
              </a:solidFill>
            </a:endParaRPr>
          </a:p>
          <a:p>
            <a:pPr lvl="2">
              <a:buClr>
                <a:srgbClr val="09385A"/>
              </a:buClr>
            </a:pPr>
            <a:r>
              <a:rPr lang="en-US" dirty="0" err="1" smtClean="0">
                <a:solidFill>
                  <a:srgbClr val="C00000"/>
                </a:solidFill>
              </a:rPr>
              <a:t>δ</a:t>
            </a:r>
            <a:r>
              <a:rPr lang="en-US" baseline="-25000" dirty="0" err="1" smtClean="0">
                <a:solidFill>
                  <a:srgbClr val="C00000"/>
                </a:solidFill>
              </a:rPr>
              <a:t>CP</a:t>
            </a:r>
            <a:r>
              <a:rPr lang="en-US" dirty="0" smtClean="0">
                <a:solidFill>
                  <a:srgbClr val="C00000"/>
                </a:solidFill>
              </a:rPr>
              <a:t> = π/2: 	</a:t>
            </a:r>
            <a:r>
              <a:rPr lang="en-US" dirty="0" smtClean="0">
                <a:solidFill>
                  <a:srgbClr val="09385A"/>
                </a:solidFill>
              </a:rPr>
              <a:t>fewer neutrinos, more anti-neutrinos </a:t>
            </a:r>
          </a:p>
          <a:p>
            <a:pPr lvl="2">
              <a:buClr>
                <a:srgbClr val="09385A"/>
              </a:buClr>
            </a:pPr>
            <a:r>
              <a:rPr lang="en-US" dirty="0" err="1">
                <a:solidFill>
                  <a:srgbClr val="C00000"/>
                </a:solidFill>
              </a:rPr>
              <a:t>δ</a:t>
            </a:r>
            <a:r>
              <a:rPr lang="en-US" baseline="-25000" dirty="0" err="1">
                <a:solidFill>
                  <a:srgbClr val="C00000"/>
                </a:solidFill>
              </a:rPr>
              <a:t>CP</a:t>
            </a:r>
            <a:r>
              <a:rPr lang="en-US" dirty="0">
                <a:solidFill>
                  <a:srgbClr val="C00000"/>
                </a:solidFill>
              </a:rPr>
              <a:t> = </a:t>
            </a:r>
            <a:r>
              <a:rPr lang="en-US" dirty="0" smtClean="0">
                <a:solidFill>
                  <a:srgbClr val="C00000"/>
                </a:solidFill>
              </a:rPr>
              <a:t>-π/2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 smtClean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09385A"/>
                </a:solidFill>
              </a:rPr>
              <a:t>more neutrinos, fewer anti-neutrinos </a:t>
            </a:r>
          </a:p>
          <a:p>
            <a:pPr lvl="1">
              <a:buClr>
                <a:srgbClr val="09385A"/>
              </a:buClr>
            </a:pPr>
            <a:r>
              <a:rPr lang="en-US" dirty="0" smtClean="0">
                <a:solidFill>
                  <a:srgbClr val="09385A"/>
                </a:solidFill>
              </a:rPr>
              <a:t>Matter effects give dependence on mass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Dunne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4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42103" y="1710813"/>
            <a:ext cx="3475704" cy="52511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553498" y="3598606"/>
            <a:ext cx="3361402" cy="103054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9767" y="980457"/>
            <a:ext cx="18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9385A"/>
                </a:solidFill>
              </a:rPr>
              <a:t>ν</a:t>
            </a:r>
            <a:r>
              <a:rPr lang="en-US" baseline="-25000" dirty="0" err="1" smtClean="0">
                <a:solidFill>
                  <a:srgbClr val="09385A"/>
                </a:solidFill>
              </a:rPr>
              <a:t>μ</a:t>
            </a:r>
            <a:r>
              <a:rPr lang="en-US" dirty="0" smtClean="0">
                <a:solidFill>
                  <a:srgbClr val="09385A"/>
                </a:solidFill>
              </a:rPr>
              <a:t> disappearance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4322" y="3090256"/>
            <a:ext cx="160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9385A"/>
                </a:solidFill>
              </a:rPr>
              <a:t>ν</a:t>
            </a:r>
            <a:r>
              <a:rPr lang="en-US" baseline="-25000" dirty="0" err="1" smtClean="0">
                <a:solidFill>
                  <a:srgbClr val="09385A"/>
                </a:solidFill>
              </a:rPr>
              <a:t>e</a:t>
            </a:r>
            <a:r>
              <a:rPr lang="en-US" baseline="-25000" dirty="0" smtClean="0">
                <a:solidFill>
                  <a:srgbClr val="09385A"/>
                </a:solidFill>
              </a:rPr>
              <a:t>  </a:t>
            </a:r>
            <a:r>
              <a:rPr lang="en-US" dirty="0">
                <a:solidFill>
                  <a:srgbClr val="09385A"/>
                </a:solidFill>
              </a:rPr>
              <a:t>a</a:t>
            </a:r>
            <a:r>
              <a:rPr lang="en-US" dirty="0" smtClean="0">
                <a:solidFill>
                  <a:srgbClr val="09385A"/>
                </a:solidFill>
              </a:rPr>
              <a:t>ppearance</a:t>
            </a:r>
            <a:endParaRPr lang="en-US" dirty="0">
              <a:solidFill>
                <a:srgbClr val="093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err="1" smtClean="0">
                <a:solidFill>
                  <a:srgbClr val="09385A"/>
                </a:solidFill>
              </a:rPr>
              <a:t>Biprobability</a:t>
            </a:r>
            <a:r>
              <a:rPr lang="en-GB" dirty="0" smtClean="0">
                <a:solidFill>
                  <a:srgbClr val="09385A"/>
                </a:solidFill>
              </a:rPr>
              <a:t> plots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Andy’s </a:t>
            </a:r>
            <a:r>
              <a:rPr lang="en-GB" dirty="0" err="1" smtClean="0">
                <a:solidFill>
                  <a:srgbClr val="09385A"/>
                </a:solidFill>
              </a:rPr>
              <a:t>biprobability</a:t>
            </a:r>
            <a:r>
              <a:rPr lang="en-GB" dirty="0" smtClean="0">
                <a:solidFill>
                  <a:srgbClr val="09385A"/>
                </a:solidFill>
              </a:rPr>
              <a:t> plots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5103"/>
            <a:ext cx="7659074" cy="519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Spectra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Spectra for each of the 5 samples at SK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150260" cy="3022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1139"/>
            <a:ext cx="4363290" cy="3177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00" y="1"/>
            <a:ext cx="4168901" cy="3022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236" y="3301139"/>
            <a:ext cx="4382887" cy="3177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609" y="0"/>
            <a:ext cx="4168901" cy="3022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25844" y="365125"/>
                <a:ext cx="1398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-mode </a:t>
                </a:r>
                <a:br>
                  <a:rPr lang="en-GB" dirty="0" smtClean="0">
                    <a:solidFill>
                      <a:srgbClr val="C00000"/>
                    </a:solidFill>
                  </a:rPr>
                </a:br>
                <a:r>
                  <a:rPr lang="en-GB" dirty="0" err="1" smtClean="0">
                    <a:solidFill>
                      <a:srgbClr val="C00000"/>
                    </a:solidFill>
                  </a:rPr>
                  <a:t>μ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-like</a:t>
                </a:r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844" y="365125"/>
                <a:ext cx="1398479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3930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39883" y="365124"/>
                <a:ext cx="1398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-mode </a:t>
                </a:r>
                <a:br>
                  <a:rPr lang="en-GB" dirty="0" smtClean="0">
                    <a:solidFill>
                      <a:srgbClr val="FF0000"/>
                    </a:solidFill>
                  </a:rPr>
                </a:br>
                <a:r>
                  <a:rPr lang="en-GB" dirty="0" smtClean="0">
                    <a:solidFill>
                      <a:srgbClr val="FF0000"/>
                    </a:solidFill>
                  </a:rPr>
                  <a:t>e-like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883" y="365124"/>
                <a:ext cx="1398479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3930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87090" y="381575"/>
                <a:ext cx="1398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-mode </a:t>
                </a:r>
                <a:br>
                  <a:rPr lang="en-GB" dirty="0" smtClean="0">
                    <a:solidFill>
                      <a:srgbClr val="C00000"/>
                    </a:solidFill>
                  </a:rPr>
                </a:br>
                <a:r>
                  <a:rPr lang="en-GB" dirty="0" smtClean="0">
                    <a:solidFill>
                      <a:srgbClr val="C00000"/>
                    </a:solidFill>
                  </a:rPr>
                  <a:t>CC1pi-like</a:t>
                </a:r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090" y="381575"/>
                <a:ext cx="1398479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493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2319" y="3387159"/>
                <a:ext cx="1398479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-mode </a:t>
                </a:r>
                <a:br>
                  <a:rPr lang="en-GB" dirty="0" smtClean="0">
                    <a:solidFill>
                      <a:srgbClr val="C00000"/>
                    </a:solidFill>
                  </a:rPr>
                </a:br>
                <a:r>
                  <a:rPr lang="en-GB" dirty="0" err="1" smtClean="0">
                    <a:solidFill>
                      <a:srgbClr val="C00000"/>
                    </a:solidFill>
                  </a:rPr>
                  <a:t>μ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-like</a:t>
                </a:r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319" y="3387159"/>
                <a:ext cx="1398479" cy="670761"/>
              </a:xfrm>
              <a:prstGeom prst="rect">
                <a:avLst/>
              </a:prstGeom>
              <a:blipFill rotWithShape="0">
                <a:blip r:embed="rId10"/>
                <a:stretch>
                  <a:fillRect l="-3478" t="-545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39122" y="3573239"/>
                <a:ext cx="1398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-mode </a:t>
                </a:r>
                <a:br>
                  <a:rPr lang="en-GB" dirty="0" smtClean="0">
                    <a:solidFill>
                      <a:srgbClr val="FF0000"/>
                    </a:solidFill>
                  </a:rPr>
                </a:br>
                <a:r>
                  <a:rPr lang="en-GB" dirty="0" smtClean="0">
                    <a:solidFill>
                      <a:srgbClr val="FF0000"/>
                    </a:solidFill>
                  </a:rPr>
                  <a:t>e-like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122" y="3573239"/>
                <a:ext cx="1398479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478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6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9385A"/>
                </a:solidFill>
              </a:rPr>
              <a:t>Plan to deal with fake data</a:t>
            </a:r>
            <a:endParaRPr lang="en-GB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20" y="1041605"/>
            <a:ext cx="10515600" cy="4351338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Investigating further to see if differences seen between data and MC are a physical effect we should include an uncertainty for</a:t>
            </a:r>
          </a:p>
          <a:p>
            <a:pPr>
              <a:buClr>
                <a:srgbClr val="09385A"/>
              </a:buClr>
            </a:pPr>
            <a:r>
              <a:rPr lang="en-US" dirty="0" err="1" smtClean="0">
                <a:solidFill>
                  <a:srgbClr val="C00000"/>
                </a:solidFill>
              </a:rPr>
              <a:t>δ</a:t>
            </a:r>
            <a:r>
              <a:rPr lang="en-US" baseline="-25000" dirty="0" err="1" smtClean="0">
                <a:solidFill>
                  <a:srgbClr val="C00000"/>
                </a:solidFill>
              </a:rPr>
              <a:t>CP</a:t>
            </a:r>
            <a:r>
              <a:rPr lang="en-US" dirty="0" smtClean="0">
                <a:solidFill>
                  <a:srgbClr val="C00000"/>
                </a:solidFill>
              </a:rPr>
              <a:t> results not affected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sin</a:t>
            </a:r>
            <a:r>
              <a:rPr lang="en-US" baseline="30000" dirty="0" smtClean="0">
                <a:solidFill>
                  <a:srgbClr val="09385A"/>
                </a:solidFill>
              </a:rPr>
              <a:t>2</a:t>
            </a:r>
            <a:r>
              <a:rPr lang="en-US" dirty="0" smtClean="0">
                <a:solidFill>
                  <a:srgbClr val="09385A"/>
                </a:solidFill>
              </a:rPr>
              <a:t>θ</a:t>
            </a:r>
            <a:r>
              <a:rPr lang="en-US" baseline="-25000" dirty="0" smtClean="0">
                <a:solidFill>
                  <a:srgbClr val="09385A"/>
                </a:solidFill>
              </a:rPr>
              <a:t>23</a:t>
            </a:r>
            <a:r>
              <a:rPr lang="en-US" dirty="0" smtClean="0">
                <a:solidFill>
                  <a:srgbClr val="09385A"/>
                </a:solidFill>
              </a:rPr>
              <a:t> </a:t>
            </a:r>
            <a:r>
              <a:rPr lang="en-US" dirty="0">
                <a:solidFill>
                  <a:srgbClr val="09385A"/>
                </a:solidFill>
              </a:rPr>
              <a:t>and </a:t>
            </a:r>
            <a:r>
              <a:rPr lang="en-US" dirty="0" smtClean="0">
                <a:solidFill>
                  <a:srgbClr val="09385A"/>
                </a:solidFill>
              </a:rPr>
              <a:t>Δm</a:t>
            </a:r>
            <a:r>
              <a:rPr lang="en-US" baseline="30000" dirty="0" smtClean="0">
                <a:solidFill>
                  <a:srgbClr val="09385A"/>
                </a:solidFill>
              </a:rPr>
              <a:t>2</a:t>
            </a:r>
            <a:r>
              <a:rPr lang="en-US" baseline="-25000" dirty="0" smtClean="0">
                <a:solidFill>
                  <a:srgbClr val="09385A"/>
                </a:solidFill>
              </a:rPr>
              <a:t>23 </a:t>
            </a:r>
            <a:r>
              <a:rPr lang="en-US" dirty="0" smtClean="0">
                <a:solidFill>
                  <a:srgbClr val="09385A"/>
                </a:solidFill>
              </a:rPr>
              <a:t>results presented with caveat that the systematic error model may be updated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In future we plan to address ambiguity between interaction modes with: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Use of 4π acceptance samples at ND280 to better match SK acceptance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Studies of hadronic recoil system through proton reconstruction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Near detector upgrades to improve model constraints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Beam operation</a:t>
            </a:r>
            <a:endParaRPr lang="en-US" dirty="0">
              <a:solidFill>
                <a:srgbClr val="09385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90" y="1433547"/>
            <a:ext cx="7432972" cy="44095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548562" y="1109548"/>
                <a:ext cx="4643438" cy="49670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>
                    <a:solidFill>
                      <a:srgbClr val="09385A"/>
                    </a:solidFill>
                  </a:rPr>
                  <a:t>Accumulated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14.7x10</a:t>
                </a:r>
                <a:r>
                  <a:rPr lang="en-US" baseline="30000" dirty="0" smtClean="0">
                    <a:solidFill>
                      <a:srgbClr val="C00000"/>
                    </a:solidFill>
                  </a:rPr>
                  <a:t>20</a:t>
                </a:r>
                <a:r>
                  <a:rPr lang="en-US" dirty="0" smtClean="0">
                    <a:solidFill>
                      <a:srgbClr val="09385A"/>
                    </a:solidFill>
                  </a:rPr>
                  <a:t> protons-on-target (POT) in neutrino mode and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7.6x10</a:t>
                </a:r>
                <a:r>
                  <a:rPr lang="en-US" baseline="30000" dirty="0" smtClean="0">
                    <a:solidFill>
                      <a:srgbClr val="C00000"/>
                    </a:solidFill>
                  </a:rPr>
                  <a:t>20</a:t>
                </a:r>
                <a:r>
                  <a:rPr lang="en-US" dirty="0" smtClean="0">
                    <a:solidFill>
                      <a:srgbClr val="09385A"/>
                    </a:solidFill>
                  </a:rPr>
                  <a:t> POT in antineutrino mode</a:t>
                </a:r>
              </a:p>
              <a:p>
                <a:pPr lvl="1"/>
                <a:r>
                  <a:rPr lang="en-US" dirty="0" smtClean="0">
                    <a:solidFill>
                      <a:srgbClr val="09385A"/>
                    </a:solidFill>
                  </a:rPr>
                  <a:t>29% of approved T2K-I POT</a:t>
                </a:r>
              </a:p>
              <a:p>
                <a:r>
                  <a:rPr lang="en-US" dirty="0" smtClean="0">
                    <a:solidFill>
                      <a:srgbClr val="09385A"/>
                    </a:solidFill>
                  </a:rPr>
                  <a:t>Previous results used 7.5x10</a:t>
                </a:r>
                <a:r>
                  <a:rPr lang="en-US" baseline="30000" dirty="0" smtClean="0">
                    <a:solidFill>
                      <a:srgbClr val="09385A"/>
                    </a:solidFill>
                  </a:rPr>
                  <a:t>20 </a:t>
                </a:r>
                <a:r>
                  <a:rPr lang="en-US" dirty="0" smtClean="0">
                    <a:solidFill>
                      <a:srgbClr val="09385A"/>
                    </a:solidFill>
                  </a:rPr>
                  <a:t>POT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9385A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 smtClean="0">
                    <a:solidFill>
                      <a:srgbClr val="09385A"/>
                    </a:solidFill>
                  </a:rPr>
                  <a:t>-mode, 7.5x10</a:t>
                </a:r>
                <a:r>
                  <a:rPr lang="en-US" baseline="30000" dirty="0" smtClean="0">
                    <a:solidFill>
                      <a:srgbClr val="09385A"/>
                    </a:solidFill>
                  </a:rPr>
                  <a:t>20 </a:t>
                </a:r>
                <a:r>
                  <a:rPr lang="en-US" dirty="0" smtClean="0">
                    <a:solidFill>
                      <a:srgbClr val="09385A"/>
                    </a:solidFill>
                  </a:rPr>
                  <a:t>POT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9385A"/>
                    </a:solidFill>
                  </a:rPr>
                  <a:t>-mode</a:t>
                </a:r>
              </a:p>
              <a:p>
                <a:pPr lvl="1"/>
                <a:r>
                  <a:rPr lang="en-US" sz="1700" dirty="0" smtClean="0">
                    <a:solidFill>
                      <a:srgbClr val="09385A"/>
                    </a:solidFill>
                  </a:rPr>
                  <a:t>Phys. Rev. Lett. 118 (2017) no. 15, 151801</a:t>
                </a:r>
              </a:p>
              <a:p>
                <a:r>
                  <a:rPr lang="en-US" dirty="0" smtClean="0">
                    <a:solidFill>
                      <a:srgbClr val="09385A"/>
                    </a:solidFill>
                  </a:rPr>
                  <a:t>Operated at stable beam power of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470 kW </a:t>
                </a:r>
                <a:r>
                  <a:rPr lang="en-US" dirty="0" smtClean="0">
                    <a:solidFill>
                      <a:srgbClr val="09385A"/>
                    </a:solidFill>
                  </a:rPr>
                  <a:t>this year</a:t>
                </a:r>
              </a:p>
              <a:p>
                <a:pPr lvl="1"/>
                <a:r>
                  <a:rPr lang="en-US" dirty="0" smtClean="0">
                    <a:solidFill>
                      <a:srgbClr val="09385A"/>
                    </a:solidFill>
                  </a:rPr>
                  <a:t>Enabled doubling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9385A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9385A"/>
                    </a:solidFill>
                  </a:rPr>
                  <a:t>-mode</a:t>
                </a:r>
                <a:r>
                  <a:rPr lang="en-US" dirty="0" smtClean="0">
                    <a:solidFill>
                      <a:srgbClr val="09385A"/>
                    </a:solidFill>
                  </a:rPr>
                  <a:t> data</a:t>
                </a:r>
              </a:p>
              <a:p>
                <a:endParaRPr lang="en-US" dirty="0">
                  <a:solidFill>
                    <a:srgbClr val="09385A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562" y="1109548"/>
                <a:ext cx="4643438" cy="4967083"/>
              </a:xfrm>
              <a:prstGeom prst="rect">
                <a:avLst/>
              </a:prstGeom>
              <a:blipFill rotWithShape="0">
                <a:blip r:embed="rId3"/>
                <a:stretch>
                  <a:fillRect l="-2362" t="-26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4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7" y="1071101"/>
            <a:ext cx="8680870" cy="522889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New </a:t>
            </a:r>
            <a:r>
              <a:rPr lang="en-US" dirty="0" err="1" smtClean="0">
                <a:solidFill>
                  <a:srgbClr val="C00000"/>
                </a:solidFill>
              </a:rPr>
              <a:t>fiTQun</a:t>
            </a:r>
            <a:r>
              <a:rPr lang="en-US" dirty="0" smtClean="0">
                <a:solidFill>
                  <a:srgbClr val="09385A"/>
                </a:solidFill>
              </a:rPr>
              <a:t> SK reconstruction algorithm has been used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Allows </a:t>
            </a:r>
            <a:r>
              <a:rPr lang="en-US" dirty="0">
                <a:solidFill>
                  <a:srgbClr val="C00000"/>
                </a:solidFill>
              </a:rPr>
              <a:t>~20% increase in fiducial volume (</a:t>
            </a:r>
            <a:r>
              <a:rPr lang="en-US" dirty="0" smtClean="0">
                <a:solidFill>
                  <a:srgbClr val="C00000"/>
                </a:solidFill>
              </a:rPr>
              <a:t>FV)</a:t>
            </a:r>
            <a:endParaRPr lang="en-US" dirty="0" smtClean="0">
              <a:solidFill>
                <a:srgbClr val="09385A"/>
              </a:solidFill>
            </a:endParaRPr>
          </a:p>
          <a:p>
            <a:r>
              <a:rPr lang="en-US" dirty="0" smtClean="0">
                <a:solidFill>
                  <a:srgbClr val="09385A"/>
                </a:solidFill>
              </a:rPr>
              <a:t>This year we added a sample targeting</a:t>
            </a:r>
            <a:br>
              <a:rPr lang="en-US" dirty="0" smtClean="0">
                <a:solidFill>
                  <a:srgbClr val="09385A"/>
                </a:solidFill>
              </a:rPr>
            </a:br>
            <a:r>
              <a:rPr lang="en-US" dirty="0" smtClean="0">
                <a:solidFill>
                  <a:srgbClr val="09385A"/>
                </a:solidFill>
              </a:rPr>
              <a:t>CC1pi interactions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Require one electron ring and an additional decay electron</a:t>
            </a:r>
          </a:p>
          <a:p>
            <a:pPr lvl="1"/>
            <a:r>
              <a:rPr lang="en-US" dirty="0">
                <a:solidFill>
                  <a:srgbClr val="09385A"/>
                </a:solidFill>
              </a:rPr>
              <a:t>Last summer’s </a:t>
            </a:r>
            <a:r>
              <a:rPr lang="en-US" dirty="0" smtClean="0">
                <a:solidFill>
                  <a:srgbClr val="09385A"/>
                </a:solidFill>
              </a:rPr>
              <a:t>analysis </a:t>
            </a:r>
            <a:r>
              <a:rPr lang="en-US" dirty="0">
                <a:solidFill>
                  <a:srgbClr val="09385A"/>
                </a:solidFill>
              </a:rPr>
              <a:t>used 4 samples all targeting </a:t>
            </a:r>
            <a:r>
              <a:rPr lang="en-US" dirty="0" smtClean="0">
                <a:solidFill>
                  <a:srgbClr val="09385A"/>
                </a:solidFill>
              </a:rPr>
              <a:t>CCQE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Cross-section model updated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Improved uncertainties to multi-nucleon interactions (2p2h) and  long range nucleon correlations (RPA)</a:t>
            </a:r>
          </a:p>
          <a:p>
            <a:pPr lvl="1"/>
            <a:r>
              <a:rPr lang="en-US" dirty="0" smtClean="0">
                <a:solidFill>
                  <a:srgbClr val="09385A"/>
                </a:solidFill>
              </a:rPr>
              <a:t>Details in </a:t>
            </a:r>
            <a:r>
              <a:rPr lang="en-US" dirty="0" err="1" smtClean="0">
                <a:solidFill>
                  <a:srgbClr val="09385A"/>
                </a:solidFill>
              </a:rPr>
              <a:t>Keigo</a:t>
            </a:r>
            <a:r>
              <a:rPr lang="en-US" dirty="0" smtClean="0">
                <a:solidFill>
                  <a:srgbClr val="09385A"/>
                </a:solidFill>
              </a:rPr>
              <a:t> Nakamura’s talk </a:t>
            </a:r>
            <a:r>
              <a:rPr lang="en-US" dirty="0" smtClean="0">
                <a:solidFill>
                  <a:srgbClr val="09385A"/>
                </a:solidFill>
              </a:rPr>
              <a:t>yesterday</a:t>
            </a:r>
            <a:endParaRPr lang="en-US" dirty="0">
              <a:solidFill>
                <a:srgbClr val="09385A"/>
              </a:solidFill>
            </a:endParaRPr>
          </a:p>
          <a:p>
            <a:pPr lvl="1"/>
            <a:endParaRPr lang="en-US" dirty="0" smtClean="0">
              <a:solidFill>
                <a:srgbClr val="09385A"/>
              </a:solidFill>
            </a:endParaRPr>
          </a:p>
          <a:p>
            <a:endParaRPr lang="en-US" dirty="0" smtClean="0">
              <a:solidFill>
                <a:srgbClr val="09385A"/>
              </a:solidFill>
            </a:endParaRPr>
          </a:p>
          <a:p>
            <a:endParaRPr lang="en-US" dirty="0" smtClean="0">
              <a:solidFill>
                <a:srgbClr val="09385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Dunne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756490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rgbClr val="09385A"/>
                </a:solidFill>
              </a:rPr>
              <a:t>Changes for this year</a:t>
            </a:r>
            <a:endParaRPr lang="en-US" sz="4200" dirty="0">
              <a:solidFill>
                <a:srgbClr val="0938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77278" y="977200"/>
                <a:ext cx="4854678" cy="17066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</a:rPr>
                        <m:t> →</m:t>
                      </m:r>
                      <m:sSup>
                        <m:sSupPr>
                          <m:ctrlPr>
                            <a:rPr lang="is-IS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9385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09385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>
                    <a:solidFill>
                      <a:srgbClr val="09385A"/>
                    </a:solidFill>
                    <a:ea typeface="Cambria Math" charset="0"/>
                    <a:cs typeface="Cambria Math" charset="0"/>
                  </a:rPr>
                  <a:t> 	           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938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endParaRPr lang="en-GB" dirty="0" smtClean="0"/>
              </a:p>
              <a:p>
                <a:r>
                  <a:rPr lang="en-GB" dirty="0" smtClean="0">
                    <a:solidFill>
                      <a:srgbClr val="09385A"/>
                    </a:solidFill>
                  </a:rPr>
                  <a:t>	         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09385A"/>
                        </a:solidFill>
                        <a:latin typeface="Cambria Math" charset="0"/>
                      </a:rPr>
                      <m:t>   </m:t>
                    </m:r>
                    <m:sSup>
                      <m:sSupPr>
                        <m:ctrlPr>
                          <a:rPr lang="en-GB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solidFill>
                          <a:srgbClr val="09385A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9385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dirty="0" smtClean="0">
                  <a:solidFill>
                    <a:srgbClr val="09385A"/>
                  </a:solidFill>
                </a:endParaRPr>
              </a:p>
              <a:p>
                <a:r>
                  <a:rPr lang="en-GB" dirty="0">
                    <a:solidFill>
                      <a:srgbClr val="09385A"/>
                    </a:solidFill>
                    <a:ea typeface="Cambria Math" charset="0"/>
                    <a:cs typeface="Cambria Math" charset="0"/>
                  </a:rPr>
                  <a:t> 	            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938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rgbClr val="09385A"/>
                    </a:solidFill>
                  </a:rPr>
                  <a:t>	         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9385A"/>
                        </a:solidFill>
                        <a:latin typeface="Cambria Math" charset="0"/>
                      </a:rPr>
                      <m:t>   </m:t>
                    </m:r>
                    <m:sSup>
                      <m:sSupPr>
                        <m:ctrlP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solidFill>
                          <a:srgbClr val="09385A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9385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solidFill>
                              <a:srgbClr val="09385A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dirty="0">
                  <a:solidFill>
                    <a:srgbClr val="09385A"/>
                  </a:solidFill>
                </a:endParaRP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7278" y="977200"/>
                <a:ext cx="4854678" cy="1706621"/>
              </a:xfrm>
              <a:prstGeom prst="rect">
                <a:avLst/>
              </a:prstGeom>
              <a:blipFill rotWithShape="0">
                <a:blip r:embed="rId3"/>
                <a:stretch>
                  <a:fillRect l="-1129" t="-23571" b="-11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9286608" y="968121"/>
            <a:ext cx="398205" cy="359827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9864584" y="2094893"/>
            <a:ext cx="398205" cy="359827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endCxn id="10" idx="3"/>
          </p:cNvCxnSpPr>
          <p:nvPr/>
        </p:nvCxnSpPr>
        <p:spPr>
          <a:xfrm flipV="1">
            <a:off x="7326630" y="1275253"/>
            <a:ext cx="2018294" cy="1582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1" idx="2"/>
          </p:cNvCxnSpPr>
          <p:nvPr/>
        </p:nvCxnSpPr>
        <p:spPr>
          <a:xfrm flipV="1">
            <a:off x="7326630" y="2274807"/>
            <a:ext cx="2537954" cy="582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710" y="2522338"/>
            <a:ext cx="2344702" cy="20813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236" y="4624823"/>
            <a:ext cx="2784507" cy="211606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8263890" y="3792288"/>
            <a:ext cx="1136721" cy="345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176962" y="4732020"/>
            <a:ext cx="2996109" cy="1020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1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Event rate prediction framework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474224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046746" y="1166489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ND280 Detector Model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443875" y="1432811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Flux Model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77723" y="886836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Hadron Production Data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77723" y="1980269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INGRID/Beam Monitor Data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77723" y="3064824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Cross-section Data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443875" y="2637220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Cross-section Model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9913581" y="4019066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Detector Model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975725" y="5093465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Atmospheric Data</a:t>
            </a:r>
            <a:endParaRPr lang="en-US" dirty="0"/>
          </a:p>
        </p:txBody>
      </p:sp>
      <p:sp>
        <p:nvSpPr>
          <p:cNvPr id="17" name="Hexagon 16"/>
          <p:cNvSpPr/>
          <p:nvPr/>
        </p:nvSpPr>
        <p:spPr>
          <a:xfrm>
            <a:off x="6987326" y="2536603"/>
            <a:ext cx="2361460" cy="1074198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Oscillation fit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204828" y="4872907"/>
            <a:ext cx="1978241" cy="88776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Oscillation Parameters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7" idx="3"/>
            <a:endCxn id="13" idx="1"/>
          </p:cNvCxnSpPr>
          <p:nvPr/>
        </p:nvCxnSpPr>
        <p:spPr>
          <a:xfrm flipV="1">
            <a:off x="4044379" y="1863377"/>
            <a:ext cx="399496" cy="54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3"/>
          </p:cNvCxnSpPr>
          <p:nvPr/>
        </p:nvCxnSpPr>
        <p:spPr>
          <a:xfrm flipV="1">
            <a:off x="4044379" y="3067786"/>
            <a:ext cx="399496" cy="4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5" idx="3"/>
          </p:cNvCxnSpPr>
          <p:nvPr/>
        </p:nvCxnSpPr>
        <p:spPr>
          <a:xfrm>
            <a:off x="6334819" y="3067786"/>
            <a:ext cx="652507" cy="5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3"/>
            <a:endCxn id="25" idx="4"/>
          </p:cNvCxnSpPr>
          <p:nvPr/>
        </p:nvCxnSpPr>
        <p:spPr>
          <a:xfrm>
            <a:off x="6334819" y="1863377"/>
            <a:ext cx="921057" cy="67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1"/>
            <a:endCxn id="25" idx="5"/>
          </p:cNvCxnSpPr>
          <p:nvPr/>
        </p:nvCxnSpPr>
        <p:spPr>
          <a:xfrm flipH="1">
            <a:off x="9080237" y="1597055"/>
            <a:ext cx="966509" cy="939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193948" y="3610801"/>
            <a:ext cx="1" cy="1262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3"/>
          </p:cNvCxnSpPr>
          <p:nvPr/>
        </p:nvCxnSpPr>
        <p:spPr>
          <a:xfrm>
            <a:off x="4044379" y="1312964"/>
            <a:ext cx="399496" cy="550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0"/>
            <a:endCxn id="15" idx="2"/>
          </p:cNvCxnSpPr>
          <p:nvPr/>
        </p:nvCxnSpPr>
        <p:spPr>
          <a:xfrm flipV="1">
            <a:off x="10859053" y="4880198"/>
            <a:ext cx="0" cy="213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5" idx="1"/>
            <a:endCxn id="17" idx="1"/>
          </p:cNvCxnSpPr>
          <p:nvPr/>
        </p:nvCxnSpPr>
        <p:spPr>
          <a:xfrm flipH="1" flipV="1">
            <a:off x="9080237" y="3610801"/>
            <a:ext cx="833344" cy="838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169264" y="4242550"/>
            <a:ext cx="6818061" cy="24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9385A"/>
                </a:solidFill>
              </a:rPr>
              <a:t>Construct model to predict event rates and </a:t>
            </a:r>
            <a:r>
              <a:rPr lang="en-US" dirty="0" smtClean="0">
                <a:solidFill>
                  <a:srgbClr val="09385A"/>
                </a:solidFill>
              </a:rPr>
              <a:t>distributions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Constrain models using appropriate data</a:t>
            </a:r>
          </a:p>
          <a:p>
            <a:r>
              <a:rPr lang="en-US" dirty="0" smtClean="0">
                <a:solidFill>
                  <a:srgbClr val="09385A"/>
                </a:solidFill>
              </a:rPr>
              <a:t>Add likelihood penalty for deviating from these constraints to fit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9110" y="1166489"/>
            <a:ext cx="2205990" cy="25939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9821012" y="1090163"/>
            <a:ext cx="2205990" cy="38831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376492" y="858084"/>
            <a:ext cx="207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C00000"/>
                </a:solidFill>
              </a:rPr>
              <a:t>Interaction rates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60066" y="2740844"/>
            <a:ext cx="232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C00000"/>
                </a:solidFill>
              </a:rPr>
              <a:t>Detector uncertainties</a:t>
            </a:r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Fitting to data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474224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046746" y="1166489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ND280 Detector Model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443875" y="1432811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Flux Model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77723" y="886836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Hadron Production Data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77723" y="1980269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INGRID/Beam Monitor Data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77723" y="3064824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Cross-section Data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443875" y="2637220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Cross-section Model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9913581" y="4019066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Detector Model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975725" y="5093465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Atmospheric Data</a:t>
            </a:r>
            <a:endParaRPr lang="en-US" dirty="0"/>
          </a:p>
        </p:txBody>
      </p:sp>
      <p:sp>
        <p:nvSpPr>
          <p:cNvPr id="17" name="Hexagon 16"/>
          <p:cNvSpPr/>
          <p:nvPr/>
        </p:nvSpPr>
        <p:spPr>
          <a:xfrm>
            <a:off x="7048870" y="3188004"/>
            <a:ext cx="2361460" cy="1074198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Far detector fit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204828" y="4872907"/>
            <a:ext cx="1978241" cy="88776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Oscillation Parameters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8" idx="3"/>
          </p:cNvCxnSpPr>
          <p:nvPr/>
        </p:nvCxnSpPr>
        <p:spPr>
          <a:xfrm flipV="1">
            <a:off x="4044379" y="3067786"/>
            <a:ext cx="399496" cy="4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3"/>
          </p:cNvCxnSpPr>
          <p:nvPr/>
        </p:nvCxnSpPr>
        <p:spPr>
          <a:xfrm>
            <a:off x="4044379" y="1312964"/>
            <a:ext cx="399496" cy="550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0"/>
            <a:endCxn id="15" idx="2"/>
          </p:cNvCxnSpPr>
          <p:nvPr/>
        </p:nvCxnSpPr>
        <p:spPr>
          <a:xfrm flipV="1">
            <a:off x="10859053" y="4880198"/>
            <a:ext cx="0" cy="213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169264" y="4242550"/>
            <a:ext cx="6818061" cy="24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55459" y="4019066"/>
            <a:ext cx="5859203" cy="24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9385A"/>
              </a:solidFill>
            </a:endParaRPr>
          </a:p>
        </p:txBody>
      </p:sp>
      <p:cxnSp>
        <p:nvCxnSpPr>
          <p:cNvPr id="26" name="Straight Arrow Connector 25"/>
          <p:cNvCxnSpPr>
            <a:stCxn id="11" idx="3"/>
          </p:cNvCxnSpPr>
          <p:nvPr/>
        </p:nvCxnSpPr>
        <p:spPr>
          <a:xfrm flipV="1">
            <a:off x="4044379" y="1863377"/>
            <a:ext cx="399496" cy="54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exagon 32"/>
          <p:cNvSpPr/>
          <p:nvPr/>
        </p:nvSpPr>
        <p:spPr>
          <a:xfrm>
            <a:off x="7068036" y="1107854"/>
            <a:ext cx="2361460" cy="1074198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 detector fit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13" idx="3"/>
            <a:endCxn id="33" idx="2"/>
          </p:cNvCxnSpPr>
          <p:nvPr/>
        </p:nvCxnSpPr>
        <p:spPr>
          <a:xfrm flipV="1">
            <a:off x="6334819" y="2182052"/>
            <a:ext cx="1001767" cy="88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3"/>
            <a:endCxn id="33" idx="3"/>
          </p:cNvCxnSpPr>
          <p:nvPr/>
        </p:nvCxnSpPr>
        <p:spPr>
          <a:xfrm flipV="1">
            <a:off x="6334819" y="1644953"/>
            <a:ext cx="733217" cy="21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248326" y="2193492"/>
            <a:ext cx="439" cy="994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1"/>
            <a:endCxn id="33" idx="0"/>
          </p:cNvCxnSpPr>
          <p:nvPr/>
        </p:nvCxnSpPr>
        <p:spPr>
          <a:xfrm flipH="1">
            <a:off x="9429496" y="1597055"/>
            <a:ext cx="617250" cy="47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17" idx="0"/>
          </p:cNvCxnSpPr>
          <p:nvPr/>
        </p:nvCxnSpPr>
        <p:spPr>
          <a:xfrm flipH="1" flipV="1">
            <a:off x="9410330" y="3725103"/>
            <a:ext cx="474047" cy="724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237264" y="4262202"/>
            <a:ext cx="0" cy="610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0108890" y="2642588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ND280 Data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142937" y="3575717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Data Samples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9183070" y="2223466"/>
            <a:ext cx="925820" cy="84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3"/>
          </p:cNvCxnSpPr>
          <p:nvPr/>
        </p:nvCxnSpPr>
        <p:spPr>
          <a:xfrm flipV="1">
            <a:off x="6909593" y="3996651"/>
            <a:ext cx="293463" cy="5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724" y="4098782"/>
            <a:ext cx="6482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Two </a:t>
            </a:r>
            <a:r>
              <a:rPr lang="en-US" dirty="0">
                <a:solidFill>
                  <a:srgbClr val="09385A"/>
                </a:solidFill>
              </a:rPr>
              <a:t>approaches used for fitting</a:t>
            </a:r>
            <a:r>
              <a:rPr lang="en-US" dirty="0" smtClean="0">
                <a:solidFill>
                  <a:srgbClr val="09385A"/>
                </a:solidFill>
              </a:rPr>
              <a:t>:</a:t>
            </a:r>
            <a:endParaRPr lang="en-US" dirty="0">
              <a:solidFill>
                <a:srgbClr val="09385A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Use ND data fit to constrain flux and cross-section models first then fit far </a:t>
            </a:r>
            <a:r>
              <a:rPr lang="en-US" dirty="0" smtClean="0">
                <a:solidFill>
                  <a:srgbClr val="C00000"/>
                </a:solidFill>
              </a:rPr>
              <a:t>detector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Computationally easier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Makes more assumptions</a:t>
            </a:r>
            <a:endParaRPr lang="en-US" dirty="0">
              <a:solidFill>
                <a:srgbClr val="C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9385A"/>
                </a:solidFill>
              </a:rPr>
              <a:t>Perform simultaneous fit of both </a:t>
            </a:r>
            <a:r>
              <a:rPr lang="en-US" dirty="0" smtClean="0">
                <a:solidFill>
                  <a:srgbClr val="09385A"/>
                </a:solidFill>
              </a:rPr>
              <a:t>detectors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09385A"/>
                </a:solidFill>
              </a:rPr>
              <a:t>Computationally more demanding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09385A"/>
                </a:solidFill>
              </a:rPr>
              <a:t>Makes fewer assumptions</a:t>
            </a:r>
            <a:endParaRPr lang="en-US" dirty="0">
              <a:solidFill>
                <a:srgbClr val="093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9385A"/>
                </a:solidFill>
              </a:rPr>
              <a:t>Fitting to data</a:t>
            </a: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474224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136-2858-5349-B602-D4393F295625}" type="datetime1">
              <a:rPr lang="en-GB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Dunne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C90-795A-7B40-B31F-DBEEDED6D46A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046746" y="1166489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ND280 Detector Model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443875" y="1432811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Flux Model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77723" y="886836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Hadron Production Data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77723" y="1980269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INGRID/Beam Monitor Data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77723" y="3064824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Cross-section Data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443875" y="2637220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Cross-section Model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9913581" y="4019066"/>
            <a:ext cx="1890944" cy="8611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Detector Model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975725" y="5093465"/>
            <a:ext cx="1766656" cy="852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Atmospheric Data</a:t>
            </a:r>
            <a:endParaRPr lang="en-US" dirty="0"/>
          </a:p>
        </p:txBody>
      </p:sp>
      <p:sp>
        <p:nvSpPr>
          <p:cNvPr id="17" name="Hexagon 16"/>
          <p:cNvSpPr/>
          <p:nvPr/>
        </p:nvSpPr>
        <p:spPr>
          <a:xfrm>
            <a:off x="7163369" y="2364306"/>
            <a:ext cx="2361460" cy="1074198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Simultaneous fit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204828" y="4872907"/>
            <a:ext cx="1978241" cy="88776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Oscillation Parameters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8" idx="3"/>
          </p:cNvCxnSpPr>
          <p:nvPr/>
        </p:nvCxnSpPr>
        <p:spPr>
          <a:xfrm flipV="1">
            <a:off x="4044379" y="3067786"/>
            <a:ext cx="399496" cy="4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3"/>
          </p:cNvCxnSpPr>
          <p:nvPr/>
        </p:nvCxnSpPr>
        <p:spPr>
          <a:xfrm>
            <a:off x="4044379" y="1312964"/>
            <a:ext cx="399496" cy="550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0"/>
            <a:endCxn id="15" idx="2"/>
          </p:cNvCxnSpPr>
          <p:nvPr/>
        </p:nvCxnSpPr>
        <p:spPr>
          <a:xfrm flipV="1">
            <a:off x="10859053" y="4880198"/>
            <a:ext cx="0" cy="213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169264" y="4242550"/>
            <a:ext cx="6818061" cy="24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9385A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55459" y="4019066"/>
            <a:ext cx="5859203" cy="24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9385A"/>
              </a:solidFill>
            </a:endParaRPr>
          </a:p>
        </p:txBody>
      </p:sp>
      <p:cxnSp>
        <p:nvCxnSpPr>
          <p:cNvPr id="26" name="Straight Arrow Connector 25"/>
          <p:cNvCxnSpPr>
            <a:stCxn id="11" idx="3"/>
          </p:cNvCxnSpPr>
          <p:nvPr/>
        </p:nvCxnSpPr>
        <p:spPr>
          <a:xfrm flipV="1">
            <a:off x="4044379" y="1863377"/>
            <a:ext cx="399496" cy="54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8237264" y="3438504"/>
            <a:ext cx="1214" cy="1434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0108890" y="2642588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ND280 Data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142937" y="3575717"/>
            <a:ext cx="1766656" cy="852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Super-K Data Samples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49" idx="3"/>
            <a:endCxn id="17" idx="2"/>
          </p:cNvCxnSpPr>
          <p:nvPr/>
        </p:nvCxnSpPr>
        <p:spPr>
          <a:xfrm flipV="1">
            <a:off x="6909593" y="3438504"/>
            <a:ext cx="522326" cy="563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724" y="4098782"/>
            <a:ext cx="6482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9385A"/>
                </a:solidFill>
              </a:rPr>
              <a:t>Two </a:t>
            </a:r>
            <a:r>
              <a:rPr lang="en-US" dirty="0">
                <a:solidFill>
                  <a:srgbClr val="09385A"/>
                </a:solidFill>
              </a:rPr>
              <a:t>approaches used for fitting</a:t>
            </a:r>
            <a:r>
              <a:rPr lang="en-US" dirty="0" smtClean="0">
                <a:solidFill>
                  <a:srgbClr val="09385A"/>
                </a:solidFill>
              </a:rPr>
              <a:t>:</a:t>
            </a:r>
            <a:endParaRPr lang="en-US" dirty="0">
              <a:solidFill>
                <a:srgbClr val="09385A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9385A"/>
                </a:solidFill>
              </a:rPr>
              <a:t>Use ND data fit to constrain flux and cross-section models first then fit far </a:t>
            </a:r>
            <a:r>
              <a:rPr lang="en-US" dirty="0" smtClean="0">
                <a:solidFill>
                  <a:srgbClr val="09385A"/>
                </a:solidFill>
              </a:rPr>
              <a:t>detector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09385A"/>
                </a:solidFill>
              </a:rPr>
              <a:t>Computationally easier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09385A"/>
                </a:solidFill>
              </a:rPr>
              <a:t>Makes more assumptions</a:t>
            </a:r>
            <a:endParaRPr lang="en-US" dirty="0">
              <a:solidFill>
                <a:srgbClr val="09385A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Perform simultaneous fit of both </a:t>
            </a:r>
            <a:r>
              <a:rPr lang="en-US" dirty="0" smtClean="0">
                <a:solidFill>
                  <a:srgbClr val="C00000"/>
                </a:solidFill>
              </a:rPr>
              <a:t>detectors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Computationally more demanding</a:t>
            </a:r>
          </a:p>
          <a:p>
            <a:pPr marL="1428750" lvl="2" indent="-5143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Makes fewer assumptions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>
            <a:endCxn id="17" idx="5"/>
          </p:cNvCxnSpPr>
          <p:nvPr/>
        </p:nvCxnSpPr>
        <p:spPr>
          <a:xfrm flipH="1">
            <a:off x="9256280" y="1611824"/>
            <a:ext cx="790466" cy="752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8" idx="1"/>
            <a:endCxn id="17" idx="0"/>
          </p:cNvCxnSpPr>
          <p:nvPr/>
        </p:nvCxnSpPr>
        <p:spPr>
          <a:xfrm flipH="1" flipV="1">
            <a:off x="9524829" y="2901405"/>
            <a:ext cx="584061" cy="167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1"/>
            <a:endCxn id="17" idx="1"/>
          </p:cNvCxnSpPr>
          <p:nvPr/>
        </p:nvCxnSpPr>
        <p:spPr>
          <a:xfrm flipH="1" flipV="1">
            <a:off x="9256280" y="3438504"/>
            <a:ext cx="657301" cy="1011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3"/>
          </p:cNvCxnSpPr>
          <p:nvPr/>
        </p:nvCxnSpPr>
        <p:spPr>
          <a:xfrm flipV="1">
            <a:off x="6346320" y="2901405"/>
            <a:ext cx="817049" cy="186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8" idx="3"/>
            <a:endCxn id="17" idx="4"/>
          </p:cNvCxnSpPr>
          <p:nvPr/>
        </p:nvCxnSpPr>
        <p:spPr>
          <a:xfrm>
            <a:off x="6334819" y="1863377"/>
            <a:ext cx="1097100" cy="500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9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2Kinternaltemplate" id="{00FB8D6A-7798-EA49-B419-29C469850FFD}" vid="{746F8949-1ED8-D146-8071-5F569C3E36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T2Kinternaltemplate</Template>
  <TotalTime>31620</TotalTime>
  <Words>2333</Words>
  <Application>Microsoft Macintosh PowerPoint</Application>
  <PresentationFormat>Widescreen</PresentationFormat>
  <Paragraphs>590</Paragraphs>
  <Slides>42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Calibri</vt:lpstr>
      <vt:lpstr>Calibri Light</vt:lpstr>
      <vt:lpstr>Cambria Math</vt:lpstr>
      <vt:lpstr>Mangal</vt:lpstr>
      <vt:lpstr>Symbol</vt:lpstr>
      <vt:lpstr>Yu Gothic</vt:lpstr>
      <vt:lpstr>Yu Gothic Light</vt:lpstr>
      <vt:lpstr>Arial</vt:lpstr>
      <vt:lpstr>Office Theme</vt:lpstr>
      <vt:lpstr>Equation</vt:lpstr>
      <vt:lpstr>数式</vt:lpstr>
      <vt:lpstr>Oscillation results and plans from the T2K experiment</vt:lpstr>
      <vt:lpstr>Outline</vt:lpstr>
      <vt:lpstr>The T2K Experiment</vt:lpstr>
      <vt:lpstr>Neutrino oscillations at T2K</vt:lpstr>
      <vt:lpstr>Beam operation</vt:lpstr>
      <vt:lpstr>Changes for this year</vt:lpstr>
      <vt:lpstr>Event rate prediction framework</vt:lpstr>
      <vt:lpstr>Fitting to data</vt:lpstr>
      <vt:lpstr>Fitting to data</vt:lpstr>
      <vt:lpstr>T2K analyses: Bayesian vs Frequentist</vt:lpstr>
      <vt:lpstr>Predicted and observed Super-K event rates</vt:lpstr>
      <vt:lpstr>Size of systematic uncertainties</vt:lpstr>
      <vt:lpstr>Sensitivities</vt:lpstr>
      <vt:lpstr>Set A sensitivity</vt:lpstr>
      <vt:lpstr>Comparison to Summer 2016 sensitivity</vt:lpstr>
      <vt:lpstr>Fake data</vt:lpstr>
      <vt:lpstr>Impact on δCP</vt:lpstr>
      <vt:lpstr>Data results</vt:lpstr>
      <vt:lpstr>Appearance parameter constraints</vt:lpstr>
      <vt:lpstr>δCP Constraint</vt:lpstr>
      <vt:lpstr>Constraint vs sensitivity</vt:lpstr>
      <vt:lpstr>Octant and hierarchy preferences</vt:lpstr>
      <vt:lpstr>Future plans</vt:lpstr>
      <vt:lpstr>T2K-II sensitivity</vt:lpstr>
      <vt:lpstr>Summary</vt:lpstr>
      <vt:lpstr>Backup</vt:lpstr>
      <vt:lpstr>Super-K</vt:lpstr>
      <vt:lpstr>Near detectors</vt:lpstr>
      <vt:lpstr>Off-axis beam concept</vt:lpstr>
      <vt:lpstr>Changes for this year – SK reconstruction</vt:lpstr>
      <vt:lpstr>Changes since last summer – SK samples</vt:lpstr>
      <vt:lpstr>Changes to model this year – Cross section</vt:lpstr>
      <vt:lpstr>more on nm disappearance</vt:lpstr>
      <vt:lpstr>ne appearance probability with 1st order matter effect</vt:lpstr>
      <vt:lpstr>Oscillation parameters used for predictions</vt:lpstr>
      <vt:lpstr>Set B sensitivity</vt:lpstr>
      <vt:lpstr>Triangle plots</vt:lpstr>
      <vt:lpstr>Dcp split by hierarchy- T2K+reactor</vt:lpstr>
      <vt:lpstr>T2K data only disappearance parameters</vt:lpstr>
      <vt:lpstr>Biprobability plots</vt:lpstr>
      <vt:lpstr>Spectra</vt:lpstr>
      <vt:lpstr>Plan to deal with fake data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Dunne, Patrick J</dc:creator>
  <cp:lastModifiedBy>Dunne, Patrick J</cp:lastModifiedBy>
  <cp:revision>158</cp:revision>
  <cp:lastPrinted>2017-09-19T08:17:31Z</cp:lastPrinted>
  <dcterms:created xsi:type="dcterms:W3CDTF">2017-08-29T14:09:54Z</dcterms:created>
  <dcterms:modified xsi:type="dcterms:W3CDTF">2017-09-22T13:38:58Z</dcterms:modified>
</cp:coreProperties>
</file>