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63" r:id="rId3"/>
    <p:sldId id="257" r:id="rId4"/>
    <p:sldId id="259" r:id="rId5"/>
    <p:sldId id="258" r:id="rId6"/>
    <p:sldId id="260" r:id="rId7"/>
    <p:sldId id="261" r:id="rId8"/>
    <p:sldId id="262" r:id="rId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51" d="100"/>
          <a:sy n="51" d="100"/>
        </p:scale>
        <p:origin x="57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583B81-EB2D-40D7-9318-7565275175A6}" type="datetimeFigureOut">
              <a:rPr lang="en-US" smtClean="0"/>
              <a:t>9/25/2017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B0B958-1B11-4A14-BF73-B92473D176E4}" type="slidenum">
              <a:rPr lang="en-US" smtClean="0"/>
              <a:t>‹#›</a:t>
            </a:fld>
            <a:endParaRPr lang="en-US"/>
          </a:p>
        </p:txBody>
      </p:sp>
    </p:spTree>
    <p:extLst>
      <p:ext uri="{BB962C8B-B14F-4D97-AF65-F5344CB8AC3E}">
        <p14:creationId xmlns:p14="http://schemas.microsoft.com/office/powerpoint/2010/main" val="2452616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smtClean="0"/>
              <a:t>Klicka här för att ändra format</a:t>
            </a:r>
            <a:endParaRPr lang="sv-SE"/>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om du vill redigera mall för underrubrikformat</a:t>
            </a:r>
            <a:endParaRPr lang="sv-SE"/>
          </a:p>
        </p:txBody>
      </p:sp>
      <p:sp>
        <p:nvSpPr>
          <p:cNvPr id="4" name="Platshållare för datum 3"/>
          <p:cNvSpPr>
            <a:spLocks noGrp="1"/>
          </p:cNvSpPr>
          <p:nvPr>
            <p:ph type="dt" sz="half" idx="10"/>
          </p:nvPr>
        </p:nvSpPr>
        <p:spPr/>
        <p:txBody>
          <a:bodyPr/>
          <a:lstStyle/>
          <a:p>
            <a:r>
              <a:rPr lang="de-DE" smtClean="0"/>
              <a:t>2017-09-25</a:t>
            </a:r>
            <a:endParaRPr lang="sv-SE"/>
          </a:p>
        </p:txBody>
      </p:sp>
      <p:sp>
        <p:nvSpPr>
          <p:cNvPr id="5" name="Platshållare för sidfot 4"/>
          <p:cNvSpPr>
            <a:spLocks noGrp="1"/>
          </p:cNvSpPr>
          <p:nvPr>
            <p:ph type="ftr" sz="quarter" idx="11"/>
          </p:nvPr>
        </p:nvSpPr>
        <p:spPr/>
        <p:txBody>
          <a:bodyPr/>
          <a:lstStyle/>
          <a:p>
            <a:r>
              <a:rPr lang="sv-SE" smtClean="0"/>
              <a:t>NUFACT2017 Introduction                                                               Tod Ekelof</a:t>
            </a:r>
            <a:endParaRPr lang="sv-SE"/>
          </a:p>
        </p:txBody>
      </p:sp>
      <p:sp>
        <p:nvSpPr>
          <p:cNvPr id="6" name="Platshållare för bildnummer 5"/>
          <p:cNvSpPr>
            <a:spLocks noGrp="1"/>
          </p:cNvSpPr>
          <p:nvPr>
            <p:ph type="sldNum" sz="quarter" idx="12"/>
          </p:nvPr>
        </p:nvSpPr>
        <p:spPr/>
        <p:txBody>
          <a:bodyPr/>
          <a:lstStyle/>
          <a:p>
            <a:fld id="{4DA6B5C1-7B00-41E7-A916-C87048857CAD}" type="slidenum">
              <a:rPr lang="sv-SE" smtClean="0"/>
              <a:t>‹#›</a:t>
            </a:fld>
            <a:endParaRPr lang="sv-SE"/>
          </a:p>
        </p:txBody>
      </p:sp>
    </p:spTree>
    <p:extLst>
      <p:ext uri="{BB962C8B-B14F-4D97-AF65-F5344CB8AC3E}">
        <p14:creationId xmlns:p14="http://schemas.microsoft.com/office/powerpoint/2010/main" val="1815555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r>
              <a:rPr lang="de-DE" smtClean="0"/>
              <a:t>2017-09-25</a:t>
            </a:r>
            <a:endParaRPr lang="sv-SE"/>
          </a:p>
        </p:txBody>
      </p:sp>
      <p:sp>
        <p:nvSpPr>
          <p:cNvPr id="5" name="Platshållare för sidfot 4"/>
          <p:cNvSpPr>
            <a:spLocks noGrp="1"/>
          </p:cNvSpPr>
          <p:nvPr>
            <p:ph type="ftr" sz="quarter" idx="11"/>
          </p:nvPr>
        </p:nvSpPr>
        <p:spPr/>
        <p:txBody>
          <a:bodyPr/>
          <a:lstStyle/>
          <a:p>
            <a:r>
              <a:rPr lang="sv-SE" smtClean="0"/>
              <a:t>NUFACT2017 Introduction                                                               Tod Ekelof</a:t>
            </a:r>
            <a:endParaRPr lang="sv-SE"/>
          </a:p>
        </p:txBody>
      </p:sp>
      <p:sp>
        <p:nvSpPr>
          <p:cNvPr id="6" name="Platshållare för bildnummer 5"/>
          <p:cNvSpPr>
            <a:spLocks noGrp="1"/>
          </p:cNvSpPr>
          <p:nvPr>
            <p:ph type="sldNum" sz="quarter" idx="12"/>
          </p:nvPr>
        </p:nvSpPr>
        <p:spPr/>
        <p:txBody>
          <a:bodyPr/>
          <a:lstStyle/>
          <a:p>
            <a:fld id="{4DA6B5C1-7B00-41E7-A916-C87048857CAD}" type="slidenum">
              <a:rPr lang="sv-SE" smtClean="0"/>
              <a:t>‹#›</a:t>
            </a:fld>
            <a:endParaRPr lang="sv-SE"/>
          </a:p>
        </p:txBody>
      </p:sp>
    </p:spTree>
    <p:extLst>
      <p:ext uri="{BB962C8B-B14F-4D97-AF65-F5344CB8AC3E}">
        <p14:creationId xmlns:p14="http://schemas.microsoft.com/office/powerpoint/2010/main" val="340354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r>
              <a:rPr lang="de-DE" smtClean="0"/>
              <a:t>2017-09-25</a:t>
            </a:r>
            <a:endParaRPr lang="sv-SE"/>
          </a:p>
        </p:txBody>
      </p:sp>
      <p:sp>
        <p:nvSpPr>
          <p:cNvPr id="5" name="Platshållare för sidfot 4"/>
          <p:cNvSpPr>
            <a:spLocks noGrp="1"/>
          </p:cNvSpPr>
          <p:nvPr>
            <p:ph type="ftr" sz="quarter" idx="11"/>
          </p:nvPr>
        </p:nvSpPr>
        <p:spPr/>
        <p:txBody>
          <a:bodyPr/>
          <a:lstStyle/>
          <a:p>
            <a:r>
              <a:rPr lang="sv-SE" smtClean="0"/>
              <a:t>NUFACT2017 Introduction                                                               Tod Ekelof</a:t>
            </a:r>
            <a:endParaRPr lang="sv-SE"/>
          </a:p>
        </p:txBody>
      </p:sp>
      <p:sp>
        <p:nvSpPr>
          <p:cNvPr id="6" name="Platshållare för bildnummer 5"/>
          <p:cNvSpPr>
            <a:spLocks noGrp="1"/>
          </p:cNvSpPr>
          <p:nvPr>
            <p:ph type="sldNum" sz="quarter" idx="12"/>
          </p:nvPr>
        </p:nvSpPr>
        <p:spPr/>
        <p:txBody>
          <a:bodyPr/>
          <a:lstStyle/>
          <a:p>
            <a:fld id="{4DA6B5C1-7B00-41E7-A916-C87048857CAD}" type="slidenum">
              <a:rPr lang="sv-SE" smtClean="0"/>
              <a:t>‹#›</a:t>
            </a:fld>
            <a:endParaRPr lang="sv-SE"/>
          </a:p>
        </p:txBody>
      </p:sp>
    </p:spTree>
    <p:extLst>
      <p:ext uri="{BB962C8B-B14F-4D97-AF65-F5344CB8AC3E}">
        <p14:creationId xmlns:p14="http://schemas.microsoft.com/office/powerpoint/2010/main" val="4189166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r>
              <a:rPr lang="de-DE" smtClean="0"/>
              <a:t>2017-09-25</a:t>
            </a:r>
            <a:endParaRPr lang="sv-SE"/>
          </a:p>
        </p:txBody>
      </p:sp>
      <p:sp>
        <p:nvSpPr>
          <p:cNvPr id="5" name="Platshållare för sidfot 4"/>
          <p:cNvSpPr>
            <a:spLocks noGrp="1"/>
          </p:cNvSpPr>
          <p:nvPr>
            <p:ph type="ftr" sz="quarter" idx="11"/>
          </p:nvPr>
        </p:nvSpPr>
        <p:spPr/>
        <p:txBody>
          <a:bodyPr/>
          <a:lstStyle/>
          <a:p>
            <a:r>
              <a:rPr lang="sv-SE" smtClean="0"/>
              <a:t>NUFACT2017 Introduction                                                               Tod Ekelof</a:t>
            </a:r>
            <a:endParaRPr lang="sv-SE"/>
          </a:p>
        </p:txBody>
      </p:sp>
      <p:sp>
        <p:nvSpPr>
          <p:cNvPr id="6" name="Platshållare för bildnummer 5"/>
          <p:cNvSpPr>
            <a:spLocks noGrp="1"/>
          </p:cNvSpPr>
          <p:nvPr>
            <p:ph type="sldNum" sz="quarter" idx="12"/>
          </p:nvPr>
        </p:nvSpPr>
        <p:spPr/>
        <p:txBody>
          <a:bodyPr/>
          <a:lstStyle/>
          <a:p>
            <a:fld id="{4DA6B5C1-7B00-41E7-A916-C87048857CAD}" type="slidenum">
              <a:rPr lang="sv-SE" smtClean="0"/>
              <a:t>‹#›</a:t>
            </a:fld>
            <a:endParaRPr lang="sv-SE"/>
          </a:p>
        </p:txBody>
      </p:sp>
    </p:spTree>
    <p:extLst>
      <p:ext uri="{BB962C8B-B14F-4D97-AF65-F5344CB8AC3E}">
        <p14:creationId xmlns:p14="http://schemas.microsoft.com/office/powerpoint/2010/main" val="3282449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smtClean="0"/>
              <a:t>Klicka här för att ändra format</a:t>
            </a:r>
            <a:endParaRPr lang="sv-SE"/>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Redigera format för bakgrundstext</a:t>
            </a:r>
          </a:p>
        </p:txBody>
      </p:sp>
      <p:sp>
        <p:nvSpPr>
          <p:cNvPr id="4" name="Platshållare för datum 3"/>
          <p:cNvSpPr>
            <a:spLocks noGrp="1"/>
          </p:cNvSpPr>
          <p:nvPr>
            <p:ph type="dt" sz="half" idx="10"/>
          </p:nvPr>
        </p:nvSpPr>
        <p:spPr/>
        <p:txBody>
          <a:bodyPr/>
          <a:lstStyle/>
          <a:p>
            <a:r>
              <a:rPr lang="de-DE" smtClean="0"/>
              <a:t>2017-09-25</a:t>
            </a:r>
            <a:endParaRPr lang="sv-SE"/>
          </a:p>
        </p:txBody>
      </p:sp>
      <p:sp>
        <p:nvSpPr>
          <p:cNvPr id="5" name="Platshållare för sidfot 4"/>
          <p:cNvSpPr>
            <a:spLocks noGrp="1"/>
          </p:cNvSpPr>
          <p:nvPr>
            <p:ph type="ftr" sz="quarter" idx="11"/>
          </p:nvPr>
        </p:nvSpPr>
        <p:spPr/>
        <p:txBody>
          <a:bodyPr/>
          <a:lstStyle/>
          <a:p>
            <a:r>
              <a:rPr lang="sv-SE" smtClean="0"/>
              <a:t>NUFACT2017 Introduction                                                               Tod Ekelof</a:t>
            </a:r>
            <a:endParaRPr lang="sv-SE"/>
          </a:p>
        </p:txBody>
      </p:sp>
      <p:sp>
        <p:nvSpPr>
          <p:cNvPr id="6" name="Platshållare för bildnummer 5"/>
          <p:cNvSpPr>
            <a:spLocks noGrp="1"/>
          </p:cNvSpPr>
          <p:nvPr>
            <p:ph type="sldNum" sz="quarter" idx="12"/>
          </p:nvPr>
        </p:nvSpPr>
        <p:spPr/>
        <p:txBody>
          <a:bodyPr/>
          <a:lstStyle/>
          <a:p>
            <a:fld id="{4DA6B5C1-7B00-41E7-A916-C87048857CAD}" type="slidenum">
              <a:rPr lang="sv-SE" smtClean="0"/>
              <a:t>‹#›</a:t>
            </a:fld>
            <a:endParaRPr lang="sv-SE"/>
          </a:p>
        </p:txBody>
      </p:sp>
    </p:spTree>
    <p:extLst>
      <p:ext uri="{BB962C8B-B14F-4D97-AF65-F5344CB8AC3E}">
        <p14:creationId xmlns:p14="http://schemas.microsoft.com/office/powerpoint/2010/main" val="2435670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838200" y="1825625"/>
            <a:ext cx="5181600" cy="435133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6172200" y="1825625"/>
            <a:ext cx="5181600" cy="435133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r>
              <a:rPr lang="de-DE" smtClean="0"/>
              <a:t>2017-09-25</a:t>
            </a:r>
            <a:endParaRPr lang="sv-SE"/>
          </a:p>
        </p:txBody>
      </p:sp>
      <p:sp>
        <p:nvSpPr>
          <p:cNvPr id="6" name="Platshållare för sidfot 5"/>
          <p:cNvSpPr>
            <a:spLocks noGrp="1"/>
          </p:cNvSpPr>
          <p:nvPr>
            <p:ph type="ftr" sz="quarter" idx="11"/>
          </p:nvPr>
        </p:nvSpPr>
        <p:spPr/>
        <p:txBody>
          <a:bodyPr/>
          <a:lstStyle/>
          <a:p>
            <a:r>
              <a:rPr lang="sv-SE" smtClean="0"/>
              <a:t>NUFACT2017 Introduction                                                               Tod Ekelof</a:t>
            </a:r>
            <a:endParaRPr lang="sv-SE"/>
          </a:p>
        </p:txBody>
      </p:sp>
      <p:sp>
        <p:nvSpPr>
          <p:cNvPr id="7" name="Platshållare för bildnummer 6"/>
          <p:cNvSpPr>
            <a:spLocks noGrp="1"/>
          </p:cNvSpPr>
          <p:nvPr>
            <p:ph type="sldNum" sz="quarter" idx="12"/>
          </p:nvPr>
        </p:nvSpPr>
        <p:spPr/>
        <p:txBody>
          <a:bodyPr/>
          <a:lstStyle/>
          <a:p>
            <a:fld id="{4DA6B5C1-7B00-41E7-A916-C87048857CAD}" type="slidenum">
              <a:rPr lang="sv-SE" smtClean="0"/>
              <a:t>‹#›</a:t>
            </a:fld>
            <a:endParaRPr lang="sv-SE"/>
          </a:p>
        </p:txBody>
      </p:sp>
    </p:spTree>
    <p:extLst>
      <p:ext uri="{BB962C8B-B14F-4D97-AF65-F5344CB8AC3E}">
        <p14:creationId xmlns:p14="http://schemas.microsoft.com/office/powerpoint/2010/main" val="2857090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smtClean="0"/>
              <a:t>Klicka här för att ändra format</a:t>
            </a:r>
            <a:endParaRPr lang="sv-SE"/>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4" name="Platshållare för innehåll 3"/>
          <p:cNvSpPr>
            <a:spLocks noGrp="1"/>
          </p:cNvSpPr>
          <p:nvPr>
            <p:ph sz="half" idx="2"/>
          </p:nvPr>
        </p:nvSpPr>
        <p:spPr>
          <a:xfrm>
            <a:off x="839788" y="2505075"/>
            <a:ext cx="5157787" cy="368458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r>
              <a:rPr lang="de-DE" smtClean="0"/>
              <a:t>2017-09-25</a:t>
            </a:r>
            <a:endParaRPr lang="sv-SE"/>
          </a:p>
        </p:txBody>
      </p:sp>
      <p:sp>
        <p:nvSpPr>
          <p:cNvPr id="8" name="Platshållare för sidfot 7"/>
          <p:cNvSpPr>
            <a:spLocks noGrp="1"/>
          </p:cNvSpPr>
          <p:nvPr>
            <p:ph type="ftr" sz="quarter" idx="11"/>
          </p:nvPr>
        </p:nvSpPr>
        <p:spPr/>
        <p:txBody>
          <a:bodyPr/>
          <a:lstStyle/>
          <a:p>
            <a:r>
              <a:rPr lang="sv-SE" smtClean="0"/>
              <a:t>NUFACT2017 Introduction                                                               Tod Ekelof</a:t>
            </a:r>
            <a:endParaRPr lang="sv-SE"/>
          </a:p>
        </p:txBody>
      </p:sp>
      <p:sp>
        <p:nvSpPr>
          <p:cNvPr id="9" name="Platshållare för bildnummer 8"/>
          <p:cNvSpPr>
            <a:spLocks noGrp="1"/>
          </p:cNvSpPr>
          <p:nvPr>
            <p:ph type="sldNum" sz="quarter" idx="12"/>
          </p:nvPr>
        </p:nvSpPr>
        <p:spPr/>
        <p:txBody>
          <a:bodyPr/>
          <a:lstStyle/>
          <a:p>
            <a:fld id="{4DA6B5C1-7B00-41E7-A916-C87048857CAD}" type="slidenum">
              <a:rPr lang="sv-SE" smtClean="0"/>
              <a:t>‹#›</a:t>
            </a:fld>
            <a:endParaRPr lang="sv-SE"/>
          </a:p>
        </p:txBody>
      </p:sp>
    </p:spTree>
    <p:extLst>
      <p:ext uri="{BB962C8B-B14F-4D97-AF65-F5344CB8AC3E}">
        <p14:creationId xmlns:p14="http://schemas.microsoft.com/office/powerpoint/2010/main" val="4275333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r>
              <a:rPr lang="de-DE" smtClean="0"/>
              <a:t>2017-09-25</a:t>
            </a:r>
            <a:endParaRPr lang="sv-SE"/>
          </a:p>
        </p:txBody>
      </p:sp>
      <p:sp>
        <p:nvSpPr>
          <p:cNvPr id="4" name="Platshållare för sidfot 3"/>
          <p:cNvSpPr>
            <a:spLocks noGrp="1"/>
          </p:cNvSpPr>
          <p:nvPr>
            <p:ph type="ftr" sz="quarter" idx="11"/>
          </p:nvPr>
        </p:nvSpPr>
        <p:spPr/>
        <p:txBody>
          <a:bodyPr/>
          <a:lstStyle/>
          <a:p>
            <a:r>
              <a:rPr lang="sv-SE" smtClean="0"/>
              <a:t>NUFACT2017 Introduction                                                               Tod Ekelof</a:t>
            </a:r>
            <a:endParaRPr lang="sv-SE"/>
          </a:p>
        </p:txBody>
      </p:sp>
      <p:sp>
        <p:nvSpPr>
          <p:cNvPr id="5" name="Platshållare för bildnummer 4"/>
          <p:cNvSpPr>
            <a:spLocks noGrp="1"/>
          </p:cNvSpPr>
          <p:nvPr>
            <p:ph type="sldNum" sz="quarter" idx="12"/>
          </p:nvPr>
        </p:nvSpPr>
        <p:spPr/>
        <p:txBody>
          <a:bodyPr/>
          <a:lstStyle/>
          <a:p>
            <a:fld id="{4DA6B5C1-7B00-41E7-A916-C87048857CAD}" type="slidenum">
              <a:rPr lang="sv-SE" smtClean="0"/>
              <a:t>‹#›</a:t>
            </a:fld>
            <a:endParaRPr lang="sv-SE"/>
          </a:p>
        </p:txBody>
      </p:sp>
    </p:spTree>
    <p:extLst>
      <p:ext uri="{BB962C8B-B14F-4D97-AF65-F5344CB8AC3E}">
        <p14:creationId xmlns:p14="http://schemas.microsoft.com/office/powerpoint/2010/main" val="3012963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r>
              <a:rPr lang="de-DE" smtClean="0"/>
              <a:t>2017-09-25</a:t>
            </a:r>
            <a:endParaRPr lang="sv-SE"/>
          </a:p>
        </p:txBody>
      </p:sp>
      <p:sp>
        <p:nvSpPr>
          <p:cNvPr id="3" name="Platshållare för sidfot 2"/>
          <p:cNvSpPr>
            <a:spLocks noGrp="1"/>
          </p:cNvSpPr>
          <p:nvPr>
            <p:ph type="ftr" sz="quarter" idx="11"/>
          </p:nvPr>
        </p:nvSpPr>
        <p:spPr/>
        <p:txBody>
          <a:bodyPr/>
          <a:lstStyle/>
          <a:p>
            <a:r>
              <a:rPr lang="sv-SE" smtClean="0"/>
              <a:t>NUFACT2017 Introduction                                                               Tod Ekelof</a:t>
            </a:r>
            <a:endParaRPr lang="sv-SE"/>
          </a:p>
        </p:txBody>
      </p:sp>
      <p:sp>
        <p:nvSpPr>
          <p:cNvPr id="4" name="Platshållare för bildnummer 3"/>
          <p:cNvSpPr>
            <a:spLocks noGrp="1"/>
          </p:cNvSpPr>
          <p:nvPr>
            <p:ph type="sldNum" sz="quarter" idx="12"/>
          </p:nvPr>
        </p:nvSpPr>
        <p:spPr/>
        <p:txBody>
          <a:bodyPr/>
          <a:lstStyle/>
          <a:p>
            <a:fld id="{4DA6B5C1-7B00-41E7-A916-C87048857CAD}" type="slidenum">
              <a:rPr lang="sv-SE" smtClean="0"/>
              <a:t>‹#›</a:t>
            </a:fld>
            <a:endParaRPr lang="sv-SE"/>
          </a:p>
        </p:txBody>
      </p:sp>
    </p:spTree>
    <p:extLst>
      <p:ext uri="{BB962C8B-B14F-4D97-AF65-F5344CB8AC3E}">
        <p14:creationId xmlns:p14="http://schemas.microsoft.com/office/powerpoint/2010/main" val="3444483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Redigera format för bakgrundstext</a:t>
            </a:r>
          </a:p>
        </p:txBody>
      </p:sp>
      <p:sp>
        <p:nvSpPr>
          <p:cNvPr id="5" name="Platshållare för datum 4"/>
          <p:cNvSpPr>
            <a:spLocks noGrp="1"/>
          </p:cNvSpPr>
          <p:nvPr>
            <p:ph type="dt" sz="half" idx="10"/>
          </p:nvPr>
        </p:nvSpPr>
        <p:spPr/>
        <p:txBody>
          <a:bodyPr/>
          <a:lstStyle/>
          <a:p>
            <a:r>
              <a:rPr lang="de-DE" smtClean="0"/>
              <a:t>2017-09-25</a:t>
            </a:r>
            <a:endParaRPr lang="sv-SE"/>
          </a:p>
        </p:txBody>
      </p:sp>
      <p:sp>
        <p:nvSpPr>
          <p:cNvPr id="6" name="Platshållare för sidfot 5"/>
          <p:cNvSpPr>
            <a:spLocks noGrp="1"/>
          </p:cNvSpPr>
          <p:nvPr>
            <p:ph type="ftr" sz="quarter" idx="11"/>
          </p:nvPr>
        </p:nvSpPr>
        <p:spPr/>
        <p:txBody>
          <a:bodyPr/>
          <a:lstStyle/>
          <a:p>
            <a:r>
              <a:rPr lang="sv-SE" smtClean="0"/>
              <a:t>NUFACT2017 Introduction                                                               Tod Ekelof</a:t>
            </a:r>
            <a:endParaRPr lang="sv-SE"/>
          </a:p>
        </p:txBody>
      </p:sp>
      <p:sp>
        <p:nvSpPr>
          <p:cNvPr id="7" name="Platshållare för bildnummer 6"/>
          <p:cNvSpPr>
            <a:spLocks noGrp="1"/>
          </p:cNvSpPr>
          <p:nvPr>
            <p:ph type="sldNum" sz="quarter" idx="12"/>
          </p:nvPr>
        </p:nvSpPr>
        <p:spPr/>
        <p:txBody>
          <a:bodyPr/>
          <a:lstStyle/>
          <a:p>
            <a:fld id="{4DA6B5C1-7B00-41E7-A916-C87048857CAD}" type="slidenum">
              <a:rPr lang="sv-SE" smtClean="0"/>
              <a:t>‹#›</a:t>
            </a:fld>
            <a:endParaRPr lang="sv-SE"/>
          </a:p>
        </p:txBody>
      </p:sp>
    </p:spTree>
    <p:extLst>
      <p:ext uri="{BB962C8B-B14F-4D97-AF65-F5344CB8AC3E}">
        <p14:creationId xmlns:p14="http://schemas.microsoft.com/office/powerpoint/2010/main" val="2260336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Redigera format för bakgrundstext</a:t>
            </a:r>
          </a:p>
        </p:txBody>
      </p:sp>
      <p:sp>
        <p:nvSpPr>
          <p:cNvPr id="5" name="Platshållare för datum 4"/>
          <p:cNvSpPr>
            <a:spLocks noGrp="1"/>
          </p:cNvSpPr>
          <p:nvPr>
            <p:ph type="dt" sz="half" idx="10"/>
          </p:nvPr>
        </p:nvSpPr>
        <p:spPr/>
        <p:txBody>
          <a:bodyPr/>
          <a:lstStyle/>
          <a:p>
            <a:r>
              <a:rPr lang="de-DE" smtClean="0"/>
              <a:t>2017-09-25</a:t>
            </a:r>
            <a:endParaRPr lang="sv-SE"/>
          </a:p>
        </p:txBody>
      </p:sp>
      <p:sp>
        <p:nvSpPr>
          <p:cNvPr id="6" name="Platshållare för sidfot 5"/>
          <p:cNvSpPr>
            <a:spLocks noGrp="1"/>
          </p:cNvSpPr>
          <p:nvPr>
            <p:ph type="ftr" sz="quarter" idx="11"/>
          </p:nvPr>
        </p:nvSpPr>
        <p:spPr/>
        <p:txBody>
          <a:bodyPr/>
          <a:lstStyle/>
          <a:p>
            <a:r>
              <a:rPr lang="sv-SE" smtClean="0"/>
              <a:t>NUFACT2017 Introduction                                                               Tod Ekelof</a:t>
            </a:r>
            <a:endParaRPr lang="sv-SE"/>
          </a:p>
        </p:txBody>
      </p:sp>
      <p:sp>
        <p:nvSpPr>
          <p:cNvPr id="7" name="Platshållare för bildnummer 6"/>
          <p:cNvSpPr>
            <a:spLocks noGrp="1"/>
          </p:cNvSpPr>
          <p:nvPr>
            <p:ph type="sldNum" sz="quarter" idx="12"/>
          </p:nvPr>
        </p:nvSpPr>
        <p:spPr/>
        <p:txBody>
          <a:bodyPr/>
          <a:lstStyle/>
          <a:p>
            <a:fld id="{4DA6B5C1-7B00-41E7-A916-C87048857CAD}" type="slidenum">
              <a:rPr lang="sv-SE" smtClean="0"/>
              <a:t>‹#›</a:t>
            </a:fld>
            <a:endParaRPr lang="sv-SE"/>
          </a:p>
        </p:txBody>
      </p:sp>
    </p:spTree>
    <p:extLst>
      <p:ext uri="{BB962C8B-B14F-4D97-AF65-F5344CB8AC3E}">
        <p14:creationId xmlns:p14="http://schemas.microsoft.com/office/powerpoint/2010/main" val="1965377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DE" smtClean="0"/>
              <a:t>2017-09-25</a:t>
            </a:r>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v-SE" smtClean="0"/>
              <a:t>NUFACT2017 Introduction                                                               Tod Ekelof</a:t>
            </a:r>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A6B5C1-7B00-41E7-A916-C87048857CAD}" type="slidenum">
              <a:rPr lang="sv-SE" smtClean="0"/>
              <a:t>‹#›</a:t>
            </a:fld>
            <a:endParaRPr lang="sv-SE"/>
          </a:p>
        </p:txBody>
      </p:sp>
    </p:spTree>
    <p:extLst>
      <p:ext uri="{BB962C8B-B14F-4D97-AF65-F5344CB8AC3E}">
        <p14:creationId xmlns:p14="http://schemas.microsoft.com/office/powerpoint/2010/main" val="16865798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netlogon.student.uu.se/"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bild 6"/>
          <p:cNvPicPr>
            <a:picLocks noGrp="1" noChangeAspect="1"/>
          </p:cNvPicPr>
          <p:nvPr>
            <p:ph type="pic" idx="1"/>
          </p:nvPr>
        </p:nvPicPr>
        <p:blipFill>
          <a:blip r:embed="rId2">
            <a:extLst>
              <a:ext uri="{28A0092B-C50C-407E-A947-70E740481C1C}">
                <a14:useLocalDpi xmlns:a14="http://schemas.microsoft.com/office/drawing/2010/main" val="0"/>
              </a:ext>
            </a:extLst>
          </a:blip>
          <a:srcRect l="5230" r="5230"/>
          <a:stretch>
            <a:fillRect/>
          </a:stretch>
        </p:blipFill>
        <p:spPr>
          <a:xfrm>
            <a:off x="2920405" y="200945"/>
            <a:ext cx="6334070" cy="5001439"/>
          </a:xfrm>
        </p:spPr>
      </p:pic>
      <p:sp>
        <p:nvSpPr>
          <p:cNvPr id="2" name="TextBox 1"/>
          <p:cNvSpPr txBox="1"/>
          <p:nvPr/>
        </p:nvSpPr>
        <p:spPr>
          <a:xfrm>
            <a:off x="1358742" y="5611934"/>
            <a:ext cx="9457396" cy="584775"/>
          </a:xfrm>
          <a:prstGeom prst="rect">
            <a:avLst/>
          </a:prstGeom>
          <a:noFill/>
        </p:spPr>
        <p:txBody>
          <a:bodyPr wrap="none" rtlCol="0">
            <a:spAutoFit/>
          </a:bodyPr>
          <a:lstStyle/>
          <a:p>
            <a:pPr algn="ctr"/>
            <a:r>
              <a:rPr lang="en-US" sz="3200" dirty="0" smtClean="0"/>
              <a:t>A hearty welcome from the local organizing committee</a:t>
            </a:r>
            <a:r>
              <a:rPr lang="en-US" sz="3200" dirty="0" smtClean="0"/>
              <a:t>!</a:t>
            </a:r>
            <a:endParaRPr lang="en-US" sz="3200" dirty="0" smtClean="0"/>
          </a:p>
        </p:txBody>
      </p:sp>
      <p:sp>
        <p:nvSpPr>
          <p:cNvPr id="3" name="Date Placeholder 2"/>
          <p:cNvSpPr>
            <a:spLocks noGrp="1"/>
          </p:cNvSpPr>
          <p:nvPr>
            <p:ph type="dt" sz="half" idx="10"/>
          </p:nvPr>
        </p:nvSpPr>
        <p:spPr/>
        <p:txBody>
          <a:bodyPr/>
          <a:lstStyle/>
          <a:p>
            <a:r>
              <a:rPr lang="de-DE" smtClean="0"/>
              <a:t>2017-09-25</a:t>
            </a:r>
            <a:endParaRPr lang="sv-SE"/>
          </a:p>
        </p:txBody>
      </p:sp>
      <p:sp>
        <p:nvSpPr>
          <p:cNvPr id="4" name="Footer Placeholder 3"/>
          <p:cNvSpPr>
            <a:spLocks noGrp="1"/>
          </p:cNvSpPr>
          <p:nvPr>
            <p:ph type="ftr" sz="quarter" idx="11"/>
          </p:nvPr>
        </p:nvSpPr>
        <p:spPr/>
        <p:txBody>
          <a:bodyPr/>
          <a:lstStyle/>
          <a:p>
            <a:r>
              <a:rPr lang="sv-SE" smtClean="0"/>
              <a:t>NUFACT2017 Introduction                                                               Tod Ekelof</a:t>
            </a:r>
            <a:endParaRPr lang="sv-SE"/>
          </a:p>
        </p:txBody>
      </p:sp>
      <p:sp>
        <p:nvSpPr>
          <p:cNvPr id="5" name="Slide Number Placeholder 4"/>
          <p:cNvSpPr>
            <a:spLocks noGrp="1"/>
          </p:cNvSpPr>
          <p:nvPr>
            <p:ph type="sldNum" sz="quarter" idx="12"/>
          </p:nvPr>
        </p:nvSpPr>
        <p:spPr/>
        <p:txBody>
          <a:bodyPr/>
          <a:lstStyle/>
          <a:p>
            <a:fld id="{4DA6B5C1-7B00-41E7-A916-C87048857CAD}" type="slidenum">
              <a:rPr lang="sv-SE" smtClean="0"/>
              <a:t>1</a:t>
            </a:fld>
            <a:endParaRPr lang="sv-SE"/>
          </a:p>
        </p:txBody>
      </p:sp>
    </p:spTree>
    <p:extLst>
      <p:ext uri="{BB962C8B-B14F-4D97-AF65-F5344CB8AC3E}">
        <p14:creationId xmlns:p14="http://schemas.microsoft.com/office/powerpoint/2010/main" val="34605358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1562" y="2795174"/>
            <a:ext cx="10714972" cy="1325563"/>
          </a:xfrm>
        </p:spPr>
        <p:txBody>
          <a:bodyPr>
            <a:noAutofit/>
          </a:bodyPr>
          <a:lstStyle/>
          <a:p>
            <a:pPr algn="ctr"/>
            <a:r>
              <a:rPr lang="en-US" sz="2200" dirty="0">
                <a:latin typeface="+mn-lt"/>
              </a:rPr>
              <a:t>NUFACT2017 is the nineteenth in the series of yearly international workshops which started in 1999 and which until now was called International Workshop on Neutrino Factories. </a:t>
            </a:r>
            <a:r>
              <a:rPr lang="en-US" sz="2200" dirty="0" smtClean="0">
                <a:latin typeface="+mn-lt"/>
              </a:rPr>
              <a:t/>
            </a:r>
            <a:br>
              <a:rPr lang="en-US" sz="2200" dirty="0" smtClean="0">
                <a:latin typeface="+mn-lt"/>
              </a:rPr>
            </a:br>
            <a:r>
              <a:rPr lang="en-US" sz="2200" dirty="0">
                <a:latin typeface="+mn-lt"/>
              </a:rPr>
              <a:t/>
            </a:r>
            <a:br>
              <a:rPr lang="en-US" sz="2200" dirty="0">
                <a:latin typeface="+mn-lt"/>
              </a:rPr>
            </a:br>
            <a:r>
              <a:rPr lang="en-US" sz="2200" dirty="0" smtClean="0">
                <a:latin typeface="+mn-lt"/>
              </a:rPr>
              <a:t>Over the years the Workshop has </a:t>
            </a:r>
            <a:r>
              <a:rPr lang="en-US" sz="2200" dirty="0">
                <a:latin typeface="+mn-lt"/>
              </a:rPr>
              <a:t>come to include all current and future accelerator and also reactor based neutrino projects, including also muon projects, not only the Neutrino Factory </a:t>
            </a:r>
            <a:r>
              <a:rPr lang="en-US" sz="2200" dirty="0" smtClean="0">
                <a:latin typeface="+mn-lt"/>
              </a:rPr>
              <a:t>project, and the NUFACT name has there fore been changed to mean: </a:t>
            </a:r>
            <a:br>
              <a:rPr lang="en-US" sz="2200" dirty="0" smtClean="0">
                <a:latin typeface="+mn-lt"/>
              </a:rPr>
            </a:br>
            <a:r>
              <a:rPr lang="en-US" sz="4000" dirty="0">
                <a:latin typeface="+mn-lt"/>
              </a:rPr>
              <a:t/>
            </a:r>
            <a:br>
              <a:rPr lang="en-US" sz="4000" dirty="0">
                <a:latin typeface="+mn-lt"/>
              </a:rPr>
            </a:br>
            <a:r>
              <a:rPr lang="en-US" sz="4000" dirty="0" smtClean="0">
                <a:latin typeface="+mn-lt"/>
              </a:rPr>
              <a:t>Workshop </a:t>
            </a:r>
            <a:r>
              <a:rPr lang="en-US" sz="4000" dirty="0">
                <a:latin typeface="+mn-lt"/>
              </a:rPr>
              <a:t>on Neutrinos from Accelerators </a:t>
            </a:r>
            <a:r>
              <a:rPr lang="en-US" sz="4000" dirty="0" smtClean="0">
                <a:latin typeface="+mn-lt"/>
              </a:rPr>
              <a:t> </a:t>
            </a:r>
            <a:r>
              <a:rPr lang="en-US" sz="2200" dirty="0" smtClean="0">
                <a:latin typeface="+mn-lt"/>
              </a:rPr>
              <a:t/>
            </a:r>
            <a:br>
              <a:rPr lang="en-US" sz="2200" dirty="0" smtClean="0">
                <a:latin typeface="+mn-lt"/>
              </a:rPr>
            </a:br>
            <a:r>
              <a:rPr lang="en-US" sz="2200" dirty="0" smtClean="0">
                <a:latin typeface="+mn-lt"/>
              </a:rPr>
              <a:t/>
            </a:r>
            <a:br>
              <a:rPr lang="en-US" sz="2200" dirty="0" smtClean="0">
                <a:latin typeface="+mn-lt"/>
              </a:rPr>
            </a:br>
            <a:r>
              <a:rPr lang="en-US" sz="2200" dirty="0" smtClean="0">
                <a:latin typeface="+mn-lt"/>
              </a:rPr>
              <a:t>The workshop plenary program is set up by a Scientific Program Committee and the parallel sessions by five </a:t>
            </a:r>
            <a:r>
              <a:rPr lang="en-US" sz="2200" smtClean="0">
                <a:latin typeface="+mn-lt"/>
              </a:rPr>
              <a:t>very active Working </a:t>
            </a:r>
            <a:r>
              <a:rPr lang="en-US" sz="2200" dirty="0" smtClean="0">
                <a:latin typeface="+mn-lt"/>
              </a:rPr>
              <a:t>Groups:</a:t>
            </a:r>
            <a:r>
              <a:rPr lang="en-US" sz="2200" dirty="0">
                <a:latin typeface="+mn-lt"/>
              </a:rPr>
              <a:t/>
            </a:r>
            <a:br>
              <a:rPr lang="en-US" sz="2200" dirty="0">
                <a:latin typeface="+mn-lt"/>
              </a:rPr>
            </a:br>
            <a:r>
              <a:rPr lang="de-DE" sz="2200" dirty="0" smtClean="0">
                <a:latin typeface="+mn-lt"/>
              </a:rPr>
              <a:t>Working </a:t>
            </a:r>
            <a:r>
              <a:rPr lang="de-DE" sz="2200" dirty="0">
                <a:latin typeface="+mn-lt"/>
              </a:rPr>
              <a:t>Group 1: Neutrino </a:t>
            </a:r>
            <a:r>
              <a:rPr lang="de-DE" sz="2200" dirty="0" err="1">
                <a:latin typeface="+mn-lt"/>
              </a:rPr>
              <a:t>Oscillation</a:t>
            </a:r>
            <a:r>
              <a:rPr lang="de-DE" sz="2200" dirty="0">
                <a:latin typeface="+mn-lt"/>
              </a:rPr>
              <a:t> </a:t>
            </a:r>
            <a:r>
              <a:rPr lang="de-DE" sz="2200" dirty="0" err="1">
                <a:latin typeface="+mn-lt"/>
              </a:rPr>
              <a:t>Physics</a:t>
            </a:r>
            <a:r>
              <a:rPr lang="de-DE" sz="2200" dirty="0">
                <a:latin typeface="+mn-lt"/>
              </a:rPr>
              <a:t> </a:t>
            </a:r>
            <a:r>
              <a:rPr lang="de-DE" sz="2200" dirty="0" smtClean="0">
                <a:latin typeface="+mn-lt"/>
              </a:rPr>
              <a:t/>
            </a:r>
            <a:br>
              <a:rPr lang="de-DE" sz="2200" dirty="0" smtClean="0">
                <a:latin typeface="+mn-lt"/>
              </a:rPr>
            </a:br>
            <a:r>
              <a:rPr lang="de-DE" sz="2200" dirty="0" smtClean="0">
                <a:latin typeface="+mn-lt"/>
              </a:rPr>
              <a:t>Working </a:t>
            </a:r>
            <a:r>
              <a:rPr lang="de-DE" sz="2200" dirty="0">
                <a:latin typeface="+mn-lt"/>
              </a:rPr>
              <a:t>Group 2: Neutrino </a:t>
            </a:r>
            <a:r>
              <a:rPr lang="de-DE" sz="2200" dirty="0" err="1">
                <a:latin typeface="+mn-lt"/>
              </a:rPr>
              <a:t>Scattering</a:t>
            </a:r>
            <a:r>
              <a:rPr lang="de-DE" sz="2200" dirty="0">
                <a:latin typeface="+mn-lt"/>
              </a:rPr>
              <a:t> </a:t>
            </a:r>
            <a:r>
              <a:rPr lang="de-DE" sz="2200" dirty="0" err="1">
                <a:latin typeface="+mn-lt"/>
              </a:rPr>
              <a:t>Physics</a:t>
            </a:r>
            <a:r>
              <a:rPr lang="de-DE" sz="2200" dirty="0">
                <a:latin typeface="+mn-lt"/>
              </a:rPr>
              <a:t> </a:t>
            </a:r>
            <a:r>
              <a:rPr lang="de-DE" sz="2200" dirty="0" smtClean="0">
                <a:latin typeface="+mn-lt"/>
              </a:rPr>
              <a:t/>
            </a:r>
            <a:br>
              <a:rPr lang="de-DE" sz="2200" dirty="0" smtClean="0">
                <a:latin typeface="+mn-lt"/>
              </a:rPr>
            </a:br>
            <a:r>
              <a:rPr lang="de-DE" sz="2200" dirty="0" smtClean="0">
                <a:latin typeface="+mn-lt"/>
              </a:rPr>
              <a:t>Working </a:t>
            </a:r>
            <a:r>
              <a:rPr lang="de-DE" sz="2200" dirty="0">
                <a:latin typeface="+mn-lt"/>
              </a:rPr>
              <a:t>Group 3: </a:t>
            </a:r>
            <a:r>
              <a:rPr lang="de-DE" sz="2200" dirty="0" err="1">
                <a:latin typeface="+mn-lt"/>
              </a:rPr>
              <a:t>Accelerator</a:t>
            </a:r>
            <a:r>
              <a:rPr lang="de-DE" sz="2200" dirty="0">
                <a:latin typeface="+mn-lt"/>
              </a:rPr>
              <a:t> </a:t>
            </a:r>
            <a:r>
              <a:rPr lang="de-DE" sz="2200" dirty="0" err="1">
                <a:latin typeface="+mn-lt"/>
              </a:rPr>
              <a:t>Physics</a:t>
            </a:r>
            <a:r>
              <a:rPr lang="de-DE" sz="2200" dirty="0">
                <a:latin typeface="+mn-lt"/>
              </a:rPr>
              <a:t> </a:t>
            </a:r>
            <a:r>
              <a:rPr lang="de-DE" sz="2200" dirty="0" smtClean="0">
                <a:latin typeface="+mn-lt"/>
              </a:rPr>
              <a:t/>
            </a:r>
            <a:br>
              <a:rPr lang="de-DE" sz="2200" dirty="0" smtClean="0">
                <a:latin typeface="+mn-lt"/>
              </a:rPr>
            </a:br>
            <a:r>
              <a:rPr lang="de-DE" sz="2200" dirty="0" smtClean="0">
                <a:latin typeface="+mn-lt"/>
              </a:rPr>
              <a:t>Working </a:t>
            </a:r>
            <a:r>
              <a:rPr lang="de-DE" sz="2200" dirty="0">
                <a:latin typeface="+mn-lt"/>
              </a:rPr>
              <a:t>Group 4: </a:t>
            </a:r>
            <a:r>
              <a:rPr lang="de-DE" sz="2200" dirty="0" err="1">
                <a:latin typeface="+mn-lt"/>
              </a:rPr>
              <a:t>Muon</a:t>
            </a:r>
            <a:r>
              <a:rPr lang="de-DE" sz="2200" dirty="0">
                <a:latin typeface="+mn-lt"/>
              </a:rPr>
              <a:t> </a:t>
            </a:r>
            <a:r>
              <a:rPr lang="de-DE" sz="2200" dirty="0" err="1">
                <a:latin typeface="+mn-lt"/>
              </a:rPr>
              <a:t>Physics</a:t>
            </a:r>
            <a:r>
              <a:rPr lang="de-DE" sz="2200" dirty="0">
                <a:latin typeface="+mn-lt"/>
              </a:rPr>
              <a:t> </a:t>
            </a:r>
            <a:r>
              <a:rPr lang="de-DE" sz="2200" dirty="0" smtClean="0">
                <a:latin typeface="+mn-lt"/>
              </a:rPr>
              <a:t/>
            </a:r>
            <a:br>
              <a:rPr lang="de-DE" sz="2200" dirty="0" smtClean="0">
                <a:latin typeface="+mn-lt"/>
              </a:rPr>
            </a:br>
            <a:r>
              <a:rPr lang="de-DE" sz="2200" dirty="0" smtClean="0">
                <a:latin typeface="+mn-lt"/>
              </a:rPr>
              <a:t>Working </a:t>
            </a:r>
            <a:r>
              <a:rPr lang="de-DE" sz="2200" dirty="0">
                <a:latin typeface="+mn-lt"/>
              </a:rPr>
              <a:t>Group 5: Neutrinos </a:t>
            </a:r>
            <a:r>
              <a:rPr lang="de-DE" sz="2200" dirty="0" err="1">
                <a:latin typeface="+mn-lt"/>
              </a:rPr>
              <a:t>Beyond</a:t>
            </a:r>
            <a:r>
              <a:rPr lang="de-DE" sz="2200" dirty="0">
                <a:latin typeface="+mn-lt"/>
              </a:rPr>
              <a:t> PMNS</a:t>
            </a:r>
            <a:r>
              <a:rPr lang="de-DE" sz="2200" dirty="0" smtClean="0">
                <a:latin typeface="+mn-lt"/>
              </a:rPr>
              <a:t>.</a:t>
            </a:r>
            <a:br>
              <a:rPr lang="de-DE" sz="2200" dirty="0" smtClean="0">
                <a:latin typeface="+mn-lt"/>
              </a:rPr>
            </a:br>
            <a:r>
              <a:rPr lang="de-DE" sz="2200" dirty="0">
                <a:latin typeface="+mn-lt"/>
              </a:rPr>
              <a:t/>
            </a:r>
            <a:br>
              <a:rPr lang="de-DE" sz="2200" dirty="0">
                <a:latin typeface="+mn-lt"/>
              </a:rPr>
            </a:br>
            <a:r>
              <a:rPr lang="en-US" sz="2200" dirty="0">
                <a:latin typeface="+mn-lt"/>
              </a:rPr>
              <a:t>The workshop program is available at </a:t>
            </a:r>
            <a:r>
              <a:rPr lang="en-US" sz="2200" dirty="0" smtClean="0">
                <a:latin typeface="+mn-lt"/>
              </a:rPr>
              <a:t>https</a:t>
            </a:r>
            <a:r>
              <a:rPr lang="en-US" sz="2200" dirty="0">
                <a:latin typeface="+mn-lt"/>
              </a:rPr>
              <a:t>://indico.uu.se/event/324/</a:t>
            </a:r>
            <a:r>
              <a:rPr lang="en-US" sz="2400" dirty="0"/>
              <a:t/>
            </a:r>
            <a:br>
              <a:rPr lang="en-US" sz="2400" dirty="0"/>
            </a:br>
            <a:endParaRPr lang="en-US" sz="2200" dirty="0">
              <a:latin typeface="+mn-lt"/>
            </a:endParaRPr>
          </a:p>
        </p:txBody>
      </p:sp>
      <p:sp>
        <p:nvSpPr>
          <p:cNvPr id="3" name="Date Placeholder 2"/>
          <p:cNvSpPr>
            <a:spLocks noGrp="1"/>
          </p:cNvSpPr>
          <p:nvPr>
            <p:ph type="dt" sz="half" idx="10"/>
          </p:nvPr>
        </p:nvSpPr>
        <p:spPr/>
        <p:txBody>
          <a:bodyPr/>
          <a:lstStyle/>
          <a:p>
            <a:r>
              <a:rPr lang="de-DE" smtClean="0"/>
              <a:t>2017-09-25</a:t>
            </a:r>
            <a:endParaRPr lang="sv-SE"/>
          </a:p>
        </p:txBody>
      </p:sp>
      <p:sp>
        <p:nvSpPr>
          <p:cNvPr id="4" name="Footer Placeholder 3"/>
          <p:cNvSpPr>
            <a:spLocks noGrp="1"/>
          </p:cNvSpPr>
          <p:nvPr>
            <p:ph type="ftr" sz="quarter" idx="11"/>
          </p:nvPr>
        </p:nvSpPr>
        <p:spPr/>
        <p:txBody>
          <a:bodyPr/>
          <a:lstStyle/>
          <a:p>
            <a:r>
              <a:rPr lang="sv-SE" smtClean="0"/>
              <a:t>NUFACT2017 Introduction                                                               Tod Ekelof</a:t>
            </a:r>
            <a:endParaRPr lang="sv-SE"/>
          </a:p>
        </p:txBody>
      </p:sp>
      <p:sp>
        <p:nvSpPr>
          <p:cNvPr id="5" name="Slide Number Placeholder 4"/>
          <p:cNvSpPr>
            <a:spLocks noGrp="1"/>
          </p:cNvSpPr>
          <p:nvPr>
            <p:ph type="sldNum" sz="quarter" idx="12"/>
          </p:nvPr>
        </p:nvSpPr>
        <p:spPr/>
        <p:txBody>
          <a:bodyPr/>
          <a:lstStyle/>
          <a:p>
            <a:fld id="{4DA6B5C1-7B00-41E7-A916-C87048857CAD}" type="slidenum">
              <a:rPr lang="sv-SE" smtClean="0"/>
              <a:t>2</a:t>
            </a:fld>
            <a:endParaRPr lang="sv-SE"/>
          </a:p>
        </p:txBody>
      </p:sp>
    </p:spTree>
    <p:extLst>
      <p:ext uri="{BB962C8B-B14F-4D97-AF65-F5344CB8AC3E}">
        <p14:creationId xmlns:p14="http://schemas.microsoft.com/office/powerpoint/2010/main" val="4282135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a:xfrm>
            <a:off x="699880" y="1195179"/>
            <a:ext cx="5760555" cy="5772150"/>
          </a:xfrm>
        </p:spPr>
        <p:txBody>
          <a:bodyPr>
            <a:normAutofit fontScale="90000"/>
          </a:bodyPr>
          <a:lstStyle/>
          <a:p>
            <a:r>
              <a:rPr lang="sv-SE" sz="2400" b="1" i="1" dirty="0" smtClean="0"/>
              <a:t/>
            </a:r>
            <a:br>
              <a:rPr lang="sv-SE" sz="2400" b="1" i="1" dirty="0" smtClean="0"/>
            </a:br>
            <a:r>
              <a:rPr lang="sv-SE" sz="2400" b="1" i="1" dirty="0"/>
              <a:t/>
            </a:r>
            <a:br>
              <a:rPr lang="sv-SE" sz="2400" b="1" i="1" dirty="0"/>
            </a:br>
            <a:r>
              <a:rPr lang="sv-SE" sz="2400" b="1" i="1" dirty="0" smtClean="0"/>
              <a:t/>
            </a:r>
            <a:br>
              <a:rPr lang="sv-SE" sz="2400" b="1" i="1" dirty="0" smtClean="0"/>
            </a:br>
            <a:r>
              <a:rPr lang="sv-SE" sz="2400" b="1" i="1" dirty="0"/>
              <a:t/>
            </a:r>
            <a:br>
              <a:rPr lang="sv-SE" sz="2400" b="1" i="1" dirty="0"/>
            </a:br>
            <a:r>
              <a:rPr lang="sv-SE" sz="2400" b="1" i="1" dirty="0" smtClean="0"/>
              <a:t/>
            </a:r>
            <a:br>
              <a:rPr lang="sv-SE" sz="2400" b="1" i="1" dirty="0" smtClean="0"/>
            </a:br>
            <a:r>
              <a:rPr lang="sv-SE" sz="2400" b="1" i="1" dirty="0"/>
              <a:t/>
            </a:r>
            <a:br>
              <a:rPr lang="sv-SE" sz="2400" b="1" i="1" dirty="0"/>
            </a:br>
            <a:r>
              <a:rPr lang="sv-SE" sz="2400" b="1" i="1" dirty="0" smtClean="0">
                <a:latin typeface="+mn-lt"/>
              </a:rPr>
              <a:t/>
            </a:r>
            <a:br>
              <a:rPr lang="sv-SE" sz="2400" b="1" i="1" dirty="0" smtClean="0">
                <a:latin typeface="+mn-lt"/>
              </a:rPr>
            </a:br>
            <a:r>
              <a:rPr lang="sv-SE" sz="4000" dirty="0" smtClean="0">
                <a:latin typeface="+mn-lt"/>
              </a:rPr>
              <a:t>University Main </a:t>
            </a:r>
            <a:r>
              <a:rPr lang="sv-SE" sz="4000" dirty="0" err="1" smtClean="0">
                <a:latin typeface="+mn-lt"/>
              </a:rPr>
              <a:t>Building</a:t>
            </a:r>
            <a:r>
              <a:rPr lang="sv-SE" sz="2400" dirty="0" smtClean="0">
                <a:latin typeface="+mn-lt"/>
              </a:rPr>
              <a:t/>
            </a:r>
            <a:br>
              <a:rPr lang="sv-SE" sz="2400" dirty="0" smtClean="0">
                <a:latin typeface="+mn-lt"/>
              </a:rPr>
            </a:br>
            <a:r>
              <a:rPr lang="sv-SE" sz="2400" dirty="0" smtClean="0">
                <a:latin typeface="+mn-lt"/>
              </a:rPr>
              <a:t>- </a:t>
            </a:r>
            <a:r>
              <a:rPr lang="sv-SE" sz="2400" dirty="0" err="1" smtClean="0">
                <a:latin typeface="+mn-lt"/>
              </a:rPr>
              <a:t>Plenary</a:t>
            </a:r>
            <a:r>
              <a:rPr lang="sv-SE" sz="2400" dirty="0" smtClean="0">
                <a:latin typeface="+mn-lt"/>
              </a:rPr>
              <a:t> sessions </a:t>
            </a:r>
            <a:r>
              <a:rPr lang="sv-SE" sz="2400" dirty="0" err="1" smtClean="0">
                <a:latin typeface="+mn-lt"/>
              </a:rPr>
              <a:t>are</a:t>
            </a:r>
            <a:r>
              <a:rPr lang="sv-SE" sz="2400" dirty="0" smtClean="0">
                <a:latin typeface="+mn-lt"/>
              </a:rPr>
              <a:t> in Hall X</a:t>
            </a:r>
            <a:br>
              <a:rPr lang="sv-SE" sz="2400" dirty="0" smtClean="0">
                <a:latin typeface="+mn-lt"/>
              </a:rPr>
            </a:br>
            <a:r>
              <a:rPr lang="sv-SE" sz="2400" dirty="0" smtClean="0">
                <a:latin typeface="+mn-lt"/>
              </a:rPr>
              <a:t>- </a:t>
            </a:r>
            <a:r>
              <a:rPr lang="de-DE" sz="2400" dirty="0" smtClean="0">
                <a:latin typeface="+mn-lt"/>
              </a:rPr>
              <a:t>WG1 parallel </a:t>
            </a:r>
            <a:r>
              <a:rPr lang="de-DE" sz="2400" dirty="0" err="1" smtClean="0">
                <a:latin typeface="+mn-lt"/>
              </a:rPr>
              <a:t>sessions</a:t>
            </a:r>
            <a:r>
              <a:rPr lang="de-DE" sz="2400" dirty="0" smtClean="0">
                <a:latin typeface="+mn-lt"/>
              </a:rPr>
              <a:t> in Hall X</a:t>
            </a:r>
            <a:r>
              <a:rPr lang="de-DE" sz="2400" dirty="0">
                <a:latin typeface="+mn-lt"/>
              </a:rPr>
              <a:t/>
            </a:r>
            <a:br>
              <a:rPr lang="de-DE" sz="2400" dirty="0">
                <a:latin typeface="+mn-lt"/>
              </a:rPr>
            </a:br>
            <a:r>
              <a:rPr lang="de-DE" sz="2400" dirty="0" smtClean="0">
                <a:latin typeface="+mn-lt"/>
              </a:rPr>
              <a:t> </a:t>
            </a:r>
            <a:r>
              <a:rPr lang="de-DE" sz="2400" dirty="0">
                <a:latin typeface="+mn-lt"/>
              </a:rPr>
              <a:t>-WG2 parallel </a:t>
            </a:r>
            <a:r>
              <a:rPr lang="de-DE" sz="2400" dirty="0" err="1">
                <a:latin typeface="+mn-lt"/>
              </a:rPr>
              <a:t>sessions</a:t>
            </a:r>
            <a:r>
              <a:rPr lang="de-DE" sz="2400" dirty="0">
                <a:latin typeface="+mn-lt"/>
              </a:rPr>
              <a:t> </a:t>
            </a:r>
            <a:r>
              <a:rPr lang="de-DE" sz="2400" dirty="0" smtClean="0">
                <a:latin typeface="+mn-lt"/>
              </a:rPr>
              <a:t>in Hall IX</a:t>
            </a:r>
            <a:r>
              <a:rPr lang="de-DE" sz="2400" dirty="0">
                <a:latin typeface="+mn-lt"/>
              </a:rPr>
              <a:t/>
            </a:r>
            <a:br>
              <a:rPr lang="de-DE" sz="2400" dirty="0">
                <a:latin typeface="+mn-lt"/>
              </a:rPr>
            </a:br>
            <a:r>
              <a:rPr lang="de-DE" sz="2400" dirty="0">
                <a:latin typeface="+mn-lt"/>
              </a:rPr>
              <a:t>- WG3 parallel </a:t>
            </a:r>
            <a:r>
              <a:rPr lang="de-DE" sz="2400" dirty="0" err="1">
                <a:latin typeface="+mn-lt"/>
              </a:rPr>
              <a:t>sessions</a:t>
            </a:r>
            <a:r>
              <a:rPr lang="de-DE" sz="2400" dirty="0">
                <a:latin typeface="+mn-lt"/>
              </a:rPr>
              <a:t> in </a:t>
            </a:r>
            <a:r>
              <a:rPr lang="de-DE" sz="2400" dirty="0" smtClean="0">
                <a:latin typeface="+mn-lt"/>
              </a:rPr>
              <a:t>Hall IV</a:t>
            </a:r>
            <a:r>
              <a:rPr lang="de-DE" sz="2400" dirty="0">
                <a:latin typeface="+mn-lt"/>
              </a:rPr>
              <a:t/>
            </a:r>
            <a:br>
              <a:rPr lang="de-DE" sz="2400" dirty="0">
                <a:latin typeface="+mn-lt"/>
              </a:rPr>
            </a:br>
            <a:r>
              <a:rPr lang="de-DE" sz="2400" dirty="0">
                <a:latin typeface="+mn-lt"/>
              </a:rPr>
              <a:t>- WG4 parallel </a:t>
            </a:r>
            <a:r>
              <a:rPr lang="de-DE" sz="2400" dirty="0" err="1">
                <a:latin typeface="+mn-lt"/>
              </a:rPr>
              <a:t>sessions</a:t>
            </a:r>
            <a:r>
              <a:rPr lang="de-DE" sz="2400" dirty="0">
                <a:latin typeface="+mn-lt"/>
              </a:rPr>
              <a:t> </a:t>
            </a:r>
            <a:r>
              <a:rPr lang="de-DE" sz="2400" dirty="0" smtClean="0">
                <a:latin typeface="+mn-lt"/>
              </a:rPr>
              <a:t>in Hall VIII</a:t>
            </a:r>
            <a:br>
              <a:rPr lang="de-DE" sz="2400" dirty="0" smtClean="0">
                <a:latin typeface="+mn-lt"/>
              </a:rPr>
            </a:br>
            <a:r>
              <a:rPr lang="de-DE" sz="2400" dirty="0" smtClean="0">
                <a:latin typeface="+mn-lt"/>
              </a:rPr>
              <a:t>- </a:t>
            </a:r>
            <a:r>
              <a:rPr lang="de-DE" sz="2400" dirty="0">
                <a:latin typeface="+mn-lt"/>
              </a:rPr>
              <a:t>WG5 parallel </a:t>
            </a:r>
            <a:r>
              <a:rPr lang="de-DE" sz="2400" dirty="0" err="1">
                <a:latin typeface="+mn-lt"/>
              </a:rPr>
              <a:t>sessions</a:t>
            </a:r>
            <a:r>
              <a:rPr lang="de-DE" sz="2400" dirty="0">
                <a:latin typeface="+mn-lt"/>
              </a:rPr>
              <a:t> in </a:t>
            </a:r>
            <a:r>
              <a:rPr lang="de-DE" sz="2400" dirty="0" smtClean="0">
                <a:latin typeface="+mn-lt"/>
              </a:rPr>
              <a:t>Hall XI</a:t>
            </a:r>
            <a:br>
              <a:rPr lang="de-DE" sz="2400" dirty="0" smtClean="0">
                <a:latin typeface="+mn-lt"/>
              </a:rPr>
            </a:br>
            <a:r>
              <a:rPr lang="de-DE" sz="2400" dirty="0" smtClean="0">
                <a:latin typeface="+mn-lt"/>
              </a:rPr>
              <a:t>All </a:t>
            </a:r>
            <a:r>
              <a:rPr lang="de-DE" sz="2400" dirty="0">
                <a:latin typeface="+mn-lt"/>
              </a:rPr>
              <a:t>H</a:t>
            </a:r>
            <a:r>
              <a:rPr lang="de-DE" sz="2400" dirty="0" smtClean="0">
                <a:latin typeface="+mn-lt"/>
              </a:rPr>
              <a:t>alls </a:t>
            </a:r>
            <a:r>
              <a:rPr lang="de-DE" sz="2400" dirty="0" err="1" smtClean="0">
                <a:latin typeface="+mn-lt"/>
              </a:rPr>
              <a:t>are</a:t>
            </a:r>
            <a:r>
              <a:rPr lang="de-DE" sz="2400" dirty="0" smtClean="0">
                <a:latin typeface="+mn-lt"/>
              </a:rPr>
              <a:t> on </a:t>
            </a:r>
            <a:r>
              <a:rPr lang="de-DE" sz="2400" dirty="0" err="1" smtClean="0">
                <a:latin typeface="+mn-lt"/>
              </a:rPr>
              <a:t>the</a:t>
            </a:r>
            <a:r>
              <a:rPr lang="de-DE" sz="2400" dirty="0" smtClean="0">
                <a:latin typeface="+mn-lt"/>
              </a:rPr>
              <a:t> </a:t>
            </a:r>
            <a:r>
              <a:rPr lang="de-DE" sz="2400" dirty="0" err="1" smtClean="0">
                <a:latin typeface="+mn-lt"/>
              </a:rPr>
              <a:t>upper</a:t>
            </a:r>
            <a:r>
              <a:rPr lang="de-DE" sz="2400" dirty="0" smtClean="0">
                <a:latin typeface="+mn-lt"/>
              </a:rPr>
              <a:t> </a:t>
            </a:r>
            <a:r>
              <a:rPr lang="de-DE" sz="2400" dirty="0" err="1" smtClean="0">
                <a:latin typeface="+mn-lt"/>
              </a:rPr>
              <a:t>floor</a:t>
            </a:r>
            <a:r>
              <a:rPr lang="de-DE" sz="2400" dirty="0" smtClean="0">
                <a:latin typeface="+mn-lt"/>
              </a:rPr>
              <a:t>, </a:t>
            </a:r>
            <a:r>
              <a:rPr lang="de-DE" sz="2400" dirty="0" err="1" smtClean="0">
                <a:latin typeface="+mn-lt"/>
              </a:rPr>
              <a:t>except</a:t>
            </a:r>
            <a:r>
              <a:rPr lang="de-DE" sz="2400" dirty="0" smtClean="0">
                <a:latin typeface="+mn-lt"/>
              </a:rPr>
              <a:t> Hall IV </a:t>
            </a:r>
            <a:r>
              <a:rPr lang="de-DE" sz="2400" dirty="0" err="1" smtClean="0">
                <a:latin typeface="+mn-lt"/>
              </a:rPr>
              <a:t>which</a:t>
            </a:r>
            <a:r>
              <a:rPr lang="de-DE" sz="2400" dirty="0" smtClean="0">
                <a:latin typeface="+mn-lt"/>
              </a:rPr>
              <a:t> </a:t>
            </a:r>
            <a:r>
              <a:rPr lang="de-DE" sz="2400" dirty="0" err="1" smtClean="0">
                <a:latin typeface="+mn-lt"/>
              </a:rPr>
              <a:t>is</a:t>
            </a:r>
            <a:r>
              <a:rPr lang="de-DE" sz="2400" dirty="0" smtClean="0">
                <a:latin typeface="+mn-lt"/>
              </a:rPr>
              <a:t> on </a:t>
            </a:r>
            <a:r>
              <a:rPr lang="de-DE" sz="2400" dirty="0" err="1" smtClean="0">
                <a:latin typeface="+mn-lt"/>
              </a:rPr>
              <a:t>the</a:t>
            </a:r>
            <a:r>
              <a:rPr lang="de-DE" sz="2400" dirty="0" smtClean="0">
                <a:latin typeface="+mn-lt"/>
              </a:rPr>
              <a:t> </a:t>
            </a:r>
            <a:r>
              <a:rPr lang="de-DE" sz="2400" dirty="0" err="1" smtClean="0">
                <a:latin typeface="+mn-lt"/>
              </a:rPr>
              <a:t>ground</a:t>
            </a:r>
            <a:r>
              <a:rPr lang="de-DE" sz="2400" dirty="0" smtClean="0">
                <a:latin typeface="+mn-lt"/>
              </a:rPr>
              <a:t> </a:t>
            </a:r>
            <a:r>
              <a:rPr lang="de-DE" sz="2400" dirty="0" err="1" smtClean="0">
                <a:latin typeface="+mn-lt"/>
              </a:rPr>
              <a:t>floor</a:t>
            </a:r>
            <a:r>
              <a:rPr lang="de-DE" dirty="0">
                <a:latin typeface="+mn-lt"/>
              </a:rPr>
              <a:t/>
            </a:r>
            <a:br>
              <a:rPr lang="de-DE" dirty="0">
                <a:latin typeface="+mn-lt"/>
              </a:rPr>
            </a:br>
            <a:r>
              <a:rPr lang="sv-SE" sz="2400" dirty="0" smtClean="0">
                <a:latin typeface="+mn-lt"/>
              </a:rPr>
              <a:t> </a:t>
            </a:r>
            <a:br>
              <a:rPr lang="sv-SE" sz="2400" dirty="0" smtClean="0">
                <a:latin typeface="+mn-lt"/>
              </a:rPr>
            </a:br>
            <a:r>
              <a:rPr lang="sv-SE" sz="2400" dirty="0" smtClean="0">
                <a:latin typeface="+mn-lt"/>
              </a:rPr>
              <a:t>- </a:t>
            </a:r>
            <a:r>
              <a:rPr lang="sv-SE" sz="2400" dirty="0" err="1" smtClean="0">
                <a:latin typeface="+mn-lt"/>
              </a:rPr>
              <a:t>Coffee</a:t>
            </a:r>
            <a:r>
              <a:rPr lang="sv-SE" sz="2400" dirty="0" smtClean="0">
                <a:latin typeface="+mn-lt"/>
              </a:rPr>
              <a:t> on </a:t>
            </a:r>
            <a:r>
              <a:rPr lang="sv-SE" sz="2400" dirty="0" err="1" smtClean="0">
                <a:latin typeface="+mn-lt"/>
              </a:rPr>
              <a:t>ground</a:t>
            </a:r>
            <a:r>
              <a:rPr lang="sv-SE" sz="2400" dirty="0" smtClean="0">
                <a:latin typeface="+mn-lt"/>
              </a:rPr>
              <a:t> </a:t>
            </a:r>
            <a:r>
              <a:rPr lang="sv-SE" sz="2400" dirty="0" err="1" smtClean="0">
                <a:latin typeface="+mn-lt"/>
              </a:rPr>
              <a:t>floor</a:t>
            </a:r>
            <a:r>
              <a:rPr lang="sv-SE" sz="2400" dirty="0" smtClean="0">
                <a:latin typeface="+mn-lt"/>
              </a:rPr>
              <a:t/>
            </a:r>
            <a:br>
              <a:rPr lang="sv-SE" sz="2400" dirty="0" smtClean="0">
                <a:latin typeface="+mn-lt"/>
              </a:rPr>
            </a:br>
            <a:r>
              <a:rPr lang="sv-SE" sz="2400" dirty="0" smtClean="0">
                <a:latin typeface="+mn-lt"/>
              </a:rPr>
              <a:t/>
            </a:r>
            <a:br>
              <a:rPr lang="sv-SE" sz="2400" dirty="0" smtClean="0">
                <a:latin typeface="+mn-lt"/>
              </a:rPr>
            </a:br>
            <a:r>
              <a:rPr lang="sv-SE" sz="2400" dirty="0" smtClean="0">
                <a:latin typeface="+mn-lt"/>
              </a:rPr>
              <a:t>- Posters on </a:t>
            </a:r>
            <a:r>
              <a:rPr lang="sv-SE" sz="2400" dirty="0" err="1" smtClean="0">
                <a:latin typeface="+mn-lt"/>
              </a:rPr>
              <a:t>ground</a:t>
            </a:r>
            <a:r>
              <a:rPr lang="sv-SE" sz="2400" dirty="0" smtClean="0">
                <a:latin typeface="+mn-lt"/>
              </a:rPr>
              <a:t> </a:t>
            </a:r>
            <a:r>
              <a:rPr lang="sv-SE" sz="2400" dirty="0" err="1" smtClean="0">
                <a:latin typeface="+mn-lt"/>
              </a:rPr>
              <a:t>floor</a:t>
            </a:r>
            <a:r>
              <a:rPr lang="sv-SE" sz="2400" dirty="0" smtClean="0">
                <a:latin typeface="+mn-lt"/>
              </a:rPr>
              <a:t/>
            </a:r>
            <a:br>
              <a:rPr lang="sv-SE" sz="2400" dirty="0" smtClean="0">
                <a:latin typeface="+mn-lt"/>
              </a:rPr>
            </a:br>
            <a:r>
              <a:rPr lang="sv-SE" sz="2400" dirty="0">
                <a:latin typeface="+mn-lt"/>
              </a:rPr>
              <a:t/>
            </a:r>
            <a:br>
              <a:rPr lang="sv-SE" sz="2400" dirty="0">
                <a:latin typeface="+mn-lt"/>
              </a:rPr>
            </a:br>
            <a:r>
              <a:rPr lang="sv-SE" sz="2400" dirty="0" smtClean="0">
                <a:latin typeface="+mn-lt"/>
              </a:rPr>
              <a:t>- </a:t>
            </a:r>
            <a:r>
              <a:rPr lang="sv-SE" sz="2400" dirty="0" err="1" smtClean="0">
                <a:latin typeface="+mn-lt"/>
              </a:rPr>
              <a:t>Gent’s</a:t>
            </a:r>
            <a:r>
              <a:rPr lang="sv-SE" sz="2400" dirty="0" smtClean="0">
                <a:latin typeface="+mn-lt"/>
              </a:rPr>
              <a:t> </a:t>
            </a:r>
            <a:r>
              <a:rPr lang="sv-SE" sz="2400" dirty="0" err="1" smtClean="0">
                <a:latin typeface="+mn-lt"/>
              </a:rPr>
              <a:t>room</a:t>
            </a:r>
            <a:r>
              <a:rPr lang="sv-SE" sz="2400" dirty="0" smtClean="0">
                <a:latin typeface="+mn-lt"/>
              </a:rPr>
              <a:t> </a:t>
            </a:r>
            <a:r>
              <a:rPr lang="sv-SE" sz="2400" dirty="0" err="1" smtClean="0">
                <a:latin typeface="+mn-lt"/>
              </a:rPr>
              <a:t>entrance</a:t>
            </a:r>
            <a:r>
              <a:rPr lang="sv-SE" sz="2400" dirty="0" smtClean="0">
                <a:latin typeface="+mn-lt"/>
              </a:rPr>
              <a:t> on </a:t>
            </a:r>
            <a:r>
              <a:rPr lang="sv-SE" sz="2400" dirty="0" err="1" smtClean="0">
                <a:latin typeface="+mn-lt"/>
              </a:rPr>
              <a:t>ground</a:t>
            </a:r>
            <a:r>
              <a:rPr lang="sv-SE" sz="2400" dirty="0" smtClean="0">
                <a:latin typeface="+mn-lt"/>
              </a:rPr>
              <a:t> </a:t>
            </a:r>
            <a:r>
              <a:rPr lang="sv-SE" sz="2400" dirty="0" err="1" smtClean="0">
                <a:latin typeface="+mn-lt"/>
              </a:rPr>
              <a:t>floor</a:t>
            </a:r>
            <a:r>
              <a:rPr lang="sv-SE" sz="2400" dirty="0" smtClean="0">
                <a:latin typeface="+mn-lt"/>
              </a:rPr>
              <a:t/>
            </a:r>
            <a:br>
              <a:rPr lang="sv-SE" sz="2400" dirty="0" smtClean="0">
                <a:latin typeface="+mn-lt"/>
              </a:rPr>
            </a:br>
            <a:r>
              <a:rPr lang="sv-SE" sz="2400" dirty="0" smtClean="0">
                <a:latin typeface="+mn-lt"/>
              </a:rPr>
              <a:t/>
            </a:r>
            <a:br>
              <a:rPr lang="sv-SE" sz="2400" dirty="0" smtClean="0">
                <a:latin typeface="+mn-lt"/>
              </a:rPr>
            </a:br>
            <a:r>
              <a:rPr lang="sv-SE" sz="2400" dirty="0">
                <a:latin typeface="+mn-lt"/>
              </a:rPr>
              <a:t>- </a:t>
            </a:r>
            <a:r>
              <a:rPr lang="sv-SE" sz="2400" dirty="0" err="1" smtClean="0">
                <a:latin typeface="+mn-lt"/>
              </a:rPr>
              <a:t>Ladie’s</a:t>
            </a:r>
            <a:r>
              <a:rPr lang="sv-SE" sz="2400" dirty="0" smtClean="0">
                <a:latin typeface="+mn-lt"/>
              </a:rPr>
              <a:t> </a:t>
            </a:r>
            <a:r>
              <a:rPr lang="sv-SE" sz="2400" dirty="0" err="1" smtClean="0">
                <a:latin typeface="+mn-lt"/>
              </a:rPr>
              <a:t>room</a:t>
            </a:r>
            <a:r>
              <a:rPr lang="sv-SE" sz="2400" dirty="0" smtClean="0">
                <a:latin typeface="+mn-lt"/>
              </a:rPr>
              <a:t> </a:t>
            </a:r>
            <a:r>
              <a:rPr lang="sv-SE" sz="2400" dirty="0" err="1" smtClean="0">
                <a:latin typeface="+mn-lt"/>
              </a:rPr>
              <a:t>entrance</a:t>
            </a:r>
            <a:r>
              <a:rPr lang="sv-SE" sz="2400" dirty="0" smtClean="0">
                <a:latin typeface="+mn-lt"/>
              </a:rPr>
              <a:t> on </a:t>
            </a:r>
            <a:r>
              <a:rPr lang="sv-SE" sz="2400" dirty="0" err="1" smtClean="0">
                <a:latin typeface="+mn-lt"/>
              </a:rPr>
              <a:t>ground</a:t>
            </a:r>
            <a:r>
              <a:rPr lang="sv-SE" sz="2400" dirty="0" smtClean="0">
                <a:latin typeface="+mn-lt"/>
              </a:rPr>
              <a:t> </a:t>
            </a:r>
            <a:br>
              <a:rPr lang="sv-SE" sz="2400" dirty="0" smtClean="0">
                <a:latin typeface="+mn-lt"/>
              </a:rPr>
            </a:br>
            <a:r>
              <a:rPr lang="sv-SE" sz="2400" dirty="0">
                <a:latin typeface="+mn-lt"/>
              </a:rPr>
              <a:t/>
            </a:r>
            <a:br>
              <a:rPr lang="sv-SE" sz="2400" dirty="0">
                <a:latin typeface="+mn-lt"/>
              </a:rPr>
            </a:br>
            <a:r>
              <a:rPr lang="sv-SE" sz="2400" dirty="0" smtClean="0">
                <a:latin typeface="+mn-lt"/>
              </a:rPr>
              <a:t>- Almas Café </a:t>
            </a:r>
            <a:r>
              <a:rPr lang="sv-SE" sz="2400" dirty="0" err="1" smtClean="0">
                <a:latin typeface="+mn-lt"/>
              </a:rPr>
              <a:t>one</a:t>
            </a:r>
            <a:r>
              <a:rPr lang="sv-SE" sz="2400" dirty="0" smtClean="0">
                <a:latin typeface="+mn-lt"/>
              </a:rPr>
              <a:t> </a:t>
            </a:r>
            <a:r>
              <a:rPr lang="sv-SE" sz="2400" dirty="0" err="1" smtClean="0">
                <a:latin typeface="+mn-lt"/>
              </a:rPr>
              <a:t>stair</a:t>
            </a:r>
            <a:r>
              <a:rPr lang="sv-SE" sz="2400" dirty="0" smtClean="0">
                <a:latin typeface="+mn-lt"/>
              </a:rPr>
              <a:t> down from </a:t>
            </a:r>
            <a:r>
              <a:rPr lang="sv-SE" sz="2400" dirty="0" err="1" smtClean="0">
                <a:latin typeface="+mn-lt"/>
              </a:rPr>
              <a:t>ground</a:t>
            </a:r>
            <a:r>
              <a:rPr lang="sv-SE" sz="2400" dirty="0" smtClean="0">
                <a:latin typeface="+mn-lt"/>
              </a:rPr>
              <a:t> </a:t>
            </a:r>
            <a:r>
              <a:rPr lang="sv-SE" sz="2400" dirty="0" err="1" smtClean="0">
                <a:latin typeface="+mn-lt"/>
              </a:rPr>
              <a:t>floor</a:t>
            </a:r>
            <a:r>
              <a:rPr lang="sv-SE" sz="2400" dirty="0" smtClean="0">
                <a:latin typeface="+mn-lt"/>
              </a:rPr>
              <a:t/>
            </a:r>
            <a:br>
              <a:rPr lang="sv-SE" sz="2400" dirty="0" smtClean="0">
                <a:latin typeface="+mn-lt"/>
              </a:rPr>
            </a:br>
            <a:r>
              <a:rPr lang="sv-SE" sz="2400" dirty="0">
                <a:latin typeface="+mn-lt"/>
              </a:rPr>
              <a:t/>
            </a:r>
            <a:br>
              <a:rPr lang="sv-SE" sz="2400" dirty="0">
                <a:latin typeface="+mn-lt"/>
              </a:rPr>
            </a:br>
            <a:r>
              <a:rPr lang="sv-SE" sz="2400" dirty="0">
                <a:latin typeface="+mn-lt"/>
              </a:rPr>
              <a:t>- </a:t>
            </a:r>
            <a:r>
              <a:rPr lang="sv-SE" sz="2400" dirty="0" err="1">
                <a:latin typeface="+mn-lt"/>
              </a:rPr>
              <a:t>Welcome</a:t>
            </a:r>
            <a:r>
              <a:rPr lang="sv-SE" sz="2400" dirty="0">
                <a:latin typeface="+mn-lt"/>
              </a:rPr>
              <a:t> Reception </a:t>
            </a:r>
            <a:r>
              <a:rPr lang="sv-SE" sz="2400" dirty="0" smtClean="0">
                <a:latin typeface="+mn-lt"/>
              </a:rPr>
              <a:t>on </a:t>
            </a:r>
            <a:r>
              <a:rPr lang="sv-SE" sz="2400" dirty="0" err="1" smtClean="0">
                <a:latin typeface="+mn-lt"/>
              </a:rPr>
              <a:t>upper</a:t>
            </a:r>
            <a:r>
              <a:rPr lang="sv-SE" sz="2400" dirty="0" smtClean="0">
                <a:latin typeface="+mn-lt"/>
              </a:rPr>
              <a:t> </a:t>
            </a:r>
            <a:r>
              <a:rPr lang="sv-SE" sz="2400" dirty="0" err="1" smtClean="0">
                <a:latin typeface="+mn-lt"/>
              </a:rPr>
              <a:t>floor</a:t>
            </a:r>
            <a:r>
              <a:rPr lang="sv-SE" sz="2400" dirty="0" smtClean="0">
                <a:latin typeface="+mn-lt"/>
              </a:rPr>
              <a:t/>
            </a:r>
            <a:br>
              <a:rPr lang="sv-SE" sz="2400" dirty="0" smtClean="0">
                <a:latin typeface="+mn-lt"/>
              </a:rPr>
            </a:br>
            <a:r>
              <a:rPr lang="sv-SE" sz="2400" dirty="0">
                <a:latin typeface="+mn-lt"/>
              </a:rPr>
              <a:t/>
            </a:r>
            <a:br>
              <a:rPr lang="sv-SE" sz="2400" dirty="0">
                <a:latin typeface="+mn-lt"/>
              </a:rPr>
            </a:br>
            <a:r>
              <a:rPr lang="sv-SE" sz="2400" dirty="0" smtClean="0"/>
              <a:t/>
            </a:r>
            <a:br>
              <a:rPr lang="sv-SE" sz="2400" dirty="0" smtClean="0"/>
            </a:br>
            <a:r>
              <a:rPr lang="sv-SE" dirty="0"/>
              <a:t/>
            </a:r>
            <a:br>
              <a:rPr lang="sv-SE" dirty="0"/>
            </a:br>
            <a:r>
              <a:rPr lang="sv-SE" i="1" dirty="0" smtClean="0"/>
              <a:t/>
            </a:r>
            <a:br>
              <a:rPr lang="sv-SE" i="1" dirty="0" smtClean="0"/>
            </a:br>
            <a:r>
              <a:rPr lang="sv-SE" i="1" dirty="0" smtClean="0"/>
              <a:t/>
            </a:r>
            <a:br>
              <a:rPr lang="sv-SE" i="1" dirty="0" smtClean="0"/>
            </a:br>
            <a:r>
              <a:rPr lang="sv-SE" dirty="0" smtClean="0"/>
              <a:t/>
            </a:r>
            <a:br>
              <a:rPr lang="sv-SE" dirty="0" smtClean="0"/>
            </a:br>
            <a:endParaRPr lang="sv-SE" dirty="0"/>
          </a:p>
        </p:txBody>
      </p:sp>
      <p:pic>
        <p:nvPicPr>
          <p:cNvPr id="2" name="Bildobjekt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59660" y="1"/>
            <a:ext cx="4849565" cy="6858000"/>
          </a:xfrm>
          <a:prstGeom prst="rect">
            <a:avLst/>
          </a:prstGeom>
        </p:spPr>
      </p:pic>
      <p:sp>
        <p:nvSpPr>
          <p:cNvPr id="4" name="TextBox 3"/>
          <p:cNvSpPr txBox="1"/>
          <p:nvPr/>
        </p:nvSpPr>
        <p:spPr>
          <a:xfrm>
            <a:off x="6854522" y="3892163"/>
            <a:ext cx="1394421" cy="369332"/>
          </a:xfrm>
          <a:prstGeom prst="rect">
            <a:avLst/>
          </a:prstGeom>
          <a:noFill/>
        </p:spPr>
        <p:txBody>
          <a:bodyPr wrap="none" rtlCol="0">
            <a:spAutoFit/>
          </a:bodyPr>
          <a:lstStyle/>
          <a:p>
            <a:r>
              <a:rPr lang="en-US" dirty="0" smtClean="0"/>
              <a:t>Ground floor</a:t>
            </a:r>
            <a:endParaRPr lang="en-US" dirty="0"/>
          </a:p>
        </p:txBody>
      </p:sp>
      <p:sp>
        <p:nvSpPr>
          <p:cNvPr id="3" name="TextBox 2"/>
          <p:cNvSpPr txBox="1"/>
          <p:nvPr/>
        </p:nvSpPr>
        <p:spPr>
          <a:xfrm>
            <a:off x="6862454" y="926325"/>
            <a:ext cx="1261692" cy="369332"/>
          </a:xfrm>
          <a:prstGeom prst="rect">
            <a:avLst/>
          </a:prstGeom>
          <a:noFill/>
        </p:spPr>
        <p:txBody>
          <a:bodyPr wrap="none" rtlCol="0">
            <a:spAutoFit/>
          </a:bodyPr>
          <a:lstStyle/>
          <a:p>
            <a:r>
              <a:rPr lang="en-US" dirty="0" smtClean="0"/>
              <a:t>Upper level</a:t>
            </a:r>
            <a:endParaRPr lang="en-US" dirty="0"/>
          </a:p>
        </p:txBody>
      </p:sp>
      <p:sp>
        <p:nvSpPr>
          <p:cNvPr id="6" name="Right Arrow 5"/>
          <p:cNvSpPr/>
          <p:nvPr/>
        </p:nvSpPr>
        <p:spPr>
          <a:xfrm>
            <a:off x="6629842" y="2315817"/>
            <a:ext cx="636105" cy="3081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6802865" y="1630613"/>
            <a:ext cx="619615" cy="2522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8"/>
          <p:cNvSpPr/>
          <p:nvPr/>
        </p:nvSpPr>
        <p:spPr>
          <a:xfrm>
            <a:off x="10770521" y="1669774"/>
            <a:ext cx="659479" cy="2522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 Arrow 9"/>
          <p:cNvSpPr/>
          <p:nvPr/>
        </p:nvSpPr>
        <p:spPr>
          <a:xfrm>
            <a:off x="10922815" y="2373067"/>
            <a:ext cx="636106" cy="24092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eft Arrow 10"/>
          <p:cNvSpPr/>
          <p:nvPr/>
        </p:nvSpPr>
        <p:spPr>
          <a:xfrm>
            <a:off x="10910835" y="5227980"/>
            <a:ext cx="638435" cy="23853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483246" y="2048946"/>
            <a:ext cx="889539" cy="369332"/>
          </a:xfrm>
          <a:prstGeom prst="rect">
            <a:avLst/>
          </a:prstGeom>
          <a:noFill/>
        </p:spPr>
        <p:txBody>
          <a:bodyPr wrap="none" rtlCol="0">
            <a:spAutoFit/>
          </a:bodyPr>
          <a:lstStyle/>
          <a:p>
            <a:r>
              <a:rPr lang="en-US" dirty="0" smtClean="0"/>
              <a:t>Plenary</a:t>
            </a:r>
            <a:endParaRPr lang="en-US" dirty="0"/>
          </a:p>
        </p:txBody>
      </p:sp>
      <p:sp>
        <p:nvSpPr>
          <p:cNvPr id="15" name="TextBox 14"/>
          <p:cNvSpPr txBox="1"/>
          <p:nvPr/>
        </p:nvSpPr>
        <p:spPr>
          <a:xfrm>
            <a:off x="6733291" y="1405678"/>
            <a:ext cx="650243" cy="369332"/>
          </a:xfrm>
          <a:prstGeom prst="rect">
            <a:avLst/>
          </a:prstGeom>
          <a:noFill/>
        </p:spPr>
        <p:txBody>
          <a:bodyPr wrap="none" rtlCol="0">
            <a:spAutoFit/>
          </a:bodyPr>
          <a:lstStyle/>
          <a:p>
            <a:r>
              <a:rPr lang="en-US" dirty="0" smtClean="0"/>
              <a:t>WG5</a:t>
            </a:r>
            <a:endParaRPr lang="en-US" dirty="0"/>
          </a:p>
        </p:txBody>
      </p:sp>
      <p:sp>
        <p:nvSpPr>
          <p:cNvPr id="16" name="TextBox 15"/>
          <p:cNvSpPr txBox="1"/>
          <p:nvPr/>
        </p:nvSpPr>
        <p:spPr>
          <a:xfrm>
            <a:off x="10844152" y="1445947"/>
            <a:ext cx="650243" cy="369332"/>
          </a:xfrm>
          <a:prstGeom prst="rect">
            <a:avLst/>
          </a:prstGeom>
          <a:noFill/>
        </p:spPr>
        <p:txBody>
          <a:bodyPr wrap="none" rtlCol="0">
            <a:spAutoFit/>
          </a:bodyPr>
          <a:lstStyle/>
          <a:p>
            <a:r>
              <a:rPr lang="en-US" dirty="0" smtClean="0"/>
              <a:t>WG4</a:t>
            </a:r>
            <a:endParaRPr lang="en-US" dirty="0"/>
          </a:p>
        </p:txBody>
      </p:sp>
      <p:sp>
        <p:nvSpPr>
          <p:cNvPr id="17" name="TextBox 16"/>
          <p:cNvSpPr txBox="1"/>
          <p:nvPr/>
        </p:nvSpPr>
        <p:spPr>
          <a:xfrm>
            <a:off x="10976229" y="2153224"/>
            <a:ext cx="650243" cy="369332"/>
          </a:xfrm>
          <a:prstGeom prst="rect">
            <a:avLst/>
          </a:prstGeom>
          <a:noFill/>
        </p:spPr>
        <p:txBody>
          <a:bodyPr wrap="none" rtlCol="0">
            <a:spAutoFit/>
          </a:bodyPr>
          <a:lstStyle/>
          <a:p>
            <a:r>
              <a:rPr lang="en-US" dirty="0" smtClean="0"/>
              <a:t>WG2</a:t>
            </a:r>
            <a:endParaRPr lang="en-US" dirty="0"/>
          </a:p>
        </p:txBody>
      </p:sp>
      <p:sp>
        <p:nvSpPr>
          <p:cNvPr id="19" name="TextBox 18"/>
          <p:cNvSpPr txBox="1"/>
          <p:nvPr/>
        </p:nvSpPr>
        <p:spPr>
          <a:xfrm>
            <a:off x="10976228" y="4999386"/>
            <a:ext cx="659715" cy="369332"/>
          </a:xfrm>
          <a:prstGeom prst="rect">
            <a:avLst/>
          </a:prstGeom>
          <a:noFill/>
        </p:spPr>
        <p:txBody>
          <a:bodyPr wrap="square" rtlCol="0">
            <a:spAutoFit/>
          </a:bodyPr>
          <a:lstStyle/>
          <a:p>
            <a:r>
              <a:rPr lang="en-US" dirty="0" smtClean="0"/>
              <a:t>WG3</a:t>
            </a:r>
            <a:endParaRPr lang="en-US" dirty="0"/>
          </a:p>
        </p:txBody>
      </p:sp>
      <p:sp>
        <p:nvSpPr>
          <p:cNvPr id="8" name="Date Placeholder 7"/>
          <p:cNvSpPr>
            <a:spLocks noGrp="1"/>
          </p:cNvSpPr>
          <p:nvPr>
            <p:ph type="dt" sz="half" idx="10"/>
          </p:nvPr>
        </p:nvSpPr>
        <p:spPr/>
        <p:txBody>
          <a:bodyPr/>
          <a:lstStyle/>
          <a:p>
            <a:r>
              <a:rPr lang="de-DE" smtClean="0"/>
              <a:t>2017-09-25</a:t>
            </a:r>
            <a:endParaRPr lang="sv-SE"/>
          </a:p>
        </p:txBody>
      </p:sp>
      <p:sp>
        <p:nvSpPr>
          <p:cNvPr id="13" name="Footer Placeholder 12"/>
          <p:cNvSpPr>
            <a:spLocks noGrp="1"/>
          </p:cNvSpPr>
          <p:nvPr>
            <p:ph type="ftr" sz="quarter" idx="11"/>
          </p:nvPr>
        </p:nvSpPr>
        <p:spPr/>
        <p:txBody>
          <a:bodyPr/>
          <a:lstStyle/>
          <a:p>
            <a:r>
              <a:rPr lang="sv-SE" smtClean="0"/>
              <a:t>NUFACT2017 Introduction                                                               Tod Ekelof</a:t>
            </a:r>
            <a:endParaRPr lang="sv-SE"/>
          </a:p>
        </p:txBody>
      </p:sp>
      <p:sp>
        <p:nvSpPr>
          <p:cNvPr id="14" name="Slide Number Placeholder 13"/>
          <p:cNvSpPr>
            <a:spLocks noGrp="1"/>
          </p:cNvSpPr>
          <p:nvPr>
            <p:ph type="sldNum" sz="quarter" idx="12"/>
          </p:nvPr>
        </p:nvSpPr>
        <p:spPr/>
        <p:txBody>
          <a:bodyPr/>
          <a:lstStyle/>
          <a:p>
            <a:fld id="{4DA6B5C1-7B00-41E7-A916-C87048857CAD}" type="slidenum">
              <a:rPr lang="sv-SE" smtClean="0"/>
              <a:t>3</a:t>
            </a:fld>
            <a:endParaRPr lang="sv-SE"/>
          </a:p>
        </p:txBody>
      </p:sp>
    </p:spTree>
    <p:extLst>
      <p:ext uri="{BB962C8B-B14F-4D97-AF65-F5344CB8AC3E}">
        <p14:creationId xmlns:p14="http://schemas.microsoft.com/office/powerpoint/2010/main" val="11640470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a:xfrm>
            <a:off x="337886" y="910288"/>
            <a:ext cx="5838825" cy="5029201"/>
          </a:xfrm>
        </p:spPr>
        <p:txBody>
          <a:bodyPr>
            <a:normAutofit fontScale="90000"/>
          </a:bodyPr>
          <a:lstStyle/>
          <a:p>
            <a:r>
              <a:rPr lang="sv-SE" sz="4000" dirty="0" err="1">
                <a:latin typeface="+mn-lt"/>
              </a:rPr>
              <a:t>Technical</a:t>
            </a:r>
            <a:r>
              <a:rPr lang="sv-SE" sz="4000" dirty="0">
                <a:latin typeface="+mn-lt"/>
              </a:rPr>
              <a:t> </a:t>
            </a:r>
            <a:r>
              <a:rPr lang="sv-SE" sz="4000" dirty="0" smtClean="0">
                <a:latin typeface="+mn-lt"/>
              </a:rPr>
              <a:t>information</a:t>
            </a:r>
            <a:r>
              <a:rPr lang="sv-SE" sz="3600" dirty="0">
                <a:latin typeface="+mn-lt"/>
              </a:rPr>
              <a:t/>
            </a:r>
            <a:br>
              <a:rPr lang="sv-SE" sz="3600" dirty="0">
                <a:latin typeface="+mn-lt"/>
              </a:rPr>
            </a:br>
            <a:r>
              <a:rPr lang="sv-SE" sz="3600" dirty="0" smtClean="0">
                <a:latin typeface="+mn-lt"/>
              </a:rPr>
              <a:t/>
            </a:r>
            <a:br>
              <a:rPr lang="sv-SE" sz="3600" dirty="0" smtClean="0">
                <a:latin typeface="+mn-lt"/>
              </a:rPr>
            </a:br>
            <a:r>
              <a:rPr lang="sv-SE" sz="2200" dirty="0" smtClean="0">
                <a:latin typeface="+mn-lt"/>
              </a:rPr>
              <a:t>- </a:t>
            </a:r>
            <a:r>
              <a:rPr lang="sv-SE" sz="2400" dirty="0">
                <a:latin typeface="+mn-lt"/>
              </a:rPr>
              <a:t>Speaker laptops </a:t>
            </a:r>
            <a:r>
              <a:rPr lang="sv-SE" sz="2400" dirty="0" err="1">
                <a:latin typeface="+mn-lt"/>
              </a:rPr>
              <a:t>are</a:t>
            </a:r>
            <a:r>
              <a:rPr lang="sv-SE" sz="2400" dirty="0">
                <a:latin typeface="+mn-lt"/>
              </a:rPr>
              <a:t> </a:t>
            </a:r>
            <a:r>
              <a:rPr lang="sv-SE" sz="2400" dirty="0" err="1">
                <a:latin typeface="+mn-lt"/>
              </a:rPr>
              <a:t>available</a:t>
            </a:r>
            <a:r>
              <a:rPr lang="sv-SE" sz="2400" dirty="0">
                <a:latin typeface="+mn-lt"/>
              </a:rPr>
              <a:t> in all 5 session </a:t>
            </a:r>
            <a:r>
              <a:rPr lang="sv-SE" sz="2400" dirty="0" smtClean="0">
                <a:latin typeface="+mn-lt"/>
              </a:rPr>
              <a:t>Halls</a:t>
            </a:r>
            <a:r>
              <a:rPr lang="sv-SE" sz="2400" dirty="0">
                <a:latin typeface="+mn-lt"/>
              </a:rPr>
              <a:t>. </a:t>
            </a:r>
            <a:r>
              <a:rPr lang="de-DE" sz="2400" dirty="0" smtClean="0">
                <a:latin typeface="+mn-lt"/>
              </a:rPr>
              <a:t>Speakers</a:t>
            </a:r>
            <a:r>
              <a:rPr lang="de-DE" sz="2400" dirty="0">
                <a:latin typeface="+mn-lt"/>
              </a:rPr>
              <a:t>: </a:t>
            </a:r>
            <a:r>
              <a:rPr lang="de-DE" sz="2400" dirty="0" err="1">
                <a:latin typeface="+mn-lt"/>
              </a:rPr>
              <a:t>please</a:t>
            </a:r>
            <a:r>
              <a:rPr lang="de-DE" sz="2400" dirty="0">
                <a:latin typeface="+mn-lt"/>
              </a:rPr>
              <a:t> </a:t>
            </a:r>
            <a:r>
              <a:rPr lang="de-DE" sz="2400" dirty="0" err="1">
                <a:latin typeface="+mn-lt"/>
              </a:rPr>
              <a:t>upload</a:t>
            </a:r>
            <a:r>
              <a:rPr lang="de-DE" sz="2400" dirty="0">
                <a:latin typeface="+mn-lt"/>
              </a:rPr>
              <a:t> </a:t>
            </a:r>
            <a:r>
              <a:rPr lang="de-DE" sz="2400" dirty="0" err="1">
                <a:latin typeface="+mn-lt"/>
              </a:rPr>
              <a:t>your</a:t>
            </a:r>
            <a:r>
              <a:rPr lang="de-DE" sz="2400" dirty="0">
                <a:latin typeface="+mn-lt"/>
              </a:rPr>
              <a:t> </a:t>
            </a:r>
            <a:r>
              <a:rPr lang="de-DE" sz="2400" dirty="0" err="1">
                <a:latin typeface="+mn-lt"/>
              </a:rPr>
              <a:t>presentations</a:t>
            </a:r>
            <a:r>
              <a:rPr lang="de-DE" sz="2400" dirty="0">
                <a:latin typeface="+mn-lt"/>
              </a:rPr>
              <a:t> via </a:t>
            </a:r>
            <a:r>
              <a:rPr lang="de-DE" sz="2400" dirty="0" err="1">
                <a:latin typeface="+mn-lt"/>
              </a:rPr>
              <a:t>the</a:t>
            </a:r>
            <a:r>
              <a:rPr lang="de-DE" sz="2400" dirty="0">
                <a:latin typeface="+mn-lt"/>
              </a:rPr>
              <a:t> NUFACT2017 </a:t>
            </a:r>
            <a:r>
              <a:rPr lang="de-DE" sz="2400" dirty="0" smtClean="0">
                <a:latin typeface="+mn-lt"/>
              </a:rPr>
              <a:t>web </a:t>
            </a:r>
            <a:r>
              <a:rPr lang="de-DE" sz="2400" dirty="0" err="1" smtClean="0">
                <a:latin typeface="+mn-lt"/>
              </a:rPr>
              <a:t>site</a:t>
            </a:r>
            <a:r>
              <a:rPr lang="de-DE" sz="2400" dirty="0">
                <a:latin typeface="+mn-lt"/>
              </a:rPr>
              <a:t> https://indico.uu.se/event/324/ </a:t>
            </a:r>
            <a:r>
              <a:rPr lang="de-DE" sz="2400" dirty="0" err="1">
                <a:latin typeface="+mn-lt"/>
              </a:rPr>
              <a:t>as</a:t>
            </a:r>
            <a:r>
              <a:rPr lang="de-DE" sz="2400" dirty="0">
                <a:latin typeface="+mn-lt"/>
              </a:rPr>
              <a:t> </a:t>
            </a:r>
            <a:r>
              <a:rPr lang="de-DE" sz="2400" dirty="0" err="1">
                <a:latin typeface="+mn-lt"/>
              </a:rPr>
              <a:t>soon</a:t>
            </a:r>
            <a:r>
              <a:rPr lang="de-DE" sz="2400" dirty="0">
                <a:latin typeface="+mn-lt"/>
              </a:rPr>
              <a:t> </a:t>
            </a:r>
            <a:r>
              <a:rPr lang="de-DE" sz="2400" dirty="0" err="1">
                <a:latin typeface="+mn-lt"/>
              </a:rPr>
              <a:t>as</a:t>
            </a:r>
            <a:r>
              <a:rPr lang="de-DE" sz="2400" dirty="0">
                <a:latin typeface="+mn-lt"/>
              </a:rPr>
              <a:t> </a:t>
            </a:r>
            <a:r>
              <a:rPr lang="de-DE" sz="2400" dirty="0" err="1">
                <a:latin typeface="+mn-lt"/>
              </a:rPr>
              <a:t>possible</a:t>
            </a:r>
            <a:r>
              <a:rPr lang="de-DE" sz="2400" dirty="0">
                <a:latin typeface="+mn-lt"/>
              </a:rPr>
              <a:t>. </a:t>
            </a:r>
            <a:r>
              <a:rPr lang="de-DE" sz="2400" dirty="0" err="1">
                <a:latin typeface="+mn-lt"/>
              </a:rPr>
              <a:t>Please</a:t>
            </a:r>
            <a:r>
              <a:rPr lang="de-DE" sz="2400" dirty="0">
                <a:latin typeface="+mn-lt"/>
              </a:rPr>
              <a:t> </a:t>
            </a:r>
            <a:r>
              <a:rPr lang="de-DE" sz="2400" dirty="0" err="1">
                <a:latin typeface="+mn-lt"/>
              </a:rPr>
              <a:t>try</a:t>
            </a:r>
            <a:r>
              <a:rPr lang="de-DE" sz="2400" dirty="0">
                <a:latin typeface="+mn-lt"/>
              </a:rPr>
              <a:t> </a:t>
            </a:r>
            <a:r>
              <a:rPr lang="de-DE" sz="2400" dirty="0" err="1">
                <a:latin typeface="+mn-lt"/>
              </a:rPr>
              <a:t>the</a:t>
            </a:r>
            <a:r>
              <a:rPr lang="de-DE" sz="2400" dirty="0">
                <a:latin typeface="+mn-lt"/>
              </a:rPr>
              <a:t> </a:t>
            </a:r>
            <a:r>
              <a:rPr lang="de-DE" sz="2400" dirty="0" err="1">
                <a:latin typeface="+mn-lt"/>
              </a:rPr>
              <a:t>upload</a:t>
            </a:r>
            <a:r>
              <a:rPr lang="de-DE" sz="2400" dirty="0">
                <a:latin typeface="+mn-lt"/>
              </a:rPr>
              <a:t> </a:t>
            </a:r>
            <a:r>
              <a:rPr lang="de-DE" sz="2400" dirty="0" err="1">
                <a:latin typeface="+mn-lt"/>
              </a:rPr>
              <a:t>process</a:t>
            </a:r>
            <a:r>
              <a:rPr lang="de-DE" sz="2400" dirty="0">
                <a:latin typeface="+mn-lt"/>
              </a:rPr>
              <a:t> </a:t>
            </a:r>
            <a:r>
              <a:rPr lang="de-DE" sz="2400" dirty="0" err="1">
                <a:latin typeface="+mn-lt"/>
              </a:rPr>
              <a:t>already</a:t>
            </a:r>
            <a:r>
              <a:rPr lang="de-DE" sz="2400" dirty="0">
                <a:latin typeface="+mn-lt"/>
              </a:rPr>
              <a:t> </a:t>
            </a:r>
            <a:r>
              <a:rPr lang="de-DE" sz="2400" dirty="0" err="1">
                <a:latin typeface="+mn-lt"/>
              </a:rPr>
              <a:t>today</a:t>
            </a:r>
            <a:r>
              <a:rPr lang="de-DE" sz="2400" dirty="0">
                <a:latin typeface="+mn-lt"/>
              </a:rPr>
              <a:t> so </a:t>
            </a:r>
            <a:r>
              <a:rPr lang="de-DE" sz="2400" dirty="0" err="1">
                <a:latin typeface="+mn-lt"/>
              </a:rPr>
              <a:t>that</a:t>
            </a:r>
            <a:r>
              <a:rPr lang="de-DE" sz="2400" dirty="0">
                <a:latin typeface="+mn-lt"/>
              </a:rPr>
              <a:t> </a:t>
            </a:r>
            <a:r>
              <a:rPr lang="de-DE" sz="2400" dirty="0" err="1">
                <a:latin typeface="+mn-lt"/>
              </a:rPr>
              <a:t>we</a:t>
            </a:r>
            <a:r>
              <a:rPr lang="de-DE" sz="2400" dirty="0">
                <a:latin typeface="+mn-lt"/>
              </a:rPr>
              <a:t> </a:t>
            </a:r>
            <a:r>
              <a:rPr lang="de-DE" sz="2400" dirty="0" err="1">
                <a:latin typeface="+mn-lt"/>
              </a:rPr>
              <a:t>can</a:t>
            </a:r>
            <a:r>
              <a:rPr lang="de-DE" sz="2400" dirty="0">
                <a:latin typeface="+mn-lt"/>
              </a:rPr>
              <a:t> fix </a:t>
            </a:r>
            <a:r>
              <a:rPr lang="de-DE" sz="2400" dirty="0" err="1">
                <a:latin typeface="+mn-lt"/>
              </a:rPr>
              <a:t>access</a:t>
            </a:r>
            <a:r>
              <a:rPr lang="de-DE" sz="2400" dirty="0">
                <a:latin typeface="+mn-lt"/>
              </a:rPr>
              <a:t> </a:t>
            </a:r>
            <a:r>
              <a:rPr lang="de-DE" sz="2400" dirty="0" err="1">
                <a:latin typeface="+mn-lt"/>
              </a:rPr>
              <a:t>right</a:t>
            </a:r>
            <a:r>
              <a:rPr lang="de-DE" sz="2400" dirty="0">
                <a:latin typeface="+mn-lt"/>
              </a:rPr>
              <a:t> </a:t>
            </a:r>
            <a:r>
              <a:rPr lang="de-DE" sz="2400" dirty="0" err="1">
                <a:latin typeface="+mn-lt"/>
              </a:rPr>
              <a:t>etc</a:t>
            </a:r>
            <a:r>
              <a:rPr lang="de-DE" sz="2400" dirty="0">
                <a:latin typeface="+mn-lt"/>
              </a:rPr>
              <a:t> </a:t>
            </a:r>
            <a:r>
              <a:rPr lang="de-DE" sz="2400" dirty="0" err="1">
                <a:latin typeface="+mn-lt"/>
              </a:rPr>
              <a:t>before</a:t>
            </a:r>
            <a:r>
              <a:rPr lang="de-DE" sz="2400" dirty="0">
                <a:latin typeface="+mn-lt"/>
              </a:rPr>
              <a:t> </a:t>
            </a:r>
            <a:r>
              <a:rPr lang="de-DE" sz="2400" dirty="0" err="1">
                <a:latin typeface="+mn-lt"/>
              </a:rPr>
              <a:t>the</a:t>
            </a:r>
            <a:r>
              <a:rPr lang="de-DE" sz="2400" dirty="0">
                <a:latin typeface="+mn-lt"/>
              </a:rPr>
              <a:t> time </a:t>
            </a:r>
            <a:r>
              <a:rPr lang="de-DE" sz="2400" dirty="0" err="1">
                <a:latin typeface="+mn-lt"/>
              </a:rPr>
              <a:t>is</a:t>
            </a:r>
            <a:r>
              <a:rPr lang="de-DE" sz="2400" dirty="0">
                <a:latin typeface="+mn-lt"/>
              </a:rPr>
              <a:t> </a:t>
            </a:r>
            <a:r>
              <a:rPr lang="de-DE" sz="2400" dirty="0" err="1">
                <a:latin typeface="+mn-lt"/>
              </a:rPr>
              <a:t>too</a:t>
            </a:r>
            <a:r>
              <a:rPr lang="de-DE" sz="2400" dirty="0">
                <a:latin typeface="+mn-lt"/>
              </a:rPr>
              <a:t> </a:t>
            </a:r>
            <a:r>
              <a:rPr lang="de-DE" sz="2400" dirty="0" err="1">
                <a:latin typeface="+mn-lt"/>
              </a:rPr>
              <a:t>short</a:t>
            </a:r>
            <a:r>
              <a:rPr lang="de-DE" sz="2400" dirty="0">
                <a:latin typeface="+mn-lt"/>
              </a:rPr>
              <a:t>. </a:t>
            </a:r>
            <a:r>
              <a:rPr lang="de-DE" sz="2400" dirty="0" err="1">
                <a:latin typeface="+mn-lt"/>
              </a:rPr>
              <a:t>We</a:t>
            </a:r>
            <a:r>
              <a:rPr lang="de-DE" sz="2400" dirty="0">
                <a:latin typeface="+mn-lt"/>
              </a:rPr>
              <a:t> </a:t>
            </a:r>
            <a:r>
              <a:rPr lang="de-DE" sz="2400" dirty="0" smtClean="0">
                <a:latin typeface="+mn-lt"/>
              </a:rPr>
              <a:t>will </a:t>
            </a:r>
            <a:r>
              <a:rPr lang="de-DE" sz="2400" dirty="0">
                <a:latin typeface="+mn-lt"/>
              </a:rPr>
              <a:t>not </a:t>
            </a:r>
            <a:r>
              <a:rPr lang="de-DE" sz="2400" dirty="0" err="1">
                <a:latin typeface="+mn-lt"/>
              </a:rPr>
              <a:t>accept</a:t>
            </a:r>
            <a:r>
              <a:rPr lang="de-DE" sz="2400" dirty="0">
                <a:latin typeface="+mn-lt"/>
              </a:rPr>
              <a:t> </a:t>
            </a:r>
            <a:r>
              <a:rPr lang="de-DE" sz="2400" dirty="0" err="1">
                <a:latin typeface="+mn-lt"/>
              </a:rPr>
              <a:t>local</a:t>
            </a:r>
            <a:r>
              <a:rPr lang="de-DE" sz="2400" dirty="0">
                <a:latin typeface="+mn-lt"/>
              </a:rPr>
              <a:t> </a:t>
            </a:r>
            <a:r>
              <a:rPr lang="de-DE" sz="2400" dirty="0" err="1">
                <a:latin typeface="+mn-lt"/>
              </a:rPr>
              <a:t>uploading</a:t>
            </a:r>
            <a:r>
              <a:rPr lang="de-DE" sz="2400" dirty="0">
                <a:latin typeface="+mn-lt"/>
              </a:rPr>
              <a:t> </a:t>
            </a:r>
            <a:r>
              <a:rPr lang="de-DE" sz="2400" dirty="0" err="1">
                <a:latin typeface="+mn-lt"/>
              </a:rPr>
              <a:t>from</a:t>
            </a:r>
            <a:r>
              <a:rPr lang="de-DE" sz="2400" dirty="0">
                <a:latin typeface="+mn-lt"/>
              </a:rPr>
              <a:t> a USB-</a:t>
            </a:r>
            <a:r>
              <a:rPr lang="de-DE" sz="2400" dirty="0" err="1">
                <a:latin typeface="+mn-lt"/>
              </a:rPr>
              <a:t>key</a:t>
            </a:r>
            <a:r>
              <a:rPr lang="de-DE" sz="2400" dirty="0">
                <a:latin typeface="+mn-lt"/>
              </a:rPr>
              <a:t/>
            </a:r>
            <a:br>
              <a:rPr lang="de-DE" sz="2400" dirty="0">
                <a:latin typeface="+mn-lt"/>
              </a:rPr>
            </a:br>
            <a:r>
              <a:rPr lang="de-DE" sz="2400" dirty="0">
                <a:latin typeface="+mn-lt"/>
              </a:rPr>
              <a:t/>
            </a:r>
            <a:br>
              <a:rPr lang="de-DE" sz="2400" dirty="0">
                <a:latin typeface="+mn-lt"/>
              </a:rPr>
            </a:br>
            <a:r>
              <a:rPr lang="de-DE" sz="2400" dirty="0">
                <a:latin typeface="+mn-lt"/>
              </a:rPr>
              <a:t>- Access </a:t>
            </a:r>
            <a:r>
              <a:rPr lang="de-DE" sz="2400" dirty="0" err="1">
                <a:latin typeface="+mn-lt"/>
              </a:rPr>
              <a:t>to</a:t>
            </a:r>
            <a:r>
              <a:rPr lang="de-DE" sz="2400" dirty="0">
                <a:latin typeface="+mn-lt"/>
              </a:rPr>
              <a:t> </a:t>
            </a:r>
            <a:r>
              <a:rPr lang="de-DE" sz="2400" dirty="0" err="1">
                <a:latin typeface="+mn-lt"/>
              </a:rPr>
              <a:t>internet</a:t>
            </a:r>
            <a:r>
              <a:rPr lang="de-DE" sz="2400" dirty="0">
                <a:latin typeface="+mn-lt"/>
              </a:rPr>
              <a:t> via </a:t>
            </a:r>
            <a:r>
              <a:rPr lang="de-DE" sz="2400" dirty="0" smtClean="0">
                <a:latin typeface="+mn-lt"/>
              </a:rPr>
              <a:t>WiFi</a:t>
            </a:r>
            <a:r>
              <a:rPr lang="de-DE" sz="2400" dirty="0">
                <a:latin typeface="+mn-lt"/>
              </a:rPr>
              <a:t>: </a:t>
            </a:r>
            <a:r>
              <a:rPr lang="de-DE" sz="2400" dirty="0" smtClean="0">
                <a:latin typeface="+mn-lt"/>
              </a:rPr>
              <a:t/>
            </a:r>
            <a:br>
              <a:rPr lang="de-DE" sz="2400" dirty="0" smtClean="0">
                <a:latin typeface="+mn-lt"/>
              </a:rPr>
            </a:br>
            <a:r>
              <a:rPr lang="de-DE" sz="2400" dirty="0" smtClean="0">
                <a:latin typeface="+mn-lt"/>
              </a:rPr>
              <a:t>1. </a:t>
            </a:r>
            <a:r>
              <a:rPr lang="de-DE" sz="2400" dirty="0" err="1">
                <a:latin typeface="+mn-lt"/>
              </a:rPr>
              <a:t>U</a:t>
            </a:r>
            <a:r>
              <a:rPr lang="de-DE" sz="2400" dirty="0" err="1" smtClean="0">
                <a:latin typeface="+mn-lt"/>
              </a:rPr>
              <a:t>se</a:t>
            </a:r>
            <a:r>
              <a:rPr lang="de-DE" sz="2400" dirty="0" smtClean="0">
                <a:latin typeface="+mn-lt"/>
              </a:rPr>
              <a:t> </a:t>
            </a:r>
            <a:r>
              <a:rPr lang="de-DE" sz="2400" dirty="0" err="1" smtClean="0">
                <a:latin typeface="+mn-lt"/>
              </a:rPr>
              <a:t>Eduroam</a:t>
            </a:r>
            <a:r>
              <a:rPr lang="de-DE" sz="2400" dirty="0" smtClean="0">
                <a:latin typeface="+mn-lt"/>
              </a:rPr>
              <a:t> </a:t>
            </a:r>
            <a:br>
              <a:rPr lang="de-DE" sz="2400" dirty="0" smtClean="0">
                <a:latin typeface="+mn-lt"/>
              </a:rPr>
            </a:br>
            <a:r>
              <a:rPr lang="de-DE" sz="2400" dirty="0" smtClean="0">
                <a:latin typeface="+mn-lt"/>
              </a:rPr>
              <a:t>2. </a:t>
            </a:r>
            <a:r>
              <a:rPr lang="de-DE" sz="2400" dirty="0" err="1" smtClean="0">
                <a:latin typeface="+mn-lt"/>
              </a:rPr>
              <a:t>If</a:t>
            </a:r>
            <a:r>
              <a:rPr lang="de-DE" sz="2400" dirty="0" smtClean="0">
                <a:latin typeface="+mn-lt"/>
              </a:rPr>
              <a:t> </a:t>
            </a:r>
            <a:r>
              <a:rPr lang="de-DE" sz="2400" dirty="0" err="1">
                <a:latin typeface="+mn-lt"/>
              </a:rPr>
              <a:t>you</a:t>
            </a:r>
            <a:r>
              <a:rPr lang="de-DE" sz="2400" dirty="0">
                <a:latin typeface="+mn-lt"/>
              </a:rPr>
              <a:t> do not </a:t>
            </a:r>
            <a:r>
              <a:rPr lang="de-DE" sz="2400" dirty="0" err="1">
                <a:latin typeface="+mn-lt"/>
              </a:rPr>
              <a:t>have</a:t>
            </a:r>
            <a:r>
              <a:rPr lang="de-DE" sz="2400" dirty="0">
                <a:latin typeface="+mn-lt"/>
              </a:rPr>
              <a:t> </a:t>
            </a:r>
            <a:r>
              <a:rPr lang="de-DE" sz="2400" dirty="0" err="1" smtClean="0">
                <a:latin typeface="+mn-lt"/>
              </a:rPr>
              <a:t>access</a:t>
            </a:r>
            <a:r>
              <a:rPr lang="de-DE" sz="2400" dirty="0" smtClean="0">
                <a:latin typeface="+mn-lt"/>
              </a:rPr>
              <a:t> </a:t>
            </a:r>
            <a:r>
              <a:rPr lang="de-DE" sz="2400" dirty="0" err="1" smtClean="0">
                <a:latin typeface="+mn-lt"/>
              </a:rPr>
              <a:t>to</a:t>
            </a:r>
            <a:r>
              <a:rPr lang="de-DE" sz="2400" dirty="0" smtClean="0">
                <a:latin typeface="+mn-lt"/>
              </a:rPr>
              <a:t> </a:t>
            </a:r>
            <a:r>
              <a:rPr lang="de-DE" sz="2400" dirty="0" err="1" smtClean="0">
                <a:latin typeface="+mn-lt"/>
              </a:rPr>
              <a:t>Eduroam</a:t>
            </a:r>
            <a:r>
              <a:rPr lang="de-DE" sz="2400" dirty="0" smtClean="0">
                <a:latin typeface="+mn-lt"/>
              </a:rPr>
              <a:t>, </a:t>
            </a:r>
            <a:br>
              <a:rPr lang="de-DE" sz="2400" dirty="0" smtClean="0">
                <a:latin typeface="+mn-lt"/>
              </a:rPr>
            </a:br>
            <a:r>
              <a:rPr lang="de-DE" sz="2400" dirty="0" err="1" smtClean="0">
                <a:latin typeface="+mn-lt"/>
              </a:rPr>
              <a:t>look</a:t>
            </a:r>
            <a:r>
              <a:rPr lang="de-DE" sz="2400" dirty="0" smtClean="0">
                <a:latin typeface="+mn-lt"/>
              </a:rPr>
              <a:t> </a:t>
            </a:r>
            <a:r>
              <a:rPr lang="de-DE" sz="2400" dirty="0" err="1">
                <a:latin typeface="+mn-lt"/>
              </a:rPr>
              <a:t>up</a:t>
            </a:r>
            <a:r>
              <a:rPr lang="de-DE" sz="2400" dirty="0">
                <a:latin typeface="+mn-lt"/>
              </a:rPr>
              <a:t> </a:t>
            </a:r>
            <a:r>
              <a:rPr lang="de-DE" sz="2400" b="1" dirty="0" err="1">
                <a:latin typeface="+mn-lt"/>
              </a:rPr>
              <a:t>UpUnet</a:t>
            </a:r>
            <a:r>
              <a:rPr lang="de-DE" sz="2400" b="1" dirty="0">
                <a:latin typeface="+mn-lt"/>
              </a:rPr>
              <a:t>-S</a:t>
            </a:r>
            <a:r>
              <a:rPr lang="de-DE" sz="2400" dirty="0">
                <a:latin typeface="+mn-lt"/>
              </a:rPr>
              <a:t> </a:t>
            </a:r>
            <a:r>
              <a:rPr lang="de-DE" sz="2400" dirty="0" err="1">
                <a:latin typeface="+mn-lt"/>
              </a:rPr>
              <a:t>and</a:t>
            </a:r>
            <a:r>
              <a:rPr lang="de-DE" sz="2400" dirty="0">
                <a:latin typeface="+mn-lt"/>
              </a:rPr>
              <a:t> log in </a:t>
            </a:r>
            <a:r>
              <a:rPr lang="de-DE" sz="2400" dirty="0" smtClean="0">
                <a:latin typeface="+mn-lt"/>
              </a:rPr>
              <a:t>at </a:t>
            </a:r>
            <a:r>
              <a:rPr lang="sv-SE" altLang="de-DE" sz="2400" b="1" dirty="0" smtClean="0">
                <a:solidFill>
                  <a:srgbClr val="44546A"/>
                </a:solidFill>
                <a:latin typeface="+mn-lt"/>
                <a:ea typeface="Calibri" panose="020F0502020204030204" pitchFamily="34" charset="0"/>
                <a:cs typeface="Arial" panose="020B0604020202020204" pitchFamily="34" charset="0"/>
                <a:hlinkClick r:id="rId2"/>
              </a:rPr>
              <a:t>https</a:t>
            </a:r>
            <a:r>
              <a:rPr lang="sv-SE" altLang="de-DE" sz="2400" b="1" dirty="0">
                <a:solidFill>
                  <a:srgbClr val="44546A"/>
                </a:solidFill>
                <a:latin typeface="+mn-lt"/>
                <a:ea typeface="Calibri" panose="020F0502020204030204" pitchFamily="34" charset="0"/>
                <a:cs typeface="Arial" panose="020B0604020202020204" pitchFamily="34" charset="0"/>
                <a:hlinkClick r:id="rId2"/>
              </a:rPr>
              <a:t>://netlogon.student.uu.se</a:t>
            </a:r>
            <a:r>
              <a:rPr lang="sv-SE" altLang="de-DE" sz="2400" b="1" dirty="0">
                <a:solidFill>
                  <a:srgbClr val="44546A"/>
                </a:solidFill>
                <a:latin typeface="+mn-lt"/>
                <a:ea typeface="Calibri" panose="020F0502020204030204" pitchFamily="34" charset="0"/>
                <a:cs typeface="Arial" panose="020B0604020202020204" pitchFamily="34" charset="0"/>
              </a:rPr>
              <a:t> </a:t>
            </a:r>
            <a:r>
              <a:rPr lang="sv-SE" altLang="de-DE" sz="2400" dirty="0">
                <a:solidFill>
                  <a:srgbClr val="44546A"/>
                </a:solidFill>
                <a:latin typeface="+mn-lt"/>
                <a:ea typeface="Calibri" panose="020F0502020204030204" pitchFamily="34" charset="0"/>
                <a:cs typeface="Arial" panose="020B0604020202020204" pitchFamily="34" charset="0"/>
              </a:rPr>
              <a:t>,</a:t>
            </a:r>
            <a:r>
              <a:rPr lang="de-DE" altLang="de-DE" sz="2400" dirty="0">
                <a:latin typeface="+mn-lt"/>
              </a:rPr>
              <a:t/>
            </a:r>
            <a:br>
              <a:rPr lang="de-DE" altLang="de-DE" sz="2400" dirty="0">
                <a:latin typeface="+mn-lt"/>
              </a:rPr>
            </a:br>
            <a:r>
              <a:rPr lang="de-DE" altLang="de-DE" sz="2400" dirty="0" err="1" smtClean="0">
                <a:latin typeface="+mn-lt"/>
              </a:rPr>
              <a:t>then</a:t>
            </a:r>
            <a:r>
              <a:rPr lang="de-DE" altLang="de-DE" sz="2400" dirty="0" smtClean="0">
                <a:latin typeface="+mn-lt"/>
              </a:rPr>
              <a:t> </a:t>
            </a:r>
            <a:r>
              <a:rPr lang="sv-SE" altLang="de-DE" sz="2400" dirty="0" err="1" smtClean="0">
                <a:solidFill>
                  <a:srgbClr val="44546A"/>
                </a:solidFill>
                <a:latin typeface="+mn-lt"/>
                <a:cs typeface="Arial" panose="020B0604020202020204" pitchFamily="34" charset="0"/>
              </a:rPr>
              <a:t>click</a:t>
            </a:r>
            <a:r>
              <a:rPr lang="sv-SE" altLang="de-DE" sz="2400" dirty="0" smtClean="0">
                <a:solidFill>
                  <a:srgbClr val="44546A"/>
                </a:solidFill>
                <a:latin typeface="+mn-lt"/>
                <a:cs typeface="Arial" panose="020B0604020202020204" pitchFamily="34" charset="0"/>
              </a:rPr>
              <a:t> </a:t>
            </a:r>
            <a:r>
              <a:rPr lang="sv-SE" altLang="de-DE" sz="2400" dirty="0">
                <a:solidFill>
                  <a:srgbClr val="44546A"/>
                </a:solidFill>
                <a:latin typeface="+mn-lt"/>
                <a:cs typeface="Arial" panose="020B0604020202020204" pitchFamily="34" charset="0"/>
              </a:rPr>
              <a:t>on  </a:t>
            </a:r>
            <a:r>
              <a:rPr lang="sv-SE" altLang="de-DE" sz="2400" dirty="0" err="1">
                <a:solidFill>
                  <a:srgbClr val="44546A"/>
                </a:solidFill>
                <a:latin typeface="+mn-lt"/>
                <a:ea typeface="Calibri" panose="020F0502020204030204" pitchFamily="34" charset="0"/>
                <a:cs typeface="Arial" panose="020B0604020202020204" pitchFamily="34" charset="0"/>
              </a:rPr>
              <a:t>User</a:t>
            </a:r>
            <a:r>
              <a:rPr lang="sv-SE" altLang="de-DE" sz="2400" dirty="0">
                <a:solidFill>
                  <a:srgbClr val="44546A"/>
                </a:solidFill>
                <a:latin typeface="+mn-lt"/>
                <a:ea typeface="Calibri" panose="020F0502020204030204" pitchFamily="34" charset="0"/>
                <a:cs typeface="Arial" panose="020B0604020202020204" pitchFamily="34" charset="0"/>
              </a:rPr>
              <a:t> </a:t>
            </a:r>
            <a:r>
              <a:rPr lang="sv-SE" altLang="de-DE" sz="2400" dirty="0" err="1">
                <a:solidFill>
                  <a:srgbClr val="44546A"/>
                </a:solidFill>
                <a:latin typeface="+mn-lt"/>
                <a:ea typeface="Calibri" panose="020F0502020204030204" pitchFamily="34" charset="0"/>
                <a:cs typeface="Arial" panose="020B0604020202020204" pitchFamily="34" charset="0"/>
              </a:rPr>
              <a:t>group</a:t>
            </a:r>
            <a:r>
              <a:rPr lang="sv-SE" altLang="de-DE" sz="2400" dirty="0">
                <a:solidFill>
                  <a:srgbClr val="44546A"/>
                </a:solidFill>
                <a:latin typeface="+mn-lt"/>
                <a:ea typeface="Calibri" panose="020F0502020204030204" pitchFamily="34" charset="0"/>
                <a:cs typeface="Arial" panose="020B0604020202020204" pitchFamily="34" charset="0"/>
              </a:rPr>
              <a:t> ”</a:t>
            </a:r>
            <a:r>
              <a:rPr lang="sv-SE" altLang="de-DE" sz="2400" b="1" dirty="0">
                <a:solidFill>
                  <a:srgbClr val="44546A"/>
                </a:solidFill>
                <a:latin typeface="+mn-lt"/>
                <a:ea typeface="Calibri" panose="020F0502020204030204" pitchFamily="34" charset="0"/>
                <a:cs typeface="Arial" panose="020B0604020202020204" pitchFamily="34" charset="0"/>
              </a:rPr>
              <a:t>Gästidentitet/</a:t>
            </a:r>
            <a:r>
              <a:rPr lang="sv-SE" altLang="de-DE" sz="2400" b="1" dirty="0" err="1">
                <a:solidFill>
                  <a:srgbClr val="44546A"/>
                </a:solidFill>
                <a:latin typeface="+mn-lt"/>
                <a:ea typeface="Calibri" panose="020F0502020204030204" pitchFamily="34" charset="0"/>
                <a:cs typeface="Arial" panose="020B0604020202020204" pitchFamily="34" charset="0"/>
              </a:rPr>
              <a:t>Guest</a:t>
            </a:r>
            <a:r>
              <a:rPr lang="sv-SE" altLang="de-DE" sz="2400" b="1" dirty="0">
                <a:solidFill>
                  <a:srgbClr val="44546A"/>
                </a:solidFill>
                <a:latin typeface="+mn-lt"/>
                <a:ea typeface="Calibri" panose="020F0502020204030204" pitchFamily="34" charset="0"/>
                <a:cs typeface="Arial" panose="020B0604020202020204" pitchFamily="34" charset="0"/>
              </a:rPr>
              <a:t> </a:t>
            </a:r>
            <a:r>
              <a:rPr lang="sv-SE" altLang="de-DE" sz="2400" b="1" dirty="0" err="1" smtClean="0">
                <a:solidFill>
                  <a:srgbClr val="44546A"/>
                </a:solidFill>
                <a:latin typeface="+mn-lt"/>
                <a:ea typeface="Calibri" panose="020F0502020204030204" pitchFamily="34" charset="0"/>
                <a:cs typeface="Arial" panose="020B0604020202020204" pitchFamily="34" charset="0"/>
              </a:rPr>
              <a:t>identity</a:t>
            </a:r>
            <a:r>
              <a:rPr lang="sv-SE" altLang="de-DE" sz="2400" dirty="0" err="1" smtClean="0">
                <a:solidFill>
                  <a:srgbClr val="44546A"/>
                </a:solidFill>
                <a:latin typeface="+mn-lt"/>
                <a:ea typeface="Calibri" panose="020F0502020204030204" pitchFamily="34" charset="0"/>
                <a:cs typeface="Arial" panose="020B0604020202020204" pitchFamily="34" charset="0"/>
              </a:rPr>
              <a:t>”and</a:t>
            </a:r>
            <a:r>
              <a:rPr lang="sv-SE" altLang="de-DE" sz="2400" dirty="0" smtClean="0">
                <a:solidFill>
                  <a:srgbClr val="44546A"/>
                </a:solidFill>
                <a:latin typeface="+mn-lt"/>
                <a:ea typeface="Calibri" panose="020F0502020204030204" pitchFamily="34" charset="0"/>
                <a:cs typeface="Arial" panose="020B0604020202020204" pitchFamily="34" charset="0"/>
              </a:rPr>
              <a:t> </a:t>
            </a:r>
            <a:r>
              <a:rPr lang="sv-SE" altLang="de-DE" sz="2400" dirty="0" err="1">
                <a:solidFill>
                  <a:srgbClr val="44546A"/>
                </a:solidFill>
                <a:latin typeface="+mn-lt"/>
                <a:ea typeface="Calibri" panose="020F0502020204030204" pitchFamily="34" charset="0"/>
                <a:cs typeface="Arial" panose="020B0604020202020204" pitchFamily="34" charset="0"/>
              </a:rPr>
              <a:t>use</a:t>
            </a:r>
            <a:r>
              <a:rPr lang="sv-SE" altLang="de-DE" sz="2400" dirty="0">
                <a:solidFill>
                  <a:srgbClr val="44546A"/>
                </a:solidFill>
                <a:latin typeface="+mn-lt"/>
                <a:ea typeface="Calibri" panose="020F0502020204030204" pitchFamily="34" charset="0"/>
                <a:cs typeface="Arial" panose="020B0604020202020204" pitchFamily="34" charset="0"/>
              </a:rPr>
              <a:t> the </a:t>
            </a:r>
            <a:r>
              <a:rPr lang="sv-SE" altLang="de-DE" sz="2400" b="1" dirty="0" err="1">
                <a:solidFill>
                  <a:srgbClr val="44546A"/>
                </a:solidFill>
                <a:latin typeface="+mn-lt"/>
                <a:ea typeface="Calibri" panose="020F0502020204030204" pitchFamily="34" charset="0"/>
                <a:cs typeface="Arial" panose="020B0604020202020204" pitchFamily="34" charset="0"/>
              </a:rPr>
              <a:t>user</a:t>
            </a:r>
            <a:r>
              <a:rPr lang="sv-SE" altLang="de-DE" sz="2400" b="1" dirty="0">
                <a:solidFill>
                  <a:srgbClr val="44546A"/>
                </a:solidFill>
                <a:latin typeface="+mn-lt"/>
                <a:ea typeface="Calibri" panose="020F0502020204030204" pitchFamily="34" charset="0"/>
                <a:cs typeface="Arial" panose="020B0604020202020204" pitchFamily="34" charset="0"/>
              </a:rPr>
              <a:t>–ID and </a:t>
            </a:r>
            <a:r>
              <a:rPr lang="sv-SE" altLang="de-DE" sz="2400" b="1" dirty="0" err="1">
                <a:solidFill>
                  <a:srgbClr val="44546A"/>
                </a:solidFill>
                <a:latin typeface="+mn-lt"/>
                <a:ea typeface="Calibri" panose="020F0502020204030204" pitchFamily="34" charset="0"/>
                <a:cs typeface="Arial" panose="020B0604020202020204" pitchFamily="34" charset="0"/>
              </a:rPr>
              <a:t>password</a:t>
            </a:r>
            <a:r>
              <a:rPr lang="sv-SE" altLang="de-DE" sz="2400" b="1" dirty="0">
                <a:solidFill>
                  <a:srgbClr val="44546A"/>
                </a:solidFill>
                <a:latin typeface="+mn-lt"/>
                <a:ea typeface="Calibri" panose="020F0502020204030204" pitchFamily="34" charset="0"/>
                <a:cs typeface="Arial" panose="020B0604020202020204" pitchFamily="34" charset="0"/>
              </a:rPr>
              <a:t> </a:t>
            </a:r>
            <a:r>
              <a:rPr lang="sv-SE" altLang="de-DE" sz="2400" b="1" dirty="0" err="1">
                <a:solidFill>
                  <a:srgbClr val="44546A"/>
                </a:solidFill>
                <a:latin typeface="+mn-lt"/>
                <a:ea typeface="Calibri" panose="020F0502020204030204" pitchFamily="34" charset="0"/>
                <a:cs typeface="Arial" panose="020B0604020202020204" pitchFamily="34" charset="0"/>
              </a:rPr>
              <a:t>that</a:t>
            </a:r>
            <a:r>
              <a:rPr lang="sv-SE" altLang="de-DE" sz="2400" b="1" dirty="0">
                <a:solidFill>
                  <a:srgbClr val="44546A"/>
                </a:solidFill>
                <a:latin typeface="+mn-lt"/>
                <a:ea typeface="Calibri" panose="020F0502020204030204" pitchFamily="34" charset="0"/>
                <a:cs typeface="Arial" panose="020B0604020202020204" pitchFamily="34" charset="0"/>
              </a:rPr>
              <a:t> </a:t>
            </a:r>
            <a:r>
              <a:rPr lang="sv-SE" altLang="de-DE" sz="2400" b="1" dirty="0" err="1">
                <a:solidFill>
                  <a:srgbClr val="44546A"/>
                </a:solidFill>
                <a:latin typeface="+mn-lt"/>
                <a:ea typeface="Calibri" panose="020F0502020204030204" pitchFamily="34" charset="0"/>
                <a:cs typeface="Arial" panose="020B0604020202020204" pitchFamily="34" charset="0"/>
              </a:rPr>
              <a:t>you</a:t>
            </a:r>
            <a:r>
              <a:rPr lang="sv-SE" altLang="de-DE" sz="2400" b="1" dirty="0">
                <a:solidFill>
                  <a:srgbClr val="44546A"/>
                </a:solidFill>
                <a:latin typeface="+mn-lt"/>
                <a:ea typeface="Calibri" panose="020F0502020204030204" pitchFamily="34" charset="0"/>
                <a:cs typeface="Arial" panose="020B0604020202020204" pitchFamily="34" charset="0"/>
              </a:rPr>
              <a:t> </a:t>
            </a:r>
            <a:r>
              <a:rPr lang="sv-SE" altLang="de-DE" sz="2400" b="1" dirty="0" err="1">
                <a:solidFill>
                  <a:srgbClr val="44546A"/>
                </a:solidFill>
                <a:latin typeface="+mn-lt"/>
                <a:ea typeface="Calibri" panose="020F0502020204030204" pitchFamily="34" charset="0"/>
                <a:cs typeface="Arial" panose="020B0604020202020204" pitchFamily="34" charset="0"/>
              </a:rPr>
              <a:t>have</a:t>
            </a:r>
            <a:r>
              <a:rPr lang="sv-SE" altLang="de-DE" sz="2400" b="1" dirty="0">
                <a:solidFill>
                  <a:srgbClr val="44546A"/>
                </a:solidFill>
                <a:latin typeface="+mn-lt"/>
                <a:ea typeface="Calibri" panose="020F0502020204030204" pitchFamily="34" charset="0"/>
                <a:cs typeface="Arial" panose="020B0604020202020204" pitchFamily="34" charset="0"/>
              </a:rPr>
              <a:t> </a:t>
            </a:r>
            <a:r>
              <a:rPr lang="sv-SE" altLang="de-DE" sz="2400" b="1" dirty="0" err="1">
                <a:solidFill>
                  <a:srgbClr val="44546A"/>
                </a:solidFill>
                <a:latin typeface="+mn-lt"/>
                <a:ea typeface="Calibri" panose="020F0502020204030204" pitchFamily="34" charset="0"/>
                <a:cs typeface="Arial" panose="020B0604020202020204" pitchFamily="34" charset="0"/>
              </a:rPr>
              <a:t>received</a:t>
            </a:r>
            <a:r>
              <a:rPr lang="sv-SE" altLang="de-DE" sz="2400" b="1" dirty="0">
                <a:solidFill>
                  <a:srgbClr val="44546A"/>
                </a:solidFill>
                <a:latin typeface="+mn-lt"/>
                <a:ea typeface="Calibri" panose="020F0502020204030204" pitchFamily="34" charset="0"/>
                <a:cs typeface="Arial" panose="020B0604020202020204" pitchFamily="34" charset="0"/>
              </a:rPr>
              <a:t> at the </a:t>
            </a:r>
            <a:r>
              <a:rPr lang="sv-SE" altLang="de-DE" sz="2400" b="1" dirty="0" err="1">
                <a:solidFill>
                  <a:srgbClr val="44546A"/>
                </a:solidFill>
                <a:latin typeface="+mn-lt"/>
                <a:ea typeface="Calibri" panose="020F0502020204030204" pitchFamily="34" charset="0"/>
                <a:cs typeface="Arial" panose="020B0604020202020204" pitchFamily="34" charset="0"/>
              </a:rPr>
              <a:t>reistration</a:t>
            </a:r>
            <a:r>
              <a:rPr lang="sv-SE" altLang="de-DE" sz="2400" b="1" dirty="0">
                <a:solidFill>
                  <a:srgbClr val="44546A"/>
                </a:solidFill>
                <a:latin typeface="+mn-lt"/>
                <a:ea typeface="Calibri" panose="020F0502020204030204" pitchFamily="34" charset="0"/>
                <a:cs typeface="Arial" panose="020B0604020202020204" pitchFamily="34" charset="0"/>
              </a:rPr>
              <a:t> desk</a:t>
            </a:r>
            <a:r>
              <a:rPr lang="sv-SE" altLang="de-DE" sz="2400" dirty="0">
                <a:solidFill>
                  <a:srgbClr val="44546A"/>
                </a:solidFill>
                <a:latin typeface="+mn-lt"/>
                <a:ea typeface="Calibri" panose="020F0502020204030204" pitchFamily="34" charset="0"/>
                <a:cs typeface="Arial" panose="020B0604020202020204" pitchFamily="34" charset="0"/>
              </a:rPr>
              <a:t>.</a:t>
            </a:r>
            <a:endParaRPr lang="sv-SE" sz="2400" dirty="0">
              <a:latin typeface="+mn-lt"/>
            </a:endParaRPr>
          </a:p>
        </p:txBody>
      </p:sp>
      <p:pic>
        <p:nvPicPr>
          <p:cNvPr id="4" name="Bildobjek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7950" y="1449693"/>
            <a:ext cx="5303519" cy="4076711"/>
          </a:xfrm>
          <a:prstGeom prst="rect">
            <a:avLst/>
          </a:prstGeom>
        </p:spPr>
      </p:pic>
      <p:sp>
        <p:nvSpPr>
          <p:cNvPr id="2" name="Date Placeholder 1"/>
          <p:cNvSpPr>
            <a:spLocks noGrp="1"/>
          </p:cNvSpPr>
          <p:nvPr>
            <p:ph type="dt" sz="half" idx="10"/>
          </p:nvPr>
        </p:nvSpPr>
        <p:spPr/>
        <p:txBody>
          <a:bodyPr/>
          <a:lstStyle/>
          <a:p>
            <a:r>
              <a:rPr lang="de-DE" smtClean="0"/>
              <a:t>2017-09-25</a:t>
            </a:r>
            <a:endParaRPr lang="sv-SE"/>
          </a:p>
        </p:txBody>
      </p:sp>
      <p:sp>
        <p:nvSpPr>
          <p:cNvPr id="3" name="Footer Placeholder 2"/>
          <p:cNvSpPr>
            <a:spLocks noGrp="1"/>
          </p:cNvSpPr>
          <p:nvPr>
            <p:ph type="ftr" sz="quarter" idx="11"/>
          </p:nvPr>
        </p:nvSpPr>
        <p:spPr/>
        <p:txBody>
          <a:bodyPr/>
          <a:lstStyle/>
          <a:p>
            <a:r>
              <a:rPr lang="sv-SE" smtClean="0"/>
              <a:t>NUFACT2017 Introduction                                                               Tod Ekelof</a:t>
            </a:r>
            <a:endParaRPr lang="sv-SE"/>
          </a:p>
        </p:txBody>
      </p:sp>
      <p:sp>
        <p:nvSpPr>
          <p:cNvPr id="6" name="Slide Number Placeholder 5"/>
          <p:cNvSpPr>
            <a:spLocks noGrp="1"/>
          </p:cNvSpPr>
          <p:nvPr>
            <p:ph type="sldNum" sz="quarter" idx="12"/>
          </p:nvPr>
        </p:nvSpPr>
        <p:spPr/>
        <p:txBody>
          <a:bodyPr/>
          <a:lstStyle/>
          <a:p>
            <a:fld id="{4DA6B5C1-7B00-41E7-A916-C87048857CAD}" type="slidenum">
              <a:rPr lang="sv-SE" smtClean="0"/>
              <a:t>4</a:t>
            </a:fld>
            <a:endParaRPr lang="sv-SE"/>
          </a:p>
        </p:txBody>
      </p:sp>
    </p:spTree>
    <p:extLst>
      <p:ext uri="{BB962C8B-B14F-4D97-AF65-F5344CB8AC3E}">
        <p14:creationId xmlns:p14="http://schemas.microsoft.com/office/powerpoint/2010/main" val="13076331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a:xfrm>
            <a:off x="819149" y="1041119"/>
            <a:ext cx="5838825" cy="5029201"/>
          </a:xfrm>
        </p:spPr>
        <p:txBody>
          <a:bodyPr>
            <a:normAutofit fontScale="90000"/>
          </a:bodyPr>
          <a:lstStyle/>
          <a:p>
            <a:r>
              <a:rPr lang="sv-SE" sz="2200" b="1" i="1" dirty="0" smtClean="0">
                <a:latin typeface="+mn-lt"/>
              </a:rPr>
              <a:t/>
            </a:r>
            <a:br>
              <a:rPr lang="sv-SE" sz="2200" b="1" i="1" dirty="0" smtClean="0">
                <a:latin typeface="+mn-lt"/>
              </a:rPr>
            </a:br>
            <a:r>
              <a:rPr lang="sv-SE" sz="2200" b="1" i="1" dirty="0">
                <a:latin typeface="+mn-lt"/>
              </a:rPr>
              <a:t/>
            </a:r>
            <a:br>
              <a:rPr lang="sv-SE" sz="2200" b="1" i="1" dirty="0">
                <a:latin typeface="+mn-lt"/>
              </a:rPr>
            </a:br>
            <a:r>
              <a:rPr lang="sv-SE" sz="2400" b="1" i="1" dirty="0" smtClean="0">
                <a:latin typeface="+mn-lt"/>
              </a:rPr>
              <a:t/>
            </a:r>
            <a:br>
              <a:rPr lang="sv-SE" sz="2400" b="1" i="1" dirty="0" smtClean="0">
                <a:latin typeface="+mn-lt"/>
              </a:rPr>
            </a:br>
            <a:r>
              <a:rPr lang="sv-SE" sz="4000" dirty="0">
                <a:latin typeface="+mn-lt"/>
              </a:rPr>
              <a:t>Social </a:t>
            </a:r>
            <a:r>
              <a:rPr lang="sv-SE" sz="4000" dirty="0" err="1">
                <a:latin typeface="+mn-lt"/>
              </a:rPr>
              <a:t>activities</a:t>
            </a:r>
            <a:r>
              <a:rPr lang="sv-SE" sz="2400" dirty="0">
                <a:latin typeface="+mn-lt"/>
              </a:rPr>
              <a:t/>
            </a:r>
            <a:br>
              <a:rPr lang="sv-SE" sz="2400" dirty="0">
                <a:latin typeface="+mn-lt"/>
              </a:rPr>
            </a:br>
            <a:r>
              <a:rPr lang="sv-SE" sz="2400" dirty="0">
                <a:latin typeface="+mn-lt"/>
              </a:rPr>
              <a:t/>
            </a:r>
            <a:br>
              <a:rPr lang="sv-SE" sz="2400" dirty="0">
                <a:latin typeface="+mn-lt"/>
              </a:rPr>
            </a:br>
            <a:r>
              <a:rPr lang="sv-SE" sz="2400" dirty="0">
                <a:latin typeface="+mn-lt"/>
              </a:rPr>
              <a:t>- </a:t>
            </a:r>
            <a:r>
              <a:rPr lang="sv-SE" sz="2400" b="1" dirty="0">
                <a:latin typeface="+mn-lt"/>
              </a:rPr>
              <a:t>Lunch </a:t>
            </a:r>
            <a:r>
              <a:rPr lang="sv-SE" sz="2400" dirty="0" err="1">
                <a:latin typeface="+mn-lt"/>
              </a:rPr>
              <a:t>each</a:t>
            </a:r>
            <a:r>
              <a:rPr lang="sv-SE" sz="2400" dirty="0">
                <a:latin typeface="+mn-lt"/>
              </a:rPr>
              <a:t> </a:t>
            </a:r>
            <a:r>
              <a:rPr lang="sv-SE" sz="2400" dirty="0" err="1" smtClean="0">
                <a:latin typeface="+mn-lt"/>
              </a:rPr>
              <a:t>day</a:t>
            </a:r>
            <a:r>
              <a:rPr lang="sv-SE" sz="2400" dirty="0" smtClean="0">
                <a:latin typeface="+mn-lt"/>
              </a:rPr>
              <a:t> at 12:30-14:00, </a:t>
            </a:r>
            <a:r>
              <a:rPr lang="sv-SE" sz="2400" dirty="0" err="1" smtClean="0">
                <a:latin typeface="+mn-lt"/>
              </a:rPr>
              <a:t>maps</a:t>
            </a:r>
            <a:r>
              <a:rPr lang="sv-SE" sz="2400" dirty="0" smtClean="0">
                <a:latin typeface="+mn-lt"/>
              </a:rPr>
              <a:t> </a:t>
            </a:r>
            <a:r>
              <a:rPr lang="sv-SE" sz="2400" dirty="0" err="1" smtClean="0">
                <a:latin typeface="+mn-lt"/>
              </a:rPr>
              <a:t>with</a:t>
            </a:r>
            <a:r>
              <a:rPr lang="sv-SE" sz="2400" dirty="0" smtClean="0">
                <a:latin typeface="+mn-lt"/>
              </a:rPr>
              <a:t> the </a:t>
            </a:r>
            <a:r>
              <a:rPr lang="sv-SE" sz="2400" dirty="0" err="1" smtClean="0">
                <a:latin typeface="+mn-lt"/>
              </a:rPr>
              <a:t>location</a:t>
            </a:r>
            <a:r>
              <a:rPr lang="sv-SE" sz="2400" dirty="0" smtClean="0">
                <a:latin typeface="+mn-lt"/>
              </a:rPr>
              <a:t> </a:t>
            </a:r>
            <a:r>
              <a:rPr lang="sv-SE" sz="2400" dirty="0" err="1" smtClean="0">
                <a:latin typeface="+mn-lt"/>
              </a:rPr>
              <a:t>of</a:t>
            </a:r>
            <a:r>
              <a:rPr lang="sv-SE" sz="2400" dirty="0">
                <a:latin typeface="+mn-lt"/>
              </a:rPr>
              <a:t> </a:t>
            </a:r>
            <a:r>
              <a:rPr lang="sv-SE" sz="2400" dirty="0" smtClean="0">
                <a:latin typeface="+mn-lt"/>
              </a:rPr>
              <a:t>restaurants </a:t>
            </a:r>
            <a:r>
              <a:rPr lang="sv-SE" sz="2400" dirty="0">
                <a:latin typeface="+mn-lt"/>
              </a:rPr>
              <a:t>and cafés </a:t>
            </a:r>
            <a:r>
              <a:rPr lang="sv-SE" sz="2400" dirty="0" err="1" smtClean="0">
                <a:latin typeface="+mn-lt"/>
              </a:rPr>
              <a:t>available</a:t>
            </a:r>
            <a:r>
              <a:rPr lang="sv-SE" sz="2400" dirty="0" smtClean="0">
                <a:latin typeface="+mn-lt"/>
              </a:rPr>
              <a:t> at the </a:t>
            </a:r>
            <a:r>
              <a:rPr lang="sv-SE" sz="2400" dirty="0" err="1" smtClean="0">
                <a:latin typeface="+mn-lt"/>
              </a:rPr>
              <a:t>registration</a:t>
            </a:r>
            <a:r>
              <a:rPr lang="sv-SE" sz="2400" dirty="0" smtClean="0">
                <a:latin typeface="+mn-lt"/>
              </a:rPr>
              <a:t> </a:t>
            </a:r>
            <a:r>
              <a:rPr lang="sv-SE" sz="2400" dirty="0">
                <a:latin typeface="+mn-lt"/>
              </a:rPr>
              <a:t>desk</a:t>
            </a:r>
            <a:br>
              <a:rPr lang="sv-SE" sz="2400" dirty="0">
                <a:latin typeface="+mn-lt"/>
              </a:rPr>
            </a:br>
            <a:r>
              <a:rPr lang="sv-SE" sz="2400" dirty="0">
                <a:latin typeface="+mn-lt"/>
              </a:rPr>
              <a:t/>
            </a:r>
            <a:br>
              <a:rPr lang="sv-SE" sz="2400" dirty="0">
                <a:latin typeface="+mn-lt"/>
              </a:rPr>
            </a:br>
            <a:r>
              <a:rPr lang="sv-SE" sz="2400" dirty="0">
                <a:latin typeface="+mn-lt"/>
              </a:rPr>
              <a:t>- </a:t>
            </a:r>
            <a:r>
              <a:rPr lang="sv-SE" sz="2400" b="1" dirty="0" err="1">
                <a:latin typeface="+mn-lt"/>
              </a:rPr>
              <a:t>We</a:t>
            </a:r>
            <a:r>
              <a:rPr lang="sv-SE" sz="2400" dirty="0" err="1">
                <a:latin typeface="+mn-lt"/>
              </a:rPr>
              <a:t>l</a:t>
            </a:r>
            <a:r>
              <a:rPr lang="sv-SE" sz="2400" b="1" dirty="0" err="1">
                <a:latin typeface="+mn-lt"/>
              </a:rPr>
              <a:t>come</a:t>
            </a:r>
            <a:r>
              <a:rPr lang="sv-SE" sz="2400" b="1" dirty="0">
                <a:latin typeface="+mn-lt"/>
              </a:rPr>
              <a:t> reception, </a:t>
            </a:r>
            <a:r>
              <a:rPr lang="sv-SE" sz="2400" dirty="0" err="1">
                <a:latin typeface="+mn-lt"/>
              </a:rPr>
              <a:t>Monday</a:t>
            </a:r>
            <a:r>
              <a:rPr lang="sv-SE" sz="2400" dirty="0">
                <a:latin typeface="+mn-lt"/>
              </a:rPr>
              <a:t> at 18.00-19.00 in the </a:t>
            </a:r>
            <a:r>
              <a:rPr lang="sv-SE" sz="2400" dirty="0" err="1">
                <a:latin typeface="+mn-lt"/>
              </a:rPr>
              <a:t>Faculty</a:t>
            </a:r>
            <a:r>
              <a:rPr lang="sv-SE" sz="2400" dirty="0">
                <a:latin typeface="+mn-lt"/>
              </a:rPr>
              <a:t> </a:t>
            </a:r>
            <a:r>
              <a:rPr lang="sv-SE" sz="2400" dirty="0" err="1">
                <a:latin typeface="+mn-lt"/>
              </a:rPr>
              <a:t>Rooms</a:t>
            </a:r>
            <a:r>
              <a:rPr lang="sv-SE" sz="2400" dirty="0">
                <a:latin typeface="+mn-lt"/>
              </a:rPr>
              <a:t> on the </a:t>
            </a:r>
            <a:r>
              <a:rPr lang="sv-SE" sz="2400" dirty="0" err="1" smtClean="0">
                <a:latin typeface="+mn-lt"/>
              </a:rPr>
              <a:t>upper</a:t>
            </a:r>
            <a:r>
              <a:rPr lang="sv-SE" sz="2400" dirty="0" smtClean="0">
                <a:latin typeface="+mn-lt"/>
              </a:rPr>
              <a:t> </a:t>
            </a:r>
            <a:r>
              <a:rPr lang="sv-SE" sz="2400" dirty="0" err="1" smtClean="0">
                <a:latin typeface="+mn-lt"/>
              </a:rPr>
              <a:t>floor</a:t>
            </a:r>
            <a:r>
              <a:rPr lang="sv-SE" sz="2400" dirty="0" smtClean="0">
                <a:latin typeface="+mn-lt"/>
              </a:rPr>
              <a:t> </a:t>
            </a:r>
            <a:r>
              <a:rPr lang="sv-SE" sz="2400" dirty="0" err="1">
                <a:latin typeface="+mn-lt"/>
              </a:rPr>
              <a:t>g</a:t>
            </a:r>
            <a:r>
              <a:rPr lang="sv-SE" sz="2400" dirty="0" err="1" smtClean="0">
                <a:latin typeface="+mn-lt"/>
              </a:rPr>
              <a:t>allery</a:t>
            </a:r>
            <a:r>
              <a:rPr lang="sv-SE" sz="2400" dirty="0" smtClean="0">
                <a:latin typeface="+mn-lt"/>
              </a:rPr>
              <a:t> </a:t>
            </a:r>
            <a:r>
              <a:rPr lang="sv-SE" sz="2400" dirty="0">
                <a:latin typeface="+mn-lt"/>
              </a:rPr>
              <a:t>in the University Main </a:t>
            </a:r>
            <a:r>
              <a:rPr lang="sv-SE" sz="2400" dirty="0" err="1">
                <a:latin typeface="+mn-lt"/>
              </a:rPr>
              <a:t>Building</a:t>
            </a:r>
            <a:r>
              <a:rPr lang="sv-SE" sz="2400" dirty="0">
                <a:latin typeface="+mn-lt"/>
              </a:rPr>
              <a:t/>
            </a:r>
            <a:br>
              <a:rPr lang="sv-SE" sz="2400" dirty="0">
                <a:latin typeface="+mn-lt"/>
              </a:rPr>
            </a:br>
            <a:r>
              <a:rPr lang="sv-SE" sz="2400" dirty="0">
                <a:latin typeface="+mn-lt"/>
              </a:rPr>
              <a:t/>
            </a:r>
            <a:br>
              <a:rPr lang="sv-SE" sz="2400" dirty="0">
                <a:latin typeface="+mn-lt"/>
              </a:rPr>
            </a:br>
            <a:r>
              <a:rPr lang="sv-SE" sz="2400" dirty="0">
                <a:latin typeface="+mn-lt"/>
              </a:rPr>
              <a:t>- </a:t>
            </a:r>
            <a:r>
              <a:rPr lang="sv-SE" sz="2400" b="1" dirty="0" err="1">
                <a:latin typeface="+mn-lt"/>
              </a:rPr>
              <a:t>Excursion</a:t>
            </a:r>
            <a:r>
              <a:rPr lang="sv-SE" sz="2400" b="1" dirty="0">
                <a:latin typeface="+mn-lt"/>
              </a:rPr>
              <a:t>, </a:t>
            </a:r>
            <a:r>
              <a:rPr lang="sv-SE" sz="2400" dirty="0">
                <a:latin typeface="+mn-lt"/>
              </a:rPr>
              <a:t> </a:t>
            </a:r>
            <a:r>
              <a:rPr lang="sv-SE" sz="2400" dirty="0" err="1" smtClean="0">
                <a:latin typeface="+mn-lt"/>
              </a:rPr>
              <a:t>Wednesday</a:t>
            </a:r>
            <a:r>
              <a:rPr lang="sv-SE" sz="2400" dirty="0" smtClean="0">
                <a:latin typeface="+mn-lt"/>
              </a:rPr>
              <a:t> at 12:30-19:00, meeting </a:t>
            </a:r>
            <a:r>
              <a:rPr lang="sv-SE" sz="2400" dirty="0" err="1">
                <a:latin typeface="+mn-lt"/>
              </a:rPr>
              <a:t>point</a:t>
            </a:r>
            <a:r>
              <a:rPr lang="sv-SE" sz="2400" dirty="0">
                <a:latin typeface="+mn-lt"/>
              </a:rPr>
              <a:t>: Islandsbron, </a:t>
            </a:r>
            <a:r>
              <a:rPr lang="sv-SE" sz="2400" dirty="0" err="1">
                <a:latin typeface="+mn-lt"/>
              </a:rPr>
              <a:t>about</a:t>
            </a:r>
            <a:r>
              <a:rPr lang="sv-SE" sz="2400" dirty="0">
                <a:latin typeface="+mn-lt"/>
              </a:rPr>
              <a:t> 20 </a:t>
            </a:r>
            <a:r>
              <a:rPr lang="sv-SE" sz="2400" dirty="0" err="1">
                <a:latin typeface="+mn-lt"/>
              </a:rPr>
              <a:t>minutes</a:t>
            </a:r>
            <a:r>
              <a:rPr lang="sv-SE" sz="2400" dirty="0">
                <a:latin typeface="+mn-lt"/>
              </a:rPr>
              <a:t> walk from University Main </a:t>
            </a:r>
            <a:r>
              <a:rPr lang="sv-SE" sz="2400" dirty="0" err="1">
                <a:latin typeface="+mn-lt"/>
              </a:rPr>
              <a:t>Building</a:t>
            </a:r>
            <a:r>
              <a:rPr lang="sv-SE" sz="2400" dirty="0">
                <a:latin typeface="+mn-lt"/>
              </a:rPr>
              <a:t>. </a:t>
            </a:r>
            <a:r>
              <a:rPr lang="sv-SE" sz="2400" dirty="0" smtClean="0">
                <a:latin typeface="+mn-lt"/>
              </a:rPr>
              <a:t>Lunch </a:t>
            </a:r>
            <a:r>
              <a:rPr lang="sv-SE" sz="2400" dirty="0" err="1" smtClean="0">
                <a:latin typeface="+mn-lt"/>
              </a:rPr>
              <a:t>will</a:t>
            </a:r>
            <a:r>
              <a:rPr lang="sv-SE" sz="2400" dirty="0" smtClean="0">
                <a:latin typeface="+mn-lt"/>
              </a:rPr>
              <a:t> be </a:t>
            </a:r>
            <a:r>
              <a:rPr lang="sv-SE" sz="2400" dirty="0" err="1" smtClean="0">
                <a:latin typeface="+mn-lt"/>
              </a:rPr>
              <a:t>served</a:t>
            </a:r>
            <a:r>
              <a:rPr lang="sv-SE" sz="2400" dirty="0" smtClean="0">
                <a:latin typeface="+mn-lt"/>
              </a:rPr>
              <a:t> </a:t>
            </a:r>
            <a:r>
              <a:rPr lang="sv-SE" sz="2400" dirty="0">
                <a:latin typeface="+mn-lt"/>
              </a:rPr>
              <a:t>on the </a:t>
            </a:r>
            <a:r>
              <a:rPr lang="sv-SE" sz="2400" dirty="0" err="1" smtClean="0">
                <a:latin typeface="+mn-lt"/>
              </a:rPr>
              <a:t>boat</a:t>
            </a:r>
            <a:r>
              <a:rPr lang="sv-SE" sz="2400" dirty="0" smtClean="0">
                <a:latin typeface="+mn-lt"/>
              </a:rPr>
              <a:t>. </a:t>
            </a:r>
            <a:r>
              <a:rPr lang="sv-SE" sz="2400" dirty="0" err="1" smtClean="0">
                <a:latin typeface="+mn-lt"/>
              </a:rPr>
              <a:t>Deptature</a:t>
            </a:r>
            <a:r>
              <a:rPr lang="sv-SE" sz="2400" dirty="0" smtClean="0">
                <a:latin typeface="+mn-lt"/>
              </a:rPr>
              <a:t> </a:t>
            </a:r>
            <a:r>
              <a:rPr lang="sv-SE" sz="2400" dirty="0">
                <a:latin typeface="+mn-lt"/>
              </a:rPr>
              <a:t>at 13.00. </a:t>
            </a:r>
            <a:r>
              <a:rPr lang="sv-SE" sz="2400" b="1" dirty="0">
                <a:latin typeface="+mn-lt"/>
              </a:rPr>
              <a:t>Be on </a:t>
            </a:r>
            <a:r>
              <a:rPr lang="sv-SE" sz="2400" b="1" dirty="0" err="1">
                <a:latin typeface="+mn-lt"/>
              </a:rPr>
              <a:t>time</a:t>
            </a:r>
            <a:r>
              <a:rPr lang="sv-SE" sz="2400" b="1" dirty="0">
                <a:latin typeface="+mn-lt"/>
              </a:rPr>
              <a:t>! </a:t>
            </a:r>
            <a:r>
              <a:rPr lang="sv-SE" sz="2400" dirty="0">
                <a:latin typeface="+mn-lt"/>
              </a:rPr>
              <a:t/>
            </a:r>
            <a:br>
              <a:rPr lang="sv-SE" sz="2400" dirty="0">
                <a:latin typeface="+mn-lt"/>
              </a:rPr>
            </a:br>
            <a:r>
              <a:rPr lang="sv-SE" sz="2400" dirty="0">
                <a:latin typeface="+mn-lt"/>
              </a:rPr>
              <a:t/>
            </a:r>
            <a:br>
              <a:rPr lang="sv-SE" sz="2400" dirty="0">
                <a:latin typeface="+mn-lt"/>
              </a:rPr>
            </a:br>
            <a:r>
              <a:rPr lang="sv-SE" sz="2400" dirty="0">
                <a:latin typeface="+mn-lt"/>
              </a:rPr>
              <a:t>- </a:t>
            </a:r>
            <a:r>
              <a:rPr lang="sv-SE" sz="2400" b="1" dirty="0" err="1" smtClean="0">
                <a:latin typeface="+mn-lt"/>
              </a:rPr>
              <a:t>Dinner</a:t>
            </a:r>
            <a:r>
              <a:rPr lang="sv-SE" sz="2400" dirty="0" smtClean="0">
                <a:latin typeface="+mn-lt"/>
              </a:rPr>
              <a:t>, </a:t>
            </a:r>
            <a:r>
              <a:rPr lang="sv-SE" sz="2400" dirty="0" err="1" smtClean="0">
                <a:latin typeface="+mn-lt"/>
              </a:rPr>
              <a:t>Friday</a:t>
            </a:r>
            <a:r>
              <a:rPr lang="sv-SE" sz="2400" dirty="0" smtClean="0">
                <a:latin typeface="+mn-lt"/>
              </a:rPr>
              <a:t> at 19:00 </a:t>
            </a:r>
            <a:r>
              <a:rPr lang="sv-SE" sz="2400" dirty="0">
                <a:latin typeface="+mn-lt"/>
              </a:rPr>
              <a:t>at </a:t>
            </a:r>
            <a:r>
              <a:rPr lang="sv-SE" sz="2400" dirty="0" smtClean="0">
                <a:latin typeface="+mn-lt"/>
              </a:rPr>
              <a:t>Stockholms Student Nation</a:t>
            </a:r>
            <a:r>
              <a:rPr lang="sv-SE" sz="2400" dirty="0">
                <a:latin typeface="+mn-lt"/>
              </a:rPr>
              <a:t>, Drottninggatan </a:t>
            </a:r>
            <a:r>
              <a:rPr lang="sv-SE" sz="2400" dirty="0" smtClean="0">
                <a:latin typeface="+mn-lt"/>
              </a:rPr>
              <a:t>11, </a:t>
            </a:r>
            <a:r>
              <a:rPr lang="sv-SE" sz="2400" dirty="0" err="1" smtClean="0">
                <a:latin typeface="+mn-lt"/>
              </a:rPr>
              <a:t>about</a:t>
            </a:r>
            <a:r>
              <a:rPr lang="sv-SE" sz="2400" dirty="0" smtClean="0">
                <a:latin typeface="+mn-lt"/>
              </a:rPr>
              <a:t> 5 </a:t>
            </a:r>
            <a:r>
              <a:rPr lang="sv-SE" sz="2400" dirty="0" err="1" smtClean="0">
                <a:latin typeface="+mn-lt"/>
              </a:rPr>
              <a:t>minutes</a:t>
            </a:r>
            <a:r>
              <a:rPr lang="sv-SE" sz="2400" dirty="0" smtClean="0">
                <a:latin typeface="+mn-lt"/>
              </a:rPr>
              <a:t> walk from the University Main </a:t>
            </a:r>
            <a:r>
              <a:rPr lang="sv-SE" sz="2400" dirty="0" err="1" smtClean="0">
                <a:latin typeface="+mn-lt"/>
              </a:rPr>
              <a:t>Building</a:t>
            </a:r>
            <a:r>
              <a:rPr lang="sv-SE" sz="2400" i="1" dirty="0" smtClean="0">
                <a:latin typeface="+mn-lt"/>
              </a:rPr>
              <a:t/>
            </a:r>
            <a:br>
              <a:rPr lang="sv-SE" sz="2400" i="1" dirty="0" smtClean="0">
                <a:latin typeface="+mn-lt"/>
              </a:rPr>
            </a:br>
            <a:r>
              <a:rPr lang="sv-SE" i="1" dirty="0" smtClean="0"/>
              <a:t/>
            </a:r>
            <a:br>
              <a:rPr lang="sv-SE" i="1" dirty="0" smtClean="0"/>
            </a:br>
            <a:r>
              <a:rPr lang="sv-SE" dirty="0" smtClean="0"/>
              <a:t/>
            </a:r>
            <a:br>
              <a:rPr lang="sv-SE" dirty="0" smtClean="0"/>
            </a:br>
            <a:endParaRPr lang="sv-SE"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1973" y="4523282"/>
            <a:ext cx="3148541" cy="1948231"/>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2910" y="2382900"/>
            <a:ext cx="4901050" cy="195878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73435" y="302620"/>
            <a:ext cx="2540000" cy="1905000"/>
          </a:xfrm>
          <a:prstGeom prst="rect">
            <a:avLst/>
          </a:prstGeom>
        </p:spPr>
      </p:pic>
      <p:sp>
        <p:nvSpPr>
          <p:cNvPr id="2" name="Date Placeholder 1"/>
          <p:cNvSpPr>
            <a:spLocks noGrp="1"/>
          </p:cNvSpPr>
          <p:nvPr>
            <p:ph type="dt" sz="half" idx="10"/>
          </p:nvPr>
        </p:nvSpPr>
        <p:spPr/>
        <p:txBody>
          <a:bodyPr/>
          <a:lstStyle/>
          <a:p>
            <a:r>
              <a:rPr lang="de-DE" smtClean="0"/>
              <a:t>2017-09-25</a:t>
            </a:r>
            <a:endParaRPr lang="sv-SE"/>
          </a:p>
        </p:txBody>
      </p:sp>
      <p:sp>
        <p:nvSpPr>
          <p:cNvPr id="7" name="Footer Placeholder 6"/>
          <p:cNvSpPr>
            <a:spLocks noGrp="1"/>
          </p:cNvSpPr>
          <p:nvPr>
            <p:ph type="ftr" sz="quarter" idx="11"/>
          </p:nvPr>
        </p:nvSpPr>
        <p:spPr/>
        <p:txBody>
          <a:bodyPr/>
          <a:lstStyle/>
          <a:p>
            <a:r>
              <a:rPr lang="sv-SE" smtClean="0"/>
              <a:t>NUFACT2017 Introduction                                                               Tod Ekelof</a:t>
            </a:r>
            <a:endParaRPr lang="sv-SE"/>
          </a:p>
        </p:txBody>
      </p:sp>
      <p:sp>
        <p:nvSpPr>
          <p:cNvPr id="8" name="Slide Number Placeholder 7"/>
          <p:cNvSpPr>
            <a:spLocks noGrp="1"/>
          </p:cNvSpPr>
          <p:nvPr>
            <p:ph type="sldNum" sz="quarter" idx="12"/>
          </p:nvPr>
        </p:nvSpPr>
        <p:spPr/>
        <p:txBody>
          <a:bodyPr/>
          <a:lstStyle/>
          <a:p>
            <a:fld id="{4DA6B5C1-7B00-41E7-A916-C87048857CAD}" type="slidenum">
              <a:rPr lang="sv-SE" smtClean="0"/>
              <a:t>5</a:t>
            </a:fld>
            <a:endParaRPr lang="sv-SE"/>
          </a:p>
        </p:txBody>
      </p:sp>
    </p:spTree>
    <p:extLst>
      <p:ext uri="{BB962C8B-B14F-4D97-AF65-F5344CB8AC3E}">
        <p14:creationId xmlns:p14="http://schemas.microsoft.com/office/powerpoint/2010/main" val="35678736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a:xfrm>
            <a:off x="545433" y="529389"/>
            <a:ext cx="5582652" cy="5242761"/>
          </a:xfrm>
        </p:spPr>
        <p:txBody>
          <a:bodyPr>
            <a:normAutofit/>
          </a:bodyPr>
          <a:lstStyle/>
          <a:p>
            <a:r>
              <a:rPr lang="sv-SE" sz="2400" dirty="0" smtClean="0"/>
              <a:t/>
            </a:r>
            <a:br>
              <a:rPr lang="sv-SE" sz="2400" dirty="0" smtClean="0"/>
            </a:br>
            <a:r>
              <a:rPr lang="sv-SE" sz="2400" dirty="0" smtClean="0"/>
              <a:t/>
            </a:r>
            <a:br>
              <a:rPr lang="sv-SE" sz="2400" dirty="0" smtClean="0"/>
            </a:br>
            <a:endParaRPr lang="sv-SE" dirty="0"/>
          </a:p>
        </p:txBody>
      </p:sp>
      <p:pic>
        <p:nvPicPr>
          <p:cNvPr id="3" name="Bildobjekt 2"/>
          <p:cNvPicPr>
            <a:picLocks noChangeAspect="1"/>
          </p:cNvPicPr>
          <p:nvPr/>
        </p:nvPicPr>
        <p:blipFill rotWithShape="1">
          <a:blip r:embed="rId2" cstate="print">
            <a:extLst>
              <a:ext uri="{28A0092B-C50C-407E-A947-70E740481C1C}">
                <a14:useLocalDpi xmlns:a14="http://schemas.microsoft.com/office/drawing/2010/main" val="0"/>
              </a:ext>
            </a:extLst>
          </a:blip>
          <a:srcRect l="18707" t="22224" r="34163" b="45815"/>
          <a:stretch/>
        </p:blipFill>
        <p:spPr>
          <a:xfrm>
            <a:off x="318054" y="792196"/>
            <a:ext cx="6444132" cy="5585743"/>
          </a:xfrm>
          <a:prstGeom prst="rect">
            <a:avLst/>
          </a:prstGeom>
        </p:spPr>
      </p:pic>
      <p:sp>
        <p:nvSpPr>
          <p:cNvPr id="6" name="textruta 5"/>
          <p:cNvSpPr txBox="1"/>
          <p:nvPr/>
        </p:nvSpPr>
        <p:spPr>
          <a:xfrm>
            <a:off x="6989565" y="199220"/>
            <a:ext cx="5103375" cy="6740307"/>
          </a:xfrm>
          <a:prstGeom prst="rect">
            <a:avLst/>
          </a:prstGeom>
          <a:noFill/>
        </p:spPr>
        <p:txBody>
          <a:bodyPr wrap="square" rtlCol="0">
            <a:spAutoFit/>
          </a:bodyPr>
          <a:lstStyle/>
          <a:p>
            <a:r>
              <a:rPr lang="sv-SE" sz="3600" dirty="0" err="1" smtClean="0">
                <a:ea typeface="+mj-ea"/>
                <a:cs typeface="+mj-cs"/>
              </a:rPr>
              <a:t>Map</a:t>
            </a:r>
            <a:r>
              <a:rPr lang="sv-SE" sz="3600" dirty="0" smtClean="0">
                <a:ea typeface="+mj-ea"/>
                <a:cs typeface="+mj-cs"/>
              </a:rPr>
              <a:t> </a:t>
            </a:r>
            <a:r>
              <a:rPr lang="sv-SE" sz="3600" dirty="0" err="1">
                <a:ea typeface="+mj-ea"/>
                <a:cs typeface="+mj-cs"/>
              </a:rPr>
              <a:t>of</a:t>
            </a:r>
            <a:r>
              <a:rPr lang="sv-SE" sz="3600" dirty="0">
                <a:ea typeface="+mj-ea"/>
                <a:cs typeface="+mj-cs"/>
              </a:rPr>
              <a:t> </a:t>
            </a:r>
            <a:r>
              <a:rPr lang="sv-SE" sz="3600" dirty="0" smtClean="0">
                <a:ea typeface="+mj-ea"/>
                <a:cs typeface="+mj-cs"/>
              </a:rPr>
              <a:t>central Uppsala</a:t>
            </a:r>
            <a:endParaRPr lang="sv-SE" sz="3600" dirty="0">
              <a:ea typeface="+mj-ea"/>
              <a:cs typeface="+mj-cs"/>
            </a:endParaRPr>
          </a:p>
          <a:p>
            <a:endParaRPr lang="sv-SE" dirty="0" smtClean="0"/>
          </a:p>
          <a:p>
            <a:r>
              <a:rPr lang="en-US" sz="2000" dirty="0" smtClean="0"/>
              <a:t>A map on which you </a:t>
            </a:r>
            <a:r>
              <a:rPr lang="en-US" sz="2000" dirty="0"/>
              <a:t>will </a:t>
            </a:r>
            <a:r>
              <a:rPr lang="en-US" sz="2000" dirty="0" smtClean="0"/>
              <a:t>find </a:t>
            </a:r>
            <a:r>
              <a:rPr lang="en-US" sz="2000" dirty="0"/>
              <a:t>the </a:t>
            </a:r>
            <a:r>
              <a:rPr lang="en-US" sz="2000" dirty="0" smtClean="0"/>
              <a:t>locations of social activities and of a few near restaurant can be collected at the registration desk</a:t>
            </a:r>
            <a:endParaRPr lang="en-US" sz="2000" dirty="0"/>
          </a:p>
          <a:p>
            <a:r>
              <a:rPr lang="en-US" sz="2000" u="sng" dirty="0" err="1" smtClean="0"/>
              <a:t>Confernce</a:t>
            </a:r>
            <a:r>
              <a:rPr lang="en-US" sz="2000" u="sng" dirty="0" smtClean="0"/>
              <a:t> venue</a:t>
            </a:r>
          </a:p>
          <a:p>
            <a:pPr marL="342900" indent="-342900">
              <a:buAutoNum type="arabicPeriod"/>
            </a:pPr>
            <a:r>
              <a:rPr lang="en-US" sz="2000" dirty="0" smtClean="0"/>
              <a:t>Uppsala University Main Building, </a:t>
            </a:r>
            <a:r>
              <a:rPr lang="en-US" sz="2000" dirty="0" err="1" smtClean="0"/>
              <a:t>Biskopsgatan</a:t>
            </a:r>
            <a:r>
              <a:rPr lang="en-US" sz="2000" dirty="0" smtClean="0"/>
              <a:t> 3</a:t>
            </a:r>
            <a:endParaRPr lang="en-US" sz="2000" dirty="0"/>
          </a:p>
          <a:p>
            <a:r>
              <a:rPr lang="en-US" sz="2000" u="sng" dirty="0" smtClean="0"/>
              <a:t>Social </a:t>
            </a:r>
            <a:r>
              <a:rPr lang="en-US" sz="2000" u="sng" dirty="0" err="1" smtClean="0"/>
              <a:t>programme</a:t>
            </a:r>
            <a:endParaRPr lang="en-US" sz="2000" u="sng" dirty="0" smtClean="0"/>
          </a:p>
          <a:p>
            <a:r>
              <a:rPr lang="en-US" sz="2000" dirty="0" smtClean="0"/>
              <a:t>2.  Boat excursion on Sept 27 from Uppsala </a:t>
            </a:r>
            <a:r>
              <a:rPr lang="en-US" sz="2000" dirty="0" err="1" smtClean="0"/>
              <a:t>Harbour</a:t>
            </a:r>
            <a:r>
              <a:rPr lang="en-US" sz="2000" dirty="0" smtClean="0"/>
              <a:t> at </a:t>
            </a:r>
            <a:r>
              <a:rPr lang="en-US" sz="2000" dirty="0" err="1" smtClean="0"/>
              <a:t>Islandsbron</a:t>
            </a:r>
            <a:endParaRPr lang="en-US" sz="2000" dirty="0" smtClean="0"/>
          </a:p>
          <a:p>
            <a:r>
              <a:rPr lang="en-US" sz="2000" dirty="0" smtClean="0"/>
              <a:t>3.  </a:t>
            </a:r>
            <a:r>
              <a:rPr lang="en-US" sz="2000" dirty="0" err="1" smtClean="0"/>
              <a:t>Worshop</a:t>
            </a:r>
            <a:r>
              <a:rPr lang="en-US" sz="2000" dirty="0" smtClean="0"/>
              <a:t> dinner on Sep 29 Stockholm Nation, </a:t>
            </a:r>
            <a:r>
              <a:rPr lang="en-US" sz="2000" dirty="0" err="1" smtClean="0"/>
              <a:t>Drottninggatan</a:t>
            </a:r>
            <a:r>
              <a:rPr lang="en-US" sz="2000" dirty="0" smtClean="0"/>
              <a:t> 11</a:t>
            </a:r>
            <a:endParaRPr lang="en-US" sz="2000" u="sng" dirty="0"/>
          </a:p>
          <a:p>
            <a:r>
              <a:rPr lang="en-US" sz="2000" u="sng" dirty="0" smtClean="0"/>
              <a:t>A few nearby restaurants and cafés</a:t>
            </a:r>
          </a:p>
          <a:p>
            <a:pPr marL="342900" indent="-342900">
              <a:buAutoNum type="arabicPeriod" startAt="4"/>
            </a:pPr>
            <a:r>
              <a:rPr lang="en-US" sz="2000" dirty="0" smtClean="0"/>
              <a:t>Café Alma in the Uppsala University Main Building</a:t>
            </a:r>
          </a:p>
          <a:p>
            <a:pPr marL="342900" indent="-342900">
              <a:buAutoNum type="arabicPeriod" startAt="4"/>
            </a:pPr>
            <a:r>
              <a:rPr lang="en-US" sz="2000" dirty="0" err="1" smtClean="0"/>
              <a:t>Katedralcaféet</a:t>
            </a:r>
            <a:r>
              <a:rPr lang="en-US" sz="2000" dirty="0" smtClean="0"/>
              <a:t>, </a:t>
            </a:r>
            <a:r>
              <a:rPr lang="en-US" sz="2000" dirty="0" err="1" smtClean="0"/>
              <a:t>Domkyrkoplan</a:t>
            </a:r>
            <a:r>
              <a:rPr lang="en-US" sz="2000" dirty="0" smtClean="0"/>
              <a:t> 7</a:t>
            </a:r>
          </a:p>
          <a:p>
            <a:pPr marL="342900" indent="-342900">
              <a:buAutoNum type="arabicPeriod" startAt="4"/>
            </a:pPr>
            <a:r>
              <a:rPr lang="en-US" sz="2000" dirty="0" err="1" smtClean="0"/>
              <a:t>Janken</a:t>
            </a:r>
            <a:r>
              <a:rPr lang="en-US" sz="2000" dirty="0" smtClean="0"/>
              <a:t> and </a:t>
            </a:r>
            <a:r>
              <a:rPr lang="en-US" sz="2000" dirty="0" err="1" smtClean="0"/>
              <a:t>Feskarn</a:t>
            </a:r>
            <a:r>
              <a:rPr lang="en-US" sz="2000" dirty="0" smtClean="0"/>
              <a:t> in </a:t>
            </a:r>
            <a:r>
              <a:rPr lang="en-US" sz="2000" dirty="0" err="1" smtClean="0"/>
              <a:t>Saluhallen</a:t>
            </a:r>
            <a:r>
              <a:rPr lang="en-US" sz="2000" dirty="0" smtClean="0"/>
              <a:t>, S:t </a:t>
            </a:r>
            <a:r>
              <a:rPr lang="en-US" sz="2000" dirty="0" err="1" smtClean="0"/>
              <a:t>Eriks</a:t>
            </a:r>
            <a:r>
              <a:rPr lang="en-US" sz="2000" dirty="0" smtClean="0"/>
              <a:t> </a:t>
            </a:r>
            <a:r>
              <a:rPr lang="en-US" sz="2000" dirty="0" err="1" smtClean="0"/>
              <a:t>Torg</a:t>
            </a:r>
            <a:r>
              <a:rPr lang="en-US" sz="2000" dirty="0" smtClean="0"/>
              <a:t> 8</a:t>
            </a:r>
          </a:p>
          <a:p>
            <a:pPr marL="342900" indent="-342900">
              <a:buAutoNum type="arabicPeriod" startAt="4"/>
            </a:pPr>
            <a:r>
              <a:rPr lang="en-US" sz="2000" dirty="0" smtClean="0"/>
              <a:t>Ristorante Villa </a:t>
            </a:r>
            <a:r>
              <a:rPr lang="en-US" sz="2000" dirty="0" err="1" smtClean="0"/>
              <a:t>Romana</a:t>
            </a:r>
            <a:r>
              <a:rPr lang="en-US" sz="2000" dirty="0" smtClean="0"/>
              <a:t>, </a:t>
            </a:r>
            <a:r>
              <a:rPr lang="en-US" sz="2000" dirty="0" err="1" smtClean="0"/>
              <a:t>Gamla</a:t>
            </a:r>
            <a:r>
              <a:rPr lang="en-US" sz="2000" dirty="0" smtClean="0"/>
              <a:t> </a:t>
            </a:r>
            <a:r>
              <a:rPr lang="en-US" sz="2000" dirty="0" err="1" smtClean="0"/>
              <a:t>Torget</a:t>
            </a:r>
            <a:r>
              <a:rPr lang="en-US" sz="2000" dirty="0" smtClean="0"/>
              <a:t> 4</a:t>
            </a:r>
          </a:p>
          <a:p>
            <a:endParaRPr lang="sv-SE" dirty="0"/>
          </a:p>
        </p:txBody>
      </p:sp>
      <p:sp>
        <p:nvSpPr>
          <p:cNvPr id="2" name="Date Placeholder 1"/>
          <p:cNvSpPr>
            <a:spLocks noGrp="1"/>
          </p:cNvSpPr>
          <p:nvPr>
            <p:ph type="dt" sz="half" idx="10"/>
          </p:nvPr>
        </p:nvSpPr>
        <p:spPr/>
        <p:txBody>
          <a:bodyPr/>
          <a:lstStyle/>
          <a:p>
            <a:r>
              <a:rPr lang="de-DE" smtClean="0"/>
              <a:t>2017-09-25</a:t>
            </a:r>
            <a:endParaRPr lang="sv-SE"/>
          </a:p>
        </p:txBody>
      </p:sp>
      <p:sp>
        <p:nvSpPr>
          <p:cNvPr id="4" name="Footer Placeholder 3"/>
          <p:cNvSpPr>
            <a:spLocks noGrp="1"/>
          </p:cNvSpPr>
          <p:nvPr>
            <p:ph type="ftr" sz="quarter" idx="11"/>
          </p:nvPr>
        </p:nvSpPr>
        <p:spPr/>
        <p:txBody>
          <a:bodyPr/>
          <a:lstStyle/>
          <a:p>
            <a:r>
              <a:rPr lang="sv-SE" smtClean="0"/>
              <a:t>NUFACT2017 Introduction                                                               Tod Ekelof</a:t>
            </a:r>
            <a:endParaRPr lang="sv-SE"/>
          </a:p>
        </p:txBody>
      </p:sp>
      <p:sp>
        <p:nvSpPr>
          <p:cNvPr id="7" name="Slide Number Placeholder 6"/>
          <p:cNvSpPr>
            <a:spLocks noGrp="1"/>
          </p:cNvSpPr>
          <p:nvPr>
            <p:ph type="sldNum" sz="quarter" idx="12"/>
          </p:nvPr>
        </p:nvSpPr>
        <p:spPr/>
        <p:txBody>
          <a:bodyPr/>
          <a:lstStyle/>
          <a:p>
            <a:fld id="{4DA6B5C1-7B00-41E7-A916-C87048857CAD}" type="slidenum">
              <a:rPr lang="sv-SE" smtClean="0"/>
              <a:t>6</a:t>
            </a:fld>
            <a:endParaRPr lang="sv-SE"/>
          </a:p>
        </p:txBody>
      </p:sp>
    </p:spTree>
    <p:extLst>
      <p:ext uri="{BB962C8B-B14F-4D97-AF65-F5344CB8AC3E}">
        <p14:creationId xmlns:p14="http://schemas.microsoft.com/office/powerpoint/2010/main" val="23800971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7410" y="1035663"/>
            <a:ext cx="7486650" cy="4893647"/>
          </a:xfrm>
          <a:prstGeom prst="rect">
            <a:avLst/>
          </a:prstGeom>
        </p:spPr>
        <p:txBody>
          <a:bodyPr wrap="square">
            <a:spAutoFit/>
          </a:bodyPr>
          <a:lstStyle/>
          <a:p>
            <a:r>
              <a:rPr lang="sv-SE" sz="3600" b="1" dirty="0" err="1">
                <a:latin typeface="+mj-lt"/>
              </a:rPr>
              <a:t>Safety</a:t>
            </a:r>
            <a:r>
              <a:rPr lang="sv-SE" sz="3600" b="1" dirty="0">
                <a:latin typeface="+mj-lt"/>
              </a:rPr>
              <a:t> </a:t>
            </a:r>
            <a:r>
              <a:rPr lang="sv-SE" sz="3600" b="1" dirty="0" smtClean="0">
                <a:latin typeface="+mj-lt"/>
              </a:rPr>
              <a:t>information</a:t>
            </a:r>
          </a:p>
          <a:p>
            <a:endParaRPr lang="sv-SE" sz="3600" b="1" dirty="0">
              <a:latin typeface="+mj-lt"/>
            </a:endParaRPr>
          </a:p>
          <a:p>
            <a:pPr marL="285750" indent="-285750">
              <a:buFontTx/>
              <a:buChar char="-"/>
            </a:pPr>
            <a:r>
              <a:rPr lang="sv-SE" sz="2400" dirty="0"/>
              <a:t>In </a:t>
            </a:r>
            <a:r>
              <a:rPr lang="sv-SE" sz="2400" dirty="0" err="1"/>
              <a:t>case</a:t>
            </a:r>
            <a:r>
              <a:rPr lang="sv-SE" sz="2400" dirty="0"/>
              <a:t> </a:t>
            </a:r>
            <a:r>
              <a:rPr lang="sv-SE" sz="2400" dirty="0" err="1"/>
              <a:t>of</a:t>
            </a:r>
            <a:r>
              <a:rPr lang="sv-SE" sz="2400" dirty="0"/>
              <a:t> </a:t>
            </a:r>
            <a:r>
              <a:rPr lang="sv-SE" sz="2400" dirty="0" err="1"/>
              <a:t>Emergency</a:t>
            </a:r>
            <a:r>
              <a:rPr lang="sv-SE" sz="2400" dirty="0"/>
              <a:t>, </a:t>
            </a:r>
            <a:r>
              <a:rPr lang="sv-SE" sz="2400" dirty="0" err="1"/>
              <a:t>please</a:t>
            </a:r>
            <a:r>
              <a:rPr lang="sv-SE" sz="2400" dirty="0"/>
              <a:t> </a:t>
            </a:r>
            <a:r>
              <a:rPr lang="sv-SE" sz="2400" dirty="0" err="1"/>
              <a:t>follow</a:t>
            </a:r>
            <a:r>
              <a:rPr lang="sv-SE" sz="2400" dirty="0"/>
              <a:t> </a:t>
            </a:r>
            <a:r>
              <a:rPr lang="sv-SE" sz="2400" dirty="0" err="1"/>
              <a:t>Emergency</a:t>
            </a:r>
            <a:r>
              <a:rPr lang="sv-SE" sz="2400" dirty="0"/>
              <a:t> </a:t>
            </a:r>
            <a:r>
              <a:rPr lang="sv-SE" sz="2400" dirty="0" err="1"/>
              <a:t>exits</a:t>
            </a:r>
            <a:r>
              <a:rPr lang="sv-SE" sz="2400" dirty="0" smtClean="0"/>
              <a:t>.</a:t>
            </a:r>
          </a:p>
          <a:p>
            <a:pPr marL="285750" indent="-285750">
              <a:buFontTx/>
              <a:buChar char="-"/>
            </a:pPr>
            <a:endParaRPr lang="sv-SE" sz="2400" dirty="0"/>
          </a:p>
          <a:p>
            <a:pPr marL="285750" indent="-285750">
              <a:buFontTx/>
              <a:buChar char="-"/>
            </a:pPr>
            <a:r>
              <a:rPr lang="sv-SE" sz="2400" dirty="0" err="1" smtClean="0"/>
              <a:t>After</a:t>
            </a:r>
            <a:r>
              <a:rPr lang="sv-SE" sz="2400" dirty="0" smtClean="0"/>
              <a:t> </a:t>
            </a:r>
            <a:r>
              <a:rPr lang="sv-SE" sz="2400" dirty="0" err="1" smtClean="0"/>
              <a:t>exiting</a:t>
            </a:r>
            <a:r>
              <a:rPr lang="sv-SE" sz="2400" dirty="0" smtClean="0"/>
              <a:t> the </a:t>
            </a:r>
            <a:r>
              <a:rPr lang="sv-SE" sz="2400" dirty="0" err="1" smtClean="0"/>
              <a:t>building</a:t>
            </a:r>
            <a:r>
              <a:rPr lang="sv-SE" sz="2400" dirty="0" smtClean="0"/>
              <a:t> </a:t>
            </a:r>
            <a:r>
              <a:rPr lang="sv-SE" sz="2400" dirty="0" err="1" smtClean="0"/>
              <a:t>gather</a:t>
            </a:r>
            <a:r>
              <a:rPr lang="sv-SE" sz="2400" dirty="0" smtClean="0"/>
              <a:t> </a:t>
            </a:r>
            <a:r>
              <a:rPr lang="sv-SE" sz="2400" dirty="0" err="1"/>
              <a:t>behind</a:t>
            </a:r>
            <a:r>
              <a:rPr lang="sv-SE" sz="2400" dirty="0"/>
              <a:t> the University on the </a:t>
            </a:r>
            <a:r>
              <a:rPr lang="sv-SE" sz="2400" dirty="0" err="1"/>
              <a:t>other</a:t>
            </a:r>
            <a:r>
              <a:rPr lang="sv-SE" sz="2400" dirty="0"/>
              <a:t> </a:t>
            </a:r>
            <a:r>
              <a:rPr lang="sv-SE" sz="2400" dirty="0" err="1"/>
              <a:t>side</a:t>
            </a:r>
            <a:r>
              <a:rPr lang="sv-SE" sz="2400" dirty="0"/>
              <a:t> </a:t>
            </a:r>
            <a:r>
              <a:rPr lang="sv-SE" sz="2400" dirty="0" err="1"/>
              <a:t>of</a:t>
            </a:r>
            <a:r>
              <a:rPr lang="sv-SE" sz="2400" dirty="0"/>
              <a:t> the </a:t>
            </a:r>
            <a:r>
              <a:rPr lang="sv-SE" sz="2400" dirty="0" err="1"/>
              <a:t>street</a:t>
            </a:r>
            <a:r>
              <a:rPr lang="sv-SE" sz="2400" dirty="0"/>
              <a:t> Övre Slottsgatan </a:t>
            </a:r>
            <a:endParaRPr lang="sv-SE" sz="2400" dirty="0" smtClean="0"/>
          </a:p>
          <a:p>
            <a:pPr marL="285750" indent="-285750">
              <a:buFontTx/>
              <a:buChar char="-"/>
            </a:pPr>
            <a:endParaRPr lang="sv-SE" sz="2400" dirty="0"/>
          </a:p>
          <a:p>
            <a:pPr marL="285750" indent="-285750">
              <a:buFontTx/>
              <a:buChar char="-"/>
            </a:pPr>
            <a:r>
              <a:rPr lang="sv-SE" sz="2400" dirty="0" err="1"/>
              <a:t>Follow</a:t>
            </a:r>
            <a:r>
              <a:rPr lang="sv-SE" sz="2400" dirty="0"/>
              <a:t> </a:t>
            </a:r>
            <a:r>
              <a:rPr lang="sv-SE" sz="2400" dirty="0" err="1"/>
              <a:t>instructions</a:t>
            </a:r>
            <a:r>
              <a:rPr lang="sv-SE" sz="2400" dirty="0"/>
              <a:t> from </a:t>
            </a:r>
            <a:r>
              <a:rPr lang="sv-SE" sz="2400" dirty="0" err="1"/>
              <a:t>staff</a:t>
            </a:r>
            <a:r>
              <a:rPr lang="sv-SE" sz="2400" dirty="0"/>
              <a:t> </a:t>
            </a:r>
            <a:r>
              <a:rPr lang="sv-SE" sz="2400" dirty="0" err="1"/>
              <a:t>with</a:t>
            </a:r>
            <a:r>
              <a:rPr lang="sv-SE" sz="2400" dirty="0"/>
              <a:t> </a:t>
            </a:r>
            <a:r>
              <a:rPr lang="sv-SE" sz="2400" dirty="0" err="1"/>
              <a:t>yellow</a:t>
            </a:r>
            <a:r>
              <a:rPr lang="sv-SE" sz="2400" dirty="0"/>
              <a:t> </a:t>
            </a:r>
            <a:r>
              <a:rPr lang="sv-SE" sz="2400" dirty="0" err="1"/>
              <a:t>vests</a:t>
            </a:r>
            <a:r>
              <a:rPr lang="sv-SE" sz="2400" dirty="0"/>
              <a:t> and listen to speakers voice </a:t>
            </a:r>
            <a:endParaRPr lang="sv-SE" sz="2400" dirty="0" smtClean="0"/>
          </a:p>
          <a:p>
            <a:pPr marL="285750" indent="-285750">
              <a:buFontTx/>
              <a:buChar char="-"/>
            </a:pPr>
            <a:endParaRPr lang="sv-SE" sz="2400" dirty="0"/>
          </a:p>
          <a:p>
            <a:pPr marL="285750" indent="-285750">
              <a:buFontTx/>
              <a:buChar char="-"/>
            </a:pPr>
            <a:r>
              <a:rPr lang="sv-SE" sz="2400" dirty="0"/>
              <a:t>Smoking is </a:t>
            </a:r>
            <a:r>
              <a:rPr lang="sv-SE" sz="2400" dirty="0" err="1"/>
              <a:t>only</a:t>
            </a:r>
            <a:r>
              <a:rPr lang="sv-SE" sz="2400" dirty="0"/>
              <a:t> </a:t>
            </a:r>
            <a:r>
              <a:rPr lang="sv-SE" sz="2400" dirty="0" err="1"/>
              <a:t>allowed</a:t>
            </a:r>
            <a:r>
              <a:rPr lang="sv-SE" sz="2400" dirty="0"/>
              <a:t> </a:t>
            </a:r>
            <a:r>
              <a:rPr lang="sv-SE" sz="2400" dirty="0" err="1"/>
              <a:t>outside</a:t>
            </a:r>
            <a:r>
              <a:rPr lang="sv-SE" sz="2400" dirty="0"/>
              <a:t> the </a:t>
            </a:r>
            <a:r>
              <a:rPr lang="sv-SE" sz="2400" dirty="0" err="1" smtClean="0"/>
              <a:t>building</a:t>
            </a:r>
            <a:r>
              <a:rPr lang="sv-SE" sz="2400" dirty="0" smtClean="0"/>
              <a:t> </a:t>
            </a:r>
            <a:r>
              <a:rPr lang="sv-SE" sz="2400" dirty="0"/>
              <a:t>at a minimum </a:t>
            </a:r>
            <a:r>
              <a:rPr lang="sv-SE" sz="2400" dirty="0" err="1"/>
              <a:t>distance</a:t>
            </a:r>
            <a:r>
              <a:rPr lang="sv-SE" sz="2400" dirty="0"/>
              <a:t> </a:t>
            </a:r>
            <a:r>
              <a:rPr lang="sv-SE" sz="2400" dirty="0" err="1"/>
              <a:t>of</a:t>
            </a:r>
            <a:r>
              <a:rPr lang="sv-SE" sz="2400" dirty="0"/>
              <a:t> 15 </a:t>
            </a:r>
            <a:r>
              <a:rPr lang="sv-SE" sz="2400" dirty="0" err="1"/>
              <a:t>metres</a:t>
            </a:r>
            <a:r>
              <a:rPr lang="sv-SE" sz="2400" dirty="0"/>
              <a:t> from the </a:t>
            </a:r>
            <a:r>
              <a:rPr lang="sv-SE" sz="2400" dirty="0" err="1"/>
              <a:t>building</a:t>
            </a:r>
            <a:r>
              <a:rPr lang="sv-SE" sz="2400" dirty="0"/>
              <a:t>.</a:t>
            </a:r>
          </a:p>
        </p:txBody>
      </p:sp>
      <p:sp>
        <p:nvSpPr>
          <p:cNvPr id="3" name="Date Placeholder 2"/>
          <p:cNvSpPr>
            <a:spLocks noGrp="1"/>
          </p:cNvSpPr>
          <p:nvPr>
            <p:ph type="dt" sz="half" idx="10"/>
          </p:nvPr>
        </p:nvSpPr>
        <p:spPr/>
        <p:txBody>
          <a:bodyPr/>
          <a:lstStyle/>
          <a:p>
            <a:r>
              <a:rPr lang="de-DE" smtClean="0"/>
              <a:t>2017-09-25</a:t>
            </a:r>
            <a:endParaRPr lang="sv-SE"/>
          </a:p>
        </p:txBody>
      </p:sp>
      <p:sp>
        <p:nvSpPr>
          <p:cNvPr id="4" name="Footer Placeholder 3"/>
          <p:cNvSpPr>
            <a:spLocks noGrp="1"/>
          </p:cNvSpPr>
          <p:nvPr>
            <p:ph type="ftr" sz="quarter" idx="11"/>
          </p:nvPr>
        </p:nvSpPr>
        <p:spPr/>
        <p:txBody>
          <a:bodyPr/>
          <a:lstStyle/>
          <a:p>
            <a:r>
              <a:rPr lang="sv-SE" smtClean="0"/>
              <a:t>NUFACT2017 Introduction                                                               Tod Ekelof</a:t>
            </a:r>
            <a:endParaRPr lang="sv-SE"/>
          </a:p>
        </p:txBody>
      </p:sp>
      <p:sp>
        <p:nvSpPr>
          <p:cNvPr id="5" name="Slide Number Placeholder 4"/>
          <p:cNvSpPr>
            <a:spLocks noGrp="1"/>
          </p:cNvSpPr>
          <p:nvPr>
            <p:ph type="sldNum" sz="quarter" idx="12"/>
          </p:nvPr>
        </p:nvSpPr>
        <p:spPr/>
        <p:txBody>
          <a:bodyPr/>
          <a:lstStyle/>
          <a:p>
            <a:fld id="{4DA6B5C1-7B00-41E7-A916-C87048857CAD}" type="slidenum">
              <a:rPr lang="sv-SE" smtClean="0"/>
              <a:t>7</a:t>
            </a:fld>
            <a:endParaRPr lang="sv-SE"/>
          </a:p>
        </p:txBody>
      </p:sp>
    </p:spTree>
    <p:extLst>
      <p:ext uri="{BB962C8B-B14F-4D97-AF65-F5344CB8AC3E}">
        <p14:creationId xmlns:p14="http://schemas.microsoft.com/office/powerpoint/2010/main" val="28231793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870" y="931655"/>
            <a:ext cx="10515600" cy="1325563"/>
          </a:xfrm>
        </p:spPr>
        <p:txBody>
          <a:bodyPr>
            <a:normAutofit fontScale="90000"/>
          </a:bodyPr>
          <a:lstStyle/>
          <a:p>
            <a:pPr algn="ctr"/>
            <a:r>
              <a:rPr lang="en-US" dirty="0" smtClean="0">
                <a:latin typeface="Comic Sans MS" panose="030F0702030302020204" pitchFamily="66" charset="0"/>
              </a:rPr>
              <a:t>We hope that you will enjoy a fruitful NUFACT </a:t>
            </a:r>
            <a:r>
              <a:rPr lang="en-US" dirty="0" err="1" smtClean="0">
                <a:latin typeface="Comic Sans MS" panose="030F0702030302020204" pitchFamily="66" charset="0"/>
              </a:rPr>
              <a:t>worshop</a:t>
            </a:r>
            <a:r>
              <a:rPr lang="en-US" dirty="0" smtClean="0">
                <a:latin typeface="Comic Sans MS" panose="030F0702030302020204" pitchFamily="66" charset="0"/>
              </a:rPr>
              <a:t> and a pleasant stay in Uppsala!</a:t>
            </a:r>
            <a:endParaRPr lang="en-US" dirty="0">
              <a:latin typeface="Comic Sans MS" panose="030F0702030302020204" pitchFamily="66" charset="0"/>
            </a:endParaRPr>
          </a:p>
        </p:txBody>
      </p:sp>
      <p:pic>
        <p:nvPicPr>
          <p:cNvPr id="3" name="Picture 24" descr="Afficher l'image d'orig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6088" y="2938945"/>
            <a:ext cx="4572000" cy="292687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Botaniska trädgården i Uppsala. Foto: Niklas Lundengård /Destination Uppsa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9483" y="3055942"/>
            <a:ext cx="5524500" cy="280987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123124" y="6092688"/>
            <a:ext cx="1557927" cy="369332"/>
          </a:xfrm>
          <a:prstGeom prst="rect">
            <a:avLst/>
          </a:prstGeom>
          <a:noFill/>
        </p:spPr>
        <p:txBody>
          <a:bodyPr wrap="none" rtlCol="0">
            <a:spAutoFit/>
          </a:bodyPr>
          <a:lstStyle/>
          <a:p>
            <a:r>
              <a:rPr lang="en-US" dirty="0" smtClean="0"/>
              <a:t>Uppsala Castle</a:t>
            </a:r>
            <a:endParaRPr lang="en-US" dirty="0"/>
          </a:p>
        </p:txBody>
      </p:sp>
      <p:sp>
        <p:nvSpPr>
          <p:cNvPr id="7" name="TextBox 6"/>
          <p:cNvSpPr txBox="1"/>
          <p:nvPr/>
        </p:nvSpPr>
        <p:spPr>
          <a:xfrm>
            <a:off x="7249226" y="6092688"/>
            <a:ext cx="2602572" cy="369332"/>
          </a:xfrm>
          <a:prstGeom prst="rect">
            <a:avLst/>
          </a:prstGeom>
          <a:noFill/>
        </p:spPr>
        <p:txBody>
          <a:bodyPr wrap="none" rtlCol="0">
            <a:spAutoFit/>
          </a:bodyPr>
          <a:lstStyle/>
          <a:p>
            <a:r>
              <a:rPr lang="en-US" dirty="0" smtClean="0"/>
              <a:t>Uppsala Botanical Garden</a:t>
            </a:r>
            <a:endParaRPr lang="en-US" dirty="0"/>
          </a:p>
        </p:txBody>
      </p:sp>
      <p:sp>
        <p:nvSpPr>
          <p:cNvPr id="5" name="Date Placeholder 4"/>
          <p:cNvSpPr>
            <a:spLocks noGrp="1"/>
          </p:cNvSpPr>
          <p:nvPr>
            <p:ph type="dt" sz="half" idx="10"/>
          </p:nvPr>
        </p:nvSpPr>
        <p:spPr/>
        <p:txBody>
          <a:bodyPr/>
          <a:lstStyle/>
          <a:p>
            <a:r>
              <a:rPr lang="de-DE" smtClean="0"/>
              <a:t>2017-09-25</a:t>
            </a:r>
            <a:endParaRPr lang="sv-SE"/>
          </a:p>
        </p:txBody>
      </p:sp>
      <p:sp>
        <p:nvSpPr>
          <p:cNvPr id="8" name="Footer Placeholder 7"/>
          <p:cNvSpPr>
            <a:spLocks noGrp="1"/>
          </p:cNvSpPr>
          <p:nvPr>
            <p:ph type="ftr" sz="quarter" idx="11"/>
          </p:nvPr>
        </p:nvSpPr>
        <p:spPr/>
        <p:txBody>
          <a:bodyPr/>
          <a:lstStyle/>
          <a:p>
            <a:r>
              <a:rPr lang="sv-SE" smtClean="0"/>
              <a:t>NUFACT2017 Introduction                                                               Tod Ekelof</a:t>
            </a:r>
            <a:endParaRPr lang="sv-SE"/>
          </a:p>
        </p:txBody>
      </p:sp>
      <p:sp>
        <p:nvSpPr>
          <p:cNvPr id="9" name="Slide Number Placeholder 8"/>
          <p:cNvSpPr>
            <a:spLocks noGrp="1"/>
          </p:cNvSpPr>
          <p:nvPr>
            <p:ph type="sldNum" sz="quarter" idx="12"/>
          </p:nvPr>
        </p:nvSpPr>
        <p:spPr/>
        <p:txBody>
          <a:bodyPr/>
          <a:lstStyle/>
          <a:p>
            <a:fld id="{4DA6B5C1-7B00-41E7-A916-C87048857CAD}" type="slidenum">
              <a:rPr lang="sv-SE" smtClean="0"/>
              <a:t>8</a:t>
            </a:fld>
            <a:endParaRPr lang="sv-SE"/>
          </a:p>
        </p:txBody>
      </p:sp>
    </p:spTree>
    <p:extLst>
      <p:ext uri="{BB962C8B-B14F-4D97-AF65-F5344CB8AC3E}">
        <p14:creationId xmlns:p14="http://schemas.microsoft.com/office/powerpoint/2010/main" val="40891641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275</Words>
  <Application>Microsoft Office PowerPoint</Application>
  <PresentationFormat>Widescreen</PresentationFormat>
  <Paragraphs>62</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Comic Sans MS</vt:lpstr>
      <vt:lpstr>Office-tema</vt:lpstr>
      <vt:lpstr>PowerPoint Presentation</vt:lpstr>
      <vt:lpstr>NUFACT2017 is the nineteenth in the series of yearly international workshops which started in 1999 and which until now was called International Workshop on Neutrino Factories.   Over the years the Workshop has come to include all current and future accelerator and also reactor based neutrino projects, including also muon projects, not only the Neutrino Factory project, and the NUFACT name has there fore been changed to mean:   Workshop on Neutrinos from Accelerators    The workshop plenary program is set up by a Scientific Program Committee and the parallel sessions by five very active Working Groups: Working Group 1: Neutrino Oscillation Physics  Working Group 2: Neutrino Scattering Physics  Working Group 3: Accelerator Physics  Working Group 4: Muon Physics  Working Group 5: Neutrinos Beyond PMNS.  The workshop program is available at https://indico.uu.se/event/324/ </vt:lpstr>
      <vt:lpstr>       University Main Building - Plenary sessions are in Hall X - WG1 parallel sessions in Hall X  -WG2 parallel sessions in Hall IX - WG3 parallel sessions in Hall IV - WG4 parallel sessions in Hall VIII - WG5 parallel sessions in Hall XI All Halls are on the upper floor, except Hall IV which is on the ground floor   - Coffee on ground floor  - Posters on ground floor  - Gent’s room entrance on ground floor  - Ladie’s room entrance on ground   - Almas Café one stair down from ground floor  - Welcome Reception on upper floor       </vt:lpstr>
      <vt:lpstr>Technical information  - Speaker laptops are available in all 5 session Halls. Speakers: please upload your presentations via the NUFACT2017 web site https://indico.uu.se/event/324/ as soon as possible. Please try the upload process already today so that we can fix access right etc before the time is too short. We will not accept local uploading from a USB-key  - Access to internet via WiFi:  1. Use Eduroam  2. If you do not have access to Eduroam,  look up UpUnet-S and log in at https://netlogon.student.uu.se , then click on  User group ”Gästidentitet/Guest identity”and use the user–ID and password that you have received at the reistration desk.</vt:lpstr>
      <vt:lpstr>   Social activities  - Lunch each day at 12:30-14:00, maps with the location of restaurants and cafés available at the registration desk  - Welcome reception, Monday at 18.00-19.00 in the Faculty Rooms on the upper floor gallery in the University Main Building  - Excursion,  Wednesday at 12:30-19:00, meeting point: Islandsbron, about 20 minutes walk from University Main Building. Lunch will be served on the boat. Deptature at 13.00. Be on time!   - Dinner, Friday at 19:00 at Stockholms Student Nation, Drottninggatan 11, about 5 minutes walk from the University Main Building   </vt:lpstr>
      <vt:lpstr>  </vt:lpstr>
      <vt:lpstr>PowerPoint Presentation</vt:lpstr>
      <vt:lpstr>We hope that you will enjoy a fruitful NUFACT worshop and a pleasant stay in Uppsala!</vt:lpstr>
    </vt:vector>
  </TitlesOfParts>
  <Company>SLU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Practical information</dc:title>
  <dc:creator>Lena Vernersson</dc:creator>
  <cp:lastModifiedBy>Tord Ekelöf</cp:lastModifiedBy>
  <cp:revision>53</cp:revision>
  <dcterms:created xsi:type="dcterms:W3CDTF">2017-09-21T11:06:06Z</dcterms:created>
  <dcterms:modified xsi:type="dcterms:W3CDTF">2017-09-25T05:45:12Z</dcterms:modified>
</cp:coreProperties>
</file>