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266" r:id="rId3"/>
    <p:sldId id="267" r:id="rId4"/>
    <p:sldId id="257" r:id="rId5"/>
    <p:sldId id="258" r:id="rId6"/>
    <p:sldId id="260" r:id="rId7"/>
    <p:sldId id="261" r:id="rId8"/>
    <p:sldId id="262" r:id="rId9"/>
    <p:sldId id="264" r:id="rId10"/>
    <p:sldId id="265" r:id="rId11"/>
    <p:sldId id="268" r:id="rId12"/>
    <p:sldId id="279" r:id="rId13"/>
    <p:sldId id="290" r:id="rId14"/>
    <p:sldId id="281" r:id="rId15"/>
    <p:sldId id="291" r:id="rId16"/>
    <p:sldId id="294" r:id="rId17"/>
    <p:sldId id="295" r:id="rId18"/>
    <p:sldId id="284" r:id="rId19"/>
    <p:sldId id="296" r:id="rId20"/>
    <p:sldId id="297" r:id="rId21"/>
    <p:sldId id="298" r:id="rId22"/>
    <p:sldId id="302" r:id="rId23"/>
    <p:sldId id="303" r:id="rId24"/>
    <p:sldId id="300" r:id="rId25"/>
    <p:sldId id="304" r:id="rId26"/>
    <p:sldId id="271" r:id="rId27"/>
    <p:sldId id="274" r:id="rId28"/>
    <p:sldId id="273" r:id="rId29"/>
    <p:sldId id="275" r:id="rId30"/>
    <p:sldId id="276" r:id="rId31"/>
    <p:sldId id="278" r:id="rId32"/>
    <p:sldId id="277" r:id="rId33"/>
    <p:sldId id="344" r:id="rId34"/>
    <p:sldId id="345" r:id="rId35"/>
    <p:sldId id="346" r:id="rId36"/>
    <p:sldId id="347" r:id="rId37"/>
    <p:sldId id="348" r:id="rId38"/>
    <p:sldId id="349" r:id="rId39"/>
    <p:sldId id="351" r:id="rId40"/>
    <p:sldId id="350" r:id="rId41"/>
    <p:sldId id="352" r:id="rId42"/>
    <p:sldId id="354" r:id="rId43"/>
    <p:sldId id="353" r:id="rId4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 A. Lebedev x2558 13122N" initials="VALx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71" autoAdjust="0"/>
  </p:normalViewPr>
  <p:slideViewPr>
    <p:cSldViewPr>
      <p:cViewPr>
        <p:scale>
          <a:sx n="93" d="100"/>
          <a:sy n="93" d="100"/>
        </p:scale>
        <p:origin x="1664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2017-09-25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707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21507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236B4B-6F82-C443-BCBA-79758BC82AAD}" type="slidenum">
              <a:rPr lang="en-US" altLang="ja-JP" sz="1200"/>
              <a:pPr/>
              <a:t>14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77015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186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A1677-54C9-45D4-9004-026EC49BDE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68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118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4E8EB-C58A-2B43-A065-EF53DD4AA7A2}" type="datetime1">
              <a:rPr lang="sv-SE" noProof="0" smtClean="0"/>
              <a:t>2017-09-25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86E5-D29A-2442-89F2-D1734D3BDA61}" type="datetime1">
              <a:rPr lang="sv-SE" noProof="0" smtClean="0"/>
              <a:t>2017-09-25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291B-D973-364B-A761-DEA8119D0CBA}" type="datetime1">
              <a:rPr lang="sv-SE" noProof="0" smtClean="0"/>
              <a:t>2017-09-25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E300-B3FD-2A41-A676-01893D60C32D}" type="datetime1">
              <a:rPr lang="sv-SE" noProof="0" smtClean="0"/>
              <a:t>2017-09-25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EC95-2F9D-0D48-B8BD-5652EC8C6366}" type="datetime1">
              <a:rPr lang="sv-SE" noProof="0" smtClean="0"/>
              <a:t>2017-09-25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Relationship Id="rId3" Type="http://schemas.openxmlformats.org/officeDocument/2006/relationships/image" Target="../media/image5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Relationship Id="rId3" Type="http://schemas.openxmlformats.org/officeDocument/2006/relationships/image" Target="../media/image6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Future High Power Proton Drivers for Neutrino Beams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</a:rPr>
              <a:t>Ciprian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</a:rPr>
              <a:t>Plostinar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NuFact’17 </a:t>
            </a:r>
            <a:r>
              <a:rPr lang="mr-IN" sz="2000" dirty="0" smtClean="0">
                <a:solidFill>
                  <a:schemeClr val="bg1"/>
                </a:solidFill>
              </a:rPr>
              <a:t>–</a:t>
            </a:r>
            <a:r>
              <a:rPr lang="en-GB" sz="2000" dirty="0" smtClean="0">
                <a:solidFill>
                  <a:schemeClr val="bg1"/>
                </a:solidFill>
              </a:rPr>
              <a:t> Uppsala, Sweden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24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“R&amp;D Needs”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Significant </a:t>
            </a:r>
            <a:r>
              <a:rPr lang="en-US" dirty="0" smtClean="0"/>
              <a:t>progress</a:t>
            </a:r>
          </a:p>
          <a:p>
            <a:pPr lvl="1"/>
            <a:r>
              <a:rPr lang="en-US" dirty="0" smtClean="0"/>
              <a:t>Accelerator Front End</a:t>
            </a:r>
          </a:p>
          <a:p>
            <a:pPr lvl="1"/>
            <a:r>
              <a:rPr lang="en-US" dirty="0" smtClean="0"/>
              <a:t>High-gradient cavities</a:t>
            </a:r>
          </a:p>
          <a:p>
            <a:pPr lvl="1"/>
            <a:r>
              <a:rPr lang="en-US" dirty="0" smtClean="0"/>
              <a:t>Injection </a:t>
            </a:r>
          </a:p>
          <a:p>
            <a:pPr lvl="1"/>
            <a:r>
              <a:rPr lang="en-US" dirty="0" smtClean="0"/>
              <a:t>FFAG Development and Prototyping </a:t>
            </a:r>
          </a:p>
          <a:p>
            <a:pPr lvl="1"/>
            <a:r>
              <a:rPr lang="en-US" dirty="0" smtClean="0"/>
              <a:t>Fast beam chopping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Important issues: </a:t>
            </a:r>
          </a:p>
          <a:p>
            <a:pPr lvl="1"/>
            <a:r>
              <a:rPr lang="en-US" dirty="0" smtClean="0"/>
              <a:t>Beam loss: “The </a:t>
            </a:r>
            <a:r>
              <a:rPr lang="en-US" dirty="0"/>
              <a:t>whole machine should be designed for very low uncontrolled beam </a:t>
            </a:r>
            <a:r>
              <a:rPr lang="en-US" dirty="0" smtClean="0"/>
              <a:t>loss </a:t>
            </a:r>
            <a:r>
              <a:rPr lang="en-GB" dirty="0" smtClean="0"/>
              <a:t>to </a:t>
            </a:r>
            <a:r>
              <a:rPr lang="en-GB" dirty="0"/>
              <a:t>permit hands-on </a:t>
            </a:r>
            <a:r>
              <a:rPr lang="en-GB" dirty="0" smtClean="0"/>
              <a:t>maintenance”.</a:t>
            </a:r>
          </a:p>
          <a:p>
            <a:pPr lvl="1"/>
            <a:r>
              <a:rPr lang="en-US" dirty="0"/>
              <a:t>Space-charge: “</a:t>
            </a:r>
            <a:r>
              <a:rPr lang="en-GB" dirty="0"/>
              <a:t>Continued development and testing of tracking codes adequate for this parameter regime are also important</a:t>
            </a:r>
            <a:r>
              <a:rPr lang="en-US" dirty="0"/>
              <a:t>”</a:t>
            </a:r>
            <a:endParaRPr lang="en-GB" dirty="0" smtClean="0"/>
          </a:p>
          <a:p>
            <a:pPr lvl="1"/>
            <a:r>
              <a:rPr lang="en-GB" dirty="0" smtClean="0"/>
              <a:t>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60947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See B.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Freemire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, “Accelerator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R&amp;D Toward Proton Drivers for Future Particle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Accelerators”, Tuesday 26 Sep., WG3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0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Japan</a:t>
            </a:r>
          </a:p>
          <a:p>
            <a:pPr lvl="1"/>
            <a:r>
              <a:rPr lang="en-GB" dirty="0" smtClean="0"/>
              <a:t>J-PARC, KEK</a:t>
            </a:r>
          </a:p>
          <a:p>
            <a:r>
              <a:rPr lang="en-GB" dirty="0" smtClean="0"/>
              <a:t>China</a:t>
            </a:r>
          </a:p>
          <a:p>
            <a:pPr lvl="1"/>
            <a:r>
              <a:rPr lang="en-GB" dirty="0" smtClean="0"/>
              <a:t>IMP, IHEP, </a:t>
            </a:r>
            <a:r>
              <a:rPr lang="en-GB" dirty="0" err="1" smtClean="0"/>
              <a:t>CiADS</a:t>
            </a:r>
            <a:r>
              <a:rPr lang="en-GB" dirty="0" smtClean="0"/>
              <a:t>, CSNS</a:t>
            </a:r>
          </a:p>
          <a:p>
            <a:r>
              <a:rPr lang="en-GB" dirty="0" smtClean="0"/>
              <a:t>Europe</a:t>
            </a:r>
          </a:p>
          <a:p>
            <a:pPr lvl="1"/>
            <a:r>
              <a:rPr lang="en-GB" dirty="0" err="1" smtClean="0"/>
              <a:t>ESSnuSB</a:t>
            </a:r>
            <a:endParaRPr lang="en-GB" dirty="0" smtClean="0"/>
          </a:p>
          <a:p>
            <a:r>
              <a:rPr lang="en-GB" dirty="0" smtClean="0"/>
              <a:t>North America</a:t>
            </a:r>
          </a:p>
          <a:p>
            <a:pPr lvl="1"/>
            <a:r>
              <a:rPr lang="en-GB" dirty="0" smtClean="0"/>
              <a:t>PIP-II</a:t>
            </a:r>
          </a:p>
          <a:p>
            <a:r>
              <a:rPr lang="en-GB" dirty="0" smtClean="0"/>
              <a:t>Others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401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J-PARC_GoogleMap1311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467" y="2362053"/>
            <a:ext cx="9135533" cy="4495943"/>
          </a:xfrm>
          <a:prstGeom prst="rect">
            <a:avLst/>
          </a:prstGeom>
        </p:spPr>
      </p:pic>
      <p:sp>
        <p:nvSpPr>
          <p:cNvPr id="7" name="アーチ 6"/>
          <p:cNvSpPr>
            <a:spLocks noChangeAspect="1"/>
          </p:cNvSpPr>
          <p:nvPr/>
        </p:nvSpPr>
        <p:spPr>
          <a:xfrm>
            <a:off x="4555063" y="3852327"/>
            <a:ext cx="1799994" cy="1799994"/>
          </a:xfrm>
          <a:prstGeom prst="blockArc">
            <a:avLst>
              <a:gd name="adj1" fmla="val 9136719"/>
              <a:gd name="adj2" fmla="val 16398120"/>
              <a:gd name="adj3" fmla="val 1772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アーチ 8"/>
          <p:cNvSpPr>
            <a:spLocks noChangeAspect="1"/>
          </p:cNvSpPr>
          <p:nvPr/>
        </p:nvSpPr>
        <p:spPr>
          <a:xfrm flipH="1">
            <a:off x="5283197" y="3852327"/>
            <a:ext cx="1799994" cy="1799994"/>
          </a:xfrm>
          <a:prstGeom prst="blockArc">
            <a:avLst>
              <a:gd name="adj1" fmla="val 9136719"/>
              <a:gd name="adj2" fmla="val 16398120"/>
              <a:gd name="adj3" fmla="val 1772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アーチ 9"/>
          <p:cNvSpPr>
            <a:spLocks noChangeAspect="1"/>
          </p:cNvSpPr>
          <p:nvPr/>
        </p:nvSpPr>
        <p:spPr>
          <a:xfrm rot="7200000" flipH="1">
            <a:off x="4944511" y="4470412"/>
            <a:ext cx="1799994" cy="1799994"/>
          </a:xfrm>
          <a:prstGeom prst="blockArc">
            <a:avLst>
              <a:gd name="adj1" fmla="val 9136719"/>
              <a:gd name="adj2" fmla="val 16398120"/>
              <a:gd name="adj3" fmla="val 1772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5501747" y="3869743"/>
            <a:ext cx="648000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>
            <a:cxnSpLocks noChangeAspect="1"/>
          </p:cNvCxnSpPr>
          <p:nvPr/>
        </p:nvCxnSpPr>
        <p:spPr>
          <a:xfrm>
            <a:off x="4672482" y="5163559"/>
            <a:ext cx="424597" cy="678965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cxnSpLocks noChangeAspect="1"/>
          </p:cNvCxnSpPr>
          <p:nvPr/>
        </p:nvCxnSpPr>
        <p:spPr>
          <a:xfrm flipH="1">
            <a:off x="6634306" y="5161129"/>
            <a:ext cx="333907" cy="604042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アーチ 26"/>
          <p:cNvSpPr>
            <a:spLocks noChangeAspect="1"/>
          </p:cNvSpPr>
          <p:nvPr/>
        </p:nvSpPr>
        <p:spPr>
          <a:xfrm rot="16200000">
            <a:off x="3649123" y="4534365"/>
            <a:ext cx="503986" cy="503986"/>
          </a:xfrm>
          <a:prstGeom prst="blockArc">
            <a:avLst>
              <a:gd name="adj1" fmla="val 8846268"/>
              <a:gd name="adj2" fmla="val 16159519"/>
              <a:gd name="adj3" fmla="val 6526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アーチ 27"/>
          <p:cNvSpPr>
            <a:spLocks noChangeAspect="1"/>
          </p:cNvSpPr>
          <p:nvPr/>
        </p:nvSpPr>
        <p:spPr>
          <a:xfrm rot="16200000" flipH="1">
            <a:off x="3641385" y="4392873"/>
            <a:ext cx="503987" cy="503987"/>
          </a:xfrm>
          <a:prstGeom prst="blockArc">
            <a:avLst>
              <a:gd name="adj1" fmla="val 9136719"/>
              <a:gd name="adj2" fmla="val 16286694"/>
              <a:gd name="adj3" fmla="val 6458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9" name="アーチ 28"/>
          <p:cNvSpPr>
            <a:spLocks noChangeAspect="1"/>
          </p:cNvSpPr>
          <p:nvPr/>
        </p:nvSpPr>
        <p:spPr>
          <a:xfrm rot="1800000" flipH="1">
            <a:off x="3742986" y="4449462"/>
            <a:ext cx="503987" cy="503987"/>
          </a:xfrm>
          <a:prstGeom prst="blockArc">
            <a:avLst>
              <a:gd name="adj1" fmla="val 9664519"/>
              <a:gd name="adj2" fmla="val 16249050"/>
              <a:gd name="adj3" fmla="val 6422"/>
            </a:avLst>
          </a:prstGeom>
          <a:solidFill>
            <a:srgbClr val="FF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0" name="直線コネクタ 29"/>
          <p:cNvCxnSpPr>
            <a:stCxn id="28" idx="0"/>
            <a:endCxn id="29" idx="1"/>
          </p:cNvCxnSpPr>
          <p:nvPr/>
        </p:nvCxnSpPr>
        <p:spPr>
          <a:xfrm>
            <a:off x="4003029" y="4436203"/>
            <a:ext cx="106930" cy="59373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cxnSpLocks noChangeAspect="1"/>
            <a:stCxn id="28" idx="1"/>
            <a:endCxn id="27" idx="1"/>
          </p:cNvCxnSpPr>
          <p:nvPr/>
        </p:nvCxnSpPr>
        <p:spPr>
          <a:xfrm>
            <a:off x="3657734" y="4650810"/>
            <a:ext cx="7850" cy="138322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 noChangeAspect="1"/>
            <a:stCxn id="29" idx="0"/>
          </p:cNvCxnSpPr>
          <p:nvPr/>
        </p:nvCxnSpPr>
        <p:spPr>
          <a:xfrm flipH="1">
            <a:off x="4027102" y="4879220"/>
            <a:ext cx="122816" cy="117694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4060825" y="4465108"/>
            <a:ext cx="161925" cy="34701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4210051" y="4491343"/>
            <a:ext cx="449732" cy="762224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4205818" y="4491343"/>
            <a:ext cx="666749" cy="405517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4872567" y="4896860"/>
            <a:ext cx="684000" cy="0"/>
          </a:xfrm>
          <a:prstGeom prst="line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4655550" y="5249334"/>
            <a:ext cx="98484" cy="5080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3641385" y="4789132"/>
            <a:ext cx="0" cy="511002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円弧 73"/>
          <p:cNvSpPr>
            <a:spLocks noChangeAspect="1"/>
          </p:cNvSpPr>
          <p:nvPr/>
        </p:nvSpPr>
        <p:spPr>
          <a:xfrm rot="5400000">
            <a:off x="3240571" y="5095275"/>
            <a:ext cx="395998" cy="395998"/>
          </a:xfrm>
          <a:prstGeom prst="arc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6" name="直線コネクタ 75"/>
          <p:cNvCxnSpPr>
            <a:endCxn id="74" idx="2"/>
          </p:cNvCxnSpPr>
          <p:nvPr/>
        </p:nvCxnSpPr>
        <p:spPr>
          <a:xfrm flipV="1">
            <a:off x="2057400" y="5491273"/>
            <a:ext cx="1381170" cy="3600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円弧 78"/>
          <p:cNvSpPr>
            <a:spLocks noChangeAspect="1"/>
          </p:cNvSpPr>
          <p:nvPr/>
        </p:nvSpPr>
        <p:spPr>
          <a:xfrm rot="16200000">
            <a:off x="4995348" y="3870910"/>
            <a:ext cx="1043998" cy="1043998"/>
          </a:xfrm>
          <a:prstGeom prst="arc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81" name="直線コネクタ 80"/>
          <p:cNvCxnSpPr/>
          <p:nvPr/>
        </p:nvCxnSpPr>
        <p:spPr>
          <a:xfrm>
            <a:off x="4995348" y="4391090"/>
            <a:ext cx="0" cy="287996"/>
          </a:xfrm>
          <a:prstGeom prst="line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4995348" y="4679086"/>
            <a:ext cx="0" cy="138304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 flipV="1">
            <a:off x="6968213" y="4436203"/>
            <a:ext cx="684000" cy="931665"/>
          </a:xfrm>
          <a:prstGeom prst="line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 flipV="1">
            <a:off x="6781799" y="5367868"/>
            <a:ext cx="186414" cy="163065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/>
          <p:cNvSpPr txBox="1"/>
          <p:nvPr/>
        </p:nvSpPr>
        <p:spPr>
          <a:xfrm>
            <a:off x="5090631" y="5013649"/>
            <a:ext cx="1457387" cy="7386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Material and Life 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Science Facility</a:t>
            </a:r>
          </a:p>
          <a:p>
            <a:pPr algn="ctr"/>
            <a:r>
              <a:rPr kumimoji="1" lang="en-US" altLang="ja-JP" sz="1400" dirty="0">
                <a:solidFill>
                  <a:schemeClr val="bg1"/>
                </a:solidFill>
              </a:rPr>
              <a:t>(MLF)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7466664" y="3797300"/>
            <a:ext cx="129633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Hadron Hall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352988" y="6128896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Neutrino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Facility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08597" y="5511575"/>
            <a:ext cx="1645002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Main Ring (MR)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[30 GeV]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290238" y="3629387"/>
            <a:ext cx="1481752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Rapid Cycling 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</a:rPr>
              <a:t>Synchrotron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</a:rPr>
              <a:t>(RCS) [3 GeV]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1719814" y="5015431"/>
            <a:ext cx="185653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LINAC [400 MeV]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8" name="図 37" descr="Unknow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213" y="257951"/>
            <a:ext cx="1080000" cy="966076"/>
          </a:xfrm>
          <a:prstGeom prst="rect">
            <a:avLst/>
          </a:prstGeom>
        </p:spPr>
      </p:pic>
      <p:sp>
        <p:nvSpPr>
          <p:cNvPr id="42" name="コンテンツ プレースホルダー 2">
            <a:extLst>
              <a:ext uri="{FF2B5EF4-FFF2-40B4-BE49-F238E27FC236}">
                <a16:creationId xmlns="" xmlns:a16="http://schemas.microsoft.com/office/drawing/2014/main" id="{F2FA8B42-142E-490E-96AD-B27D60DDC648}"/>
              </a:ext>
            </a:extLst>
          </p:cNvPr>
          <p:cNvSpPr txBox="1">
            <a:spLocks/>
          </p:cNvSpPr>
          <p:nvPr/>
        </p:nvSpPr>
        <p:spPr>
          <a:xfrm>
            <a:off x="4003029" y="1434942"/>
            <a:ext cx="5140971" cy="1885784"/>
          </a:xfrm>
          <a:prstGeom prst="rect">
            <a:avLst/>
          </a:prstGeom>
          <a:solidFill>
            <a:srgbClr val="FFFF00"/>
          </a:solidFill>
        </p:spPr>
        <p:txBody>
          <a:bodyPr vert="horz" lIns="36000" tIns="34290" rIns="0" bIns="3429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Ring (MR)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1567.5 m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Three-fold symmetry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Imaginary Transition γ lattice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Energy 3GeV</a:t>
            </a:r>
          </a:p>
          <a:p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Energy 30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470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 (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750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 (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Loss Localization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radioactive</a:t>
            </a:r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395" y="1441860"/>
            <a:ext cx="3846526" cy="141829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>
              <a:lnSpc>
                <a:spcPct val="80000"/>
              </a:lnSpc>
            </a:pPr>
            <a:r>
              <a:rPr lang="en-US" altLang="ja-JP" sz="1600" dirty="0">
                <a:latin typeface="Times New Roman"/>
                <a:cs typeface="Times New Roman"/>
              </a:rPr>
              <a:t>High Intensity Proton </a:t>
            </a:r>
            <a:r>
              <a:rPr lang="en-US" altLang="ja-JP" sz="1600" dirty="0" smtClean="0">
                <a:latin typeface="Times New Roman"/>
                <a:cs typeface="Times New Roman"/>
              </a:rPr>
              <a:t>Accelerators</a:t>
            </a:r>
          </a:p>
          <a:p>
            <a:pPr marL="185738" indent="-185738">
              <a:lnSpc>
                <a:spcPct val="80000"/>
              </a:lnSpc>
            </a:pPr>
            <a:r>
              <a:rPr lang="en-US" altLang="ja-JP" sz="1600" dirty="0" smtClean="0">
                <a:latin typeface="Times New Roman"/>
                <a:cs typeface="Times New Roman"/>
              </a:rPr>
              <a:t>400 MeV Linac, 3 GeV RCS, 30 GeV MR</a:t>
            </a:r>
            <a:endParaRPr lang="en-US" altLang="ja-JP" sz="1600" dirty="0">
              <a:latin typeface="Times New Roman"/>
              <a:cs typeface="Times New Roman"/>
            </a:endParaRPr>
          </a:p>
          <a:p>
            <a:pPr marL="185738" indent="-185738">
              <a:lnSpc>
                <a:spcPct val="80000"/>
              </a:lnSpc>
            </a:pPr>
            <a:r>
              <a:rPr lang="en-US" altLang="ja-JP" sz="1600" dirty="0" smtClean="0">
                <a:latin typeface="Times New Roman"/>
                <a:cs typeface="Times New Roman"/>
              </a:rPr>
              <a:t>Facility </a:t>
            </a:r>
            <a:r>
              <a:rPr lang="en-US" altLang="ja-JP" sz="1600" dirty="0">
                <a:latin typeface="Times New Roman"/>
                <a:cs typeface="Times New Roman"/>
              </a:rPr>
              <a:t>to use the secondary beams </a:t>
            </a:r>
          </a:p>
          <a:p>
            <a:pPr marL="185738" indent="-185738">
              <a:lnSpc>
                <a:spcPct val="80000"/>
              </a:lnSpc>
            </a:pPr>
            <a:r>
              <a:rPr lang="en-US" altLang="ja-JP" sz="1600" dirty="0">
                <a:latin typeface="Times New Roman"/>
                <a:cs typeface="Times New Roman"/>
              </a:rPr>
              <a:t>Operated by Japan Atomic Energy Agency (JAEA) and High Energy Accelerator Research Organization (KEK)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>
                <a:latin typeface="Times New Roman"/>
                <a:cs typeface="Times New Roman"/>
              </a:rPr>
              <a:t>J-PARC</a:t>
            </a:r>
            <a:r>
              <a:rPr lang="ja-JP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Accelerators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740" y="6454133"/>
            <a:ext cx="1725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Courtesy of Y. Sato</a:t>
            </a:r>
            <a:endParaRPr lang="en-GB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5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Times New Roman"/>
                <a:cs typeface="Times New Roman"/>
              </a:rPr>
              <a:t>J-PARC</a:t>
            </a:r>
            <a:r>
              <a:rPr lang="ja-JP" altLang="ja-JP" dirty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Accelerators </a:t>
            </a:r>
            <a:r>
              <a:rPr lang="mr-IN" altLang="ja-JP" dirty="0" smtClean="0">
                <a:latin typeface="Times New Roman"/>
                <a:cs typeface="Times New Roman"/>
              </a:rPr>
              <a:t>–</a:t>
            </a:r>
            <a:r>
              <a:rPr lang="en-US" altLang="ja-JP" dirty="0" smtClean="0">
                <a:latin typeface="Times New Roman"/>
                <a:cs typeface="Times New Roman"/>
              </a:rPr>
              <a:t> Beam Power History</a:t>
            </a:r>
            <a:endParaRPr lang="en-GB" dirty="0"/>
          </a:p>
        </p:txBody>
      </p:sp>
      <p:pic>
        <p:nvPicPr>
          <p:cNvPr id="8" name="図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58" y="3861048"/>
            <a:ext cx="4356279" cy="25202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69856" y="1484784"/>
            <a:ext cx="4267200" cy="5256584"/>
            <a:chOff x="4769856" y="598019"/>
            <a:chExt cx="4267200" cy="5332712"/>
          </a:xfrm>
        </p:grpSpPr>
        <p:sp>
          <p:nvSpPr>
            <p:cNvPr id="10" name="テキスト ボックス 1"/>
            <p:cNvSpPr txBox="1"/>
            <p:nvPr/>
          </p:nvSpPr>
          <p:spPr>
            <a:xfrm>
              <a:off x="6580380" y="5592177"/>
              <a:ext cx="110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Helvetica"/>
                  <a:cs typeface="Helvetica"/>
                </a:rPr>
                <a:t>Time </a:t>
              </a:r>
              <a:r>
                <a:rPr lang="en-US" altLang="ja-JP" sz="1600" dirty="0">
                  <a:latin typeface="Helvetica"/>
                  <a:cs typeface="Helvetica"/>
                </a:rPr>
                <a:t>(</a:t>
              </a:r>
              <a:r>
                <a:rPr kumimoji="1" lang="en-US" altLang="ja-JP" sz="1600" dirty="0">
                  <a:latin typeface="Helvetica"/>
                  <a:cs typeface="Helvetica"/>
                </a:rPr>
                <a:t>ms</a:t>
              </a:r>
              <a:r>
                <a:rPr lang="en-US" altLang="ja-JP" sz="1600" dirty="0">
                  <a:latin typeface="Helvetica"/>
                  <a:cs typeface="Helvetica"/>
                </a:rPr>
                <a:t>)</a:t>
              </a:r>
              <a:r>
                <a:rPr kumimoji="1" lang="en-US" altLang="ja-JP" sz="1600" dirty="0">
                  <a:latin typeface="Helvetica"/>
                  <a:cs typeface="Helvetica"/>
                </a:rPr>
                <a:t> </a:t>
              </a:r>
              <a:endParaRPr kumimoji="1" lang="ja-JP" altLang="en-US" sz="1600" dirty="0">
                <a:latin typeface="Helvetica"/>
                <a:cs typeface="Helvetica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69856" y="598019"/>
              <a:ext cx="4267200" cy="5072208"/>
              <a:chOff x="4769856" y="598019"/>
              <a:chExt cx="4267200" cy="507220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7779" y="598019"/>
                <a:ext cx="4029277" cy="50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テキスト ボックス 2"/>
              <p:cNvSpPr txBox="1"/>
              <p:nvPr/>
            </p:nvSpPr>
            <p:spPr>
              <a:xfrm rot="16200000">
                <a:off x="3108817" y="2911924"/>
                <a:ext cx="36914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Helvetica"/>
                    <a:cs typeface="Helvetica"/>
                  </a:rPr>
                  <a:t>Number of particles / pulse (</a:t>
                </a:r>
                <a:r>
                  <a:rPr kumimoji="1" lang="en-US" altLang="ja-JP" dirty="0">
                    <a:latin typeface="Helvetica"/>
                    <a:cs typeface="Helvetica"/>
                  </a:rPr>
                  <a:t>x10</a:t>
                </a:r>
                <a:r>
                  <a:rPr kumimoji="1" lang="en-US" altLang="ja-JP" baseline="30000" dirty="0">
                    <a:latin typeface="Helvetica"/>
                    <a:cs typeface="Helvetica"/>
                  </a:rPr>
                  <a:t>13</a:t>
                </a:r>
                <a:r>
                  <a:rPr lang="en-US" altLang="ja-JP" dirty="0">
                    <a:latin typeface="Helvetica"/>
                    <a:cs typeface="Helvetica"/>
                  </a:rPr>
                  <a:t>)</a:t>
                </a:r>
                <a:endParaRPr kumimoji="1" lang="ja-JP" altLang="en-US" dirty="0">
                  <a:latin typeface="Helvetica"/>
                  <a:cs typeface="Helvetica"/>
                </a:endParaRPr>
              </a:p>
            </p:txBody>
          </p:sp>
          <p:sp>
            <p:nvSpPr>
              <p:cNvPr id="14" name="テキスト ボックス 6"/>
              <p:cNvSpPr txBox="1"/>
              <p:nvPr/>
            </p:nvSpPr>
            <p:spPr>
              <a:xfrm>
                <a:off x="6082294" y="1009720"/>
                <a:ext cx="27970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8.41 x 10</a:t>
                </a:r>
                <a:r>
                  <a:rPr lang="en-US" altLang="ja-JP" sz="1600" baseline="30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13</a:t>
                </a:r>
                <a:r>
                  <a:rPr lang="en-US" altLang="ja-JP" sz="16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ppp:1010 kW-eq.</a:t>
                </a:r>
                <a:endParaRPr kumimoji="1" lang="ja-JP" altLang="en-US" sz="16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5" name="テキスト ボックス 7"/>
              <p:cNvSpPr txBox="1"/>
              <p:nvPr/>
            </p:nvSpPr>
            <p:spPr>
              <a:xfrm>
                <a:off x="6580380" y="1804849"/>
                <a:ext cx="2340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6.87 x 10</a:t>
                </a:r>
                <a:r>
                  <a:rPr lang="en-US" altLang="ja-JP" sz="1600" baseline="300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13</a:t>
                </a:r>
                <a:r>
                  <a:rPr lang="en-US" altLang="ja-JP" sz="1600" dirty="0">
                    <a:solidFill>
                      <a:srgbClr val="0000FF"/>
                    </a:solidFill>
                    <a:latin typeface="Helvetica"/>
                    <a:cs typeface="Helvetica"/>
                  </a:rPr>
                  <a:t> :825 kW-eq.</a:t>
                </a:r>
                <a:endParaRPr kumimoji="1" lang="ja-JP" altLang="en-US" sz="1600" dirty="0">
                  <a:solidFill>
                    <a:srgbClr val="0000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6" name="テキスト ボックス 8"/>
              <p:cNvSpPr txBox="1"/>
              <p:nvPr/>
            </p:nvSpPr>
            <p:spPr>
              <a:xfrm>
                <a:off x="6577205" y="2964468"/>
                <a:ext cx="2340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Helvetica"/>
                    <a:cs typeface="Helvetica"/>
                  </a:rPr>
                  <a:t>4.73 x 10</a:t>
                </a:r>
                <a:r>
                  <a:rPr lang="en-US" altLang="ja-JP" sz="1600" baseline="30000" dirty="0">
                    <a:latin typeface="Helvetica"/>
                    <a:cs typeface="Helvetica"/>
                  </a:rPr>
                  <a:t>13</a:t>
                </a:r>
                <a:r>
                  <a:rPr lang="en-US" altLang="ja-JP" sz="1600" dirty="0">
                    <a:latin typeface="Helvetica"/>
                    <a:cs typeface="Helvetica"/>
                  </a:rPr>
                  <a:t> :568 kW-eq.</a:t>
                </a:r>
                <a:endParaRPr kumimoji="1" lang="ja-JP" alt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7" name="テキスト ボックス 11"/>
              <p:cNvSpPr txBox="1"/>
              <p:nvPr/>
            </p:nvSpPr>
            <p:spPr>
              <a:xfrm>
                <a:off x="6546231" y="1283018"/>
                <a:ext cx="2340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00B050"/>
                    </a:solidFill>
                    <a:latin typeface="Helvetica"/>
                    <a:cs typeface="Helvetica"/>
                  </a:rPr>
                  <a:t>7.86 x 10</a:t>
                </a:r>
                <a:r>
                  <a:rPr lang="en-US" altLang="ja-JP" sz="1600" baseline="30000" dirty="0">
                    <a:solidFill>
                      <a:srgbClr val="00B050"/>
                    </a:solidFill>
                    <a:latin typeface="Helvetica"/>
                    <a:cs typeface="Helvetica"/>
                  </a:rPr>
                  <a:t>13</a:t>
                </a:r>
                <a:r>
                  <a:rPr lang="en-US" altLang="ja-JP" sz="1600" dirty="0">
                    <a:solidFill>
                      <a:srgbClr val="00B050"/>
                    </a:solidFill>
                    <a:latin typeface="Helvetica"/>
                    <a:cs typeface="Helvetica"/>
                  </a:rPr>
                  <a:t> :944 kW-eq.</a:t>
                </a:r>
                <a:endParaRPr kumimoji="1" lang="ja-JP" altLang="en-US" sz="1600" dirty="0">
                  <a:solidFill>
                    <a:srgbClr val="00B05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8" name="テキスト ボックス 12"/>
              <p:cNvSpPr txBox="1"/>
              <p:nvPr/>
            </p:nvSpPr>
            <p:spPr>
              <a:xfrm>
                <a:off x="6584331" y="2381235"/>
                <a:ext cx="2340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FF33CC"/>
                    </a:solidFill>
                    <a:latin typeface="Helvetica"/>
                    <a:cs typeface="Helvetica"/>
                  </a:rPr>
                  <a:t>5.80 x 10</a:t>
                </a:r>
                <a:r>
                  <a:rPr lang="en-US" altLang="ja-JP" sz="1600" baseline="30000" dirty="0">
                    <a:solidFill>
                      <a:srgbClr val="FF33CC"/>
                    </a:solidFill>
                    <a:latin typeface="Helvetica"/>
                    <a:cs typeface="Helvetica"/>
                  </a:rPr>
                  <a:t>13</a:t>
                </a:r>
                <a:r>
                  <a:rPr lang="en-US" altLang="ja-JP" sz="1600" dirty="0">
                    <a:solidFill>
                      <a:srgbClr val="FF33CC"/>
                    </a:solidFill>
                    <a:latin typeface="Helvetica"/>
                    <a:cs typeface="Helvetica"/>
                  </a:rPr>
                  <a:t> :696 kW-eq.</a:t>
                </a:r>
                <a:endParaRPr kumimoji="1" lang="ja-JP" altLang="en-US" sz="1600" dirty="0">
                  <a:solidFill>
                    <a:srgbClr val="FF33CC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9" name="テキスト ボックス 9">
                <a:extLst>
                  <a:ext uri="{FF2B5EF4-FFF2-40B4-BE49-F238E27FC236}">
                    <a16:creationId xmlns="" xmlns:a16="http://schemas.microsoft.com/office/drawing/2014/main" id="{CD27BB14-8C12-46F7-AA88-8F7F428BDAE8}"/>
                  </a:ext>
                </a:extLst>
              </p:cNvPr>
              <p:cNvSpPr txBox="1"/>
              <p:nvPr/>
            </p:nvSpPr>
            <p:spPr>
              <a:xfrm>
                <a:off x="5645886" y="4051005"/>
                <a:ext cx="31016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RCS 1 pulse includes 2 bunches</a:t>
                </a:r>
                <a:endParaRPr kumimoji="1" lang="ja-JP" altLang="en-US" dirty="0"/>
              </a:p>
            </p:txBody>
          </p:sp>
        </p:grpSp>
      </p:grpSp>
      <p:sp>
        <p:nvSpPr>
          <p:cNvPr id="21" name="テキスト ボックス 3"/>
          <p:cNvSpPr txBox="1">
            <a:spLocks noGrp="1"/>
          </p:cNvSpPr>
          <p:nvPr>
            <p:ph idx="1"/>
          </p:nvPr>
        </p:nvSpPr>
        <p:spPr>
          <a:xfrm>
            <a:off x="35496" y="1580482"/>
            <a:ext cx="458663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cs typeface="Helvetica"/>
              </a:rPr>
              <a:t>1 MW demonstration (4.2x10</a:t>
            </a:r>
            <a:r>
              <a:rPr lang="en-US" altLang="ja-JP" sz="1800" baseline="30000" dirty="0">
                <a:cs typeface="Helvetica"/>
              </a:rPr>
              <a:t>13</a:t>
            </a:r>
            <a:r>
              <a:rPr lang="en-US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ppb) was successfully </a:t>
            </a:r>
            <a:r>
              <a:rPr lang="en-US" altLang="ja-JP" sz="1800" dirty="0" smtClean="0">
                <a:cs typeface="Helvetica"/>
              </a:rPr>
              <a:t>performed - RCS.</a:t>
            </a:r>
            <a:endParaRPr lang="en-US" altLang="ja-JP" sz="1800" dirty="0">
              <a:cs typeface="Helvetica"/>
            </a:endParaRPr>
          </a:p>
          <a:p>
            <a:r>
              <a:rPr kumimoji="1" lang="en-US" altLang="ja-JP" sz="1800" dirty="0" smtClean="0">
                <a:cs typeface="Helvetica"/>
              </a:rPr>
              <a:t>500 </a:t>
            </a:r>
            <a:r>
              <a:rPr kumimoji="1" lang="en-US" altLang="ja-JP" sz="1800" dirty="0" smtClean="0">
                <a:cs typeface="Helvetica"/>
              </a:rPr>
              <a:t>kW </a:t>
            </a:r>
            <a:r>
              <a:rPr kumimoji="1" lang="en-US" altLang="ja-JP" sz="1800" dirty="0">
                <a:cs typeface="Helvetica"/>
              </a:rPr>
              <a:t>max. achieved for user </a:t>
            </a:r>
            <a:r>
              <a:rPr kumimoji="1" lang="en-US" altLang="ja-JP" sz="1800" dirty="0" smtClean="0">
                <a:cs typeface="Helvetica"/>
              </a:rPr>
              <a:t>operation</a:t>
            </a:r>
          </a:p>
          <a:p>
            <a:r>
              <a:rPr lang="en-US" altLang="ja-JP" sz="1800" dirty="0" smtClean="0">
                <a:cs typeface="Helvetica"/>
              </a:rPr>
              <a:t>After</a:t>
            </a:r>
            <a:r>
              <a:rPr lang="ja-JP" altLang="en-US" sz="1800" dirty="0" smtClean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replacing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the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Hg-target in the 2017 summer,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beam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power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will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>
                <a:cs typeface="Helvetica"/>
              </a:rPr>
              <a:t>be</a:t>
            </a:r>
            <a:r>
              <a:rPr lang="ja-JP" altLang="en-US" sz="1800" dirty="0">
                <a:cs typeface="Helvetica"/>
              </a:rPr>
              <a:t> </a:t>
            </a:r>
            <a:r>
              <a:rPr lang="en-US" altLang="ja-JP" sz="1800" dirty="0" smtClean="0">
                <a:cs typeface="Helvetica"/>
              </a:rPr>
              <a:t>recovered.</a:t>
            </a:r>
          </a:p>
          <a:p>
            <a:r>
              <a:rPr kumimoji="1" lang="en-US" altLang="ja-JP" sz="1800" dirty="0" smtClean="0">
                <a:cs typeface="Helvetica"/>
              </a:rPr>
              <a:t>Beam </a:t>
            </a:r>
            <a:r>
              <a:rPr kumimoji="1" lang="en-US" altLang="ja-JP" sz="1800" dirty="0">
                <a:cs typeface="Helvetica"/>
              </a:rPr>
              <a:t>loss is well controlled up to 1 MW eq</a:t>
            </a:r>
            <a:r>
              <a:rPr kumimoji="1" lang="en-US" altLang="ja-JP" sz="1800" dirty="0" smtClean="0">
                <a:cs typeface="Helvetica"/>
              </a:rPr>
              <a:t>.</a:t>
            </a:r>
            <a:r>
              <a:rPr lang="ja-JP" altLang="en-US" sz="1800" dirty="0" smtClean="0">
                <a:cs typeface="Helvetica"/>
              </a:rPr>
              <a:t> </a:t>
            </a:r>
            <a:endParaRPr lang="en-US" altLang="ja-JP" sz="1800" dirty="0"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" y="6454133"/>
            <a:ext cx="1725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Courtesy of Y. Sato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3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テキスト ボックス 25"/>
          <p:cNvSpPr txBox="1">
            <a:spLocks noChangeArrowheads="1"/>
          </p:cNvSpPr>
          <p:nvPr/>
        </p:nvSpPr>
        <p:spPr bwMode="auto">
          <a:xfrm>
            <a:off x="560258" y="4576512"/>
            <a:ext cx="3276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>
                <a:latin typeface="Helvetica" charset="0"/>
                <a:cs typeface="Helvetica" charset="0"/>
              </a:rPr>
              <a:t>Extracted beam : 	2.64 e14 </a:t>
            </a:r>
            <a:r>
              <a:rPr lang="en-US" altLang="ja-JP" sz="1600" dirty="0" err="1">
                <a:latin typeface="Helvetica" charset="0"/>
                <a:cs typeface="Helvetica" charset="0"/>
              </a:rPr>
              <a:t>ppp</a:t>
            </a:r>
            <a:endParaRPr lang="en-US" altLang="ja-JP" sz="1600" dirty="0">
              <a:latin typeface="Helvetica" charset="0"/>
              <a:cs typeface="Helvetica" charset="0"/>
            </a:endParaRPr>
          </a:p>
        </p:txBody>
      </p:sp>
      <p:graphicFrame>
        <p:nvGraphicFramePr>
          <p:cNvPr id="28" name="Table 460"/>
          <p:cNvGraphicFramePr/>
          <p:nvPr>
            <p:extLst>
              <p:ext uri="{D42A27DB-BD31-4B8C-83A1-F6EECF244321}">
                <p14:modId xmlns:p14="http://schemas.microsoft.com/office/powerpoint/2010/main" val="1328956538"/>
              </p:ext>
            </p:extLst>
          </p:nvPr>
        </p:nvGraphicFramePr>
        <p:xfrm>
          <a:off x="300708" y="5013176"/>
          <a:ext cx="8542584" cy="1569720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908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75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75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26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71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569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9898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14680">
                <a:tc>
                  <a:txBody>
                    <a:bodyPr/>
                    <a:lstStyle/>
                    <a:p>
                      <a:pPr lvl="0" algn="l">
                        <a:defRPr sz="1800">
                          <a:sym typeface="Calibri"/>
                        </a:defRPr>
                      </a:pPr>
                      <a:endParaRPr sz="1900"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Helvetica"/>
                          <a:sym typeface="Helvetica"/>
                        </a:rPr>
                        <a:t>Protons per pulse</a:t>
                      </a:r>
                      <a:endParaRPr sz="1600" b="0" dirty="0">
                        <a:solidFill>
                          <a:schemeClr val="tx1"/>
                        </a:solidFill>
                        <a:latin typeface="+mn-lt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Helvetica"/>
                        </a:rPr>
                        <a:t>Bunch 
number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dirty="0">
                          <a:sym typeface="Helvetica"/>
                        </a:rPr>
                        <a:t>R</a:t>
                      </a:r>
                      <a:r>
                        <a:rPr sz="1600" dirty="0">
                          <a:sym typeface="Helvetica"/>
                        </a:rPr>
                        <a:t>epetition
period (sec)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Helvetica"/>
                        </a:rPr>
                        <a:t>Beam
power (kW)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Helvetica"/>
                        </a:rPr>
                        <a:t>Beam
loss (kW)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Helvetica"/>
                        </a:rPr>
                        <a:t>Notes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>
                          <a:sym typeface="Helvetica"/>
                        </a:rPr>
                        <a:t>1</a:t>
                      </a:r>
                      <a:endParaRPr sz="2300" b="1" i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2.64e14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8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Helvetica"/>
                        </a:rPr>
                        <a:t>2.48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altLang="ja-JP" sz="1800" dirty="0">
                          <a:sym typeface="Helvetica"/>
                        </a:rPr>
                        <a:t>511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1.7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Helvetica"/>
                        </a:rPr>
                        <a:t>measurement</a:t>
                      </a:r>
                      <a:endParaRPr sz="1800" b="1" i="1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>
                          <a:sym typeface="Helvetica"/>
                        </a:rPr>
                        <a:t>2</a:t>
                      </a:r>
                      <a:endParaRPr sz="23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2.64e14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8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1.16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1</a:t>
                      </a:r>
                      <a:r>
                        <a:rPr lang="en-US" altLang="ja-JP" sz="1800" dirty="0">
                          <a:sym typeface="Helvetica"/>
                        </a:rPr>
                        <a:t>092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800" dirty="0">
                          <a:sym typeface="Helvetica"/>
                        </a:rPr>
                        <a:t>3.6</a:t>
                      </a:r>
                      <a:endParaRPr sz="1800" b="1" i="0" dirty="0">
                        <a:solidFill>
                          <a:schemeClr val="tx1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800" dirty="0">
                          <a:sym typeface="Helvetica"/>
                        </a:rPr>
                        <a:t>estimation</a:t>
                      </a:r>
                      <a:endParaRPr sz="1800" b="1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487" name="テキスト ボックス 4"/>
          <p:cNvSpPr txBox="1">
            <a:spLocks noChangeArrowheads="1"/>
          </p:cNvSpPr>
          <p:nvPr/>
        </p:nvSpPr>
        <p:spPr bwMode="auto">
          <a:xfrm>
            <a:off x="5261189" y="4576512"/>
            <a:ext cx="2542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>
                <a:latin typeface="Helvetica" charset="0"/>
                <a:cs typeface="Helvetica" charset="0"/>
              </a:rPr>
              <a:t>Total beam loss ~ 1.7 kW </a:t>
            </a:r>
            <a:endParaRPr lang="ja-JP" altLang="en-US" sz="1600" dirty="0">
              <a:latin typeface="Helvetica" charset="0"/>
              <a:cs typeface="Helvetica" charset="0"/>
            </a:endParaRPr>
          </a:p>
        </p:txBody>
      </p:sp>
      <p:pic>
        <p:nvPicPr>
          <p:cNvPr id="20489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58" y="2507518"/>
            <a:ext cx="28829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図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438921"/>
            <a:ext cx="54006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テキスト ボックス 2"/>
          <p:cNvSpPr txBox="1">
            <a:spLocks noChangeArrowheads="1"/>
          </p:cNvSpPr>
          <p:nvPr/>
        </p:nvSpPr>
        <p:spPr bwMode="auto">
          <a:xfrm>
            <a:off x="6527948" y="2687360"/>
            <a:ext cx="21367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00FF"/>
                </a:solidFill>
                <a:latin typeface="Helvetica" charset="0"/>
                <a:cs typeface="Helvetica" charset="0"/>
              </a:rPr>
              <a:t>High Gain </a:t>
            </a:r>
            <a:r>
              <a:rPr lang="en-US" altLang="ja-JP" sz="1400" dirty="0">
                <a:latin typeface="Helvetica" charset="0"/>
                <a:cs typeface="Helvetica" charset="0"/>
              </a:rPr>
              <a:t>=</a:t>
            </a:r>
            <a:r>
              <a:rPr lang="en-US" altLang="ja-JP" sz="1400" dirty="0">
                <a:solidFill>
                  <a:srgbClr val="FF0000"/>
                </a:solidFill>
                <a:latin typeface="Helvetica" charset="0"/>
                <a:cs typeface="Helvetica" charset="0"/>
              </a:rPr>
              <a:t>Low Gain </a:t>
            </a:r>
            <a:r>
              <a:rPr lang="en-US" altLang="ja-JP" sz="1400" dirty="0">
                <a:latin typeface="Helvetica" charset="0"/>
                <a:cs typeface="Helvetica" charset="0"/>
              </a:rPr>
              <a:t>x8</a:t>
            </a:r>
            <a:endParaRPr lang="ja-JP" altLang="en-US" sz="1400" dirty="0">
              <a:latin typeface="Helvetica" charset="0"/>
              <a:cs typeface="Helvetica" charset="0"/>
            </a:endParaRPr>
          </a:p>
        </p:txBody>
      </p:sp>
      <p:sp>
        <p:nvSpPr>
          <p:cNvPr id="1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628800"/>
            <a:ext cx="8448155" cy="6853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b="1" dirty="0">
                <a:latin typeface="Helvetica" charset="0"/>
                <a:cs typeface="Helvetica" charset="0"/>
              </a:rPr>
              <a:t>The MR has capability to achieve &gt;1MW with the high repetition rate operation</a:t>
            </a:r>
            <a:r>
              <a:rPr lang="en-US" altLang="ja-JP" sz="2000" b="1" dirty="0" smtClean="0">
                <a:latin typeface="Helvetica" charset="0"/>
                <a:cs typeface="Helvetica" charset="0"/>
              </a:rPr>
              <a:t>.</a:t>
            </a:r>
            <a:endParaRPr lang="en-US" altLang="ja-JP" sz="2000" dirty="0" smtClean="0">
              <a:latin typeface="Times New Roman"/>
              <a:cs typeface="Times New Roman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ja-JP" altLang="en-US" dirty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J-PARC - </a:t>
            </a:r>
            <a:r>
              <a:rPr lang="en-US" altLang="en-US" dirty="0" smtClean="0">
                <a:latin typeface="Times New Roman"/>
                <a:cs typeface="Times New Roman"/>
              </a:rPr>
              <a:t>High </a:t>
            </a:r>
            <a:r>
              <a:rPr lang="en-US" altLang="en-US" dirty="0">
                <a:latin typeface="Times New Roman"/>
                <a:cs typeface="Times New Roman"/>
              </a:rPr>
              <a:t>Intensity Beam Study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844258"/>
            <a:ext cx="25944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altLang="ja-JP" sz="1200" dirty="0" err="1">
                <a:latin typeface="Times New Roman"/>
                <a:cs typeface="Times New Roman"/>
              </a:rPr>
              <a:t>Betatron</a:t>
            </a:r>
            <a:r>
              <a:rPr lang="en-US" altLang="ja-JP" sz="1200" dirty="0">
                <a:latin typeface="Times New Roman"/>
                <a:cs typeface="Times New Roman"/>
              </a:rPr>
              <a:t> tune (21.35, 21.45)</a:t>
            </a:r>
          </a:p>
          <a:p>
            <a:pPr lvl="1">
              <a:lnSpc>
                <a:spcPct val="90000"/>
              </a:lnSpc>
            </a:pPr>
            <a:r>
              <a:rPr lang="en-US" altLang="ja-JP" sz="1200" dirty="0">
                <a:latin typeface="Times New Roman"/>
                <a:cs typeface="Times New Roman"/>
              </a:rPr>
              <a:t>2</a:t>
            </a:r>
            <a:r>
              <a:rPr lang="en-US" altLang="ja-JP" sz="1200" baseline="30000" dirty="0">
                <a:latin typeface="Times New Roman"/>
                <a:cs typeface="Times New Roman"/>
              </a:rPr>
              <a:t>nd</a:t>
            </a:r>
            <a:r>
              <a:rPr lang="en-US" altLang="ja-JP" sz="1200" dirty="0">
                <a:latin typeface="Times New Roman"/>
                <a:cs typeface="Times New Roman"/>
              </a:rPr>
              <a:t> harmonic </a:t>
            </a:r>
            <a:r>
              <a:rPr lang="en-US" altLang="ja-JP" sz="1200" dirty="0" err="1">
                <a:latin typeface="Times New Roman"/>
                <a:cs typeface="Times New Roman"/>
              </a:rPr>
              <a:t>rf</a:t>
            </a:r>
            <a:r>
              <a:rPr lang="en-US" altLang="ja-JP" sz="12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" y="6546830"/>
            <a:ext cx="1725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Courtesy of Y. Sato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J-PARC MR Upgrade </a:t>
            </a:r>
            <a:r>
              <a:rPr lang="mr-IN" dirty="0" smtClean="0"/>
              <a:t>–</a:t>
            </a:r>
            <a:r>
              <a:rPr lang="en-GB" dirty="0" smtClean="0"/>
              <a:t> Mid-Term Plan</a:t>
            </a:r>
            <a:endParaRPr lang="en-GB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28721"/>
              </p:ext>
            </p:extLst>
          </p:nvPr>
        </p:nvGraphicFramePr>
        <p:xfrm>
          <a:off x="163068" y="1511669"/>
          <a:ext cx="8813800" cy="5229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6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62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21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635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171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329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37659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JFY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2016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2017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2018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2019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2020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2021</a:t>
                      </a:r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2022</a:t>
                      </a:r>
                      <a:endParaRPr kumimoji="1" lang="ja-JP" altLang="en-US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Helvetica"/>
                          <a:ea typeface="+mn-ea"/>
                          <a:cs typeface="Helvetica"/>
                        </a:rPr>
                        <a:t>Long shutdown</a:t>
                      </a: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FX power [kW]</a:t>
                      </a:r>
                    </a:p>
                    <a:p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SX power [kW] 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390</a:t>
                      </a:r>
                    </a:p>
                    <a:p>
                      <a:pPr algn="ctr"/>
                      <a:endParaRPr kumimoji="1" lang="en-US" altLang="ja-JP" sz="1500" b="1" dirty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42</a:t>
                      </a:r>
                      <a:endParaRPr kumimoji="1" lang="ja-JP" altLang="en-US" sz="1500" b="1" dirty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470</a:t>
                      </a:r>
                      <a:endParaRPr kumimoji="1" lang="en-US" altLang="ja-JP" sz="1500" b="1" dirty="0">
                        <a:solidFill>
                          <a:srgbClr val="00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endParaRPr kumimoji="1" lang="en-US" altLang="ja-JP" sz="1500" b="1" dirty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500" b="1" dirty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42</a:t>
                      </a:r>
                      <a:endParaRPr kumimoji="1" lang="ja-JP" altLang="en-US" sz="1500" b="1" dirty="0">
                        <a:solidFill>
                          <a:srgbClr val="00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480-500</a:t>
                      </a:r>
                    </a:p>
                    <a:p>
                      <a:pPr algn="ctr"/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50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&gt; 500</a:t>
                      </a:r>
                    </a:p>
                    <a:p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50-60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700</a:t>
                      </a:r>
                    </a:p>
                    <a:p>
                      <a:pPr algn="ctr"/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60-80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800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80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900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80-100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1060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5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100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Cycle time of main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magnet PS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New magnet PS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2.48 s</a:t>
                      </a:r>
                    </a:p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2.48 s</a:t>
                      </a:r>
                    </a:p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             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High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gradient </a:t>
                      </a:r>
                      <a:r>
                        <a:rPr kumimoji="1" lang="en-US" altLang="ja-JP" sz="1500" b="1" baseline="0" dirty="0" err="1">
                          <a:latin typeface="Helvetica"/>
                          <a:ea typeface="+mn-ea"/>
                          <a:cs typeface="Helvetica"/>
                        </a:rPr>
                        <a:t>rf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2</a:t>
                      </a:r>
                      <a:r>
                        <a:rPr kumimoji="1" lang="en-US" altLang="ja-JP" sz="1500" b="1" baseline="30000" dirty="0">
                          <a:latin typeface="Helvetica"/>
                          <a:ea typeface="+mn-ea"/>
                          <a:cs typeface="Helvetica"/>
                        </a:rPr>
                        <a:t>nd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harmonic </a:t>
                      </a:r>
                      <a:r>
                        <a:rPr kumimoji="1" lang="en-US" altLang="ja-JP" sz="1500" b="1" baseline="0" dirty="0" err="1">
                          <a:latin typeface="Helvetica"/>
                          <a:ea typeface="+mn-ea"/>
                          <a:cs typeface="Helvetica"/>
                        </a:rPr>
                        <a:t>rf</a:t>
                      </a:r>
                      <a:r>
                        <a:rPr kumimoji="1" lang="en-US" altLang="ja-JP" sz="1500" b="1" baseline="0" dirty="0">
                          <a:latin typeface="Helvetica"/>
                          <a:ea typeface="+mn-ea"/>
                          <a:cs typeface="Helvetica"/>
                        </a:rPr>
                        <a:t>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Ring collimators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>
                          <a:latin typeface="Helvetica"/>
                          <a:ea typeface="+mn-ea"/>
                          <a:cs typeface="Helvetica"/>
                        </a:rPr>
                        <a:t>Add.collimators</a:t>
                      </a:r>
                      <a:r>
                        <a:rPr kumimoji="1" lang="en-US" altLang="ja-JP" sz="1200" dirty="0">
                          <a:latin typeface="Helvetica"/>
                          <a:ea typeface="+mn-ea"/>
                          <a:cs typeface="Helvetica"/>
                        </a:rPr>
                        <a:t> (2</a:t>
                      </a:r>
                      <a:r>
                        <a:rPr kumimoji="1" lang="ja-JP" altLang="en-US" sz="1200" dirty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kumimoji="1" lang="en-US" altLang="ja-JP" sz="1200" dirty="0">
                          <a:latin typeface="Helvetica"/>
                          <a:ea typeface="+mn-ea"/>
                          <a:cs typeface="Helvetica"/>
                        </a:rPr>
                        <a:t>kW)</a:t>
                      </a:r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>
                          <a:latin typeface="Helvetica"/>
                          <a:ea typeface="+mn-ea"/>
                          <a:cs typeface="Helvetica"/>
                        </a:rPr>
                        <a:t>Add.colli</a:t>
                      </a:r>
                      <a:r>
                        <a:rPr kumimoji="1" lang="en-US" altLang="ja-JP" sz="1200" dirty="0">
                          <a:latin typeface="Helvetica"/>
                          <a:ea typeface="+mn-ea"/>
                          <a:cs typeface="Helvetica"/>
                        </a:rPr>
                        <a:t>. (3.5kW)</a:t>
                      </a:r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Injection system</a:t>
                      </a:r>
                    </a:p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FX system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SX collimator / Local shields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kumimoji="1" lang="en-US" altLang="ja-JP" sz="1500" b="1" dirty="0">
                          <a:latin typeface="Helvetica"/>
                          <a:ea typeface="+mn-ea"/>
                          <a:cs typeface="Helvetica"/>
                        </a:rPr>
                        <a:t>Ti ducts and SX devices with Ti chamber</a:t>
                      </a:r>
                      <a:endParaRPr kumimoji="1" lang="ja-JP" altLang="en-US" sz="15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Helvetica"/>
                          <a:ea typeface="+mn-ea"/>
                          <a:cs typeface="Helvetica"/>
                        </a:rPr>
                        <a:t>ESS</a:t>
                      </a: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1" baseline="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5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5" name="直線矢印コネクタ 26"/>
          <p:cNvCxnSpPr/>
          <p:nvPr/>
        </p:nvCxnSpPr>
        <p:spPr>
          <a:xfrm>
            <a:off x="2652268" y="3724415"/>
            <a:ext cx="4013200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29"/>
          <p:cNvSpPr txBox="1"/>
          <p:nvPr/>
        </p:nvSpPr>
        <p:spPr>
          <a:xfrm>
            <a:off x="3818344" y="3338684"/>
            <a:ext cx="1313731" cy="461665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00FF"/>
                </a:solidFill>
              </a:rPr>
              <a:t>Mass production</a:t>
            </a:r>
          </a:p>
          <a:p>
            <a:r>
              <a:rPr kumimoji="1" lang="en-US" altLang="ja-JP" sz="1200" dirty="0">
                <a:solidFill>
                  <a:srgbClr val="0000FF"/>
                </a:solidFill>
              </a:rPr>
              <a:t>installation/test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7" name="直線矢印コネクタ 21"/>
          <p:cNvCxnSpPr/>
          <p:nvPr/>
        </p:nvCxnSpPr>
        <p:spPr>
          <a:xfrm>
            <a:off x="2639568" y="4311979"/>
            <a:ext cx="4076700" cy="0"/>
          </a:xfrm>
          <a:prstGeom prst="straightConnector1">
            <a:avLst/>
          </a:prstGeom>
          <a:ln w="85725">
            <a:solidFill>
              <a:srgbClr val="0000FF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27"/>
          <p:cNvSpPr txBox="1"/>
          <p:nvPr/>
        </p:nvSpPr>
        <p:spPr>
          <a:xfrm>
            <a:off x="3825771" y="4084598"/>
            <a:ext cx="2143511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00FF"/>
                </a:solidFill>
              </a:rPr>
              <a:t>Manufacture, installation/test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9" name="直線矢印コネクタ 30"/>
          <p:cNvCxnSpPr/>
          <p:nvPr/>
        </p:nvCxnSpPr>
        <p:spPr>
          <a:xfrm flipV="1">
            <a:off x="2650624" y="4036620"/>
            <a:ext cx="1411344" cy="8661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47"/>
          <p:cNvCxnSpPr/>
          <p:nvPr/>
        </p:nvCxnSpPr>
        <p:spPr>
          <a:xfrm>
            <a:off x="2641004" y="5242216"/>
            <a:ext cx="3960964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48"/>
          <p:cNvCxnSpPr/>
          <p:nvPr/>
        </p:nvCxnSpPr>
        <p:spPr>
          <a:xfrm>
            <a:off x="2669546" y="5516287"/>
            <a:ext cx="3960964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49"/>
          <p:cNvSpPr txBox="1"/>
          <p:nvPr/>
        </p:nvSpPr>
        <p:spPr>
          <a:xfrm>
            <a:off x="2750207" y="5115570"/>
            <a:ext cx="2852063" cy="246221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00FF"/>
                </a:solidFill>
                <a:latin typeface="+mn-ea"/>
              </a:rPr>
              <a:t>Kicker PS improvement, Septa </a:t>
            </a:r>
            <a:r>
              <a:rPr lang="en-US" altLang="ja-JP" sz="1000" dirty="0">
                <a:solidFill>
                  <a:srgbClr val="0000FF"/>
                </a:solidFill>
                <a:latin typeface="+mn-ea"/>
              </a:rPr>
              <a:t>m</a:t>
            </a:r>
            <a:r>
              <a:rPr kumimoji="1" lang="en-US" altLang="ja-JP" sz="1000" dirty="0">
                <a:solidFill>
                  <a:srgbClr val="0000FF"/>
                </a:solidFill>
                <a:latin typeface="+mn-ea"/>
              </a:rPr>
              <a:t>anufacture /test</a:t>
            </a:r>
            <a:endParaRPr lang="en-US" altLang="ja-JP" sz="10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3" name="テキスト ボックス 50"/>
          <p:cNvSpPr txBox="1"/>
          <p:nvPr/>
        </p:nvSpPr>
        <p:spPr>
          <a:xfrm>
            <a:off x="2723972" y="5404389"/>
            <a:ext cx="3055638" cy="246221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00FF"/>
                </a:solidFill>
                <a:latin typeface="+mn-ea"/>
              </a:rPr>
              <a:t>Kicker PS improvement, FX septa manufacture /test</a:t>
            </a:r>
            <a:endParaRPr kumimoji="1" lang="ja-JP" altLang="en-US" sz="1000" dirty="0">
              <a:solidFill>
                <a:srgbClr val="0000FF"/>
              </a:solidFill>
              <a:latin typeface="+mn-ea"/>
            </a:endParaRPr>
          </a:p>
        </p:txBody>
      </p:sp>
      <p:cxnSp>
        <p:nvCxnSpPr>
          <p:cNvPr id="14" name="直線矢印コネクタ 58"/>
          <p:cNvCxnSpPr/>
          <p:nvPr/>
        </p:nvCxnSpPr>
        <p:spPr>
          <a:xfrm>
            <a:off x="6122510" y="5956555"/>
            <a:ext cx="2235200" cy="0"/>
          </a:xfrm>
          <a:prstGeom prst="straightConnector1">
            <a:avLst/>
          </a:prstGeom>
          <a:ln w="85725">
            <a:solidFill>
              <a:srgbClr val="008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61"/>
          <p:cNvSpPr txBox="1"/>
          <p:nvPr/>
        </p:nvSpPr>
        <p:spPr>
          <a:xfrm>
            <a:off x="6743685" y="5805373"/>
            <a:ext cx="1074333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8000"/>
                </a:solidFill>
              </a:rPr>
              <a:t>Local shields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22"/>
          <p:cNvSpPr txBox="1"/>
          <p:nvPr/>
        </p:nvSpPr>
        <p:spPr>
          <a:xfrm>
            <a:off x="2784904" y="3873801"/>
            <a:ext cx="908764" cy="276999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I</a:t>
            </a:r>
            <a:r>
              <a:rPr kumimoji="1" lang="en-US" altLang="ja-JP" sz="1200" dirty="0">
                <a:solidFill>
                  <a:srgbClr val="0000FF"/>
                </a:solidFill>
              </a:rPr>
              <a:t>nstallation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17" name="直線矢印コネクタ 23"/>
          <p:cNvCxnSpPr/>
          <p:nvPr/>
        </p:nvCxnSpPr>
        <p:spPr>
          <a:xfrm>
            <a:off x="3439668" y="2089627"/>
            <a:ext cx="1511300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"/>
          <p:cNvSpPr txBox="1"/>
          <p:nvPr/>
        </p:nvSpPr>
        <p:spPr>
          <a:xfrm>
            <a:off x="3528570" y="1935629"/>
            <a:ext cx="1142998" cy="276999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Helvetica"/>
                <a:cs typeface="Helvetica"/>
              </a:rPr>
              <a:t>New buildings</a:t>
            </a:r>
            <a:endParaRPr lang="ja-JP" altLang="en-US" sz="12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19" name="直線矢印コネクタ 24"/>
          <p:cNvCxnSpPr/>
          <p:nvPr/>
        </p:nvCxnSpPr>
        <p:spPr>
          <a:xfrm>
            <a:off x="7503668" y="4057979"/>
            <a:ext cx="1435100" cy="0"/>
          </a:xfrm>
          <a:prstGeom prst="straightConnector1">
            <a:avLst/>
          </a:prstGeom>
          <a:ln w="85725">
            <a:solidFill>
              <a:srgbClr val="80008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28"/>
          <p:cNvCxnSpPr/>
          <p:nvPr/>
        </p:nvCxnSpPr>
        <p:spPr>
          <a:xfrm>
            <a:off x="7544910" y="5486655"/>
            <a:ext cx="1460500" cy="0"/>
          </a:xfrm>
          <a:prstGeom prst="straightConnector1">
            <a:avLst/>
          </a:prstGeom>
          <a:ln w="85725">
            <a:solidFill>
              <a:srgbClr val="80008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31"/>
          <p:cNvCxnSpPr/>
          <p:nvPr/>
        </p:nvCxnSpPr>
        <p:spPr>
          <a:xfrm>
            <a:off x="7503668" y="4273879"/>
            <a:ext cx="1460500" cy="0"/>
          </a:xfrm>
          <a:prstGeom prst="straightConnector1">
            <a:avLst/>
          </a:prstGeom>
          <a:ln w="85725">
            <a:solidFill>
              <a:srgbClr val="0000FF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12721" y="6426455"/>
            <a:ext cx="1725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Courtesy of Y. </a:t>
            </a:r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Sato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7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J-PARC MR Upgrade </a:t>
            </a:r>
            <a:r>
              <a:rPr lang="mr-IN" dirty="0"/>
              <a:t>–</a:t>
            </a:r>
            <a:r>
              <a:rPr lang="en-GB" dirty="0"/>
              <a:t> Mid-Term Plan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15832" y="1484784"/>
            <a:ext cx="6152512" cy="4990291"/>
            <a:chOff x="839290" y="361519"/>
            <a:chExt cx="7498259" cy="608182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290" y="361519"/>
              <a:ext cx="7498259" cy="608182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テキスト ボックス 2"/>
            <p:cNvSpPr txBox="1"/>
            <p:nvPr/>
          </p:nvSpPr>
          <p:spPr>
            <a:xfrm>
              <a:off x="1681973" y="376851"/>
              <a:ext cx="5298897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0000FF"/>
                  </a:solidFill>
                  <a:latin typeface="Helvetica" charset="0"/>
                  <a:cs typeface="Helvetica" charset="0"/>
                </a:rPr>
                <a:t>Mid-term plan of MR upgrade for FX </a:t>
              </a:r>
              <a:endParaRPr kumimoji="1" lang="ja-JP" altLang="en-US" sz="2400" dirty="0">
                <a:solidFill>
                  <a:srgbClr val="0000FF"/>
                </a:solidFill>
                <a:latin typeface="Helvetica"/>
                <a:cs typeface="Helvetica"/>
              </a:endParaRPr>
            </a:p>
          </p:txBody>
        </p:sp>
        <p:sp>
          <p:nvSpPr>
            <p:cNvPr id="9" name="テキスト ボックス 6"/>
            <p:cNvSpPr txBox="1"/>
            <p:nvPr/>
          </p:nvSpPr>
          <p:spPr>
            <a:xfrm>
              <a:off x="3296093" y="5680533"/>
              <a:ext cx="670486" cy="3750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2019</a:t>
              </a:r>
              <a:endParaRPr kumimoji="1" lang="ja-JP" altLang="en-US" sz="1400" dirty="0"/>
            </a:p>
          </p:txBody>
        </p:sp>
        <p:sp>
          <p:nvSpPr>
            <p:cNvPr id="10" name="テキスト ボックス 3"/>
            <p:cNvSpPr txBox="1"/>
            <p:nvPr/>
          </p:nvSpPr>
          <p:spPr>
            <a:xfrm>
              <a:off x="2287273" y="2114985"/>
              <a:ext cx="20441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Magnet</a:t>
              </a:r>
              <a:r>
                <a:rPr kumimoji="1" lang="ja-JP" altLang="en-US" sz="1600" b="1" dirty="0">
                  <a:solidFill>
                    <a:srgbClr val="0000FF"/>
                  </a:solidFill>
                </a:rPr>
                <a:t> 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PS</a:t>
              </a:r>
              <a:r>
                <a:rPr kumimoji="1" lang="ja-JP" altLang="en-US" sz="1600" b="1" dirty="0">
                  <a:solidFill>
                    <a:srgbClr val="0000FF"/>
                  </a:solidFill>
                </a:rPr>
                <a:t> 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upgrade</a:t>
              </a:r>
            </a:p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       2.48 </a:t>
              </a:r>
              <a:r>
                <a:rPr kumimoji="1"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 1.3 s cycle</a:t>
              </a:r>
              <a:endParaRPr lang="en-US" altLang="ja-JP" sz="1600" b="1" dirty="0">
                <a:solidFill>
                  <a:srgbClr val="0000FF"/>
                </a:solidFill>
                <a:sym typeface="Wingdings" panose="05000000000000000000" pitchFamily="2" charset="2"/>
              </a:endParaRPr>
            </a:p>
            <a:p>
              <a:r>
                <a:rPr kumimoji="1"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Add </a:t>
              </a:r>
              <a:r>
                <a:rPr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two </a:t>
              </a:r>
              <a:r>
                <a:rPr kumimoji="1"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2</a:t>
              </a:r>
              <a:r>
                <a:rPr kumimoji="1" lang="en-US" altLang="ja-JP" sz="1600" b="1" baseline="30000" dirty="0">
                  <a:solidFill>
                    <a:srgbClr val="0000FF"/>
                  </a:solidFill>
                  <a:sym typeface="Wingdings" panose="05000000000000000000" pitchFamily="2" charset="2"/>
                </a:rPr>
                <a:t>nd</a:t>
              </a:r>
              <a:r>
                <a:rPr kumimoji="1" lang="ja-JP" altLang="en-US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　</a:t>
              </a:r>
              <a:r>
                <a:rPr kumimoji="1"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H_RFs </a:t>
              </a:r>
            </a:p>
          </p:txBody>
        </p:sp>
        <p:cxnSp>
          <p:nvCxnSpPr>
            <p:cNvPr id="11" name="直線矢印コネクタ 10"/>
            <p:cNvCxnSpPr>
              <a:cxnSpLocks/>
            </p:cNvCxnSpPr>
            <p:nvPr/>
          </p:nvCxnSpPr>
          <p:spPr>
            <a:xfrm>
              <a:off x="3574472" y="2945982"/>
              <a:ext cx="0" cy="470625"/>
            </a:xfrm>
            <a:prstGeom prst="straightConnector1">
              <a:avLst/>
            </a:prstGeom>
            <a:ln w="25400">
              <a:noFill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8"/>
            <p:cNvCxnSpPr>
              <a:cxnSpLocks/>
            </p:cNvCxnSpPr>
            <p:nvPr/>
          </p:nvCxnSpPr>
          <p:spPr>
            <a:xfrm flipV="1">
              <a:off x="3742658" y="1701211"/>
              <a:ext cx="3232298" cy="1988288"/>
            </a:xfrm>
            <a:prstGeom prst="straightConnector1">
              <a:avLst/>
            </a:prstGeom>
            <a:ln w="25400">
              <a:noFill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20"/>
            <p:cNvSpPr txBox="1"/>
            <p:nvPr/>
          </p:nvSpPr>
          <p:spPr>
            <a:xfrm>
              <a:off x="5179409" y="2805163"/>
              <a:ext cx="17748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ja-JP" sz="1600" b="1" dirty="0">
                  <a:solidFill>
                    <a:srgbClr val="0000FF"/>
                  </a:solidFill>
                </a:rPr>
                <a:t>1.3 </a:t>
              </a:r>
              <a:r>
                <a:rPr lang="en-US" altLang="ja-JP" sz="16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 1.16 s cycle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正方形/長方形 7"/>
            <p:cNvSpPr/>
            <p:nvPr/>
          </p:nvSpPr>
          <p:spPr>
            <a:xfrm>
              <a:off x="4360478" y="1101362"/>
              <a:ext cx="1101687" cy="286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2"/>
            <p:cNvSpPr txBox="1"/>
            <p:nvPr/>
          </p:nvSpPr>
          <p:spPr>
            <a:xfrm>
              <a:off x="4464577" y="1191539"/>
              <a:ext cx="114646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RF upgrade</a:t>
              </a:r>
            </a:p>
          </p:txBody>
        </p:sp>
        <p:sp>
          <p:nvSpPr>
            <p:cNvPr id="16" name="テキスト ボックス 8"/>
            <p:cNvSpPr txBox="1"/>
            <p:nvPr/>
          </p:nvSpPr>
          <p:spPr>
            <a:xfrm>
              <a:off x="3791168" y="4096095"/>
              <a:ext cx="4050032" cy="5626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Helvetica"/>
                  <a:cs typeface="Helvetica"/>
                </a:rPr>
                <a:t>Target Power ~1.3 MW</a:t>
              </a:r>
              <a:endParaRPr kumimoji="1" lang="ja-JP" altLang="en-US" sz="2400" dirty="0">
                <a:latin typeface="Helvetica"/>
                <a:cs typeface="Helvetica"/>
              </a:endParaRPr>
            </a:p>
          </p:txBody>
        </p:sp>
        <p:cxnSp>
          <p:nvCxnSpPr>
            <p:cNvPr id="17" name="直線矢印コネクタ 15"/>
            <p:cNvCxnSpPr>
              <a:cxnSpLocks/>
            </p:cNvCxnSpPr>
            <p:nvPr/>
          </p:nvCxnSpPr>
          <p:spPr>
            <a:xfrm>
              <a:off x="4697128" y="1482290"/>
              <a:ext cx="0" cy="1116531"/>
            </a:xfrm>
            <a:prstGeom prst="straightConnector1">
              <a:avLst/>
            </a:prstGeom>
            <a:ln w="25400">
              <a:noFill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22"/>
            <p:cNvCxnSpPr>
              <a:cxnSpLocks/>
            </p:cNvCxnSpPr>
            <p:nvPr/>
          </p:nvCxnSpPr>
          <p:spPr>
            <a:xfrm flipH="1">
              <a:off x="4291157" y="1504693"/>
              <a:ext cx="405971" cy="1489286"/>
            </a:xfrm>
            <a:prstGeom prst="straightConnector1">
              <a:avLst/>
            </a:prstGeom>
            <a:ln>
              <a:noFill/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9"/>
            <p:cNvCxnSpPr>
              <a:cxnSpLocks/>
            </p:cNvCxnSpPr>
            <p:nvPr/>
          </p:nvCxnSpPr>
          <p:spPr>
            <a:xfrm>
              <a:off x="4697128" y="1504693"/>
              <a:ext cx="482281" cy="717807"/>
            </a:xfrm>
            <a:prstGeom prst="straightConnector1">
              <a:avLst/>
            </a:prstGeom>
            <a:ln>
              <a:noFill/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153788" y="6282814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smtClean="0"/>
              <a:t>2015</a:t>
            </a:r>
            <a:endParaRPr lang="en-GB" sz="1400"/>
          </a:p>
        </p:txBody>
      </p:sp>
      <p:sp>
        <p:nvSpPr>
          <p:cNvPr id="21" name="TextBox 20"/>
          <p:cNvSpPr txBox="1"/>
          <p:nvPr/>
        </p:nvSpPr>
        <p:spPr>
          <a:xfrm>
            <a:off x="3066819" y="6289575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2017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79850" y="6289575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2020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853519" y="6280048"/>
            <a:ext cx="6051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2022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77655" y="6280048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2024</a:t>
            </a:r>
            <a:endParaRPr lang="en-GB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724473" y="6280048"/>
            <a:ext cx="550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2026</a:t>
            </a:r>
            <a:endParaRPr lang="en-GB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93731" y="6505599"/>
            <a:ext cx="834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See T.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Sekiguchi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“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Upgrade of J-PARC Accelerator and Neutrino Beamline toward 1.3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MW”, Monday 25 Sep, WG3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78304" y="4077072"/>
            <a:ext cx="4264758" cy="2691970"/>
            <a:chOff x="18421" y="3623471"/>
            <a:chExt cx="4703537" cy="312913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1" y="3623471"/>
              <a:ext cx="4703537" cy="28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67" y="6556340"/>
              <a:ext cx="4374016" cy="196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J-PARC </a:t>
            </a:r>
            <a:r>
              <a:rPr lang="mr-IN" dirty="0" smtClean="0"/>
              <a:t>–</a:t>
            </a:r>
            <a:r>
              <a:rPr lang="en-GB" dirty="0" smtClean="0"/>
              <a:t> Long Term Plans: 8 GeV Booster Ring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34619" y="2060848"/>
            <a:ext cx="4302127" cy="3936740"/>
            <a:chOff x="4716016" y="1988840"/>
            <a:chExt cx="4302127" cy="3936740"/>
          </a:xfrm>
        </p:grpSpPr>
        <p:pic>
          <p:nvPicPr>
            <p:cNvPr id="4" name="図 4" descr="PicSBR4_2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988840"/>
              <a:ext cx="4152900" cy="3936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6"/>
            <p:cNvSpPr txBox="1">
              <a:spLocks noChangeArrowheads="1"/>
            </p:cNvSpPr>
            <p:nvPr/>
          </p:nvSpPr>
          <p:spPr bwMode="auto">
            <a:xfrm>
              <a:off x="5960616" y="2673964"/>
              <a:ext cx="15128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400" dirty="0"/>
                <a:t>8-GeV BR</a:t>
              </a:r>
              <a:endParaRPr lang="ja-JP" altLang="en-US" sz="2400" dirty="0"/>
            </a:p>
          </p:txBody>
        </p:sp>
        <p:sp>
          <p:nvSpPr>
            <p:cNvPr id="6" name="テキスト ボックス 7"/>
            <p:cNvSpPr txBox="1">
              <a:spLocks noChangeArrowheads="1"/>
            </p:cNvSpPr>
            <p:nvPr/>
          </p:nvSpPr>
          <p:spPr bwMode="auto">
            <a:xfrm rot="16200000">
              <a:off x="4546948" y="3819346"/>
              <a:ext cx="1298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dirty="0"/>
                <a:t>INJ+COLL</a:t>
              </a:r>
              <a:endParaRPr lang="ja-JP" altLang="en-US" dirty="0"/>
            </a:p>
          </p:txBody>
        </p:sp>
        <p:sp>
          <p:nvSpPr>
            <p:cNvPr id="7" name="テキスト ボックス 9"/>
            <p:cNvSpPr txBox="1">
              <a:spLocks noChangeArrowheads="1"/>
            </p:cNvSpPr>
            <p:nvPr/>
          </p:nvSpPr>
          <p:spPr bwMode="auto">
            <a:xfrm>
              <a:off x="6154291" y="2288202"/>
              <a:ext cx="11318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dirty="0"/>
                <a:t>RF CAVs</a:t>
              </a:r>
              <a:endParaRPr lang="ja-JP" altLang="en-US" dirty="0"/>
            </a:p>
          </p:txBody>
        </p:sp>
        <p:sp>
          <p:nvSpPr>
            <p:cNvPr id="8" name="テキスト ボックス 10"/>
            <p:cNvSpPr txBox="1">
              <a:spLocks noChangeArrowheads="1"/>
            </p:cNvSpPr>
            <p:nvPr/>
          </p:nvSpPr>
          <p:spPr bwMode="auto">
            <a:xfrm rot="5400000">
              <a:off x="8267256" y="3756640"/>
              <a:ext cx="11318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dirty="0"/>
                <a:t>RF CAVs</a:t>
              </a:r>
              <a:endParaRPr lang="ja-JP" altLang="en-US" dirty="0"/>
            </a:p>
          </p:txBody>
        </p:sp>
        <p:sp>
          <p:nvSpPr>
            <p:cNvPr id="9" name="テキスト ボックス 11"/>
            <p:cNvSpPr txBox="1">
              <a:spLocks noChangeArrowheads="1"/>
            </p:cNvSpPr>
            <p:nvPr/>
          </p:nvSpPr>
          <p:spPr bwMode="auto">
            <a:xfrm>
              <a:off x="6430516" y="5153639"/>
              <a:ext cx="6207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dirty="0"/>
                <a:t>EXT</a:t>
              </a:r>
              <a:endParaRPr lang="ja-JP" altLang="en-US" dirty="0"/>
            </a:p>
          </p:txBody>
        </p:sp>
        <p:sp>
          <p:nvSpPr>
            <p:cNvPr id="10" name="テキスト ボックス 29"/>
            <p:cNvSpPr txBox="1"/>
            <p:nvPr/>
          </p:nvSpPr>
          <p:spPr>
            <a:xfrm>
              <a:off x="5417493" y="3153805"/>
              <a:ext cx="2852576" cy="18158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Helvetica"/>
                  <a:cs typeface="Helvetica"/>
                </a:rPr>
                <a:t>Injection energy 	3 </a:t>
              </a:r>
              <a:r>
                <a:rPr kumimoji="1" lang="en-US" altLang="ja-JP" sz="1400" dirty="0" err="1">
                  <a:latin typeface="Helvetica"/>
                  <a:cs typeface="Helvetica"/>
                </a:rPr>
                <a:t>GeV</a:t>
              </a:r>
              <a:r>
                <a:rPr kumimoji="1" lang="en-US" altLang="ja-JP" sz="1400" dirty="0">
                  <a:latin typeface="Helvetica"/>
                  <a:cs typeface="Helvetica"/>
                </a:rPr>
                <a:t> </a:t>
              </a:r>
            </a:p>
            <a:p>
              <a:r>
                <a:rPr kumimoji="1" lang="en-US" altLang="ja-JP" sz="1400" dirty="0">
                  <a:latin typeface="Helvetica"/>
                  <a:cs typeface="Helvetica"/>
                </a:rPr>
                <a:t>Extraction  energy 8 </a:t>
              </a:r>
              <a:r>
                <a:rPr kumimoji="1" lang="en-US" altLang="ja-JP" sz="1400" dirty="0" err="1">
                  <a:latin typeface="Helvetica"/>
                  <a:cs typeface="Helvetica"/>
                </a:rPr>
                <a:t>GeV</a:t>
              </a:r>
              <a:endParaRPr kumimoji="1" lang="en-US" altLang="ja-JP" sz="1400" dirty="0">
                <a:latin typeface="Helvetica"/>
                <a:cs typeface="Helvetica"/>
              </a:endParaRPr>
            </a:p>
            <a:p>
              <a:r>
                <a:rPr kumimoji="1" lang="en-US" altLang="ja-JP" sz="1400" dirty="0">
                  <a:latin typeface="Helvetica"/>
                  <a:cs typeface="Helvetica"/>
                </a:rPr>
                <a:t>Circumference 696.666 m</a:t>
              </a:r>
            </a:p>
            <a:p>
              <a:r>
                <a:rPr lang="en-US" altLang="ja-JP" sz="1400" dirty="0" err="1">
                  <a:latin typeface="Helvetica"/>
                  <a:cs typeface="Helvetica"/>
                </a:rPr>
                <a:t>Superperiodicity</a:t>
              </a:r>
              <a:r>
                <a:rPr lang="en-US" altLang="ja-JP" sz="1400" dirty="0">
                  <a:latin typeface="Helvetica"/>
                  <a:cs typeface="Helvetica"/>
                </a:rPr>
                <a:t>	4</a:t>
              </a:r>
            </a:p>
            <a:p>
              <a:r>
                <a:rPr lang="en-US" altLang="ja-JP" sz="1400" dirty="0">
                  <a:latin typeface="Helvetica"/>
                  <a:cs typeface="Helvetica"/>
                </a:rPr>
                <a:t>Transition gamma  ~15 </a:t>
              </a:r>
              <a:r>
                <a:rPr lang="en-US" altLang="ja-JP" sz="1400" dirty="0" err="1">
                  <a:latin typeface="Helvetica"/>
                  <a:cs typeface="Helvetica"/>
                </a:rPr>
                <a:t>GeV</a:t>
              </a:r>
              <a:endParaRPr lang="en-US" altLang="ja-JP" sz="1400" dirty="0">
                <a:latin typeface="Helvetica"/>
                <a:cs typeface="Helvetica"/>
              </a:endParaRPr>
            </a:p>
            <a:p>
              <a:r>
                <a:rPr lang="en-US" altLang="ja-JP" sz="1400" dirty="0"/>
                <a:t>Collimator Aperture </a:t>
              </a:r>
              <a:r>
                <a:rPr lang="en-US" altLang="ja-JP" sz="1400" dirty="0" smtClean="0"/>
                <a:t>126 π.</a:t>
              </a:r>
              <a:r>
                <a:rPr lang="en-US" altLang="ja-JP" sz="1400" dirty="0" err="1" smtClean="0"/>
                <a:t>mm.mrad</a:t>
              </a:r>
              <a:endParaRPr lang="en-US" altLang="ja-JP" sz="1400" dirty="0"/>
            </a:p>
            <a:p>
              <a:r>
                <a:rPr lang="en-US" altLang="ja-JP" sz="1400" dirty="0"/>
                <a:t>Physical Aperture 189</a:t>
              </a:r>
              <a:r>
                <a:rPr lang="ja-JP" altLang="en-US" sz="1400" dirty="0"/>
                <a:t> </a:t>
              </a:r>
              <a:r>
                <a:rPr lang="en-US" altLang="ja-JP" sz="1400" dirty="0"/>
                <a:t>π.</a:t>
              </a:r>
              <a:r>
                <a:rPr lang="en-US" altLang="ja-JP" sz="1400" dirty="0" err="1"/>
                <a:t>mm.mrad</a:t>
              </a:r>
              <a:endParaRPr lang="ja-JP" altLang="en-US" sz="1400" dirty="0"/>
            </a:p>
            <a:p>
              <a:endParaRPr kumimoji="1" lang="ja-JP" altLang="en-US" sz="1400" dirty="0">
                <a:latin typeface="Helvetica"/>
                <a:cs typeface="Helvetica"/>
              </a:endParaRPr>
            </a:p>
          </p:txBody>
        </p:sp>
      </p:grpSp>
      <p:sp>
        <p:nvSpPr>
          <p:cNvPr id="14" name="テキスト ボックス 4"/>
          <p:cNvSpPr txBox="1"/>
          <p:nvPr/>
        </p:nvSpPr>
        <p:spPr>
          <a:xfrm>
            <a:off x="811859" y="3861048"/>
            <a:ext cx="318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cs typeface="Helvetica"/>
              </a:rPr>
              <a:t>Beta &amp; Dispersion for 1-superperiod</a:t>
            </a:r>
          </a:p>
        </p:txBody>
      </p:sp>
      <p:sp>
        <p:nvSpPr>
          <p:cNvPr id="15" name="テキスト ボックス 5"/>
          <p:cNvSpPr txBox="1"/>
          <p:nvPr/>
        </p:nvSpPr>
        <p:spPr>
          <a:xfrm rot="16200000">
            <a:off x="-154597" y="4476640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err="1">
                <a:latin typeface="Symbol" pitchFamily="18" charset="2"/>
              </a:rPr>
              <a:t>b</a:t>
            </a:r>
            <a:r>
              <a:rPr kumimoji="1" lang="en-US" altLang="ja-JP" sz="1100" baseline="-25000" dirty="0" err="1">
                <a:latin typeface="Book Antiqua" pitchFamily="18" charset="0"/>
              </a:rPr>
              <a:t>x,y</a:t>
            </a:r>
            <a:r>
              <a:rPr kumimoji="1" lang="en-US" altLang="ja-JP" sz="1100" baseline="-25000" dirty="0">
                <a:latin typeface="Book Antiqua" pitchFamily="18" charset="0"/>
              </a:rPr>
              <a:t> </a:t>
            </a:r>
            <a:r>
              <a:rPr kumimoji="1" lang="en-US" altLang="ja-JP" sz="1100" dirty="0">
                <a:latin typeface="Book Antiqua" pitchFamily="18" charset="0"/>
              </a:rPr>
              <a:t>(m)</a:t>
            </a:r>
            <a:endParaRPr kumimoji="1" lang="ja-JP" altLang="en-US" sz="1100" dirty="0">
              <a:latin typeface="Book Antiqua" pitchFamily="18" charset="0"/>
            </a:endParaRPr>
          </a:p>
        </p:txBody>
      </p:sp>
      <p:sp>
        <p:nvSpPr>
          <p:cNvPr id="16" name="テキスト ボックス 6"/>
          <p:cNvSpPr txBox="1"/>
          <p:nvPr/>
        </p:nvSpPr>
        <p:spPr>
          <a:xfrm rot="16200000">
            <a:off x="-148717" y="5810720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err="1">
                <a:latin typeface="Symbol" pitchFamily="18" charset="2"/>
              </a:rPr>
              <a:t>h</a:t>
            </a:r>
            <a:r>
              <a:rPr kumimoji="1" lang="en-US" altLang="ja-JP" sz="1100" baseline="-25000" dirty="0" err="1">
                <a:latin typeface="Book Antiqua" pitchFamily="18" charset="0"/>
              </a:rPr>
              <a:t>x,y</a:t>
            </a:r>
            <a:r>
              <a:rPr kumimoji="1" lang="en-US" altLang="ja-JP" sz="1100" baseline="-25000" dirty="0">
                <a:latin typeface="Book Antiqua" pitchFamily="18" charset="0"/>
              </a:rPr>
              <a:t> </a:t>
            </a:r>
            <a:r>
              <a:rPr kumimoji="1" lang="en-US" altLang="ja-JP" sz="1100" dirty="0">
                <a:latin typeface="Book Antiqua" pitchFamily="18" charset="0"/>
              </a:rPr>
              <a:t>(m)</a:t>
            </a:r>
            <a:endParaRPr kumimoji="1" lang="ja-JP" altLang="en-US" sz="1100" dirty="0">
              <a:latin typeface="Book Antiqua" pitchFamily="18" charset="0"/>
            </a:endParaRPr>
          </a:p>
        </p:txBody>
      </p:sp>
      <p:sp>
        <p:nvSpPr>
          <p:cNvPr id="17" name="テキスト ボックス 8"/>
          <p:cNvSpPr txBox="1"/>
          <p:nvPr/>
        </p:nvSpPr>
        <p:spPr>
          <a:xfrm>
            <a:off x="494929" y="410677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Book Antiqua" pitchFamily="18" charset="0"/>
              </a:rPr>
              <a:t>H </a:t>
            </a:r>
            <a:r>
              <a:rPr kumimoji="1" lang="en-US" altLang="ja-JP" sz="1400" dirty="0">
                <a:latin typeface="Book Antiqua" pitchFamily="18" charset="0"/>
              </a:rPr>
              <a:t>&amp; </a:t>
            </a:r>
            <a:r>
              <a:rPr kumimoji="1" lang="en-US" altLang="ja-JP" sz="1400" dirty="0">
                <a:solidFill>
                  <a:srgbClr val="0070C0"/>
                </a:solidFill>
                <a:latin typeface="Book Antiqua" pitchFamily="18" charset="0"/>
              </a:rPr>
              <a:t>V</a:t>
            </a:r>
            <a:endParaRPr kumimoji="1" lang="ja-JP" altLang="en-US" sz="14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8" name="テキスト ボックス 9"/>
          <p:cNvSpPr txBox="1"/>
          <p:nvPr/>
        </p:nvSpPr>
        <p:spPr>
          <a:xfrm>
            <a:off x="4137135" y="632910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Book Antiqua" pitchFamily="18" charset="0"/>
              </a:rPr>
              <a:t>s</a:t>
            </a:r>
            <a:r>
              <a:rPr kumimoji="1" lang="en-US" altLang="ja-JP" sz="1400" dirty="0">
                <a:latin typeface="Book Antiqua" pitchFamily="18" charset="0"/>
              </a:rPr>
              <a:t> (m)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577" y="1484784"/>
            <a:ext cx="4501424" cy="2375516"/>
            <a:chOff x="70577" y="1484784"/>
            <a:chExt cx="4501424" cy="23755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77" y="1484784"/>
              <a:ext cx="4501424" cy="23747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2169526" y="3824300"/>
              <a:ext cx="1584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64228" y="6064303"/>
            <a:ext cx="447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Hotchi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“Introducing an 8-GeV Booster Synchrotron between RCS and MR at J-PARC — One Possible Option toward a Multi-MW Output Beam Power from MR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”, JPS Conf. Proc. 8, 012008 (2015)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0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71559"/>
            <a:ext cx="2698565" cy="256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798240" y="3023374"/>
            <a:ext cx="4956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Book Antiqua" pitchFamily="18" charset="0"/>
              </a:rPr>
              <a:t>(</a:t>
            </a:r>
            <a:r>
              <a:rPr kumimoji="1" lang="en-US" altLang="ja-JP" sz="1100" dirty="0" err="1">
                <a:latin typeface="Book Antiqua" pitchFamily="18" charset="0"/>
              </a:rPr>
              <a:t>x,x</a:t>
            </a:r>
            <a:r>
              <a:rPr kumimoji="1" lang="en-US" altLang="ja-JP" sz="1100" dirty="0">
                <a:latin typeface="Book Antiqua" pitchFamily="18" charset="0"/>
              </a:rPr>
              <a:t>’)</a:t>
            </a:r>
            <a:endParaRPr kumimoji="1" lang="ja-JP" altLang="en-US" sz="1100" dirty="0">
              <a:latin typeface="Book Antiqua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77988" y="301067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Book Antiqua" pitchFamily="18" charset="0"/>
              </a:rPr>
              <a:t>(</a:t>
            </a:r>
            <a:r>
              <a:rPr lang="en-US" altLang="ja-JP" sz="1100" dirty="0" err="1">
                <a:latin typeface="Book Antiqua" pitchFamily="18" charset="0"/>
              </a:rPr>
              <a:t>y</a:t>
            </a:r>
            <a:r>
              <a:rPr kumimoji="1" lang="en-US" altLang="ja-JP" sz="1100" dirty="0" err="1">
                <a:latin typeface="Book Antiqua" pitchFamily="18" charset="0"/>
              </a:rPr>
              <a:t>,y</a:t>
            </a:r>
            <a:r>
              <a:rPr kumimoji="1" lang="en-US" altLang="ja-JP" sz="1100" dirty="0">
                <a:latin typeface="Book Antiqua" pitchFamily="18" charset="0"/>
              </a:rPr>
              <a:t>’)</a:t>
            </a:r>
            <a:endParaRPr kumimoji="1" lang="ja-JP" altLang="en-US" sz="1100" dirty="0">
              <a:latin typeface="Book Antiqua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959348" y="2251844"/>
            <a:ext cx="806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Book Antiqua" pitchFamily="18" charset="0"/>
              </a:rPr>
              <a:t>@ 3GeV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9348" y="3383384"/>
            <a:ext cx="806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Book Antiqua" pitchFamily="18" charset="0"/>
              </a:rPr>
              <a:t>@ 8GeV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46772" y="2544192"/>
            <a:ext cx="1628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Symbol" pitchFamily="18" charset="2"/>
              </a:rPr>
              <a:t>e</a:t>
            </a:r>
            <a:r>
              <a:rPr kumimoji="1" lang="en-US" altLang="ja-JP" sz="1400" dirty="0">
                <a:latin typeface="Book Antiqua" pitchFamily="18" charset="0"/>
              </a:rPr>
              <a:t>&gt;125.5</a:t>
            </a:r>
            <a:r>
              <a:rPr kumimoji="1" lang="en-US" altLang="ja-JP" sz="1400" dirty="0">
                <a:latin typeface="Symbol" pitchFamily="18" charset="2"/>
              </a:rPr>
              <a:t>p</a:t>
            </a:r>
            <a:r>
              <a:rPr kumimoji="1" lang="en-US" altLang="ja-JP" sz="1400" dirty="0">
                <a:latin typeface="Book Antiqua" pitchFamily="18" charset="0"/>
              </a:rPr>
              <a:t>    ~0.04%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4872" y="3667323"/>
            <a:ext cx="140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Symbol" pitchFamily="18" charset="2"/>
              </a:rPr>
              <a:t>e</a:t>
            </a:r>
            <a:r>
              <a:rPr kumimoji="1" lang="en-US" altLang="ja-JP" sz="1400" dirty="0">
                <a:latin typeface="Book Antiqua" pitchFamily="18" charset="0"/>
              </a:rPr>
              <a:t>&gt;54</a:t>
            </a:r>
            <a:r>
              <a:rPr kumimoji="1" lang="en-US" altLang="ja-JP" sz="1400" dirty="0">
                <a:latin typeface="Symbol" pitchFamily="18" charset="2"/>
              </a:rPr>
              <a:t>p</a:t>
            </a:r>
            <a:r>
              <a:rPr kumimoji="1" lang="en-US" altLang="ja-JP" sz="1400" dirty="0">
                <a:latin typeface="Book Antiqua" pitchFamily="18" charset="0"/>
              </a:rPr>
              <a:t>    ~0.06%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51520" y="1437408"/>
            <a:ext cx="3260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Helvetica"/>
                <a:cs typeface="Helvetica"/>
              </a:rPr>
              <a:t>Phase plot @ inj.(3GeV) &amp; </a:t>
            </a:r>
            <a:r>
              <a:rPr lang="en-US" altLang="ja-JP" sz="1400" dirty="0" err="1">
                <a:latin typeface="Helvetica"/>
                <a:cs typeface="Helvetica"/>
              </a:rPr>
              <a:t>extr</a:t>
            </a:r>
            <a:r>
              <a:rPr lang="en-US" altLang="ja-JP" sz="1400" dirty="0">
                <a:latin typeface="Helvetica"/>
                <a:cs typeface="Helvetica"/>
              </a:rPr>
              <a:t>.(8GeV)</a:t>
            </a:r>
            <a:endParaRPr lang="ja-JP" altLang="en-US" sz="1400" dirty="0">
              <a:latin typeface="Helvetica"/>
              <a:cs typeface="Helvetica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552725" y="4437112"/>
            <a:ext cx="1849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Tune footprint </a:t>
            </a:r>
            <a:r>
              <a:rPr lang="ja-JP" altLang="ja-JP" sz="1400" dirty="0">
                <a:solidFill>
                  <a:srgbClr val="0000FF"/>
                </a:solidFill>
                <a:latin typeface="Helvetica"/>
                <a:cs typeface="Helvetica"/>
              </a:rPr>
              <a:t>i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n 3 </a:t>
            </a:r>
            <a:r>
              <a:rPr lang="en-US" altLang="ja-JP" sz="1400" dirty="0" err="1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 calculated for the 1-MW-eq beam from the RCS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701397" y="5495652"/>
            <a:ext cx="139620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RCS : 1.4 MW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MR &gt; 2.2 MW</a:t>
            </a:r>
          </a:p>
          <a:p>
            <a:endParaRPr lang="en-US" altLang="ja-JP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RCS : 2 MW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MR &gt;  3.2 MW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03" y="4445916"/>
            <a:ext cx="2393727" cy="2363504"/>
          </a:xfrm>
          <a:prstGeom prst="rect">
            <a:avLst/>
          </a:prstGeom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J-PARC </a:t>
            </a:r>
            <a:r>
              <a:rPr lang="mr-IN" dirty="0" smtClean="0"/>
              <a:t>–</a:t>
            </a:r>
            <a:r>
              <a:rPr lang="en-GB" dirty="0" smtClean="0"/>
              <a:t> Long Term Plans: 8 GeV Booster Ring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4695875" y="1412777"/>
            <a:ext cx="3188493" cy="3609225"/>
            <a:chOff x="1235870" y="1220392"/>
            <a:chExt cx="3188493" cy="4753429"/>
          </a:xfrm>
        </p:grpSpPr>
        <p:grpSp>
          <p:nvGrpSpPr>
            <p:cNvPr id="43" name="Group 42"/>
            <p:cNvGrpSpPr/>
            <p:nvPr/>
          </p:nvGrpSpPr>
          <p:grpSpPr>
            <a:xfrm>
              <a:off x="1258507" y="1484710"/>
              <a:ext cx="3165856" cy="4489111"/>
              <a:chOff x="1258507" y="1484710"/>
              <a:chExt cx="3165856" cy="448911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250" y="1484710"/>
                <a:ext cx="2805113" cy="4232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663430" y="5629275"/>
                <a:ext cx="817853" cy="344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050"/>
                  <a:t>Time (ms)</a:t>
                </a:r>
                <a:endParaRPr lang="ja-JP" altLang="en-US" sz="1050"/>
              </a:p>
            </p:txBody>
          </p:sp>
          <p:sp>
            <p:nvSpPr>
              <p:cNvPr id="52" name="テキスト ボックス 4"/>
              <p:cNvSpPr txBox="1">
                <a:spLocks noChangeArrowheads="1"/>
              </p:cNvSpPr>
              <p:nvPr/>
            </p:nvSpPr>
            <p:spPr bwMode="auto">
              <a:xfrm rot="16200000">
                <a:off x="1362406" y="1600363"/>
                <a:ext cx="418439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050"/>
                  <a:t>Bf</a:t>
                </a:r>
                <a:endParaRPr lang="ja-JP" altLang="en-US" sz="1050"/>
              </a:p>
            </p:txBody>
          </p:sp>
          <p:sp>
            <p:nvSpPr>
              <p:cNvPr id="53" name="テキスト ボックス 5"/>
              <p:cNvSpPr txBox="1">
                <a:spLocks noChangeArrowheads="1"/>
              </p:cNvSpPr>
              <p:nvPr/>
            </p:nvSpPr>
            <p:spPr bwMode="auto">
              <a:xfrm rot="16200000">
                <a:off x="825299" y="2818225"/>
                <a:ext cx="1281914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altLang="ja-JP" sz="1050">
                    <a:latin typeface="Symbol" charset="0"/>
                  </a:rPr>
                  <a:t>e</a:t>
                </a:r>
                <a:r>
                  <a:rPr lang="en-US" altLang="ja-JP" sz="1050" baseline="-25000"/>
                  <a:t>x</a:t>
                </a:r>
                <a:r>
                  <a:rPr lang="en-US" altLang="ja-JP" sz="1050"/>
                  <a:t> </a:t>
                </a:r>
              </a:p>
              <a:p>
                <a:pPr algn="ctr" eaLnBrk="1" hangingPunct="1"/>
                <a:r>
                  <a:rPr lang="en-US" altLang="ja-JP" sz="1050"/>
                  <a:t>(</a:t>
                </a:r>
                <a:r>
                  <a:rPr lang="en-US" altLang="ja-JP" sz="1050">
                    <a:latin typeface="Symbol" charset="0"/>
                  </a:rPr>
                  <a:t>p</a:t>
                </a:r>
                <a:r>
                  <a:rPr lang="en-US" altLang="ja-JP" sz="1050"/>
                  <a:t> mm mrad)</a:t>
                </a:r>
                <a:endParaRPr lang="ja-JP" altLang="en-US" sz="1050"/>
              </a:p>
            </p:txBody>
          </p:sp>
          <p:sp>
            <p:nvSpPr>
              <p:cNvPr id="54" name="テキスト ボックス 6"/>
              <p:cNvSpPr txBox="1">
                <a:spLocks noChangeArrowheads="1"/>
              </p:cNvSpPr>
              <p:nvPr/>
            </p:nvSpPr>
            <p:spPr bwMode="auto">
              <a:xfrm rot="16200000">
                <a:off x="828870" y="3898716"/>
                <a:ext cx="1281914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altLang="ja-JP" sz="1050">
                    <a:latin typeface="Symbol" charset="0"/>
                  </a:rPr>
                  <a:t>e</a:t>
                </a:r>
                <a:r>
                  <a:rPr lang="en-US" altLang="ja-JP" sz="1050" baseline="-25000"/>
                  <a:t>y</a:t>
                </a:r>
                <a:r>
                  <a:rPr lang="en-US" altLang="ja-JP" sz="1050"/>
                  <a:t> </a:t>
                </a:r>
              </a:p>
              <a:p>
                <a:pPr algn="ctr" eaLnBrk="1" hangingPunct="1"/>
                <a:r>
                  <a:rPr lang="en-US" altLang="ja-JP" sz="1050"/>
                  <a:t>(</a:t>
                </a:r>
                <a:r>
                  <a:rPr lang="en-US" altLang="ja-JP" sz="1050">
                    <a:latin typeface="Symbol" charset="0"/>
                  </a:rPr>
                  <a:t>p</a:t>
                </a:r>
                <a:r>
                  <a:rPr lang="en-US" altLang="ja-JP" sz="1050"/>
                  <a:t> mm mrad)</a:t>
                </a:r>
                <a:endParaRPr lang="ja-JP" altLang="en-US" sz="1050"/>
              </a:p>
            </p:txBody>
          </p:sp>
          <p:sp>
            <p:nvSpPr>
              <p:cNvPr id="55" name="テキスト ボックス 7"/>
              <p:cNvSpPr txBox="1">
                <a:spLocks noChangeArrowheads="1"/>
              </p:cNvSpPr>
              <p:nvPr/>
            </p:nvSpPr>
            <p:spPr bwMode="auto">
              <a:xfrm rot="16200000">
                <a:off x="1076340" y="4990347"/>
                <a:ext cx="990571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1050"/>
                  <a:t>Survaival</a:t>
                </a:r>
                <a:endParaRPr lang="ja-JP" altLang="en-US" sz="1050"/>
              </a:p>
            </p:txBody>
          </p:sp>
          <p:sp>
            <p:nvSpPr>
              <p:cNvPr id="56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2052637" y="3092054"/>
                <a:ext cx="947695" cy="283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800"/>
                  <a:t>99%, normalized</a:t>
                </a:r>
                <a:endParaRPr lang="ja-JP" altLang="en-US" sz="800"/>
              </a:p>
            </p:txBody>
          </p:sp>
          <p:sp>
            <p:nvSpPr>
              <p:cNvPr id="57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2052637" y="4118372"/>
                <a:ext cx="947695" cy="283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Book Antiqu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800"/>
                  <a:t>99%, normalized</a:t>
                </a:r>
                <a:endParaRPr lang="ja-JP" altLang="en-US" sz="800"/>
              </a:p>
            </p:txBody>
          </p:sp>
        </p:grpSp>
        <p:sp>
          <p:nvSpPr>
            <p:cNvPr id="44" name="テキスト ボックス 5"/>
            <p:cNvSpPr txBox="1">
              <a:spLocks noChangeArrowheads="1"/>
            </p:cNvSpPr>
            <p:nvPr/>
          </p:nvSpPr>
          <p:spPr bwMode="auto">
            <a:xfrm>
              <a:off x="1235870" y="1220392"/>
              <a:ext cx="1241822" cy="344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050" dirty="0"/>
                <a:t>(12.45, 11.43)</a:t>
              </a:r>
            </a:p>
          </p:txBody>
        </p:sp>
      </p:grpSp>
      <p:sp>
        <p:nvSpPr>
          <p:cNvPr id="58" name="テキスト ボックス 10"/>
          <p:cNvSpPr txBox="1">
            <a:spLocks noChangeArrowheads="1"/>
          </p:cNvSpPr>
          <p:nvPr/>
        </p:nvSpPr>
        <p:spPr bwMode="auto">
          <a:xfrm>
            <a:off x="8010126" y="1736318"/>
            <a:ext cx="1098378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350" dirty="0" smtClean="0">
                <a:latin typeface="Helvetica"/>
                <a:cs typeface="Helvetica"/>
              </a:rPr>
              <a:t>RCS Beam:</a:t>
            </a:r>
          </a:p>
          <a:p>
            <a:pPr eaLnBrk="1" hangingPunct="1"/>
            <a:r>
              <a:rPr lang="ja-JP" altLang="en-US" sz="1350" dirty="0" smtClean="0">
                <a:latin typeface="Helvetica"/>
                <a:cs typeface="Helvetica"/>
              </a:rPr>
              <a:t>ー </a:t>
            </a:r>
            <a:r>
              <a:rPr lang="en-US" altLang="ja-JP" sz="1350" dirty="0">
                <a:latin typeface="Helvetica"/>
                <a:cs typeface="Helvetica"/>
              </a:rPr>
              <a:t>1.0 </a:t>
            </a:r>
            <a:r>
              <a:rPr lang="en-US" altLang="ja-JP" sz="1350" dirty="0" smtClean="0">
                <a:latin typeface="Helvetica"/>
                <a:cs typeface="Helvetica"/>
              </a:rPr>
              <a:t>MW</a:t>
            </a:r>
            <a:endParaRPr lang="en-US" altLang="ja-JP" sz="1350" dirty="0">
              <a:latin typeface="Helvetica"/>
              <a:cs typeface="Helvetica"/>
            </a:endParaRPr>
          </a:p>
          <a:p>
            <a:pPr eaLnBrk="1" hangingPunct="1"/>
            <a:r>
              <a:rPr lang="ja-JP" altLang="en-US" sz="1350" dirty="0">
                <a:solidFill>
                  <a:srgbClr val="FF0000"/>
                </a:solidFill>
                <a:latin typeface="Helvetica"/>
                <a:cs typeface="Helvetica"/>
              </a:rPr>
              <a:t>ー </a:t>
            </a:r>
            <a:r>
              <a:rPr lang="en-US" altLang="ja-JP" sz="1350" dirty="0">
                <a:solidFill>
                  <a:srgbClr val="FF0000"/>
                </a:solidFill>
                <a:latin typeface="Helvetica"/>
                <a:cs typeface="Helvetica"/>
              </a:rPr>
              <a:t>1.2 MW</a:t>
            </a:r>
          </a:p>
          <a:p>
            <a:pPr eaLnBrk="1" hangingPunct="1"/>
            <a:r>
              <a:rPr lang="ja-JP" altLang="en-US" sz="1350" dirty="0">
                <a:solidFill>
                  <a:srgbClr val="00FF00"/>
                </a:solidFill>
                <a:latin typeface="Helvetica"/>
                <a:cs typeface="Helvetica"/>
              </a:rPr>
              <a:t>ー </a:t>
            </a:r>
            <a:r>
              <a:rPr lang="en-US" altLang="ja-JP" sz="1350" dirty="0">
                <a:solidFill>
                  <a:srgbClr val="00FF00"/>
                </a:solidFill>
                <a:latin typeface="Helvetica"/>
                <a:cs typeface="Helvetica"/>
              </a:rPr>
              <a:t>1.4 MW</a:t>
            </a:r>
          </a:p>
          <a:p>
            <a:pPr eaLnBrk="1" hangingPunct="1"/>
            <a:r>
              <a:rPr lang="ja-JP" altLang="en-US" sz="1350" dirty="0">
                <a:solidFill>
                  <a:srgbClr val="0362ED"/>
                </a:solidFill>
                <a:latin typeface="Helvetica"/>
                <a:cs typeface="Helvetica"/>
              </a:rPr>
              <a:t>ー </a:t>
            </a:r>
            <a:r>
              <a:rPr lang="en-US" altLang="ja-JP" sz="1350" dirty="0">
                <a:solidFill>
                  <a:srgbClr val="0362ED"/>
                </a:solidFill>
                <a:latin typeface="Helvetica"/>
                <a:cs typeface="Helvetica"/>
              </a:rPr>
              <a:t>1.6 MW</a:t>
            </a:r>
          </a:p>
          <a:p>
            <a:pPr eaLnBrk="1" hangingPunct="1"/>
            <a:r>
              <a:rPr lang="ja-JP" altLang="en-US" sz="1350" dirty="0">
                <a:solidFill>
                  <a:srgbClr val="FF3399"/>
                </a:solidFill>
                <a:latin typeface="Helvetica"/>
                <a:cs typeface="Helvetica"/>
              </a:rPr>
              <a:t>ー </a:t>
            </a:r>
            <a:r>
              <a:rPr lang="en-US" altLang="ja-JP" sz="1350" dirty="0">
                <a:solidFill>
                  <a:srgbClr val="FF3399"/>
                </a:solidFill>
                <a:latin typeface="Helvetica"/>
                <a:cs typeface="Helvetica"/>
              </a:rPr>
              <a:t>1.8 MW</a:t>
            </a:r>
          </a:p>
          <a:p>
            <a:pPr eaLnBrk="1" hangingPunct="1"/>
            <a:r>
              <a:rPr lang="ja-JP" altLang="en-US" sz="1350" dirty="0">
                <a:solidFill>
                  <a:srgbClr val="00CCFF"/>
                </a:solidFill>
                <a:latin typeface="Helvetica"/>
                <a:cs typeface="Helvetica"/>
              </a:rPr>
              <a:t>ー </a:t>
            </a:r>
            <a:r>
              <a:rPr lang="en-US" altLang="ja-JP" sz="1350" dirty="0">
                <a:solidFill>
                  <a:srgbClr val="00CCFF"/>
                </a:solidFill>
                <a:latin typeface="Helvetica"/>
                <a:cs typeface="Helvetica"/>
              </a:rPr>
              <a:t>2.0 MW</a:t>
            </a:r>
          </a:p>
        </p:txBody>
      </p:sp>
      <p:graphicFrame>
        <p:nvGraphicFramePr>
          <p:cNvPr id="59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5210"/>
              </p:ext>
            </p:extLst>
          </p:nvPr>
        </p:nvGraphicFramePr>
        <p:xfrm>
          <a:off x="5055915" y="4992196"/>
          <a:ext cx="2862262" cy="1821180"/>
        </p:xfrm>
        <a:graphic>
          <a:graphicData uri="http://schemas.openxmlformats.org/drawingml/2006/table">
            <a:tbl>
              <a:tblPr/>
              <a:tblGrid>
                <a:gridCol w="953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8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6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RCS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intensity</a:t>
                      </a:r>
                      <a:endParaRPr kumimoji="1" lang="ja-JP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Survival</a:t>
                      </a:r>
                      <a:endParaRPr kumimoji="1" lang="ja-JP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Loss  power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1.0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99.998%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3.2 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1.2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99.998%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3.8W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1.4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99.997%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6.7W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1.6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99.977%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59W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1.8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99.815%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533 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2.0 MW</a:t>
                      </a:r>
                      <a:endParaRPr kumimoji="1" lang="ja-JP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99.123%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2806W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7884368" y="6532421"/>
            <a:ext cx="1227699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Y. Sato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6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KEK Long Term Plans: Proton Driver in the KEKB Tunnel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99381"/>
            <a:ext cx="4109285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1600" b="1" dirty="0">
                <a:latin typeface="Helvetica"/>
                <a:cs typeface="Helvetica"/>
              </a:rPr>
              <a:t>The 9-Ge</a:t>
            </a:r>
            <a:r>
              <a:rPr lang="en-US" altLang="ja-JP" sz="1600" b="1" dirty="0">
                <a:latin typeface="Helvetica"/>
                <a:cs typeface="Helvetica"/>
              </a:rPr>
              <a:t>V p</a:t>
            </a:r>
            <a:r>
              <a:rPr kumimoji="1" lang="en-US" altLang="ja-JP" sz="1600" b="1" dirty="0">
                <a:latin typeface="Helvetica"/>
                <a:cs typeface="Helvetica"/>
              </a:rPr>
              <a:t>roton linac using ILC cavity and </a:t>
            </a:r>
            <a:r>
              <a:rPr kumimoji="1" lang="en-US" altLang="ja-JP" sz="1600" b="1" dirty="0" smtClean="0">
                <a:latin typeface="Helvetica"/>
                <a:cs typeface="Helvetica"/>
              </a:rPr>
              <a:t>cryomodule</a:t>
            </a:r>
          </a:p>
          <a:p>
            <a:pPr>
              <a:lnSpc>
                <a:spcPct val="110000"/>
              </a:lnSpc>
            </a:pPr>
            <a:endParaRPr kumimoji="1" lang="en-US" altLang="ja-JP" sz="1600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kumimoji="1"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r>
              <a:rPr kumimoji="1" lang="en-US" altLang="ja-JP" sz="1600" dirty="0" smtClean="0">
                <a:latin typeface="Helvetica"/>
                <a:cs typeface="Helvetica"/>
              </a:rPr>
              <a:t>Outline </a:t>
            </a:r>
            <a:r>
              <a:rPr kumimoji="1" lang="en-US" altLang="ja-JP" sz="1600" dirty="0">
                <a:latin typeface="Helvetica"/>
                <a:cs typeface="Helvetica"/>
              </a:rPr>
              <a:t>of acceleration :</a:t>
            </a: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kumimoji="1" lang="en-US" altLang="ja-JP" sz="1600" dirty="0">
                <a:latin typeface="Helvetica"/>
                <a:cs typeface="Helvetica"/>
              </a:rPr>
              <a:t>1.2 GeV in 1</a:t>
            </a:r>
            <a:r>
              <a:rPr kumimoji="1" lang="en-US" altLang="ja-JP" sz="1600" baseline="30000" dirty="0">
                <a:latin typeface="Helvetica"/>
                <a:cs typeface="Helvetica"/>
              </a:rPr>
              <a:t>st</a:t>
            </a:r>
            <a:r>
              <a:rPr kumimoji="1" lang="en-US" altLang="ja-JP" sz="1600" dirty="0">
                <a:latin typeface="Helvetica"/>
                <a:cs typeface="Helvetica"/>
              </a:rPr>
              <a:t> straight.</a:t>
            </a:r>
            <a:endParaRPr lang="en-US" altLang="ja-JP" sz="1600" dirty="0">
              <a:latin typeface="Helvetica"/>
              <a:cs typeface="Helvetica"/>
            </a:endParaRP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>
                <a:latin typeface="Helvetica"/>
                <a:cs typeface="Helvetica"/>
              </a:rPr>
              <a:t>3.3 GeV in 2</a:t>
            </a:r>
            <a:r>
              <a:rPr lang="en-US" altLang="ja-JP" sz="1600" baseline="30000" dirty="0">
                <a:latin typeface="Helvetica"/>
                <a:cs typeface="Helvetica"/>
              </a:rPr>
              <a:t>nd</a:t>
            </a:r>
            <a:r>
              <a:rPr lang="en-US" altLang="ja-JP" sz="1600" dirty="0">
                <a:latin typeface="Helvetica"/>
                <a:cs typeface="Helvetica"/>
              </a:rPr>
              <a:t> straight.</a:t>
            </a: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Helvetica"/>
                <a:cs typeface="Helvetica"/>
              </a:rPr>
              <a:t>2.9 </a:t>
            </a:r>
            <a:r>
              <a:rPr lang="en-US" altLang="ja-JP" sz="1600" dirty="0">
                <a:latin typeface="Helvetica"/>
                <a:cs typeface="Helvetica"/>
              </a:rPr>
              <a:t>GeV in 3</a:t>
            </a:r>
            <a:r>
              <a:rPr lang="en-US" altLang="ja-JP" sz="1600" baseline="30000" dirty="0">
                <a:latin typeface="Helvetica"/>
                <a:cs typeface="Helvetica"/>
              </a:rPr>
              <a:t>rd</a:t>
            </a:r>
            <a:r>
              <a:rPr lang="en-US" altLang="ja-JP" sz="1600" dirty="0">
                <a:latin typeface="Helvetica"/>
                <a:cs typeface="Helvetica"/>
              </a:rPr>
              <a:t> and 4</a:t>
            </a:r>
            <a:r>
              <a:rPr lang="en-US" altLang="ja-JP" sz="1600" baseline="30000" dirty="0">
                <a:latin typeface="Helvetica"/>
                <a:cs typeface="Helvetica"/>
              </a:rPr>
              <a:t>th</a:t>
            </a:r>
            <a:r>
              <a:rPr lang="en-US" altLang="ja-JP" sz="1600" dirty="0"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latin typeface="Helvetica"/>
                <a:cs typeface="Helvetica"/>
              </a:rPr>
              <a:t>straight.</a:t>
            </a: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Helvetica"/>
                <a:cs typeface="Helvetica"/>
              </a:rPr>
              <a:t>3.3 </a:t>
            </a:r>
            <a:r>
              <a:rPr lang="en-US" altLang="ja-JP" sz="1600" dirty="0">
                <a:latin typeface="Helvetica"/>
                <a:cs typeface="Helvetica"/>
              </a:rPr>
              <a:t>+ 2.9 x 2 = 9.0 GeV</a:t>
            </a:r>
          </a:p>
          <a:p>
            <a:pPr marL="265113" lvl="1">
              <a:lnSpc>
                <a:spcPct val="110000"/>
              </a:lnSpc>
            </a:pP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Peak </a:t>
            </a:r>
            <a:r>
              <a:rPr lang="en-US" altLang="ja-JP" sz="1600" dirty="0">
                <a:latin typeface="Helvetica"/>
                <a:cs typeface="Helvetica"/>
              </a:rPr>
              <a:t>current : 100 mA (pulse)</a:t>
            </a:r>
            <a:r>
              <a:rPr lang="ja-JP" altLang="en-US" sz="1600" dirty="0">
                <a:latin typeface="Helvetica"/>
                <a:cs typeface="Helvetica"/>
              </a:rPr>
              <a:t>　</a:t>
            </a: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Beam </a:t>
            </a:r>
            <a:r>
              <a:rPr lang="en-US" altLang="ja-JP" sz="1600" dirty="0">
                <a:latin typeface="Helvetica"/>
                <a:cs typeface="Helvetica"/>
              </a:rPr>
              <a:t>duty : 1 %</a:t>
            </a: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Beam power:</a:t>
            </a: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9000 </a:t>
            </a:r>
            <a:r>
              <a:rPr lang="en-US" altLang="ja-JP" sz="1600" dirty="0">
                <a:latin typeface="Helvetica"/>
                <a:cs typeface="Helvetica"/>
              </a:rPr>
              <a:t>MeV x 0.1 A x 1 % = </a:t>
            </a:r>
            <a:r>
              <a:rPr lang="en-US" altLang="ja-JP" sz="1600" b="1" dirty="0">
                <a:latin typeface="Helvetica"/>
                <a:cs typeface="Helvetica"/>
              </a:rPr>
              <a:t>9 </a:t>
            </a:r>
            <a:r>
              <a:rPr lang="en-US" altLang="ja-JP" sz="1600" b="1" dirty="0" smtClean="0">
                <a:latin typeface="Helvetica"/>
                <a:cs typeface="Helvetica"/>
              </a:rPr>
              <a:t>MW</a:t>
            </a:r>
            <a:endParaRPr lang="en-US" altLang="ja-JP" sz="1600" b="1" dirty="0">
              <a:latin typeface="Helvetica"/>
              <a:cs typeface="Helvetic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72898" y="1925091"/>
            <a:ext cx="5091590" cy="4528245"/>
            <a:chOff x="3844333" y="2076586"/>
            <a:chExt cx="5091590" cy="4528245"/>
          </a:xfrm>
        </p:grpSpPr>
        <p:grpSp>
          <p:nvGrpSpPr>
            <p:cNvPr id="8" name="図形グループ 12"/>
            <p:cNvGrpSpPr/>
            <p:nvPr/>
          </p:nvGrpSpPr>
          <p:grpSpPr>
            <a:xfrm>
              <a:off x="4275370" y="2099527"/>
              <a:ext cx="4306273" cy="4127532"/>
              <a:chOff x="1681955" y="4222074"/>
              <a:chExt cx="3052221" cy="2925532"/>
            </a:xfrm>
          </p:grpSpPr>
          <p:pic>
            <p:nvPicPr>
              <p:cNvPr id="9" name="図 5" descr="kekbトンネル.pdf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366" r="12909"/>
              <a:stretch/>
            </p:blipFill>
            <p:spPr>
              <a:xfrm rot="2580000">
                <a:off x="1681955" y="4222074"/>
                <a:ext cx="3052221" cy="2925532"/>
              </a:xfrm>
              <a:prstGeom prst="rect">
                <a:avLst/>
              </a:prstGeom>
            </p:spPr>
          </p:pic>
          <p:pic>
            <p:nvPicPr>
              <p:cNvPr id="10" name="図 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35" t="4164" r="7994" b="32290"/>
              <a:stretch/>
            </p:blipFill>
            <p:spPr>
              <a:xfrm>
                <a:off x="1742825" y="4378018"/>
                <a:ext cx="2740622" cy="2718091"/>
              </a:xfrm>
              <a:prstGeom prst="rect">
                <a:avLst/>
              </a:prstGeom>
            </p:spPr>
          </p:pic>
          <p:sp>
            <p:nvSpPr>
              <p:cNvPr id="11" name="正方形/長方形 7"/>
              <p:cNvSpPr/>
              <p:nvPr/>
            </p:nvSpPr>
            <p:spPr>
              <a:xfrm rot="18900000">
                <a:off x="3788062" y="6531263"/>
                <a:ext cx="644674" cy="5103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" name="テキスト ボックス 8"/>
              <p:cNvSpPr txBox="1"/>
              <p:nvPr/>
            </p:nvSpPr>
            <p:spPr>
              <a:xfrm>
                <a:off x="2582000" y="5578576"/>
                <a:ext cx="700756" cy="196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To </a:t>
                </a:r>
                <a:r>
                  <a:rPr kumimoji="1" lang="en-US" altLang="ja-JP" sz="1200" dirty="0" err="1"/>
                  <a:t>Kamioka</a:t>
                </a:r>
                <a:endParaRPr kumimoji="1" lang="ja-JP" altLang="en-US" sz="1200" dirty="0"/>
              </a:p>
            </p:txBody>
          </p:sp>
          <p:sp>
            <p:nvSpPr>
              <p:cNvPr id="13" name="正方形/長方形 9"/>
              <p:cNvSpPr/>
              <p:nvPr/>
            </p:nvSpPr>
            <p:spPr>
              <a:xfrm rot="660000">
                <a:off x="2946967" y="5893918"/>
                <a:ext cx="720000" cy="72293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 w="1905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4" name="直線矢印コネクタ 10"/>
              <p:cNvCxnSpPr/>
              <p:nvPr/>
            </p:nvCxnSpPr>
            <p:spPr>
              <a:xfrm rot="660000" flipH="1" flipV="1">
                <a:off x="2397103" y="5787502"/>
                <a:ext cx="540000" cy="0"/>
              </a:xfrm>
              <a:prstGeom prst="straightConnector1">
                <a:avLst/>
              </a:prstGeom>
              <a:ln w="38100" cmpd="sng">
                <a:solidFill>
                  <a:srgbClr val="4F81BD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線矢印コネクタ 14"/>
            <p:cNvCxnSpPr/>
            <p:nvPr/>
          </p:nvCxnSpPr>
          <p:spPr>
            <a:xfrm flipH="1">
              <a:off x="7608625" y="5343431"/>
              <a:ext cx="615462" cy="61546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7684115" y="5930934"/>
              <a:ext cx="94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1.2 </a:t>
              </a:r>
              <a:r>
                <a:rPr kumimoji="1" lang="en-US" altLang="ja-JP" sz="1600" dirty="0" err="1"/>
                <a:t>GeV</a:t>
              </a:r>
              <a:endParaRPr kumimoji="1" lang="ja-JP" altLang="en-US" sz="1600" dirty="0"/>
            </a:p>
          </p:txBody>
        </p:sp>
        <p:sp>
          <p:nvSpPr>
            <p:cNvPr id="17" name="テキスト ボックス 19"/>
            <p:cNvSpPr txBox="1"/>
            <p:nvPr/>
          </p:nvSpPr>
          <p:spPr>
            <a:xfrm>
              <a:off x="3844333" y="4994918"/>
              <a:ext cx="1033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3.3 </a:t>
              </a:r>
              <a:r>
                <a:rPr kumimoji="1" lang="en-US" altLang="ja-JP" sz="1600" dirty="0" err="1"/>
                <a:t>GeV</a:t>
              </a:r>
              <a:endParaRPr kumimoji="1" lang="ja-JP" altLang="en-US" sz="1600" dirty="0"/>
            </a:p>
          </p:txBody>
        </p:sp>
        <p:sp>
          <p:nvSpPr>
            <p:cNvPr id="18" name="テキスト ボックス 20"/>
            <p:cNvSpPr txBox="1"/>
            <p:nvPr/>
          </p:nvSpPr>
          <p:spPr>
            <a:xfrm>
              <a:off x="4631527" y="2076586"/>
              <a:ext cx="1033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6.2</a:t>
              </a:r>
              <a:r>
                <a:rPr kumimoji="1" lang="en-US" altLang="ja-JP" sz="1600" dirty="0"/>
                <a:t> </a:t>
              </a:r>
              <a:r>
                <a:rPr kumimoji="1" lang="en-US" altLang="ja-JP" sz="1600" dirty="0" err="1"/>
                <a:t>GeV</a:t>
              </a:r>
              <a:endParaRPr kumimoji="1" lang="ja-JP" altLang="en-US" sz="1600" dirty="0"/>
            </a:p>
          </p:txBody>
        </p:sp>
        <p:sp>
          <p:nvSpPr>
            <p:cNvPr id="19" name="テキスト ボックス 21"/>
            <p:cNvSpPr txBox="1"/>
            <p:nvPr/>
          </p:nvSpPr>
          <p:spPr>
            <a:xfrm>
              <a:off x="8088928" y="3101888"/>
              <a:ext cx="846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9</a:t>
              </a:r>
              <a:r>
                <a:rPr kumimoji="1" lang="en-US" altLang="ja-JP" sz="1600" dirty="0"/>
                <a:t> </a:t>
              </a:r>
              <a:r>
                <a:rPr kumimoji="1" lang="en-US" altLang="ja-JP" sz="1600" dirty="0" err="1"/>
                <a:t>GeV</a:t>
              </a:r>
              <a:endParaRPr kumimoji="1" lang="ja-JP" altLang="en-US" sz="1600" dirty="0"/>
            </a:p>
          </p:txBody>
        </p:sp>
        <p:pic>
          <p:nvPicPr>
            <p:cNvPr id="20" name="図 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5" t="68153" r="72328" b="19348"/>
            <a:stretch/>
          </p:blipFill>
          <p:spPr>
            <a:xfrm>
              <a:off x="6695311" y="3165682"/>
              <a:ext cx="988798" cy="664065"/>
            </a:xfrm>
            <a:prstGeom prst="rect">
              <a:avLst/>
            </a:prstGeom>
          </p:spPr>
        </p:pic>
        <p:cxnSp>
          <p:nvCxnSpPr>
            <p:cNvPr id="21" name="直線矢印コネクタ 29"/>
            <p:cNvCxnSpPr/>
            <p:nvPr/>
          </p:nvCxnSpPr>
          <p:spPr>
            <a:xfrm rot="10800000" flipH="1">
              <a:off x="4545707" y="2486429"/>
              <a:ext cx="615462" cy="61546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30"/>
            <p:cNvCxnSpPr/>
            <p:nvPr/>
          </p:nvCxnSpPr>
          <p:spPr>
            <a:xfrm rot="16200000" flipH="1">
              <a:off x="7583426" y="2486426"/>
              <a:ext cx="615463" cy="61546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8"/>
            <p:cNvCxnSpPr/>
            <p:nvPr/>
          </p:nvCxnSpPr>
          <p:spPr>
            <a:xfrm rot="5400000" flipH="1">
              <a:off x="4639537" y="5269972"/>
              <a:ext cx="615463" cy="61546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40"/>
            <p:cNvSpPr txBox="1"/>
            <p:nvPr/>
          </p:nvSpPr>
          <p:spPr>
            <a:xfrm>
              <a:off x="6615685" y="6143166"/>
              <a:ext cx="1245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Three 650 MHz</a:t>
              </a:r>
            </a:p>
            <a:p>
              <a:r>
                <a:rPr kumimoji="1" lang="en-US" altLang="ja-JP" sz="1200" dirty="0" err="1"/>
                <a:t>rebunchers</a:t>
              </a:r>
              <a:endParaRPr kumimoji="1" lang="ja-JP" altLang="en-US" sz="1200" dirty="0"/>
            </a:p>
          </p:txBody>
        </p:sp>
        <p:sp>
          <p:nvSpPr>
            <p:cNvPr id="26" name="テキスト ボックス 41"/>
            <p:cNvSpPr txBox="1"/>
            <p:nvPr/>
          </p:nvSpPr>
          <p:spPr>
            <a:xfrm>
              <a:off x="4832354" y="3460235"/>
              <a:ext cx="119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Three 1.3 GHz</a:t>
              </a:r>
            </a:p>
            <a:p>
              <a:r>
                <a:rPr kumimoji="1" lang="en-US" altLang="ja-JP" sz="1200" dirty="0" err="1"/>
                <a:t>rebunchers</a:t>
              </a:r>
              <a:endParaRPr kumimoji="1" lang="ja-JP" altLang="en-US" sz="1200" dirty="0"/>
            </a:p>
          </p:txBody>
        </p:sp>
        <p:sp>
          <p:nvSpPr>
            <p:cNvPr id="27" name="テキスト ボックス 42"/>
            <p:cNvSpPr txBox="1"/>
            <p:nvPr/>
          </p:nvSpPr>
          <p:spPr>
            <a:xfrm>
              <a:off x="5852150" y="2560597"/>
              <a:ext cx="119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Three 1.3 GHz</a:t>
              </a:r>
            </a:p>
            <a:p>
              <a:r>
                <a:rPr kumimoji="1" lang="en-US" altLang="ja-JP" sz="1200" dirty="0" err="1"/>
                <a:t>rebunchers</a:t>
              </a:r>
              <a:endParaRPr kumimoji="1" lang="ja-JP" altLang="en-US" sz="12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9512" y="6351711"/>
            <a:ext cx="566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Maruta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“Design Study on the 9 GeV Proton Linac at KEKB Tunnel for the Next Generation Neutrino Experiment”,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JPS Conf. Proc. 8, 011013 (2015)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5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The Big Picture: </a:t>
            </a:r>
            <a:br>
              <a:rPr lang="en-GB" sz="3200" dirty="0" smtClean="0"/>
            </a:br>
            <a:r>
              <a:rPr lang="en-GB" sz="3200" dirty="0" smtClean="0"/>
              <a:t>Global Demand for High Power Beams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56784" cy="52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KEK Long Term Plans: Proton Driver in the KEKB Tunnel</a:t>
            </a:r>
            <a:endParaRPr lang="en-GB" dirty="0"/>
          </a:p>
        </p:txBody>
      </p:sp>
      <p:graphicFrame>
        <p:nvGraphicFramePr>
          <p:cNvPr id="29" name="Group 2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670019"/>
              </p:ext>
            </p:extLst>
          </p:nvPr>
        </p:nvGraphicFramePr>
        <p:xfrm>
          <a:off x="1955145" y="3465677"/>
          <a:ext cx="5243011" cy="1253490"/>
        </p:xfrm>
        <a:graphic>
          <a:graphicData uri="http://schemas.openxmlformats.org/drawingml/2006/table">
            <a:tbl>
              <a:tblPr/>
              <a:tblGrid>
                <a:gridCol w="522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9003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old" charset="0"/>
                        <a:ea typeface="ヒラギノ角ゴ ProN W6" charset="0"/>
                        <a:cs typeface="ヒラギノ角ゴ ProN W6" charset="0"/>
                        <a:sym typeface="Arial Bold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RFQ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HWR-I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HWR-II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SSR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LBE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MBE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HBE-I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HBE-II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β</a:t>
                      </a:r>
                      <a:r>
                        <a:rPr kumimoji="0" lang="en-US" altLang="ja-JP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opt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0.01 – 0.10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0.13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0.21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0.38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0.62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0.73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0.93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1.0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V</a:t>
                      </a:r>
                      <a:r>
                        <a:rPr kumimoji="0" lang="en-US" altLang="ja-JP" sz="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acc</a:t>
                      </a:r>
                      <a:endParaRPr kumimoji="0" lang="en-US" altLang="ja-JP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−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0.89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3.7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4.5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11.9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16.2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30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30 MV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E</a:t>
                      </a:r>
                      <a:r>
                        <a:rPr kumimoji="0" lang="en-US" altLang="ja-JP" sz="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out</a:t>
                      </a:r>
                      <a:endParaRPr kumimoji="0" lang="en-US" altLang="ja-JP" sz="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Arial" charset="0"/>
                        <a:sym typeface="Arial" charset="0"/>
                      </a:endParaRP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−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10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46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153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360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1200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3600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9000 MeV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cavity no. 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29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74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108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256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cm no.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−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5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25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27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32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cavity/cm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−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5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Arial" charset="0"/>
                          <a:sym typeface="Arial" charset="0"/>
                        </a:rPr>
                        <a:t>8</a:t>
                      </a:r>
                    </a:p>
                  </a:txBody>
                  <a:tcPr marL="28575" marR="28575" marT="28575" marB="2857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" name="テキスト ボックス 38"/>
          <p:cNvSpPr txBox="1"/>
          <p:nvPr/>
        </p:nvSpPr>
        <p:spPr>
          <a:xfrm>
            <a:off x="1322797" y="2924944"/>
            <a:ext cx="2143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835" indent="-198835">
              <a:buFont typeface="Wingdings" charset="2"/>
              <a:buChar char="p"/>
            </a:pPr>
            <a:r>
              <a:rPr lang="en-US" altLang="ja-JP" sz="1050" b="1" dirty="0"/>
              <a:t>Accelerating </a:t>
            </a:r>
            <a:r>
              <a:rPr lang="en-US" altLang="ja-JP" sz="1050" b="1"/>
              <a:t>cavity </a:t>
            </a:r>
            <a:r>
              <a:rPr lang="en-US" altLang="ja-JP" sz="1050" b="1" smtClean="0"/>
              <a:t>parameters </a:t>
            </a:r>
            <a:endParaRPr lang="ja-JP" altLang="en-US" sz="105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1318146" y="1844824"/>
            <a:ext cx="6483583" cy="863084"/>
            <a:chOff x="476687" y="1527907"/>
            <a:chExt cx="6483583" cy="863084"/>
          </a:xfrm>
        </p:grpSpPr>
        <p:sp>
          <p:nvSpPr>
            <p:cNvPr id="32" name="Line 238"/>
            <p:cNvSpPr>
              <a:spLocks noChangeShapeType="1"/>
            </p:cNvSpPr>
            <p:nvPr/>
          </p:nvSpPr>
          <p:spPr bwMode="auto">
            <a:xfrm rot="10800000">
              <a:off x="794836" y="2085662"/>
              <a:ext cx="6165434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 sz="600"/>
            </a:p>
          </p:txBody>
        </p:sp>
        <p:grpSp>
          <p:nvGrpSpPr>
            <p:cNvPr id="33" name="Group 248"/>
            <p:cNvGrpSpPr>
              <a:grpSpLocks/>
            </p:cNvGrpSpPr>
            <p:nvPr/>
          </p:nvGrpSpPr>
          <p:grpSpPr bwMode="auto">
            <a:xfrm>
              <a:off x="3869440" y="2013798"/>
              <a:ext cx="2618678" cy="149056"/>
              <a:chOff x="0" y="0"/>
              <a:chExt cx="5903" cy="336"/>
            </a:xfrm>
          </p:grpSpPr>
          <p:sp>
            <p:nvSpPr>
              <p:cNvPr id="74" name="AutoShape 249"/>
              <p:cNvSpPr>
                <a:spLocks/>
              </p:cNvSpPr>
              <p:nvPr/>
            </p:nvSpPr>
            <p:spPr bwMode="auto">
              <a:xfrm>
                <a:off x="0" y="0"/>
                <a:ext cx="920" cy="336"/>
              </a:xfrm>
              <a:prstGeom prst="roundRect">
                <a:avLst>
                  <a:gd name="adj" fmla="val 35713"/>
                </a:avLst>
              </a:prstGeom>
              <a:solidFill>
                <a:srgbClr val="343434"/>
              </a:solidFill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75" name="Rectangle 250"/>
              <p:cNvSpPr>
                <a:spLocks/>
              </p:cNvSpPr>
              <p:nvPr/>
            </p:nvSpPr>
            <p:spPr bwMode="auto">
              <a:xfrm>
                <a:off x="36" y="52"/>
                <a:ext cx="84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/>
                <a:r>
                  <a:rPr lang="en-US" altLang="ja-JP" sz="75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MBE</a:t>
                </a:r>
              </a:p>
            </p:txBody>
          </p:sp>
          <p:sp>
            <p:nvSpPr>
              <p:cNvPr id="76" name="AutoShape 249"/>
              <p:cNvSpPr>
                <a:spLocks/>
              </p:cNvSpPr>
              <p:nvPr/>
            </p:nvSpPr>
            <p:spPr bwMode="auto">
              <a:xfrm>
                <a:off x="1809" y="0"/>
                <a:ext cx="920" cy="336"/>
              </a:xfrm>
              <a:prstGeom prst="roundRect">
                <a:avLst>
                  <a:gd name="adj" fmla="val 35713"/>
                </a:avLst>
              </a:prstGeom>
              <a:solidFill>
                <a:srgbClr val="343434"/>
              </a:solidFill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77" name="AutoShape 249"/>
              <p:cNvSpPr>
                <a:spLocks/>
              </p:cNvSpPr>
              <p:nvPr/>
            </p:nvSpPr>
            <p:spPr bwMode="auto">
              <a:xfrm>
                <a:off x="3405" y="0"/>
                <a:ext cx="920" cy="336"/>
              </a:xfrm>
              <a:prstGeom prst="roundRect">
                <a:avLst>
                  <a:gd name="adj" fmla="val 35713"/>
                </a:avLst>
              </a:prstGeom>
              <a:solidFill>
                <a:srgbClr val="343434"/>
              </a:solidFill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78" name="AutoShape 249"/>
              <p:cNvSpPr>
                <a:spLocks/>
              </p:cNvSpPr>
              <p:nvPr/>
            </p:nvSpPr>
            <p:spPr bwMode="auto">
              <a:xfrm>
                <a:off x="4983" y="0"/>
                <a:ext cx="920" cy="336"/>
              </a:xfrm>
              <a:prstGeom prst="roundRect">
                <a:avLst>
                  <a:gd name="adj" fmla="val 35713"/>
                </a:avLst>
              </a:prstGeom>
              <a:solidFill>
                <a:srgbClr val="343434"/>
              </a:solidFill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</p:grpSp>
        <p:sp>
          <p:nvSpPr>
            <p:cNvPr id="34" name="AutoShape 255"/>
            <p:cNvSpPr>
              <a:spLocks/>
            </p:cNvSpPr>
            <p:nvPr/>
          </p:nvSpPr>
          <p:spPr bwMode="auto">
            <a:xfrm>
              <a:off x="3251925" y="2017347"/>
              <a:ext cx="408128" cy="149056"/>
            </a:xfrm>
            <a:prstGeom prst="roundRect">
              <a:avLst>
                <a:gd name="adj" fmla="val 35713"/>
              </a:avLst>
            </a:prstGeom>
            <a:solidFill>
              <a:srgbClr val="343434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ja-JP" altLang="en-US" sz="600"/>
            </a:p>
          </p:txBody>
        </p:sp>
        <p:sp>
          <p:nvSpPr>
            <p:cNvPr id="35" name="Rectangle 256"/>
            <p:cNvSpPr>
              <a:spLocks/>
            </p:cNvSpPr>
            <p:nvPr/>
          </p:nvSpPr>
          <p:spPr bwMode="auto">
            <a:xfrm>
              <a:off x="3267894" y="2040414"/>
              <a:ext cx="376188" cy="10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altLang="ja-JP" sz="7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LBE</a:t>
              </a:r>
            </a:p>
          </p:txBody>
        </p:sp>
        <p:sp>
          <p:nvSpPr>
            <p:cNvPr id="36" name="Rectangle 256"/>
            <p:cNvSpPr>
              <a:spLocks/>
            </p:cNvSpPr>
            <p:nvPr/>
          </p:nvSpPr>
          <p:spPr bwMode="auto">
            <a:xfrm>
              <a:off x="4671945" y="2040414"/>
              <a:ext cx="376188" cy="10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altLang="ja-JP" sz="7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HBE-I</a:t>
              </a:r>
            </a:p>
          </p:txBody>
        </p:sp>
        <p:sp>
          <p:nvSpPr>
            <p:cNvPr id="37" name="Rectangle 256"/>
            <p:cNvSpPr>
              <a:spLocks/>
            </p:cNvSpPr>
            <p:nvPr/>
          </p:nvSpPr>
          <p:spPr bwMode="auto">
            <a:xfrm>
              <a:off x="5406576" y="2040414"/>
              <a:ext cx="376188" cy="10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altLang="ja-JP" sz="7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HBE-II</a:t>
              </a:r>
            </a:p>
          </p:txBody>
        </p:sp>
        <p:sp>
          <p:nvSpPr>
            <p:cNvPr id="38" name="Rectangle 256"/>
            <p:cNvSpPr>
              <a:spLocks/>
            </p:cNvSpPr>
            <p:nvPr/>
          </p:nvSpPr>
          <p:spPr bwMode="auto">
            <a:xfrm>
              <a:off x="6106606" y="2040414"/>
              <a:ext cx="376188" cy="10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altLang="ja-JP" sz="7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HBE-II</a:t>
              </a:r>
            </a:p>
          </p:txBody>
        </p:sp>
        <p:grpSp>
          <p:nvGrpSpPr>
            <p:cNvPr id="39" name="図形グループ 2"/>
            <p:cNvGrpSpPr/>
            <p:nvPr/>
          </p:nvGrpSpPr>
          <p:grpSpPr>
            <a:xfrm>
              <a:off x="636353" y="1832741"/>
              <a:ext cx="3903387" cy="558250"/>
              <a:chOff x="254910" y="1332737"/>
              <a:chExt cx="5204516" cy="744333"/>
            </a:xfrm>
          </p:grpSpPr>
          <p:grpSp>
            <p:nvGrpSpPr>
              <p:cNvPr id="47" name="Group 239"/>
              <p:cNvGrpSpPr>
                <a:grpSpLocks/>
              </p:cNvGrpSpPr>
              <p:nvPr/>
            </p:nvGrpSpPr>
            <p:grpSpPr bwMode="auto">
              <a:xfrm>
                <a:off x="254910" y="1578878"/>
                <a:ext cx="988973" cy="198741"/>
                <a:chOff x="-1040" y="0"/>
                <a:chExt cx="1672" cy="336"/>
              </a:xfrm>
            </p:grpSpPr>
            <p:sp>
              <p:nvSpPr>
                <p:cNvPr id="70" name="AutoShape 240"/>
                <p:cNvSpPr>
                  <a:spLocks/>
                </p:cNvSpPr>
                <p:nvPr/>
              </p:nvSpPr>
              <p:spPr bwMode="auto">
                <a:xfrm>
                  <a:off x="-1040" y="0"/>
                  <a:ext cx="632" cy="336"/>
                </a:xfrm>
                <a:prstGeom prst="roundRect">
                  <a:avLst>
                    <a:gd name="adj" fmla="val 35713"/>
                  </a:avLst>
                </a:prstGeom>
                <a:solidFill>
                  <a:srgbClr val="7A7500"/>
                </a:solidFill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ja-JP" altLang="en-US" sz="600"/>
                </a:p>
              </p:txBody>
            </p:sp>
            <p:sp>
              <p:nvSpPr>
                <p:cNvPr id="71" name="AutoShape 240"/>
                <p:cNvSpPr>
                  <a:spLocks/>
                </p:cNvSpPr>
                <p:nvPr/>
              </p:nvSpPr>
              <p:spPr bwMode="auto">
                <a:xfrm>
                  <a:off x="0" y="0"/>
                  <a:ext cx="632" cy="336"/>
                </a:xfrm>
                <a:prstGeom prst="roundRect">
                  <a:avLst>
                    <a:gd name="adj" fmla="val 35713"/>
                  </a:avLst>
                </a:prstGeom>
                <a:solidFill>
                  <a:srgbClr val="7A7500"/>
                </a:solidFill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ja-JP" altLang="en-US" sz="600"/>
                </a:p>
              </p:txBody>
            </p:sp>
            <p:sp>
              <p:nvSpPr>
                <p:cNvPr id="72" name="Rectangle 241"/>
                <p:cNvSpPr>
                  <a:spLocks/>
                </p:cNvSpPr>
                <p:nvPr/>
              </p:nvSpPr>
              <p:spPr bwMode="auto">
                <a:xfrm>
                  <a:off x="36" y="52"/>
                  <a:ext cx="560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altLang="ja-JP" sz="7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charset="0"/>
                      <a:ea typeface="ＭＳ Ｐゴシック" charset="0"/>
                      <a:cs typeface="Helvetica" charset="0"/>
                      <a:sym typeface="Helvetica" charset="0"/>
                    </a:rPr>
                    <a:t>RFQ</a:t>
                  </a:r>
                </a:p>
              </p:txBody>
            </p:sp>
            <p:sp>
              <p:nvSpPr>
                <p:cNvPr id="73" name="Rectangle 241"/>
                <p:cNvSpPr>
                  <a:spLocks/>
                </p:cNvSpPr>
                <p:nvPr/>
              </p:nvSpPr>
              <p:spPr bwMode="auto">
                <a:xfrm>
                  <a:off x="-1004" y="52"/>
                  <a:ext cx="560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altLang="ja-JP" sz="7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charset="0"/>
                      <a:ea typeface="ＭＳ Ｐゴシック" charset="0"/>
                      <a:cs typeface="Helvetica" charset="0"/>
                      <a:sym typeface="Helvetica" charset="0"/>
                    </a:rPr>
                    <a:t>IS</a:t>
                  </a:r>
                </a:p>
              </p:txBody>
            </p:sp>
          </p:grpSp>
          <p:grpSp>
            <p:nvGrpSpPr>
              <p:cNvPr id="48" name="Group 242"/>
              <p:cNvGrpSpPr>
                <a:grpSpLocks/>
              </p:cNvGrpSpPr>
              <p:nvPr/>
            </p:nvGrpSpPr>
            <p:grpSpPr bwMode="auto">
              <a:xfrm>
                <a:off x="1442623" y="1578878"/>
                <a:ext cx="511048" cy="198741"/>
                <a:chOff x="0" y="0"/>
                <a:chExt cx="864" cy="336"/>
              </a:xfrm>
            </p:grpSpPr>
            <p:sp>
              <p:nvSpPr>
                <p:cNvPr id="68" name="AutoShape 243"/>
                <p:cNvSpPr>
                  <a:spLocks/>
                </p:cNvSpPr>
                <p:nvPr/>
              </p:nvSpPr>
              <p:spPr bwMode="auto">
                <a:xfrm>
                  <a:off x="0" y="0"/>
                  <a:ext cx="864" cy="336"/>
                </a:xfrm>
                <a:prstGeom prst="roundRect">
                  <a:avLst>
                    <a:gd name="adj" fmla="val 35713"/>
                  </a:avLst>
                </a:prstGeom>
                <a:solidFill>
                  <a:srgbClr val="0079A5"/>
                </a:solidFill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ja-JP" altLang="en-US" sz="600"/>
                </a:p>
              </p:txBody>
            </p:sp>
            <p:sp>
              <p:nvSpPr>
                <p:cNvPr id="69" name="Rectangle 244"/>
                <p:cNvSpPr>
                  <a:spLocks/>
                </p:cNvSpPr>
                <p:nvPr/>
              </p:nvSpPr>
              <p:spPr bwMode="auto">
                <a:xfrm>
                  <a:off x="36" y="52"/>
                  <a:ext cx="792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altLang="ja-JP" sz="75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charset="0"/>
                      <a:ea typeface="ＭＳ Ｐゴシック" charset="0"/>
                      <a:cs typeface="Helvetica" charset="0"/>
                      <a:sym typeface="Helvetica" charset="0"/>
                    </a:rPr>
                    <a:t>HWR-I</a:t>
                  </a:r>
                </a:p>
              </p:txBody>
            </p:sp>
          </p:grpSp>
          <p:grpSp>
            <p:nvGrpSpPr>
              <p:cNvPr id="49" name="Group 245"/>
              <p:cNvGrpSpPr>
                <a:grpSpLocks/>
              </p:cNvGrpSpPr>
              <p:nvPr/>
            </p:nvGrpSpPr>
            <p:grpSpPr bwMode="auto">
              <a:xfrm>
                <a:off x="2966304" y="1578878"/>
                <a:ext cx="544171" cy="198741"/>
                <a:chOff x="0" y="0"/>
                <a:chExt cx="920" cy="336"/>
              </a:xfrm>
            </p:grpSpPr>
            <p:sp>
              <p:nvSpPr>
                <p:cNvPr id="66" name="AutoShape 246"/>
                <p:cNvSpPr>
                  <a:spLocks/>
                </p:cNvSpPr>
                <p:nvPr/>
              </p:nvSpPr>
              <p:spPr bwMode="auto">
                <a:xfrm>
                  <a:off x="0" y="0"/>
                  <a:ext cx="920" cy="336"/>
                </a:xfrm>
                <a:prstGeom prst="roundRect">
                  <a:avLst>
                    <a:gd name="adj" fmla="val 35713"/>
                  </a:avLst>
                </a:prstGeom>
                <a:solidFill>
                  <a:srgbClr val="0079A5"/>
                </a:solidFill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ja-JP" altLang="en-US" sz="600"/>
                </a:p>
              </p:txBody>
            </p:sp>
            <p:sp>
              <p:nvSpPr>
                <p:cNvPr id="67" name="Rectangle 247"/>
                <p:cNvSpPr>
                  <a:spLocks/>
                </p:cNvSpPr>
                <p:nvPr/>
              </p:nvSpPr>
              <p:spPr bwMode="auto">
                <a:xfrm>
                  <a:off x="36" y="52"/>
                  <a:ext cx="848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altLang="ja-JP" sz="75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charset="0"/>
                      <a:ea typeface="ＭＳ Ｐゴシック" charset="0"/>
                      <a:cs typeface="Helvetica" charset="0"/>
                      <a:sym typeface="Helvetica" charset="0"/>
                    </a:rPr>
                    <a:t>SSR</a:t>
                  </a:r>
                </a:p>
              </p:txBody>
            </p:sp>
          </p:grpSp>
          <p:sp>
            <p:nvSpPr>
              <p:cNvPr id="50" name="Rectangle 251"/>
              <p:cNvSpPr>
                <a:spLocks/>
              </p:cNvSpPr>
              <p:nvPr/>
            </p:nvSpPr>
            <p:spPr bwMode="auto">
              <a:xfrm>
                <a:off x="1143385" y="1332737"/>
                <a:ext cx="382584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β=0.1</a:t>
                </a:r>
              </a:p>
              <a:p>
                <a:pPr algn="ctr"/>
                <a:r>
                  <a:rPr lang="en-US" altLang="ja-JP" sz="6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5.0 MeV</a:t>
                </a:r>
              </a:p>
            </p:txBody>
          </p:sp>
          <p:sp>
            <p:nvSpPr>
              <p:cNvPr id="51" name="Rectangle 252"/>
              <p:cNvSpPr>
                <a:spLocks/>
              </p:cNvSpPr>
              <p:nvPr/>
            </p:nvSpPr>
            <p:spPr bwMode="auto">
              <a:xfrm>
                <a:off x="3271949" y="1332737"/>
                <a:ext cx="41250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β=0.51</a:t>
                </a:r>
              </a:p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153 MeV</a:t>
                </a:r>
              </a:p>
            </p:txBody>
          </p:sp>
          <p:sp>
            <p:nvSpPr>
              <p:cNvPr id="52" name="Rectangle 253"/>
              <p:cNvSpPr>
                <a:spLocks/>
              </p:cNvSpPr>
              <p:nvPr/>
            </p:nvSpPr>
            <p:spPr bwMode="auto">
              <a:xfrm>
                <a:off x="4213637" y="1332737"/>
                <a:ext cx="41250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β=0.69</a:t>
                </a:r>
              </a:p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360 MeV</a:t>
                </a:r>
              </a:p>
            </p:txBody>
          </p:sp>
          <p:sp>
            <p:nvSpPr>
              <p:cNvPr id="53" name="Rectangle 257"/>
              <p:cNvSpPr>
                <a:spLocks/>
              </p:cNvSpPr>
              <p:nvPr/>
            </p:nvSpPr>
            <p:spPr bwMode="auto">
              <a:xfrm>
                <a:off x="1876530" y="1332737"/>
                <a:ext cx="35479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β=0.14</a:t>
                </a:r>
              </a:p>
              <a:p>
                <a:pPr algn="ctr"/>
                <a:r>
                  <a:rPr lang="en-US" altLang="ja-JP" sz="6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10 MeV</a:t>
                </a:r>
              </a:p>
            </p:txBody>
          </p:sp>
          <p:sp>
            <p:nvSpPr>
              <p:cNvPr id="54" name="Rectangle 258"/>
              <p:cNvSpPr>
                <a:spLocks/>
              </p:cNvSpPr>
              <p:nvPr/>
            </p:nvSpPr>
            <p:spPr bwMode="auto">
              <a:xfrm>
                <a:off x="4989210" y="1332737"/>
                <a:ext cx="47021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β=0.90</a:t>
                </a:r>
              </a:p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1200 MeV</a:t>
                </a:r>
              </a:p>
            </p:txBody>
          </p:sp>
          <p:grpSp>
            <p:nvGrpSpPr>
              <p:cNvPr id="55" name="Group 259"/>
              <p:cNvGrpSpPr>
                <a:grpSpLocks/>
              </p:cNvGrpSpPr>
              <p:nvPr/>
            </p:nvGrpSpPr>
            <p:grpSpPr bwMode="auto">
              <a:xfrm>
                <a:off x="2185536" y="1574146"/>
                <a:ext cx="544171" cy="198741"/>
                <a:chOff x="0" y="0"/>
                <a:chExt cx="920" cy="336"/>
              </a:xfrm>
            </p:grpSpPr>
            <p:sp>
              <p:nvSpPr>
                <p:cNvPr id="64" name="AutoShape 260"/>
                <p:cNvSpPr>
                  <a:spLocks/>
                </p:cNvSpPr>
                <p:nvPr/>
              </p:nvSpPr>
              <p:spPr bwMode="auto">
                <a:xfrm>
                  <a:off x="0" y="0"/>
                  <a:ext cx="920" cy="336"/>
                </a:xfrm>
                <a:prstGeom prst="roundRect">
                  <a:avLst>
                    <a:gd name="adj" fmla="val 35713"/>
                  </a:avLst>
                </a:prstGeom>
                <a:solidFill>
                  <a:srgbClr val="0079A5"/>
                </a:solidFill>
                <a:ln w="2540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ja-JP" altLang="en-US" sz="600"/>
                </a:p>
              </p:txBody>
            </p:sp>
            <p:sp>
              <p:nvSpPr>
                <p:cNvPr id="65" name="Rectangle 261"/>
                <p:cNvSpPr>
                  <a:spLocks/>
                </p:cNvSpPr>
                <p:nvPr/>
              </p:nvSpPr>
              <p:spPr bwMode="auto">
                <a:xfrm>
                  <a:off x="36" y="52"/>
                  <a:ext cx="848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altLang="ja-JP" sz="75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Helvetica" charset="0"/>
                      <a:ea typeface="ＭＳ Ｐゴシック" charset="0"/>
                      <a:cs typeface="Helvetica" charset="0"/>
                      <a:sym typeface="Helvetica" charset="0"/>
                    </a:rPr>
                    <a:t>HWR-II</a:t>
                  </a:r>
                </a:p>
              </p:txBody>
            </p:sp>
          </p:grpSp>
          <p:sp>
            <p:nvSpPr>
              <p:cNvPr id="56" name="Rectangle 262"/>
              <p:cNvSpPr>
                <a:spLocks/>
              </p:cNvSpPr>
              <p:nvPr/>
            </p:nvSpPr>
            <p:spPr bwMode="auto">
              <a:xfrm>
                <a:off x="2680958" y="1332737"/>
                <a:ext cx="35479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β=0.3</a:t>
                </a:r>
              </a:p>
              <a:p>
                <a:pPr algn="ctr"/>
                <a:r>
                  <a:rPr lang="en-US" altLang="ja-JP" sz="600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46 MeV</a:t>
                </a:r>
              </a:p>
            </p:txBody>
          </p:sp>
          <p:sp>
            <p:nvSpPr>
              <p:cNvPr id="57" name="Line 263"/>
              <p:cNvSpPr>
                <a:spLocks noChangeShapeType="1"/>
              </p:cNvSpPr>
              <p:nvPr/>
            </p:nvSpPr>
            <p:spPr bwMode="auto">
              <a:xfrm>
                <a:off x="794350" y="1669968"/>
                <a:ext cx="0" cy="244876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58" name="Line 264"/>
              <p:cNvSpPr>
                <a:spLocks noChangeShapeType="1"/>
              </p:cNvSpPr>
              <p:nvPr/>
            </p:nvSpPr>
            <p:spPr bwMode="auto">
              <a:xfrm>
                <a:off x="3627539" y="1669966"/>
                <a:ext cx="0" cy="315857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59" name="Line 265"/>
              <p:cNvSpPr>
                <a:spLocks noChangeShapeType="1"/>
              </p:cNvSpPr>
              <p:nvPr/>
            </p:nvSpPr>
            <p:spPr bwMode="auto">
              <a:xfrm>
                <a:off x="5363055" y="1682980"/>
                <a:ext cx="0" cy="28983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60" name="Line 266"/>
              <p:cNvSpPr>
                <a:spLocks noChangeShapeType="1"/>
              </p:cNvSpPr>
              <p:nvPr/>
            </p:nvSpPr>
            <p:spPr bwMode="auto">
              <a:xfrm rot="10800000" flipH="1">
                <a:off x="804996" y="1922054"/>
                <a:ext cx="2817271" cy="1774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61" name="Line 267"/>
              <p:cNvSpPr>
                <a:spLocks noChangeShapeType="1"/>
              </p:cNvSpPr>
              <p:nvPr/>
            </p:nvSpPr>
            <p:spPr bwMode="auto">
              <a:xfrm>
                <a:off x="3619309" y="1917913"/>
                <a:ext cx="1743746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ja-JP" altLang="en-US" sz="600"/>
              </a:p>
            </p:txBody>
          </p:sp>
          <p:sp>
            <p:nvSpPr>
              <p:cNvPr id="62" name="Rectangle 268"/>
              <p:cNvSpPr>
                <a:spLocks/>
              </p:cNvSpPr>
              <p:nvPr/>
            </p:nvSpPr>
            <p:spPr bwMode="auto">
              <a:xfrm>
                <a:off x="1796409" y="1938570"/>
                <a:ext cx="626240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75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f = 325 MHz</a:t>
                </a:r>
              </a:p>
            </p:txBody>
          </p:sp>
          <p:sp>
            <p:nvSpPr>
              <p:cNvPr id="63" name="Rectangle 269"/>
              <p:cNvSpPr>
                <a:spLocks/>
              </p:cNvSpPr>
              <p:nvPr/>
            </p:nvSpPr>
            <p:spPr bwMode="auto">
              <a:xfrm>
                <a:off x="4131819" y="1931471"/>
                <a:ext cx="626240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altLang="ja-JP" sz="675" dirty="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f = 650 MHz</a:t>
                </a:r>
              </a:p>
            </p:txBody>
          </p:sp>
        </p:grpSp>
        <p:sp>
          <p:nvSpPr>
            <p:cNvPr id="40" name="Rectangle 258"/>
            <p:cNvSpPr>
              <a:spLocks/>
            </p:cNvSpPr>
            <p:nvPr/>
          </p:nvSpPr>
          <p:spPr bwMode="auto">
            <a:xfrm>
              <a:off x="4958384" y="1832740"/>
              <a:ext cx="3526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β=0.98</a:t>
              </a:r>
            </a:p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3600 MeV</a:t>
              </a:r>
            </a:p>
          </p:txBody>
        </p:sp>
        <p:sp>
          <p:nvSpPr>
            <p:cNvPr id="41" name="Rectangle 258"/>
            <p:cNvSpPr>
              <a:spLocks/>
            </p:cNvSpPr>
            <p:nvPr/>
          </p:nvSpPr>
          <p:spPr bwMode="auto">
            <a:xfrm>
              <a:off x="5725726" y="1832740"/>
              <a:ext cx="3526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β=0.99</a:t>
              </a:r>
            </a:p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6200 MeV</a:t>
              </a:r>
            </a:p>
          </p:txBody>
        </p:sp>
        <p:sp>
          <p:nvSpPr>
            <p:cNvPr id="42" name="Rectangle 258"/>
            <p:cNvSpPr>
              <a:spLocks/>
            </p:cNvSpPr>
            <p:nvPr/>
          </p:nvSpPr>
          <p:spPr bwMode="auto">
            <a:xfrm>
              <a:off x="6484397" y="1832740"/>
              <a:ext cx="3526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β=1.00</a:t>
              </a:r>
            </a:p>
            <a:p>
              <a:pPr algn="ctr"/>
              <a:r>
                <a:rPr lang="en-US" altLang="ja-JP" sz="600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9000 MeV</a:t>
              </a:r>
            </a:p>
          </p:txBody>
        </p:sp>
        <p:sp>
          <p:nvSpPr>
            <p:cNvPr id="43" name="Line 267"/>
            <p:cNvSpPr>
              <a:spLocks noChangeShapeType="1"/>
            </p:cNvSpPr>
            <p:nvPr/>
          </p:nvSpPr>
          <p:spPr bwMode="auto">
            <a:xfrm>
              <a:off x="4483605" y="2271622"/>
              <a:ext cx="2139469" cy="0"/>
            </a:xfrm>
            <a:prstGeom prst="lin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 sz="600"/>
            </a:p>
          </p:txBody>
        </p:sp>
        <p:sp>
          <p:nvSpPr>
            <p:cNvPr id="44" name="Rectangle 269"/>
            <p:cNvSpPr>
              <a:spLocks/>
            </p:cNvSpPr>
            <p:nvPr/>
          </p:nvSpPr>
          <p:spPr bwMode="auto">
            <a:xfrm>
              <a:off x="5214436" y="2281792"/>
              <a:ext cx="517770" cy="10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altLang="ja-JP" sz="675" dirty="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 = 1300 MHz</a:t>
              </a:r>
            </a:p>
          </p:txBody>
        </p:sp>
        <p:sp>
          <p:nvSpPr>
            <p:cNvPr id="45" name="Line 265"/>
            <p:cNvSpPr>
              <a:spLocks noChangeShapeType="1"/>
            </p:cNvSpPr>
            <p:nvPr/>
          </p:nvSpPr>
          <p:spPr bwMode="auto">
            <a:xfrm>
              <a:off x="6623073" y="2095422"/>
              <a:ext cx="0" cy="217373"/>
            </a:xfrm>
            <a:prstGeom prst="line">
              <a:avLst/>
            </a:prstGeom>
            <a:noFill/>
            <a:ln w="19050" cap="flat" cmpd="sng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 sz="600"/>
            </a:p>
          </p:txBody>
        </p:sp>
        <p:sp>
          <p:nvSpPr>
            <p:cNvPr id="46" name="テキスト ボックス 95"/>
            <p:cNvSpPr txBox="1"/>
            <p:nvPr/>
          </p:nvSpPr>
          <p:spPr>
            <a:xfrm>
              <a:off x="476687" y="1527907"/>
              <a:ext cx="12397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8835" indent="-198835">
                <a:buFont typeface="Wingdings" charset="2"/>
                <a:buChar char="p"/>
              </a:pPr>
              <a:r>
                <a:rPr lang="en-US" altLang="ja-JP" sz="1050" b="1" dirty="0"/>
                <a:t>Baseline layout</a:t>
              </a:r>
              <a:endParaRPr lang="ja-JP" altLang="en-US" sz="1050" b="1" dirty="0"/>
            </a:p>
          </p:txBody>
        </p:sp>
      </p:grpSp>
      <p:pic>
        <p:nvPicPr>
          <p:cNvPr id="79" name="Picture 3" descr="C:\Users\E.Kako\Desktop\２０１１年１月から, 2014, Mar. 21\TESLA-like Cavity (KAKO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94" y="5085184"/>
            <a:ext cx="2234714" cy="14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図 32" descr="ana_20140701_beamProfile_Sec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754" y="5157192"/>
            <a:ext cx="4364402" cy="1390620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81" name="Picture 2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772" y="5085184"/>
            <a:ext cx="1372722" cy="15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7881340" y="6581001"/>
            <a:ext cx="1227699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Y. Sato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9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029405"/>
            <a:ext cx="8244407" cy="378397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13681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000" dirty="0" smtClean="0"/>
              <a:t>Science goal: </a:t>
            </a:r>
            <a:r>
              <a:rPr lang="en-US" altLang="zh-CN" sz="2000" dirty="0" err="1" smtClean="0"/>
              <a:t>leptonic</a:t>
            </a:r>
            <a:r>
              <a:rPr lang="en-US" altLang="zh-CN" sz="2000" dirty="0" smtClean="0"/>
              <a:t> CP violation phase measurement, future neutrino experiments</a:t>
            </a:r>
          </a:p>
          <a:p>
            <a:pPr>
              <a:spcBef>
                <a:spcPts val="0"/>
              </a:spcBef>
            </a:pPr>
            <a:r>
              <a:rPr lang="en-US" altLang="zh-CN" sz="2000" dirty="0" smtClean="0"/>
              <a:t>Features: ADS or ADS-like linac, High-field SC solenoids + fluidized target, DC muon beam for neutrinos, medium energy neutrinos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8864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China </a:t>
            </a:r>
            <a:r>
              <a:rPr lang="mr-IN" dirty="0" smtClean="0"/>
              <a:t>–</a:t>
            </a:r>
            <a:r>
              <a:rPr lang="en-GB" dirty="0" smtClean="0"/>
              <a:t> MOMENT Study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6532421"/>
            <a:ext cx="1233405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J. Tang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China </a:t>
            </a:r>
            <a:r>
              <a:rPr lang="mr-IN" dirty="0" smtClean="0"/>
              <a:t>–</a:t>
            </a:r>
            <a:r>
              <a:rPr lang="en-GB" dirty="0" smtClean="0"/>
              <a:t> MOMENT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1"/>
            <a:ext cx="9036496" cy="139675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MOMENT will share or adopt similar CW superconducting linac </a:t>
            </a:r>
            <a:r>
              <a:rPr lang="en-US" altLang="zh-CN" sz="2400" dirty="0" smtClean="0"/>
              <a:t>as for </a:t>
            </a:r>
            <a:r>
              <a:rPr lang="en-US" altLang="zh-CN" sz="2400" smtClean="0"/>
              <a:t>ADS. </a:t>
            </a:r>
            <a:r>
              <a:rPr lang="en-US" altLang="zh-CN" sz="2400" dirty="0"/>
              <a:t>In China, there is strong ADS development program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884" y="4797152"/>
            <a:ext cx="4759116" cy="1484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936"/>
            <a:ext cx="9144000" cy="156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4" y="5166774"/>
            <a:ext cx="4364490" cy="710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35171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Y.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Tang et al., “MOMENT: a muon-decay medium-baseline neutrino beam facility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da-DK" sz="12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: 1401.8125v2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00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China </a:t>
            </a:r>
            <a:r>
              <a:rPr lang="mr-IN" dirty="0" smtClean="0"/>
              <a:t>–</a:t>
            </a:r>
            <a:r>
              <a:rPr lang="en-GB" dirty="0" smtClean="0"/>
              <a:t> Recent ADS Linac 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84783"/>
          </a:xfrm>
        </p:spPr>
        <p:txBody>
          <a:bodyPr>
            <a:noAutofit/>
          </a:bodyPr>
          <a:lstStyle/>
          <a:p>
            <a:r>
              <a:rPr lang="en-US" altLang="zh-CN" sz="2000" smtClean="0"/>
              <a:t>Very </a:t>
            </a:r>
            <a:r>
              <a:rPr lang="en-US" altLang="zh-CN" sz="2000" dirty="0"/>
              <a:t>good progress in the Phase-I project (supported by IMP and IHEP):  25 MeV design goal achieved, CW mode achieved at 2 mA, world record!</a:t>
            </a:r>
          </a:p>
          <a:p>
            <a:r>
              <a:rPr lang="en-US" altLang="zh-CN" sz="2000" dirty="0" err="1"/>
              <a:t>CiADS</a:t>
            </a:r>
            <a:r>
              <a:rPr lang="en-US" altLang="zh-CN" sz="2000" dirty="0"/>
              <a:t> project (ADS Phase-II) was approved and the construction is to start in Huizhou (not far from DYB): 500 MeV, 2.5 MW  </a:t>
            </a:r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061529"/>
            <a:ext cx="6671231" cy="367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305204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/>
              <a:t>CiADS</a:t>
            </a:r>
            <a:r>
              <a:rPr lang="en-US" altLang="zh-CN" sz="2000" dirty="0" smtClean="0"/>
              <a:t> schematic</a:t>
            </a:r>
            <a:endParaRPr lang="zh-CN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884368" y="6532421"/>
            <a:ext cx="1233405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J. Tang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25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513" y="476672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China - CSNS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97788"/>
            <a:ext cx="8229600" cy="226326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China Spallation Neutron Source (CSNS) is in commissioning, the accelerator reached its design energy of 1.6 GeV in July 2017. The project is on schedule to complete in March 2018</a:t>
            </a:r>
          </a:p>
          <a:p>
            <a:r>
              <a:rPr lang="en-US" altLang="zh-CN" sz="2000" dirty="0" smtClean="0"/>
              <a:t>CSNS is mainly for multidisciplinary research based on neutron scattering techniques, but future neutrino experiments and muon physics are also under consideration  </a:t>
            </a:r>
            <a:endParaRPr lang="zh-CN" altLang="en-US" sz="2000" dirty="0"/>
          </a:p>
        </p:txBody>
      </p:sp>
      <p:graphicFrame>
        <p:nvGraphicFramePr>
          <p:cNvPr id="5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106292"/>
              </p:ext>
            </p:extLst>
          </p:nvPr>
        </p:nvGraphicFramePr>
        <p:xfrm>
          <a:off x="1619672" y="3820053"/>
          <a:ext cx="5832648" cy="2849307"/>
        </p:xfrm>
        <a:graphic>
          <a:graphicData uri="http://schemas.openxmlformats.org/drawingml/2006/table">
            <a:tbl>
              <a:tblPr/>
              <a:tblGrid>
                <a:gridCol w="3423483"/>
                <a:gridCol w="1205245"/>
                <a:gridCol w="1203920"/>
              </a:tblGrid>
              <a:tr h="471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ea typeface="华文新魏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CSNS-I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CSNS-II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Beam Power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(kW)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Repetition rate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Target stations</a:t>
                      </a:r>
                      <a:endParaRPr kumimoji="1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ea typeface="华文新魏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1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or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Average beam current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(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313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Linac output energy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(MeV)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RCS output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energy (GeV)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+mn-lt"/>
                          <a:ea typeface="华文新魏" pitchFamily="2" charset="-122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84368" y="6532421"/>
            <a:ext cx="1233405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J. Tang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9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China - CSNS</a:t>
            </a:r>
            <a:endParaRPr lang="en-GB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299" y="1556792"/>
            <a:ext cx="7185402" cy="2318958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83" y="4002476"/>
            <a:ext cx="2224550" cy="2090820"/>
          </a:xfrm>
          <a:prstGeom prst="rect">
            <a:avLst/>
          </a:prstGeom>
        </p:spPr>
      </p:pic>
      <p:pic>
        <p:nvPicPr>
          <p:cNvPr id="6" name="内容占位符 7" descr="设计图_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4025621"/>
            <a:ext cx="4373875" cy="1921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0349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/>
              <a:t>EMuS</a:t>
            </a:r>
            <a:r>
              <a:rPr lang="en-US" altLang="zh-CN" dirty="0" smtClean="0"/>
              <a:t> muon source: neutrino cross section measurements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37363" y="6043935"/>
            <a:ext cx="418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CSNS Post- Acceleration: 128 GeV – 4 MW for neutrino experiments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931" y="6581001"/>
            <a:ext cx="3316989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See G. Zhao, “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EMuS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in CSNS”, Tuesday 26 Sep, WG3.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9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835450" cy="1143000"/>
          </a:xfrm>
        </p:spPr>
        <p:txBody>
          <a:bodyPr/>
          <a:lstStyle/>
          <a:p>
            <a:r>
              <a:rPr lang="en-GB" dirty="0" smtClean="0"/>
              <a:t>Europe </a:t>
            </a:r>
            <a:r>
              <a:rPr lang="mr-IN" dirty="0" smtClean="0"/>
              <a:t>–</a:t>
            </a:r>
            <a:r>
              <a:rPr lang="en-GB" dirty="0" smtClean="0"/>
              <a:t> The European Spallation Source</a:t>
            </a:r>
            <a:endParaRPr lang="en-GB" dirty="0"/>
          </a:p>
        </p:txBody>
      </p:sp>
      <p:pic>
        <p:nvPicPr>
          <p:cNvPr id="5" name="image4.jpg" descr="ESS_site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0" y="1401980"/>
            <a:ext cx="91440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8"/>
          <p:cNvSpPr/>
          <p:nvPr/>
        </p:nvSpPr>
        <p:spPr>
          <a:xfrm>
            <a:off x="123750" y="1526246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11221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Power</a:t>
            </a:r>
            <a:r>
              <a: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2 GeV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7" name="Shape 49"/>
          <p:cNvSpPr/>
          <p:nvPr/>
        </p:nvSpPr>
        <p:spPr>
          <a:xfrm>
            <a:off x="9043647" y="-892218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411221"/>
            <a:endParaRPr/>
          </a:p>
        </p:txBody>
      </p:sp>
      <p:sp>
        <p:nvSpPr>
          <p:cNvPr id="8" name="Shape 50"/>
          <p:cNvSpPr/>
          <p:nvPr/>
        </p:nvSpPr>
        <p:spPr>
          <a:xfrm>
            <a:off x="9265901" y="-38203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 defTabSz="913996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51"/>
          <p:cNvSpPr/>
          <p:nvPr/>
        </p:nvSpPr>
        <p:spPr>
          <a:xfrm flipV="1">
            <a:off x="305866" y="2572914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98" tIns="45700" rIns="45698" bIns="45700"/>
          <a:lstStyle/>
          <a:p>
            <a:pPr defTabSz="456998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10" name="Group 73"/>
          <p:cNvGrpSpPr/>
          <p:nvPr/>
        </p:nvGrpSpPr>
        <p:grpSpPr>
          <a:xfrm>
            <a:off x="5731249" y="2265151"/>
            <a:ext cx="3071476" cy="3969095"/>
            <a:chOff x="-1" y="-1"/>
            <a:chExt cx="3071475" cy="3969095"/>
          </a:xfrm>
        </p:grpSpPr>
        <p:sp>
          <p:nvSpPr>
            <p:cNvPr id="11" name="Shape 52"/>
            <p:cNvSpPr/>
            <p:nvPr/>
          </p:nvSpPr>
          <p:spPr>
            <a:xfrm>
              <a:off x="403263" y="1753102"/>
              <a:ext cx="2668211" cy="2215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1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13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25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6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7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8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30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/>
                </a:p>
              </p:txBody>
            </p:sp>
            <p:sp>
              <p:nvSpPr>
                <p:cNvPr id="31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14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15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9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0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1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2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3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4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32" name="Group 80"/>
          <p:cNvGrpSpPr/>
          <p:nvPr/>
        </p:nvGrpSpPr>
        <p:grpSpPr>
          <a:xfrm>
            <a:off x="2887651" y="1404965"/>
            <a:ext cx="5799149" cy="1177752"/>
            <a:chOff x="-204746" y="0"/>
            <a:chExt cx="4281654" cy="1177750"/>
          </a:xfrm>
        </p:grpSpPr>
        <p:grpSp>
          <p:nvGrpSpPr>
            <p:cNvPr id="33" name="Group 78"/>
            <p:cNvGrpSpPr/>
            <p:nvPr/>
          </p:nvGrpSpPr>
          <p:grpSpPr>
            <a:xfrm>
              <a:off x="-204746" y="0"/>
              <a:ext cx="4281654" cy="1126917"/>
              <a:chOff x="-204745" y="0"/>
              <a:chExt cx="4281651" cy="1126916"/>
            </a:xfrm>
          </p:grpSpPr>
          <p:grpSp>
            <p:nvGrpSpPr>
              <p:cNvPr id="35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37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8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36" name="Shape 77"/>
              <p:cNvSpPr/>
              <p:nvPr/>
            </p:nvSpPr>
            <p:spPr>
              <a:xfrm>
                <a:off x="-204745" y="0"/>
                <a:ext cx="4281651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defTabSz="411221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cooled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rotating</a:t>
                </a:r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( 5 MW average power)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34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 83"/>
          <p:cNvGrpSpPr/>
          <p:nvPr/>
        </p:nvGrpSpPr>
        <p:grpSpPr>
          <a:xfrm>
            <a:off x="127001" y="4636262"/>
            <a:ext cx="1120606" cy="422640"/>
            <a:chOff x="0" y="0"/>
            <a:chExt cx="1120605" cy="422639"/>
          </a:xfrm>
        </p:grpSpPr>
        <p:sp>
          <p:nvSpPr>
            <p:cNvPr id="40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Source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73492" y="6222057"/>
            <a:ext cx="3753474" cy="46744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MEuros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</a:p>
        </p:txBody>
      </p:sp>
      <p:grpSp>
        <p:nvGrpSpPr>
          <p:cNvPr id="44" name="Group 47"/>
          <p:cNvGrpSpPr/>
          <p:nvPr/>
        </p:nvGrpSpPr>
        <p:grpSpPr>
          <a:xfrm>
            <a:off x="1420134" y="2856500"/>
            <a:ext cx="725389" cy="1246320"/>
            <a:chOff x="0" y="0"/>
            <a:chExt cx="1280664" cy="1752667"/>
          </a:xfrm>
        </p:grpSpPr>
        <p:sp>
          <p:nvSpPr>
            <p:cNvPr id="45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221"/>
              <a:endParaRPr/>
            </a:p>
          </p:txBody>
        </p:sp>
        <p:sp>
          <p:nvSpPr>
            <p:cNvPr id="46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34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9" grpId="0" animBg="1" advAuto="0"/>
      <p:bldP spid="10" grpId="0" animBg="1" advAuto="0"/>
      <p:bldP spid="32" grpId="0" animBg="1" advAuto="0"/>
      <p:bldP spid="39" grpId="0" animBg="1" advAuto="0"/>
      <p:bldP spid="44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Linac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4" y="1796912"/>
            <a:ext cx="9144000" cy="127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176" y="3775439"/>
            <a:ext cx="5004048" cy="207622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7504" y="3573016"/>
          <a:ext cx="3744416" cy="2481072"/>
        </p:xfrm>
        <a:graphic>
          <a:graphicData uri="http://schemas.openxmlformats.org/drawingml/2006/table">
            <a:tbl>
              <a:tblPr/>
              <a:tblGrid>
                <a:gridCol w="1601778"/>
                <a:gridCol w="1601778"/>
                <a:gridCol w="540860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Protons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352.21/704.42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2.86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62.5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1.1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SC Spokes/Elliptical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~365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6474822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See  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Lindroos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“Status of the ESS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Project” </a:t>
            </a:r>
            <a:r>
              <a:rPr lang="mr-IN" sz="1600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Thursday 28 September, WG3.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European Spallation Source</a:t>
            </a:r>
            <a:endParaRPr lang="en-GB" dirty="0"/>
          </a:p>
        </p:txBody>
      </p:sp>
      <p:pic>
        <p:nvPicPr>
          <p:cNvPr id="5" name="Picture 4" descr="Big bird Final new_s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2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2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European Spallation Source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53" y="1456184"/>
            <a:ext cx="8061695" cy="53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The Big Picture: </a:t>
            </a:r>
            <a:br>
              <a:rPr lang="en-GB" sz="3200" dirty="0" smtClean="0"/>
            </a:br>
            <a:r>
              <a:rPr lang="en-GB" sz="3200" dirty="0" smtClean="0"/>
              <a:t>Global Demand for High Power Beams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r>
              <a:rPr lang="en-GB" sz="2000" b="1" dirty="0"/>
              <a:t>Spallation Neutron </a:t>
            </a:r>
            <a:r>
              <a:rPr lang="en-GB" sz="2000" b="1" dirty="0" smtClean="0"/>
              <a:t>Sources</a:t>
            </a:r>
          </a:p>
          <a:p>
            <a:pPr lvl="1"/>
            <a:r>
              <a:rPr lang="en-GB" sz="1600" dirty="0" smtClean="0"/>
              <a:t>ISIS </a:t>
            </a:r>
            <a:r>
              <a:rPr lang="en-GB" sz="1600" dirty="0"/>
              <a:t>(UK), SINQ@PSI (</a:t>
            </a:r>
            <a:r>
              <a:rPr lang="en-GB" sz="1600" dirty="0" smtClean="0"/>
              <a:t>CH), SNS </a:t>
            </a:r>
            <a:r>
              <a:rPr lang="en-GB" sz="1600" dirty="0"/>
              <a:t>(USA</a:t>
            </a:r>
            <a:r>
              <a:rPr lang="en-GB" sz="1600" dirty="0" smtClean="0"/>
              <a:t>), J-PARC </a:t>
            </a:r>
            <a:r>
              <a:rPr lang="en-GB" sz="1600" dirty="0"/>
              <a:t>(JP), LANSCE (</a:t>
            </a:r>
            <a:r>
              <a:rPr lang="en-GB" sz="1600" dirty="0" smtClean="0"/>
              <a:t>USA), CSNS </a:t>
            </a:r>
            <a:r>
              <a:rPr lang="en-GB" sz="1600" dirty="0"/>
              <a:t>(CN), ESS (SE</a:t>
            </a:r>
            <a:r>
              <a:rPr lang="en-GB" sz="1600" dirty="0" smtClean="0"/>
              <a:t>)</a:t>
            </a:r>
          </a:p>
          <a:p>
            <a:r>
              <a:rPr lang="en-GB" sz="2000" b="1" dirty="0"/>
              <a:t>Radioactive Ion Beams (RIB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600" dirty="0" smtClean="0"/>
              <a:t>FAIR@GSI (DE</a:t>
            </a:r>
            <a:r>
              <a:rPr lang="en-GB" sz="1600" dirty="0"/>
              <a:t>), FRIB (USA), EURISOL (Europe), </a:t>
            </a:r>
            <a:r>
              <a:rPr lang="en-GB" sz="1600" dirty="0" smtClean="0"/>
              <a:t>ISOLDE (CH</a:t>
            </a:r>
            <a:r>
              <a:rPr lang="en-GB" sz="1600" dirty="0"/>
              <a:t>), RIKEN (JP), SPIRAL2 (FR), SPES (IT), SARAF (IL</a:t>
            </a:r>
            <a:r>
              <a:rPr lang="en-GB" sz="1600" dirty="0" smtClean="0"/>
              <a:t>), etc.</a:t>
            </a:r>
          </a:p>
          <a:p>
            <a:r>
              <a:rPr lang="en-GB" sz="2000" b="1" dirty="0"/>
              <a:t>Material Irradiation Facilities (MIF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600" dirty="0" smtClean="0"/>
              <a:t>IFMIF-EVEDA</a:t>
            </a:r>
            <a:r>
              <a:rPr lang="en-GB" sz="1600" dirty="0"/>
              <a:t>, IFMIF and FAFNIR(Global </a:t>
            </a:r>
            <a:r>
              <a:rPr lang="en-GB" sz="1600" dirty="0" smtClean="0"/>
              <a:t>effort).</a:t>
            </a:r>
          </a:p>
          <a:p>
            <a:r>
              <a:rPr lang="en-GB" sz="2000" b="1" dirty="0"/>
              <a:t>Secondary Beams (Neutrino/</a:t>
            </a:r>
            <a:r>
              <a:rPr lang="en-GB" sz="2000" b="1" dirty="0" err="1"/>
              <a:t>Muon</a:t>
            </a:r>
            <a:r>
              <a:rPr lang="en-GB" sz="2000" b="1" dirty="0"/>
              <a:t>/</a:t>
            </a:r>
            <a:r>
              <a:rPr lang="en-GB" sz="2000" b="1" dirty="0" err="1"/>
              <a:t>Kaon</a:t>
            </a:r>
            <a:r>
              <a:rPr lang="en-GB" sz="2000" b="1" dirty="0"/>
              <a:t> Factories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600" dirty="0" smtClean="0"/>
              <a:t>Linac4/SPL@CERN (CH), </a:t>
            </a:r>
            <a:r>
              <a:rPr lang="en-GB" sz="1600" dirty="0"/>
              <a:t>PIP-II </a:t>
            </a:r>
            <a:r>
              <a:rPr lang="en-GB" sz="1600" dirty="0" smtClean="0"/>
              <a:t>at </a:t>
            </a:r>
            <a:r>
              <a:rPr lang="en-GB" sz="1600" dirty="0" err="1" smtClean="0"/>
              <a:t>Fermilab</a:t>
            </a:r>
            <a:r>
              <a:rPr lang="en-GB" sz="1600" dirty="0" smtClean="0"/>
              <a:t>, (IDS-NF </a:t>
            </a:r>
            <a:r>
              <a:rPr lang="en-GB" sz="1600" dirty="0"/>
              <a:t>(Global </a:t>
            </a:r>
            <a:r>
              <a:rPr lang="en-GB" sz="1600" dirty="0" smtClean="0"/>
              <a:t>effort</a:t>
            </a:r>
            <a:r>
              <a:rPr lang="en-GB" sz="1600" dirty="0"/>
              <a:t>), UKNF (UK</a:t>
            </a:r>
            <a:r>
              <a:rPr lang="en-GB" sz="1600" dirty="0" smtClean="0"/>
              <a:t>))</a:t>
            </a:r>
          </a:p>
          <a:p>
            <a:r>
              <a:rPr lang="en-GB" sz="2000" b="1" dirty="0"/>
              <a:t>Accelerator Driven Subcritical Reactors (ADSR</a:t>
            </a:r>
            <a:r>
              <a:rPr lang="en-GB" sz="2000" b="1" dirty="0" smtClean="0"/>
              <a:t>).</a:t>
            </a:r>
          </a:p>
          <a:p>
            <a:pPr lvl="1"/>
            <a:r>
              <a:rPr lang="en-GB" sz="1600" dirty="0" smtClean="0"/>
              <a:t>ADS </a:t>
            </a:r>
            <a:r>
              <a:rPr lang="en-GB" sz="1600" dirty="0"/>
              <a:t>(CN), MYRRHA (BE), </a:t>
            </a:r>
            <a:r>
              <a:rPr lang="en-GB" sz="1600" dirty="0" err="1"/>
              <a:t>ThorEA</a:t>
            </a:r>
            <a:r>
              <a:rPr lang="en-GB" sz="1600" dirty="0"/>
              <a:t> (UK</a:t>
            </a:r>
            <a:r>
              <a:rPr lang="en-GB" sz="1600" dirty="0" smtClean="0"/>
              <a:t>).</a:t>
            </a:r>
          </a:p>
          <a:p>
            <a:r>
              <a:rPr lang="en-GB" sz="2000" b="1" dirty="0"/>
              <a:t>Accelerator Driven Transmutation of Radioactive Waste (ATW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600" dirty="0" smtClean="0"/>
              <a:t>TRASCO (IT)</a:t>
            </a:r>
          </a:p>
          <a:p>
            <a:r>
              <a:rPr lang="en-GB" sz="2000" b="1" dirty="0"/>
              <a:t>Accelerator Production of Tritium (APT). </a:t>
            </a:r>
            <a:endParaRPr lang="en-GB" sz="2000" b="1" dirty="0" smtClean="0"/>
          </a:p>
          <a:p>
            <a:pPr lvl="1"/>
            <a:r>
              <a:rPr lang="en-GB" sz="1600" dirty="0" smtClean="0"/>
              <a:t>APT@LANL </a:t>
            </a:r>
            <a:r>
              <a:rPr lang="en-GB" sz="1600" dirty="0"/>
              <a:t>(USA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568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ESSnuSB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4864"/>
            <a:ext cx="4952935" cy="316835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87008" y="2712187"/>
            <a:ext cx="4356992" cy="264440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ESS has high potential</a:t>
            </a:r>
          </a:p>
          <a:p>
            <a:r>
              <a:rPr lang="en-GB" sz="2400" dirty="0" smtClean="0"/>
              <a:t>Neutrino </a:t>
            </a:r>
            <a:r>
              <a:rPr lang="en-GB" sz="2400" dirty="0" err="1" smtClean="0"/>
              <a:t>SuperBeam</a:t>
            </a:r>
            <a:endParaRPr lang="en-GB" sz="2400" dirty="0" smtClean="0"/>
          </a:p>
          <a:p>
            <a:pPr lvl="1"/>
            <a:r>
              <a:rPr lang="en-GB" sz="2000" dirty="0" smtClean="0"/>
              <a:t>Feasibility Study </a:t>
            </a:r>
            <a:r>
              <a:rPr lang="en-GB" sz="2000" dirty="0" smtClean="0">
                <a:sym typeface="Wingdings"/>
              </a:rPr>
              <a:t> CDR</a:t>
            </a:r>
            <a:endParaRPr lang="en-GB" sz="2000" dirty="0"/>
          </a:p>
          <a:p>
            <a:r>
              <a:rPr lang="en-GB" sz="2400" dirty="0" err="1" smtClean="0"/>
              <a:t>nuSTORM</a:t>
            </a:r>
            <a:endParaRPr lang="en-GB" sz="2400" dirty="0" smtClean="0"/>
          </a:p>
          <a:p>
            <a:r>
              <a:rPr lang="en-GB" sz="2400" dirty="0" smtClean="0"/>
              <a:t>Short Pulse Neutron Source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8681" y="6093296"/>
            <a:ext cx="8937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Wildner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“The Opportunity Offered by the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ESSnuSB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Project to Exploit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the Larger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Leptonic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CP Violation Signal at the Second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Oscillation Maximum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and the Requirements of This Project on the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ESS Accelerator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Complex”, Advances in High Energy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Physics, Volume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2016 (2016), Article ID 8640493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5661248"/>
            <a:ext cx="8532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See  M.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Dracos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“Status of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ESSnuSB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mr-IN" sz="1400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Thursday, 28 September,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Plenary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97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ESSnuSB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063" y="1428653"/>
            <a:ext cx="4751417" cy="416058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Simultaneous </a:t>
            </a:r>
            <a:r>
              <a:rPr lang="en-GB" sz="2000" dirty="0"/>
              <a:t>acceleration of H</a:t>
            </a:r>
            <a:r>
              <a:rPr lang="en-GB" sz="2000" dirty="0" smtClean="0"/>
              <a:t>+</a:t>
            </a:r>
            <a:r>
              <a:rPr lang="en-GB" sz="2000" dirty="0"/>
              <a:t> </a:t>
            </a:r>
            <a:r>
              <a:rPr lang="en-GB" sz="2000" dirty="0" smtClean="0"/>
              <a:t>and H</a:t>
            </a:r>
            <a:r>
              <a:rPr lang="en-GB" sz="2000" dirty="0"/>
              <a:t>−  ions at </a:t>
            </a:r>
            <a:r>
              <a:rPr lang="en-GB" sz="2000" dirty="0" smtClean="0"/>
              <a:t>an average power of 5+5 MW</a:t>
            </a:r>
          </a:p>
          <a:p>
            <a:r>
              <a:rPr lang="en-GB" sz="2000" dirty="0" smtClean="0"/>
              <a:t>Significant Linac baseline </a:t>
            </a:r>
            <a:r>
              <a:rPr lang="en-GB" sz="2000" dirty="0"/>
              <a:t>u</a:t>
            </a:r>
            <a:r>
              <a:rPr lang="en-GB" sz="2000" dirty="0" smtClean="0"/>
              <a:t>pgrades</a:t>
            </a:r>
          </a:p>
          <a:p>
            <a:r>
              <a:rPr lang="en-GB" sz="2000" dirty="0" smtClean="0"/>
              <a:t>H- </a:t>
            </a:r>
            <a:r>
              <a:rPr lang="en-GB" sz="2000" dirty="0"/>
              <a:t>charge exchange </a:t>
            </a:r>
            <a:r>
              <a:rPr lang="en-GB" sz="2000" dirty="0" smtClean="0"/>
              <a:t>injection</a:t>
            </a:r>
          </a:p>
          <a:p>
            <a:r>
              <a:rPr lang="en-GB" sz="2000" dirty="0" smtClean="0"/>
              <a:t>Accumulator design:</a:t>
            </a:r>
          </a:p>
          <a:p>
            <a:pPr lvl="1"/>
            <a:r>
              <a:rPr lang="en-GB" sz="1800" dirty="0" smtClean="0"/>
              <a:t>1.1e15 protons </a:t>
            </a:r>
            <a:r>
              <a:rPr lang="mr-IN" sz="1800" dirty="0" smtClean="0"/>
              <a:t>–</a:t>
            </a:r>
            <a:r>
              <a:rPr lang="en-GB" sz="1800" dirty="0" smtClean="0"/>
              <a:t> challenging</a:t>
            </a:r>
          </a:p>
          <a:p>
            <a:pPr lvl="1"/>
            <a:r>
              <a:rPr lang="en-GB" sz="1800" dirty="0" smtClean="0"/>
              <a:t>Intensity Limits</a:t>
            </a:r>
          </a:p>
          <a:p>
            <a:pPr lvl="1"/>
            <a:r>
              <a:rPr lang="en-GB" sz="1800" dirty="0" smtClean="0"/>
              <a:t>One ring vs four rings</a:t>
            </a:r>
          </a:p>
          <a:p>
            <a:pPr lvl="1"/>
            <a:r>
              <a:rPr lang="en-GB" sz="1800" dirty="0" smtClean="0"/>
              <a:t>Etc.</a:t>
            </a:r>
          </a:p>
          <a:p>
            <a:pPr lvl="1"/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647" y="1484784"/>
            <a:ext cx="2801218" cy="278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72" y="4509120"/>
            <a:ext cx="4215620" cy="230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08966"/>
            <a:ext cx="4176464" cy="13683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6165304"/>
            <a:ext cx="4473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See  E.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Wildner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“The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ESSnuSB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Accumulator” </a:t>
            </a:r>
            <a:r>
              <a:rPr lang="mr-IN" sz="1400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Thursday, 28 September, WG3.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46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ESSnuSB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Linac Developments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2012457"/>
          </a:xfrm>
        </p:spPr>
        <p:txBody>
          <a:bodyPr>
            <a:noAutofit/>
          </a:bodyPr>
          <a:lstStyle/>
          <a:p>
            <a:r>
              <a:rPr lang="en-GB" sz="1800" dirty="0" smtClean="0"/>
              <a:t>RF Power Sources</a:t>
            </a:r>
          </a:p>
          <a:p>
            <a:pPr lvl="1"/>
            <a:r>
              <a:rPr lang="en-GB" sz="1600" dirty="0" smtClean="0"/>
              <a:t>Modulators, Klystrons, etc.</a:t>
            </a:r>
            <a:endParaRPr lang="en-GB" sz="1600" dirty="0"/>
          </a:p>
          <a:p>
            <a:r>
              <a:rPr lang="en-GB" sz="1800" dirty="0" smtClean="0"/>
              <a:t>Magnets</a:t>
            </a:r>
          </a:p>
          <a:p>
            <a:r>
              <a:rPr lang="en-GB" sz="1800" dirty="0" smtClean="0"/>
              <a:t>Cryomodules</a:t>
            </a:r>
          </a:p>
          <a:p>
            <a:r>
              <a:rPr lang="en-GB" sz="1800" dirty="0" smtClean="0"/>
              <a:t>Cooling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284984"/>
            <a:ext cx="8100392" cy="321369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01208" y="1600199"/>
            <a:ext cx="4114800" cy="201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Cryogenics </a:t>
            </a:r>
            <a:endParaRPr lang="en-GB" sz="1800" smtClean="0"/>
          </a:p>
          <a:p>
            <a:r>
              <a:rPr lang="en-GB" sz="1800" dirty="0" smtClean="0"/>
              <a:t>Couplers</a:t>
            </a:r>
          </a:p>
          <a:p>
            <a:r>
              <a:rPr lang="en-GB" sz="1800" dirty="0" smtClean="0"/>
              <a:t>Beam Dynamics </a:t>
            </a:r>
          </a:p>
          <a:p>
            <a:r>
              <a:rPr lang="en-GB" sz="1800" dirty="0" smtClean="0"/>
              <a:t>Conventional Facilities</a:t>
            </a:r>
          </a:p>
          <a:p>
            <a:r>
              <a:rPr lang="en-GB" sz="1800" dirty="0" smtClean="0"/>
              <a:t>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6525344"/>
            <a:ext cx="8532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See  M.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Eshraqi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“The ESS Linac and Upgrades for the Neutrino Facility” </a:t>
            </a:r>
            <a:r>
              <a:rPr lang="mr-IN" sz="1400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Thursday, 28 September, WG3.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8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Fermilab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PIP-II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828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“The </a:t>
            </a:r>
            <a:r>
              <a:rPr lang="en-US" b="1" dirty="0"/>
              <a:t>goal of PIP-II is to support long-term physics research goals as outlined in the P5 plan, by delivering world-leading beam power to the U.S. neutrino program and providing a platform for the </a:t>
            </a:r>
            <a:r>
              <a:rPr lang="en-US" b="1" dirty="0" smtClean="0"/>
              <a:t>future.”</a:t>
            </a:r>
            <a:endParaRPr lang="en-US" b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0927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5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PIP-II </a:t>
            </a:r>
            <a:r>
              <a:rPr lang="mr-IN" dirty="0" smtClean="0"/>
              <a:t>–</a:t>
            </a:r>
            <a:r>
              <a:rPr lang="en-GB" dirty="0" smtClean="0"/>
              <a:t> Performance Goals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 fontScale="92500"/>
          </a:bodyPr>
          <a:lstStyle/>
          <a:p>
            <a:r>
              <a:rPr lang="en-US" dirty="0"/>
              <a:t>Increase MI power from 700 kW (</a:t>
            </a:r>
            <a:r>
              <a:rPr lang="en-US" dirty="0" err="1"/>
              <a:t>NOvA</a:t>
            </a:r>
            <a:r>
              <a:rPr lang="en-US" dirty="0"/>
              <a:t>) to &gt;1 MW (LBNF) in the energy range 60 – 120 GeV </a:t>
            </a:r>
          </a:p>
          <a:p>
            <a:pPr lvl="1"/>
            <a:r>
              <a:rPr lang="en-US" dirty="0"/>
              <a:t>To reduce the time for LBNF/DUNE to achieve world-first results</a:t>
            </a:r>
          </a:p>
          <a:p>
            <a:r>
              <a:rPr lang="en-US" dirty="0"/>
              <a:t>Increase Booster power from 80 to 160 kW</a:t>
            </a:r>
          </a:p>
          <a:p>
            <a:pPr lvl="1"/>
            <a:r>
              <a:rPr lang="en-US" dirty="0"/>
              <a:t>8 GeV program: SBNE, …</a:t>
            </a:r>
          </a:p>
          <a:p>
            <a:r>
              <a:rPr lang="en-US" dirty="0"/>
              <a:t>To sustain high reliability operation of accelerator complex.</a:t>
            </a:r>
          </a:p>
          <a:p>
            <a:r>
              <a:rPr lang="en-US" dirty="0"/>
              <a:t>Future upgrades</a:t>
            </a:r>
          </a:p>
          <a:p>
            <a:pPr lvl="1"/>
            <a:r>
              <a:rPr lang="en-US" dirty="0"/>
              <a:t>Mu2e at 0.8 GeV and ~100 kW CW </a:t>
            </a:r>
            <a:r>
              <a:rPr lang="en-US" dirty="0" smtClean="0"/>
              <a:t>beam</a:t>
            </a:r>
            <a:endParaRPr lang="en-US" dirty="0">
              <a:solidFill>
                <a:schemeClr val="accent3"/>
              </a:solidFill>
            </a:endParaRPr>
          </a:p>
          <a:p>
            <a:pPr lvl="1"/>
            <a:r>
              <a:rPr lang="en-US" dirty="0"/>
              <a:t>Beam power to LBNF to &gt;2 MW</a:t>
            </a:r>
          </a:p>
          <a:p>
            <a:pPr lvl="1"/>
            <a:r>
              <a:rPr lang="en-US" dirty="0"/>
              <a:t>Provide a platform supporting a high duty factor/CW operation for future intensity frontier experiments getting beam simultaneously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361583"/>
            <a:ext cx="5842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Lebedev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(Ed.) et 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., “The PIP-II Conceptual Design Report ”,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PIP-II-doc-113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62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PIP-II </a:t>
            </a:r>
            <a:r>
              <a:rPr lang="mr-IN" dirty="0" smtClean="0"/>
              <a:t>–</a:t>
            </a:r>
            <a:r>
              <a:rPr lang="en-GB" dirty="0" smtClean="0"/>
              <a:t> Accelerator Physics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lvl="0">
              <a:spcBef>
                <a:spcPts val="1200"/>
              </a:spcBef>
            </a:pPr>
            <a:r>
              <a:rPr lang="en-US" b="1" dirty="0" smtClean="0"/>
              <a:t>A new </a:t>
            </a:r>
            <a:r>
              <a:rPr lang="en-US" b="1" dirty="0"/>
              <a:t>800-MeV superconducting linac</a:t>
            </a:r>
            <a:r>
              <a:rPr lang="en-US" dirty="0"/>
              <a:t>, constructed of CW-capable accelerating structures and cryomodules, operating with a peak current of 2 mA and a beam duty factor of 1.1%;</a:t>
            </a:r>
          </a:p>
          <a:p>
            <a:pPr lvl="0">
              <a:spcBef>
                <a:spcPts val="1200"/>
              </a:spcBef>
            </a:pPr>
            <a:r>
              <a:rPr lang="en-US" b="1" dirty="0"/>
              <a:t>Beam transport</a:t>
            </a:r>
            <a:r>
              <a:rPr lang="en-US" dirty="0"/>
              <a:t> </a:t>
            </a:r>
            <a:r>
              <a:rPr lang="en-US" dirty="0" smtClean="0"/>
              <a:t>line from </a:t>
            </a:r>
            <a:r>
              <a:rPr lang="en-US" dirty="0"/>
              <a:t>the end of the SC Linac to the new Booster injection point, and to a new 800-MeV beam dump;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Upgrades to the </a:t>
            </a:r>
            <a:r>
              <a:rPr lang="en-US" b="1" dirty="0"/>
              <a:t>Booster</a:t>
            </a:r>
            <a:r>
              <a:rPr lang="en-US" dirty="0"/>
              <a:t> to accommodate 800-MeV injection, and acceleration of 6.5×10</a:t>
            </a:r>
            <a:r>
              <a:rPr lang="en-US" baseline="30000" dirty="0"/>
              <a:t>12</a:t>
            </a:r>
            <a:r>
              <a:rPr lang="en-US" dirty="0"/>
              <a:t> protons per pulse</a:t>
            </a:r>
            <a:r>
              <a:rPr lang="en-US" dirty="0" smtClean="0"/>
              <a:t>;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Repetition rate increase.</a:t>
            </a:r>
            <a:endParaRPr lang="en-US" dirty="0"/>
          </a:p>
          <a:p>
            <a:pPr lvl="0">
              <a:spcBef>
                <a:spcPts val="1200"/>
              </a:spcBef>
            </a:pPr>
            <a:r>
              <a:rPr lang="en-US" dirty="0"/>
              <a:t>Upgrades to the </a:t>
            </a:r>
            <a:r>
              <a:rPr lang="en-US" b="1" dirty="0"/>
              <a:t>Recycler</a:t>
            </a:r>
            <a:r>
              <a:rPr lang="en-US" dirty="0"/>
              <a:t> to accommodate slip-stacking of 7.7×10</a:t>
            </a:r>
            <a:r>
              <a:rPr lang="en-US" baseline="30000" dirty="0"/>
              <a:t>13</a:t>
            </a:r>
            <a:r>
              <a:rPr lang="en-US" dirty="0"/>
              <a:t> protons delivered in twelve Booster batches</a:t>
            </a:r>
            <a:r>
              <a:rPr lang="en-US" dirty="0" smtClean="0"/>
              <a:t>;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Repetition rate increase</a:t>
            </a:r>
            <a:endParaRPr lang="en-US" dirty="0"/>
          </a:p>
          <a:p>
            <a:pPr lvl="0">
              <a:spcBef>
                <a:spcPts val="1200"/>
              </a:spcBef>
            </a:pPr>
            <a:r>
              <a:rPr lang="en-US" dirty="0"/>
              <a:t>Upgrades to the </a:t>
            </a:r>
            <a:r>
              <a:rPr lang="en-US" b="1" dirty="0"/>
              <a:t>Main Injector</a:t>
            </a:r>
            <a:r>
              <a:rPr lang="en-US" dirty="0"/>
              <a:t> to accommodate acceleration of 7.5×10</a:t>
            </a:r>
            <a:r>
              <a:rPr lang="en-US" baseline="30000" dirty="0"/>
              <a:t>13</a:t>
            </a:r>
            <a:r>
              <a:rPr lang="en-US" dirty="0"/>
              <a:t> protons per pulse to 120 GeV with a 1.2 second cycle time, and to 60 GeV with a 0.7 second cycle time</a:t>
            </a:r>
            <a:r>
              <a:rPr lang="en-US" dirty="0" smtClean="0"/>
              <a:t>.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All associated conventional facilities and infrastructure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96336" y="6532421"/>
            <a:ext cx="1490271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Lebedev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38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PIP-II </a:t>
            </a:r>
            <a:r>
              <a:rPr lang="mr-IN" dirty="0" smtClean="0"/>
              <a:t>–</a:t>
            </a:r>
            <a:r>
              <a:rPr lang="en-GB" dirty="0" smtClean="0"/>
              <a:t> Performance Goals</a:t>
            </a:r>
            <a:endParaRPr lang="en-GB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13253"/>
              </p:ext>
            </p:extLst>
          </p:nvPr>
        </p:nvGraphicFramePr>
        <p:xfrm>
          <a:off x="374360" y="1556792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1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14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41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Performance Parameter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PIP-II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Energy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400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Current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25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0.03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0.54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Linac Beam Power to Booster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17</a:t>
                      </a:r>
                      <a:endParaRPr lang="en-US" sz="1600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Capability (@&gt;10% Duty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Factor)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~200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Mu2e Upgrade Potential (800 MeV)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&gt;100*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Protons per Pulse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4.3×10</a:t>
                      </a:r>
                      <a:r>
                        <a:rPr lang="en-US" sz="1600" baseline="300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Beam Power @ 8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80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166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to 8 GeV Program (max)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32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4.9×10</a:t>
                      </a:r>
                      <a:r>
                        <a:rPr lang="en-US" sz="1600" baseline="300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7.5×10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Time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1.33**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0.7-1.2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Beam Power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0.7**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1.0-1.2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Upgrade Potential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NA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&gt;2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96336" y="6532421"/>
            <a:ext cx="1490271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Lebedev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0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PIP-II </a:t>
            </a:r>
            <a:r>
              <a:rPr lang="mr-IN" dirty="0" smtClean="0"/>
              <a:t>–</a:t>
            </a:r>
            <a:r>
              <a:rPr lang="en-GB" dirty="0" smtClean="0"/>
              <a:t> Site Layout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1698"/>
            <a:ext cx="4572000" cy="333151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536" y="2830330"/>
            <a:ext cx="4332960" cy="1894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88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PIP-II </a:t>
            </a:r>
            <a:r>
              <a:rPr lang="mr-IN" dirty="0" smtClean="0"/>
              <a:t>–</a:t>
            </a:r>
            <a:r>
              <a:rPr lang="en-GB" dirty="0" smtClean="0"/>
              <a:t> The SC Linac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8" y="1523504"/>
            <a:ext cx="8368643" cy="21935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65445"/>
              </p:ext>
            </p:extLst>
          </p:nvPr>
        </p:nvGraphicFramePr>
        <p:xfrm>
          <a:off x="809108" y="3736140"/>
          <a:ext cx="7507308" cy="27892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64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8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1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27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419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Section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1878" marR="81878" marT="40939" marB="40939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Freq</a:t>
                      </a:r>
                    </a:p>
                  </a:txBody>
                  <a:tcPr marL="81878" marR="81878" marT="40939" marB="40939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Energy (MeV)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1878" marR="81878" marT="40939" marB="40939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Cav/mag/CM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1878" marR="81878" marT="40939" marB="40939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Type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1878" marR="81878" marT="40939" marB="40939"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RFQ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marL="81878" marR="81878" marT="40939" marB="40939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0.03-2.1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 (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2.1-10.3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8/8/1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HWR, solenoid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SSR1 (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325</a:t>
                      </a: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10.3-35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16/8/ 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SSR2 (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325</a:t>
                      </a:r>
                      <a:endParaRPr lang="en-US" sz="14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35-185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35/21/7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LB 650 (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g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4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185-500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33/22/11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6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HB 650 (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g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=0.92)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4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500-800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24/8/4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marL="81878" marR="81878" marT="40939" marB="40939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856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*Warm doublets external to cryomodules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  <a:sym typeface="Symbol" pitchFamily="18" charset="2"/>
                        </a:rPr>
                        <a:t>All components CW-capable</a:t>
                      </a:r>
                    </a:p>
                  </a:txBody>
                  <a:tcPr marL="81878" marR="81878" marT="40939" marB="40939" anchor="b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96336" y="6532421"/>
            <a:ext cx="1490271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Lebedev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04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Also at </a:t>
            </a:r>
            <a:r>
              <a:rPr lang="en-GB" dirty="0" err="1" smtClean="0"/>
              <a:t>Fermilab</a:t>
            </a:r>
            <a:r>
              <a:rPr lang="en-GB" dirty="0" smtClean="0"/>
              <a:t>: PIP-I+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6224"/>
            <a:ext cx="8229600" cy="4205064"/>
          </a:xfrm>
        </p:spPr>
        <p:txBody>
          <a:bodyPr>
            <a:normAutofit/>
          </a:bodyPr>
          <a:lstStyle/>
          <a:p>
            <a:r>
              <a:rPr lang="en-US" dirty="0" smtClean="0"/>
              <a:t>PIP-I</a:t>
            </a:r>
            <a:r>
              <a:rPr lang="en-US" dirty="0"/>
              <a:t>+ is proposed as a follow-on to PIP, before PIP-II</a:t>
            </a:r>
          </a:p>
          <a:p>
            <a:r>
              <a:rPr lang="en-US" dirty="0"/>
              <a:t>Program of Accelerator Improvement </a:t>
            </a:r>
            <a:r>
              <a:rPr lang="en-US" dirty="0" smtClean="0"/>
              <a:t>Projects</a:t>
            </a:r>
            <a:endParaRPr lang="en-US" dirty="0"/>
          </a:p>
          <a:p>
            <a:r>
              <a:rPr lang="en-US" dirty="0"/>
              <a:t>Aim at increasing </a:t>
            </a:r>
            <a:r>
              <a:rPr lang="en-US" dirty="0" err="1"/>
              <a:t>NuMI</a:t>
            </a:r>
            <a:r>
              <a:rPr lang="en-US" dirty="0"/>
              <a:t> intensity to 900 kW prior to </a:t>
            </a:r>
            <a:r>
              <a:rPr lang="en-US" dirty="0" smtClean="0"/>
              <a:t>PIP-II</a:t>
            </a:r>
          </a:p>
          <a:p>
            <a:pPr lvl="1"/>
            <a:r>
              <a:rPr lang="en-US" dirty="0" smtClean="0"/>
              <a:t>Increase intensity per pulse from Booster</a:t>
            </a:r>
            <a:endParaRPr lang="en-US" dirty="0"/>
          </a:p>
          <a:p>
            <a:r>
              <a:rPr lang="en-US" dirty="0"/>
              <a:t>Benefit of many improvements will carry over to </a:t>
            </a:r>
            <a:r>
              <a:rPr lang="en-US" dirty="0" smtClean="0"/>
              <a:t>PIP-II. Significant cross-over.</a:t>
            </a:r>
            <a:endParaRPr lang="en-US" dirty="0"/>
          </a:p>
          <a:p>
            <a:r>
              <a:rPr lang="en-US" dirty="0"/>
              <a:t>Address aging accelerator infrastructure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6135056"/>
            <a:ext cx="5256584" cy="569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Convery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”Accelerator prospects for FY18 and beyond” </a:t>
            </a:r>
            <a:r>
              <a:rPr lang="mr-IN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–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PAC17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792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Neutrino Factory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647990"/>
            <a:ext cx="6973876" cy="487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" y="6454133"/>
            <a:ext cx="1797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Courtesy of C. Prior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Topics for 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Increase global demand for high power proton machines</a:t>
            </a:r>
          </a:p>
          <a:p>
            <a:r>
              <a:rPr lang="en-US" dirty="0" smtClean="0"/>
              <a:t>Technology </a:t>
            </a:r>
            <a:r>
              <a:rPr lang="en-US" dirty="0"/>
              <a:t>choice is better </a:t>
            </a:r>
            <a:r>
              <a:rPr lang="en-US" dirty="0" smtClean="0"/>
              <a:t>understood</a:t>
            </a:r>
          </a:p>
          <a:p>
            <a:r>
              <a:rPr lang="en-US" dirty="0" smtClean="0"/>
              <a:t>Multi-MW beams will soon become a reality</a:t>
            </a:r>
          </a:p>
          <a:p>
            <a:r>
              <a:rPr lang="en-US" dirty="0" smtClean="0"/>
              <a:t>Significant developments</a:t>
            </a:r>
            <a:r>
              <a:rPr lang="en-GB" dirty="0"/>
              <a:t> </a:t>
            </a:r>
            <a:r>
              <a:rPr lang="en-GB" dirty="0" smtClean="0"/>
              <a:t>proposed</a:t>
            </a:r>
          </a:p>
          <a:p>
            <a:r>
              <a:rPr lang="en-GB" dirty="0" smtClean="0"/>
              <a:t>Multiple options for neutrino beams</a:t>
            </a:r>
          </a:p>
          <a:p>
            <a:r>
              <a:rPr lang="en-GB" dirty="0" smtClean="0"/>
              <a:t>Synergies </a:t>
            </a:r>
          </a:p>
          <a:p>
            <a:r>
              <a:rPr lang="en-GB" dirty="0" smtClean="0"/>
              <a:t>Existing machines can offer solutions for ready to be built neutrino facilities. </a:t>
            </a:r>
          </a:p>
          <a:p>
            <a:pPr lvl="1"/>
            <a:r>
              <a:rPr lang="en-GB" dirty="0" err="1" smtClean="0"/>
              <a:t>nuSTORM</a:t>
            </a:r>
            <a:r>
              <a:rPr lang="en-GB" dirty="0" smtClean="0"/>
              <a:t>?</a:t>
            </a:r>
          </a:p>
          <a:p>
            <a:r>
              <a:rPr lang="en-GB" dirty="0" smtClean="0"/>
              <a:t>Convergence?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1367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110871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Eshraqi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C. Prior, V. </a:t>
            </a: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</a:rPr>
              <a:t>Lebedev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Y. Sato,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 J. Tang,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E.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Wildner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and many, others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1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Here’s to the ones who dream</a:t>
            </a:r>
            <a:r>
              <a:rPr lang="mr-IN" dirty="0" smtClean="0"/>
              <a:t>…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8"/>
            <a:ext cx="2899251" cy="4077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2348880"/>
            <a:ext cx="40640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Here’s to ones who dream</a:t>
            </a:r>
            <a:r>
              <a:rPr lang="mr-IN" dirty="0" smtClean="0"/>
              <a:t>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48880"/>
            <a:ext cx="4571999" cy="338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27079"/>
            <a:ext cx="4572000" cy="2428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0522" y="5355747"/>
            <a:ext cx="1557982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J. Pasternak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2914" y="5776093"/>
            <a:ext cx="1609086" cy="276999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J-P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Delahaye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52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97152"/>
          </a:xfrm>
        </p:spPr>
        <p:txBody>
          <a:bodyPr>
            <a:noAutofit/>
          </a:bodyPr>
          <a:lstStyle/>
          <a:p>
            <a:r>
              <a:rPr lang="en-GB" sz="2000" dirty="0" smtClean="0"/>
              <a:t>Several studies, global effort:</a:t>
            </a:r>
          </a:p>
          <a:p>
            <a:pPr lvl="1"/>
            <a:r>
              <a:rPr lang="en-GB" sz="1600" dirty="0" smtClean="0"/>
              <a:t>FNAL, RAL, CERN, etc.</a:t>
            </a:r>
          </a:p>
          <a:p>
            <a:r>
              <a:rPr lang="en-GB" sz="2000" dirty="0" smtClean="0"/>
              <a:t>International </a:t>
            </a:r>
            <a:r>
              <a:rPr lang="en-GB" sz="2000" dirty="0"/>
              <a:t>Scoping Study (ISS) of a Future Neutrino Factory and </a:t>
            </a:r>
            <a:r>
              <a:rPr lang="en-GB" sz="2000" dirty="0" err="1"/>
              <a:t>Superbeam</a:t>
            </a:r>
            <a:r>
              <a:rPr lang="en-GB" sz="2000" dirty="0"/>
              <a:t> </a:t>
            </a:r>
            <a:r>
              <a:rPr lang="en-GB" sz="2000" dirty="0" smtClean="0"/>
              <a:t>Facility </a:t>
            </a:r>
          </a:p>
          <a:p>
            <a:pPr lvl="1"/>
            <a:r>
              <a:rPr lang="en-GB" sz="1600" dirty="0"/>
              <a:t>Accelerator Working Group (AWG</a:t>
            </a:r>
            <a:r>
              <a:rPr lang="en-GB" sz="1600" dirty="0" smtClean="0"/>
              <a:t>)</a:t>
            </a:r>
          </a:p>
          <a:p>
            <a:pPr lvl="1"/>
            <a:r>
              <a:rPr lang="en-GB" sz="1600" dirty="0" smtClean="0"/>
              <a:t>International Design Study (IDSNF) - ISS Successor</a:t>
            </a:r>
          </a:p>
          <a:p>
            <a:pPr lvl="1"/>
            <a:r>
              <a:rPr lang="en-GB" sz="1600" dirty="0" err="1" smtClean="0"/>
              <a:t>EUROnu</a:t>
            </a:r>
            <a:endParaRPr lang="en-GB" sz="1600" dirty="0" smtClean="0"/>
          </a:p>
          <a:p>
            <a:r>
              <a:rPr lang="en-GB" sz="2000" dirty="0" smtClean="0"/>
              <a:t>Multiple merits</a:t>
            </a:r>
          </a:p>
          <a:p>
            <a:pPr lvl="1"/>
            <a:r>
              <a:rPr lang="en-GB" sz="1600" dirty="0" smtClean="0"/>
              <a:t>Identified potential technical solutions</a:t>
            </a:r>
          </a:p>
          <a:p>
            <a:r>
              <a:rPr lang="en-GB" sz="2000" dirty="0"/>
              <a:t>Proton </a:t>
            </a:r>
            <a:r>
              <a:rPr lang="en-GB" sz="2000" dirty="0" smtClean="0"/>
              <a:t>driver</a:t>
            </a:r>
          </a:p>
          <a:p>
            <a:pPr lvl="1"/>
            <a:r>
              <a:rPr lang="en-GB" sz="1600" dirty="0" smtClean="0"/>
              <a:t>What </a:t>
            </a:r>
            <a:r>
              <a:rPr lang="en-GB" sz="1600" dirty="0"/>
              <a:t>is the optimum beam </a:t>
            </a:r>
            <a:r>
              <a:rPr lang="en-GB" sz="1600" dirty="0" smtClean="0"/>
              <a:t>energy/repetition rate/bunch length/beam power/etc.?</a:t>
            </a:r>
          </a:p>
          <a:p>
            <a:pPr lvl="1"/>
            <a:r>
              <a:rPr lang="en-GB" sz="1600" dirty="0" smtClean="0"/>
              <a:t>What </a:t>
            </a:r>
            <a:r>
              <a:rPr lang="en-GB" sz="1600" dirty="0"/>
              <a:t>is </a:t>
            </a:r>
            <a:r>
              <a:rPr lang="en-GB" sz="1600" dirty="0" smtClean="0"/>
              <a:t>the </a:t>
            </a:r>
            <a:r>
              <a:rPr lang="en-GB" sz="1600" dirty="0"/>
              <a:t>preferred hardware </a:t>
            </a:r>
            <a:r>
              <a:rPr lang="en-GB" sz="1600" dirty="0" smtClean="0"/>
              <a:t>configuration: linac</a:t>
            </a:r>
            <a:r>
              <a:rPr lang="en-GB" sz="1600" dirty="0"/>
              <a:t>, synchrotron, </a:t>
            </a:r>
            <a:r>
              <a:rPr lang="en-GB" sz="1600" dirty="0" smtClean="0"/>
              <a:t>FFAG rings</a:t>
            </a:r>
            <a:r>
              <a:rPr lang="mr-IN" sz="1600" dirty="0" smtClean="0"/>
              <a:t>…</a:t>
            </a:r>
            <a:r>
              <a:rPr lang="en-GB" sz="1600" dirty="0" smtClean="0"/>
              <a:t>?</a:t>
            </a:r>
          </a:p>
          <a:p>
            <a:r>
              <a:rPr lang="en-GB" sz="2000" dirty="0" smtClean="0"/>
              <a:t>Develop and adapt existing facilities vs green-field solutions </a:t>
            </a:r>
          </a:p>
          <a:p>
            <a:r>
              <a:rPr lang="en-GB" sz="2000" dirty="0" smtClean="0"/>
              <a:t>Identified synergies between neutrino factory drivers and proton accelerators used for spallation neutron sources.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684" y="6474822"/>
            <a:ext cx="5383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ISS Accelerator Working Group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et al., 2009,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JINST 4 P07001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@RAL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r>
              <a:rPr lang="en-GB" dirty="0" smtClean="0"/>
              <a:t>ISIS MW Upgrades and Neutrino Beams</a:t>
            </a:r>
          </a:p>
          <a:p>
            <a:pPr lvl="1"/>
            <a:r>
              <a:rPr lang="en-GB" dirty="0" smtClean="0"/>
              <a:t>A common proton driver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4518"/>
            <a:ext cx="4571999" cy="231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332" y="2520280"/>
            <a:ext cx="4440038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04" y="6453336"/>
            <a:ext cx="6915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J. Thomason and J. Pasternak, WEPS105, Proc. of IPAC2011, San Sebastian, Spain.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4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@RAL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3" y="1772816"/>
            <a:ext cx="4951725" cy="4205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6228601"/>
            <a:ext cx="840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C. Prior and G. Rees, “RAL Proton Driver Studies for a Neutrino Factory”, RAL Internal Report, 2011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Plostinar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al., WEPC041,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Proc. of IPAC2011, San Sebastian, Spain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840" y="2360271"/>
            <a:ext cx="3384376" cy="129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280552"/>
            <a:ext cx="4067944" cy="11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31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@CERN - SPL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" y="1628800"/>
            <a:ext cx="4554505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974" y="1484784"/>
            <a:ext cx="4549501" cy="2109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96" y="3607398"/>
            <a:ext cx="3919856" cy="2773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0" y="3403134"/>
            <a:ext cx="3136732" cy="3050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6474822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Gerigk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(Ed.), “Conceptual Design of the Low-Power and High-Power SPL”, CERN–2014–007.</a:t>
            </a:r>
          </a:p>
        </p:txBody>
      </p:sp>
    </p:spTree>
    <p:extLst>
      <p:ext uri="{BB962C8B-B14F-4D97-AF65-F5344CB8AC3E}">
        <p14:creationId xmlns:p14="http://schemas.microsoft.com/office/powerpoint/2010/main" val="67102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@FNAL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ProjectX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725261"/>
            <a:ext cx="4283968" cy="2961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1331"/>
            <a:ext cx="4572000" cy="1059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775959"/>
            <a:ext cx="4427984" cy="1957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531482"/>
            <a:ext cx="4283968" cy="2185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359" y="6156593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Holmes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(Ed.), “Project X Reference Design Report June 2013”,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June 2013.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31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2257</TotalTime>
  <Words>2895</Words>
  <Application>Microsoft Macintosh PowerPoint</Application>
  <PresentationFormat>On-screen Show (4:3)</PresentationFormat>
  <Paragraphs>702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 Bold</vt:lpstr>
      <vt:lpstr>Book Antiqua</vt:lpstr>
      <vt:lpstr>Calibri</vt:lpstr>
      <vt:lpstr>Helvetica</vt:lpstr>
      <vt:lpstr>Mangal</vt:lpstr>
      <vt:lpstr>ＭＳ Ｐゴシック</vt:lpstr>
      <vt:lpstr>Rockwell</vt:lpstr>
      <vt:lpstr>Symbol</vt:lpstr>
      <vt:lpstr>Times New Roman</vt:lpstr>
      <vt:lpstr>Wingdings</vt:lpstr>
      <vt:lpstr>ヒラギノ角ゴ ProN W3</vt:lpstr>
      <vt:lpstr>ヒラギノ角ゴ ProN W6</vt:lpstr>
      <vt:lpstr>华文新魏</vt:lpstr>
      <vt:lpstr>宋体</vt:lpstr>
      <vt:lpstr>Arial</vt:lpstr>
      <vt:lpstr>Office Theme</vt:lpstr>
      <vt:lpstr>Future High Power Proton Drivers for Neutrino Beams</vt:lpstr>
      <vt:lpstr>The Big Picture:  Global Demand for High Power Beams</vt:lpstr>
      <vt:lpstr>The Big Picture:  Global Demand for High Power Beams</vt:lpstr>
      <vt:lpstr>The Neutrino Factory</vt:lpstr>
      <vt:lpstr>The Past</vt:lpstr>
      <vt:lpstr>@RAL</vt:lpstr>
      <vt:lpstr>@RAL</vt:lpstr>
      <vt:lpstr>@CERN - SPL</vt:lpstr>
      <vt:lpstr>@FNAL – ProjectX</vt:lpstr>
      <vt:lpstr>“R&amp;D Needs”</vt:lpstr>
      <vt:lpstr>The Future</vt:lpstr>
      <vt:lpstr>PowerPoint Presentation</vt:lpstr>
      <vt:lpstr>J-PARC Accelerators – Beam Power History</vt:lpstr>
      <vt:lpstr> J-PARC - High Intensity Beam Study</vt:lpstr>
      <vt:lpstr>J-PARC MR Upgrade – Mid-Term Plan</vt:lpstr>
      <vt:lpstr>J-PARC MR Upgrade – Mid-Term Plan</vt:lpstr>
      <vt:lpstr>J-PARC – Long Term Plans: 8 GeV Booster Ring</vt:lpstr>
      <vt:lpstr>J-PARC – Long Term Plans: 8 GeV Booster Ring</vt:lpstr>
      <vt:lpstr>KEK Long Term Plans: Proton Driver in the KEKB Tunnel</vt:lpstr>
      <vt:lpstr>KEK Long Term Plans: Proton Driver in the KEKB Tunnel</vt:lpstr>
      <vt:lpstr>PowerPoint Presentation</vt:lpstr>
      <vt:lpstr>China – MOMENT Study</vt:lpstr>
      <vt:lpstr>China – Recent ADS Linac Development</vt:lpstr>
      <vt:lpstr>China - CSNS</vt:lpstr>
      <vt:lpstr>China - CSNS</vt:lpstr>
      <vt:lpstr>Europe – The European Spallation Source</vt:lpstr>
      <vt:lpstr>The ESS Linac</vt:lpstr>
      <vt:lpstr>The European Spallation Source</vt:lpstr>
      <vt:lpstr>The European Spallation Source</vt:lpstr>
      <vt:lpstr>ESSnuSB</vt:lpstr>
      <vt:lpstr>ESSnuSB</vt:lpstr>
      <vt:lpstr>ESSnuSB – Linac Developments</vt:lpstr>
      <vt:lpstr>Fermilab – PIP-II</vt:lpstr>
      <vt:lpstr>PIP-II – Performance Goals</vt:lpstr>
      <vt:lpstr>PIP-II – Accelerator Physics Design</vt:lpstr>
      <vt:lpstr>PIP-II – Performance Goals</vt:lpstr>
      <vt:lpstr>PIP-II – Site Layout</vt:lpstr>
      <vt:lpstr>PIP-II – The SC Linac</vt:lpstr>
      <vt:lpstr>Also at Fermilab: PIP-I+</vt:lpstr>
      <vt:lpstr>Conclusions and Topics for Discussion</vt:lpstr>
      <vt:lpstr>Acknowledgments</vt:lpstr>
      <vt:lpstr>Here’s to the ones who dream… </vt:lpstr>
      <vt:lpstr>Here’s to ones who dream…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105</cp:revision>
  <dcterms:created xsi:type="dcterms:W3CDTF">2017-09-23T19:09:16Z</dcterms:created>
  <dcterms:modified xsi:type="dcterms:W3CDTF">2017-09-25T08:48:09Z</dcterms:modified>
</cp:coreProperties>
</file>