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oleObject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80" r:id="rId3"/>
    <p:sldId id="281" r:id="rId4"/>
    <p:sldId id="282" r:id="rId5"/>
    <p:sldId id="289" r:id="rId6"/>
    <p:sldId id="284" r:id="rId7"/>
    <p:sldId id="285" r:id="rId8"/>
    <p:sldId id="286" r:id="rId9"/>
    <p:sldId id="287" r:id="rId10"/>
    <p:sldId id="288" r:id="rId11"/>
    <p:sldId id="290" r:id="rId12"/>
    <p:sldId id="291" r:id="rId13"/>
    <p:sldId id="292" r:id="rId14"/>
    <p:sldId id="293" r:id="rId15"/>
    <p:sldId id="300" r:id="rId16"/>
    <p:sldId id="294" r:id="rId17"/>
    <p:sldId id="295" r:id="rId18"/>
    <p:sldId id="296" r:id="rId19"/>
    <p:sldId id="297" r:id="rId20"/>
    <p:sldId id="298" r:id="rId21"/>
    <p:sldId id="299" r:id="rId22"/>
    <p:sldId id="301" r:id="rId23"/>
    <p:sldId id="302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74" autoAdjust="0"/>
    <p:restoredTop sz="94664" autoAdjust="0"/>
  </p:normalViewPr>
  <p:slideViewPr>
    <p:cSldViewPr>
      <p:cViewPr varScale="1">
        <p:scale>
          <a:sx n="97" d="100"/>
          <a:sy n="97" d="100"/>
        </p:scale>
        <p:origin x="20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2017-09-26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26/09/2017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26/09/2017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26/09/2017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26/09/2017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26/09/2017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adiate.fnal.gov/" TargetMode="External"/><Relationship Id="rId3" Type="http://schemas.openxmlformats.org/officeDocument/2006/relationships/hyperlink" Target="mailto:hurh@fnal.gov" TargetMode="Externa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6" Type="http://schemas.openxmlformats.org/officeDocument/2006/relationships/image" Target="../media/image23.jpeg"/><Relationship Id="rId7" Type="http://schemas.openxmlformats.org/officeDocument/2006/relationships/image" Target="../media/image24.tif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4.tif"/><Relationship Id="rId5" Type="http://schemas.openxmlformats.org/officeDocument/2006/relationships/image" Target="../media/image22.tif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47.tif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7" Type="http://schemas.openxmlformats.org/officeDocument/2006/relationships/image" Target="../media/image5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/>
              <a:t>RaDIATE</a:t>
            </a:r>
            <a:r>
              <a:rPr lang="en-US" sz="4000" dirty="0"/>
              <a:t> Collaboration and Proton Irradiation Campaign at BLIP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Yongjoong</a:t>
            </a:r>
            <a:r>
              <a:rPr lang="en-GB" sz="2000" b="1" dirty="0" smtClean="0">
                <a:solidFill>
                  <a:schemeClr val="bg1"/>
                </a:solidFill>
              </a:rPr>
              <a:t> Lee (ESS)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On behalf of </a:t>
            </a:r>
            <a:r>
              <a:rPr lang="en-GB" sz="2000" dirty="0" err="1" smtClean="0">
                <a:solidFill>
                  <a:schemeClr val="bg1"/>
                </a:solidFill>
              </a:rPr>
              <a:t>RaDIATE</a:t>
            </a:r>
            <a:r>
              <a:rPr lang="en-GB" sz="2000" dirty="0" smtClean="0">
                <a:solidFill>
                  <a:schemeClr val="bg1"/>
                </a:solidFill>
              </a:rPr>
              <a:t> Collaboration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The 19</a:t>
            </a:r>
            <a:r>
              <a:rPr lang="en-GB" sz="2000" baseline="30000" dirty="0" smtClean="0">
                <a:solidFill>
                  <a:schemeClr val="bg1"/>
                </a:solidFill>
              </a:rPr>
              <a:t>th</a:t>
            </a:r>
            <a:r>
              <a:rPr lang="en-GB" sz="2000" dirty="0" smtClean="0">
                <a:solidFill>
                  <a:schemeClr val="bg1"/>
                </a:solidFill>
              </a:rPr>
              <a:t> International Workshop on Neutrinos from Accelerators (NUFACT2017)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26 September,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RaDIATE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FFFF00"/>
                </a:solidFill>
              </a:rPr>
              <a:t>Ra</a:t>
            </a:r>
            <a:r>
              <a:rPr lang="en-US" dirty="0" smtClean="0"/>
              <a:t>diation </a:t>
            </a:r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amage </a:t>
            </a:r>
            <a:r>
              <a:rPr lang="en-US" b="1" dirty="0" smtClean="0">
                <a:solidFill>
                  <a:srgbClr val="FFFF00"/>
                </a:solidFill>
              </a:rPr>
              <a:t>i</a:t>
            </a:r>
            <a:r>
              <a:rPr lang="en-US" dirty="0" smtClean="0"/>
              <a:t>n </a:t>
            </a:r>
            <a:r>
              <a:rPr lang="en-US" b="1" dirty="0" smtClean="0">
                <a:solidFill>
                  <a:srgbClr val="FFFF00"/>
                </a:solidFill>
              </a:rPr>
              <a:t>T</a:t>
            </a:r>
            <a:r>
              <a:rPr lang="en-US" dirty="0" smtClean="0"/>
              <a:t>arget and </a:t>
            </a:r>
            <a:r>
              <a:rPr lang="en-US" b="1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ccelerator </a:t>
            </a:r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nvironments)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56149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Initiated by and chaired by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Fermilab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b="1" u="sng" dirty="0" smtClean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www.radiate.fnal.gov</a:t>
            </a:r>
            <a:endParaRPr lang="en-US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For contact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Patrick G </a:t>
            </a:r>
            <a:r>
              <a:rPr lang="en-US" b="1" dirty="0" err="1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Hurh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RaDIATE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Chair,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hurh@fnal.gov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Broad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aims are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threefold: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generate new and useful materials data for application within the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accelerator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fission/fusion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communities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recruit and develop new scientific and engineering experts who can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cross the boundaries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between these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communities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initiate and coordinate a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continuing synergy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between research in these communities, benefitting both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proton accelerator applications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 science and industry and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carbon-free energy 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technologies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68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(</a:t>
            </a:r>
            <a:r>
              <a:rPr lang="en-US" b="1" dirty="0">
                <a:solidFill>
                  <a:srgbClr val="FFFF00"/>
                </a:solidFill>
              </a:rPr>
              <a:t>Ra</a:t>
            </a:r>
            <a:r>
              <a:rPr lang="en-US" dirty="0"/>
              <a:t>diation </a:t>
            </a:r>
            <a:r>
              <a:rPr lang="en-US" b="1" dirty="0">
                <a:solidFill>
                  <a:srgbClr val="FFFF00"/>
                </a:solidFill>
              </a:rPr>
              <a:t>D</a:t>
            </a:r>
            <a:r>
              <a:rPr lang="en-US" dirty="0"/>
              <a:t>amage </a:t>
            </a:r>
            <a:r>
              <a:rPr lang="en-US" b="1" dirty="0">
                <a:solidFill>
                  <a:srgbClr val="FFFF00"/>
                </a:solidFill>
              </a:rPr>
              <a:t>i</a:t>
            </a:r>
            <a:r>
              <a:rPr lang="en-US" dirty="0"/>
              <a:t>n </a:t>
            </a:r>
            <a:r>
              <a:rPr lang="en-US" b="1" dirty="0">
                <a:solidFill>
                  <a:srgbClr val="FFFF00"/>
                </a:solidFill>
              </a:rPr>
              <a:t>T</a:t>
            </a:r>
            <a:r>
              <a:rPr lang="en-US" dirty="0"/>
              <a:t>arget and </a:t>
            </a:r>
            <a:r>
              <a:rPr lang="en-US" b="1" dirty="0">
                <a:solidFill>
                  <a:srgbClr val="FFFF00"/>
                </a:solidFill>
              </a:rPr>
              <a:t>A</a:t>
            </a:r>
            <a:r>
              <a:rPr lang="en-US" dirty="0"/>
              <a:t>ccelerator </a:t>
            </a:r>
            <a:r>
              <a:rPr lang="en-US" b="1" dirty="0">
                <a:solidFill>
                  <a:srgbClr val="FFFF00"/>
                </a:solidFill>
              </a:rPr>
              <a:t>E</a:t>
            </a:r>
            <a:r>
              <a:rPr lang="en-US" dirty="0"/>
              <a:t>nvironments)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E6D7E0-9A0C-4DEE-B502-C5519724B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" t="11401" r="6595" b="21976"/>
          <a:stretch/>
        </p:blipFill>
        <p:spPr>
          <a:xfrm>
            <a:off x="1600200" y="1417638"/>
            <a:ext cx="5829300" cy="1295400"/>
          </a:xfrm>
          <a:prstGeom prst="rect">
            <a:avLst/>
          </a:prstGeom>
        </p:spPr>
      </p:pic>
      <p:pic>
        <p:nvPicPr>
          <p:cNvPr id="8" name="Picture 7" descr="2218_ox_brand1_pos_rect.gif">
            <a:extLst>
              <a:ext uri="{FF2B5EF4-FFF2-40B4-BE49-F238E27FC236}">
                <a16:creationId xmlns:a16="http://schemas.microsoft.com/office/drawing/2014/main" xmlns="" id="{4C6E35EF-A299-4EAA-A65F-A58DB796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501" y="4480043"/>
            <a:ext cx="1434465" cy="445770"/>
          </a:xfrm>
          <a:prstGeom prst="rect">
            <a:avLst/>
          </a:prstGeom>
        </p:spPr>
      </p:pic>
      <p:pic>
        <p:nvPicPr>
          <p:cNvPr id="9" name="Picture 8" descr="pnnl image.png">
            <a:extLst>
              <a:ext uri="{FF2B5EF4-FFF2-40B4-BE49-F238E27FC236}">
                <a16:creationId xmlns:a16="http://schemas.microsoft.com/office/drawing/2014/main" xmlns="" id="{458D10AB-ABFD-4035-BBB3-BE7EF4EBBA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480" y="5762397"/>
            <a:ext cx="1521436" cy="643684"/>
          </a:xfrm>
          <a:prstGeom prst="rect">
            <a:avLst/>
          </a:prstGeom>
        </p:spPr>
      </p:pic>
      <p:pic>
        <p:nvPicPr>
          <p:cNvPr id="10" name="Picture 9" descr="FermiLogo.tif">
            <a:extLst>
              <a:ext uri="{FF2B5EF4-FFF2-40B4-BE49-F238E27FC236}">
                <a16:creationId xmlns:a16="http://schemas.microsoft.com/office/drawing/2014/main" xmlns="" id="{7DAA0BFD-6E2A-4C38-A868-E4E24C6AD2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911" y="4113580"/>
            <a:ext cx="3467958" cy="621706"/>
          </a:xfrm>
          <a:prstGeom prst="rect">
            <a:avLst/>
          </a:prstGeom>
        </p:spPr>
      </p:pic>
      <p:pic>
        <p:nvPicPr>
          <p:cNvPr id="11" name="Picture 10" descr="BNL Logo_Small.jpg">
            <a:extLst>
              <a:ext uri="{FF2B5EF4-FFF2-40B4-BE49-F238E27FC236}">
                <a16:creationId xmlns:a16="http://schemas.microsoft.com/office/drawing/2014/main" xmlns="" id="{AEA2DF8B-4305-4517-B4BF-4570AF8718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229" y="2850688"/>
            <a:ext cx="1601114" cy="585521"/>
          </a:xfrm>
          <a:prstGeom prst="rect">
            <a:avLst/>
          </a:prstGeom>
        </p:spPr>
      </p:pic>
      <p:pic>
        <p:nvPicPr>
          <p:cNvPr id="12" name="Picture 11" descr="STFC Logo.tif">
            <a:extLst>
              <a:ext uri="{FF2B5EF4-FFF2-40B4-BE49-F238E27FC236}">
                <a16:creationId xmlns:a16="http://schemas.microsoft.com/office/drawing/2014/main" xmlns="" id="{C2B7B5B8-0C66-4D82-815A-8FF8477079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200" y="5134307"/>
            <a:ext cx="1825600" cy="397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03D1E1-90AE-4DD0-AAB2-8A3CC680A6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517" y="5869435"/>
            <a:ext cx="1466436" cy="707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8D1DB2-3DE2-4570-96D2-77F7B81442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440" y="2772438"/>
            <a:ext cx="869716" cy="805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541DBC-13DB-4CAA-B1BB-0AC9290A08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07" y="4221215"/>
            <a:ext cx="1209023" cy="11117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1B6DDCB-AD79-453C-A50A-0D7698290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128" y="2781017"/>
            <a:ext cx="1410806" cy="756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5309E0-2E13-4A74-9F2D-D3627254AB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407" y="5598045"/>
            <a:ext cx="1507586" cy="808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7B4698-803D-423B-AF44-CC151941C2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74" y="5294877"/>
            <a:ext cx="1365431" cy="707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DB633E8-5D92-4709-BB3E-7FEC4B1958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191" y="3323612"/>
            <a:ext cx="759377" cy="800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0C19B76-3187-49E3-8739-9498E5848B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9662" y="3069362"/>
            <a:ext cx="1322516" cy="5361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FC8D3D5-B93B-454E-B036-2732DD7B70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8830" y="3709764"/>
            <a:ext cx="1163805" cy="5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Irradiation Campaign at BLIP BNL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" y="4146549"/>
            <a:ext cx="4114800" cy="2392363"/>
          </a:xfrm>
        </p:spPr>
        <p:txBody>
          <a:bodyPr>
            <a:normAutofit fontScale="85000" lnSpcReduction="10000"/>
          </a:bodyPr>
          <a:lstStyle/>
          <a:p>
            <a:pPr marL="285750" indent="-285750"/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BLIP’s primary mission is medical isotope production</a:t>
            </a:r>
          </a:p>
          <a:p>
            <a:pPr marL="285750" indent="-285750"/>
            <a:endParaRPr lang="en-US" sz="1500" dirty="0">
              <a:solidFill>
                <a:srgbClr val="000000"/>
              </a:solidFill>
              <a:latin typeface="Helvetica" pitchFamily="34" charset="0"/>
            </a:endParaRPr>
          </a:p>
          <a:p>
            <a:pPr marL="285750" indent="-285750"/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High energy protons from the Linac</a:t>
            </a:r>
          </a:p>
          <a:p>
            <a:pPr marL="54864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34" charset="0"/>
              </a:rPr>
              <a:t>Energy: 66 &lt; E &lt; 200 MeV</a:t>
            </a:r>
          </a:p>
          <a:p>
            <a:pPr marL="54864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34" charset="0"/>
              </a:rPr>
              <a:t>Peak current: 165 µA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Helvetica" pitchFamily="34" charset="0"/>
            </a:endParaRPr>
          </a:p>
          <a:p>
            <a:pPr marL="285750" indent="-285750"/>
            <a:r>
              <a:rPr lang="en-US" sz="1600" b="1" dirty="0">
                <a:solidFill>
                  <a:srgbClr val="000000"/>
                </a:solidFill>
                <a:latin typeface="Helvetica" pitchFamily="34" charset="0"/>
              </a:rPr>
              <a:t>Material irradiation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runs in tandem and upstream of isotope targets</a:t>
            </a:r>
          </a:p>
          <a:p>
            <a:pPr marL="54864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34" charset="0"/>
              </a:rPr>
              <a:t>Optimized target array needed to deliver precise beam energy and flux for isotope production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9D558F-51AB-4FC2-9CE4-2C6B7D0C2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2" y="1567334"/>
            <a:ext cx="3932097" cy="2395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1D1F53-4002-4514-9C25-EFF96B5F91BB}"/>
              </a:ext>
            </a:extLst>
          </p:cNvPr>
          <p:cNvGrpSpPr/>
          <p:nvPr/>
        </p:nvGrpSpPr>
        <p:grpSpPr>
          <a:xfrm>
            <a:off x="5029200" y="1645349"/>
            <a:ext cx="3527976" cy="5002399"/>
            <a:chOff x="493629" y="938893"/>
            <a:chExt cx="3527976" cy="50023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9EA2CB7-B2F4-413E-A6E6-61F3DF83CAB6}"/>
                </a:ext>
              </a:extLst>
            </p:cNvPr>
            <p:cNvGrpSpPr/>
            <p:nvPr/>
          </p:nvGrpSpPr>
          <p:grpSpPr>
            <a:xfrm>
              <a:off x="502897" y="938893"/>
              <a:ext cx="3518708" cy="5002399"/>
              <a:chOff x="502897" y="938893"/>
              <a:chExt cx="3518708" cy="500239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CBFB8832-D659-42FB-A4A0-676959A38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897" y="938893"/>
                <a:ext cx="3518708" cy="500239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F636997-C10F-4C97-AE47-ED6F066F2882}"/>
                  </a:ext>
                </a:extLst>
              </p:cNvPr>
              <p:cNvSpPr/>
              <p:nvPr/>
            </p:nvSpPr>
            <p:spPr>
              <a:xfrm>
                <a:off x="2782746" y="4638895"/>
                <a:ext cx="584363" cy="309716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2FF97CD-9092-498F-ADC6-9D3009D45883}"/>
                </a:ext>
              </a:extLst>
            </p:cNvPr>
            <p:cNvSpPr/>
            <p:nvPr/>
          </p:nvSpPr>
          <p:spPr>
            <a:xfrm>
              <a:off x="493629" y="4793753"/>
              <a:ext cx="584363" cy="309716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6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latin typeface="Helvetica" pitchFamily="34" charset="0"/>
              </a:rPr>
              <a:t>Evaluate radiation damage effects from high energy protons in </a:t>
            </a:r>
            <a:r>
              <a:rPr lang="en-US" sz="2200" dirty="0" smtClean="0">
                <a:latin typeface="Helvetica" pitchFamily="34" charset="0"/>
              </a:rPr>
              <a:t>beam intercepting and beam stopping materials</a:t>
            </a:r>
          </a:p>
          <a:p>
            <a:pPr lvl="1"/>
            <a:r>
              <a:rPr lang="en-US" sz="1800" dirty="0">
                <a:latin typeface="Helvetica" pitchFamily="34" charset="0"/>
              </a:rPr>
              <a:t>Expose several material specimens to high energy protons at the BNL BLIP </a:t>
            </a:r>
            <a:r>
              <a:rPr lang="en-US" sz="1800" dirty="0" smtClean="0">
                <a:latin typeface="Helvetica" pitchFamily="34" charset="0"/>
              </a:rPr>
              <a:t>facility</a:t>
            </a:r>
            <a:endParaRPr lang="en-US" sz="1400" dirty="0" smtClean="0">
              <a:latin typeface="Helvetica" pitchFamily="34" charset="0"/>
            </a:endParaRPr>
          </a:p>
          <a:p>
            <a:r>
              <a:rPr lang="en-US" sz="2200" dirty="0">
                <a:latin typeface="Helvetica" pitchFamily="34" charset="0"/>
              </a:rPr>
              <a:t>Characterize property changes due to proton irradiation </a:t>
            </a:r>
            <a:r>
              <a:rPr lang="en-US" sz="2200" dirty="0" smtClean="0">
                <a:latin typeface="Helvetica" pitchFamily="34" charset="0"/>
              </a:rPr>
              <a:t>damage</a:t>
            </a:r>
          </a:p>
          <a:p>
            <a:pPr lvl="1"/>
            <a:r>
              <a:rPr lang="en-US" sz="1800" dirty="0" smtClean="0">
                <a:latin typeface="Helvetica" pitchFamily="34" charset="0"/>
              </a:rPr>
              <a:t>Perform </a:t>
            </a:r>
            <a:r>
              <a:rPr lang="en-US" sz="1800" dirty="0">
                <a:latin typeface="Helvetica" pitchFamily="34" charset="0"/>
              </a:rPr>
              <a:t>PIE </a:t>
            </a:r>
            <a:r>
              <a:rPr lang="en-US" sz="1800" dirty="0" smtClean="0">
                <a:latin typeface="Helvetica" pitchFamily="34" charset="0"/>
              </a:rPr>
              <a:t>(Post Irradiation Examination)</a:t>
            </a:r>
          </a:p>
          <a:p>
            <a:r>
              <a:rPr lang="en-US" sz="2200" dirty="0" smtClean="0">
                <a:latin typeface="Helvetica" pitchFamily="34" charset="0"/>
              </a:rPr>
              <a:t>Selection of radiation resistant candidate materials for intercepting and stopping of high power proton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034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 Capsule Layout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/>
          <a:stretch/>
        </p:blipFill>
        <p:spPr>
          <a:xfrm>
            <a:off x="228600" y="1436688"/>
            <a:ext cx="8736768" cy="53482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6" name="Rectangle 5"/>
          <p:cNvSpPr/>
          <p:nvPr/>
        </p:nvSpPr>
        <p:spPr>
          <a:xfrm>
            <a:off x="7596336" y="6721475"/>
            <a:ext cx="1242864" cy="1365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524000"/>
            <a:ext cx="28956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Total Irradiation Period: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8 Weeks during Apr 2017 – Feb 2018 (Max. 165 </a:t>
            </a:r>
            <a:r>
              <a:rPr lang="en-US" dirty="0" err="1" smtClean="0"/>
              <a:t>uA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Specimens and Capsule Assembly/Installation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31A88B-AB6D-4454-B2CE-584055CA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5767"/>
            <a:ext cx="1520857" cy="2027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5693B5-9700-4136-83A7-2E3D599B9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88" y="4332879"/>
            <a:ext cx="1344284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4E2EC2-A355-4347-BF16-92BBDF577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34" y="4598394"/>
            <a:ext cx="1981634" cy="1410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38F765-4440-43D3-A437-1620EE804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658" y="1815707"/>
            <a:ext cx="1537970" cy="2047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C09056-0945-405C-8B28-E2E3FF438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683" y="1825767"/>
            <a:ext cx="1536804" cy="2051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31F5C3-C9D3-49E5-AA5C-23D07209E5CC}"/>
              </a:ext>
            </a:extLst>
          </p:cNvPr>
          <p:cNvSpPr txBox="1"/>
          <p:nvPr/>
        </p:nvSpPr>
        <p:spPr>
          <a:xfrm>
            <a:off x="600536" y="1488165"/>
            <a:ext cx="1234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Graphite capsule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8CF13E-B1E5-40CB-9CB6-12755D4537E2}"/>
              </a:ext>
            </a:extLst>
          </p:cNvPr>
          <p:cNvSpPr txBox="1"/>
          <p:nvPr/>
        </p:nvSpPr>
        <p:spPr>
          <a:xfrm>
            <a:off x="2662563" y="1488165"/>
            <a:ext cx="1283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Beryllium capsule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8FAFAC-530C-49F8-9D37-6967B42D5462}"/>
              </a:ext>
            </a:extLst>
          </p:cNvPr>
          <p:cNvSpPr txBox="1"/>
          <p:nvPr/>
        </p:nvSpPr>
        <p:spPr>
          <a:xfrm>
            <a:off x="4608787" y="1480579"/>
            <a:ext cx="1243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Titanium capsule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8B647D7-630F-449A-B0C1-9B61930AB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453" y="4332878"/>
            <a:ext cx="3675638" cy="17923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1438E6-48D1-4DA6-BB72-15AFA88589F3}"/>
              </a:ext>
            </a:extLst>
          </p:cNvPr>
          <p:cNvSpPr txBox="1"/>
          <p:nvPr/>
        </p:nvSpPr>
        <p:spPr>
          <a:xfrm>
            <a:off x="204914" y="3965030"/>
            <a:ext cx="2109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Welded capsule in gas/vacuum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3C0751-36A6-426A-BFA2-1DEB14B79A06}"/>
              </a:ext>
            </a:extLst>
          </p:cNvPr>
          <p:cNvSpPr txBox="1"/>
          <p:nvPr/>
        </p:nvSpPr>
        <p:spPr>
          <a:xfrm>
            <a:off x="2878031" y="3965030"/>
            <a:ext cx="1827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Capsule holder and basket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C967B72-6C28-49D1-80D0-C2558878A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975" y="4332878"/>
            <a:ext cx="1344284" cy="17923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7D83FC-EE57-4204-8AF0-10281C529018}"/>
              </a:ext>
            </a:extLst>
          </p:cNvPr>
          <p:cNvSpPr txBox="1"/>
          <p:nvPr/>
        </p:nvSpPr>
        <p:spPr>
          <a:xfrm>
            <a:off x="6019800" y="3965030"/>
            <a:ext cx="1899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box and BLIP hot cell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666" r="18334" b="4444"/>
          <a:stretch/>
        </p:blipFill>
        <p:spPr>
          <a:xfrm>
            <a:off x="6400799" y="1765165"/>
            <a:ext cx="2188103" cy="21090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8FAFAC-530C-49F8-9D37-6967B42D5462}"/>
              </a:ext>
            </a:extLst>
          </p:cNvPr>
          <p:cNvSpPr txBox="1"/>
          <p:nvPr/>
        </p:nvSpPr>
        <p:spPr>
          <a:xfrm>
            <a:off x="6873077" y="1462342"/>
            <a:ext cx="1338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Aluminum </a:t>
            </a:r>
            <a:r>
              <a:rPr lang="en-US" sz="1200" dirty="0"/>
              <a:t>capsule</a:t>
            </a:r>
          </a:p>
        </p:txBody>
      </p:sp>
    </p:spTree>
    <p:extLst>
      <p:ext uri="{BB962C8B-B14F-4D97-AF65-F5344CB8AC3E}">
        <p14:creationId xmlns:p14="http://schemas.microsoft.com/office/powerpoint/2010/main" val="3370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Beryllium Capsule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578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Characterization of </a:t>
            </a:r>
            <a:r>
              <a:rPr lang="en-US" dirty="0" err="1" smtClean="0"/>
              <a:t>NuMI</a:t>
            </a:r>
            <a:r>
              <a:rPr lang="en-US" dirty="0" smtClean="0"/>
              <a:t> Be window material under high fluence proton dose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5" name="Picture 4" descr="FermiLogo.tif">
            <a:extLst>
              <a:ext uri="{FF2B5EF4-FFF2-40B4-BE49-F238E27FC236}">
                <a16:creationId xmlns:a16="http://schemas.microsoft.com/office/drawing/2014/main" xmlns="" id="{7DAA0BFD-6E2A-4C38-A868-E4E24C6AD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766260"/>
            <a:ext cx="2324958" cy="416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9CE7B3-F619-42D7-A5E2-265DD8CE8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082798"/>
            <a:ext cx="6096789" cy="342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 Capsule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91200" cy="14477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Characterization of proton radiation induced material degradation of different grades of graphite for neutrino </a:t>
            </a:r>
            <a:r>
              <a:rPr lang="en-US" smtClean="0"/>
              <a:t>target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 descr="FermiLogo.tif">
            <a:extLst>
              <a:ext uri="{FF2B5EF4-FFF2-40B4-BE49-F238E27FC236}">
                <a16:creationId xmlns:a16="http://schemas.microsoft.com/office/drawing/2014/main" xmlns="" id="{7DAA0BFD-6E2A-4C38-A868-E4E24C6AD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153372"/>
            <a:ext cx="2248758" cy="403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7792FB-09A3-42F2-9BDF-00F775DB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20" y="3048000"/>
            <a:ext cx="5386536" cy="36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Silicon, SiC coated Graphite, Expanded Graphite Capsule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r>
              <a:rPr lang="en-US" dirty="0" smtClean="0"/>
              <a:t>Proton radiation induced degradation of beam dump core material (Si)</a:t>
            </a:r>
          </a:p>
          <a:p>
            <a:r>
              <a:rPr lang="en-US" dirty="0"/>
              <a:t>Proton radiation induced degradation </a:t>
            </a:r>
            <a:r>
              <a:rPr lang="en-US" dirty="0" smtClean="0"/>
              <a:t>of neutrino target material with oxidation resistant SiC coating (SiC coated graphite)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C19B76-3187-49E3-8739-9498E5848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752600"/>
            <a:ext cx="1849978" cy="74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B633E8-5D92-4709-BB3E-7FEC4B195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571" y="1492332"/>
            <a:ext cx="1442429" cy="152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64" y="3863180"/>
            <a:ext cx="3857356" cy="24931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4724400" y="3248909"/>
            <a:ext cx="35814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Calviani</a:t>
            </a:r>
            <a:r>
              <a:rPr lang="en-US" sz="1600" dirty="0" smtClean="0"/>
              <a:t>, A. </a:t>
            </a:r>
            <a:r>
              <a:rPr lang="en-US" sz="1600" dirty="0" err="1" smtClean="0"/>
              <a:t>Perillo-Marcone</a:t>
            </a:r>
            <a:r>
              <a:rPr lang="en-US" sz="1600" dirty="0" smtClean="0"/>
              <a:t>, </a:t>
            </a:r>
            <a:r>
              <a:rPr lang="en-US" sz="1600" dirty="0" err="1" smtClean="0"/>
              <a:t>RaDIATE</a:t>
            </a:r>
            <a:r>
              <a:rPr lang="en-US" sz="1600" dirty="0" smtClean="0"/>
              <a:t> Collaboration Meeting, Nov 24, 2015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15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Alloy Capsule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512127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</a:rPr>
              <a:t>Purposes: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Extension of PBW Materials: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Characterization </a:t>
            </a:r>
            <a:r>
              <a:rPr lang="en-US" dirty="0">
                <a:solidFill>
                  <a:srgbClr val="000000"/>
                </a:solidFill>
              </a:rPr>
              <a:t>of helium bubble size and distribution in Al6061-T6 and Al5754-O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Selection of luminescent coating materials for beam imaging: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Characterization of radiation damage induced luminescence degradation of beam imaging coating materials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Different grades of Cr-doped alumina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3637" r="13514" b="9091"/>
          <a:stretch/>
        </p:blipFill>
        <p:spPr>
          <a:xfrm>
            <a:off x="5105400" y="2739890"/>
            <a:ext cx="3790134" cy="3712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B6DDCB-AD79-453C-A50A-0D7698290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11" y="1605915"/>
            <a:ext cx="1847911" cy="99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High power targets: scope and challenges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Research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focus of the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RaDIATE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collaboration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Irradiation Campaign at BLIP BNL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76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Titanium Alloy Capsule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12575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Characterization of structural confinement materials for neutrino target under proton beam and dump under radioisotope beam </a:t>
            </a:r>
          </a:p>
          <a:p>
            <a:r>
              <a:rPr lang="en-US" dirty="0" smtClean="0"/>
              <a:t>Characterization of beam induced luminescence loss in </a:t>
            </a:r>
            <a:r>
              <a:rPr lang="en-US" dirty="0" smtClean="0"/>
              <a:t>Optical </a:t>
            </a:r>
            <a:r>
              <a:rPr lang="en-US" smtClean="0"/>
              <a:t>Transition Radiation (OTR)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B81360-E85A-471B-8C98-060BF8E26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626" y="1660491"/>
            <a:ext cx="787992" cy="732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C19B76-3187-49E3-8739-9498E5848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54" y="2663760"/>
            <a:ext cx="1057275" cy="428625"/>
          </a:xfrm>
          <a:prstGeom prst="rect">
            <a:avLst/>
          </a:prstGeom>
        </p:spPr>
      </p:pic>
      <p:pic>
        <p:nvPicPr>
          <p:cNvPr id="7" name="Picture 6" descr="STFC Logo.tif">
            <a:extLst>
              <a:ext uri="{FF2B5EF4-FFF2-40B4-BE49-F238E27FC236}">
                <a16:creationId xmlns:a16="http://schemas.microsoft.com/office/drawing/2014/main" xmlns="" id="{7B6A426E-F2B9-4C94-9468-C352B78691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698" y="2624364"/>
            <a:ext cx="1934156" cy="420932"/>
          </a:xfrm>
          <a:prstGeom prst="rect">
            <a:avLst/>
          </a:prstGeom>
        </p:spPr>
      </p:pic>
      <p:pic>
        <p:nvPicPr>
          <p:cNvPr id="8" name="Picture 7" descr="FermiLogo.tif">
            <a:extLst>
              <a:ext uri="{FF2B5EF4-FFF2-40B4-BE49-F238E27FC236}">
                <a16:creationId xmlns:a16="http://schemas.microsoft.com/office/drawing/2014/main" xmlns="" id="{C74A12A7-DDE8-4F6F-BDD1-B64F67DC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698" y="1898014"/>
            <a:ext cx="1414577" cy="253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706905"/>
            <a:ext cx="5081736" cy="291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TZM, Iridium, </a:t>
            </a:r>
            <a:r>
              <a:rPr lang="en-US" dirty="0" err="1" smtClean="0"/>
              <a:t>CuCrZr</a:t>
            </a:r>
            <a:r>
              <a:rPr lang="en-US" dirty="0" smtClean="0"/>
              <a:t>, Flexible Graphite Capsule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843" y="1510964"/>
            <a:ext cx="3901440" cy="271272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91743" y="3978275"/>
            <a:ext cx="3954483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73" y="4249608"/>
            <a:ext cx="3928110" cy="25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B633E8-5D92-4709-BB3E-7FEC4B195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26" y="1557194"/>
            <a:ext cx="1513258" cy="1595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1447800" y="3338899"/>
            <a:ext cx="35814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Calviani</a:t>
            </a:r>
            <a:r>
              <a:rPr lang="en-US" sz="1600" dirty="0" smtClean="0"/>
              <a:t>, A. </a:t>
            </a:r>
            <a:r>
              <a:rPr lang="en-US" sz="1600" dirty="0" err="1" smtClean="0"/>
              <a:t>Perillo-Marcone</a:t>
            </a:r>
            <a:r>
              <a:rPr lang="en-US" sz="1600" dirty="0" smtClean="0"/>
              <a:t>, </a:t>
            </a:r>
            <a:r>
              <a:rPr lang="en-US" sz="1600" dirty="0" err="1" smtClean="0"/>
              <a:t>RaDIATE</a:t>
            </a:r>
            <a:r>
              <a:rPr lang="en-US" sz="1600" dirty="0" smtClean="0"/>
              <a:t> Collaboration Meeting, Nov 24, 2015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1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Beam intercepting devices </a:t>
            </a:r>
            <a:r>
              <a:rPr lang="en-US" sz="18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high power accelerators require stable/safe operation under challenging conditions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Current accelerator facilities limited in beam power due to target survivability issues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Future multi-MW accelerator upgrades/facilities pose even greater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challenges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Beam intercepting devices will experience extreme operating conditions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Increased rate of lattice displacements and transmutation gas production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Larger dynamic thermal stresses due to pulsed beam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nature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R&amp;D activities by the global accelerator targets community under the aegis of </a:t>
            </a:r>
            <a:r>
              <a:rPr lang="en-US" sz="1800" i="1" dirty="0" err="1">
                <a:latin typeface="Helvetica" panose="020B0604020202020204" pitchFamily="34" charset="0"/>
                <a:cs typeface="Helvetica" panose="020B0604020202020204" pitchFamily="34" charset="0"/>
              </a:rPr>
              <a:t>RaDIATE</a:t>
            </a:r>
            <a:r>
              <a:rPr lang="en-US" sz="1800" i="1" dirty="0">
                <a:latin typeface="Helvetica" panose="020B0604020202020204" pitchFamily="34" charset="0"/>
                <a:cs typeface="Helvetica" panose="020B0604020202020204" pitchFamily="34" charset="0"/>
              </a:rPr>
              <a:t> is on-going to help meet future challenges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Material radiation damage studies with high-energy protons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at BLIP BNL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Material radiation damage studies with low-energy 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In-beam thermal shock tests to evaluate response of both non-irradiated and irradiated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materials –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HiRadMat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(Next Talk)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62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5" name="Content Placeholder 4" descr="Big bird Final new_sm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628800"/>
            <a:ext cx="6484968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Thank you for your attention</a:t>
            </a:r>
            <a:r>
              <a:rPr lang="en-US" sz="4000" b="1" dirty="0">
                <a:solidFill>
                  <a:srgbClr val="0000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65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</a:t>
            </a:r>
            <a:r>
              <a:rPr lang="en-US" dirty="0" err="1" smtClean="0"/>
              <a:t>Targetry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3962400" cy="487680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v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Major accelerator facilities have recently been limited in beam power not by their accelerators, but by their target facilities (SNS, </a:t>
            </a:r>
            <a:r>
              <a:rPr lang="en-US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NuMI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/MINOS)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Even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greater challenges are present for future high power and high intensity target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facilities (ESS, </a:t>
            </a:r>
            <a:r>
              <a:rPr lang="is-I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…)</a:t>
            </a:r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maximize the benefit of high power accelerators (physics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/€),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challenges must be addressed in time to provide critical input to multi-MW target facility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designs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 descr="SNS window.tiff">
            <a:extLst>
              <a:ext uri="{FF2B5EF4-FFF2-40B4-BE49-F238E27FC236}">
                <a16:creationId xmlns:a16="http://schemas.microsoft.com/office/drawing/2014/main" xmlns="" id="{2FDA7C88-03D5-4E37-B82C-7191295F5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4503737" y="1428867"/>
            <a:ext cx="2278063" cy="200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1559910"/>
            <a:ext cx="2025405" cy="4976037"/>
          </a:xfrm>
          <a:prstGeom prst="rect">
            <a:avLst/>
          </a:prstGeom>
        </p:spPr>
      </p:pic>
      <p:graphicFrame>
        <p:nvGraphicFramePr>
          <p:cNvPr id="7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286978"/>
              </p:ext>
            </p:extLst>
          </p:nvPr>
        </p:nvGraphicFramePr>
        <p:xfrm>
          <a:off x="4503737" y="3441870"/>
          <a:ext cx="2278063" cy="168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Image" r:id="rId5" imgW="14526984" imgH="10742857" progId="Photoshop.Image.7">
                  <p:embed/>
                </p:oleObj>
              </mc:Choice>
              <mc:Fallback>
                <p:oleObj name="Image" r:id="rId5" imgW="14526984" imgH="1074285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37" y="3441870"/>
                        <a:ext cx="2278063" cy="1684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FE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307" y="5122640"/>
            <a:ext cx="2278063" cy="1708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430641"/>
            <a:ext cx="861562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Almost every high power target is </a:t>
            </a:r>
            <a:r>
              <a:rPr lang="en-US" sz="3200" b="1" smtClean="0">
                <a:solidFill>
                  <a:srgbClr val="FF0000"/>
                </a:solidFill>
              </a:rPr>
              <a:t>an experiment!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</a:t>
            </a:r>
            <a:r>
              <a:rPr lang="en-US" dirty="0" err="1" smtClean="0"/>
              <a:t>Targetry</a:t>
            </a:r>
            <a:r>
              <a:rPr lang="en-US" dirty="0" smtClean="0"/>
              <a:t>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4495800" cy="5121275"/>
          </a:xfrm>
        </p:spPr>
        <p:txBody>
          <a:bodyPr>
            <a:noAutofit/>
          </a:bodyPr>
          <a:lstStyle/>
          <a:p>
            <a:r>
              <a:rPr lang="en-US" dirty="0" smtClean="0"/>
              <a:t>R&amp;D Needs to support: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Targets and Absorbers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Solid, Liquid, Rotating, </a:t>
            </a:r>
            <a:r>
              <a:rPr lang="en-US" sz="1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Rastered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Other production devices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Collection optics (horns, solenoids)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Monitors &amp; Instrumentation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Beam </a:t>
            </a:r>
            <a:r>
              <a:rPr lang="en-US" sz="1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windows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Collimators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Facility requirements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Remote handling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Shielding and Radiation Transport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Air Handling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Cooling System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883"/>
          <a:stretch/>
        </p:blipFill>
        <p:spPr>
          <a:xfrm>
            <a:off x="5076331" y="4021965"/>
            <a:ext cx="3673007" cy="2710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4566"/>
          <a:stretch/>
        </p:blipFill>
        <p:spPr>
          <a:xfrm>
            <a:off x="5093030" y="1455739"/>
            <a:ext cx="3639608" cy="2554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1451928"/>
            <a:ext cx="357472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Wendel</a:t>
            </a:r>
            <a:r>
              <a:rPr lang="en-US" sz="1600" dirty="0" smtClean="0"/>
              <a:t> (SNS), </a:t>
            </a:r>
            <a:r>
              <a:rPr lang="en-US" sz="1600" dirty="0"/>
              <a:t>Transformative Hadron Beamlines </a:t>
            </a:r>
            <a:r>
              <a:rPr lang="en-US" sz="1600" dirty="0" smtClean="0"/>
              <a:t>Workshop, Jul </a:t>
            </a:r>
            <a:r>
              <a:rPr lang="en-US" sz="1600" dirty="0"/>
              <a:t>2014 </a:t>
            </a:r>
            <a:r>
              <a:rPr lang="en-US" sz="1600" dirty="0" smtClean="0"/>
              <a:t>BNL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39254" y="3989530"/>
            <a:ext cx="351226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Hylen</a:t>
            </a:r>
            <a:r>
              <a:rPr lang="en-US" sz="1600" dirty="0"/>
              <a:t> (FNAL</a:t>
            </a:r>
            <a:r>
              <a:rPr lang="en-US" sz="1600" dirty="0" smtClean="0"/>
              <a:t>), NBI, Sep 2017 J-PARC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60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Power/Intensity </a:t>
            </a:r>
            <a:r>
              <a:rPr lang="en-US" dirty="0" err="1"/>
              <a:t>Targetry</a:t>
            </a:r>
            <a:r>
              <a:rPr lang="en-US" dirty="0"/>
              <a:t> Challenges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09670"/>
            <a:ext cx="8686800" cy="52422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772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Shock (Stress Waves): T2K Beam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338010" cy="22098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Material response dependent on: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Specific heat (temperature jump)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Coefficient of thermal expansion (induced strain)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Modulus of elasticity (associated stress)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Flow stress behavior (plastic deformation)</a:t>
            </a:r>
          </a:p>
          <a:p>
            <a:pPr marL="685800" lvl="1">
              <a:buFont typeface="Courier New" panose="02070309020205020404" pitchFamily="49" charset="0"/>
              <a:buChar char="o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Strength limits (yield, fatigue, fracture toughness)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AE550D5-687A-4234-9AB5-E71F1702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1900705" cy="252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T2K window schematic.png">
            <a:extLst>
              <a:ext uri="{FF2B5EF4-FFF2-40B4-BE49-F238E27FC236}">
                <a16:creationId xmlns:a16="http://schemas.microsoft.com/office/drawing/2014/main" xmlns="" id="{A87B98CE-6F14-4B56-95E4-CD1A4A51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095" y="1600200"/>
            <a:ext cx="753568" cy="2529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575ACD-3F3D-4F4E-B875-29020544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810001"/>
            <a:ext cx="3569635" cy="29152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4419600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dirty="0">
                <a:solidFill>
                  <a:srgbClr val="505050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 stress waves may result in </a:t>
            </a:r>
            <a:r>
              <a:rPr lang="en-US" dirty="0" smtClean="0">
                <a:solidFill>
                  <a:srgbClr val="505050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plastic </a:t>
            </a:r>
            <a:r>
              <a:rPr lang="en-US" dirty="0">
                <a:solidFill>
                  <a:srgbClr val="505050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deformation, cracking, and </a:t>
            </a:r>
            <a:r>
              <a:rPr lang="en-US" dirty="0" smtClean="0">
                <a:solidFill>
                  <a:srgbClr val="505050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fatigue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Heavy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dependence on material properties,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but </a:t>
            </a:r>
            <a:r>
              <a:rPr lang="en-US" b="1" dirty="0" smtClean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 </a:t>
            </a:r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properties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dependent upon </a:t>
            </a:r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Damage</a:t>
            </a:r>
          </a:p>
          <a:p>
            <a:pPr marL="285750" lvl="0" indent="-285750">
              <a:buFont typeface="Arial" charset="0"/>
              <a:buChar char="•"/>
            </a:pPr>
            <a:endParaRPr lang="en-US" dirty="0" smtClean="0">
              <a:solidFill>
                <a:srgbClr val="505050">
                  <a:lumMod val="50000"/>
                </a:srgb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Disorders Microstructure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xmlns="" id="{A84DB000-4D89-4185-AD1E-DF55CEEAB6D0}"/>
              </a:ext>
            </a:extLst>
          </p:cNvPr>
          <p:cNvGrpSpPr>
            <a:grpSpLocks/>
          </p:cNvGrpSpPr>
          <p:nvPr/>
        </p:nvGrpSpPr>
        <p:grpSpPr bwMode="auto">
          <a:xfrm>
            <a:off x="480118" y="1651656"/>
            <a:ext cx="3790234" cy="2878763"/>
            <a:chOff x="638457" y="573088"/>
            <a:chExt cx="4549377" cy="3776151"/>
          </a:xfrm>
        </p:grpSpPr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xmlns="" id="{1046A738-9129-4C1C-8A93-DF410531F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xmlns="" id="{94F9AF7C-9F35-4D38-9C76-D13A92F93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57" y="3987058"/>
              <a:ext cx="3352800" cy="36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</a:rPr>
                <a:t>From D. </a:t>
              </a:r>
              <a:r>
                <a:rPr lang="en-US" sz="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Filges</a:t>
              </a:r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</a:rPr>
                <a:t>, F. </a:t>
              </a:r>
              <a:r>
                <a:rPr lang="en-US" sz="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Goldenbaum</a:t>
              </a:r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</a:rPr>
                <a:t>, in:, </a:t>
              </a:r>
              <a:r>
                <a:rPr lang="en-US" sz="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Handb</a:t>
              </a:r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</a:rPr>
                <a:t>. Spallation Res., Wiley-VCH Verlag GmbH &amp; Co. </a:t>
              </a:r>
              <a:r>
                <a:rPr lang="en-US" sz="8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KGaA</a:t>
              </a:r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</a:rPr>
                <a:t>, 2010, pp. 1–61.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1591C5-2D9C-435A-A19D-23466827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1" y="4724684"/>
            <a:ext cx="3479799" cy="2012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59E87C-0433-4599-A63B-29921908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106" y="3583907"/>
            <a:ext cx="3775007" cy="32740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52810" y="1513113"/>
            <a:ext cx="4419600" cy="18774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Microstructural response: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Creation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of transmutation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Atomic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displacements (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cascades):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Displacements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Per Atom (DPA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):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Average number of stable interstitial/vacancy pairs created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21336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Loss of ductility, Increase of stiffness </a:t>
            </a:r>
          </a:p>
          <a:p>
            <a:pPr>
              <a:buFont typeface="Wingdings" charset="2"/>
              <a:buChar char="v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Reduction of fracture toughness</a:t>
            </a:r>
          </a:p>
          <a:p>
            <a:pPr>
              <a:buFont typeface="Wingdings" charset="2"/>
              <a:buChar char="v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Change of dimension, CTE</a:t>
            </a:r>
          </a:p>
          <a:p>
            <a:pPr>
              <a:buFont typeface="Wingdings" charset="2"/>
              <a:buChar char="v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Decrease of thermal and electrical conductivity</a:t>
            </a:r>
          </a:p>
          <a:p>
            <a:pPr>
              <a:buFont typeface="Wingdings" charset="2"/>
              <a:buChar char="v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Accelerated corrosion</a:t>
            </a:r>
          </a:p>
          <a:p>
            <a:pPr>
              <a:buFont typeface="Wingdings" charset="2"/>
              <a:buChar char="v"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Gas and solid transmutations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 descr="316L_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56793"/>
            <a:ext cx="3302015" cy="2594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6715" y="1429386"/>
            <a:ext cx="29317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/>
              <a:t>Y. Dai, et al., JNM 377 (2008) 109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2" y="3861735"/>
            <a:ext cx="3759215" cy="2867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602" y="3692458"/>
            <a:ext cx="4251805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V. </a:t>
            </a:r>
            <a:r>
              <a:rPr lang="en-US" sz="1600" i="1" dirty="0" err="1" smtClean="0"/>
              <a:t>Chakin</a:t>
            </a:r>
            <a:r>
              <a:rPr lang="en-US" sz="1600" i="1" dirty="0" smtClean="0"/>
              <a:t>, </a:t>
            </a:r>
            <a:r>
              <a:rPr lang="en-US" sz="1600" i="1" dirty="0"/>
              <a:t>et al., </a:t>
            </a:r>
            <a:r>
              <a:rPr lang="en-US" sz="1600" dirty="0"/>
              <a:t> </a:t>
            </a:r>
            <a:r>
              <a:rPr lang="en-US" sz="1600" dirty="0" err="1" smtClean="0"/>
              <a:t>Progr</a:t>
            </a:r>
            <a:r>
              <a:rPr lang="en-US" sz="1600" dirty="0" smtClean="0"/>
              <a:t>. </a:t>
            </a:r>
            <a:r>
              <a:rPr lang="en-US" sz="1600" dirty="0"/>
              <a:t>in </a:t>
            </a:r>
            <a:r>
              <a:rPr lang="en-US" sz="1600" dirty="0" err="1" smtClean="0"/>
              <a:t>Nucl</a:t>
            </a:r>
            <a:r>
              <a:rPr lang="en-US" sz="1600" dirty="0" smtClean="0"/>
              <a:t>. </a:t>
            </a:r>
            <a:r>
              <a:rPr lang="en-US" sz="1600" dirty="0"/>
              <a:t>Energy, </a:t>
            </a:r>
            <a:r>
              <a:rPr lang="en-US" sz="1600" dirty="0" smtClean="0"/>
              <a:t>57 (2012)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54" y="4164104"/>
            <a:ext cx="3874947" cy="24057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72200" y="4177263"/>
            <a:ext cx="246503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smtClean="0"/>
              <a:t>Fusion Materials Handbook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901704" y="2901369"/>
            <a:ext cx="73914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</a:t>
            </a:r>
            <a:r>
              <a:rPr lang="en-US" sz="28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universal </a:t>
            </a:r>
            <a:r>
              <a:rPr lang="en-US" sz="2800" b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correlation! </a:t>
            </a:r>
          </a:p>
          <a:p>
            <a:pPr algn="ctr"/>
            <a:r>
              <a:rPr lang="en-US" sz="2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between </a:t>
            </a:r>
            <a:r>
              <a:rPr lang="en-US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dose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2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properties </a:t>
            </a: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28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 </a:t>
            </a:r>
            <a:r>
              <a:rPr lang="en-US" sz="28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degradation</a:t>
            </a: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Target R&amp;D Materials Exploratory Map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6" y="1524000"/>
            <a:ext cx="7615468" cy="52220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58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633</TotalTime>
  <Words>927</Words>
  <Application>Microsoft Macintosh PowerPoint</Application>
  <PresentationFormat>On-screen Show (4:3)</PresentationFormat>
  <Paragraphs>151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Wingdings</vt:lpstr>
      <vt:lpstr>Office Theme</vt:lpstr>
      <vt:lpstr>Image</vt:lpstr>
      <vt:lpstr>RaDIATE Collaboration and Proton Irradiation Campaign at BLIP</vt:lpstr>
      <vt:lpstr>Outline</vt:lpstr>
      <vt:lpstr>High Power Targetry Challenges</vt:lpstr>
      <vt:lpstr>High Power Targetry Scope</vt:lpstr>
      <vt:lpstr>High Power/Intensity Targetry Challenges</vt:lpstr>
      <vt:lpstr>Thermal Shock (Stress Waves): T2K Beam Window</vt:lpstr>
      <vt:lpstr>Radiation Damage Disorders Microstructure</vt:lpstr>
      <vt:lpstr>Radiation Damage Effects</vt:lpstr>
      <vt:lpstr>High Power Target R&amp;D Materials Exploratory Map</vt:lpstr>
      <vt:lpstr>RaDIATE (Radiation Damage in Target and Accelerator Environments) Collaboration</vt:lpstr>
      <vt:lpstr>RaDIATE (Radiation Damage in Target and Accelerator Environments) Collaboration</vt:lpstr>
      <vt:lpstr>Proton Irradiation Campaign at BLIP BNL</vt:lpstr>
      <vt:lpstr>Objectives</vt:lpstr>
      <vt:lpstr>Irradiation Capsule Layout</vt:lpstr>
      <vt:lpstr>Specimens and Capsule Assembly/Installation</vt:lpstr>
      <vt:lpstr>Beryllium Capsule</vt:lpstr>
      <vt:lpstr>Graphite Capsule</vt:lpstr>
      <vt:lpstr>Silicon, SiC coated Graphite, Expanded Graphite Capsule</vt:lpstr>
      <vt:lpstr>Aluminum Alloy Capsule</vt:lpstr>
      <vt:lpstr>Titanium Alloy Capsule</vt:lpstr>
      <vt:lpstr>TZM, Iridium, CuCrZr, Flexible Graphite Capsule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43</cp:revision>
  <dcterms:created xsi:type="dcterms:W3CDTF">2017-09-19T03:59:22Z</dcterms:created>
  <dcterms:modified xsi:type="dcterms:W3CDTF">2017-09-26T06:51:28Z</dcterms:modified>
</cp:coreProperties>
</file>