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4v" ContentType="video/unknown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3"/>
  </p:notesMasterIdLst>
  <p:handoutMasterIdLst>
    <p:handoutMasterId r:id="rId44"/>
  </p:handoutMasterIdLst>
  <p:sldIdLst>
    <p:sldId id="258" r:id="rId2"/>
    <p:sldId id="720" r:id="rId3"/>
    <p:sldId id="761" r:id="rId4"/>
    <p:sldId id="762" r:id="rId5"/>
    <p:sldId id="727" r:id="rId6"/>
    <p:sldId id="658" r:id="rId7"/>
    <p:sldId id="677" r:id="rId8"/>
    <p:sldId id="737" r:id="rId9"/>
    <p:sldId id="739" r:id="rId10"/>
    <p:sldId id="679" r:id="rId11"/>
    <p:sldId id="680" r:id="rId12"/>
    <p:sldId id="681" r:id="rId13"/>
    <p:sldId id="657" r:id="rId14"/>
    <p:sldId id="382" r:id="rId15"/>
    <p:sldId id="733" r:id="rId16"/>
    <p:sldId id="758" r:id="rId17"/>
    <p:sldId id="759" r:id="rId18"/>
    <p:sldId id="675" r:id="rId19"/>
    <p:sldId id="676" r:id="rId20"/>
    <p:sldId id="389" r:id="rId21"/>
    <p:sldId id="764" r:id="rId22"/>
    <p:sldId id="741" r:id="rId23"/>
    <p:sldId id="755" r:id="rId24"/>
    <p:sldId id="763" r:id="rId25"/>
    <p:sldId id="760" r:id="rId26"/>
    <p:sldId id="735" r:id="rId27"/>
    <p:sldId id="717" r:id="rId28"/>
    <p:sldId id="731" r:id="rId29"/>
    <p:sldId id="689" r:id="rId30"/>
    <p:sldId id="749" r:id="rId31"/>
    <p:sldId id="684" r:id="rId32"/>
    <p:sldId id="742" r:id="rId33"/>
    <p:sldId id="756" r:id="rId34"/>
    <p:sldId id="757" r:id="rId35"/>
    <p:sldId id="734" r:id="rId36"/>
    <p:sldId id="691" r:id="rId37"/>
    <p:sldId id="743" r:id="rId38"/>
    <p:sldId id="693" r:id="rId39"/>
    <p:sldId id="722" r:id="rId40"/>
    <p:sldId id="751" r:id="rId41"/>
    <p:sldId id="725" r:id="rId4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88" autoAdjust="0"/>
    <p:restoredTop sz="50000" autoAdjust="0"/>
  </p:normalViewPr>
  <p:slideViewPr>
    <p:cSldViewPr snapToGrid="0" snapToObjects="1">
      <p:cViewPr varScale="1">
        <p:scale>
          <a:sx n="122" d="100"/>
          <a:sy n="122" d="100"/>
        </p:scale>
        <p:origin x="8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 smtClean="0"/>
            <a:t>ESS</a:t>
          </a:r>
          <a:r>
            <a:rPr lang="el-GR" dirty="0" smtClean="0"/>
            <a:t>ν</a:t>
          </a:r>
          <a:r>
            <a:rPr lang="en-US" dirty="0" smtClean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 smtClean="0"/>
            <a:t>BENE (2004-2008)</a:t>
          </a:r>
          <a:endParaRPr lang="en-GB" dirty="0"/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 smtClean="0"/>
            <a:t>ISS (2005-2007)</a:t>
          </a:r>
          <a:endParaRPr lang="en-GB" dirty="0"/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 smtClean="0"/>
            <a:t>EURO</a:t>
          </a:r>
          <a:r>
            <a:rPr lang="el-GR" dirty="0" smtClean="0"/>
            <a:t>ν</a:t>
          </a:r>
          <a:r>
            <a:rPr lang="en-US" dirty="0" smtClean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 smtClean="0"/>
            <a:t>LAGUNA (2008-2010)</a:t>
          </a:r>
          <a:endParaRPr lang="en-GB" dirty="0"/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 smtClean="0"/>
            <a:t>LAGUNA-LBNO (2010-2014)</a:t>
          </a:r>
          <a:endParaRPr lang="en-GB" dirty="0"/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DD1E28A-BDEB-604C-96B2-82F4413F0A32}" type="pres">
      <dgm:prSet presAssocID="{EE6526CD-2162-A148-8E0C-3D4AB50F175C}" presName="centerShape" presStyleLbl="node0" presStyleIdx="0" presStyleCnt="1"/>
      <dgm:spPr/>
      <dgm:t>
        <a:bodyPr/>
        <a:lstStyle/>
        <a:p>
          <a:endParaRPr lang="en-GB"/>
        </a:p>
      </dgm:t>
    </dgm:pt>
    <dgm:pt modelId="{38DA1CFE-A892-9E4D-86B8-28C922BCB30C}" type="pres">
      <dgm:prSet presAssocID="{041A4BD4-C7F4-8D4E-B2D4-8FD7366666E7}" presName="parTrans" presStyleLbl="bgSibTrans2D1" presStyleIdx="0" presStyleCnt="6"/>
      <dgm:spPr/>
      <dgm:t>
        <a:bodyPr/>
        <a:lstStyle/>
        <a:p>
          <a:endParaRPr lang="fr-FR"/>
        </a:p>
      </dgm:t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C304B1-DF0F-EC47-8644-1FD5D326718A}" type="pres">
      <dgm:prSet presAssocID="{1BA29D3B-0099-DA4D-A220-84C06D720003}" presName="parTrans" presStyleLbl="bgSibTrans2D1" presStyleIdx="1" presStyleCnt="6"/>
      <dgm:spPr/>
      <dgm:t>
        <a:bodyPr/>
        <a:lstStyle/>
        <a:p>
          <a:endParaRPr lang="fr-FR"/>
        </a:p>
      </dgm:t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A2632F-375B-A949-825C-0334983C1FFD}" type="pres">
      <dgm:prSet presAssocID="{49285AD6-2A61-9449-9A23-24085139395A}" presName="parTrans" presStyleLbl="bgSibTrans2D1" presStyleIdx="2" presStyleCnt="6"/>
      <dgm:spPr/>
      <dgm:t>
        <a:bodyPr/>
        <a:lstStyle/>
        <a:p>
          <a:endParaRPr lang="fr-FR"/>
        </a:p>
      </dgm:t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CB2CDB-EB63-B745-ADB1-C6EBF2E6F6EF}" type="pres">
      <dgm:prSet presAssocID="{4CCDDDAF-CE79-544E-A67D-21E583513FB6}" presName="parTrans" presStyleLbl="bgSibTrans2D1" presStyleIdx="3" presStyleCnt="6"/>
      <dgm:spPr/>
      <dgm:t>
        <a:bodyPr/>
        <a:lstStyle/>
        <a:p>
          <a:endParaRPr lang="fr-FR"/>
        </a:p>
      </dgm:t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1A4675-BF82-FB45-9A02-D181E233724D}" type="pres">
      <dgm:prSet presAssocID="{7EDF04CC-88E7-DC47-B451-CC376832A9D3}" presName="parTrans" presStyleLbl="bgSibTrans2D1" presStyleIdx="4" presStyleCnt="6"/>
      <dgm:spPr/>
      <dgm:t>
        <a:bodyPr/>
        <a:lstStyle/>
        <a:p>
          <a:endParaRPr lang="fr-FR"/>
        </a:p>
      </dgm:t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8B08BD-CE16-454E-8DF6-85A3CE5F90D1}" type="pres">
      <dgm:prSet presAssocID="{83EDABE2-C417-C449-A1FD-F1BF99B1BA76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ESS</a:t>
          </a:r>
          <a:r>
            <a:rPr lang="el-GR" sz="1800" kern="1200" dirty="0" smtClean="0"/>
            <a:t>ν</a:t>
          </a:r>
          <a:r>
            <a:rPr lang="en-US" sz="1800" kern="1200" dirty="0" smtClean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BENE (2004-2008)</a:t>
          </a:r>
          <a:endParaRPr lang="en-GB" sz="900" kern="1200" dirty="0"/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ISS (2005-2007)</a:t>
          </a:r>
          <a:endParaRPr lang="en-GB" sz="900" kern="1200" dirty="0"/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EURO</a:t>
          </a:r>
          <a:r>
            <a:rPr lang="el-GR" sz="900" kern="1200" dirty="0" smtClean="0"/>
            <a:t>ν</a:t>
          </a:r>
          <a:r>
            <a:rPr lang="en-US" sz="900" kern="1200" dirty="0" smtClean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LAGUNA (2008-2010)</a:t>
          </a:r>
          <a:endParaRPr lang="en-GB" sz="900" kern="1200" dirty="0"/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LAGUNA-LBNO (2010-2014)</a:t>
          </a:r>
          <a:endParaRPr lang="en-GB" sz="900" kern="1200" dirty="0"/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26/09/2017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26/09/2017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078D9A-DD45-2345-A56B-1FAD0ABE52BF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17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18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82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64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4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0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67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85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85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22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42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9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53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9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42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0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44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7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7691" y="9595"/>
            <a:ext cx="6213762" cy="1143000"/>
          </a:xfrm>
        </p:spPr>
        <p:txBody>
          <a:bodyPr>
            <a:normAutofit/>
          </a:bodyPr>
          <a:lstStyle>
            <a:lvl1pPr>
              <a:defRPr sz="4000">
                <a:latin typeface="Times New Roman"/>
                <a:cs typeface="Times New Roman"/>
              </a:defRPr>
            </a:lvl1pPr>
          </a:lstStyle>
          <a:p>
            <a:r>
              <a:rPr lang="en-GB" noProof="0" dirty="0" err="1" smtClean="0"/>
              <a:t>Cliquez</a:t>
            </a:r>
            <a:r>
              <a:rPr lang="en-GB" noProof="0" dirty="0" smtClean="0"/>
              <a:t> et </a:t>
            </a:r>
            <a:r>
              <a:rPr lang="en-GB" noProof="0" dirty="0" err="1" smtClean="0"/>
              <a:t>modifiez</a:t>
            </a:r>
            <a:r>
              <a:rPr lang="en-GB" noProof="0" dirty="0" smtClean="0"/>
              <a:t> le titre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NuFact2017, Sep. 2017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 smtClean="0"/>
              <a:t>M. </a:t>
            </a:r>
            <a:r>
              <a:rPr lang="en-GB" noProof="0" dirty="0" err="1" smtClean="0"/>
              <a:t>Dracos</a:t>
            </a:r>
            <a:r>
              <a:rPr lang="en-GB" noProof="0" dirty="0" smtClean="0"/>
              <a:t> IPHC-IN2P3/CNRS/UNISTRA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NuFact2017, Sep. 2017</a:t>
            </a:r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M. Dracos IPHC-IN2P3/CNRS/UNISTRA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52C18-6637-5F4D-8CDD-BDF071C6CFE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4943561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854203" cy="365125"/>
          </a:xfrm>
        </p:spPr>
        <p:txBody>
          <a:bodyPr/>
          <a:lstStyle/>
          <a:p>
            <a:r>
              <a:rPr lang="fr-FR" smtClean="0"/>
              <a:t>Uppsala, 30/09/2017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92874"/>
            <a:ext cx="3617103" cy="365125"/>
          </a:xfrm>
        </p:spPr>
        <p:txBody>
          <a:bodyPr/>
          <a:lstStyle/>
          <a:p>
            <a:r>
              <a:rPr lang="en-US" smtClean="0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492873"/>
            <a:ext cx="9840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charset="0"/>
              </a:rPr>
              <a:t>NuFact2017, Sep. 2017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charset="0"/>
              </a:rPr>
              <a:t>M. Dracos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3" name="Image 2" descr="iph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4292" cy="88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emf"/><Relationship Id="rId5" Type="http://schemas.openxmlformats.org/officeDocument/2006/relationships/image" Target="../media/image4.emf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4" Type="http://schemas.openxmlformats.org/officeDocument/2006/relationships/image" Target="../media/image66.tiff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eg"/><Relationship Id="rId3" Type="http://schemas.openxmlformats.org/officeDocument/2006/relationships/image" Target="../media/image7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lanl.arxiv.org/abs/1110.4583" TargetMode="External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0536"/>
            <a:ext cx="9144000" cy="2409885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FFFF00"/>
                </a:solidFill>
              </a:rPr>
              <a:t>Status of ESS neutrino</a:t>
            </a:r>
            <a:br>
              <a:rPr lang="en-GB" sz="4800" dirty="0" smtClean="0">
                <a:solidFill>
                  <a:srgbClr val="FFFF00"/>
                </a:solidFill>
              </a:rPr>
            </a:br>
            <a:r>
              <a:rPr lang="en-GB" sz="4800" dirty="0" smtClean="0">
                <a:solidFill>
                  <a:srgbClr val="FFFF00"/>
                </a:solidFill>
              </a:rPr>
              <a:t>Super Beam</a:t>
            </a:r>
            <a:br>
              <a:rPr lang="en-GB" sz="4800" dirty="0" smtClean="0">
                <a:solidFill>
                  <a:srgbClr val="FFFF00"/>
                </a:solidFill>
              </a:rPr>
            </a:br>
            <a:r>
              <a:rPr lang="en-GB" sz="4800" dirty="0" smtClean="0">
                <a:solidFill>
                  <a:srgbClr val="FFFF00"/>
                </a:solidFill>
              </a:rPr>
              <a:t>(ESS</a:t>
            </a:r>
            <a:r>
              <a:rPr lang="el-GR" sz="4800" dirty="0" smtClean="0">
                <a:solidFill>
                  <a:srgbClr val="FFFF00"/>
                </a:solidFill>
              </a:rPr>
              <a:t>ν</a:t>
            </a:r>
            <a:r>
              <a:rPr lang="fr-CH" sz="4800" dirty="0" smtClean="0">
                <a:solidFill>
                  <a:srgbClr val="FFFF00"/>
                </a:solidFill>
              </a:rPr>
              <a:t>SB)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5467" y="5451095"/>
            <a:ext cx="6400800" cy="94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</a:t>
            </a:r>
            <a:r>
              <a:rPr lang="en-GB" sz="2800" dirty="0" err="1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endParaRPr lang="en-GB" sz="2800" dirty="0" smtClean="0">
              <a:solidFill>
                <a:srgbClr val="66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 behalf of the </a:t>
            </a:r>
            <a:r>
              <a:rPr lang="en-GB" sz="2000" dirty="0" err="1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ESSνSB</a:t>
            </a:r>
            <a:r>
              <a:rPr lang="en-GB" sz="20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2000" dirty="0" err="1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EuroNuNet</a:t>
            </a:r>
            <a:r>
              <a:rPr lang="en-GB" sz="20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0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project</a:t>
            </a:r>
            <a:endParaRPr lang="en-GB" sz="2000" dirty="0">
              <a:solidFill>
                <a:srgbClr val="66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564227"/>
            <a:ext cx="1652155" cy="46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2" y="5353580"/>
            <a:ext cx="1188024" cy="820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"/>
            <a:ext cx="9144000" cy="175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1324" y="9595"/>
            <a:ext cx="6181531" cy="13717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Yes, if we place our far detector at around 500 km from the neutrino source.</a:t>
            </a:r>
            <a:endParaRPr lang="en-GB" sz="20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 (Super Beam, Beta Beam</a:t>
            </a:r>
            <a:r>
              <a:rPr lang="en-GB" sz="2000" dirty="0" smtClean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)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 smtClean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 smtClean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  <a:endParaRPr lang="en-GB" sz="2000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smtClean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</a:t>
            </a: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~240k </a:t>
            </a: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8” </a:t>
            </a: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PMTs</a:t>
            </a:r>
            <a:endParaRPr lang="en-GB" sz="2000">
              <a:solidFill>
                <a:srgbClr val="000000"/>
              </a:solidFill>
              <a:latin typeface="Times New Roman" pitchFamily="-109" charset="0"/>
              <a:ea typeface="ＭＳ Ｐゴシック" charset="0"/>
              <a:cs typeface="ＭＳ Ｐゴシック" charset="0"/>
            </a:endParaRP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</a:t>
            </a: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% </a:t>
            </a: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optical coverage</a:t>
            </a:r>
            <a:endParaRPr lang="en-GB" sz="2000">
              <a:solidFill>
                <a:srgbClr val="000000"/>
              </a:solidFill>
              <a:latin typeface="Times New Roman" pitchFamily="-109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7" y="3886430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803" y="227647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0" y="3749241"/>
            <a:ext cx="8826490" cy="3061167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893" y="9596"/>
            <a:ext cx="6212984" cy="80762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 spectra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275766" y="69768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5</a:t>
            </a:r>
            <a:r>
              <a:rPr lang="en-US" dirty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0 km (2 GeV), 10 years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26635" y="64357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below </a:t>
            </a:r>
            <a:r>
              <a:rPr lang="el-GR" dirty="0" err="1" smtClean="0">
                <a:latin typeface="Times New Roman"/>
                <a:cs typeface="Times New Roman"/>
              </a:rPr>
              <a:t>ν</a:t>
            </a:r>
            <a:r>
              <a:rPr lang="el-GR" baseline="-25000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 production, almost only QE events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neutrinos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anti-neutrinos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latin typeface="Times New Roman"/>
                <a:cs typeface="Times New Roman"/>
              </a:rPr>
              <a:t>CP</a:t>
            </a:r>
            <a:r>
              <a:rPr lang="en-US" dirty="0" smtClean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7691" y="9595"/>
            <a:ext cx="6213762" cy="872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2</a:t>
            </a:r>
            <a:r>
              <a:rPr lang="en-GB" sz="2000" baseline="30000" dirty="0" smtClean="0">
                <a:latin typeface="Times New Roman"/>
                <a:cs typeface="Times New Roman"/>
              </a:rPr>
              <a:t>nd</a:t>
            </a:r>
            <a:r>
              <a:rPr lang="en-GB" sz="2000" dirty="0" smtClean="0"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dirty="0" smtClean="0">
                <a:latin typeface="Times New Roman"/>
                <a:cs typeface="Times New Roman"/>
              </a:rPr>
              <a:t>well covered by the ESS neutrino spectrum</a:t>
            </a:r>
            <a:endParaRPr lang="en-GB" sz="2000" dirty="0"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129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1</a:t>
            </a:r>
            <a:r>
              <a:rPr lang="en-GB" sz="2000" baseline="30000" dirty="0" smtClean="0">
                <a:latin typeface="Times New Roman"/>
                <a:cs typeface="Times New Roman"/>
              </a:rPr>
              <a:t>st</a:t>
            </a:r>
            <a:r>
              <a:rPr lang="en-GB" sz="2000" dirty="0" smtClean="0">
                <a:latin typeface="Times New Roman"/>
                <a:cs typeface="Times New Roman"/>
              </a:rPr>
              <a:t> oscillation max.</a:t>
            </a:r>
            <a:endParaRPr lang="en-GB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4677"/>
            <a:ext cx="9144000" cy="241496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ESS </a:t>
            </a:r>
            <a:r>
              <a:rPr lang="en-US" sz="4800" dirty="0" err="1" smtClean="0"/>
              <a:t>Linac</a:t>
            </a:r>
            <a:r>
              <a:rPr lang="en-US" sz="4800" dirty="0" smtClean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28343" y="1846121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2055" y="9595"/>
            <a:ext cx="6632027" cy="12545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 smtClean="0">
                <a:latin typeface="Times New Roman"/>
                <a:cs typeface="Times New Roman"/>
              </a:rPr>
              <a:t>350 kA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neutrinos.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NuFact2017, Sep. 2017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M. Dracos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0886"/>
            <a:ext cx="6226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Required modifications of the ESS accelerator architecture for ESS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fr-CH" sz="24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SB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2" y="5562682"/>
            <a:ext cx="8711030" cy="1289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61" y="989559"/>
            <a:ext cx="8474477" cy="4871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93021" y="2217683"/>
            <a:ext cx="1702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9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NuFact2017, Sep. 2017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M. Dracos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0886"/>
            <a:ext cx="6226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Preparing the ESS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linac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for operation at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MW with a 8% duty cycle and 28 Hz pulsing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026" y="2366105"/>
            <a:ext cx="46593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the medium-beta elliptical-cavity part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ESS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is planning to use tetrodes. Thales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has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developed a new screen grid with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graded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wire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thickness making operation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at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10 % duty cycle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possible.</a:t>
            </a:r>
          </a:p>
        </p:txBody>
      </p:sp>
      <p:pic>
        <p:nvPicPr>
          <p:cNvPr id="12298" name="Picture 10" descr="https://europeanspallationsource.se/sites/default/files/styles/default/public/modulator_assembled_crop.jpg?itok=jZNAWfj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363" y="1325563"/>
            <a:ext cx="3762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tordeke\Desktop\IMG_00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092" y="3566434"/>
            <a:ext cx="2169646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087"/>
            <a:ext cx="5573486" cy="825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672" y="4266896"/>
            <a:ext cx="55410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picture shows  the cryostat and test bunker at the FREIA Lab in Uppsala where a first prototype of the ESS 352 MHz spoke accelerating cavity is currently under test at 14 Hz and later on will be tested at 28 Hz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9592" y="6123773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FREIA </a:t>
            </a:r>
            <a:r>
              <a:rPr lang="en-US" smtClean="0">
                <a:solidFill>
                  <a:srgbClr val="FFFF00"/>
                </a:solidFill>
                <a:cs typeface="Arial" pitchFamily="34" charset="0"/>
              </a:rPr>
              <a:t>Lab, Uppsala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76248" y="1744717"/>
            <a:ext cx="357352" cy="73572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5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NuFact2017, Sep. 2017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M. Dracos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0077" y="10886"/>
            <a:ext cx="62129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Accumulation Ring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0" y="1025234"/>
            <a:ext cx="9076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ts val="450"/>
              </a:spcBef>
              <a:spcAft>
                <a:spcPts val="450"/>
              </a:spcAft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accumulator is needed 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compress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less than few </a:t>
            </a:r>
            <a:r>
              <a:rPr lang="el-GR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fr-CH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2.86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), but also keeping a reasonable size of the ring.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0" y="2248980"/>
            <a:ext cx="2080578" cy="19944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72189" y="1907436"/>
            <a:ext cx="6471811" cy="4385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Baseline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single-ring accumulator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studies give a 376 m circumference accumulator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ring 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1.32</a:t>
            </a:r>
            <a:r>
              <a:rPr lang="el-GR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ring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leads to a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 large space–charge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tune–shift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about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0.75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Option: 4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superposed rings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the same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tunnel,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ring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receives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1/4 of the bunches during the multi–turn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injection,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lead to a reduction of the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 shift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level of around </a:t>
            </a:r>
            <a:r>
              <a:rPr lang="en-US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(acceptable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the 2.86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storage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time),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to be enough space between the bunches in the bunch train from the linac to permit the beam distribution system to inject from one ring to the next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already exists from the CERN PS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Booster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using 4 superimposed rings with the aim to avoid high space charge effects.</a:t>
            </a:r>
          </a:p>
        </p:txBody>
      </p:sp>
      <p:pic>
        <p:nvPicPr>
          <p:cNvPr id="17" name="Picture 6"/>
          <p:cNvPicPr/>
          <p:nvPr/>
        </p:nvPicPr>
        <p:blipFill>
          <a:blip r:embed="rId3"/>
          <a:stretch/>
        </p:blipFill>
        <p:spPr>
          <a:xfrm rot="5400000">
            <a:off x="482996" y="3721396"/>
            <a:ext cx="2088347" cy="3054338"/>
          </a:xfrm>
          <a:prstGeom prst="rect">
            <a:avLst/>
          </a:prstGeom>
          <a:ln>
            <a:noFill/>
          </a:ln>
        </p:spPr>
      </p:pic>
      <p:sp>
        <p:nvSpPr>
          <p:cNvPr id="18" name="TextBox 2"/>
          <p:cNvSpPr txBox="1"/>
          <p:nvPr/>
        </p:nvSpPr>
        <p:spPr>
          <a:xfrm>
            <a:off x="1025469" y="2393591"/>
            <a:ext cx="100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</a:t>
            </a:r>
            <a:endParaRPr lang="en-US" dirty="0"/>
          </a:p>
        </p:txBody>
      </p:sp>
      <p:sp>
        <p:nvSpPr>
          <p:cNvPr id="19" name="TextBox 8"/>
          <p:cNvSpPr txBox="1"/>
          <p:nvPr/>
        </p:nvSpPr>
        <p:spPr>
          <a:xfrm>
            <a:off x="1025469" y="2924987"/>
            <a:ext cx="125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Extraction </a:t>
            </a:r>
          </a:p>
          <a:p>
            <a:r>
              <a:rPr lang="en-US" dirty="0" smtClean="0"/>
              <a:t>Collimation</a:t>
            </a:r>
          </a:p>
          <a:p>
            <a:r>
              <a:rPr lang="en-US" dirty="0" smtClean="0"/>
              <a:t>RF</a:t>
            </a:r>
            <a:endParaRPr lang="en-US" dirty="0"/>
          </a:p>
        </p:txBody>
      </p:sp>
      <p:sp>
        <p:nvSpPr>
          <p:cNvPr id="20" name="TextBox 2"/>
          <p:cNvSpPr txBox="1"/>
          <p:nvPr/>
        </p:nvSpPr>
        <p:spPr>
          <a:xfrm>
            <a:off x="1064660" y="4656965"/>
            <a:ext cx="80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899" y="1628696"/>
            <a:ext cx="3040579" cy="312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5762" y="9595"/>
            <a:ext cx="6246583" cy="92544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36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Mitigation of high power effects</a:t>
            </a:r>
            <a:br>
              <a:rPr lang="en-GB" sz="36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GB" sz="1800" b="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</a:t>
            </a:r>
            <a:r>
              <a:rPr lang="en-GB" sz="18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4-Target/Horn system for </a:t>
            </a:r>
            <a:r>
              <a:rPr lang="en-GB" sz="18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EURO</a:t>
            </a:r>
            <a:r>
              <a:rPr lang="el-GR" sz="18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ν</a:t>
            </a:r>
            <a:r>
              <a:rPr lang="en-GB" sz="18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en-GB" sz="18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Super Beam)</a:t>
            </a:r>
            <a:endParaRPr lang="en-GB" sz="1800" b="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37898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554" y="3295565"/>
            <a:ext cx="23669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bedge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3" y="1422400"/>
            <a:ext cx="39433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1" y="935038"/>
            <a:ext cx="3983184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342900" defTabSz="914400"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Packed bed canister in symmetrical transverse flow configuration (titanium alloy spheres)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300192" y="2554974"/>
            <a:ext cx="1273175" cy="1273175"/>
            <a:chOff x="2722" y="1953"/>
            <a:chExt cx="3620" cy="3620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722" y="1953"/>
              <a:ext cx="3620" cy="36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128" y="2345"/>
              <a:ext cx="2837" cy="2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7200000">
              <a:off x="5259" y="394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335" y="235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 rot="-7200000">
              <a:off x="3494" y="3977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18" descr="Sphere"/>
            <p:cNvSpPr>
              <a:spLocks noChangeArrowheads="1"/>
            </p:cNvSpPr>
            <p:nvPr/>
          </p:nvSpPr>
          <p:spPr bwMode="auto">
            <a:xfrm>
              <a:off x="3600" y="2880"/>
              <a:ext cx="1800" cy="1800"/>
            </a:xfrm>
            <a:prstGeom prst="ellipse">
              <a:avLst/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2" name="AutoShape 19"/>
            <p:cNvCxnSpPr>
              <a:cxnSpLocks noChangeShapeType="1"/>
            </p:cNvCxnSpPr>
            <p:nvPr/>
          </p:nvCxnSpPr>
          <p:spPr bwMode="auto">
            <a:xfrm flipV="1">
              <a:off x="5655" y="4335"/>
              <a:ext cx="18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</p:cNvCxnSpPr>
            <p:nvPr/>
          </p:nvCxnSpPr>
          <p:spPr bwMode="auto">
            <a:xfrm>
              <a:off x="3270" y="4380"/>
              <a:ext cx="165" cy="27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</p:cNvCxnSpPr>
            <p:nvPr/>
          </p:nvCxnSpPr>
          <p:spPr bwMode="auto">
            <a:xfrm flipV="1">
              <a:off x="4350" y="2355"/>
              <a:ext cx="330" cy="1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2"/>
            <p:cNvCxnSpPr>
              <a:cxnSpLocks noChangeShapeType="1"/>
            </p:cNvCxnSpPr>
            <p:nvPr/>
          </p:nvCxnSpPr>
          <p:spPr bwMode="auto">
            <a:xfrm flipV="1">
              <a:off x="3555" y="3165"/>
              <a:ext cx="180" cy="28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23"/>
            <p:cNvCxnSpPr>
              <a:cxnSpLocks noChangeShapeType="1"/>
            </p:cNvCxnSpPr>
            <p:nvPr/>
          </p:nvCxnSpPr>
          <p:spPr bwMode="auto">
            <a:xfrm>
              <a:off x="4350" y="4740"/>
              <a:ext cx="330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24"/>
            <p:cNvCxnSpPr>
              <a:cxnSpLocks noChangeShapeType="1"/>
            </p:cNvCxnSpPr>
            <p:nvPr/>
          </p:nvCxnSpPr>
          <p:spPr bwMode="auto">
            <a:xfrm flipH="1" flipV="1">
              <a:off x="5280" y="3165"/>
              <a:ext cx="15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25"/>
            <p:cNvCxnSpPr>
              <a:cxnSpLocks noChangeShapeType="1"/>
            </p:cNvCxnSpPr>
            <p:nvPr/>
          </p:nvCxnSpPr>
          <p:spPr bwMode="auto">
            <a:xfrm rot="14400000" flipV="1">
              <a:off x="3533" y="4052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26"/>
            <p:cNvCxnSpPr>
              <a:cxnSpLocks noChangeShapeType="1"/>
            </p:cNvCxnSpPr>
            <p:nvPr/>
          </p:nvCxnSpPr>
          <p:spPr bwMode="auto">
            <a:xfrm rot="10800000">
              <a:off x="4517" y="429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27"/>
            <p:cNvCxnSpPr>
              <a:cxnSpLocks noChangeShapeType="1"/>
            </p:cNvCxnSpPr>
            <p:nvPr/>
          </p:nvCxnSpPr>
          <p:spPr bwMode="auto">
            <a:xfrm rot="-3600000">
              <a:off x="3791" y="3056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 rot="3600000">
              <a:off x="5239" y="3010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29"/>
            <p:cNvCxnSpPr>
              <a:cxnSpLocks noChangeShapeType="1"/>
            </p:cNvCxnSpPr>
            <p:nvPr/>
          </p:nvCxnSpPr>
          <p:spPr bwMode="auto">
            <a:xfrm flipV="1">
              <a:off x="4515" y="223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rot="7200000" flipV="1">
              <a:off x="5497" y="3977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4" name="Picture 2" descr="velab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4056063"/>
            <a:ext cx="2959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85738" y="5740400"/>
            <a:ext cx="1817687" cy="654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0000"/>
                </a:solidFill>
                <a:latin typeface="Calibri" charset="0"/>
              </a:rPr>
              <a:t>Helium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88832" y="1242204"/>
            <a:ext cx="280828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defTabSz="914400"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4-target/horn system to mitigate the high proton beam power (4 MW) and rate (50 Hz)</a:t>
            </a:r>
            <a:endParaRPr lang="en-GB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NuFact2017, Sep.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IPHC-IN2P3/CNRS/UNISTRA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033745" y="4170558"/>
            <a:ext cx="879211" cy="739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103307" y="4901141"/>
            <a:ext cx="21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target inside the horn</a:t>
            </a:r>
            <a:endParaRPr lang="en-GB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659928" y="3933502"/>
            <a:ext cx="2719744" cy="3593947"/>
          </a:xfrm>
          <a:prstGeom prst="rect">
            <a:avLst/>
          </a:prstGeom>
        </p:spPr>
      </p:pic>
      <p:sp>
        <p:nvSpPr>
          <p:cNvPr id="37" name="ZoneTexte 6"/>
          <p:cNvSpPr txBox="1"/>
          <p:nvPr/>
        </p:nvSpPr>
        <p:spPr>
          <a:xfrm>
            <a:off x="6297120" y="611799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proton beam switchyard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39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</a:t>
              </a: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 smtClean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)</a:t>
              </a:r>
              <a:endParaRPr lang="en-GB" sz="1200" dirty="0">
                <a:solidFill>
                  <a:srgbClr val="333399"/>
                </a:solidFill>
                <a:latin typeface="Arial" charset="0"/>
              </a:endParaRP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 smtClean="0">
                  <a:solidFill>
                    <a:srgbClr val="333399"/>
                  </a:solidFill>
                  <a:latin typeface="Arial" charset="0"/>
                </a:rPr>
                <a:t>8 m concrete</a:t>
              </a:r>
              <a:endParaRPr lang="en-GB" sz="1050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5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NuFact2017, Sep.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IPHC-IN2P3/CNRS/UNISTRA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19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491" y="9595"/>
            <a:ext cx="6759840" cy="1183101"/>
          </a:xfrm>
        </p:spPr>
        <p:txBody>
          <a:bodyPr>
            <a:normAutofit fontScale="90000"/>
          </a:bodyPr>
          <a:lstStyle/>
          <a:p>
            <a:r>
              <a:rPr lang="en-GB" sz="40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(copied from </a:t>
            </a:r>
            <a:r>
              <a:rPr lang="en-GB" sz="2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EURO</a:t>
            </a:r>
            <a:r>
              <a:rPr lang="el-GR" sz="2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sz="2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GB" sz="2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DS)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648798" y="5424485"/>
            <a:ext cx="0" cy="460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08083" y="9595"/>
            <a:ext cx="5833241" cy="1503895"/>
          </a:xfrm>
        </p:spPr>
        <p:txBody>
          <a:bodyPr>
            <a:noAutofit/>
          </a:bodyPr>
          <a:lstStyle/>
          <a:p>
            <a:r>
              <a:rPr lang="en-US" sz="6600" smtClean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  <a:endParaRPr lang="en-GB" sz="72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76866" y="2028497"/>
            <a:ext cx="639149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The European Spallation Source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The neutrino beam using the ESS facility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The needed ESS </a:t>
            </a:r>
            <a:r>
              <a:rPr lang="en-GB" sz="2800" dirty="0" err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linac</a:t>
            </a: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modifications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Ongoing activities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Physics performance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GB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EU support</a:t>
            </a:r>
            <a:endParaRPr lang="en-GB" sz="28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" y="812986"/>
            <a:ext cx="4540468" cy="321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12987"/>
            <a:ext cx="4492123" cy="3144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718" y="4287803"/>
            <a:ext cx="4876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little dependence on mass hierarchy (not so long baseline),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coverage at 5 </a:t>
            </a: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C.L. up to 60%,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accuracy down to 6° at 0° and 180° (absence of CPV for these two values),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not yet optimized facility.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61" y="3998940"/>
            <a:ext cx="37084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620281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 and exposure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grpSp>
        <p:nvGrpSpPr>
          <p:cNvPr id="7" name="Grouper 6"/>
          <p:cNvGrpSpPr/>
          <p:nvPr/>
        </p:nvGrpSpPr>
        <p:grpSpPr>
          <a:xfrm>
            <a:off x="802918" y="1138630"/>
            <a:ext cx="5707731" cy="5341494"/>
            <a:chOff x="487719" y="2402658"/>
            <a:chExt cx="4473027" cy="4186012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19" y="2780332"/>
              <a:ext cx="4316506" cy="380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6"/>
            <p:cNvSpPr txBox="1"/>
            <p:nvPr/>
          </p:nvSpPr>
          <p:spPr>
            <a:xfrm>
              <a:off x="933533" y="2402658"/>
              <a:ext cx="4027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for </a:t>
              </a:r>
              <a:r>
                <a:rPr lang="en-US" sz="1200" dirty="0" err="1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ESSnuSB</a:t>
              </a:r>
              <a:r>
                <a:rPr lang="en-US" sz="12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 systematic errors see </a:t>
              </a:r>
              <a:r>
                <a:rPr lang="en-GB" sz="1200" dirty="0"/>
                <a:t>1209.5973 [hep-</a:t>
              </a:r>
              <a:r>
                <a:rPr lang="en-GB" sz="1200" dirty="0" err="1"/>
                <a:t>ph</a:t>
              </a:r>
              <a:r>
                <a:rPr lang="en-GB" sz="1200" dirty="0" smtClean="0"/>
                <a:t>] (lower limit "default" case, upper limit "optimistic" case)</a:t>
              </a:r>
              <a:endParaRPr lang="en-US" sz="12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951269" y="3407320"/>
              <a:ext cx="373380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009841" y="3172370"/>
              <a:ext cx="1903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P5 requirement: 75% at </a:t>
              </a:r>
              <a:r>
                <a:rPr lang="el-GR" sz="1200" dirty="0" smtClean="0"/>
                <a:t>3</a:t>
              </a:r>
              <a:r>
                <a:rPr lang="en-GB" sz="1200" dirty="0" smtClean="0"/>
                <a:t> </a:t>
              </a:r>
              <a:r>
                <a:rPr lang="el-GR" sz="1200" dirty="0" smtClean="0"/>
                <a:t>σ</a:t>
              </a:r>
              <a:endParaRPr lang="en-GB" sz="12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16200000">
              <a:off x="1715416" y="5028668"/>
              <a:ext cx="71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 years</a:t>
              </a:r>
              <a:endParaRPr lang="en-GB" sz="1200" dirty="0"/>
            </a:p>
          </p:txBody>
        </p:sp>
        <p:sp>
          <p:nvSpPr>
            <p:cNvPr id="18" name="ZoneTexte 17"/>
            <p:cNvSpPr txBox="1"/>
            <p:nvPr/>
          </p:nvSpPr>
          <p:spPr>
            <a:xfrm rot="16200000">
              <a:off x="4190361" y="5028668"/>
              <a:ext cx="71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20 years</a:t>
              </a:r>
              <a:endParaRPr lang="en-GB" sz="1200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252493" y="6241049"/>
            <a:ext cx="1696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imes New Roman"/>
                <a:cs typeface="Times New Roman"/>
              </a:rPr>
              <a:t>(courtesy P. Coloma)</a:t>
            </a:r>
            <a:endParaRPr lang="en-GB" sz="1400" dirty="0">
              <a:latin typeface="Times New Roman"/>
              <a:cs typeface="Times New Roman"/>
            </a:endParaRPr>
          </a:p>
        </p:txBody>
      </p:sp>
      <p:sp>
        <p:nvSpPr>
          <p:cNvPr id="19" name="Flèche droite rayée 18"/>
          <p:cNvSpPr/>
          <p:nvPr/>
        </p:nvSpPr>
        <p:spPr>
          <a:xfrm rot="10800000">
            <a:off x="6206708" y="2547679"/>
            <a:ext cx="462611" cy="244530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/>
          <p:cNvSpPr txBox="1"/>
          <p:nvPr/>
        </p:nvSpPr>
        <p:spPr>
          <a:xfrm>
            <a:off x="6773534" y="2417407"/>
            <a:ext cx="227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High potentiality</a:t>
            </a:r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2002" y="2774073"/>
            <a:ext cx="92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5% syst.</a:t>
            </a:r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312002" y="3873589"/>
            <a:ext cx="110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7.5% syst.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3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~60%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latin typeface="Times New Roman"/>
                <a:cs typeface="Times New Roman"/>
              </a:rPr>
              <a:t>CP</a:t>
            </a:r>
            <a:r>
              <a:rPr lang="en-US" dirty="0" smtClean="0">
                <a:latin typeface="Times New Roman"/>
                <a:cs typeface="Times New Roman"/>
              </a:rPr>
              <a:t> coverage at 5 </a:t>
            </a:r>
            <a:r>
              <a:rPr lang="el-GR" dirty="0" smtClean="0">
                <a:latin typeface="Times New Roman"/>
                <a:cs typeface="Times New Roman"/>
              </a:rPr>
              <a:t>σ</a:t>
            </a:r>
            <a:r>
              <a:rPr lang="en-US" dirty="0" smtClean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</a:t>
            </a:r>
            <a:r>
              <a:rPr lang="en-US" dirty="0" smtClean="0">
                <a:latin typeface="Times New Roman"/>
                <a:cs typeface="Times New Roman"/>
              </a:rPr>
              <a:t>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37434" y="2575034"/>
            <a:ext cx="105104" cy="1051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 fontScale="90000"/>
          </a:bodyPr>
          <a:lstStyle/>
          <a:p>
            <a: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The </a:t>
            </a:r>
            <a:r>
              <a:rPr lang="en-GB" b="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mine</a:t>
            </a:r>
            <a:b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7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(115 km from Uppsala)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453" b="15086"/>
          <a:stretch/>
        </p:blipFill>
        <p:spPr>
          <a:xfrm>
            <a:off x="0" y="2459418"/>
            <a:ext cx="9144000" cy="420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6667" t="91241"/>
          <a:stretch/>
        </p:blipFill>
        <p:spPr>
          <a:xfrm>
            <a:off x="6758150" y="1709846"/>
            <a:ext cx="2133600" cy="475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3653"/>
            <a:ext cx="2359573" cy="1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The </a:t>
            </a:r>
            <a:r>
              <a:rPr lang="en-GB" b="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GB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mine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14" name="Picture 9" descr="C:\Users\tordeke\Desktop\Bilder Garpenberg-1_Pag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66" y="957263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7496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540 </a:t>
            </a:r>
            <a:r>
              <a:rPr lang="en-US" alt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km</a:t>
            </a:r>
          </a:p>
          <a:p>
            <a:pPr marL="342900" indent="-342900">
              <a:spcBef>
                <a:spcPct val="0"/>
              </a:spcBef>
            </a:pPr>
            <a:r>
              <a:rPr lang="sv-SE" alt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Depth</a:t>
            </a:r>
            <a:r>
              <a:rPr lang="sv-SE" alt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sv-SE" altLang="en-US" sz="2000" b="1" dirty="0">
                <a:latin typeface="Times New Roman" charset="0"/>
                <a:ea typeface="Times New Roman" charset="0"/>
                <a:cs typeface="Times New Roman" charset="0"/>
              </a:rPr>
              <a:t>1232 m </a:t>
            </a:r>
            <a:endParaRPr lang="sv-SE" altLang="en-US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Truck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access </a:t>
            </a:r>
            <a:r>
              <a:rPr lang="en-US" alt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tunnel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Hoist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shaft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free to use by </a:t>
            </a:r>
            <a:r>
              <a:rPr lang="en-US" alt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ESSnuSB</a:t>
            </a:r>
            <a:endParaRPr lang="en-US" alt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x-none" sz="2000" dirty="0" smtClean="0">
                <a:latin typeface="Times New Roman" charset="0"/>
                <a:ea typeface="Times New Roman" charset="0"/>
                <a:cs typeface="Times New Roman" charset="0"/>
              </a:rPr>
              <a:t>Rock-engineering </a:t>
            </a:r>
            <a:r>
              <a:rPr lang="en-US" altLang="x-none" sz="2000" dirty="0">
                <a:latin typeface="Times New Roman" charset="0"/>
                <a:ea typeface="Times New Roman" charset="0"/>
                <a:cs typeface="Times New Roman" charset="0"/>
              </a:rPr>
              <a:t>prospection and studies in the </a:t>
            </a:r>
            <a:r>
              <a:rPr lang="en-US" altLang="x-none" sz="2000" dirty="0" err="1">
                <a:latin typeface="Times New Roman" charset="0"/>
                <a:ea typeface="Times New Roman" charset="0"/>
                <a:cs typeface="Times New Roman" charset="0"/>
              </a:rPr>
              <a:t>Garpenberg</a:t>
            </a:r>
            <a:r>
              <a:rPr lang="en-US" altLang="x-none" sz="2000" dirty="0">
                <a:latin typeface="Times New Roman" charset="0"/>
                <a:ea typeface="Times New Roman" charset="0"/>
                <a:cs typeface="Times New Roman" charset="0"/>
              </a:rPr>
              <a:t>-mine </a:t>
            </a:r>
            <a:r>
              <a:rPr lang="en-US" altLang="x-none" sz="2000" dirty="0" smtClean="0">
                <a:latin typeface="Times New Roman" charset="0"/>
                <a:ea typeface="Times New Roman" charset="0"/>
                <a:cs typeface="Times New Roman" charset="0"/>
              </a:rPr>
              <a:t>granite-zones</a:t>
            </a:r>
            <a:endParaRPr lang="en-US" altLang="x-none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1" y="3907211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20603" y="4892129"/>
            <a:ext cx="4572000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</a:rPr>
              <a:t>The owner </a:t>
            </a:r>
            <a:r>
              <a:rPr lang="en-GB" dirty="0">
                <a:latin typeface="Times New Roman" charset="0"/>
                <a:ea typeface="Times New Roman" charset="0"/>
              </a:rPr>
              <a:t>of the </a:t>
            </a:r>
            <a:r>
              <a:rPr lang="en-GB" dirty="0" err="1">
                <a:latin typeface="Times New Roman" charset="0"/>
                <a:ea typeface="Times New Roman" charset="0"/>
              </a:rPr>
              <a:t>Garpenberg</a:t>
            </a:r>
            <a:r>
              <a:rPr lang="en-GB" dirty="0">
                <a:latin typeface="Times New Roman" charset="0"/>
                <a:ea typeface="Times New Roman" charset="0"/>
              </a:rPr>
              <a:t> mine, Boliden AB, </a:t>
            </a:r>
            <a:r>
              <a:rPr lang="en-GB" dirty="0" smtClean="0">
                <a:latin typeface="Times New Roman" charset="0"/>
                <a:ea typeface="Times New Roman" charset="0"/>
              </a:rPr>
              <a:t>has </a:t>
            </a:r>
            <a:r>
              <a:rPr lang="en-GB" dirty="0">
                <a:latin typeface="Times New Roman" charset="0"/>
                <a:ea typeface="Times New Roman" charset="0"/>
              </a:rPr>
              <a:t>signed an MoU with Uppsala University, permitting agents of the University to access and make investigation in the </a:t>
            </a:r>
            <a:r>
              <a:rPr lang="en-GB" dirty="0" err="1">
                <a:latin typeface="Times New Roman" charset="0"/>
                <a:ea typeface="Times New Roman" charset="0"/>
              </a:rPr>
              <a:t>Garpenberg</a:t>
            </a:r>
            <a:r>
              <a:rPr lang="en-GB" dirty="0">
                <a:latin typeface="Times New Roman" charset="0"/>
                <a:ea typeface="Times New Roman" charset="0"/>
              </a:rPr>
              <a:t> mine.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2262" y="9595"/>
            <a:ext cx="6222124" cy="1367924"/>
          </a:xfrm>
        </p:spPr>
        <p:txBody>
          <a:bodyPr>
            <a:normAutofit fontScale="90000"/>
          </a:bodyPr>
          <a:lstStyle/>
          <a:p>
            <a:r>
              <a:rPr lang="en-GB" sz="3200" b="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sz="3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Research Infrastructure Project for Neutrinos</a:t>
            </a:r>
            <a:br>
              <a:rPr lang="en-GB" sz="3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4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GB" sz="2400" b="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GRIPnu</a:t>
            </a:r>
            <a:r>
              <a:rPr lang="en-GB" sz="24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endParaRPr lang="en-GB" sz="6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2887"/>
          <a:stretch/>
        </p:blipFill>
        <p:spPr>
          <a:xfrm>
            <a:off x="147146" y="2993275"/>
            <a:ext cx="4617754" cy="26801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15" y="1100324"/>
            <a:ext cx="3846786" cy="5752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4" y="3559737"/>
            <a:ext cx="5150069" cy="101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58146"/>
          <a:stretch/>
        </p:blipFill>
        <p:spPr>
          <a:xfrm>
            <a:off x="138424" y="1386508"/>
            <a:ext cx="4617754" cy="157703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24" y="4665784"/>
            <a:ext cx="4981903" cy="1836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62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6" y="4405858"/>
            <a:ext cx="3346030" cy="216819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NuFact2017, Sep. 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26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38" name="ZoneTexte 32"/>
          <p:cNvSpPr txBox="1">
            <a:spLocks noChangeArrowheads="1"/>
          </p:cNvSpPr>
          <p:nvPr/>
        </p:nvSpPr>
        <p:spPr bwMode="auto">
          <a:xfrm>
            <a:off x="182563" y="2997200"/>
            <a:ext cx="2913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800" b="1" dirty="0" smtClean="0">
                <a:solidFill>
                  <a:srgbClr val="0000FF"/>
                </a:solidFill>
              </a:rPr>
              <a:t>Muons</a:t>
            </a:r>
            <a:r>
              <a:rPr lang="en-GB" altLang="en-US" sz="1800" dirty="0" smtClean="0"/>
              <a:t> of average energy ~0.5 GeV at the level of the beam dump (per proton)</a:t>
            </a:r>
            <a:endParaRPr lang="en-GB" altLang="en-US" sz="1800" dirty="0"/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8738" y="969963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473376" y="8049"/>
            <a:ext cx="8105775" cy="754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dirty="0" smtClean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  <a:endParaRPr lang="en-GB" sz="3600" dirty="0">
              <a:solidFill>
                <a:schemeClr val="accent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366838"/>
            <a:ext cx="1524000" cy="622300"/>
          </a:xfrm>
          <a:prstGeom prst="rect">
            <a:avLst/>
          </a:prstGeom>
          <a:gradFill rotWithShape="1">
            <a:gsLst>
              <a:gs pos="0">
                <a:srgbClr val="AFB2D0"/>
              </a:gs>
              <a:gs pos="100000">
                <a:srgbClr val="878BB8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ESS proton driver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62200" y="2068513"/>
            <a:ext cx="228600" cy="228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74900" y="106203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2" name="Straight Arrow Connector 21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1752600" y="1677988"/>
            <a:ext cx="609600" cy="504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  <a:stCxn id="19" idx="3"/>
          </p:cNvCxnSpPr>
          <p:nvPr/>
        </p:nvCxnSpPr>
        <p:spPr bwMode="auto">
          <a:xfrm flipV="1">
            <a:off x="1752600" y="1641475"/>
            <a:ext cx="990600" cy="365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1752600" y="1322388"/>
            <a:ext cx="666750" cy="355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>
          <a:xfrm>
            <a:off x="2698750" y="1501775"/>
            <a:ext cx="0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676400" y="1966913"/>
            <a:ext cx="549275" cy="555625"/>
          </a:xfrm>
          <a:prstGeom prst="ellips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1989138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GB" sz="1400" dirty="0">
                <a:solidFill>
                  <a:schemeClr val="lt1"/>
                </a:solidFill>
                <a:ea typeface="+mn-ea"/>
                <a:cs typeface="+mn-cs"/>
              </a:rPr>
              <a:t> decay</a:t>
            </a:r>
          </a:p>
        </p:txBody>
      </p:sp>
      <p:cxnSp>
        <p:nvCxnSpPr>
          <p:cNvPr id="28" name="Straight Arrow Connector 27"/>
          <p:cNvCxnSpPr>
            <a:cxnSpLocks noChangeShapeType="1"/>
            <a:endCxn id="30" idx="2"/>
          </p:cNvCxnSpPr>
          <p:nvPr/>
        </p:nvCxnSpPr>
        <p:spPr bwMode="auto">
          <a:xfrm flipV="1">
            <a:off x="3505200" y="2073275"/>
            <a:ext cx="2590800" cy="95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28"/>
          <p:cNvSpPr txBox="1">
            <a:spLocks noChangeArrowheads="1"/>
          </p:cNvSpPr>
          <p:nvPr/>
        </p:nvSpPr>
        <p:spPr bwMode="auto">
          <a:xfrm>
            <a:off x="4802188" y="1682750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0" y="1746250"/>
            <a:ext cx="715963" cy="654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1" name="Straight Arrow Connector 30"/>
          <p:cNvCxnSpPr>
            <a:cxnSpLocks noChangeShapeType="1"/>
            <a:endCxn id="32" idx="1"/>
          </p:cNvCxnSpPr>
          <p:nvPr/>
        </p:nvCxnSpPr>
        <p:spPr bwMode="auto">
          <a:xfrm>
            <a:off x="3505200" y="2200275"/>
            <a:ext cx="519113" cy="5953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24313" y="2579688"/>
            <a:ext cx="1614487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Decay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channel or ring</a:t>
            </a:r>
          </a:p>
        </p:txBody>
      </p:sp>
      <p:cxnSp>
        <p:nvCxnSpPr>
          <p:cNvPr id="33" name="Straight Arrow Connector 32"/>
          <p:cNvCxnSpPr>
            <a:cxnSpLocks noChangeShapeType="1"/>
            <a:stCxn id="32" idx="3"/>
          </p:cNvCxnSpPr>
          <p:nvPr/>
        </p:nvCxnSpPr>
        <p:spPr bwMode="auto">
          <a:xfrm>
            <a:off x="5638800" y="2795588"/>
            <a:ext cx="1319213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619500" y="2351088"/>
            <a:ext cx="6350" cy="51911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62300" y="2867025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43250" y="3571875"/>
            <a:ext cx="819150" cy="4333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Cooling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899275" y="3803650"/>
            <a:ext cx="412750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57900" y="3179763"/>
            <a:ext cx="904875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 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ring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4800600" y="3914775"/>
            <a:ext cx="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62300" y="4503738"/>
            <a:ext cx="1255713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RCS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5146675" y="4692650"/>
            <a:ext cx="538163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759450" y="4486275"/>
            <a:ext cx="860425" cy="4699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Collider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ring</a:t>
            </a:r>
          </a:p>
        </p:txBody>
      </p:sp>
      <p:pic>
        <p:nvPicPr>
          <p:cNvPr id="18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550" y="3676650"/>
            <a:ext cx="1612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3605213"/>
            <a:ext cx="930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437063" y="4357688"/>
            <a:ext cx="727075" cy="7191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6938" y="3503613"/>
            <a:ext cx="715962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379913" y="3244850"/>
            <a:ext cx="1258887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RLA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50" name="Straight Arrow Connector 49"/>
          <p:cNvCxnSpPr>
            <a:cxnSpLocks noChangeShapeType="1"/>
            <a:stCxn id="18475" idx="2"/>
          </p:cNvCxnSpPr>
          <p:nvPr/>
        </p:nvCxnSpPr>
        <p:spPr bwMode="auto">
          <a:xfrm>
            <a:off x="5759450" y="3816350"/>
            <a:ext cx="3365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83" name="Group 50"/>
          <p:cNvGrpSpPr>
            <a:grpSpLocks/>
          </p:cNvGrpSpPr>
          <p:nvPr/>
        </p:nvGrpSpPr>
        <p:grpSpPr bwMode="auto">
          <a:xfrm>
            <a:off x="5695950" y="4273550"/>
            <a:ext cx="1014413" cy="862013"/>
            <a:chOff x="7740922" y="4602948"/>
            <a:chExt cx="1106279" cy="1012340"/>
          </a:xfrm>
        </p:grpSpPr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7740922" y="4602948"/>
              <a:ext cx="1106279" cy="1010475"/>
            </a:xfrm>
            <a:prstGeom prst="ellipse">
              <a:avLst/>
            </a:prstGeom>
            <a:noFill/>
            <a:ln w="31750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8526916" y="4625320"/>
              <a:ext cx="140233" cy="13982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953868" y="5462412"/>
              <a:ext cx="164470" cy="1528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</p:grp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>
            <a:off x="3619500" y="3314700"/>
            <a:ext cx="0" cy="257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3962400" y="3787775"/>
            <a:ext cx="252413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6" name="TextBox 56"/>
          <p:cNvSpPr txBox="1">
            <a:spLocks noChangeArrowheads="1"/>
          </p:cNvSpPr>
          <p:nvPr/>
        </p:nvSpPr>
        <p:spPr bwMode="auto">
          <a:xfrm>
            <a:off x="2789680" y="1016000"/>
            <a:ext cx="1989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Neutrons to ESS</a:t>
            </a:r>
          </a:p>
        </p:txBody>
      </p:sp>
      <p:sp>
        <p:nvSpPr>
          <p:cNvPr id="18487" name="TextBox 57"/>
          <p:cNvSpPr txBox="1">
            <a:spLocks noChangeArrowheads="1"/>
          </p:cNvSpPr>
          <p:nvPr/>
        </p:nvSpPr>
        <p:spPr bwMode="auto">
          <a:xfrm>
            <a:off x="2724150" y="1458913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Protons dump</a:t>
            </a:r>
          </a:p>
        </p:txBody>
      </p:sp>
      <p:cxnSp>
        <p:nvCxnSpPr>
          <p:cNvPr id="59" name="Straight Arrow Connector 58"/>
          <p:cNvCxnSpPr>
            <a:cxnSpLocks noChangeShapeType="1"/>
            <a:endCxn id="60" idx="1"/>
          </p:cNvCxnSpPr>
          <p:nvPr/>
        </p:nvCxnSpPr>
        <p:spPr bwMode="auto">
          <a:xfrm flipV="1">
            <a:off x="3625850" y="2316163"/>
            <a:ext cx="406400" cy="349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032250" y="2182813"/>
            <a:ext cx="1606550" cy="2682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Test Facility</a:t>
            </a:r>
          </a:p>
        </p:txBody>
      </p:sp>
      <p:cxnSp>
        <p:nvCxnSpPr>
          <p:cNvPr id="61" name="Straight Arrow Connector 60"/>
          <p:cNvCxnSpPr>
            <a:cxnSpLocks noChangeShapeType="1"/>
            <a:endCxn id="27" idx="1"/>
          </p:cNvCxnSpPr>
          <p:nvPr/>
        </p:nvCxnSpPr>
        <p:spPr bwMode="auto">
          <a:xfrm>
            <a:off x="2547938" y="2185988"/>
            <a:ext cx="271462" cy="190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91" name="TextBox 61"/>
          <p:cNvSpPr txBox="1">
            <a:spLocks noChangeArrowheads="1"/>
          </p:cNvSpPr>
          <p:nvPr/>
        </p:nvSpPr>
        <p:spPr bwMode="auto">
          <a:xfrm>
            <a:off x="8253594" y="2522538"/>
            <a:ext cx="75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200" b="1" dirty="0" smtClean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200" b="1" dirty="0" smtClean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200" b="1" dirty="0" smtClean="0">
                <a:solidFill>
                  <a:srgbClr val="FFFFFF"/>
                </a:solidFill>
              </a:rPr>
              <a:t>Detector</a:t>
            </a:r>
            <a:endParaRPr lang="en-GB" altLang="en-US" sz="1200" b="1" dirty="0">
              <a:solidFill>
                <a:srgbClr val="FFFFFF"/>
              </a:solidFill>
            </a:endParaRPr>
          </a:p>
        </p:txBody>
      </p:sp>
      <p:sp>
        <p:nvSpPr>
          <p:cNvPr id="18492" name="TextBox 62"/>
          <p:cNvSpPr txBox="1">
            <a:spLocks noChangeArrowheads="1"/>
          </p:cNvSpPr>
          <p:nvPr/>
        </p:nvSpPr>
        <p:spPr bwMode="auto">
          <a:xfrm>
            <a:off x="6106740" y="1762125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Detector</a:t>
            </a:r>
            <a:endParaRPr lang="en-GB" altLang="en-US" sz="1100" b="1" dirty="0">
              <a:solidFill>
                <a:srgbClr val="FFFFFF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962775" y="2439988"/>
            <a:ext cx="715963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494" name="TextBox 64"/>
          <p:cNvSpPr txBox="1">
            <a:spLocks noChangeArrowheads="1"/>
          </p:cNvSpPr>
          <p:nvPr/>
        </p:nvSpPr>
        <p:spPr bwMode="auto">
          <a:xfrm>
            <a:off x="6994946" y="2465388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Detector</a:t>
            </a:r>
            <a:endParaRPr lang="en-GB" altLang="en-US" sz="1100" b="1" dirty="0">
              <a:solidFill>
                <a:srgbClr val="FFFFFF"/>
              </a:solidFill>
            </a:endParaRPr>
          </a:p>
        </p:txBody>
      </p:sp>
      <p:sp>
        <p:nvSpPr>
          <p:cNvPr id="18495" name="TextBox 65"/>
          <p:cNvSpPr txBox="1">
            <a:spLocks noChangeArrowheads="1"/>
          </p:cNvSpPr>
          <p:nvPr/>
        </p:nvSpPr>
        <p:spPr bwMode="auto">
          <a:xfrm>
            <a:off x="7259638" y="3503613"/>
            <a:ext cx="801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 smtClean="0">
                <a:solidFill>
                  <a:srgbClr val="FFFFFF"/>
                </a:solidFill>
              </a:rPr>
              <a:t>Detector</a:t>
            </a:r>
            <a:endParaRPr lang="en-GB" altLang="en-US" sz="1100" b="1" dirty="0">
              <a:solidFill>
                <a:srgbClr val="FFFFFF"/>
              </a:solidFill>
            </a:endParaRPr>
          </a:p>
        </p:txBody>
      </p:sp>
      <p:sp>
        <p:nvSpPr>
          <p:cNvPr id="18496" name="TextBox 66"/>
          <p:cNvSpPr txBox="1">
            <a:spLocks noChangeArrowheads="1"/>
          </p:cNvSpPr>
          <p:nvPr/>
        </p:nvSpPr>
        <p:spPr bwMode="auto">
          <a:xfrm>
            <a:off x="2590800" y="24511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+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endParaRPr lang="en-GB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59450" y="2389188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 smtClean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46750" y="2733675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 smtClean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8499" name="TextBox 69"/>
          <p:cNvSpPr txBox="1">
            <a:spLocks noChangeArrowheads="1"/>
          </p:cNvSpPr>
          <p:nvPr/>
        </p:nvSpPr>
        <p:spPr bwMode="auto">
          <a:xfrm>
            <a:off x="6786563" y="45148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8500" name="TextBox 70"/>
          <p:cNvSpPr txBox="1">
            <a:spLocks noChangeArrowheads="1"/>
          </p:cNvSpPr>
          <p:nvPr/>
        </p:nvSpPr>
        <p:spPr bwMode="auto">
          <a:xfrm>
            <a:off x="7646988" y="2573338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 err="1">
                <a:solidFill>
                  <a:srgbClr val="FF0000"/>
                </a:solidFill>
              </a:rPr>
              <a:t>nuSTORM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18501" name="TextBox 71"/>
          <p:cNvSpPr txBox="1">
            <a:spLocks noChangeArrowheads="1"/>
          </p:cNvSpPr>
          <p:nvPr/>
        </p:nvSpPr>
        <p:spPr bwMode="auto">
          <a:xfrm>
            <a:off x="7949643" y="3486150"/>
            <a:ext cx="123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Neutrino </a:t>
            </a:r>
          </a:p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Factory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57987" y="1862138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ESS</a:t>
            </a:r>
            <a:r>
              <a:rPr lang="en-GB" b="1" dirty="0" err="1">
                <a:solidFill>
                  <a:srgbClr val="FF0000"/>
                </a:solidFill>
                <a:latin typeface="+mj-lt"/>
                <a:ea typeface="+mn-ea"/>
                <a:cs typeface="Arial" pitchFamily="34" charset="0"/>
              </a:rPr>
              <a:t>nu</a:t>
            </a: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SB</a:t>
            </a:r>
            <a:endParaRPr lang="en-GB" b="1" dirty="0">
              <a:solidFill>
                <a:srgbClr val="FF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85800" y="2555875"/>
            <a:ext cx="1255713" cy="3190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Accumulator</a:t>
            </a:r>
          </a:p>
        </p:txBody>
      </p:sp>
      <p:cxnSp>
        <p:nvCxnSpPr>
          <p:cNvPr id="75" name="Connecteur droit avec flèche 30"/>
          <p:cNvCxnSpPr>
            <a:cxnSpLocks noChangeShapeType="1"/>
          </p:cNvCxnSpPr>
          <p:nvPr/>
        </p:nvCxnSpPr>
        <p:spPr bwMode="auto">
          <a:xfrm flipH="1">
            <a:off x="2312988" y="2136775"/>
            <a:ext cx="1192212" cy="20875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604881" y="513559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μ</a:t>
            </a:r>
            <a:r>
              <a:rPr lang="en-GB" baseline="30000" dirty="0" smtClean="0"/>
              <a:t>+</a:t>
            </a:r>
            <a:r>
              <a:rPr lang="en-GB" dirty="0" smtClean="0"/>
              <a:t>   </a:t>
            </a:r>
            <a:r>
              <a:rPr lang="en-GB" dirty="0" err="1" smtClean="0"/>
              <a:t>μ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5624918" y="498007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→ ←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794" y="5602017"/>
            <a:ext cx="4540469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more than 4x10</a:t>
            </a:r>
            <a:r>
              <a:rPr lang="en-GB" baseline="30000" dirty="0" smtClean="0"/>
              <a:t>20</a:t>
            </a:r>
            <a:r>
              <a:rPr lang="en-GB" dirty="0" smtClean="0"/>
              <a:t> </a:t>
            </a:r>
            <a:r>
              <a:rPr lang="en-GB" dirty="0" err="1" smtClean="0"/>
              <a:t>μ</a:t>
            </a:r>
            <a:r>
              <a:rPr lang="en-GB" dirty="0" smtClean="0"/>
              <a:t>/year from ESSS compared to 10</a:t>
            </a:r>
            <a:r>
              <a:rPr lang="en-GB" baseline="30000" dirty="0" smtClean="0"/>
              <a:t>14</a:t>
            </a:r>
            <a:r>
              <a:rPr lang="en-GB" dirty="0" smtClean="0"/>
              <a:t> </a:t>
            </a:r>
            <a:r>
              <a:rPr lang="en-GB" dirty="0" err="1" smtClean="0"/>
              <a:t>μ</a:t>
            </a:r>
            <a:r>
              <a:rPr lang="en-GB" dirty="0" smtClean="0"/>
              <a:t> used by all experiments up to now (10</a:t>
            </a:r>
            <a:r>
              <a:rPr lang="en-GB" baseline="30000" dirty="0" smtClean="0"/>
              <a:t>18</a:t>
            </a:r>
            <a:r>
              <a:rPr lang="en-GB" dirty="0" smtClean="0"/>
              <a:t> </a:t>
            </a:r>
            <a:r>
              <a:rPr lang="en-GB" dirty="0" err="1" smtClean="0"/>
              <a:t>μ</a:t>
            </a:r>
            <a:r>
              <a:rPr lang="en-GB" dirty="0" smtClean="0"/>
              <a:t> for COMET in the future).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364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/>
          <p:cNvSpPr txBox="1"/>
          <p:nvPr/>
        </p:nvSpPr>
        <p:spPr>
          <a:xfrm>
            <a:off x="7761586" y="3898704"/>
            <a:ext cx="63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 (cm)</a:t>
            </a:r>
            <a:endParaRPr lang="en-US" sz="1400" dirty="0"/>
          </a:p>
        </p:txBody>
      </p:sp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muons</a:t>
                </a:r>
                <a:r>
                  <a:rPr lang="en-US" dirty="0" smtClean="0"/>
                  <a:t> at the level of the beam dump</a:t>
                </a:r>
              </a:p>
              <a:p>
                <a:r>
                  <a:rPr lang="en-US" dirty="0" smtClean="0"/>
                  <a:t>(per proton)</a:t>
                </a:r>
                <a:endParaRPr lang="en-US" dirty="0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</a:t>
                </a:r>
                <a:r>
                  <a:rPr lang="en-US" sz="1400" dirty="0" smtClean="0"/>
                  <a:t> (cm)</a:t>
                </a:r>
                <a:endParaRPr lang="en-US" sz="1400" dirty="0"/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x (cm)</a:t>
                </a:r>
                <a:endParaRPr lang="en-US" sz="14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4.2x10</a:t>
                </a:r>
                <a:r>
                  <a:rPr lang="en-US" baseline="30000" dirty="0" smtClean="0"/>
                  <a:t>20</a:t>
                </a:r>
                <a:r>
                  <a:rPr lang="en-US" dirty="0" smtClean="0"/>
                  <a:t> </a:t>
                </a:r>
                <a:r>
                  <a:rPr lang="el-GR" dirty="0" smtClean="0"/>
                  <a:t>μ</a:t>
                </a:r>
                <a:r>
                  <a:rPr lang="en-US" dirty="0" smtClean="0"/>
                  <a:t>/year</a:t>
                </a:r>
              </a:p>
              <a:p>
                <a:r>
                  <a:rPr lang="en-US" sz="1400" dirty="0" smtClean="0"/>
                  <a:t>(16.3x10</a:t>
                </a:r>
                <a:r>
                  <a:rPr lang="en-US" sz="1400" baseline="30000" dirty="0" smtClean="0"/>
                  <a:t>20</a:t>
                </a:r>
                <a:r>
                  <a:rPr lang="en-US" sz="1400" dirty="0" smtClean="0"/>
                  <a:t> for 4 m</a:t>
                </a:r>
                <a:r>
                  <a:rPr lang="en-US" sz="1400" baseline="30000" dirty="0" smtClean="0"/>
                  <a:t>2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4.1x10</a:t>
                </a:r>
                <a:r>
                  <a:rPr lang="en-US" baseline="30000" dirty="0" smtClean="0"/>
                  <a:t>20</a:t>
                </a:r>
                <a:r>
                  <a:rPr lang="en-US" dirty="0" smtClean="0"/>
                  <a:t> </a:t>
                </a:r>
                <a:r>
                  <a:rPr lang="el-GR" dirty="0" smtClean="0"/>
                  <a:t>μ</a:t>
                </a:r>
                <a:r>
                  <a:rPr lang="en-US" dirty="0" smtClean="0"/>
                  <a:t>/year</a:t>
                </a:r>
                <a:endParaRPr lang="en-US" dirty="0"/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  <a:endParaRPr lang="en-GB" sz="36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90"/>
                </a:solidFill>
                <a:cs typeface="Times New Roman" charset="0"/>
              </a:rPr>
              <a:t>NuFact2017, Sep. 2017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90"/>
                </a:solidFill>
                <a:cs typeface="Times New Roman" charset="0"/>
              </a:rPr>
              <a:t>M. Dracos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muons/proton</a:t>
            </a:r>
            <a:endParaRPr lang="en-US" dirty="0"/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 smtClean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&lt;L</a:t>
            </a:r>
            <a:r>
              <a:rPr lang="el-GR" baseline="-25000" dirty="0" smtClean="0">
                <a:solidFill>
                  <a:srgbClr val="0000FF"/>
                </a:solidFill>
              </a:rPr>
              <a:t>μ</a:t>
            </a:r>
            <a:r>
              <a:rPr lang="en-US" dirty="0" smtClean="0">
                <a:solidFill>
                  <a:srgbClr val="0000FF"/>
                </a:solidFill>
              </a:rPr>
              <a:t>&gt;~2.9 km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10</a:t>
            </a:r>
            <a:r>
              <a:rPr lang="en-GB" sz="1600" baseline="30000" dirty="0" smtClean="0"/>
              <a:t>-3</a:t>
            </a:r>
            <a:endParaRPr lang="en-GB" sz="1600" baseline="30000" dirty="0"/>
          </a:p>
        </p:txBody>
      </p:sp>
      <p:sp>
        <p:nvSpPr>
          <p:cNvPr id="47" name="ZoneTexte 46"/>
          <p:cNvSpPr txBox="1"/>
          <p:nvPr/>
        </p:nvSpPr>
        <p:spPr>
          <a:xfrm>
            <a:off x="3936467" y="4165329"/>
            <a:ext cx="52075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 smtClean="0"/>
              <a:t>input </a:t>
            </a:r>
            <a:r>
              <a:rPr lang="en-US" sz="2000" dirty="0"/>
              <a:t>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</a:t>
            </a:r>
            <a:r>
              <a:rPr lang="en-US" sz="2000" dirty="0" smtClean="0"/>
              <a:t>experiments (for muon collider),</a:t>
            </a:r>
            <a:endParaRPr lang="en-US" sz="2000" dirty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 smtClean="0"/>
              <a:t>good to measure neutrino x-sections (</a:t>
            </a:r>
            <a:r>
              <a:rPr lang="el-GR" sz="2000" dirty="0" err="1" smtClean="0"/>
              <a:t>ν</a:t>
            </a:r>
            <a:r>
              <a:rPr lang="el-GR" sz="2000" baseline="-25000" dirty="0" err="1" smtClean="0"/>
              <a:t>μ</a:t>
            </a:r>
            <a:r>
              <a:rPr lang="el-GR" sz="2000" dirty="0" smtClean="0"/>
              <a:t>, ν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) around 200-300 MeV using a near detector,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 smtClean="0"/>
              <a:t>low energy </a:t>
            </a:r>
            <a:r>
              <a:rPr lang="en-US" sz="2000" dirty="0" err="1" smtClean="0"/>
              <a:t>nuSTORM</a:t>
            </a:r>
            <a:r>
              <a:rPr lang="en-US" sz="2000" dirty="0" smtClean="0"/>
              <a:t>,</a:t>
            </a:r>
            <a:endParaRPr lang="en-US" sz="2000" dirty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 smtClean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 smtClean="0"/>
              <a:t>Muon Collider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5149777" y="988135"/>
            <a:ext cx="3390980" cy="2984938"/>
            <a:chOff x="5101379" y="1282262"/>
            <a:chExt cx="3390980" cy="2984938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71" r="11185" b="3344"/>
            <a:stretch/>
          </p:blipFill>
          <p:spPr>
            <a:xfrm>
              <a:off x="5101379" y="1282262"/>
              <a:ext cx="3390980" cy="2984938"/>
            </a:xfrm>
            <a:prstGeom prst="rect">
              <a:avLst/>
            </a:prstGeom>
          </p:spPr>
        </p:pic>
        <p:cxnSp>
          <p:nvCxnSpPr>
            <p:cNvPr id="8" name="Connecteur droit 7"/>
            <p:cNvCxnSpPr/>
            <p:nvPr/>
          </p:nvCxnSpPr>
          <p:spPr>
            <a:xfrm>
              <a:off x="6293499" y="1412439"/>
              <a:ext cx="0" cy="26285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7438803" y="1412439"/>
              <a:ext cx="0" cy="26285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</a:t>
            </a:r>
            <a:endParaRPr lang="en-GB" sz="36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90"/>
                </a:solidFill>
                <a:cs typeface="Times New Roman" charset="0"/>
              </a:rPr>
              <a:t>NuFact2017, Sep. 2017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90"/>
                </a:solidFill>
                <a:cs typeface="Times New Roman" charset="0"/>
              </a:rPr>
              <a:t>M. Dracos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377"/>
            <a:ext cx="9144000" cy="6249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547" y="396429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Carlo Rubbia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96694" y="396429"/>
            <a:ext cx="200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Seminar at Uppsala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45269" y="5812221"/>
            <a:ext cx="2890345" cy="3993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681335" y="6382023"/>
            <a:ext cx="4030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smtClean="0"/>
              <a:t>(PIC: Parametric </a:t>
            </a:r>
            <a:r>
              <a:rPr lang="en-GB" sz="1600" i="1" dirty="0"/>
              <a:t>Resonance Cooling </a:t>
            </a:r>
            <a:r>
              <a:rPr lang="en-GB" sz="1600" i="1"/>
              <a:t>of </a:t>
            </a:r>
            <a:r>
              <a:rPr lang="en-GB" sz="1600" i="1" smtClean="0"/>
              <a:t>muons)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546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4" y="3922250"/>
            <a:ext cx="3857058" cy="2326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663" y="4021879"/>
            <a:ext cx="3108287" cy="2205881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538" y="9595"/>
            <a:ext cx="8074461" cy="79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ESS under construction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 descr="_MG_288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91" y="960275"/>
            <a:ext cx="4207517" cy="2805011"/>
          </a:xfrm>
          <a:prstGeom prst="rect">
            <a:avLst/>
          </a:prstGeom>
        </p:spPr>
      </p:pic>
      <p:pic>
        <p:nvPicPr>
          <p:cNvPr id="6" name="Image 5" descr="14931153649_08d0c0e340_k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92" y="949135"/>
            <a:ext cx="4230805" cy="282397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156115" y="3358188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September 2014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3494" y="6152570"/>
            <a:ext cx="194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target monolith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41015" y="6199463"/>
            <a:ext cx="288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Linac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573" y="4005366"/>
            <a:ext cx="2840056" cy="22360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8962" y="6179588"/>
            <a:ext cx="194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Beam Line Gallery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066" y="2064380"/>
            <a:ext cx="5071468" cy="4334206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08083" y="9595"/>
            <a:ext cx="5833241" cy="78286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166"/>
            <a:ext cx="1608083" cy="834464"/>
          </a:xfrm>
          <a:prstGeom prst="rect">
            <a:avLst/>
          </a:prstGeom>
        </p:spPr>
      </p:pic>
      <p:pic>
        <p:nvPicPr>
          <p:cNvPr id="10" name="Picture 3" descr="\\tsl.uu.local\DFS\Users 2\ekelof\Desktop\150 km baseline edited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261" y="1108714"/>
            <a:ext cx="2984939" cy="26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H="1" flipV="1">
            <a:off x="1631730" y="3258207"/>
            <a:ext cx="2892973" cy="1149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538" y="9595"/>
            <a:ext cx="8074461" cy="79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ESS construction site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360"/>
            <a:ext cx="9144000" cy="6096000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 rot="11234113">
            <a:off x="5739922" y="3159657"/>
            <a:ext cx="271101" cy="134381"/>
          </a:xfrm>
          <a:prstGeom prst="arc">
            <a:avLst/>
          </a:prstGeom>
          <a:noFill/>
          <a:ln w="9525" cap="flat" cmpd="sng" algn="ctr">
            <a:solidFill>
              <a:srgbClr val="2DA2BF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4" name="Arc 13"/>
          <p:cNvSpPr/>
          <p:nvPr/>
        </p:nvSpPr>
        <p:spPr>
          <a:xfrm rot="8902461" flipV="1">
            <a:off x="6167383" y="2591912"/>
            <a:ext cx="271101" cy="285123"/>
          </a:xfrm>
          <a:prstGeom prst="arc">
            <a:avLst>
              <a:gd name="adj1" fmla="val 15426064"/>
              <a:gd name="adj2" fmla="val 0"/>
            </a:avLst>
          </a:prstGeom>
          <a:noFill/>
          <a:ln w="9525" cap="flat" cmpd="sng" algn="ctr">
            <a:solidFill>
              <a:srgbClr val="2DA2BF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5" name="Arc 14"/>
          <p:cNvSpPr/>
          <p:nvPr/>
        </p:nvSpPr>
        <p:spPr>
          <a:xfrm rot="11234113">
            <a:off x="5892142" y="3204352"/>
            <a:ext cx="271101" cy="134381"/>
          </a:xfrm>
          <a:prstGeom prst="arc">
            <a:avLst/>
          </a:prstGeom>
          <a:noFill/>
          <a:ln w="9525" cap="flat" cmpd="sng" algn="ctr">
            <a:solidFill>
              <a:srgbClr val="2DA2BF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7" name="Left Arrow 16"/>
          <p:cNvSpPr/>
          <p:nvPr/>
        </p:nvSpPr>
        <p:spPr bwMode="auto">
          <a:xfrm rot="18806736">
            <a:off x="6027067" y="2207044"/>
            <a:ext cx="702290" cy="128539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8" name="Left Arrow 17"/>
          <p:cNvSpPr/>
          <p:nvPr/>
        </p:nvSpPr>
        <p:spPr bwMode="auto">
          <a:xfrm rot="20942078">
            <a:off x="4159107" y="3635965"/>
            <a:ext cx="947683" cy="60764"/>
          </a:xfrm>
          <a:prstGeom prst="lef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13513412">
            <a:off x="5057102" y="3667724"/>
            <a:ext cx="372764" cy="56090"/>
          </a:xfrm>
          <a:prstGeom prst="lef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 rot="18906011">
            <a:off x="5792861" y="1914565"/>
            <a:ext cx="286292" cy="4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Arial" charset="0"/>
                <a:cs typeface="Arial" charset="0"/>
              </a:rPr>
              <a:t>p</a:t>
            </a:r>
          </a:p>
        </p:txBody>
      </p:sp>
      <p:sp>
        <p:nvSpPr>
          <p:cNvPr id="22" name="Left Arrow 21"/>
          <p:cNvSpPr/>
          <p:nvPr/>
        </p:nvSpPr>
        <p:spPr>
          <a:xfrm rot="18806736">
            <a:off x="4864128" y="2989535"/>
            <a:ext cx="1503907" cy="112180"/>
          </a:xfrm>
          <a:prstGeom prst="lef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"/>
              <a:cs typeface=""/>
            </a:endParaRP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 rot="20763887">
            <a:off x="4429721" y="3140259"/>
            <a:ext cx="286292" cy="43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charset="0"/>
                <a:ea typeface="Arial" charset="0"/>
                <a:cs typeface="Arial" charset="0"/>
              </a:rPr>
              <a:t>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39254" y="1715537"/>
            <a:ext cx="675159" cy="1986159"/>
            <a:chOff x="5885918" y="1185443"/>
            <a:chExt cx="675159" cy="1986159"/>
          </a:xfrm>
        </p:grpSpPr>
        <p:grpSp>
          <p:nvGrpSpPr>
            <p:cNvPr id="16" name="Group 18"/>
            <p:cNvGrpSpPr>
              <a:grpSpLocks/>
            </p:cNvGrpSpPr>
            <p:nvPr/>
          </p:nvGrpSpPr>
          <p:grpSpPr bwMode="auto">
            <a:xfrm rot="19881785">
              <a:off x="5885918" y="1185443"/>
              <a:ext cx="348955" cy="1671775"/>
              <a:chOff x="6400800" y="1309138"/>
              <a:chExt cx="474068" cy="1933808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400792" y="3062872"/>
                <a:ext cx="454025" cy="179775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/>
                  <a:ea typeface=""/>
                  <a:cs typeface=""/>
                </a:endParaRPr>
              </a:p>
            </p:txBody>
          </p:sp>
          <p:sp>
            <p:nvSpPr>
              <p:cNvPr id="28" name="Up Arrow 27"/>
              <p:cNvSpPr/>
              <p:nvPr/>
            </p:nvSpPr>
            <p:spPr>
              <a:xfrm rot="21414329">
                <a:off x="6732580" y="1309727"/>
                <a:ext cx="142875" cy="1749090"/>
              </a:xfrm>
              <a:prstGeom prst="upArrow">
                <a:avLst>
                  <a:gd name="adj1" fmla="val 44702"/>
                  <a:gd name="adj2" fmla="val 50000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/>
                  <a:ea typeface=""/>
                  <a:cs typeface=""/>
                </a:endParaRPr>
              </a:p>
            </p:txBody>
          </p:sp>
        </p:grpSp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 rot="19881785">
              <a:off x="5964598" y="1360227"/>
              <a:ext cx="3706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charset="0"/>
                  <a:ea typeface="Arial" charset="0"/>
                  <a:cs typeface="Arial" charset="0"/>
                </a:rPr>
                <a:t>ν</a:t>
              </a:r>
              <a:endPara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TextBox 27"/>
            <p:cNvSpPr txBox="1">
              <a:spLocks noChangeArrowheads="1"/>
            </p:cNvSpPr>
            <p:nvPr/>
          </p:nvSpPr>
          <p:spPr bwMode="auto">
            <a:xfrm rot="21057420">
              <a:off x="5914799" y="2832726"/>
              <a:ext cx="350561" cy="33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Arial" charset="0"/>
                  <a:cs typeface="Arial" charset="0"/>
                </a:rPr>
                <a:t>H</a:t>
              </a:r>
              <a:r>
                <a:rPr kumimoji="0" lang="en-US" altLang="en-US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25" name="Curved Right Arrow 24"/>
            <p:cNvSpPr/>
            <p:nvPr/>
          </p:nvSpPr>
          <p:spPr>
            <a:xfrm rot="19300527">
              <a:off x="6047291" y="2477736"/>
              <a:ext cx="302651" cy="484942"/>
            </a:xfrm>
            <a:prstGeom prst="curvedRightArrow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"/>
                <a:cs typeface=""/>
              </a:endParaRPr>
            </a:p>
          </p:txBody>
        </p:sp>
        <p:sp>
          <p:nvSpPr>
            <p:cNvPr id="26" name="Left Arrow 25"/>
            <p:cNvSpPr/>
            <p:nvPr/>
          </p:nvSpPr>
          <p:spPr>
            <a:xfrm rot="3429787">
              <a:off x="6382290" y="2452350"/>
              <a:ext cx="248899" cy="108674"/>
            </a:xfrm>
            <a:prstGeom prst="lef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"/>
                <a:cs typeface="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0717" y="6447955"/>
            <a:ext cx="111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May 2017</a:t>
            </a:r>
            <a:endParaRPr lang="en-GB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1241" y="9594"/>
            <a:ext cx="6211614" cy="1157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ESS</a:t>
            </a:r>
            <a:r>
              <a:rPr lang="el-GR" sz="3600" dirty="0" smtClean="0">
                <a:solidFill>
                  <a:srgbClr val="0000FF"/>
                </a:solidFill>
              </a:rPr>
              <a:t>ν</a:t>
            </a:r>
            <a:r>
              <a:rPr lang="en-US" sz="3600" dirty="0" smtClean="0">
                <a:solidFill>
                  <a:srgbClr val="0000FF"/>
                </a:solidFill>
              </a:rPr>
              <a:t>SB at the European level</a:t>
            </a:r>
            <a:endParaRPr lang="en-US" sz="36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 has been succeeded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: </a:t>
            </a:r>
            <a:r>
              <a:rPr lang="en-US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CA15139 (2016-2019)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</a:t>
            </a:r>
            <a:r>
              <a:rPr lang="en-GB" i="1" dirty="0" smtClean="0">
                <a:latin typeface="Times New Roman" charset="0"/>
                <a:ea typeface="Times New Roman" charset="0"/>
                <a:cs typeface="Times New Roman" charset="0"/>
              </a:rPr>
              <a:t>discovery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the ESS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SB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leptonic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CP violation.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 rot="19979315">
            <a:off x="5813105" y="2060478"/>
            <a:ext cx="331949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specific session this afternoon</a:t>
            </a:r>
          </a:p>
          <a:p>
            <a:pPr algn="ctr"/>
            <a:r>
              <a:rPr lang="en-GB" sz="2000" dirty="0" smtClean="0"/>
              <a:t>(room IV)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143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1241" y="9594"/>
            <a:ext cx="6211614" cy="1157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ESS</a:t>
            </a:r>
            <a:r>
              <a:rPr lang="el-GR" sz="3200" dirty="0" smtClean="0">
                <a:solidFill>
                  <a:srgbClr val="0000FF"/>
                </a:solidFill>
              </a:rPr>
              <a:t>ν</a:t>
            </a:r>
            <a:r>
              <a:rPr lang="en-US" sz="3200" dirty="0" smtClean="0">
                <a:solidFill>
                  <a:srgbClr val="0000FF"/>
                </a:solidFill>
              </a:rPr>
              <a:t>SB at the European level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has been submitted end of March 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375688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Decision: end of August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2132495397"/>
              </p:ext>
            </p:extLst>
          </p:nvPr>
        </p:nvGraphicFramePr>
        <p:xfrm>
          <a:off x="5211047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573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141281"/>
            <a:ext cx="6963672" cy="720197"/>
          </a:xfrm>
          <a:ln>
            <a:noFill/>
          </a:ln>
        </p:spPr>
        <p:txBody>
          <a:bodyPr/>
          <a:lstStyle/>
          <a:p>
            <a:r>
              <a:rPr lang="en-GB" dirty="0" smtClean="0"/>
              <a:t>Design Study ESS</a:t>
            </a:r>
            <a:r>
              <a:rPr lang="el-GR" dirty="0" smtClean="0"/>
              <a:t>ν</a:t>
            </a:r>
            <a:r>
              <a:rPr lang="en-GB" dirty="0" smtClean="0"/>
              <a:t>SB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Uppsala, 30/09/2017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Dracos, IPHC-IN2P3/CNRS/UNISTRA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0" y="954468"/>
            <a:ext cx="7451835" cy="5311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466225">
            <a:off x="421682" y="2537554"/>
            <a:ext cx="143180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approved!</a:t>
            </a:r>
            <a:endParaRPr lang="en-GB" sz="240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08083" y="5318234"/>
            <a:ext cx="6085489" cy="3993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75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0"/>
            <a:ext cx="6963672" cy="1162807"/>
          </a:xfrm>
          <a:ln>
            <a:noFill/>
          </a:ln>
        </p:spPr>
        <p:txBody>
          <a:bodyPr/>
          <a:lstStyle/>
          <a:p>
            <a:r>
              <a:rPr lang="en-GB" dirty="0" smtClean="0"/>
              <a:t>Design Study </a:t>
            </a:r>
            <a:r>
              <a:rPr lang="en-GB" dirty="0" err="1" smtClean="0"/>
              <a:t>ESSνSB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/>
              <a:t>(2018-2021)</a:t>
            </a:r>
            <a:endParaRPr lang="en-GB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Uppsala, 30/09/2017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34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73192"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6807" r="39771"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96303" y="3279227"/>
            <a:ext cx="3016469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The Grant Agreement has to be signed before the 23</a:t>
            </a:r>
            <a:r>
              <a:rPr lang="en-GB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of November 2017.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6800193" y="4603531"/>
            <a:ext cx="630621" cy="37837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96303" y="5160579"/>
            <a:ext cx="3016469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ESSνSB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will start engaging postdocs soon.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551" t="6061" b="55934"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98909" y="2506026"/>
            <a:ext cx="3450498" cy="646331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very supportive letter from ESS director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 smtClean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 smtClean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99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0387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  <a:endParaRPr lang="en-GB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NuFact2017, Sep. 2017</a:t>
            </a:r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070619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Significantly better CPV sensitivity at the 2</a:t>
            </a:r>
            <a:r>
              <a:rPr lang="en-GB" sz="2400" baseline="30000" dirty="0" smtClean="0">
                <a:latin typeface="Times New Roman"/>
                <a:cs typeface="Times New Roman"/>
              </a:rPr>
              <a:t>nd</a:t>
            </a:r>
            <a:r>
              <a:rPr lang="en-GB" sz="2400" dirty="0" smtClean="0">
                <a:latin typeface="Times New Roman"/>
                <a:cs typeface="Times New Roman"/>
              </a:rPr>
              <a:t> oscillation maximum.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The European Spallation Source </a:t>
            </a:r>
            <a:r>
              <a:rPr lang="en-GB" sz="2400" dirty="0" err="1" smtClean="0">
                <a:latin typeface="Times New Roman"/>
                <a:cs typeface="Times New Roman"/>
              </a:rPr>
              <a:t>Linac</a:t>
            </a:r>
            <a:r>
              <a:rPr lang="en-GB" sz="2400" dirty="0" smtClean="0">
                <a:latin typeface="Times New Roman"/>
                <a:cs typeface="Times New Roman"/>
              </a:rPr>
              <a:t> will be ready in less than 8 years (5 MW, 2 GeV proton beam by 2023).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ESS will have enough protons to go to the 2</a:t>
            </a:r>
            <a:r>
              <a:rPr lang="en-GB" sz="2400" baseline="30000" dirty="0" smtClean="0">
                <a:latin typeface="Times New Roman"/>
                <a:cs typeface="Times New Roman"/>
              </a:rPr>
              <a:t>nd</a:t>
            </a:r>
            <a:r>
              <a:rPr lang="en-GB" sz="2400" dirty="0" smtClean="0">
                <a:latin typeface="Times New Roman"/>
                <a:cs typeface="Times New Roman"/>
              </a:rPr>
              <a:t> oscillation maximum and increase its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CPV: 5 </a:t>
            </a:r>
            <a:r>
              <a:rPr lang="en-GB" sz="2400" dirty="0" err="1" smtClean="0">
                <a:latin typeface="Times New Roman"/>
                <a:cs typeface="Times New Roman"/>
              </a:rPr>
              <a:t>σ</a:t>
            </a:r>
            <a:r>
              <a:rPr lang="en-GB" sz="2400" dirty="0" smtClean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 smtClean="0">
                <a:latin typeface="Times New Roman"/>
                <a:cs typeface="Times New Roman"/>
              </a:rPr>
              <a:t>δ</a:t>
            </a:r>
            <a:r>
              <a:rPr lang="en-GB" sz="2400" baseline="-25000" dirty="0" err="1" smtClean="0">
                <a:latin typeface="Times New Roman"/>
                <a:cs typeface="Times New Roman"/>
              </a:rPr>
              <a:t>CP</a:t>
            </a:r>
            <a:r>
              <a:rPr lang="en-GB" sz="2400" dirty="0" smtClean="0">
                <a:latin typeface="Times New Roman"/>
                <a:cs typeface="Times New Roman"/>
              </a:rPr>
              <a:t> range (</a:t>
            </a:r>
            <a:r>
              <a:rPr lang="en-GB" sz="2400" dirty="0" err="1" smtClean="0">
                <a:latin typeface="Times New Roman"/>
                <a:cs typeface="Times New Roman"/>
              </a:rPr>
              <a:t>ESSνSB</a:t>
            </a:r>
            <a:r>
              <a:rPr lang="en-GB" sz="2400" dirty="0" smtClean="0">
                <a:latin typeface="Times New Roman"/>
                <a:cs typeface="Times New Roman"/>
              </a:rPr>
              <a:t>) with large potentiality.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 smtClean="0">
                <a:latin typeface="Times New Roman"/>
                <a:cs typeface="Times New Roman"/>
              </a:rPr>
              <a:t>astroparticle</a:t>
            </a:r>
            <a:r>
              <a:rPr lang="en-GB" sz="2400" dirty="0" smtClean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Rich muon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supports this project.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The Design Study </a:t>
            </a:r>
            <a:r>
              <a:rPr lang="en-GB" sz="2400" dirty="0" err="1" smtClean="0">
                <a:latin typeface="Times New Roman"/>
                <a:cs typeface="Times New Roman"/>
              </a:rPr>
              <a:t>ESSνSB</a:t>
            </a:r>
            <a:r>
              <a:rPr lang="en-GB" sz="2400" dirty="0" smtClean="0">
                <a:latin typeface="Times New Roman"/>
                <a:cs typeface="Times New Roman"/>
              </a:rPr>
              <a:t> is approved and </a:t>
            </a:r>
            <a:r>
              <a:rPr lang="en-GB" sz="2400" dirty="0" smtClean="0">
                <a:latin typeface="Times New Roman"/>
                <a:cs typeface="Times New Roman"/>
              </a:rPr>
              <a:t>will start soon.</a:t>
            </a:r>
          </a:p>
        </p:txBody>
      </p:sp>
    </p:spTree>
    <p:extLst>
      <p:ext uri="{BB962C8B-B14F-4D97-AF65-F5344CB8AC3E}">
        <p14:creationId xmlns:p14="http://schemas.microsoft.com/office/powerpoint/2010/main" val="16046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430385"/>
            <a:ext cx="9144000" cy="90387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  <a:endParaRPr lang="fr-FR" sz="60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NuFact2017, Sep. 2017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IPHC-IN2P3/CNRS/UNISTRA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59182" y="9595"/>
            <a:ext cx="7884817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ossible locations for far detector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</a:t>
            </a:r>
            <a:endParaRPr lang="en-US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 smtClean="0"/>
              <a:t>Kongsberg</a:t>
            </a:r>
            <a:endParaRPr lang="en-GB" sz="1050" dirty="0"/>
          </a:p>
        </p:txBody>
      </p:sp>
      <p:sp>
        <p:nvSpPr>
          <p:cNvPr id="19" name="ZoneTexte 18"/>
          <p:cNvSpPr txBox="1"/>
          <p:nvPr/>
        </p:nvSpPr>
        <p:spPr>
          <a:xfrm>
            <a:off x="4652427" y="417802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 smtClean="0"/>
              <a:t>Løkken</a:t>
            </a:r>
            <a:endParaRPr lang="en-GB" sz="1050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619061" y="3932271"/>
            <a:ext cx="105627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8039487" y="3932271"/>
            <a:ext cx="94880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156173" y="6118087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Times New Roman"/>
                <a:cs typeface="Times New Roman"/>
              </a:rPr>
              <a:t>LAGUNA sites</a:t>
            </a:r>
            <a:endParaRPr lang="en-GB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5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Phys</a:t>
            </a:r>
            <a:r>
              <a:rPr lang="en-US" sz="1400" dirty="0">
                <a:latin typeface="Times New Roman"/>
                <a:cs typeface="Times New Roman"/>
              </a:rPr>
              <a:t>. Rev. D 87  (2013) 3, </a:t>
            </a:r>
            <a:r>
              <a:rPr lang="en-US" sz="1400" dirty="0" smtClean="0">
                <a:latin typeface="Times New Roman"/>
                <a:cs typeface="Times New Roman"/>
              </a:rPr>
              <a:t>033004 [</a:t>
            </a:r>
            <a:r>
              <a:rPr lang="en-US" sz="1400" dirty="0">
                <a:latin typeface="Times New Roman"/>
                <a:cs typeface="Times New Roman"/>
              </a:rPr>
              <a:t>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  <a:endParaRPr lang="en-GB" sz="1400" dirty="0" smtClean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26" y="985787"/>
            <a:ext cx="6796030" cy="4974281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baseline="-25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CP</a:t>
            </a:r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accuracy performance</a:t>
            </a:r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/>
            </a:r>
            <a:b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USA </a:t>
            </a:r>
            <a:r>
              <a:rPr lang="en-GB" sz="200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snowmass</a:t>
            </a: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process, P. Coloma)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343184" y="578834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for systematic errors see (7.5%/15% for ESSnuSB):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Phys</a:t>
            </a:r>
            <a:r>
              <a:rPr lang="en-US" dirty="0">
                <a:latin typeface="Times New Roman"/>
                <a:cs typeface="Times New Roman"/>
              </a:rPr>
              <a:t>. Rev. D 87  (2013) 3, </a:t>
            </a:r>
            <a:r>
              <a:rPr lang="en-US" dirty="0" smtClean="0">
                <a:latin typeface="Times New Roman"/>
                <a:cs typeface="Times New Roman"/>
              </a:rPr>
              <a:t>033004 [</a:t>
            </a:r>
            <a:r>
              <a:rPr lang="en-US" dirty="0">
                <a:latin typeface="Times New Roman"/>
                <a:cs typeface="Times New Roman"/>
              </a:rPr>
              <a:t>arXiv:1209.5973 [</a:t>
            </a:r>
            <a:r>
              <a:rPr lang="en-US" dirty="0" err="1">
                <a:latin typeface="Times New Roman"/>
                <a:cs typeface="Times New Roman"/>
              </a:rPr>
              <a:t>hep-ph</a:t>
            </a:r>
            <a:r>
              <a:rPr lang="en-US" dirty="0">
                <a:latin typeface="Times New Roman"/>
                <a:cs typeface="Times New Roman"/>
              </a:rPr>
              <a:t>]</a:t>
            </a:r>
            <a:r>
              <a:rPr lang="en-US" dirty="0" smtClean="0">
                <a:latin typeface="Times New Roman"/>
                <a:cs typeface="Times New Roman"/>
              </a:rPr>
              <a:t>]</a:t>
            </a:r>
            <a:endParaRPr lang="en-GB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arXiv:1310.4340 [hep-ex] Neutrino "</a:t>
            </a:r>
            <a:r>
              <a:rPr lang="en-GB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snowmass</a:t>
            </a: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" group conclusions</a:t>
            </a:r>
            <a:endParaRPr lang="en-GB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48154" y="5480641"/>
            <a:ext cx="178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"default" column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68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08083" y="9595"/>
            <a:ext cx="5833241" cy="78286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019800" y="6010708"/>
            <a:ext cx="31236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under </a:t>
            </a:r>
            <a:r>
              <a:rPr lang="en-US" b="1" smtClean="0">
                <a:solidFill>
                  <a:srgbClr val="FF0000"/>
                </a:solidFill>
                <a:latin typeface="Times New Roman"/>
                <a:cs typeface="Times New Roman"/>
              </a:rPr>
              <a:t>construction since 2014</a:t>
            </a:r>
            <a:endParaRPr lang="en-US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18" y="5119795"/>
            <a:ext cx="1954964" cy="1399282"/>
            <a:chOff x="0" y="2947268"/>
            <a:chExt cx="1954964" cy="1399282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47268"/>
              <a:ext cx="1954964" cy="1109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Picture 3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8" y="4040397"/>
              <a:ext cx="449544" cy="306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46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15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NuFact2017, Sep. 2017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8273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l-GR" sz="3600" dirty="0" smtClean="0">
                <a:solidFill>
                  <a:srgbClr val="0000FF"/>
                </a:solidFill>
              </a:rPr>
              <a:t>δ</a:t>
            </a:r>
            <a:r>
              <a:rPr lang="en-US" sz="3600" baseline="-25000" dirty="0" smtClean="0">
                <a:solidFill>
                  <a:srgbClr val="0000FF"/>
                </a:solidFill>
              </a:rPr>
              <a:t>CP</a:t>
            </a:r>
            <a:r>
              <a:rPr lang="en-US" sz="3600" dirty="0" smtClean="0">
                <a:solidFill>
                  <a:srgbClr val="0000FF"/>
                </a:solidFill>
              </a:rPr>
              <a:t> coverage</a:t>
            </a:r>
            <a:endParaRPr lang="en-US" sz="36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1437" y="836946"/>
            <a:ext cx="2195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CPV (2 GeV protons)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6353224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6925312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102410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950292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625684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802781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058685" y="1346283"/>
            <a:ext cx="1450750" cy="472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"nominal"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966591" y="1346283"/>
            <a:ext cx="531118" cy="472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x2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666" y="1191147"/>
            <a:ext cx="3907305" cy="392178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11" y="1203233"/>
            <a:ext cx="3922403" cy="3909699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>
            <a:off x="6340138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912895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7095386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1950292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2642811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811615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952113" y="5047796"/>
            <a:ext cx="144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after 10 years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899419" y="5047796"/>
            <a:ext cx="272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with 2 times more statistics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31731" y="5503981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systematic errors (nominal values): 5%/10% for signal/background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" name="Flèche droite rayée 43"/>
          <p:cNvSpPr/>
          <p:nvPr/>
        </p:nvSpPr>
        <p:spPr>
          <a:xfrm>
            <a:off x="282530" y="6093524"/>
            <a:ext cx="624185" cy="222798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ZoneTexte 47"/>
          <p:cNvSpPr txBox="1"/>
          <p:nvPr/>
        </p:nvSpPr>
        <p:spPr>
          <a:xfrm>
            <a:off x="1031741" y="6004992"/>
            <a:ext cx="806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more than 50%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baseline="-25000" dirty="0" smtClean="0">
                <a:latin typeface="Times New Roman"/>
                <a:cs typeface="Times New Roman"/>
              </a:rPr>
              <a:t>CP</a:t>
            </a:r>
            <a:r>
              <a:rPr lang="en-US" b="1" dirty="0" smtClean="0">
                <a:latin typeface="Times New Roman"/>
                <a:cs typeface="Times New Roman"/>
              </a:rPr>
              <a:t> coverage using reasonable assumptions on systematic errors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5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NuFact2017, Sep. 2017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1" y="2646827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neutrons.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uty cycle 4%.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2.0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up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3.5 GeV with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/year.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3071122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2564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8534" y="5856658"/>
            <a:ext cx="382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Linac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ready by 2023 (full power)</a:t>
            </a:r>
            <a:endParaRPr lang="en-GB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720"/>
            <a:ext cx="9144000" cy="1885786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0000FF"/>
                </a:solidFill>
              </a:rPr>
              <a:t>What kind of neutrino beam can we extract using this </a:t>
            </a:r>
            <a:r>
              <a:rPr lang="en-GB" sz="4800" dirty="0" err="1" smtClean="0">
                <a:solidFill>
                  <a:srgbClr val="0000FF"/>
                </a:solidFill>
              </a:rPr>
              <a:t>linac</a:t>
            </a:r>
            <a:r>
              <a:rPr lang="en-GB" sz="4800" dirty="0" smtClean="0">
                <a:solidFill>
                  <a:srgbClr val="0000FF"/>
                </a:solidFill>
              </a:rPr>
              <a:t>?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NuFact2017, Sep.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75985" y="2571255"/>
            <a:ext cx="445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doubling the </a:t>
            </a:r>
            <a:r>
              <a:rPr lang="en-GB" sz="2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linac</a:t>
            </a: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pulsing rate…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460821" y="3685607"/>
            <a:ext cx="8559076" cy="1938542"/>
            <a:chOff x="-171569" y="1965325"/>
            <a:chExt cx="9291757" cy="2104487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27013" y="2465388"/>
              <a:ext cx="457200" cy="611187"/>
              <a:chOff x="34" y="0"/>
              <a:chExt cx="288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36" y="0"/>
                <a:ext cx="166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GB" sz="2400" dirty="0" smtClean="0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  <a:endParaRPr lang="en-GB" sz="2400" dirty="0">
                  <a:solidFill>
                    <a:schemeClr val="tx1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400" dirty="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33965" y="2557462"/>
              <a:ext cx="272867" cy="40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GB" sz="2400" dirty="0" smtClean="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endParaRPr lang="en-GB" sz="24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400" dirty="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103968" y="2557462"/>
              <a:ext cx="238063" cy="40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GB" sz="2400" dirty="0" err="1" smtClean="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  <a:endParaRPr lang="en-GB" sz="24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400" dirty="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4"/>
              <a:ext cx="1778000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>
              <a:spAutoFit/>
            </a:bodyPr>
            <a:lstStyle/>
            <a:p>
              <a:pPr marL="39688" algn="ctr"/>
              <a:r>
                <a:rPr lang="en-GB" sz="1400" dirty="0" smtClean="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  <a:endParaRPr lang="en-GB" sz="1400" dirty="0">
                <a:solidFill>
                  <a:srgbClr val="99CC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-171569" y="2240031"/>
              <a:ext cx="1397000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>
              <a:spAutoFit/>
            </a:bodyPr>
            <a:lstStyle/>
            <a:p>
              <a:pPr marL="39688"/>
              <a:r>
                <a:rPr lang="en-GB" sz="1400" dirty="0" smtClean="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  <a:endParaRPr lang="en-GB" sz="1400" dirty="0">
                <a:solidFill>
                  <a:srgbClr val="0099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674858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sz="1400" dirty="0" smtClean="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  <a:endParaRPr lang="en-GB" sz="14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810596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sz="1400" dirty="0" smtClean="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  <a:endParaRPr lang="en-GB" sz="1400" dirty="0">
                <a:solidFill>
                  <a:srgbClr val="FF99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470388" y="3602040"/>
              <a:ext cx="1734655" cy="467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GB" sz="1400" dirty="0" smtClean="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GB" sz="1400" dirty="0" smtClean="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  <a:endParaRPr lang="en-GB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923710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sz="1400" dirty="0" smtClean="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  <a:endParaRPr lang="en-GB" sz="1400" dirty="0">
                <a:solidFill>
                  <a:srgbClr val="990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400" dirty="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4"/>
              <a:ext cx="1130300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>
              <a:spAutoFit/>
            </a:bodyPr>
            <a:lstStyle/>
            <a:p>
              <a:pPr marL="39688"/>
              <a:r>
                <a:rPr lang="en-GB" sz="1400" dirty="0" smtClean="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  <a:endParaRPr lang="en-GB" sz="1400" dirty="0">
                <a:solidFill>
                  <a:srgbClr val="CC0099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endParaRP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387721" cy="2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sz="1400" dirty="0" smtClean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  <a:endParaRPr lang="en-GB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Apple Symbols" charset="0"/>
                <a:sym typeface="Times New Roman" charset="0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400" dirty="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035484" y="2933864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conventional neutrino (super) beam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7" name="Striped Right Arrow 66"/>
          <p:cNvSpPr/>
          <p:nvPr/>
        </p:nvSpPr>
        <p:spPr>
          <a:xfrm>
            <a:off x="1899771" y="6112254"/>
            <a:ext cx="704193" cy="283779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ZoneTexte 2047"/>
          <p:cNvSpPr txBox="1"/>
          <p:nvPr/>
        </p:nvSpPr>
        <p:spPr>
          <a:xfrm>
            <a:off x="3032645" y="5980157"/>
            <a:ext cx="509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production of a powerful neutrino beam</a:t>
            </a:r>
            <a:endParaRPr lang="en-GB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1240" y="9595"/>
            <a:ext cx="6547945" cy="98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 err="1" smtClean="0">
                <a:solidFill>
                  <a:srgbClr val="0000FF"/>
                </a:solidFill>
              </a:rPr>
              <a:t>ESSνSB</a:t>
            </a:r>
            <a:r>
              <a:rPr lang="en-GB" sz="3600" dirty="0" smtClean="0">
                <a:solidFill>
                  <a:srgbClr val="0000FF"/>
                </a:solidFill>
              </a:rPr>
              <a:t> </a:t>
            </a:r>
            <a:r>
              <a:rPr lang="en-GB" sz="3600" dirty="0" err="1" smtClean="0">
                <a:solidFill>
                  <a:srgbClr val="0000FF"/>
                </a:solidFill>
              </a:rPr>
              <a:t>ν</a:t>
            </a:r>
            <a:r>
              <a:rPr lang="en-GB" sz="3600" dirty="0" smtClean="0">
                <a:solidFill>
                  <a:srgbClr val="0000FF"/>
                </a:solidFill>
              </a:rPr>
              <a:t> energy </a:t>
            </a:r>
            <a:r>
              <a:rPr lang="en-GB" sz="3600" dirty="0" smtClean="0">
                <a:solidFill>
                  <a:srgbClr val="0000FF"/>
                </a:solidFill>
              </a:rPr>
              <a:t>distribution</a:t>
            </a:r>
            <a:br>
              <a:rPr lang="en-GB" sz="3600" dirty="0" smtClean="0">
                <a:solidFill>
                  <a:srgbClr val="0000FF"/>
                </a:solidFill>
              </a:rPr>
            </a:br>
            <a:r>
              <a:rPr lang="en-GB" sz="2800" dirty="0" smtClean="0">
                <a:solidFill>
                  <a:srgbClr val="0000FF"/>
                </a:solidFill>
              </a:rPr>
              <a:t>(without optimisation)</a:t>
            </a:r>
            <a:endParaRPr lang="en-GB" sz="28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latin typeface="Times New Roman" charset="0"/>
                <a:ea typeface="ＭＳ Ｐゴシック" charset="0"/>
                <a:cs typeface="ＭＳ Ｐゴシック" charset="0"/>
              </a:rPr>
              <a:t>M. </a:t>
            </a:r>
            <a:r>
              <a:rPr lang="en-GB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r>
              <a:rPr lang="en-GB" dirty="0" smtClean="0">
                <a:latin typeface="Times New Roman" charset="0"/>
                <a:ea typeface="ＭＳ Ｐゴシック" charset="0"/>
                <a:cs typeface="ＭＳ Ｐゴシック" charset="0"/>
              </a:rPr>
              <a:t>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088269" y="4615880"/>
            <a:ext cx="1975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at 100 km from the target and per year (in absence of oscillations)</a:t>
            </a:r>
            <a:endParaRPr lang="en-GB" sz="2000" dirty="0">
              <a:latin typeface="Times New Roman"/>
              <a:cs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813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/>
                <a:cs typeface="Times New Roman"/>
              </a:rPr>
              <a:t>neutrinos</a:t>
            </a:r>
            <a:endParaRPr lang="en-GB" sz="2000" b="1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/>
                <a:cs typeface="Times New Roman"/>
              </a:rPr>
              <a:t>anti-neutrinos</a:t>
            </a:r>
            <a:endParaRPr lang="en-GB" sz="2000" b="1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10219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eq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9" y="1411221"/>
            <a:ext cx="8835832" cy="3545199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4"/>
            <a:ext cx="9143999" cy="13259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CP Violating Observables</a:t>
            </a:r>
            <a:br>
              <a:rPr lang="en-US" b="0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b="0" dirty="0" smtClean="0">
                <a:solidFill>
                  <a:srgbClr val="0000FF"/>
                </a:solidFill>
              </a:rPr>
              <a:t>(</a:t>
            </a:r>
            <a:r>
              <a:rPr lang="el-GR" b="0" dirty="0" err="1" smtClean="0">
                <a:solidFill>
                  <a:srgbClr val="0000FF"/>
                </a:solidFill>
              </a:rPr>
              <a:t>ν</a:t>
            </a:r>
            <a:r>
              <a:rPr lang="el-GR" b="0" baseline="-25000" dirty="0" err="1" smtClean="0">
                <a:solidFill>
                  <a:srgbClr val="0000FF"/>
                </a:solidFill>
              </a:rPr>
              <a:t>μ</a:t>
            </a:r>
            <a:r>
              <a:rPr lang="fr-CH" b="0" dirty="0" smtClean="0">
                <a:solidFill>
                  <a:srgbClr val="0000FF"/>
                </a:solidFill>
              </a:rPr>
              <a:t>→</a:t>
            </a:r>
            <a:r>
              <a:rPr lang="el-GR" b="0" dirty="0" smtClean="0">
                <a:solidFill>
                  <a:srgbClr val="0000FF"/>
                </a:solidFill>
              </a:rPr>
              <a:t>ν</a:t>
            </a:r>
            <a:r>
              <a:rPr lang="fr-CH" b="0" baseline="-25000" dirty="0" smtClean="0">
                <a:solidFill>
                  <a:srgbClr val="0000FF"/>
                </a:solidFill>
              </a:rPr>
              <a:t>e</a:t>
            </a:r>
            <a:r>
              <a:rPr lang="en-US" b="0" dirty="0" smtClean="0">
                <a:solidFill>
                  <a:srgbClr val="0000FF"/>
                </a:solidFill>
              </a:rPr>
              <a:t>)</a:t>
            </a:r>
            <a:endParaRPr lang="en-US" b="0" dirty="0" smtClean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7354710" y="4765363"/>
            <a:ext cx="438472" cy="377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810703" y="5179222"/>
            <a:ext cx="2227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matter effect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⇒ accessibility to mass hierarchy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⇒ very long baseline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(small in our case)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32340" y="2251378"/>
            <a:ext cx="1924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Non-CP terms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09759" y="3642721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CP violating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42362" y="5576460"/>
            <a:ext cx="3219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≠0 ⇒ CP Violation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be careful, matter effects also create asymmetry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481660" y="3412935"/>
            <a:ext cx="552174" cy="552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5223588" y="1712391"/>
            <a:ext cx="1438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33445" y="2512988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solar</a:t>
            </a:r>
            <a:endParaRPr lang="en-US" sz="20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21084" y="3327441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interference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Image 19" descr="eq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61" y="5224582"/>
            <a:ext cx="2999032" cy="12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1324" y="9595"/>
            <a:ext cx="6118469" cy="776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2800" baseline="-250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NuFact2017, Sep. 2017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9550" y="6015239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oscillation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max.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Flèche droite rayée 14"/>
          <p:cNvSpPr/>
          <p:nvPr/>
        </p:nvSpPr>
        <p:spPr>
          <a:xfrm>
            <a:off x="1892423" y="6107721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894242"/>
            <a:ext cx="9129074" cy="2310804"/>
            <a:chOff x="0" y="3495703"/>
            <a:chExt cx="9129074" cy="23108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for small </a:t>
              </a:r>
              <a:r>
                <a:rPr lang="el-GR" dirty="0" smtClean="0">
                  <a:latin typeface="Times New Roman"/>
                  <a:cs typeface="Times New Roman"/>
                </a:rPr>
                <a:t>θ</a:t>
              </a:r>
              <a:r>
                <a:rPr lang="el-GR" baseline="-25000" dirty="0" smtClean="0">
                  <a:latin typeface="Times New Roman"/>
                  <a:cs typeface="Times New Roman"/>
                </a:rPr>
                <a:t>13</a:t>
              </a:r>
              <a:r>
                <a:rPr lang="en-US" dirty="0" smtClean="0">
                  <a:latin typeface="Times New Roman"/>
                  <a:cs typeface="Times New Roman"/>
                </a:rPr>
                <a:t> 1</a:t>
              </a:r>
              <a:r>
                <a:rPr lang="en-US" baseline="30000" dirty="0" smtClean="0">
                  <a:latin typeface="Times New Roman"/>
                  <a:cs typeface="Times New Roman"/>
                </a:rPr>
                <a:t>st</a:t>
              </a:r>
              <a:r>
                <a:rPr lang="en-US" dirty="0" smtClean="0">
                  <a:latin typeface="Times New Roman"/>
                  <a:cs typeface="Times New Roman"/>
                </a:rPr>
                <a:t> oscillation maximum is better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for "large" </a:t>
              </a:r>
              <a:r>
                <a:rPr lang="el-GR" dirty="0" smtClean="0">
                  <a:latin typeface="Times New Roman"/>
                  <a:cs typeface="Times New Roman"/>
                </a:rPr>
                <a:t>θ</a:t>
              </a:r>
              <a:r>
                <a:rPr lang="el-GR" baseline="-25000" dirty="0" smtClean="0">
                  <a:latin typeface="Times New Roman"/>
                  <a:cs typeface="Times New Roman"/>
                </a:rPr>
                <a:t>13</a:t>
              </a:r>
              <a:r>
                <a:rPr lang="en-US" dirty="0" smtClean="0">
                  <a:latin typeface="Times New Roman"/>
                  <a:cs typeface="Times New Roman"/>
                </a:rPr>
                <a:t> 1</a:t>
              </a:r>
              <a:r>
                <a:rPr lang="en-US" baseline="30000" dirty="0" smtClean="0">
                  <a:latin typeface="Times New Roman"/>
                  <a:cs typeface="Times New Roman"/>
                </a:rPr>
                <a:t>st</a:t>
              </a:r>
              <a:r>
                <a:rPr lang="en-US" dirty="0" smtClean="0">
                  <a:latin typeface="Times New Roman"/>
                  <a:cs typeface="Times New Roman"/>
                </a:rPr>
                <a:t> oscillation maximum is dominated by atmospheric term 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  <a:endParaRPr lang="en-US" sz="14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  <a:endParaRPr lang="en-US" sz="14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378009" y="34957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  <a:endParaRPr lang="en-US" sz="14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  <a:endParaRPr lang="en-US" sz="14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  <a:endParaRPr lang="en-US" sz="14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  <a:endParaRPr lang="en-US" sz="14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/>
                  <a:cs typeface="Times New Roman"/>
                </a:rPr>
                <a:t>θ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13</a:t>
              </a:r>
              <a:r>
                <a:rPr lang="en-US" dirty="0" smtClean="0">
                  <a:latin typeface="Times New Roman"/>
                  <a:cs typeface="Times New Roman"/>
                </a:rPr>
                <a:t>=1º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/>
                  <a:cs typeface="Times New Roman"/>
                </a:rPr>
                <a:t>θ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13</a:t>
              </a:r>
              <a:r>
                <a:rPr lang="en-US" dirty="0" smtClean="0">
                  <a:latin typeface="Times New Roman"/>
                  <a:cs typeface="Times New Roman"/>
                </a:rPr>
                <a:t>=8.8º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(</a:t>
              </a:r>
              <a:r>
                <a:rPr lang="en-US" sz="1400" dirty="0" smtClean="0">
                  <a:latin typeface="Times New Roman"/>
                  <a:cs typeface="Times New Roman"/>
                  <a:hlinkClick r:id="rId5"/>
                </a:rPr>
                <a:t>arXiv</a:t>
              </a:r>
              <a:r>
                <a:rPr lang="en-US" sz="1400" dirty="0">
                  <a:latin typeface="Times New Roman"/>
                  <a:cs typeface="Times New Roman"/>
                  <a:hlinkClick r:id="rId5"/>
                </a:rPr>
                <a:t>:</a:t>
              </a:r>
              <a:r>
                <a:rPr lang="en-US" sz="1400" dirty="0" smtClean="0">
                  <a:latin typeface="Times New Roman"/>
                  <a:cs typeface="Times New Roman"/>
                  <a:hlinkClick r:id="rId5"/>
                </a:rPr>
                <a:t>1110.4583</a:t>
              </a:r>
              <a:r>
                <a:rPr lang="en-US" sz="1400" dirty="0" smtClean="0">
                  <a:latin typeface="Times New Roman"/>
                  <a:cs typeface="Times New Roman"/>
                </a:rPr>
                <a:t>)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L/E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L/E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65712" y="4323678"/>
            <a:ext cx="39953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1</a:t>
            </a:r>
            <a:r>
              <a:rPr lang="en-GB" sz="2000" baseline="30000" dirty="0" smtClean="0">
                <a:latin typeface="Times New Roman"/>
                <a:cs typeface="Times New Roman"/>
              </a:rPr>
              <a:t>st</a:t>
            </a:r>
            <a:r>
              <a:rPr lang="en-GB" sz="2000" dirty="0" smtClean="0">
                <a:latin typeface="Times New Roman"/>
                <a:cs typeface="Times New Roman"/>
              </a:rPr>
              <a:t> oscillation max.: A=0.3sin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2</a:t>
            </a:r>
            <a:r>
              <a:rPr lang="en-GB" sz="2000" baseline="30000" dirty="0" smtClean="0">
                <a:latin typeface="Times New Roman"/>
                <a:cs typeface="Times New Roman"/>
              </a:rPr>
              <a:t>nd</a:t>
            </a:r>
            <a:r>
              <a:rPr lang="en-GB" sz="2000" dirty="0" smtClean="0">
                <a:latin typeface="Times New Roman"/>
                <a:cs typeface="Times New Roman"/>
              </a:rPr>
              <a:t> oscillation </a:t>
            </a:r>
            <a:r>
              <a:rPr lang="en-GB" sz="2000" dirty="0">
                <a:latin typeface="Times New Roman"/>
                <a:cs typeface="Times New Roman"/>
              </a:rPr>
              <a:t>max.: A=</a:t>
            </a:r>
            <a:r>
              <a:rPr lang="en-GB" sz="2000" dirty="0" smtClean="0">
                <a:latin typeface="Times New Roman"/>
                <a:cs typeface="Times New Roman"/>
              </a:rPr>
              <a:t>0.75sin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2584" y="5163989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(see arXiv</a:t>
            </a:r>
            <a:r>
              <a:rPr lang="en-US" sz="1400" dirty="0">
                <a:latin typeface="Times New Roman"/>
                <a:cs typeface="Times New Roman"/>
              </a:rPr>
              <a:t>:</a:t>
            </a:r>
            <a:r>
              <a:rPr lang="en-US" sz="1400" dirty="0" smtClean="0">
                <a:latin typeface="Times New Roman"/>
                <a:cs typeface="Times New Roman"/>
              </a:rPr>
              <a:t>1310.5992 and arXiv:0710.0554)</a:t>
            </a:r>
            <a:endParaRPr lang="en-US" sz="1400" dirty="0">
              <a:latin typeface="Times New Roman"/>
              <a:cs typeface="Times New Roman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366643" y="3241138"/>
            <a:ext cx="4495274" cy="2798702"/>
            <a:chOff x="4366643" y="3188588"/>
            <a:chExt cx="4495274" cy="2798702"/>
          </a:xfrm>
        </p:grpSpPr>
        <p:sp>
          <p:nvSpPr>
            <p:cNvPr id="19" name="ZoneTexte 18"/>
            <p:cNvSpPr txBox="1"/>
            <p:nvPr/>
          </p:nvSpPr>
          <p:spPr>
            <a:xfrm rot="16200000">
              <a:off x="3863148" y="3792409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P(</a:t>
              </a:r>
              <a:r>
                <a:rPr lang="el-GR" sz="2400" i="1" dirty="0" smtClean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 smtClean="0">
                  <a:latin typeface="Times New Roman"/>
                  <a:cs typeface="Times New Roman"/>
                </a:rPr>
                <a:t>μ</a:t>
              </a:r>
              <a:r>
                <a:rPr lang="fr-CH" sz="2400" i="1" dirty="0" smtClean="0">
                  <a:latin typeface="Times New Roman"/>
                  <a:cs typeface="Times New Roman"/>
                </a:rPr>
                <a:t>→</a:t>
              </a:r>
              <a:r>
                <a:rPr lang="el-GR" sz="2400" i="1" dirty="0" smtClean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e</a:t>
              </a:r>
              <a:r>
                <a:rPr lang="en-US" sz="2400" i="1" dirty="0" smtClean="0">
                  <a:latin typeface="Times New Roman"/>
                  <a:cs typeface="Times New Roman"/>
                </a:rPr>
                <a:t>)</a:t>
              </a:r>
              <a:endParaRPr lang="en-US" sz="2400" i="1" dirty="0">
                <a:latin typeface="Times New Roman"/>
                <a:cs typeface="Times New Roman"/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3728892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269121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2</a:t>
              </a:r>
              <a:r>
                <a:rPr lang="en-US" i="1" baseline="30000" dirty="0" smtClean="0">
                  <a:latin typeface="Times New Roman"/>
                  <a:cs typeface="Times New Roman"/>
                </a:rPr>
                <a:t>nd</a:t>
              </a:r>
              <a:r>
                <a:rPr lang="en-US" i="1" dirty="0" smtClean="0">
                  <a:latin typeface="Times New Roman"/>
                  <a:cs typeface="Times New Roman"/>
                </a:rPr>
                <a:t> oscillation maximum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450009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 smtClean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13</a:t>
              </a:r>
              <a:r>
                <a:rPr lang="en-US" b="1" dirty="0" smtClean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</a:t>
              </a:r>
              <a:r>
                <a:rPr lang="en-US" sz="1400" b="1" dirty="0" smtClean="0">
                  <a:latin typeface="Times New Roman"/>
                  <a:cs typeface="Times New Roman"/>
                </a:rPr>
                <a:t>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 smtClean="0">
                  <a:latin typeface="Times New Roman"/>
                  <a:cs typeface="Times New Roman"/>
                </a:rPr>
                <a:t>)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46452" y="3459313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latin typeface="Symbol" charset="0"/>
                </a:rPr>
                <a:t>d</a:t>
              </a:r>
              <a:r>
                <a:rPr lang="en-US" baseline="-25000" dirty="0" err="1"/>
                <a:t>CP</a:t>
              </a:r>
              <a:r>
                <a:rPr lang="en-US" dirty="0" smtClean="0"/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rgbClr val="00B0F0"/>
                  </a:solidFill>
                  <a:latin typeface="Symbol" charset="0"/>
                </a:rPr>
                <a:t>d</a:t>
              </a:r>
              <a:r>
                <a:rPr lang="en-US" baseline="-25000" dirty="0" err="1" smtClean="0">
                  <a:solidFill>
                    <a:srgbClr val="00B0F0"/>
                  </a:solidFill>
                </a:rPr>
                <a:t>CP</a:t>
              </a:r>
              <a:r>
                <a:rPr lang="en-US" dirty="0">
                  <a:solidFill>
                    <a:srgbClr val="00B0F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66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66FF"/>
                  </a:solidFill>
                </a:rPr>
                <a:t>CP</a:t>
              </a:r>
              <a:r>
                <a:rPr lang="en-US" dirty="0" smtClean="0">
                  <a:solidFill>
                    <a:srgbClr val="FF66FF"/>
                  </a:solidFill>
                </a:rPr>
                <a:t>=+90</a:t>
              </a:r>
              <a:endParaRPr lang="en-US" dirty="0">
                <a:solidFill>
                  <a:srgbClr val="FF66FF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6179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L/E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1615" y="3188588"/>
              <a:ext cx="3980302" cy="255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108395</TotalTime>
  <Words>2272</Words>
  <Application>Microsoft Macintosh PowerPoint</Application>
  <PresentationFormat>On-screen Show (4:3)</PresentationFormat>
  <Paragraphs>481</Paragraphs>
  <Slides>41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Apple Symbols</vt:lpstr>
      <vt:lpstr>Calibri</vt:lpstr>
      <vt:lpstr>Comic Sans MS</vt:lpstr>
      <vt:lpstr>Courier New</vt:lpstr>
      <vt:lpstr>MS PGothic</vt:lpstr>
      <vt:lpstr>ＭＳ Ｐゴシック</vt:lpstr>
      <vt:lpstr>Symbol</vt:lpstr>
      <vt:lpstr>Times New Roman</vt:lpstr>
      <vt:lpstr>Times New Roman Bold</vt:lpstr>
      <vt:lpstr>Arial</vt:lpstr>
      <vt:lpstr>Thème Office</vt:lpstr>
      <vt:lpstr>Status of ESS neutrino Super Beam (ESSνSB)</vt:lpstr>
      <vt:lpstr>Overview</vt:lpstr>
      <vt:lpstr>European Spallation Source</vt:lpstr>
      <vt:lpstr>European Spallation Source</vt:lpstr>
      <vt:lpstr>ESS proton linac</vt:lpstr>
      <vt:lpstr>What kind of neutrino beam can we extract using this linac?</vt:lpstr>
      <vt:lpstr>ESSνSB ν energy distribution (without optimisation)</vt:lpstr>
      <vt:lpstr>CP Violating Observables (νμ→νe)</vt:lpstr>
      <vt:lpstr>Neutrino Oscillations with "large" θ13</vt:lpstr>
      <vt:lpstr>Can we go to the 2nd oscillation maximum using our proton beam?</vt:lpstr>
      <vt:lpstr>Neutrino spectra</vt:lpstr>
      <vt:lpstr>2nd Oscillation max. coverage</vt:lpstr>
      <vt:lpstr>ESS Linac modifications to produce a neutrino Super Beam</vt:lpstr>
      <vt:lpstr>How to add a neutrino facility?</vt:lpstr>
      <vt:lpstr>PowerPoint Presentation</vt:lpstr>
      <vt:lpstr>PowerPoint Presentation</vt:lpstr>
      <vt:lpstr>PowerPoint Presentation</vt:lpstr>
      <vt:lpstr>Mitigation of high power effects (4-Target/Horn system for EUROν Super Beam)</vt:lpstr>
      <vt:lpstr>General Layout of the target station (copied from EUROν DS)</vt:lpstr>
      <vt:lpstr>Physics Performance</vt:lpstr>
      <vt:lpstr>Systematic errors and exposure</vt:lpstr>
      <vt:lpstr>Which baseline?</vt:lpstr>
      <vt:lpstr>The Garpenberg mine (115 km from Uppsala)</vt:lpstr>
      <vt:lpstr>The Garpenberg mine</vt:lpstr>
      <vt:lpstr>Garpenberg Research Infrastructure Project for Neutrinos (GRIPnu)</vt:lpstr>
      <vt:lpstr>PowerPoint Presentation</vt:lpstr>
      <vt:lpstr>Muons at the level of the beam dump</vt:lpstr>
      <vt:lpstr>Muons at ESS</vt:lpstr>
      <vt:lpstr>ESS under construction</vt:lpstr>
      <vt:lpstr>ESS construction site</vt:lpstr>
      <vt:lpstr>ESSνSB at the European level</vt:lpstr>
      <vt:lpstr>ESSνSB at the European level</vt:lpstr>
      <vt:lpstr>Design Study ESSνSB</vt:lpstr>
      <vt:lpstr>Design Study ESSνSB (2018-2021)</vt:lpstr>
      <vt:lpstr>Conclusion</vt:lpstr>
      <vt:lpstr>Backup</vt:lpstr>
      <vt:lpstr>Possible locations for far detector</vt:lpstr>
      <vt:lpstr>Systematic errors</vt:lpstr>
      <vt:lpstr>δCP accuracy performance (USA snowmass process, P. Coloma)</vt:lpstr>
      <vt:lpstr>Comparisons</vt:lpstr>
      <vt:lpstr>δCP coverage</vt:lpstr>
    </vt:vector>
  </TitlesOfParts>
  <Company>IN2P3/CNRS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1160</cp:revision>
  <cp:lastPrinted>2013-03-04T17:31:58Z</cp:lastPrinted>
  <dcterms:created xsi:type="dcterms:W3CDTF">2012-07-27T00:22:31Z</dcterms:created>
  <dcterms:modified xsi:type="dcterms:W3CDTF">2017-09-28T09:09:10Z</dcterms:modified>
</cp:coreProperties>
</file>