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8" r:id="rId10"/>
    <p:sldId id="304" r:id="rId11"/>
    <p:sldId id="270" r:id="rId12"/>
    <p:sldId id="339" r:id="rId13"/>
    <p:sldId id="271" r:id="rId14"/>
    <p:sldId id="330" r:id="rId15"/>
    <p:sldId id="341" r:id="rId16"/>
    <p:sldId id="342" r:id="rId17"/>
    <p:sldId id="343" r:id="rId18"/>
    <p:sldId id="345" r:id="rId19"/>
    <p:sldId id="346" r:id="rId20"/>
    <p:sldId id="347" r:id="rId21"/>
    <p:sldId id="348" r:id="rId22"/>
    <p:sldId id="331" r:id="rId23"/>
    <p:sldId id="334" r:id="rId24"/>
    <p:sldId id="332" r:id="rId25"/>
    <p:sldId id="349" r:id="rId26"/>
    <p:sldId id="350" r:id="rId27"/>
    <p:sldId id="351" r:id="rId28"/>
    <p:sldId id="352" r:id="rId29"/>
    <p:sldId id="333" r:id="rId30"/>
    <p:sldId id="335" r:id="rId31"/>
    <p:sldId id="336" r:id="rId32"/>
    <p:sldId id="337" r:id="rId33"/>
    <p:sldId id="354" r:id="rId34"/>
    <p:sldId id="329" r:id="rId35"/>
    <p:sldId id="355" r:id="rId36"/>
    <p:sldId id="353" r:id="rId37"/>
    <p:sldId id="259" r:id="rId38"/>
    <p:sldId id="308" r:id="rId39"/>
    <p:sldId id="291" r:id="rId40"/>
    <p:sldId id="292" r:id="rId41"/>
    <p:sldId id="300" r:id="rId42"/>
    <p:sldId id="338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8" r:id="rId59"/>
    <p:sldId id="327" r:id="rId60"/>
    <p:sldId id="261" r:id="rId61"/>
    <p:sldId id="298" r:id="rId62"/>
    <p:sldId id="29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0034E99-E51D-F948-A468-63A98889464D}">
          <p14:sldIdLst>
            <p14:sldId id="256"/>
            <p14:sldId id="257"/>
          </p14:sldIdLst>
        </p14:section>
        <p14:section name="Particle-physics potential of muon beams" id="{2067A64F-BB2E-D340-97B5-BCEF59FA37CF}">
          <p14:sldIdLst>
            <p14:sldId id="258"/>
            <p14:sldId id="262"/>
            <p14:sldId id="263"/>
            <p14:sldId id="264"/>
            <p14:sldId id="265"/>
            <p14:sldId id="266"/>
            <p14:sldId id="268"/>
            <p14:sldId id="304"/>
            <p14:sldId id="270"/>
            <p14:sldId id="339"/>
            <p14:sldId id="271"/>
            <p14:sldId id="330"/>
            <p14:sldId id="341"/>
            <p14:sldId id="342"/>
            <p14:sldId id="343"/>
            <p14:sldId id="345"/>
            <p14:sldId id="346"/>
            <p14:sldId id="347"/>
            <p14:sldId id="348"/>
            <p14:sldId id="331"/>
            <p14:sldId id="334"/>
            <p14:sldId id="332"/>
            <p14:sldId id="349"/>
            <p14:sldId id="350"/>
            <p14:sldId id="351"/>
            <p14:sldId id="352"/>
            <p14:sldId id="333"/>
            <p14:sldId id="335"/>
            <p14:sldId id="336"/>
            <p14:sldId id="337"/>
            <p14:sldId id="354"/>
            <p14:sldId id="329"/>
            <p14:sldId id="355"/>
            <p14:sldId id="353"/>
          </p14:sldIdLst>
        </p14:section>
        <p14:section name="Status of accelerator R&amp;D" id="{F0031148-D17F-7844-B5A2-F4855DB8525B}">
          <p14:sldIdLst>
            <p14:sldId id="259"/>
            <p14:sldId id="308"/>
            <p14:sldId id="291"/>
            <p14:sldId id="292"/>
            <p14:sldId id="300"/>
          </p14:sldIdLst>
        </p14:section>
        <p14:section name="MICE" id="{97CAFFE8-C415-C243-BA10-AB8318841E95}">
          <p14:sldIdLst>
            <p14:sldId id="338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8"/>
            <p14:sldId id="327"/>
          </p14:sldIdLst>
        </p14:section>
        <p14:section name="Opportunities and conclusions" id="{04756325-DCC0-EF45-8FD9-73CDA33DD03C}">
          <p14:sldIdLst>
            <p14:sldId id="261"/>
            <p14:sldId id="298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512" autoAdjust="0"/>
    <p:restoredTop sz="50000" autoAdjust="0"/>
  </p:normalViewPr>
  <p:slideViewPr>
    <p:cSldViewPr snapToGrid="0" snapToObjects="1">
      <p:cViewPr>
        <p:scale>
          <a:sx n="127" d="100"/>
          <a:sy n="127" d="100"/>
        </p:scale>
        <p:origin x="209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3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“</a:t>
            </a:r>
            <a:r>
              <a:rPr lang="en-US" dirty="0" err="1" smtClean="0"/>
              <a:t>parenbar</a:t>
            </a:r>
            <a:r>
              <a:rPr lang="en-US" smtClean="0"/>
              <a:t>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3030-97A8-D94B-B303-153A95D052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2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imp_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1581580" cy="4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STFC_to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345" y="1"/>
            <a:ext cx="1531654" cy="4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356147" y="1"/>
            <a:ext cx="265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2 February, 2017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50798"/>
            <a:ext cx="9144000" cy="6107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73456"/>
            <a:ext cx="2133600" cy="284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Relationship Id="rId3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8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Muon beams for neutrino physics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09" y="5638800"/>
            <a:ext cx="1324335" cy="1269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0494"/>
            <a:ext cx="2562330" cy="12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6" y="621506"/>
            <a:ext cx="2149475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4" y="605631"/>
            <a:ext cx="2211387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662239" y="602456"/>
            <a:ext cx="3843337" cy="3354387"/>
            <a:chOff x="1677" y="570"/>
            <a:chExt cx="2421" cy="2113"/>
          </a:xfrm>
        </p:grpSpPr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 rot="-5400000">
              <a:off x="1232" y="1015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FFFFCC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5400000" flipH="1">
              <a:off x="2435" y="1020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FF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FFFFCC"/>
                </a:solidFill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1" y="1590933"/>
            <a:ext cx="3783214" cy="1411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2" y="4392361"/>
            <a:ext cx="8140700" cy="14393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7599" y="6093811"/>
            <a:ext cx="6694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D202"/>
                </a:solidFill>
              </a:rPr>
              <a:t>“Standard Neutrino Model (</a:t>
            </a:r>
            <a:r>
              <a:rPr lang="en-US" sz="3200" b="1" dirty="0" err="1" smtClean="0">
                <a:solidFill>
                  <a:srgbClr val="FFD202"/>
                </a:solidFill>
              </a:rPr>
              <a:t>SνM</a:t>
            </a:r>
            <a:r>
              <a:rPr lang="en-US" sz="3200" b="1" dirty="0" smtClean="0">
                <a:solidFill>
                  <a:srgbClr val="FFD202"/>
                </a:solidFill>
              </a:rPr>
              <a:t>)”</a:t>
            </a:r>
            <a:endParaRPr lang="en-US" sz="3200" b="1" dirty="0">
              <a:solidFill>
                <a:srgbClr val="FFD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SνM</a:t>
            </a:r>
            <a:r>
              <a:rPr lang="en-US" dirty="0" smtClean="0"/>
              <a:t>: Accelerator-based contributions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9120" y="1303908"/>
            <a:ext cx="9268213" cy="3827260"/>
            <a:chOff x="-69120" y="1086664"/>
            <a:chExt cx="9268213" cy="3827260"/>
          </a:xfrm>
        </p:grpSpPr>
        <p:grpSp>
          <p:nvGrpSpPr>
            <p:cNvPr id="5" name="Group 4"/>
            <p:cNvGrpSpPr/>
            <p:nvPr/>
          </p:nvGrpSpPr>
          <p:grpSpPr>
            <a:xfrm>
              <a:off x="-69120" y="1086664"/>
              <a:ext cx="9268213" cy="3827260"/>
              <a:chOff x="-69120" y="1086664"/>
              <a:chExt cx="9268213" cy="382726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-69120" y="3240000"/>
                <a:ext cx="9268213" cy="385537"/>
                <a:chOff x="-69120" y="3240000"/>
                <a:chExt cx="9268213" cy="385537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165100" y="3240000"/>
                  <a:ext cx="8912225" cy="146880"/>
                  <a:chOff x="165100" y="3240000"/>
                  <a:chExt cx="8912225" cy="146880"/>
                </a:xfrm>
              </p:grpSpPr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165100" y="3240000"/>
                    <a:ext cx="8912225" cy="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tailEnd type="arrow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207352" y="3248640"/>
                    <a:ext cx="8717417" cy="138240"/>
                    <a:chOff x="252941" y="3212976"/>
                    <a:chExt cx="5742856" cy="138240"/>
                  </a:xfrm>
                </p:grpSpPr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252941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971276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>
                      <a:off x="1689611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>
                      <a:off x="2406578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6" name="Straight Connector 45"/>
                    <p:cNvCxnSpPr/>
                    <p:nvPr/>
                  </p:nvCxnSpPr>
                  <p:spPr>
                    <a:xfrm>
                      <a:off x="3124369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3842704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>
                      <a:off x="4561039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>
                      <a:off x="5278006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5995797" y="3212976"/>
                      <a:ext cx="0" cy="138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</p:grpSp>
            </p:grpSp>
            <p:sp>
              <p:nvSpPr>
                <p:cNvPr id="31" name="TextBox 30"/>
                <p:cNvSpPr txBox="1"/>
                <p:nvPr/>
              </p:nvSpPr>
              <p:spPr>
                <a:xfrm>
                  <a:off x="-69120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1950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023431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1960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113833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1970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96674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1980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291737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1990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382139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2000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61752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2010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560868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2020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8650445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rPr>
                    <a:t>2030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50495" y="2315520"/>
                <a:ext cx="10355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BNL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first neutrino</a:t>
                </a:r>
                <a:b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“beam”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1140435" y="2825280"/>
                <a:ext cx="0" cy="41472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-51840" y="1086664"/>
                <a:ext cx="184372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CERN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Horn and bubble chamber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First neutrino beam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1459759" y="1825328"/>
                <a:ext cx="0" cy="141467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385487" y="3897661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Symbol"/>
                  </a:rPr>
                  <a:t>n</a:t>
                </a:r>
                <a:r>
                  <a:rPr kumimoji="0" lang="en-US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e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/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Symbol"/>
                  </a:rPr>
                  <a:t>n</a:t>
                </a:r>
                <a:r>
                  <a:rPr kumimoji="0" lang="en-US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Symbol"/>
                  </a:rPr>
                  <a:t>m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universality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541389" y="3990594"/>
                <a:ext cx="10951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Neutral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Current</a:t>
                </a:r>
                <a:b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discovery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72079" y="2601678"/>
                <a:ext cx="1617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CERN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Horn #2 &amp; </a:t>
                </a:r>
                <a:r>
                  <a:rPr kumimoji="0" lang="en-US" sz="12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Gargamelle</a:t>
                </a:r>
                <a:endPara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576081" y="3257280"/>
                <a:ext cx="0" cy="81971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2852360" y="1546352"/>
                <a:ext cx="267583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CERN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Gargamelle</a:t>
                </a: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, Aachen/</a:t>
                </a:r>
                <a:r>
                  <a:rPr kumimoji="0" lang="en-US" sz="12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Padova</a:t>
                </a: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, CDHS, </a:t>
                </a:r>
                <a:b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CHARM, BEBC, CCFR, NOMAD, CHORUS</a:t>
                </a:r>
              </a:p>
            </p:txBody>
          </p:sp>
          <p:sp>
            <p:nvSpPr>
              <p:cNvPr id="22" name="Left Brace 21"/>
              <p:cNvSpPr/>
              <p:nvPr/>
            </p:nvSpPr>
            <p:spPr>
              <a:xfrm rot="5400000">
                <a:off x="4101908" y="2107515"/>
                <a:ext cx="182684" cy="192925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11956" y="2255664"/>
                <a:ext cx="22173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BNL/FNAL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CITF, HPWF, 7’ BC, 15’ BC, E605, </a:t>
                </a:r>
                <a:b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E613, E734, E776, </a:t>
                </a:r>
                <a:r>
                  <a:rPr kumimoji="0" lang="en-US" sz="12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NuTEV</a:t>
                </a:r>
                <a:endPara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94160" y="1207204"/>
                <a:ext cx="87794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IHEP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</a:rPr>
                  <a:t>SKAT, JINR</a:t>
                </a:r>
              </a:p>
            </p:txBody>
          </p:sp>
          <p:sp>
            <p:nvSpPr>
              <p:cNvPr id="25" name="Left Brace 24"/>
              <p:cNvSpPr/>
              <p:nvPr/>
            </p:nvSpPr>
            <p:spPr>
              <a:xfrm rot="16200000">
                <a:off x="3841333" y="2470689"/>
                <a:ext cx="182684" cy="245040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rgbClr val="00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24436" y="3700833"/>
                <a:ext cx="20638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Development of</a:t>
                </a:r>
                <a:b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E/w SM, QPM, QCD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21248" y="3385172"/>
                <a:ext cx="10951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Symbol"/>
                  </a:rPr>
                  <a:t>n</a:t>
                </a:r>
                <a:r>
                  <a:rPr kumimoji="0" lang="en-US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Symbol"/>
                  </a:rPr>
                  <a:t>m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</a:rPr>
                  <a:t>discovery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140435" y="3248248"/>
                <a:ext cx="0" cy="38886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586804" y="3259104"/>
                <a:ext cx="0" cy="81971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5717680" y="1975449"/>
              <a:ext cx="11818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CERN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OPERA, ICARUS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64793" y="1538483"/>
              <a:ext cx="16807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FNAL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MINOS, MINOS+, </a:t>
              </a:r>
              <a:r>
                <a:rPr kumimoji="0" lang="en-US" sz="12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NOvA</a:t>
              </a:r>
              <a:endPara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Left Brace 7"/>
            <p:cNvSpPr/>
            <p:nvPr/>
          </p:nvSpPr>
          <p:spPr>
            <a:xfrm rot="5400000">
              <a:off x="6501720" y="1843540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21120" y="2462042"/>
              <a:ext cx="1310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KEK/J-PARC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</a:rPr>
                <a:t>K2K, T2K</a:t>
              </a:r>
            </a:p>
          </p:txBody>
        </p:sp>
        <p:sp>
          <p:nvSpPr>
            <p:cNvPr id="10" name="Left Brace 9"/>
            <p:cNvSpPr/>
            <p:nvPr/>
          </p:nvSpPr>
          <p:spPr>
            <a:xfrm rot="16200000">
              <a:off x="6176067" y="2665032"/>
              <a:ext cx="182684" cy="2061717"/>
            </a:xfrm>
            <a:prstGeom prst="leftBrace">
              <a:avLst>
                <a:gd name="adj1" fmla="val 77620"/>
                <a:gd name="adj2" fmla="val 50896"/>
              </a:avLst>
            </a:prstGeom>
            <a:noFill/>
            <a:ln w="19050" cap="flat" cmpd="sng" algn="ctr">
              <a:solidFill>
                <a:srgbClr val="00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85299" y="3700833"/>
              <a:ext cx="19664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rPr>
                <a:t>Development of</a:t>
              </a:r>
              <a:b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rPr>
                <a:t>Standard Neutrino </a:t>
              </a:r>
              <a:b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</a:rPr>
                <a:t>Model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382772" y="1780615"/>
            <a:ext cx="1719591" cy="12003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Global neutrino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progamme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Hyper-K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LBNF/DUNE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CERN Neutrino Platform</a:t>
            </a:r>
          </a:p>
        </p:txBody>
      </p:sp>
      <p:sp>
        <p:nvSpPr>
          <p:cNvPr id="52" name="Left Brace 51"/>
          <p:cNvSpPr/>
          <p:nvPr/>
        </p:nvSpPr>
        <p:spPr>
          <a:xfrm rot="5400000">
            <a:off x="8249809" y="1899813"/>
            <a:ext cx="182684" cy="2484259"/>
          </a:xfrm>
          <a:prstGeom prst="leftBrace">
            <a:avLst>
              <a:gd name="adj1" fmla="val 77620"/>
              <a:gd name="adj2" fmla="val 50896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82672" y="5335034"/>
            <a:ext cx="24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FFFF"/>
                </a:solidFill>
                <a:latin typeface="Calibri"/>
              </a:rPr>
              <a:t>Discovery of</a:t>
            </a:r>
            <a:br>
              <a:rPr lang="en-US" b="1" dirty="0" smtClean="0">
                <a:solidFill>
                  <a:srgbClr val="00FFFF"/>
                </a:solidFill>
                <a:latin typeface="Calibri"/>
              </a:rPr>
            </a:br>
            <a:r>
              <a:rPr lang="en-US" b="1" dirty="0" smtClean="0">
                <a:solidFill>
                  <a:srgbClr val="00FFFF"/>
                </a:solidFill>
                <a:latin typeface="Calibri"/>
              </a:rPr>
              <a:t>CP-invariance violation?</a:t>
            </a:r>
            <a:endParaRPr lang="en-US" b="1" dirty="0">
              <a:solidFill>
                <a:srgbClr val="00FFFF"/>
              </a:solidFill>
              <a:latin typeface="Calibri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8917784" y="3797981"/>
            <a:ext cx="6985" cy="1645613"/>
          </a:xfrm>
          <a:prstGeom prst="straightConnector1">
            <a:avLst/>
          </a:prstGeom>
          <a:noFill/>
          <a:ln w="12700" cap="flat" cmpd="sng" algn="ctr">
            <a:solidFill>
              <a:srgbClr val="00FF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7" y="5088520"/>
            <a:ext cx="1542427" cy="1719073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1850146" y="5158113"/>
            <a:ext cx="4558309" cy="1477328"/>
          </a:xfrm>
          <a:prstGeom prst="rect">
            <a:avLst/>
          </a:prstGeom>
          <a:noFill/>
          <a:ln w="19050" cmpd="sng">
            <a:solidFill>
              <a:srgbClr val="F79646">
                <a:lumMod val="20000"/>
                <a:lumOff val="8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Innovation in detectors to provide:</a:t>
            </a:r>
          </a:p>
          <a:p>
            <a:pPr lvl="0" defTabSz="914400">
              <a:defRPr/>
            </a:pPr>
            <a:r>
              <a:rPr lang="en-US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</a:t>
            </a:r>
            <a:r>
              <a:rPr lang="en-US" b="1" kern="0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  </a:t>
            </a:r>
            <a:r>
              <a:rPr lang="en-US" b="1" kern="0" dirty="0" smtClean="0">
                <a:solidFill>
                  <a:srgbClr val="FFD202"/>
                </a:solidFill>
              </a:rPr>
              <a:t>— High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D202"/>
                </a:solidFill>
                <a:effectLst/>
                <a:uLnTx/>
                <a:uFillTx/>
              </a:rPr>
              <a:t>-precision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</a:rPr>
              <a:t>     — Large data sets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</a:rPr>
              <a:t>       — Control of systematics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FFFFFF"/>
                </a:solidFill>
              </a:rPr>
              <a:t>Innovation in accelerators to go beyond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6408455" y="3602417"/>
            <a:ext cx="2364541" cy="2288378"/>
          </a:xfrm>
          <a:prstGeom prst="straightConnector1">
            <a:avLst/>
          </a:prstGeom>
          <a:noFill/>
          <a:ln w="25400" cap="flat" cmpd="sng" algn="ctr">
            <a:solidFill>
              <a:srgbClr val="FDEAD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8636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and Neutrino Factory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" y="1114618"/>
            <a:ext cx="9063833" cy="5105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488233" y="3680832"/>
            <a:ext cx="545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MAP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439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4407139" cy="610720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Optimise</a:t>
            </a:r>
            <a:r>
              <a:rPr lang="en-US" dirty="0"/>
              <a:t> </a:t>
            </a:r>
            <a:r>
              <a:rPr lang="en-US" dirty="0" smtClean="0"/>
              <a:t>sensitivity </a:t>
            </a:r>
            <a:br>
              <a:rPr lang="en-US" dirty="0" smtClean="0"/>
            </a:br>
            <a:r>
              <a:rPr lang="en-US" dirty="0" smtClean="0"/>
              <a:t>and precision:</a:t>
            </a:r>
            <a:endParaRPr lang="en-US" dirty="0"/>
          </a:p>
          <a:p>
            <a:pPr lvl="1"/>
            <a:r>
              <a:rPr lang="en-US" dirty="0"/>
              <a:t>Requirements:</a:t>
            </a:r>
          </a:p>
          <a:p>
            <a:pPr lvl="2"/>
            <a:r>
              <a:rPr lang="en-US" dirty="0"/>
              <a:t>Large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dirty="0"/>
              <a:t>Detailed study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</a:t>
            </a:r>
            <a:r>
              <a:rPr lang="en-US" dirty="0"/>
              <a:t>-leading effects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Unique:</a:t>
            </a:r>
          </a:p>
          <a:p>
            <a:pPr lvl="1"/>
            <a:r>
              <a:rPr lang="en-US" dirty="0" smtClean="0"/>
              <a:t>Large, </a:t>
            </a:r>
            <a:r>
              <a:rPr lang="en-US" dirty="0"/>
              <a:t>high-energy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</a:t>
            </a:r>
            <a:r>
              <a:rPr lang="en-US" dirty="0" smtClean="0"/>
              <a:t>flux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-beam cooling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Favourable</a:t>
            </a:r>
            <a:r>
              <a:rPr lang="en-US" dirty="0" smtClean="0"/>
              <a:t> rigidity:</a:t>
            </a:r>
            <a:endParaRPr lang="en-US" dirty="0"/>
          </a:p>
          <a:p>
            <a:pPr lvl="2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E</a:t>
            </a:r>
            <a:r>
              <a:rPr lang="en-US" dirty="0" smtClean="0"/>
              <a:t> for given </a:t>
            </a:r>
            <a:r>
              <a:rPr lang="en-US" i="1" dirty="0" smtClean="0"/>
              <a:t>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13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04480" y="2027785"/>
            <a:ext cx="114300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79838" y="5118838"/>
            <a:ext cx="114300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01" y="3149879"/>
            <a:ext cx="2169072" cy="91866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33" y="792453"/>
            <a:ext cx="4393188" cy="2450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70" y="3330367"/>
            <a:ext cx="4413838" cy="32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85646"/>
            <a:ext cx="9144000" cy="2472354"/>
          </a:xfrm>
        </p:spPr>
        <p:txBody>
          <a:bodyPr/>
          <a:lstStyle/>
          <a:p>
            <a:r>
              <a:rPr lang="en-US" dirty="0" smtClean="0"/>
              <a:t>T2K:</a:t>
            </a:r>
          </a:p>
          <a:p>
            <a:pPr lvl="1"/>
            <a:r>
              <a:rPr lang="en-US" dirty="0" smtClean="0"/>
              <a:t>Preference for CP-invariance violation at 90% CL</a:t>
            </a:r>
          </a:p>
          <a:p>
            <a:r>
              <a:rPr lang="en-US" dirty="0" err="1" smtClean="0"/>
              <a:t>Marone</a:t>
            </a:r>
            <a:r>
              <a:rPr lang="en-US" dirty="0" smtClean="0"/>
              <a:t>: preliminary global fit for Neutrino 2016:</a:t>
            </a:r>
          </a:p>
          <a:p>
            <a:pPr lvl="1"/>
            <a:r>
              <a:rPr lang="en-US" dirty="0" smtClean="0"/>
              <a:t>Indication that CP-invariance </a:t>
            </a:r>
            <a:r>
              <a:rPr lang="en-US" dirty="0" err="1" smtClean="0"/>
              <a:t>disfavoured</a:t>
            </a:r>
            <a:r>
              <a:rPr lang="en-US" dirty="0" smtClean="0"/>
              <a:t> at &gt;2σ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9" y="804246"/>
            <a:ext cx="5080591" cy="3581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25" y="804246"/>
            <a:ext cx="3606800" cy="3581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1821" y="957786"/>
            <a:ext cx="156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T2K</a:t>
            </a:r>
          </a:p>
          <a:p>
            <a:r>
              <a:rPr lang="en-US" b="1" dirty="0" smtClean="0"/>
              <a:t>Neutrino 2016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2179" y="2933930"/>
            <a:ext cx="156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Marone</a:t>
            </a:r>
            <a:endParaRPr lang="en-US" b="1" dirty="0" smtClean="0"/>
          </a:p>
          <a:p>
            <a:r>
              <a:rPr lang="en-US" b="1" dirty="0" smtClean="0"/>
              <a:t>Neutrino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46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Completing the </a:t>
            </a:r>
            <a:r>
              <a:rPr lang="en-US" dirty="0" err="1" smtClean="0"/>
              <a:t>SνM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Mass hierarchy: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15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4648200" y="750888"/>
            <a:ext cx="4495800" cy="6107112"/>
          </a:xfrm>
        </p:spPr>
        <p:txBody>
          <a:bodyPr/>
          <a:lstStyle/>
          <a:p>
            <a:r>
              <a:rPr lang="en-US" sz="2800" dirty="0"/>
              <a:t>CP-invariance violation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12" name="Picture 11" descr="Combinatio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59" r="25344" b="33125"/>
          <a:stretch/>
        </p:blipFill>
        <p:spPr>
          <a:xfrm>
            <a:off x="4797921" y="1326190"/>
            <a:ext cx="4121683" cy="542596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0" y="1285624"/>
            <a:ext cx="3955760" cy="55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Baseline Neutrino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8880"/>
            <a:ext cx="9144000" cy="3098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New neutrino beam on Main Injector:</a:t>
            </a:r>
          </a:p>
          <a:p>
            <a:pPr lvl="1"/>
            <a:r>
              <a:rPr lang="en-US" dirty="0" smtClean="0"/>
              <a:t>Horn-focused, wide-band beam</a:t>
            </a:r>
          </a:p>
          <a:p>
            <a:pPr lvl="1"/>
            <a:r>
              <a:rPr lang="en-US" dirty="0" smtClean="0"/>
              <a:t>Peak in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ν</a:t>
            </a:r>
            <a:r>
              <a:rPr lang="en-US" baseline="-25000" dirty="0" smtClean="0"/>
              <a:t> </a:t>
            </a:r>
            <a:r>
              <a:rPr lang="en-US" dirty="0" smtClean="0"/>
              <a:t>~</a:t>
            </a:r>
            <a:r>
              <a:rPr lang="en-US" baseline="-25000" dirty="0" smtClean="0"/>
              <a:t> </a:t>
            </a:r>
            <a:r>
              <a:rPr lang="en-US" dirty="0" smtClean="0"/>
              <a:t>3</a:t>
            </a:r>
            <a:r>
              <a:rPr lang="en-US" baseline="-25000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; matched to 1300</a:t>
            </a:r>
            <a:r>
              <a:rPr lang="en-US" baseline="-25000" dirty="0" smtClean="0"/>
              <a:t> </a:t>
            </a:r>
            <a:r>
              <a:rPr lang="en-US" dirty="0" smtClean="0"/>
              <a:t>km baseline</a:t>
            </a:r>
          </a:p>
          <a:p>
            <a:pPr lvl="1"/>
            <a:r>
              <a:rPr lang="en-US" dirty="0" smtClean="0"/>
              <a:t>Main Injector, with PIP II, delivers 1.07</a:t>
            </a:r>
            <a:r>
              <a:rPr lang="en-US" baseline="-25000" dirty="0" smtClean="0"/>
              <a:t> </a:t>
            </a:r>
            <a:r>
              <a:rPr lang="en-US" dirty="0" smtClean="0"/>
              <a:t>MW @ 80</a:t>
            </a:r>
            <a:r>
              <a:rPr lang="en-US" baseline="-25000" dirty="0" smtClean="0"/>
              <a:t>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PIP II: 800</a:t>
            </a:r>
            <a:r>
              <a:rPr lang="en-US" baseline="-25000" dirty="0" smtClean="0"/>
              <a:t> </a:t>
            </a:r>
            <a:r>
              <a:rPr lang="en-US" dirty="0" smtClean="0"/>
              <a:t>MeV s/c </a:t>
            </a:r>
            <a:r>
              <a:rPr lang="en-US" dirty="0" err="1" smtClean="0"/>
              <a:t>linac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1.2 MW @ 120 GeV;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1.07 MW @ 80 GeV – baseline for LBNF/DUNE</a:t>
            </a:r>
          </a:p>
          <a:p>
            <a:r>
              <a:rPr lang="en-US" dirty="0" smtClean="0"/>
              <a:t>PIP III: u/g 3</a:t>
            </a:r>
            <a:r>
              <a:rPr lang="en-US" baseline="-25000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s/c </a:t>
            </a:r>
            <a:r>
              <a:rPr lang="en-US" dirty="0" err="1" smtClean="0"/>
              <a:t>linac</a:t>
            </a:r>
            <a:r>
              <a:rPr lang="en-US" dirty="0"/>
              <a:t> </a:t>
            </a:r>
            <a:r>
              <a:rPr lang="en-US" dirty="0" smtClean="0"/>
              <a:t>[2.4</a:t>
            </a:r>
            <a:r>
              <a:rPr lang="en-US" baseline="-25000" dirty="0" smtClean="0"/>
              <a:t> </a:t>
            </a:r>
            <a:r>
              <a:rPr lang="en-US" dirty="0" smtClean="0"/>
              <a:t>MW @ 120</a:t>
            </a:r>
            <a:r>
              <a:rPr lang="en-US" baseline="-25000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-1588"/>
            <a:ext cx="2138363" cy="328613"/>
          </a:xfrm>
          <a:prstGeom prst="rect">
            <a:avLst/>
          </a:prstGeom>
        </p:spPr>
        <p:txBody>
          <a:bodyPr/>
          <a:lstStyle/>
          <a:p>
            <a:fld id="{F0E1E9C6-1052-E349-B02B-3A8C75C4BDE1}" type="datetime3">
              <a:rPr lang="en-GB" smtClean="0"/>
              <a:pPr/>
              <a:t>2 February, 2017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1" y="781277"/>
            <a:ext cx="7276718" cy="284793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19937" y="-40640"/>
            <a:ext cx="6394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</a:rPr>
              <a:t>https://</a:t>
            </a:r>
            <a:r>
              <a:rPr lang="en-US" sz="1100" b="1" dirty="0" err="1" smtClean="0">
                <a:solidFill>
                  <a:srgbClr val="FFFFFF"/>
                </a:solidFill>
              </a:rPr>
              <a:t>web.fnal.gov</a:t>
            </a:r>
            <a:r>
              <a:rPr lang="en-US" sz="1100" b="1" dirty="0" smtClean="0">
                <a:solidFill>
                  <a:srgbClr val="FFFFFF"/>
                </a:solidFill>
              </a:rPr>
              <a:t>/project/LBNF/</a:t>
            </a:r>
            <a:r>
              <a:rPr lang="en-US" sz="1100" b="1" dirty="0" err="1" smtClean="0">
                <a:solidFill>
                  <a:srgbClr val="FFFFFF"/>
                </a:solidFill>
              </a:rPr>
              <a:t>SitePages</a:t>
            </a:r>
            <a:r>
              <a:rPr lang="en-US" sz="1100" b="1" dirty="0" smtClean="0">
                <a:solidFill>
                  <a:srgbClr val="FFFFFF"/>
                </a:solidFill>
              </a:rPr>
              <a:t>/DUNE%20and%20LBNF%20Reports%20and%20Papers.aspx</a:t>
            </a:r>
            <a:endParaRPr lang="en-US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640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DUNE: far detector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81120"/>
            <a:ext cx="9144000" cy="29768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Sanford Underground Research facility (SURF)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40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err="1" smtClean="0"/>
              <a:t>LAr</a:t>
            </a:r>
            <a:r>
              <a:rPr lang="en-US" dirty="0" smtClean="0"/>
              <a:t> TPC:</a:t>
            </a:r>
          </a:p>
          <a:p>
            <a:pPr lvl="1"/>
            <a:r>
              <a:rPr lang="en-US" dirty="0" smtClean="0"/>
              <a:t>Modular approach: 4 caverns, 4 independent 10</a:t>
            </a:r>
            <a:r>
              <a:rPr lang="en-US" baseline="-25000" dirty="0" smtClean="0"/>
              <a:t> </a:t>
            </a:r>
            <a:r>
              <a:rPr lang="en-US" dirty="0" err="1" smtClean="0"/>
              <a:t>kT</a:t>
            </a:r>
            <a:r>
              <a:rPr lang="en-US" dirty="0" smtClean="0"/>
              <a:t> modules</a:t>
            </a:r>
          </a:p>
          <a:p>
            <a:pPr lvl="1"/>
            <a:r>
              <a:rPr lang="en-US" dirty="0" smtClean="0"/>
              <a:t>Approach allows:</a:t>
            </a:r>
          </a:p>
          <a:p>
            <a:pPr lvl="2"/>
            <a:r>
              <a:rPr lang="en-US" dirty="0" smtClean="0"/>
              <a:t>Staged build</a:t>
            </a:r>
          </a:p>
          <a:p>
            <a:pPr lvl="2"/>
            <a:r>
              <a:rPr lang="en-US" dirty="0" smtClean="0"/>
              <a:t>Flexibility to exploit advancements in </a:t>
            </a:r>
            <a:r>
              <a:rPr lang="en-US" dirty="0" err="1" smtClean="0"/>
              <a:t>LAr</a:t>
            </a:r>
            <a:r>
              <a:rPr lang="en-US" dirty="0" smtClean="0"/>
              <a:t> TPC technique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81" y="931708"/>
            <a:ext cx="5837989" cy="280914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9937" y="-30480"/>
            <a:ext cx="7239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</a:rPr>
              <a:t>https://</a:t>
            </a:r>
            <a:r>
              <a:rPr lang="en-US" sz="1100" b="1" dirty="0" err="1" smtClean="0">
                <a:solidFill>
                  <a:srgbClr val="FFFFFF"/>
                </a:solidFill>
              </a:rPr>
              <a:t>web.fnal.gov</a:t>
            </a:r>
            <a:r>
              <a:rPr lang="en-US" sz="1100" b="1" dirty="0" smtClean="0">
                <a:solidFill>
                  <a:srgbClr val="FFFFFF"/>
                </a:solidFill>
              </a:rPr>
              <a:t>/project/LBNF/</a:t>
            </a:r>
            <a:r>
              <a:rPr lang="en-US" sz="1100" b="1" dirty="0" err="1" smtClean="0">
                <a:solidFill>
                  <a:srgbClr val="FFFFFF"/>
                </a:solidFill>
              </a:rPr>
              <a:t>SitePages</a:t>
            </a:r>
            <a:r>
              <a:rPr lang="en-US" sz="1100" b="1" dirty="0" smtClean="0">
                <a:solidFill>
                  <a:srgbClr val="FFFFFF"/>
                </a:solidFill>
              </a:rPr>
              <a:t>/DUNE%20and%20LBNF%20Reports%20and%20Papers.aspx</a:t>
            </a:r>
            <a:endParaRPr lang="en-US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J-PARC to Hyper-K; accelerator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76800"/>
            <a:ext cx="9144000" cy="1981200"/>
          </a:xfrm>
        </p:spPr>
        <p:txBody>
          <a:bodyPr/>
          <a:lstStyle/>
          <a:p>
            <a:r>
              <a:rPr lang="en-US" dirty="0" smtClean="0"/>
              <a:t>Upgrade </a:t>
            </a:r>
            <a:r>
              <a:rPr lang="en-US" dirty="0" err="1" smtClean="0"/>
              <a:t>programme</a:t>
            </a:r>
            <a:r>
              <a:rPr lang="en-US" dirty="0" smtClean="0"/>
              <a:t> to increase power on target</a:t>
            </a:r>
          </a:p>
          <a:p>
            <a:pPr lvl="1"/>
            <a:r>
              <a:rPr lang="en-US" dirty="0" smtClean="0"/>
              <a:t>1.3 MW by ~2025, “start of Hyper-K era”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96" y="1117600"/>
            <a:ext cx="5836792" cy="329184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1" y="1117600"/>
            <a:ext cx="3031615" cy="329184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247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Hyper-K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89680"/>
            <a:ext cx="9144000" cy="30683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374</a:t>
            </a:r>
            <a:r>
              <a:rPr lang="en-US" baseline="-25000" dirty="0" smtClean="0"/>
              <a:t> </a:t>
            </a:r>
            <a:r>
              <a:rPr lang="en-US" dirty="0" err="1" smtClean="0"/>
              <a:t>kT</a:t>
            </a:r>
            <a:r>
              <a:rPr lang="en-US" dirty="0" smtClean="0"/>
              <a:t> fiducial mass ring-imaging H</a:t>
            </a:r>
            <a:r>
              <a:rPr lang="en-US" baseline="-25000" dirty="0" smtClean="0"/>
              <a:t>2</a:t>
            </a:r>
            <a:r>
              <a:rPr lang="en-US" dirty="0" smtClean="0"/>
              <a:t>O Cherenkov</a:t>
            </a:r>
          </a:p>
          <a:p>
            <a:pPr lvl="1"/>
            <a:r>
              <a:rPr lang="en-US" dirty="0" smtClean="0"/>
              <a:t>Two independent modules; each with a total mass of 260</a:t>
            </a:r>
            <a:r>
              <a:rPr lang="en-US" baseline="-25000" dirty="0" smtClean="0"/>
              <a:t>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Inner detector:</a:t>
            </a:r>
          </a:p>
          <a:p>
            <a:pPr lvl="2"/>
            <a:r>
              <a:rPr lang="en-US" dirty="0" smtClean="0"/>
              <a:t>80k 20-inch PMTs; 40% photo-cathode coverage</a:t>
            </a:r>
          </a:p>
          <a:p>
            <a:pPr lvl="1"/>
            <a:r>
              <a:rPr lang="en-US" dirty="0" smtClean="0"/>
              <a:t>Outer detector:</a:t>
            </a:r>
          </a:p>
          <a:p>
            <a:pPr lvl="2"/>
            <a:r>
              <a:rPr lang="en-US" dirty="0" smtClean="0"/>
              <a:t>25k 8-inch PMTs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21711"/>
            <a:ext cx="52974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Prog</a:t>
            </a:r>
            <a:r>
              <a:rPr lang="en-US" sz="1400" b="1" dirty="0">
                <a:solidFill>
                  <a:schemeClr val="bg1"/>
                </a:solidFill>
              </a:rPr>
              <a:t>. </a:t>
            </a:r>
            <a:r>
              <a:rPr lang="en-US" sz="1400" b="1" dirty="0" err="1">
                <a:solidFill>
                  <a:schemeClr val="bg1"/>
                </a:solidFill>
              </a:rPr>
              <a:t>Theor</a:t>
            </a:r>
            <a:r>
              <a:rPr lang="en-US" sz="1400" b="1" dirty="0">
                <a:solidFill>
                  <a:schemeClr val="bg1"/>
                </a:solidFill>
              </a:rPr>
              <a:t>. Exp. Phys. 2015, 00000; DOI: </a:t>
            </a:r>
            <a:r>
              <a:rPr lang="en-US" sz="1400" b="1" dirty="0" smtClean="0">
                <a:solidFill>
                  <a:schemeClr val="bg1"/>
                </a:solidFill>
              </a:rPr>
              <a:t>10.1093=</a:t>
            </a:r>
            <a:r>
              <a:rPr lang="en-US" sz="1400" b="1" dirty="0" err="1" smtClean="0">
                <a:solidFill>
                  <a:schemeClr val="bg1"/>
                </a:solidFill>
              </a:rPr>
              <a:t>ptep</a:t>
            </a:r>
            <a:r>
              <a:rPr lang="en-US" sz="1400" b="1" dirty="0" smtClean="0">
                <a:solidFill>
                  <a:schemeClr val="bg1"/>
                </a:solidFill>
              </a:rPr>
              <a:t>/0000000000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https://</a:t>
            </a:r>
            <a:r>
              <a:rPr lang="en-US" sz="1400" b="1" dirty="0" smtClean="0">
                <a:solidFill>
                  <a:schemeClr val="bg1"/>
                </a:solidFill>
              </a:rPr>
              <a:t>lib-</a:t>
            </a:r>
            <a:r>
              <a:rPr lang="en-US" sz="1400" b="1" dirty="0" err="1" smtClean="0">
                <a:solidFill>
                  <a:schemeClr val="bg1"/>
                </a:solidFill>
              </a:rPr>
              <a:t>extopc.kek.jp</a:t>
            </a:r>
            <a:r>
              <a:rPr lang="en-US" sz="1400" b="1" dirty="0" smtClean="0">
                <a:solidFill>
                  <a:schemeClr val="bg1"/>
                </a:solidFill>
              </a:rPr>
              <a:t>/preprints/PDF/2016/1627/1627021.pdf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KEK </a:t>
            </a:r>
            <a:r>
              <a:rPr lang="en-US" sz="1400" b="1" dirty="0">
                <a:solidFill>
                  <a:schemeClr val="bg1"/>
                </a:solidFill>
              </a:rPr>
              <a:t>Preprint 2016-21,ICRR-Report-701-2016-1</a:t>
            </a:r>
          </a:p>
        </p:txBody>
      </p:sp>
      <p:pic>
        <p:nvPicPr>
          <p:cNvPr id="9" name="Image 9"/>
          <p:cNvPicPr>
            <a:picLocks noChangeAspect="1"/>
          </p:cNvPicPr>
          <p:nvPr/>
        </p:nvPicPr>
        <p:blipFill rotWithShape="1">
          <a:blip r:embed="rId2"/>
          <a:srcRect l="5062" t="8192" r="5534" b="12738"/>
          <a:stretch/>
        </p:blipFill>
        <p:spPr>
          <a:xfrm>
            <a:off x="4983480" y="793363"/>
            <a:ext cx="4053840" cy="299631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" y="902598"/>
            <a:ext cx="3846830" cy="273528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663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Particle-physics potential of stored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Status of accelerator R&amp;D</a:t>
            </a:r>
          </a:p>
          <a:p>
            <a:pPr>
              <a:lnSpc>
                <a:spcPct val="250000"/>
              </a:lnSpc>
            </a:pPr>
            <a:r>
              <a:rPr lang="en-US" dirty="0" err="1" smtClean="0"/>
              <a:t>Muon</a:t>
            </a:r>
            <a:r>
              <a:rPr lang="en-US" dirty="0" smtClean="0"/>
              <a:t> Ionization Cooling Experiment (MICE)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Opportunities and 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DUNE: near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0080"/>
            <a:ext cx="4328160" cy="62179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Required to measure </a:t>
            </a:r>
            <a:r>
              <a:rPr lang="en-US" dirty="0" err="1" smtClean="0"/>
              <a:t>unoscillated</a:t>
            </a:r>
            <a:r>
              <a:rPr lang="en-US" dirty="0" smtClean="0"/>
              <a:t> beam</a:t>
            </a:r>
          </a:p>
          <a:p>
            <a:pPr lvl="1"/>
            <a:r>
              <a:rPr lang="en-US" dirty="0" smtClean="0"/>
              <a:t>Near/far extrapolation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concept under development:</a:t>
            </a:r>
          </a:p>
          <a:p>
            <a:pPr lvl="1"/>
            <a:r>
              <a:rPr lang="en-US" dirty="0" smtClean="0"/>
              <a:t>Example (from proposal):</a:t>
            </a:r>
          </a:p>
          <a:p>
            <a:pPr lvl="1"/>
            <a:r>
              <a:rPr lang="en-US" dirty="0" smtClean="0"/>
              <a:t>Fine-grained detector:</a:t>
            </a:r>
          </a:p>
          <a:p>
            <a:pPr lvl="2"/>
            <a:r>
              <a:rPr lang="en-US" dirty="0" smtClean="0"/>
              <a:t>Central straw-tube tracker</a:t>
            </a:r>
          </a:p>
          <a:p>
            <a:pPr lvl="2"/>
            <a:r>
              <a:rPr lang="en-US" dirty="0" err="1" smtClean="0"/>
              <a:t>Pb</a:t>
            </a:r>
            <a:r>
              <a:rPr lang="en-US" dirty="0" smtClean="0"/>
              <a:t>/</a:t>
            </a:r>
            <a:r>
              <a:rPr lang="en-US" dirty="0" err="1" smtClean="0"/>
              <a:t>scintilator</a:t>
            </a:r>
            <a:r>
              <a:rPr lang="en-US" dirty="0" smtClean="0"/>
              <a:t> ECAL</a:t>
            </a:r>
          </a:p>
          <a:p>
            <a:pPr lvl="2"/>
            <a:r>
              <a:rPr lang="en-US" dirty="0" smtClean="0"/>
              <a:t>Dipole magnet</a:t>
            </a:r>
          </a:p>
          <a:p>
            <a:pPr lvl="2"/>
            <a:r>
              <a:rPr lang="en-US" dirty="0" smtClean="0"/>
              <a:t>RPC-based </a:t>
            </a:r>
            <a:r>
              <a:rPr lang="en-US" dirty="0" err="1" smtClean="0"/>
              <a:t>muon</a:t>
            </a:r>
            <a:r>
              <a:rPr lang="en-US" dirty="0" smtClean="0"/>
              <a:t> detectors</a:t>
            </a:r>
          </a:p>
          <a:p>
            <a:endParaRPr lang="en-US" dirty="0" smtClean="0"/>
          </a:p>
          <a:p>
            <a:r>
              <a:rPr lang="en-US" dirty="0" smtClean="0"/>
              <a:t>Alternatives:</a:t>
            </a:r>
          </a:p>
          <a:p>
            <a:pPr lvl="1"/>
            <a:r>
              <a:rPr lang="en-US" dirty="0" err="1" smtClean="0"/>
              <a:t>LAr</a:t>
            </a:r>
            <a:r>
              <a:rPr lang="en-US" dirty="0" smtClean="0"/>
              <a:t> TPC; and/or</a:t>
            </a:r>
          </a:p>
          <a:p>
            <a:pPr lvl="1"/>
            <a:r>
              <a:rPr lang="en-US" dirty="0" smtClean="0"/>
              <a:t>High-pressure </a:t>
            </a:r>
            <a:r>
              <a:rPr lang="en-US" dirty="0" err="1" smtClean="0"/>
              <a:t>Ar</a:t>
            </a:r>
            <a:r>
              <a:rPr lang="en-US" dirty="0" smtClean="0"/>
              <a:t> TPC</a:t>
            </a:r>
          </a:p>
          <a:p>
            <a:pPr marL="177800" indent="0">
              <a:buNone/>
            </a:pPr>
            <a:r>
              <a:rPr lang="en-US" dirty="0" smtClean="0"/>
              <a:t>  under discussion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447" y="1437203"/>
            <a:ext cx="4756605" cy="42117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9937" y="-40640"/>
            <a:ext cx="7239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</a:rPr>
              <a:t>https://</a:t>
            </a:r>
            <a:r>
              <a:rPr lang="en-US" sz="1100" b="1" dirty="0" err="1" smtClean="0">
                <a:solidFill>
                  <a:srgbClr val="FFFFFF"/>
                </a:solidFill>
              </a:rPr>
              <a:t>web.fnal.gov</a:t>
            </a:r>
            <a:r>
              <a:rPr lang="en-US" sz="1100" b="1" dirty="0" smtClean="0">
                <a:solidFill>
                  <a:srgbClr val="FFFFFF"/>
                </a:solidFill>
              </a:rPr>
              <a:t>/project/LBNF/</a:t>
            </a:r>
            <a:r>
              <a:rPr lang="en-US" sz="1100" b="1" dirty="0" err="1" smtClean="0">
                <a:solidFill>
                  <a:srgbClr val="FFFFFF"/>
                </a:solidFill>
              </a:rPr>
              <a:t>SitePages</a:t>
            </a:r>
            <a:r>
              <a:rPr lang="en-US" sz="1100" b="1" dirty="0" smtClean="0">
                <a:solidFill>
                  <a:srgbClr val="FFFFFF"/>
                </a:solidFill>
              </a:rPr>
              <a:t>/DUNE%20and%20LBNF%20Reports%20and%20Papers.aspx</a:t>
            </a:r>
            <a:endParaRPr lang="en-US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640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Hyper-K near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3292"/>
            <a:ext cx="9144000" cy="60147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Essential to constrain flux and cross sections</a:t>
            </a:r>
          </a:p>
          <a:p>
            <a:pPr lvl="1"/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i="1" dirty="0" err="1" smtClean="0"/>
              <a:t>N</a:t>
            </a:r>
            <a:r>
              <a:rPr lang="en-US" dirty="0" smtClean="0"/>
              <a:t> and </a:t>
            </a:r>
            <a:r>
              <a:rPr lang="en-US" dirty="0" err="1" smtClean="0"/>
              <a:t>ν</a:t>
            </a:r>
            <a:r>
              <a:rPr lang="en-US" i="1" baseline="-25000" dirty="0" err="1" smtClean="0"/>
              <a:t>e</a:t>
            </a:r>
            <a:r>
              <a:rPr lang="en-US" i="1" dirty="0" err="1" smtClean="0"/>
              <a:t>N</a:t>
            </a: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Upgrades to present ND280 detector considered:</a:t>
            </a:r>
          </a:p>
          <a:p>
            <a:pPr lvl="1"/>
            <a:r>
              <a:rPr lang="en-US" dirty="0" smtClean="0"/>
              <a:t>3D grid water detector (WAGASCI, J-PARC T59)</a:t>
            </a:r>
          </a:p>
          <a:p>
            <a:pPr lvl="1"/>
            <a:r>
              <a:rPr lang="en-US" dirty="0" smtClean="0"/>
              <a:t>High-pressure </a:t>
            </a:r>
            <a:r>
              <a:rPr lang="en-US" dirty="0" err="1" smtClean="0"/>
              <a:t>Ar</a:t>
            </a:r>
            <a:r>
              <a:rPr lang="en-US" dirty="0" smtClean="0"/>
              <a:t> TPC [*]</a:t>
            </a:r>
          </a:p>
          <a:p>
            <a:pPr lvl="1"/>
            <a:r>
              <a:rPr lang="en-US" dirty="0" smtClean="0"/>
              <a:t>Water-based liquid </a:t>
            </a:r>
            <a:r>
              <a:rPr lang="en-US" dirty="0" err="1" smtClean="0"/>
              <a:t>scintilaltor</a:t>
            </a:r>
            <a:r>
              <a:rPr lang="en-US" dirty="0" smtClean="0"/>
              <a:t> [NIM A660 51 (2011)]</a:t>
            </a:r>
          </a:p>
          <a:p>
            <a:pPr lvl="1"/>
            <a:r>
              <a:rPr lang="en-US" dirty="0" smtClean="0"/>
              <a:t>Emulsion detector (J-PARC T60)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Intermediate detectors being developed:</a:t>
            </a:r>
          </a:p>
          <a:p>
            <a:pPr lvl="1"/>
            <a:r>
              <a:rPr lang="en-US" dirty="0"/>
              <a:t>TITUS </a:t>
            </a:r>
            <a:r>
              <a:rPr lang="en-US" dirty="0" smtClean="0"/>
              <a:t>[arXiv:1504.08272]:</a:t>
            </a:r>
          </a:p>
          <a:p>
            <a:pPr lvl="2"/>
            <a:r>
              <a:rPr lang="en-US" dirty="0" smtClean="0"/>
              <a:t>2 </a:t>
            </a:r>
            <a:r>
              <a:rPr lang="en-US" dirty="0" err="1" smtClean="0"/>
              <a:t>kT</a:t>
            </a:r>
            <a:r>
              <a:rPr lang="en-US" dirty="0" smtClean="0"/>
              <a:t>, </a:t>
            </a:r>
            <a:r>
              <a:rPr lang="en-US" dirty="0" err="1" smtClean="0"/>
              <a:t>Gd</a:t>
            </a:r>
            <a:r>
              <a:rPr lang="en-US" dirty="0" smtClean="0"/>
              <a:t> doped, H2O Cherenkov</a:t>
            </a:r>
          </a:p>
          <a:p>
            <a:pPr lvl="2"/>
            <a:r>
              <a:rPr lang="en-US" dirty="0" smtClean="0"/>
              <a:t>Placed at ~2 km so that flux shape is similar to that at Hyper-K</a:t>
            </a:r>
          </a:p>
          <a:p>
            <a:pPr lvl="1"/>
            <a:r>
              <a:rPr lang="en-US" dirty="0" err="1" smtClean="0"/>
              <a:t>nuPRISM</a:t>
            </a:r>
            <a:r>
              <a:rPr lang="en-US" dirty="0" smtClean="0"/>
              <a:t> [arXiv</a:t>
            </a:r>
            <a:r>
              <a:rPr lang="en-US" dirty="0"/>
              <a:t>:</a:t>
            </a:r>
            <a:r>
              <a:rPr lang="en-US" dirty="0" smtClean="0"/>
              <a:t>1412.3086]:</a:t>
            </a:r>
          </a:p>
          <a:p>
            <a:pPr lvl="2"/>
            <a:r>
              <a:rPr lang="en-US" dirty="0" smtClean="0"/>
              <a:t>Measure </a:t>
            </a:r>
            <a:r>
              <a:rPr lang="en-US" dirty="0" err="1" smtClean="0"/>
              <a:t>ν</a:t>
            </a:r>
            <a:r>
              <a:rPr lang="en-US" i="1" dirty="0" err="1" smtClean="0"/>
              <a:t>N</a:t>
            </a:r>
            <a:r>
              <a:rPr lang="en-US" dirty="0" smtClean="0"/>
              <a:t> as a function of </a:t>
            </a:r>
            <a:r>
              <a:rPr lang="en-US" dirty="0" err="1" smtClean="0"/>
              <a:t>o.a</a:t>
            </a:r>
            <a:r>
              <a:rPr lang="en-US" dirty="0" smtClean="0"/>
              <a:t>. angle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11215"/>
            <a:ext cx="844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* https</a:t>
            </a:r>
            <a:r>
              <a:rPr lang="en-US" sz="1200" b="1" dirty="0">
                <a:solidFill>
                  <a:srgbClr val="FFFFFF"/>
                </a:solidFill>
              </a:rPr>
              <a:t>://</a:t>
            </a:r>
            <a:r>
              <a:rPr lang="en-US" sz="1200" b="1" dirty="0" err="1">
                <a:solidFill>
                  <a:srgbClr val="FFFFFF"/>
                </a:solidFill>
              </a:rPr>
              <a:t>indico.fnal.gov</a:t>
            </a:r>
            <a:r>
              <a:rPr lang="en-US" sz="1200" b="1" dirty="0">
                <a:solidFill>
                  <a:srgbClr val="FFFFFF"/>
                </a:solidFill>
              </a:rPr>
              <a:t>/</a:t>
            </a:r>
            <a:r>
              <a:rPr lang="en-US" sz="1200" b="1" dirty="0" err="1">
                <a:solidFill>
                  <a:srgbClr val="FFFFFF"/>
                </a:solidFill>
              </a:rPr>
              <a:t>getFile.py</a:t>
            </a:r>
            <a:r>
              <a:rPr lang="en-US" sz="1200" b="1" dirty="0">
                <a:solidFill>
                  <a:srgbClr val="FFFFFF"/>
                </a:solidFill>
              </a:rPr>
              <a:t>/</a:t>
            </a:r>
            <a:r>
              <a:rPr lang="en-US" sz="1200" b="1" dirty="0" err="1">
                <a:solidFill>
                  <a:srgbClr val="FFFFFF"/>
                </a:solidFill>
              </a:rPr>
              <a:t>access?contribId</a:t>
            </a:r>
            <a:r>
              <a:rPr lang="en-US" sz="1200" b="1" dirty="0">
                <a:solidFill>
                  <a:srgbClr val="FFFFFF"/>
                </a:solidFill>
              </a:rPr>
              <a:t>=308&amp;sessionId=29&amp;resId=0&amp;materialId=</a:t>
            </a:r>
            <a:r>
              <a:rPr lang="en-US" sz="1200" b="1" dirty="0" err="1">
                <a:solidFill>
                  <a:srgbClr val="FFFFFF"/>
                </a:solidFill>
              </a:rPr>
              <a:t>poster&amp;confId</a:t>
            </a:r>
            <a:r>
              <a:rPr lang="en-US" sz="1200" b="1" dirty="0">
                <a:solidFill>
                  <a:srgbClr val="FFFFFF"/>
                </a:solidFill>
              </a:rPr>
              <a:t>=8022</a:t>
            </a:r>
          </a:p>
        </p:txBody>
      </p:sp>
    </p:spTree>
    <p:extLst>
      <p:ext uri="{BB962C8B-B14F-4D97-AF65-F5344CB8AC3E}">
        <p14:creationId xmlns:p14="http://schemas.microsoft.com/office/powerpoint/2010/main" val="13127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Sensitivity of DUNE and Hyper-K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47478"/>
            <a:ext cx="9144000" cy="1710522"/>
          </a:xfrm>
        </p:spPr>
        <p:txBody>
          <a:bodyPr>
            <a:normAutofit/>
          </a:bodyPr>
          <a:lstStyle/>
          <a:p>
            <a:r>
              <a:rPr lang="en-US" dirty="0" smtClean="0"/>
              <a:t>DUNE and Hyper-K alone:</a:t>
            </a:r>
          </a:p>
          <a:p>
            <a:pPr lvl="1"/>
            <a:r>
              <a:rPr lang="en-US" dirty="0" smtClean="0"/>
              <a:t>5σ sensitivity over &gt;50% of all values of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r>
              <a:rPr lang="en-US" dirty="0" smtClean="0"/>
              <a:t> after 10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Combined—sensitivity enhanced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3" y="750796"/>
            <a:ext cx="3587250" cy="439668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456408"/>
            <a:ext cx="4923142" cy="311378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21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systematics: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14957"/>
            <a:ext cx="9144000" cy="2043043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error makes a critical contribution:</a:t>
            </a:r>
          </a:p>
          <a:p>
            <a:pPr lvl="1"/>
            <a:r>
              <a:rPr lang="en-US" dirty="0" smtClean="0"/>
              <a:t>To systematic error</a:t>
            </a:r>
          </a:p>
          <a:p>
            <a:pPr lvl="1"/>
            <a:r>
              <a:rPr lang="en-US" dirty="0" smtClean="0"/>
              <a:t>Potential source of (pernicious) bias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" y="693738"/>
            <a:ext cx="4055141" cy="3999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069" y="729086"/>
            <a:ext cx="4845142" cy="39279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35015" y="3817259"/>
            <a:ext cx="2069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1307.1243; Coloma, Huber</a:t>
            </a:r>
          </a:p>
        </p:txBody>
      </p:sp>
    </p:spTree>
    <p:extLst>
      <p:ext uri="{BB962C8B-B14F-4D97-AF65-F5344CB8AC3E}">
        <p14:creationId xmlns:p14="http://schemas.microsoft.com/office/powerpoint/2010/main" val="1142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5601" y="1096412"/>
            <a:ext cx="74482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This is a big deal!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4085" y="3137257"/>
            <a:ext cx="91486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Opportunities to contribute:</a:t>
            </a:r>
          </a:p>
          <a:p>
            <a:pPr marL="800100" indent="-355600">
              <a:buFont typeface="Arial"/>
              <a:buChar char="•"/>
            </a:pPr>
            <a:r>
              <a:rPr lang="en-US" sz="3200" b="1" dirty="0" smtClean="0">
                <a:solidFill>
                  <a:srgbClr val="A6A6A6"/>
                </a:solidFill>
              </a:rPr>
              <a:t>Directly, to beam or detector</a:t>
            </a:r>
          </a:p>
          <a:p>
            <a:pPr marL="800100" indent="-355600">
              <a:buFont typeface="Arial"/>
              <a:buChar char="•"/>
            </a:pPr>
            <a:r>
              <a:rPr lang="en-US" sz="3200" b="1" dirty="0" smtClean="0">
                <a:solidFill>
                  <a:srgbClr val="A6A6A6"/>
                </a:solidFill>
              </a:rPr>
              <a:t>Indirectly, by providing essential measurements</a:t>
            </a:r>
            <a:endParaRPr lang="en-US" sz="3200" b="1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 of second oscillation maximum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4738"/>
            <a:ext cx="4009292" cy="5873262"/>
          </a:xfrm>
        </p:spPr>
        <p:txBody>
          <a:bodyPr>
            <a:normAutofit/>
          </a:bodyPr>
          <a:lstStyle/>
          <a:p>
            <a:r>
              <a:rPr lang="en-US" dirty="0" smtClean="0"/>
              <a:t>Increased sensitivity to CP-invariance violation</a:t>
            </a:r>
          </a:p>
          <a:p>
            <a:pPr lvl="1"/>
            <a:r>
              <a:rPr lang="en-US" dirty="0" smtClean="0"/>
              <a:t>Decreased impact of systematic errors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Increased emphasis on event rate</a:t>
            </a:r>
          </a:p>
          <a:p>
            <a:pPr lvl="1"/>
            <a:r>
              <a:rPr lang="en-US" dirty="0" smtClean="0"/>
              <a:t>Beam power </a:t>
            </a:r>
            <a:r>
              <a:rPr lang="en-US" dirty="0"/>
              <a:t>&amp;</a:t>
            </a:r>
            <a:r>
              <a:rPr lang="en-US" dirty="0" smtClean="0"/>
              <a:t> fiducial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Combinatio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59" r="25344" b="33125"/>
          <a:stretch/>
        </p:blipFill>
        <p:spPr>
          <a:xfrm>
            <a:off x="4290647" y="658390"/>
            <a:ext cx="4628958" cy="609376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63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ESSnuSB</a:t>
            </a:r>
            <a:r>
              <a:rPr lang="en-US" dirty="0" smtClean="0"/>
              <a:t>: accelerator facility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3840140"/>
            <a:ext cx="5688031" cy="30178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Neutrino beam requires:</a:t>
            </a:r>
          </a:p>
          <a:p>
            <a:pPr lvl="1"/>
            <a:r>
              <a:rPr lang="en-US" dirty="0" smtClean="0"/>
              <a:t>Upgrade to 10 MW @ 2.5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Extra H</a:t>
            </a:r>
            <a:r>
              <a:rPr lang="en-US" baseline="30000" dirty="0" smtClean="0"/>
              <a:t>-</a:t>
            </a:r>
            <a:r>
              <a:rPr lang="en-US" dirty="0" smtClean="0"/>
              <a:t> source</a:t>
            </a:r>
          </a:p>
          <a:p>
            <a:pPr lvl="1"/>
            <a:r>
              <a:rPr lang="en-US" dirty="0" smtClean="0"/>
              <a:t>Switchyard to serve:</a:t>
            </a:r>
          </a:p>
          <a:p>
            <a:pPr lvl="2"/>
            <a:r>
              <a:rPr lang="en-US" dirty="0" smtClean="0"/>
              <a:t>4 targets; 4 horns; one decay pipe</a:t>
            </a:r>
          </a:p>
          <a:p>
            <a:pPr lvl="1"/>
            <a:r>
              <a:rPr lang="en-US" dirty="0" smtClean="0"/>
              <a:t>Accumulator ring </a:t>
            </a:r>
            <a:r>
              <a:rPr lang="en-US" sz="19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1.5 </a:t>
            </a:r>
            <a:r>
              <a:rPr lang="en-US" dirty="0" err="1" smtClean="0">
                <a:sym typeface="Wingdings"/>
              </a:rPr>
              <a:t>μs</a:t>
            </a:r>
            <a:r>
              <a:rPr lang="en-US" dirty="0" smtClean="0">
                <a:sym typeface="Wingdings"/>
              </a:rPr>
              <a:t> pulses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pic>
        <p:nvPicPr>
          <p:cNvPr id="8" name="Image 4" descr="layout_ESSnuSB_04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50" y="750797"/>
            <a:ext cx="4036908" cy="301608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43"/>
          <a:stretch/>
        </p:blipFill>
        <p:spPr>
          <a:xfrm>
            <a:off x="4690512" y="750797"/>
            <a:ext cx="4221461" cy="301608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031" y="3840140"/>
            <a:ext cx="3223941" cy="295721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298" y="-8460"/>
            <a:ext cx="29803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Wildner</a:t>
            </a:r>
            <a:r>
              <a:rPr lang="en-US" sz="1600" b="1" dirty="0" smtClean="0">
                <a:solidFill>
                  <a:schemeClr val="bg1"/>
                </a:solidFill>
              </a:rPr>
              <a:t>, IPAC’15, THPF100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Bouquerel</a:t>
            </a:r>
            <a:r>
              <a:rPr lang="en-US" sz="1600" b="1" dirty="0" smtClean="0">
                <a:solidFill>
                  <a:schemeClr val="bg1"/>
                </a:solidFill>
              </a:rPr>
              <a:t>, IPAC’15, MOPWA017</a:t>
            </a:r>
          </a:p>
        </p:txBody>
      </p:sp>
    </p:spTree>
    <p:extLst>
      <p:ext uri="{BB962C8B-B14F-4D97-AF65-F5344CB8AC3E}">
        <p14:creationId xmlns:p14="http://schemas.microsoft.com/office/powerpoint/2010/main" val="289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ESSnuSB</a:t>
            </a:r>
            <a:r>
              <a:rPr lang="en-US" dirty="0" smtClean="0"/>
              <a:t>: H</a:t>
            </a:r>
            <a:r>
              <a:rPr lang="en-US" baseline="-25000" dirty="0" smtClean="0"/>
              <a:t>2</a:t>
            </a:r>
            <a:r>
              <a:rPr lang="en-US" dirty="0" smtClean="0"/>
              <a:t>O Cherenkov; MEMPHYS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550616"/>
            <a:ext cx="4495800" cy="2307384"/>
          </a:xfrm>
        </p:spPr>
        <p:txBody>
          <a:bodyPr/>
          <a:lstStyle/>
          <a:p>
            <a:r>
              <a:rPr lang="en-US" dirty="0" err="1" smtClean="0"/>
              <a:t>Fiducial</a:t>
            </a:r>
            <a:r>
              <a:rPr lang="en-US" dirty="0" smtClean="0"/>
              <a:t> mass 500 </a:t>
            </a:r>
            <a:r>
              <a:rPr lang="en-US" dirty="0" err="1" smtClean="0"/>
              <a:t>kT</a:t>
            </a:r>
            <a:endParaRPr lang="en-US" dirty="0" smtClean="0"/>
          </a:p>
          <a:p>
            <a:r>
              <a:rPr lang="en-US" dirty="0" smtClean="0"/>
              <a:t>Readout:</a:t>
            </a:r>
          </a:p>
          <a:p>
            <a:pPr lvl="1"/>
            <a:r>
              <a:rPr lang="en-US" dirty="0" smtClean="0"/>
              <a:t>120,000 PMTs (8” or 10”)</a:t>
            </a:r>
          </a:p>
          <a:p>
            <a:pPr lvl="1"/>
            <a:r>
              <a:rPr lang="en-US" dirty="0" smtClean="0"/>
              <a:t>“30% photocathode coverage”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4550616"/>
            <a:ext cx="4495800" cy="2307384"/>
          </a:xfrm>
        </p:spPr>
        <p:txBody>
          <a:bodyPr/>
          <a:lstStyle/>
          <a:p>
            <a:r>
              <a:rPr lang="en-US" dirty="0" smtClean="0"/>
              <a:t>Building on:</a:t>
            </a:r>
          </a:p>
          <a:p>
            <a:pPr lvl="1"/>
            <a:r>
              <a:rPr lang="en-US" dirty="0" err="1" smtClean="0"/>
              <a:t>EUROnu</a:t>
            </a:r>
            <a:r>
              <a:rPr lang="en-US" dirty="0" smtClean="0"/>
              <a:t>, LAGUNA, LAGUNA-LBNO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2" y="839473"/>
            <a:ext cx="5353780" cy="371114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814" y="839474"/>
            <a:ext cx="3301825" cy="371114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6832600" y="2867025"/>
            <a:ext cx="412750" cy="121285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6383" y="6021518"/>
            <a:ext cx="3721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Nucl.Instrum.Meth. A639 (2011) 287-289, </a:t>
            </a:r>
            <a:r>
              <a:rPr lang="is-IS" sz="1600" b="1" dirty="0" smtClean="0">
                <a:solidFill>
                  <a:schemeClr val="bg1"/>
                </a:solidFill>
              </a:rPr>
              <a:t/>
            </a:r>
            <a:br>
              <a:rPr lang="is-IS" sz="1600" b="1" dirty="0" smtClean="0">
                <a:solidFill>
                  <a:schemeClr val="bg1"/>
                </a:solidFill>
              </a:rPr>
            </a:br>
            <a:r>
              <a:rPr lang="is-IS" sz="1600" b="1" dirty="0" smtClean="0">
                <a:solidFill>
                  <a:schemeClr val="bg1"/>
                </a:solidFill>
              </a:rPr>
              <a:t>JCAP </a:t>
            </a:r>
            <a:r>
              <a:rPr lang="is-IS" sz="1600" b="1" dirty="0">
                <a:solidFill>
                  <a:schemeClr val="bg1"/>
                </a:solidFill>
              </a:rPr>
              <a:t>1301 (2013) 024, </a:t>
            </a:r>
            <a:r>
              <a:rPr lang="is-IS" sz="1600" b="1" dirty="0" smtClean="0">
                <a:solidFill>
                  <a:schemeClr val="bg1"/>
                </a:solidFill>
              </a:rPr>
              <a:t/>
            </a:r>
            <a:br>
              <a:rPr lang="is-IS" sz="1600" b="1" dirty="0" smtClean="0">
                <a:solidFill>
                  <a:schemeClr val="bg1"/>
                </a:solidFill>
              </a:rPr>
            </a:br>
            <a:r>
              <a:rPr lang="is-IS" sz="1600" b="1" dirty="0" smtClean="0">
                <a:solidFill>
                  <a:schemeClr val="bg1"/>
                </a:solidFill>
              </a:rPr>
              <a:t>EUROnu </a:t>
            </a:r>
            <a:r>
              <a:rPr lang="is-IS" sz="1600" b="1" dirty="0">
                <a:solidFill>
                  <a:schemeClr val="bg1"/>
                </a:solidFill>
              </a:rPr>
              <a:t>WP5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”T2HKK”: Hyper-K with second tank in Korea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9" y="3293393"/>
            <a:ext cx="8792213" cy="34714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Image 12"/>
          <p:cNvPicPr>
            <a:picLocks noChangeAspect="1"/>
          </p:cNvPicPr>
          <p:nvPr/>
        </p:nvPicPr>
        <p:blipFill rotWithShape="1">
          <a:blip r:embed="rId3"/>
          <a:srcRect l="5695" t="56555" r="3045" b="3919"/>
          <a:stretch/>
        </p:blipFill>
        <p:spPr>
          <a:xfrm>
            <a:off x="211109" y="680461"/>
            <a:ext cx="8792213" cy="25432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11110" y="680461"/>
            <a:ext cx="3255572" cy="4154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The First Workshop on the Second Hyper-</a:t>
            </a:r>
            <a:r>
              <a:rPr lang="en-US" sz="1050" b="1" dirty="0" err="1">
                <a:solidFill>
                  <a:schemeClr val="bg1"/>
                </a:solidFill>
              </a:rPr>
              <a:t>Kamiokande</a:t>
            </a:r>
            <a:r>
              <a:rPr lang="en-US" sz="1050" b="1" dirty="0">
                <a:solidFill>
                  <a:schemeClr val="bg1"/>
                </a:solidFill>
              </a:rPr>
              <a:t> Detector in Korea (21-22 Nov 2016 Seoul</a:t>
            </a:r>
            <a:r>
              <a:rPr lang="en-US" sz="1050" b="1" dirty="0" smtClean="0">
                <a:solidFill>
                  <a:schemeClr val="bg1"/>
                </a:solidFill>
              </a:rPr>
              <a:t>)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08" y="2976421"/>
            <a:ext cx="3977379" cy="25391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050" b="1" smtClean="0">
                <a:solidFill>
                  <a:schemeClr val="bg1"/>
                </a:solidFill>
              </a:rPr>
              <a:t>https</a:t>
            </a:r>
            <a:r>
              <a:rPr lang="en-US" sz="1050" b="1" dirty="0">
                <a:solidFill>
                  <a:schemeClr val="bg1"/>
                </a:solidFill>
              </a:rPr>
              <a:t>://</a:t>
            </a:r>
            <a:r>
              <a:rPr lang="en-US" sz="1050" b="1" dirty="0" err="1">
                <a:solidFill>
                  <a:schemeClr val="bg1"/>
                </a:solidFill>
              </a:rPr>
              <a:t>indico.snu.ac.kr</a:t>
            </a:r>
            <a:r>
              <a:rPr lang="en-US" sz="1050" b="1" dirty="0">
                <a:solidFill>
                  <a:schemeClr val="bg1"/>
                </a:solidFill>
              </a:rPr>
              <a:t>/</a:t>
            </a:r>
            <a:r>
              <a:rPr lang="en-US" sz="1050" b="1" dirty="0" err="1">
                <a:solidFill>
                  <a:schemeClr val="bg1"/>
                </a:solidFill>
              </a:rPr>
              <a:t>indico</a:t>
            </a:r>
            <a:r>
              <a:rPr lang="en-US" sz="1050" b="1" dirty="0">
                <a:solidFill>
                  <a:schemeClr val="bg1"/>
                </a:solidFill>
              </a:rPr>
              <a:t>/event/6/</a:t>
            </a:r>
            <a:r>
              <a:rPr lang="en-US" sz="1050" b="1" dirty="0" err="1">
                <a:solidFill>
                  <a:schemeClr val="bg1"/>
                </a:solidFill>
              </a:rPr>
              <a:t>other-view?view</a:t>
            </a:r>
            <a:r>
              <a:rPr lang="en-US" sz="1050" b="1" dirty="0">
                <a:solidFill>
                  <a:schemeClr val="bg1"/>
                </a:solidFill>
              </a:rPr>
              <a:t>=standard</a:t>
            </a:r>
          </a:p>
        </p:txBody>
      </p:sp>
    </p:spTree>
    <p:extLst>
      <p:ext uri="{BB962C8B-B14F-4D97-AF65-F5344CB8AC3E}">
        <p14:creationId xmlns:p14="http://schemas.microsoft.com/office/powerpoint/2010/main" val="14388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3452070"/>
            <a:ext cx="4495800" cy="3460209"/>
          </a:xfrm>
        </p:spPr>
        <p:txBody>
          <a:bodyPr>
            <a:normAutofit/>
          </a:bodyPr>
          <a:lstStyle/>
          <a:p>
            <a:r>
              <a:rPr lang="en-US" dirty="0" smtClean="0"/>
              <a:t>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%-level (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i="1" dirty="0" err="1" smtClean="0"/>
              <a:t>N</a:t>
            </a:r>
            <a:r>
              <a:rPr lang="en-US" dirty="0" smtClean="0"/>
              <a:t>)cross sections</a:t>
            </a:r>
          </a:p>
          <a:p>
            <a:pPr lvl="2"/>
            <a:r>
              <a:rPr lang="en-US" dirty="0" smtClean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Sterile neutrino search</a:t>
            </a:r>
          </a:p>
          <a:p>
            <a:pPr lvl="2"/>
            <a:r>
              <a:rPr lang="en-US" dirty="0" smtClean="0"/>
              <a:t>Beyond SBN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/>
              <a:t>Muon</a:t>
            </a:r>
            <a:r>
              <a:rPr lang="en-US" dirty="0" smtClean="0"/>
              <a:t> accelerator test bed</a:t>
            </a:r>
          </a:p>
          <a:p>
            <a:pPr lvl="2"/>
            <a:r>
              <a:rPr lang="en-US" dirty="0" smtClean="0"/>
              <a:t>6D cooling experiment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67660" y="3287478"/>
            <a:ext cx="4146619" cy="3464680"/>
          </a:xfrm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Precise </a:t>
            </a:r>
            <a:r>
              <a:rPr lang="en-US" dirty="0" smtClean="0"/>
              <a:t>neutrino </a:t>
            </a:r>
            <a:r>
              <a:rPr lang="en-US" dirty="0"/>
              <a:t>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</a:t>
            </a:r>
            <a:r>
              <a:rPr lang="en-US" dirty="0" smtClean="0"/>
              <a:t>precise</a:t>
            </a:r>
          </a:p>
          <a:p>
            <a:pPr lvl="3"/>
            <a:endParaRPr lang="en-US" dirty="0"/>
          </a:p>
          <a:p>
            <a:r>
              <a:rPr lang="en-US" dirty="0" smtClean="0"/>
              <a:t>π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injection pass</a:t>
            </a:r>
            <a:r>
              <a:rPr lang="en-US" dirty="0">
                <a:ea typeface="Wingdings"/>
                <a:cs typeface="Wingdings"/>
                <a:sym typeface="Wingdings"/>
              </a:rPr>
              <a:t>:</a:t>
            </a:r>
          </a:p>
          <a:p>
            <a:pPr lvl="1"/>
            <a:r>
              <a:rPr lang="en-US" dirty="0"/>
              <a:t>“Flash” of </a:t>
            </a:r>
            <a:r>
              <a:rPr lang="en-US" dirty="0" smtClean="0"/>
              <a:t>pion decay neutrinos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0" y="952515"/>
            <a:ext cx="8970686" cy="228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856"/>
            <a:ext cx="2660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10.1103/PhysRevD.</a:t>
            </a:r>
            <a:r>
              <a:rPr lang="en-US" sz="1400" b="1" dirty="0" smtClean="0">
                <a:solidFill>
                  <a:srgbClr val="FFFFFF"/>
                </a:solidFill>
              </a:rPr>
              <a:t>89.071301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430" y="1829865"/>
            <a:ext cx="2084403" cy="88280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1516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Particle-physics potential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stored </a:t>
            </a:r>
            <a:r>
              <a:rPr lang="en-US" dirty="0" err="1"/>
              <a:t>muon</a:t>
            </a:r>
            <a:r>
              <a:rPr lang="en-US" dirty="0"/>
              <a:t> beams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Muon beams for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CCQE cross section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758600"/>
            <a:ext cx="4438316" cy="5099399"/>
          </a:xfrm>
        </p:spPr>
        <p:txBody>
          <a:bodyPr>
            <a:noAutofit/>
          </a:bodyPr>
          <a:lstStyle/>
          <a:p>
            <a:r>
              <a:rPr lang="en-US" dirty="0" smtClean="0"/>
              <a:t>CCQE at </a:t>
            </a:r>
            <a:r>
              <a:rPr lang="en-US" dirty="0" err="1" smtClean="0"/>
              <a:t>nuSTORM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Six-fold improvement in systematic uncertainty compared with “state of the art”</a:t>
            </a:r>
          </a:p>
          <a:p>
            <a:pPr lvl="1"/>
            <a:r>
              <a:rPr lang="en-US" dirty="0" smtClean="0"/>
              <a:t>Electron-neutrino cross section measurement unique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16" y="1245680"/>
            <a:ext cx="4482630" cy="540146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695918" y="1268760"/>
            <a:ext cx="2193526" cy="5346481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3713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10.1103/PhysRevD.</a:t>
            </a:r>
            <a:r>
              <a:rPr lang="en-US" sz="1400" b="1" dirty="0" smtClean="0">
                <a:solidFill>
                  <a:srgbClr val="FFFFFF"/>
                </a:solidFill>
              </a:rPr>
              <a:t>89.071301; arXiv:1305.1419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and light sterile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Explore all eight channels with:</a:t>
            </a:r>
          </a:p>
          <a:p>
            <a:pPr lvl="1"/>
            <a:r>
              <a:rPr lang="en-US" dirty="0" smtClean="0"/>
              <a:t>Small systematic and statistical uncertainties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And: </a:t>
            </a:r>
            <a:endParaRPr lang="en-US" dirty="0"/>
          </a:p>
          <a:p>
            <a:pPr lvl="1"/>
            <a:r>
              <a:rPr lang="en-US" dirty="0"/>
              <a:t>Determine neutral current rate</a:t>
            </a:r>
          </a:p>
          <a:p>
            <a:pPr lvl="2"/>
            <a:r>
              <a:rPr lang="en-US" dirty="0" smtClean="0"/>
              <a:t>Oscillation </a:t>
            </a:r>
            <a:r>
              <a:rPr lang="en-US" dirty="0"/>
              <a:t>to </a:t>
            </a:r>
            <a:r>
              <a:rPr lang="en-US" dirty="0" err="1"/>
              <a:t>steriles</a:t>
            </a:r>
            <a:r>
              <a:rPr lang="en-US" dirty="0"/>
              <a:t> </a:t>
            </a:r>
            <a:r>
              <a:rPr lang="en-US" dirty="0" smtClean="0"/>
              <a:t>changes neutral-current </a:t>
            </a:r>
            <a:r>
              <a:rPr lang="en-US" dirty="0"/>
              <a:t>rate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>
                <a:ea typeface="Wingdings"/>
                <a:cs typeface="Arial"/>
                <a:sym typeface="Wingdings"/>
              </a:rPr>
              <a:t>N</a:t>
            </a:r>
            <a:r>
              <a:rPr lang="en-US" dirty="0">
                <a:ea typeface="Wingdings"/>
                <a:cs typeface="Arial"/>
                <a:sym typeface="Wingdings"/>
              </a:rPr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i="1" dirty="0" err="1"/>
              <a:t>N</a:t>
            </a:r>
            <a:r>
              <a:rPr lang="en-US" i="1" dirty="0"/>
              <a:t> </a:t>
            </a:r>
            <a:r>
              <a:rPr lang="en-US" dirty="0"/>
              <a:t>scattering</a:t>
            </a:r>
          </a:p>
          <a:p>
            <a:pPr lvl="2"/>
            <a:r>
              <a:rPr lang="en-US" dirty="0" smtClean="0"/>
              <a:t>Including final states to eliminate </a:t>
            </a:r>
            <a:r>
              <a:rPr lang="en-US" dirty="0" err="1" smtClean="0"/>
              <a:t>hadronisation</a:t>
            </a:r>
            <a:r>
              <a:rPr lang="en-US" dirty="0" smtClean="0"/>
              <a:t> uncertainties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-1588"/>
            <a:ext cx="2138363" cy="328613"/>
          </a:xfrm>
          <a:prstGeom prst="rect">
            <a:avLst/>
          </a:prstGeom>
        </p:spPr>
        <p:txBody>
          <a:bodyPr/>
          <a:lstStyle/>
          <a:p>
            <a:fld id="{F0E1E9C6-1052-E349-B02B-3A8C75C4BDE1}" type="datetime3">
              <a:rPr lang="en-GB" smtClean="0"/>
              <a:pPr/>
              <a:t>2 February, 2017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53" y="2010360"/>
            <a:ext cx="5284616" cy="175255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329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sterile neutrino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14624"/>
            <a:ext cx="9144000" cy="1343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Capability:</a:t>
            </a:r>
          </a:p>
          <a:p>
            <a:pPr lvl="1"/>
            <a:r>
              <a:rPr lang="en-US" dirty="0" smtClean="0"/>
              <a:t>Continue the search; or</a:t>
            </a:r>
          </a:p>
          <a:p>
            <a:pPr lvl="1"/>
            <a:r>
              <a:rPr lang="en-US" dirty="0" smtClean="0"/>
              <a:t>Study new phenomena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256061" y="-162856"/>
            <a:ext cx="4589684" cy="658715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26735" y="4992770"/>
            <a:ext cx="2604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err="1"/>
              <a:t>Adey</a:t>
            </a:r>
            <a:r>
              <a:rPr lang="en-US" sz="1100" b="1" dirty="0"/>
              <a:t>, Bayes, </a:t>
            </a:r>
            <a:r>
              <a:rPr lang="en-US" sz="1100" b="1" dirty="0" err="1"/>
              <a:t>Bross</a:t>
            </a:r>
            <a:r>
              <a:rPr lang="en-US" sz="1100" b="1" dirty="0"/>
              <a:t>, </a:t>
            </a:r>
            <a:r>
              <a:rPr lang="en-US" sz="1100" b="1" dirty="0" err="1"/>
              <a:t>Snopok</a:t>
            </a:r>
            <a:r>
              <a:rPr lang="en-US" sz="1100" b="1" dirty="0"/>
              <a:t>, </a:t>
            </a: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100" b="1" dirty="0" smtClean="0"/>
              <a:t>Ann</a:t>
            </a:r>
            <a:r>
              <a:rPr lang="en-US" sz="1100" b="1" dirty="0"/>
              <a:t>. Rev. </a:t>
            </a:r>
            <a:r>
              <a:rPr lang="en-US" sz="1100" b="1" dirty="0" err="1"/>
              <a:t>Nucl</a:t>
            </a:r>
            <a:r>
              <a:rPr lang="en-US" sz="1100" b="1" dirty="0"/>
              <a:t>. Part. Sci. 2015 65:145-75.</a:t>
            </a:r>
          </a:p>
        </p:txBody>
      </p:sp>
    </p:spTree>
    <p:extLst>
      <p:ext uri="{BB962C8B-B14F-4D97-AF65-F5344CB8AC3E}">
        <p14:creationId xmlns:p14="http://schemas.microsoft.com/office/powerpoint/2010/main" val="259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ESSnuSB</a:t>
            </a:r>
            <a:r>
              <a:rPr lang="en-US" dirty="0" smtClean="0"/>
              <a:t>: accelerator facility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4668872"/>
            <a:ext cx="9144000" cy="2189129"/>
          </a:xfrm>
        </p:spPr>
        <p:txBody>
          <a:bodyPr>
            <a:normAutofit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@ ESS</a:t>
            </a:r>
          </a:p>
          <a:p>
            <a:pPr lvl="1"/>
            <a:r>
              <a:rPr lang="en-US" dirty="0" smtClean="0"/>
              <a:t>Accumulate beam and boost its energy</a:t>
            </a:r>
          </a:p>
          <a:p>
            <a:pPr lvl="1"/>
            <a:r>
              <a:rPr lang="en-US" dirty="0" smtClean="0"/>
              <a:t>Site capable of accommodating </a:t>
            </a:r>
            <a:r>
              <a:rPr lang="en-US" dirty="0" err="1" smtClean="0"/>
              <a:t>nuSTORM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33</a:t>
            </a:fld>
            <a:endParaRPr lang="en-US"/>
          </a:p>
        </p:txBody>
      </p:sp>
      <p:pic>
        <p:nvPicPr>
          <p:cNvPr id="8" name="Image 4" descr="layout_ESSnuSB_04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23" y="759257"/>
            <a:ext cx="3904091" cy="291685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298" y="-8460"/>
            <a:ext cx="3209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Wildner</a:t>
            </a:r>
            <a:r>
              <a:rPr lang="en-US" sz="1200" b="1" dirty="0" smtClean="0">
                <a:solidFill>
                  <a:schemeClr val="bg1"/>
                </a:solidFill>
              </a:rPr>
              <a:t>, IPAC’15, THPF100</a:t>
            </a:r>
          </a:p>
          <a:p>
            <a:r>
              <a:rPr lang="en-US" sz="1200" b="1" dirty="0" err="1" smtClean="0">
                <a:solidFill>
                  <a:schemeClr val="bg1"/>
                </a:solidFill>
              </a:rPr>
              <a:t>Bouquerel</a:t>
            </a:r>
            <a:r>
              <a:rPr lang="en-US" sz="1200" b="1" dirty="0" smtClean="0">
                <a:solidFill>
                  <a:schemeClr val="bg1"/>
                </a:solidFill>
              </a:rPr>
              <a:t>, IPAC’15, MOPWA017</a:t>
            </a:r>
          </a:p>
          <a:p>
            <a:r>
              <a:rPr lang="pt-BR" sz="1200" b="1" dirty="0" err="1" smtClean="0">
                <a:solidFill>
                  <a:schemeClr val="bg1"/>
                </a:solidFill>
              </a:rPr>
              <a:t>Bouquerel</a:t>
            </a:r>
            <a:r>
              <a:rPr lang="pt-BR" sz="1200" b="1" dirty="0">
                <a:solidFill>
                  <a:schemeClr val="bg1"/>
                </a:solidFill>
              </a:rPr>
              <a:t>, MOPL010 (2016), </a:t>
            </a:r>
            <a:r>
              <a:rPr lang="pt-BR" sz="900" b="1" dirty="0" smtClean="0">
                <a:solidFill>
                  <a:schemeClr val="bg1"/>
                </a:solidFill>
              </a:rPr>
              <a:t>ISBN </a:t>
            </a:r>
            <a:r>
              <a:rPr lang="pt-BR" sz="900" b="1" dirty="0">
                <a:solidFill>
                  <a:schemeClr val="bg1"/>
                </a:solidFill>
              </a:rPr>
              <a:t>978-3-95450-178-6</a:t>
            </a:r>
            <a:endParaRPr lang="en-US" sz="900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36" y="750797"/>
            <a:ext cx="4684179" cy="39180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78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@ CERN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3452070"/>
            <a:ext cx="9144000" cy="3460209"/>
          </a:xfrm>
        </p:spPr>
        <p:txBody>
          <a:bodyPr>
            <a:normAutofit/>
          </a:bodyPr>
          <a:lstStyle/>
          <a:p>
            <a:r>
              <a:rPr lang="en-US" dirty="0" smtClean="0"/>
              <a:t>Work package in “Physics Beyond Colliders” workshop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0856"/>
            <a:ext cx="2660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10.1103/PhysRevD.</a:t>
            </a:r>
            <a:r>
              <a:rPr lang="en-US" sz="1400" b="1" dirty="0" smtClean="0">
                <a:solidFill>
                  <a:srgbClr val="FFFFFF"/>
                </a:solidFill>
              </a:rPr>
              <a:t>89.071301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1" y="3974317"/>
            <a:ext cx="8612188" cy="280605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21477" y="5279314"/>
            <a:ext cx="3809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indico.cern.ch</a:t>
            </a:r>
            <a:r>
              <a:rPr lang="en-US" b="1" dirty="0">
                <a:solidFill>
                  <a:schemeClr val="bg1"/>
                </a:solidFill>
              </a:rPr>
              <a:t>/event/606246/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63" y="761653"/>
            <a:ext cx="6943437" cy="273889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876" y="3994920"/>
            <a:ext cx="1375361" cy="6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88" y="72318"/>
            <a:ext cx="6871399" cy="67253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576029" y="1159490"/>
            <a:ext cx="24224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https://</a:t>
            </a:r>
            <a:r>
              <a:rPr lang="en-US" sz="1100" b="1" dirty="0" err="1">
                <a:solidFill>
                  <a:schemeClr val="bg1"/>
                </a:solidFill>
              </a:rPr>
              <a:t>indico.cern.ch</a:t>
            </a:r>
            <a:r>
              <a:rPr lang="en-US" sz="1100" b="1" dirty="0">
                <a:solidFill>
                  <a:schemeClr val="bg1"/>
                </a:solidFill>
              </a:rPr>
              <a:t>/event/606246/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9" y="81686"/>
            <a:ext cx="1105318" cy="4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9"/>
          <a:stretch/>
        </p:blipFill>
        <p:spPr>
          <a:xfrm>
            <a:off x="262514" y="50240"/>
            <a:ext cx="8680518" cy="67531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489458" y="531278"/>
            <a:ext cx="3552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http://</a:t>
            </a:r>
            <a:r>
              <a:rPr lang="en-US" sz="1400" b="1" dirty="0" err="1">
                <a:solidFill>
                  <a:schemeClr val="bg1"/>
                </a:solidFill>
              </a:rPr>
              <a:t>conference.ippp.dur.ac.uk</a:t>
            </a:r>
            <a:r>
              <a:rPr lang="en-US" sz="1400" b="1" dirty="0">
                <a:solidFill>
                  <a:schemeClr val="bg1"/>
                </a:solidFill>
              </a:rPr>
              <a:t>/event/583/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4031" y="839055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IPPP Durham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7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accelerator R&amp;D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Muon beams for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Accelerator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High-power, pulsed proton driver:</a:t>
            </a:r>
          </a:p>
          <a:p>
            <a:pPr lvl="1"/>
            <a:r>
              <a:rPr lang="en-US" dirty="0"/>
              <a:t>“MW class”; e.g.:</a:t>
            </a:r>
          </a:p>
          <a:p>
            <a:pPr lvl="2"/>
            <a:r>
              <a:rPr lang="en-US" dirty="0"/>
              <a:t>FNAL Proton Improvement Plan</a:t>
            </a:r>
          </a:p>
          <a:p>
            <a:pPr lvl="2"/>
            <a:r>
              <a:rPr lang="en-US" dirty="0"/>
              <a:t>J-PARC Main Ring upgrade</a:t>
            </a:r>
          </a:p>
          <a:p>
            <a:endParaRPr lang="en-US" dirty="0"/>
          </a:p>
          <a:p>
            <a:r>
              <a:rPr lang="en-US" dirty="0"/>
              <a:t>Pion-production target:</a:t>
            </a:r>
          </a:p>
          <a:p>
            <a:pPr lvl="1"/>
            <a:r>
              <a:rPr lang="en-US" dirty="0"/>
              <a:t>MERIT experiment [CERN]</a:t>
            </a:r>
          </a:p>
          <a:p>
            <a:endParaRPr lang="en-US" dirty="0"/>
          </a:p>
          <a:p>
            <a:r>
              <a:rPr lang="en-US" dirty="0" err="1"/>
              <a:t>Muon</a:t>
            </a:r>
            <a:r>
              <a:rPr lang="en-US" dirty="0"/>
              <a:t> front end:</a:t>
            </a:r>
          </a:p>
          <a:p>
            <a:pPr lvl="1"/>
            <a:r>
              <a:rPr lang="en-US" dirty="0"/>
              <a:t>MICE experiment [STFC Rutherford Appleton Laboratory]</a:t>
            </a:r>
          </a:p>
          <a:p>
            <a:pPr lvl="2"/>
            <a:r>
              <a:rPr lang="en-US" dirty="0"/>
              <a:t>Proof of principle of ionization-cooling technique</a:t>
            </a:r>
          </a:p>
          <a:p>
            <a:pPr lvl="1"/>
            <a:r>
              <a:rPr lang="en-US" dirty="0" err="1"/>
              <a:t>MuCool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at FNAL</a:t>
            </a:r>
          </a:p>
          <a:p>
            <a:endParaRPr lang="en-US" dirty="0"/>
          </a:p>
          <a:p>
            <a:r>
              <a:rPr lang="en-US" dirty="0"/>
              <a:t>Rapid acceleration:</a:t>
            </a:r>
          </a:p>
          <a:p>
            <a:pPr lvl="1"/>
            <a:r>
              <a:rPr lang="en-US" dirty="0"/>
              <a:t>EMMA experiment [STFC </a:t>
            </a:r>
            <a:r>
              <a:rPr lang="en-US" dirty="0" err="1"/>
              <a:t>Daresbury</a:t>
            </a:r>
            <a:r>
              <a:rPr lang="en-US" dirty="0"/>
              <a:t> Laboratory]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4063" y="4154390"/>
            <a:ext cx="8152664" cy="64851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lifetime is short:</a:t>
            </a:r>
          </a:p>
          <a:p>
            <a:pPr lvl="1"/>
            <a:r>
              <a:rPr lang="en-US" dirty="0" smtClean="0"/>
              <a:t>Require technique in which cooling-effect is rapid</a:t>
            </a:r>
          </a:p>
          <a:p>
            <a:pPr lvl="2"/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39</a:t>
            </a:fld>
            <a:endParaRPr lang="en-US"/>
          </a:p>
        </p:txBody>
      </p:sp>
      <p:pic>
        <p:nvPicPr>
          <p:cNvPr id="5" name="Content Placeholder 6" descr="Screen Shot 2012-07-10 at 10.27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19" y="2363878"/>
            <a:ext cx="8375290" cy="43781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65421" y="6434283"/>
            <a:ext cx="696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Kaplan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056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Basis of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85" y="718230"/>
            <a:ext cx="4495800" cy="610720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mass:</a:t>
            </a:r>
          </a:p>
          <a:p>
            <a:pPr lvl="1"/>
            <a:r>
              <a:rPr lang="en-US" dirty="0" smtClean="0"/>
              <a:t>200</a:t>
            </a:r>
            <a:r>
              <a:rPr lang="en-US" sz="1600" dirty="0" smtClean="0"/>
              <a:t> </a:t>
            </a:r>
            <a:r>
              <a:rPr lang="en-US" i="1" dirty="0" smtClean="0"/>
              <a:t>m</a:t>
            </a:r>
            <a:r>
              <a:rPr lang="en-US" baseline="-25000" dirty="0" smtClean="0"/>
              <a:t>e</a:t>
            </a:r>
            <a:r>
              <a:rPr lang="en-US" dirty="0" smtClean="0"/>
              <a:t> ~ </a:t>
            </a:r>
            <a:r>
              <a:rPr lang="en-US" i="1" dirty="0" smtClean="0"/>
              <a:t>m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~ 0.1</a:t>
            </a:r>
            <a:r>
              <a:rPr lang="en-US" sz="1200" dirty="0" smtClean="0"/>
              <a:t> 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p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decay: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 smtClean="0"/>
              <a:t>Precisely known energy spectrum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1785" y="718230"/>
            <a:ext cx="4495800" cy="610720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Energy frontier: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brem</a:t>
            </a:r>
            <a:r>
              <a:rPr lang="en-US" dirty="0" smtClean="0"/>
              <a:t>-/beam-</a:t>
            </a:r>
            <a:r>
              <a:rPr lang="en-US" dirty="0" err="1" smtClean="0"/>
              <a:t>strahlung</a:t>
            </a:r>
            <a:endParaRPr lang="en-US" dirty="0" smtClean="0"/>
          </a:p>
          <a:p>
            <a:pPr lvl="2"/>
            <a:r>
              <a:rPr lang="en-GB" dirty="0"/>
              <a:t>Rate </a:t>
            </a:r>
            <a:r>
              <a:rPr lang="en-GB" dirty="0">
                <a:sym typeface="Symbol"/>
              </a:rPr>
              <a:t> </a:t>
            </a:r>
            <a:r>
              <a:rPr lang="en-GB" i="1" dirty="0"/>
              <a:t>m</a:t>
            </a:r>
            <a:r>
              <a:rPr lang="en-GB" i="1" baseline="30000" dirty="0"/>
              <a:t>-</a:t>
            </a:r>
            <a:r>
              <a:rPr lang="en-GB" baseline="30000" dirty="0"/>
              <a:t>4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err="1" smtClean="0">
                <a:sym typeface="Symbol"/>
              </a:rPr>
              <a:t>cf</a:t>
            </a:r>
            <a:r>
              <a:rPr lang="en-GB" dirty="0" smtClean="0">
                <a:sym typeface="Symbol"/>
              </a:rPr>
              <a:t> </a:t>
            </a:r>
            <a:r>
              <a:rPr lang="en-GB" i="1" dirty="0" smtClean="0">
                <a:sym typeface="Symbol"/>
              </a:rPr>
              <a:t>e</a:t>
            </a:r>
            <a:r>
              <a:rPr lang="en-GB" dirty="0">
                <a:sym typeface="Symbol"/>
              </a:rPr>
              <a:t>]</a:t>
            </a:r>
            <a:endParaRPr lang="en-US" dirty="0" smtClean="0"/>
          </a:p>
          <a:p>
            <a:pPr lvl="1"/>
            <a:r>
              <a:rPr lang="en-US" dirty="0" smtClean="0"/>
              <a:t>Enhanced coupling to Higgs</a:t>
            </a:r>
          </a:p>
          <a:p>
            <a:pPr lvl="2"/>
            <a:r>
              <a:rPr lang="en-GB" dirty="0">
                <a:sym typeface="Symbol"/>
              </a:rPr>
              <a:t>Production rate  </a:t>
            </a:r>
            <a:r>
              <a:rPr lang="en-GB" i="1" dirty="0"/>
              <a:t>m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err="1" smtClean="0">
                <a:sym typeface="Symbol"/>
              </a:rPr>
              <a:t>cf</a:t>
            </a:r>
            <a:r>
              <a:rPr lang="en-GB" dirty="0" smtClean="0">
                <a:sym typeface="Symbol"/>
              </a:rPr>
              <a:t> </a:t>
            </a:r>
            <a:r>
              <a:rPr lang="en-GB" i="1" dirty="0" err="1" smtClean="0">
                <a:sym typeface="Symbol"/>
              </a:rPr>
              <a:t>e</a:t>
            </a:r>
            <a:r>
              <a:rPr lang="en-GB" baseline="30000" dirty="0" err="1">
                <a:sym typeface="Symbol"/>
              </a:rPr>
              <a:t>+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 smtClean="0">
                <a:sym typeface="Symbol"/>
              </a:rPr>
              <a:t>-</a:t>
            </a:r>
            <a:r>
              <a:rPr lang="en-GB" dirty="0" smtClean="0">
                <a:sym typeface="Symbol"/>
              </a:rPr>
              <a:t>]</a:t>
            </a:r>
          </a:p>
          <a:p>
            <a:pPr lvl="1"/>
            <a:r>
              <a:rPr lang="en-GB" dirty="0" smtClean="0">
                <a:sym typeface="Symbol"/>
              </a:rPr>
              <a:t>Efficient acceleration</a:t>
            </a:r>
          </a:p>
          <a:p>
            <a:pPr lvl="2"/>
            <a:r>
              <a:rPr lang="en-GB" dirty="0" smtClean="0">
                <a:sym typeface="Symbol"/>
              </a:rPr>
              <a:t>Favourable rigidity</a:t>
            </a:r>
            <a:endParaRPr lang="en-US" dirty="0" smtClean="0">
              <a:sym typeface="Symbol"/>
            </a:endParaRP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Physics of </a:t>
            </a:r>
            <a:r>
              <a:rPr lang="en-US" dirty="0" err="1" smtClean="0">
                <a:sym typeface="Symbol"/>
              </a:rPr>
              <a:t>flavour</a:t>
            </a:r>
            <a:r>
              <a:rPr lang="en-US" dirty="0" smtClean="0">
                <a:sym typeface="Symbol"/>
              </a:rPr>
              <a:t>:</a:t>
            </a:r>
          </a:p>
          <a:p>
            <a:pPr lvl="1"/>
            <a:r>
              <a:rPr lang="en-US" dirty="0" smtClean="0">
                <a:sym typeface="Symbol"/>
              </a:rPr>
              <a:t>Precision neutrino physics</a:t>
            </a:r>
          </a:p>
          <a:p>
            <a:pPr lvl="1"/>
            <a:r>
              <a:rPr lang="en-US" dirty="0" smtClean="0">
                <a:sym typeface="Symbol"/>
              </a:rPr>
              <a:t>Sensitive </a:t>
            </a:r>
            <a:r>
              <a:rPr lang="en-US" dirty="0" err="1" smtClean="0">
                <a:sym typeface="Symbol"/>
              </a:rPr>
              <a:t>cLFV</a:t>
            </a:r>
            <a:r>
              <a:rPr lang="en-US" dirty="0" smtClean="0">
                <a:sym typeface="Symbol"/>
              </a:rPr>
              <a:t> searches</a:t>
            </a:r>
            <a:endParaRPr lang="en-GB" dirty="0"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7835" y="6573456"/>
            <a:ext cx="2133600" cy="284544"/>
          </a:xfrm>
        </p:spPr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5985" y="4602768"/>
            <a:ext cx="8992030" cy="0"/>
          </a:xfrm>
          <a:prstGeom prst="line">
            <a:avLst/>
          </a:prstGeom>
          <a:ln w="952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40</a:t>
            </a:fld>
            <a:endParaRPr lang="en-US"/>
          </a:p>
        </p:txBody>
      </p:sp>
      <p:pic>
        <p:nvPicPr>
          <p:cNvPr id="18" name="Content Placeholder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76200" y="1050926"/>
            <a:ext cx="8921750" cy="536257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1563844" y="2590800"/>
            <a:ext cx="3389156" cy="2902744"/>
            <a:chOff x="1652744" y="2590800"/>
            <a:chExt cx="3389156" cy="2902744"/>
          </a:xfrm>
        </p:grpSpPr>
        <p:grpSp>
          <p:nvGrpSpPr>
            <p:cNvPr id="20" name="Group 19"/>
            <p:cNvGrpSpPr/>
            <p:nvPr/>
          </p:nvGrpSpPr>
          <p:grpSpPr>
            <a:xfrm>
              <a:off x="2133600" y="2590800"/>
              <a:ext cx="2386584" cy="2836164"/>
              <a:chOff x="2133600" y="2590800"/>
              <a:chExt cx="2386584" cy="283616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133600" y="4648200"/>
                <a:ext cx="2386584" cy="778764"/>
                <a:chOff x="2133600" y="4648200"/>
                <a:chExt cx="2386584" cy="778764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2386584" y="4855464"/>
                  <a:ext cx="2133600" cy="571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133600" y="4648200"/>
                  <a:ext cx="2133600" cy="571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657600" y="4919472"/>
                <a:ext cx="86258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ysDash"/>
                <a:tailEnd type="arrow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377440" y="3538728"/>
                <a:ext cx="1295400" cy="13716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ysDash"/>
                <a:headEnd type="arrow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368296" y="2590800"/>
                <a:ext cx="0" cy="2156936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ysDash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1652744" y="4754880"/>
              <a:ext cx="3389156" cy="73866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Advanced techniques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Wingdings 3" charset="2"/>
                  <a:ea typeface="+mn-ea"/>
                  <a:cs typeface="Wingdings 3" charset="2"/>
                </a:rPr>
                <a:t>a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Improved HF Luminosity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implified Final Cooling requirements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4572000" y="4919472"/>
            <a:ext cx="1600200" cy="102412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116628" y="5715000"/>
            <a:ext cx="165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MAP Higgs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Factory Target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46100" y="4919472"/>
            <a:ext cx="3037840" cy="1427256"/>
            <a:chOff x="546100" y="4919472"/>
            <a:chExt cx="3037840" cy="1557528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2684378" y="4919472"/>
              <a:ext cx="899562" cy="972752"/>
            </a:xfrm>
            <a:prstGeom prst="straightConnector1">
              <a:avLst/>
            </a:prstGeom>
            <a:noFill/>
            <a:ln w="25400" cap="flat" cmpd="sng" algn="ctr">
              <a:solidFill>
                <a:srgbClr val="000090"/>
              </a:solidFill>
              <a:prstDash val="soli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546100" y="5892224"/>
              <a:ext cx="2311400" cy="58477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PIC assumed in Carlo</a:t>
              </a:r>
              <a:b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</a:b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Rubbia’s Proposal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452020" y="6053554"/>
            <a:ext cx="545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MAP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228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ring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50797"/>
            <a:ext cx="5373236" cy="61072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Cooling ring proposed by </a:t>
            </a:r>
            <a:r>
              <a:rPr lang="en-US" dirty="0" err="1" smtClean="0"/>
              <a:t>Balbekov</a:t>
            </a:r>
            <a:r>
              <a:rPr lang="en-US" dirty="0" smtClean="0"/>
              <a:t> and Palmer</a:t>
            </a:r>
          </a:p>
          <a:p>
            <a:pPr lvl="1"/>
            <a:r>
              <a:rPr lang="en-US" dirty="0" smtClean="0"/>
              <a:t>Efficient use of accelerator components</a:t>
            </a:r>
          </a:p>
          <a:p>
            <a:pPr lvl="2"/>
            <a:r>
              <a:rPr lang="en-US" dirty="0" smtClean="0"/>
              <a:t>Issue: injection/extraction</a:t>
            </a:r>
          </a:p>
          <a:p>
            <a:r>
              <a:rPr lang="en-US" dirty="0" smtClean="0"/>
              <a:t>Parametric (resonance) ionization cooling:</a:t>
            </a:r>
          </a:p>
          <a:p>
            <a:pPr lvl="1"/>
            <a:r>
              <a:rPr lang="en-US" dirty="0" smtClean="0"/>
              <a:t>Drive resonant growth of beam </a:t>
            </a:r>
            <a:r>
              <a:rPr lang="en-US" dirty="0" err="1" smtClean="0"/>
              <a:t>emittance</a:t>
            </a:r>
            <a:r>
              <a:rPr lang="en-US" dirty="0" smtClean="0"/>
              <a:t> through half-integer resonance (</a:t>
            </a:r>
            <a:r>
              <a:rPr lang="en-US" dirty="0" err="1" smtClean="0"/>
              <a:t>Derbenev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Damp </a:t>
            </a:r>
            <a:r>
              <a:rPr lang="en-US" dirty="0" err="1" smtClean="0"/>
              <a:t>emittance</a:t>
            </a:r>
            <a:r>
              <a:rPr lang="en-US" dirty="0" smtClean="0"/>
              <a:t> growth through ionization cooling</a:t>
            </a:r>
          </a:p>
          <a:p>
            <a:r>
              <a:rPr lang="en-US" dirty="0" smtClean="0"/>
              <a:t>Rubbia:</a:t>
            </a:r>
          </a:p>
          <a:p>
            <a:pPr lvl="1"/>
            <a:r>
              <a:rPr lang="en-US" dirty="0" smtClean="0"/>
              <a:t>Use of PIC in a ring configuration leads to efficient, rapid cooling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45" y="750797"/>
            <a:ext cx="3365898" cy="59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Muon beams for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principle of ionization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 descr="micearoundther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7"/>
            <a:ext cx="626501" cy="6265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1183" y="847330"/>
            <a:ext cx="8824408" cy="35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78675" y="4537624"/>
            <a:ext cx="2936571" cy="22024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3" name="Content Placeholder 5"/>
          <p:cNvSpPr>
            <a:spLocks noGrp="1"/>
          </p:cNvSpPr>
          <p:nvPr>
            <p:ph sz="half" idx="4294967295"/>
          </p:nvPr>
        </p:nvSpPr>
        <p:spPr>
          <a:xfrm>
            <a:off x="206246" y="4428248"/>
            <a:ext cx="8975590" cy="242975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Competition between: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[cooling] and MCS [heating]</a:t>
            </a:r>
          </a:p>
          <a:p>
            <a:endParaRPr lang="en-GB" dirty="0"/>
          </a:p>
          <a:p>
            <a:r>
              <a:rPr lang="en-GB" dirty="0" smtClean="0"/>
              <a:t>Optimum:</a:t>
            </a:r>
          </a:p>
          <a:p>
            <a:pPr lvl="1"/>
            <a:r>
              <a:rPr lang="en-GB" dirty="0" smtClean="0"/>
              <a:t>Low </a:t>
            </a:r>
            <a:r>
              <a:rPr lang="en-GB" i="1" dirty="0" smtClean="0"/>
              <a:t>Z, </a:t>
            </a:r>
            <a:r>
              <a:rPr lang="en-GB" dirty="0" smtClean="0"/>
              <a:t>large</a:t>
            </a:r>
            <a:r>
              <a:rPr lang="en-GB" i="1" dirty="0" smtClean="0"/>
              <a:t> X</a:t>
            </a:r>
            <a:r>
              <a:rPr lang="en-GB" baseline="-25000" dirty="0" smtClean="0"/>
              <a:t>0</a:t>
            </a:r>
          </a:p>
          <a:p>
            <a:pPr lvl="1"/>
            <a:r>
              <a:rPr lang="en-GB" dirty="0" smtClean="0"/>
              <a:t>Tight focus</a:t>
            </a:r>
          </a:p>
          <a:p>
            <a:pPr lvl="1"/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gives best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4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Ionization Cooling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59" y="750798"/>
            <a:ext cx="5562099" cy="3258218"/>
          </a:xfrm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Proof of principle:</a:t>
            </a:r>
          </a:p>
          <a:p>
            <a:pPr lvl="1"/>
            <a:r>
              <a:rPr lang="en-US" dirty="0" smtClean="0"/>
              <a:t>Design, build commission and operate a realistic cooling cell;</a:t>
            </a:r>
          </a:p>
          <a:p>
            <a:pPr lvl="1"/>
            <a:r>
              <a:rPr lang="en-US" dirty="0" smtClean="0"/>
              <a:t>Measure its performance in a variety of modes of operation and beam conditions</a:t>
            </a: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44</a:t>
            </a:fld>
            <a:endParaRPr lang="en-US"/>
          </a:p>
        </p:txBody>
      </p:sp>
      <p:sp>
        <p:nvSpPr>
          <p:cNvPr id="100355" name="TextBox 10"/>
          <p:cNvSpPr txBox="1">
            <a:spLocks noChangeArrowheads="1"/>
          </p:cNvSpPr>
          <p:nvPr/>
        </p:nvSpPr>
        <p:spPr bwMode="auto">
          <a:xfrm>
            <a:off x="8562975" y="817492"/>
            <a:ext cx="511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ISIS</a:t>
            </a:r>
            <a:br>
              <a:rPr lang="en-GB" sz="1600" b="1">
                <a:solidFill>
                  <a:prstClr val="black"/>
                </a:solidFill>
                <a:latin typeface="Calibri" pitchFamily="34" charset="0"/>
              </a:rPr>
            </a:br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RAL</a:t>
            </a:r>
          </a:p>
        </p:txBody>
      </p:sp>
      <p:sp>
        <p:nvSpPr>
          <p:cNvPr id="100357" name="TextBox 12"/>
          <p:cNvSpPr txBox="1">
            <a:spLocks noChangeArrowheads="1"/>
          </p:cNvSpPr>
          <p:nvPr/>
        </p:nvSpPr>
        <p:spPr bwMode="auto">
          <a:xfrm>
            <a:off x="107950" y="35734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prstClr val="black"/>
                </a:solidFill>
                <a:latin typeface="Calibri" pitchFamily="34" charset="0"/>
              </a:rPr>
              <a:t>MICE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455" y="765662"/>
            <a:ext cx="3344258" cy="324335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7" y="4134144"/>
            <a:ext cx="8983426" cy="24475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710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the cooling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Acceleration not required (Step IV):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err="1"/>
              <a:t>Emittance</a:t>
            </a:r>
            <a:r>
              <a:rPr lang="en-US" dirty="0"/>
              <a:t>:</a:t>
            </a:r>
          </a:p>
          <a:p>
            <a:pPr lvl="1"/>
            <a:r>
              <a:rPr lang="en-US" sz="2400" dirty="0" smtClean="0"/>
              <a:t>Vary beam optics/diffuser;</a:t>
            </a:r>
            <a:endParaRPr lang="en-US" sz="2400" dirty="0"/>
          </a:p>
          <a:p>
            <a:r>
              <a:rPr lang="en-US" dirty="0"/>
              <a:t>Material:</a:t>
            </a:r>
          </a:p>
          <a:p>
            <a:pPr lvl="1"/>
            <a:r>
              <a:rPr lang="en-US" sz="2400" dirty="0"/>
              <a:t>Absorber change (LH2; </a:t>
            </a:r>
            <a:r>
              <a:rPr lang="en-US" sz="2400" dirty="0" err="1"/>
              <a:t>LiH</a:t>
            </a:r>
            <a:r>
              <a:rPr lang="en-US" sz="2400" dirty="0"/>
              <a:t>);</a:t>
            </a:r>
          </a:p>
          <a:p>
            <a:r>
              <a:rPr lang="en-US" i="1" dirty="0"/>
              <a:t>p</a:t>
            </a:r>
            <a:r>
              <a:rPr lang="en-US" dirty="0"/>
              <a:t>,</a:t>
            </a:r>
            <a:r>
              <a:rPr lang="en-US" i="1" dirty="0"/>
              <a:t> E </a:t>
            </a:r>
            <a:r>
              <a:rPr lang="en-US" dirty="0"/>
              <a:t> and β:</a:t>
            </a:r>
            <a:endParaRPr lang="en-US" sz="2800" dirty="0"/>
          </a:p>
          <a:p>
            <a:pPr lvl="1"/>
            <a:r>
              <a:rPr lang="en-US" sz="2400" dirty="0"/>
              <a:t>Vary beam momentum, </a:t>
            </a:r>
            <a:r>
              <a:rPr lang="en-US" sz="2400" dirty="0" smtClean="0"/>
              <a:t>optics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444" y="4214786"/>
            <a:ext cx="4777435" cy="234904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7" y="1307534"/>
            <a:ext cx="8817478" cy="261819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97008" y="6090654"/>
            <a:ext cx="1693378" cy="192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Scientific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2" y="2027809"/>
            <a:ext cx="8947943" cy="286596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740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 descr="01-MICE-on-ISI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01-MICE-on-ISI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02a-MuInEMR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647" y="75335"/>
            <a:ext cx="2879833" cy="327160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 descr="02b-ElecInEMR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911" y="79987"/>
            <a:ext cx="2879833" cy="326695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03-KL_Da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3634" y="3426592"/>
            <a:ext cx="2710269" cy="40018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50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9" y="4024940"/>
            <a:ext cx="8920941" cy="25838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8" y="976799"/>
            <a:ext cx="8920941" cy="26489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02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Standard Model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76348"/>
            <a:ext cx="9144000" cy="11816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Future study of the Higgs:</a:t>
            </a:r>
          </a:p>
          <a:p>
            <a:pPr lvl="1"/>
            <a:r>
              <a:rPr lang="en-US" dirty="0" smtClean="0"/>
              <a:t>Line width; establish single resonance (?) in s-channel with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</a:t>
            </a:r>
          </a:p>
          <a:p>
            <a:pPr lvl="1"/>
            <a:r>
              <a:rPr lang="en-US" dirty="0" smtClean="0"/>
              <a:t>Couplings; requires &gt; 1 </a:t>
            </a:r>
            <a:r>
              <a:rPr lang="en-US" dirty="0" err="1" smtClean="0"/>
              <a:t>TeV</a:t>
            </a:r>
            <a:r>
              <a:rPr lang="en-US" dirty="0" smtClean="0"/>
              <a:t> for complete, precise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4" r="4232" b="3735"/>
          <a:stretch/>
        </p:blipFill>
        <p:spPr bwMode="auto">
          <a:xfrm>
            <a:off x="371871" y="750798"/>
            <a:ext cx="5068816" cy="2533529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726" y="3022717"/>
            <a:ext cx="23065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S. GASCON-SHOTKIN, La </a:t>
            </a:r>
            <a:r>
              <a:rPr lang="en-US" sz="1100" b="1" dirty="0" err="1"/>
              <a:t>Thuile</a:t>
            </a:r>
            <a:r>
              <a:rPr lang="en-US" sz="1100" b="1" dirty="0"/>
              <a:t>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18" y="3359041"/>
            <a:ext cx="3964730" cy="2263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862" y="750798"/>
            <a:ext cx="3231996" cy="253587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0" y="3391610"/>
            <a:ext cx="3583489" cy="218814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37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5370"/>
            <a:ext cx="5047563" cy="3144998"/>
          </a:xfrm>
        </p:spPr>
        <p:txBody>
          <a:bodyPr/>
          <a:lstStyle/>
          <a:p>
            <a:r>
              <a:rPr lang="en-US" dirty="0" smtClean="0"/>
              <a:t>Construct phase-space covariance matrix:</a:t>
            </a:r>
          </a:p>
          <a:p>
            <a:pPr lvl="1"/>
            <a:r>
              <a:rPr lang="en-US" dirty="0" smtClean="0"/>
              <a:t>One track at a time</a:t>
            </a:r>
          </a:p>
          <a:p>
            <a:r>
              <a:rPr lang="en-US" dirty="0" smtClean="0"/>
              <a:t>Compute </a:t>
            </a:r>
            <a:r>
              <a:rPr lang="en-US" dirty="0" err="1" smtClean="0"/>
              <a:t>normalised</a:t>
            </a:r>
            <a:r>
              <a:rPr lang="en-US" dirty="0" smtClean="0"/>
              <a:t> transverse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9" y="4024940"/>
            <a:ext cx="8920941" cy="25838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25" y="922990"/>
            <a:ext cx="4377907" cy="176747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242" y="2862656"/>
            <a:ext cx="2952426" cy="9612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07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Emittance</a:t>
            </a:r>
            <a:r>
              <a:rPr lang="en-US" dirty="0"/>
              <a:t> reconstruction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286656"/>
            <a:ext cx="9144000" cy="15713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First reconstruction of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 “particle-by-particle”</a:t>
            </a:r>
          </a:p>
          <a:p>
            <a:r>
              <a:rPr lang="en-US" sz="2800" dirty="0" smtClean="0"/>
              <a:t>Validates MICE measurement approach:</a:t>
            </a:r>
          </a:p>
          <a:p>
            <a:pPr lvl="1"/>
            <a:r>
              <a:rPr lang="en-US" sz="2400" dirty="0" smtClean="0"/>
              <a:t>Space charge not an issue for Neutrino Factory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" y="1549710"/>
            <a:ext cx="3715336" cy="3540655"/>
          </a:xfrm>
          <a:prstGeom prst="rect">
            <a:avLst/>
          </a:prstGeom>
          <a:solidFill>
            <a:srgbClr val="008000"/>
          </a:solidFill>
          <a:ln w="28575" cmpd="sng">
            <a:solidFill>
              <a:srgbClr val="FF0000"/>
            </a:solidFill>
          </a:ln>
        </p:spPr>
      </p:pic>
      <p:pic>
        <p:nvPicPr>
          <p:cNvPr id="10" name="Picture 9" descr="05-data_emittance_185_to_245_in_8MeV_bi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756" y="1549710"/>
            <a:ext cx="5200910" cy="35406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02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of </a:t>
            </a:r>
            <a:r>
              <a:rPr lang="en-US" dirty="0" err="1" smtClean="0"/>
              <a:t>muon-LiH</a:t>
            </a:r>
            <a:r>
              <a:rPr lang="en-US" dirty="0" smtClean="0"/>
              <a:t> MCS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6518"/>
            <a:ext cx="9144000" cy="6107202"/>
          </a:xfrm>
        </p:spPr>
        <p:txBody>
          <a:bodyPr/>
          <a:lstStyle/>
          <a:p>
            <a:r>
              <a:rPr lang="en-US" dirty="0" smtClean="0"/>
              <a:t>Field off </a:t>
            </a:r>
            <a:r>
              <a:rPr lang="en-US" dirty="0" err="1" smtClean="0"/>
              <a:t>measurment</a:t>
            </a:r>
            <a:r>
              <a:rPr lang="en-US" dirty="0" smtClean="0"/>
              <a:t> of MCS of </a:t>
            </a:r>
            <a:r>
              <a:rPr lang="en-US" dirty="0" err="1" smtClean="0"/>
              <a:t>muons</a:t>
            </a:r>
            <a:r>
              <a:rPr lang="en-US" dirty="0" smtClean="0"/>
              <a:t> on </a:t>
            </a:r>
            <a:r>
              <a:rPr lang="en-US" dirty="0" err="1" smtClean="0"/>
              <a:t>LiH</a:t>
            </a:r>
            <a:endParaRPr lang="en-US" dirty="0" smtClean="0"/>
          </a:p>
          <a:p>
            <a:pPr lvl="1"/>
            <a:r>
              <a:rPr lang="en-US" dirty="0" smtClean="0"/>
              <a:t>Data taken with </a:t>
            </a:r>
            <a:r>
              <a:rPr lang="en-US" dirty="0" err="1" smtClean="0"/>
              <a:t>LiH</a:t>
            </a:r>
            <a:r>
              <a:rPr lang="en-US" dirty="0" smtClean="0"/>
              <a:t> absorber and “empty channel”</a:t>
            </a:r>
          </a:p>
          <a:p>
            <a:pPr lvl="1"/>
            <a:r>
              <a:rPr lang="en-US" dirty="0" smtClean="0"/>
              <a:t>Example: 200 MeV/c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7" y="2464206"/>
            <a:ext cx="3062365" cy="4166176"/>
          </a:xfrm>
          <a:prstGeom prst="rect">
            <a:avLst/>
          </a:prstGeom>
          <a:solidFill>
            <a:srgbClr val="008000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 descr="07-LiH_03200_p2ns_thetaScatt_sy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83"/>
          <a:stretch/>
        </p:blipFill>
        <p:spPr>
          <a:xfrm rot="5400000">
            <a:off x="4077596" y="1676599"/>
            <a:ext cx="4166176" cy="57413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8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9416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IV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Step-4-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8" y="651119"/>
            <a:ext cx="8920941" cy="26489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8" y="3365359"/>
            <a:ext cx="8920941" cy="343507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86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IV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9144000" cy="61072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Extended Step IV run approved to August 2017</a:t>
            </a:r>
          </a:p>
          <a:p>
            <a:endParaRPr lang="en-US" dirty="0" smtClean="0"/>
          </a:p>
          <a:p>
            <a:r>
              <a:rPr lang="en-US" dirty="0" smtClean="0"/>
              <a:t>Full </a:t>
            </a:r>
            <a:r>
              <a:rPr lang="en-US" dirty="0" err="1" smtClean="0"/>
              <a:t>programme</a:t>
            </a:r>
            <a:r>
              <a:rPr lang="en-US" dirty="0" smtClean="0"/>
              <a:t> with </a:t>
            </a:r>
            <a:r>
              <a:rPr lang="en-US" dirty="0" err="1" smtClean="0"/>
              <a:t>LiH</a:t>
            </a:r>
            <a:r>
              <a:rPr lang="en-US" dirty="0" smtClean="0"/>
              <a:t> and LH</a:t>
            </a:r>
            <a:r>
              <a:rPr lang="en-US" baseline="-25000" dirty="0" smtClean="0"/>
              <a:t>2</a:t>
            </a:r>
            <a:r>
              <a:rPr lang="en-US" dirty="0" smtClean="0"/>
              <a:t> absorbers</a:t>
            </a:r>
          </a:p>
          <a:p>
            <a:pPr lvl="1"/>
            <a:r>
              <a:rPr lang="en-US" dirty="0" smtClean="0"/>
              <a:t>Measurement of Multiple Coulomb scattering</a:t>
            </a:r>
          </a:p>
          <a:p>
            <a:pPr lvl="1"/>
            <a:r>
              <a:rPr lang="en-US" dirty="0" smtClean="0"/>
              <a:t>Study of energy loss </a:t>
            </a:r>
          </a:p>
          <a:p>
            <a:pPr lvl="1"/>
            <a:r>
              <a:rPr lang="en-US" dirty="0" smtClean="0"/>
              <a:t>Study of optics and </a:t>
            </a:r>
            <a:r>
              <a:rPr lang="en-US" dirty="0" err="1" smtClean="0"/>
              <a:t>normalised</a:t>
            </a:r>
            <a:r>
              <a:rPr lang="en-US" dirty="0" smtClean="0"/>
              <a:t> emittance reduction</a:t>
            </a:r>
          </a:p>
          <a:p>
            <a:endParaRPr lang="en-US" dirty="0"/>
          </a:p>
          <a:p>
            <a:r>
              <a:rPr lang="en-US" dirty="0" smtClean="0"/>
              <a:t>Status:</a:t>
            </a:r>
          </a:p>
          <a:p>
            <a:pPr lvl="1"/>
            <a:r>
              <a:rPr lang="en-US" dirty="0" err="1" smtClean="0"/>
              <a:t>LiH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Scattering </a:t>
            </a:r>
            <a:r>
              <a:rPr lang="en-US" dirty="0" err="1" smtClean="0"/>
              <a:t>programme</a:t>
            </a:r>
            <a:r>
              <a:rPr lang="en-US" dirty="0" smtClean="0"/>
              <a:t> complete</a:t>
            </a:r>
          </a:p>
          <a:p>
            <a:pPr lvl="2"/>
            <a:r>
              <a:rPr lang="en-US" dirty="0" smtClean="0"/>
              <a:t>Solenoid-more emittance evolution </a:t>
            </a:r>
            <a:r>
              <a:rPr lang="en-US" dirty="0" err="1" smtClean="0"/>
              <a:t>programme</a:t>
            </a:r>
            <a:r>
              <a:rPr lang="en-US" dirty="0" smtClean="0"/>
              <a:t> complete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Flip-mode emittance evolution </a:t>
            </a:r>
            <a:r>
              <a:rPr lang="en-US" dirty="0" err="1" smtClean="0">
                <a:solidFill>
                  <a:srgbClr val="FF0000"/>
                </a:solidFill>
              </a:rPr>
              <a:t>programme</a:t>
            </a:r>
            <a:r>
              <a:rPr lang="en-US" dirty="0" smtClean="0">
                <a:solidFill>
                  <a:srgbClr val="FF0000"/>
                </a:solidFill>
              </a:rPr>
              <a:t> will start 14Feb17</a:t>
            </a:r>
            <a:endParaRPr lang="en-US" dirty="0" smtClean="0"/>
          </a:p>
          <a:p>
            <a:pPr lvl="1"/>
            <a:r>
              <a:rPr lang="en-US" dirty="0" smtClean="0"/>
              <a:t>LH2: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Will start April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Cooling-demo-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9" y="895788"/>
            <a:ext cx="8992753" cy="255224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0" y="6064509"/>
            <a:ext cx="9144000" cy="79349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Cooling demonstration </a:t>
            </a:r>
            <a:r>
              <a:rPr lang="en-US" sz="2400" dirty="0" smtClean="0"/>
              <a:t>can be </a:t>
            </a:r>
            <a:r>
              <a:rPr lang="en-US" sz="2400" dirty="0" smtClean="0"/>
              <a:t>brought </a:t>
            </a:r>
            <a:r>
              <a:rPr lang="en-US" sz="2400" smtClean="0"/>
              <a:t>forward </a:t>
            </a:r>
            <a:r>
              <a:rPr lang="en-US" sz="2400" smtClean="0"/>
              <a:t>now Step </a:t>
            </a:r>
            <a:r>
              <a:rPr lang="en-US" sz="2400" dirty="0" smtClean="0"/>
              <a:t>IV data </a:t>
            </a:r>
            <a:r>
              <a:rPr lang="en-US" sz="2400" smtClean="0"/>
              <a:t>taking </a:t>
            </a:r>
            <a:r>
              <a:rPr lang="en-US" sz="2400" smtClean="0"/>
              <a:t>is in </a:t>
            </a:r>
            <a:r>
              <a:rPr lang="en-US" sz="2400" dirty="0" smtClean="0"/>
              <a:t>full swing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9" y="3546797"/>
            <a:ext cx="3803125" cy="251771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49" y="3546797"/>
            <a:ext cx="3566757" cy="251771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86182" y="3593025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arXiv</a:t>
            </a:r>
            <a:r>
              <a:rPr lang="en-US" sz="1200" b="1" dirty="0" smtClean="0"/>
              <a:t>:</a:t>
            </a:r>
            <a:r>
              <a:rPr lang="hr-HR" sz="1200" b="1" dirty="0"/>
              <a:t>1701.06403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55505" y="5081856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arXiv</a:t>
            </a:r>
            <a:r>
              <a:rPr lang="en-US" sz="1200" b="1" dirty="0" smtClean="0"/>
              <a:t>:</a:t>
            </a:r>
            <a:r>
              <a:rPr lang="hr-HR" sz="1200" b="1" dirty="0"/>
              <a:t>1701.06403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795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Upgrade to demonstrate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9144000" cy="2170815"/>
          </a:xfrm>
        </p:spPr>
        <p:txBody>
          <a:bodyPr>
            <a:normAutofit/>
          </a:bodyPr>
          <a:lstStyle/>
          <a:p>
            <a:r>
              <a:rPr lang="en-US" dirty="0" smtClean="0"/>
              <a:t>Use only one spectrometer solenoid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02"/>
          <a:stretch/>
        </p:blipFill>
        <p:spPr>
          <a:xfrm>
            <a:off x="301951" y="2138768"/>
            <a:ext cx="8551591" cy="363658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6597742"/>
            <a:ext cx="726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http://</a:t>
            </a:r>
            <a:r>
              <a:rPr lang="en-US" sz="1050" b="1" dirty="0" err="1">
                <a:solidFill>
                  <a:schemeClr val="bg1"/>
                </a:solidFill>
              </a:rPr>
              <a:t>micewww.pp.rl.ac.uk</a:t>
            </a:r>
            <a:r>
              <a:rPr lang="en-US" sz="1050" b="1" dirty="0">
                <a:solidFill>
                  <a:schemeClr val="bg1"/>
                </a:solidFill>
              </a:rPr>
              <a:t>/documents/177</a:t>
            </a:r>
          </a:p>
        </p:txBody>
      </p:sp>
    </p:spTree>
    <p:extLst>
      <p:ext uri="{BB962C8B-B14F-4D97-AF65-F5344CB8AC3E}">
        <p14:creationId xmlns:p14="http://schemas.microsoft.com/office/powerpoint/2010/main" val="18642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J. Tarrant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3" y="360526"/>
            <a:ext cx="8096382" cy="621441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6597742"/>
            <a:ext cx="726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http://</a:t>
            </a:r>
            <a:r>
              <a:rPr lang="en-US" sz="1050" b="1" dirty="0" err="1">
                <a:solidFill>
                  <a:schemeClr val="bg1"/>
                </a:solidFill>
              </a:rPr>
              <a:t>micewww.pp.rl.ac.uk</a:t>
            </a:r>
            <a:r>
              <a:rPr lang="en-US" sz="1050" b="1" dirty="0">
                <a:solidFill>
                  <a:schemeClr val="bg1"/>
                </a:solidFill>
              </a:rPr>
              <a:t>/documents/177</a:t>
            </a:r>
          </a:p>
        </p:txBody>
      </p:sp>
    </p:spTree>
    <p:extLst>
      <p:ext uri="{BB962C8B-B14F-4D97-AF65-F5344CB8AC3E}">
        <p14:creationId xmlns:p14="http://schemas.microsoft.com/office/powerpoint/2010/main" val="10346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0" y="347865"/>
            <a:ext cx="4316451" cy="36477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608" y="347865"/>
            <a:ext cx="3186836" cy="258967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826669" y="2343143"/>
            <a:ext cx="464283" cy="4779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26669" y="347865"/>
            <a:ext cx="1874939" cy="19952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90952" y="2821132"/>
            <a:ext cx="1410656" cy="116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84" y="4146020"/>
            <a:ext cx="2544968" cy="261615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996" y="3036064"/>
            <a:ext cx="2703704" cy="37261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0" y="4702628"/>
            <a:ext cx="2840123" cy="211036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81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4538870"/>
            <a:ext cx="9144000" cy="23191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Initial estimate of performance:</a:t>
            </a:r>
          </a:p>
          <a:p>
            <a:pPr lvl="1"/>
            <a:r>
              <a:rPr lang="en-US" dirty="0" smtClean="0"/>
              <a:t>Cooling effect: 8% at </a:t>
            </a:r>
            <a:r>
              <a:rPr lang="en-US" dirty="0" err="1" smtClean="0"/>
              <a:t>emittance</a:t>
            </a:r>
            <a:r>
              <a:rPr lang="en-US" dirty="0" smtClean="0"/>
              <a:t> of 7.9 mm;</a:t>
            </a:r>
          </a:p>
          <a:p>
            <a:pPr lvl="2"/>
            <a:r>
              <a:rPr lang="en-US" dirty="0" smtClean="0"/>
              <a:t>Comparable to baseline</a:t>
            </a:r>
          </a:p>
          <a:p>
            <a:pPr lvl="1"/>
            <a:r>
              <a:rPr lang="en-US" dirty="0" smtClean="0"/>
              <a:t>Transmission 85% </a:t>
            </a:r>
            <a:r>
              <a:rPr lang="en-US" dirty="0" err="1" smtClean="0"/>
              <a:t>vs</a:t>
            </a:r>
            <a:r>
              <a:rPr lang="en-US" dirty="0" smtClean="0"/>
              <a:t> 91% of baseline:</a:t>
            </a:r>
          </a:p>
          <a:p>
            <a:pPr lvl="2"/>
            <a:r>
              <a:rPr lang="en-US" dirty="0" smtClean="0"/>
              <a:t>Issue is systematic error:</a:t>
            </a:r>
          </a:p>
          <a:p>
            <a:pPr lvl="3"/>
            <a:r>
              <a:rPr lang="en-US" dirty="0" smtClean="0"/>
              <a:t>Believe that effect of modest decrease in transmission can be understood and systematic error can be kept under control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" y="889552"/>
            <a:ext cx="8922787" cy="354992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620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Rogers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6173"/>
            <a:ext cx="726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http://</a:t>
            </a:r>
            <a:r>
              <a:rPr lang="en-US" sz="1050" b="1" dirty="0" err="1">
                <a:solidFill>
                  <a:schemeClr val="bg1"/>
                </a:solidFill>
              </a:rPr>
              <a:t>micewww.pp.rl.ac.uk</a:t>
            </a:r>
            <a:r>
              <a:rPr lang="en-US" sz="1050" b="1" dirty="0">
                <a:solidFill>
                  <a:schemeClr val="bg1"/>
                </a:solidFill>
              </a:rPr>
              <a:t>/documents/177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312" y="3326968"/>
            <a:ext cx="13116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Upgrade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30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0798"/>
            <a:ext cx="4298588" cy="61072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Standard Model Higgs:</a:t>
            </a:r>
          </a:p>
          <a:p>
            <a:pPr lvl="1"/>
            <a:r>
              <a:rPr lang="en-US" i="1" dirty="0" smtClean="0"/>
              <a:t>M</a:t>
            </a:r>
            <a:r>
              <a:rPr lang="en-US" dirty="0" smtClean="0"/>
              <a:t> = 125 </a:t>
            </a:r>
            <a:r>
              <a:rPr lang="en-US" dirty="0" err="1" smtClean="0"/>
              <a:t>GeV</a:t>
            </a:r>
            <a:r>
              <a:rPr lang="en-US" dirty="0" smtClean="0"/>
              <a:t>; 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=4.5 MeV</a:t>
            </a:r>
          </a:p>
          <a:p>
            <a:pPr lvl="2"/>
            <a:r>
              <a:rPr lang="en-US" dirty="0" smtClean="0">
                <a:cs typeface="Symbol" charset="2"/>
              </a:rPr>
              <a:t>Exquisite resolution</a:t>
            </a:r>
          </a:p>
          <a:p>
            <a:pPr lvl="3"/>
            <a:r>
              <a:rPr lang="en-US" dirty="0" smtClean="0">
                <a:cs typeface="Symbol" charset="2"/>
              </a:rPr>
              <a:t>R &lt; 0.003%</a:t>
            </a:r>
          </a:p>
          <a:p>
            <a:endParaRPr lang="en-US" dirty="0">
              <a:cs typeface="Symbol" charset="2"/>
            </a:endParaRPr>
          </a:p>
          <a:p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“Two-state” Higgs:</a:t>
            </a:r>
          </a:p>
          <a:p>
            <a:pPr lvl="1"/>
            <a:r>
              <a:rPr lang="en-US" dirty="0" smtClean="0">
                <a:cs typeface="Symbol" charset="2"/>
              </a:rPr>
              <a:t>Deviation from SM line shape</a:t>
            </a:r>
          </a:p>
          <a:p>
            <a:pPr lvl="1"/>
            <a:r>
              <a:rPr lang="en-US" dirty="0" smtClean="0">
                <a:cs typeface="Symbol" charset="2"/>
              </a:rPr>
              <a:t>Resolve states</a:t>
            </a:r>
          </a:p>
          <a:p>
            <a:pPr lvl="2"/>
            <a:r>
              <a:rPr lang="en-US" dirty="0" smtClean="0">
                <a:cs typeface="Symbol" charset="2"/>
              </a:rPr>
              <a:t>Exquisite resolution!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344" y="750798"/>
            <a:ext cx="5008236" cy="294481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032" y="3808611"/>
            <a:ext cx="2970206" cy="291899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55921" y="3815771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B.Autin</a:t>
            </a:r>
            <a:r>
              <a:rPr lang="en-US" sz="800" b="1" dirty="0"/>
              <a:t>, </a:t>
            </a:r>
            <a:r>
              <a:rPr lang="en-US" sz="800" b="1" dirty="0" err="1"/>
              <a:t>A.Blondel</a:t>
            </a:r>
            <a:r>
              <a:rPr lang="en-US" sz="800" b="1" dirty="0"/>
              <a:t>, </a:t>
            </a:r>
            <a:r>
              <a:rPr lang="en-US" sz="800" b="1" dirty="0" err="1"/>
              <a:t>J.Ellis</a:t>
            </a:r>
            <a:r>
              <a:rPr lang="en-US" sz="800" b="1" dirty="0"/>
              <a:t>;</a:t>
            </a:r>
          </a:p>
          <a:p>
            <a:r>
              <a:rPr lang="en-US" sz="800" b="1" dirty="0"/>
              <a:t>CERN 99-02, 1999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9040" y="715844"/>
            <a:ext cx="1381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M.Greco,T.Han,Z.Liu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6390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and 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Muon beams for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1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beams for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Have the potential to:</a:t>
            </a:r>
          </a:p>
          <a:p>
            <a:pPr lvl="1"/>
            <a:r>
              <a:rPr lang="en-US" dirty="0" smtClean="0"/>
              <a:t>Serve neutrino</a:t>
            </a:r>
            <a:r>
              <a:rPr lang="en-US" dirty="0"/>
              <a:t> </a:t>
            </a:r>
            <a:r>
              <a:rPr lang="en-US" dirty="0" smtClean="0"/>
              <a:t>physics by providing intense beams with:</a:t>
            </a:r>
          </a:p>
          <a:p>
            <a:pPr lvl="2"/>
            <a:r>
              <a:rPr lang="en-US" dirty="0" smtClean="0"/>
              <a:t>Precisely known </a:t>
            </a:r>
            <a:r>
              <a:rPr lang="en-US" dirty="0" err="1" smtClean="0"/>
              <a:t>flavour</a:t>
            </a:r>
            <a:r>
              <a:rPr lang="en-US" dirty="0" smtClean="0"/>
              <a:t> content;</a:t>
            </a:r>
          </a:p>
          <a:p>
            <a:pPr lvl="2"/>
            <a:r>
              <a:rPr lang="en-US" dirty="0" smtClean="0"/>
              <a:t>Precisely known energy spectrum</a:t>
            </a:r>
          </a:p>
          <a:p>
            <a:pPr lvl="1"/>
            <a:r>
              <a:rPr lang="en-US" dirty="0" smtClean="0"/>
              <a:t>Provide multi-</a:t>
            </a:r>
            <a:r>
              <a:rPr lang="en-US" dirty="0" err="1" smtClean="0"/>
              <a:t>TeV</a:t>
            </a:r>
            <a:r>
              <a:rPr lang="en-US" dirty="0" smtClean="0"/>
              <a:t> lepton-anti-lepton collisions:</a:t>
            </a:r>
          </a:p>
          <a:p>
            <a:pPr lvl="2"/>
            <a:r>
              <a:rPr lang="en-US" dirty="0" smtClean="0"/>
              <a:t>With extremely small energy spread;</a:t>
            </a:r>
          </a:p>
          <a:p>
            <a:pPr lvl="2"/>
            <a:r>
              <a:rPr lang="en-US" dirty="0" smtClean="0"/>
              <a:t>Most cost-effective means to achieve </a:t>
            </a:r>
            <a:r>
              <a:rPr lang="en-US" i="1" dirty="0" smtClean="0"/>
              <a:t>E</a:t>
            </a:r>
            <a:r>
              <a:rPr lang="en-US" baseline="-25000" dirty="0" smtClean="0"/>
              <a:t>CM</a:t>
            </a:r>
            <a:r>
              <a:rPr lang="en-US" dirty="0" smtClean="0"/>
              <a:t> &gt; 1.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Incremental path:</a:t>
            </a:r>
          </a:p>
          <a:p>
            <a:pPr lvl="1"/>
            <a:r>
              <a:rPr lang="en-US" dirty="0" smtClean="0"/>
              <a:t>MICE; </a:t>
            </a:r>
            <a:r>
              <a:rPr lang="en-US" dirty="0" err="1" smtClean="0"/>
              <a:t>nuSTORM</a:t>
            </a:r>
            <a:r>
              <a:rPr lang="en-US" dirty="0" smtClean="0"/>
              <a:t>/6D cooling demonstration;</a:t>
            </a:r>
            <a:br>
              <a:rPr lang="en-US" dirty="0" smtClean="0"/>
            </a:br>
            <a:r>
              <a:rPr lang="en-US" dirty="0" smtClean="0"/>
              <a:t>Neutrino Factory;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lvl="2"/>
            <a:r>
              <a:rPr lang="en-US" dirty="0" smtClean="0"/>
              <a:t>Articulated by:</a:t>
            </a:r>
          </a:p>
          <a:p>
            <a:pPr lvl="3"/>
            <a:r>
              <a:rPr lang="en-US" dirty="0" smtClean="0"/>
              <a:t>US </a:t>
            </a:r>
            <a:r>
              <a:rPr lang="en-US" dirty="0" err="1" smtClean="0"/>
              <a:t>Muon</a:t>
            </a:r>
            <a:r>
              <a:rPr lang="en-US" dirty="0" smtClean="0"/>
              <a:t> Accelerator Program—“</a:t>
            </a:r>
            <a:r>
              <a:rPr lang="en-US" dirty="0" err="1" smtClean="0"/>
              <a:t>Muon</a:t>
            </a:r>
            <a:r>
              <a:rPr lang="en-US" dirty="0" smtClean="0"/>
              <a:t> Accelerator Staging Study”</a:t>
            </a:r>
          </a:p>
          <a:p>
            <a:pPr lvl="3"/>
            <a:r>
              <a:rPr lang="en-US" dirty="0" smtClean="0"/>
              <a:t>International Design Study for the Neutrino Factory collaboration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define innovative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Based around demonstrator that:</a:t>
            </a:r>
          </a:p>
          <a:p>
            <a:pPr lvl="2"/>
            <a:r>
              <a:rPr lang="en-US" dirty="0" smtClean="0"/>
              <a:t>Delivers critical measurement: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/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 </a:t>
            </a:r>
            <a:r>
              <a:rPr lang="en-US" i="1" dirty="0" smtClean="0"/>
              <a:t>N</a:t>
            </a:r>
            <a:r>
              <a:rPr lang="en-US" dirty="0" smtClean="0"/>
              <a:t> scattering;</a:t>
            </a:r>
          </a:p>
          <a:p>
            <a:pPr lvl="2"/>
            <a:r>
              <a:rPr lang="en-US" dirty="0" smtClean="0"/>
              <a:t>Has discovery potential: sterile neutrinos;</a:t>
            </a:r>
          </a:p>
          <a:p>
            <a:pPr lvl="2"/>
            <a:r>
              <a:rPr lang="en-US" dirty="0" smtClean="0"/>
              <a:t>Serves “</a:t>
            </a:r>
            <a:r>
              <a:rPr lang="en-US" dirty="0" err="1" smtClean="0"/>
              <a:t>cLFV</a:t>
            </a:r>
            <a:r>
              <a:rPr lang="en-US" dirty="0" smtClean="0"/>
              <a:t>” and energy frontier-</a:t>
            </a:r>
            <a:r>
              <a:rPr lang="en-US" dirty="0" err="1" smtClean="0"/>
              <a:t>programmes</a:t>
            </a:r>
            <a:r>
              <a:rPr lang="en-US" dirty="0" smtClean="0"/>
              <a:t> through:</a:t>
            </a:r>
          </a:p>
          <a:p>
            <a:pPr lvl="3"/>
            <a:r>
              <a:rPr lang="en-US" dirty="0" smtClean="0"/>
              <a:t>6D ionization-cooling/phase rotation demonstrator</a:t>
            </a:r>
          </a:p>
          <a:p>
            <a:pPr lvl="1"/>
            <a:r>
              <a:rPr lang="en-US" dirty="0" smtClean="0"/>
              <a:t>Seek to develop “distributed” R&amp;D model:</a:t>
            </a:r>
          </a:p>
          <a:p>
            <a:pPr lvl="2"/>
            <a:r>
              <a:rPr lang="en-US" dirty="0" smtClean="0"/>
              <a:t>European national labs and universities</a:t>
            </a:r>
          </a:p>
          <a:p>
            <a:pPr lvl="2"/>
            <a:r>
              <a:rPr lang="en-US" dirty="0" smtClean="0"/>
              <a:t>Seek broader involvement from Asia and the Americas</a:t>
            </a:r>
          </a:p>
          <a:p>
            <a:endParaRPr lang="en-US" dirty="0" smtClean="0"/>
          </a:p>
          <a:p>
            <a:r>
              <a:rPr lang="en-US" dirty="0" err="1" smtClean="0"/>
              <a:t>Programme</a:t>
            </a:r>
            <a:r>
              <a:rPr lang="en-US" dirty="0" smtClean="0"/>
              <a:t> for next decade:</a:t>
            </a:r>
          </a:p>
          <a:p>
            <a:pPr lvl="1"/>
            <a:r>
              <a:rPr lang="en-US" dirty="0" smtClean="0"/>
              <a:t>Complete MICE</a:t>
            </a:r>
          </a:p>
          <a:p>
            <a:pPr lvl="1"/>
            <a:r>
              <a:rPr lang="en-US" dirty="0" smtClean="0"/>
              <a:t>Execute </a:t>
            </a:r>
            <a:r>
              <a:rPr lang="en-US" dirty="0" err="1" smtClean="0"/>
              <a:t>nuSTORM</a:t>
            </a:r>
            <a:r>
              <a:rPr lang="en-US" dirty="0" smtClean="0"/>
              <a:t> as a precision neutrino-user facility</a:t>
            </a:r>
          </a:p>
          <a:p>
            <a:pPr lvl="1"/>
            <a:r>
              <a:rPr lang="en-US" dirty="0" smtClean="0"/>
              <a:t>Execute a 6D cooling demonstration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Couplings/branching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4450558" cy="61072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Standard Model Higgs</a:t>
            </a:r>
          </a:p>
          <a:p>
            <a:pPr lvl="1"/>
            <a:r>
              <a:rPr lang="en-US" dirty="0" smtClean="0"/>
              <a:t>Accurate threshold measurement</a:t>
            </a:r>
          </a:p>
          <a:p>
            <a:pPr lvl="1"/>
            <a:r>
              <a:rPr lang="en-US" dirty="0" smtClean="0"/>
              <a:t>Exploiting accurate knowledge of (narrow) energy spectrum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Beyond SM Higgs</a:t>
            </a:r>
          </a:p>
          <a:p>
            <a:pPr lvl="1"/>
            <a:r>
              <a:rPr lang="en-US" dirty="0" smtClean="0"/>
              <a:t>Exploit narrow energy spectrum to search </a:t>
            </a:r>
            <a:r>
              <a:rPr lang="en-US" dirty="0"/>
              <a:t>for 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Narrow resonances</a:t>
            </a:r>
          </a:p>
          <a:p>
            <a:pPr lvl="2"/>
            <a:r>
              <a:rPr lang="en-US" dirty="0" smtClean="0"/>
              <a:t>Unexpected thresholds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57" y="3344080"/>
            <a:ext cx="4467583" cy="32293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57" y="967766"/>
            <a:ext cx="4467583" cy="10910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65729" y="2058780"/>
            <a:ext cx="156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m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bb</a:t>
            </a:r>
            <a:r>
              <a:rPr lang="en-US" b="1" dirty="0" smtClean="0">
                <a:solidFill>
                  <a:schemeClr val="bg1"/>
                </a:solidFill>
              </a:rPr>
              <a:t> &gt; 100 </a:t>
            </a:r>
            <a:r>
              <a:rPr lang="en-US" b="1" dirty="0" err="1" smtClean="0">
                <a:solidFill>
                  <a:schemeClr val="bg1"/>
                </a:solidFill>
              </a:rPr>
              <a:t>GeV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557" y="2088309"/>
            <a:ext cx="1490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M.Greco,T.Han,Z.Liu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7653" y="3331484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 smtClean="0"/>
              <a:t>arXiv:1306.2609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211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68528"/>
            <a:ext cx="9144000" cy="78947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Principal (accelerator) issue of principle:</a:t>
            </a:r>
          </a:p>
          <a:p>
            <a:pPr lvl="1"/>
            <a:r>
              <a:rPr lang="en-US" dirty="0" smtClean="0"/>
              <a:t>Small beam spot in 6D (transverse + longitudinal) to deliver requisite luminosity; cooling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TUPME012_fig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49"/>
          <a:stretch/>
        </p:blipFill>
        <p:spPr>
          <a:xfrm>
            <a:off x="44952" y="191047"/>
            <a:ext cx="9042853" cy="24271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4"/>
          <a:stretch/>
        </p:blipFill>
        <p:spPr>
          <a:xfrm>
            <a:off x="548640" y="2730577"/>
            <a:ext cx="4351195" cy="323755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8232" y="2739888"/>
            <a:ext cx="3069914" cy="322824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88233" y="156721"/>
            <a:ext cx="545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MAP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327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Efficient acceleration to very high energy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10240"/>
            <a:ext cx="9067800" cy="55118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789049" y="38321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0783" y="5480680"/>
            <a:ext cx="933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MAP/MASS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46509" y="5586116"/>
            <a:ext cx="933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MAP/MASS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787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KL-standard-black.potx</Template>
  <TotalTime>2732</TotalTime>
  <Words>1855</Words>
  <Application>Microsoft Macintosh PowerPoint</Application>
  <PresentationFormat>On-screen Show (4:3)</PresentationFormat>
  <Paragraphs>514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Calibri</vt:lpstr>
      <vt:lpstr>ＭＳ Ｐゴシック</vt:lpstr>
      <vt:lpstr>Symbol</vt:lpstr>
      <vt:lpstr>Wingdings</vt:lpstr>
      <vt:lpstr>Wingdings 3</vt:lpstr>
      <vt:lpstr>Arial</vt:lpstr>
      <vt:lpstr>KL-standard-black</vt:lpstr>
      <vt:lpstr>Muon beams for neutrino physics</vt:lpstr>
      <vt:lpstr>Plan</vt:lpstr>
      <vt:lpstr>Particle-physics potential  of stored muon beams</vt:lpstr>
      <vt:lpstr>Basis of potential</vt:lpstr>
      <vt:lpstr>The Standard Model and beyond</vt:lpstr>
      <vt:lpstr>Line shape</vt:lpstr>
      <vt:lpstr>Couplings/branching ratios</vt:lpstr>
      <vt:lpstr>PowerPoint Presentation</vt:lpstr>
      <vt:lpstr>Efficient acceleration to very high energy</vt:lpstr>
      <vt:lpstr>PowerPoint Presentation</vt:lpstr>
      <vt:lpstr>SνM: Accelerator-based contributions</vt:lpstr>
      <vt:lpstr>Muon Collider and Neutrino Factory</vt:lpstr>
      <vt:lpstr>Neutrino Factory</vt:lpstr>
      <vt:lpstr>Where do we stand?</vt:lpstr>
      <vt:lpstr>Completing the SνM</vt:lpstr>
      <vt:lpstr>Long Baseline Neutrino Facility</vt:lpstr>
      <vt:lpstr>DUNE: far detector strategy</vt:lpstr>
      <vt:lpstr>J-PARC to Hyper-K; accelerator upgrade</vt:lpstr>
      <vt:lpstr>Hyper-K</vt:lpstr>
      <vt:lpstr>DUNE: near detector</vt:lpstr>
      <vt:lpstr>Hyper-K near detectors</vt:lpstr>
      <vt:lpstr>Sensitivity of DUNE and Hyper-K</vt:lpstr>
      <vt:lpstr>Effect of systematics:</vt:lpstr>
      <vt:lpstr>PowerPoint Presentation</vt:lpstr>
      <vt:lpstr>Benefit of second oscillation maximum</vt:lpstr>
      <vt:lpstr>ESSnuSB: accelerator facility</vt:lpstr>
      <vt:lpstr>ESSnuSB: H2O Cherenkov; MEMPHYS</vt:lpstr>
      <vt:lpstr>”T2HKK”: Hyper-K with second tank in Korea</vt:lpstr>
      <vt:lpstr>nuSTORM</vt:lpstr>
      <vt:lpstr>Example: CCQE cross section</vt:lpstr>
      <vt:lpstr>nuSTORM and light sterile neutrinos</vt:lpstr>
      <vt:lpstr>Light sterile neutrino sensitivity</vt:lpstr>
      <vt:lpstr>ESSnuSB: accelerator facility</vt:lpstr>
      <vt:lpstr>nuSTORM @ CERN</vt:lpstr>
      <vt:lpstr>PowerPoint Presentation</vt:lpstr>
      <vt:lpstr>PowerPoint Presentation</vt:lpstr>
      <vt:lpstr>Status of accelerator R&amp;D</vt:lpstr>
      <vt:lpstr>Accelerator challenges</vt:lpstr>
      <vt:lpstr>Ionization cooling</vt:lpstr>
      <vt:lpstr>PowerPoint Presentation</vt:lpstr>
      <vt:lpstr>Cooling ring</vt:lpstr>
      <vt:lpstr>MICE</vt:lpstr>
      <vt:lpstr>The principle of ionization cooling</vt:lpstr>
      <vt:lpstr>Muon Ionization Cooling Experiment</vt:lpstr>
      <vt:lpstr>Characterisation of the cooling equation</vt:lpstr>
      <vt:lpstr>Scientific programme</vt:lpstr>
      <vt:lpstr>PowerPoint Presentation</vt:lpstr>
      <vt:lpstr>PowerPoint Presentation</vt:lpstr>
      <vt:lpstr>Emittance reconstruction</vt:lpstr>
      <vt:lpstr>Emittance reconstruction</vt:lpstr>
      <vt:lpstr>Emittance reconstruction</vt:lpstr>
      <vt:lpstr>Measurement of muon-LiH MCS</vt:lpstr>
      <vt:lpstr>Step IV status</vt:lpstr>
      <vt:lpstr>Step IV plans</vt:lpstr>
      <vt:lpstr>Cooling demonstration</vt:lpstr>
      <vt:lpstr>Upgrade to demonstrate cooling</vt:lpstr>
      <vt:lpstr>PowerPoint Presentation</vt:lpstr>
      <vt:lpstr>PowerPoint Presentation</vt:lpstr>
      <vt:lpstr>Performance</vt:lpstr>
      <vt:lpstr>Opportunities and conclusions</vt:lpstr>
      <vt:lpstr>Muon beams for particle physics</vt:lpstr>
      <vt:lpstr>Opportunity</vt:lpstr>
    </vt:vector>
  </TitlesOfParts>
  <Company>Imperial College London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Long</dc:creator>
  <cp:lastModifiedBy>Microsoft Office User</cp:lastModifiedBy>
  <cp:revision>168</cp:revision>
  <dcterms:created xsi:type="dcterms:W3CDTF">2014-12-02T20:44:04Z</dcterms:created>
  <dcterms:modified xsi:type="dcterms:W3CDTF">2017-02-02T13:52:32Z</dcterms:modified>
</cp:coreProperties>
</file>