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67" r:id="rId3"/>
    <p:sldId id="368" r:id="rId4"/>
    <p:sldId id="369" r:id="rId5"/>
    <p:sldId id="372" r:id="rId6"/>
    <p:sldId id="381" r:id="rId7"/>
    <p:sldId id="385" r:id="rId8"/>
    <p:sldId id="382" r:id="rId9"/>
    <p:sldId id="386" r:id="rId10"/>
    <p:sldId id="370" r:id="rId11"/>
    <p:sldId id="383" r:id="rId12"/>
    <p:sldId id="384" r:id="rId13"/>
    <p:sldId id="373" r:id="rId14"/>
    <p:sldId id="374" r:id="rId15"/>
    <p:sldId id="375" r:id="rId16"/>
    <p:sldId id="376" r:id="rId17"/>
    <p:sldId id="377" r:id="rId18"/>
    <p:sldId id="378" r:id="rId19"/>
    <p:sldId id="379" r:id="rId20"/>
    <p:sldId id="380" r:id="rId2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1B703"/>
    <a:srgbClr val="DC960A"/>
    <a:srgbClr val="FF9900"/>
    <a:srgbClr val="FAFEC8"/>
    <a:srgbClr val="FAFED6"/>
    <a:srgbClr val="FFFFE6"/>
    <a:srgbClr val="FAFE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71" autoAdjust="0"/>
  </p:normalViewPr>
  <p:slideViewPr>
    <p:cSldViewPr showGuides="1">
      <p:cViewPr>
        <p:scale>
          <a:sx n="100" d="100"/>
          <a:sy n="100" d="100"/>
        </p:scale>
        <p:origin x="-1860" y="-90"/>
      </p:cViewPr>
      <p:guideLst>
        <p:guide orient="horz" pos="2160"/>
        <p:guide pos="29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-3822" y="-1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10BEFEF2-F6F3-42D5-980B-6C0472B9F5EA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D16F5D02-8AFA-4790-9612-6758717C4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16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39D1E3C-83B7-4A69-B382-195AC8FCB699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5A956B9-AE9C-4DEB-9AF2-71B4B6375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398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986E34E-F845-47A5-8B92-16BF245AAF2A}" type="slidenum">
              <a:rPr lang="en-US" altLang="en-US" sz="13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>
            <a:spLocks noChangeArrowheads="1"/>
          </p:cNvSpPr>
          <p:nvPr userDrawn="1"/>
        </p:nvSpPr>
        <p:spPr bwMode="auto">
          <a:xfrm>
            <a:off x="76200" y="6477000"/>
            <a:ext cx="2667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smtClean="0">
                <a:solidFill>
                  <a:srgbClr val="7F7F7F"/>
                </a:solidFill>
                <a:latin typeface="Times New Roman" pitchFamily="18" charset="0"/>
              </a:rPr>
              <a:t>Vitaliy Goryashko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34200" y="6400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B5BD6-9FE5-48D5-963D-02CD655D1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64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779C9-5ED9-4A95-ABBD-8D987BF0F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8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5077-A6BC-42AA-B301-FFE8ACFC1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2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6E124-EE0C-4DB1-B18D-9A18D50CE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78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082C0-42B2-4691-AD62-CE0B86A6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6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5B89D-B63F-43BD-BA03-ACD5CEA7C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36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FEE74-D0EA-4F73-867A-49380C97B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06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A28CE-0A51-4B89-ACD8-0DD977AC6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05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CF2A9-91A9-4368-9728-03154D9F0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5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AB06-7112-4E0F-ACA0-A8B495E5F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93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76D27-154D-40EA-AE3C-7CB5E11A9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5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1D7ED3-CC4F-4312-AC2D-D7058C97BA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549275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extBox 9"/>
          <p:cNvSpPr txBox="1">
            <a:spLocks noChangeArrowheads="1"/>
          </p:cNvSpPr>
          <p:nvPr userDrawn="1"/>
        </p:nvSpPr>
        <p:spPr bwMode="auto">
          <a:xfrm>
            <a:off x="76200" y="6477000"/>
            <a:ext cx="2667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smtClean="0">
                <a:solidFill>
                  <a:srgbClr val="7F7F7F"/>
                </a:solidFill>
                <a:latin typeface="Times New Roman" pitchFamily="18" charset="0"/>
              </a:rPr>
              <a:t>Vitaliy Goryashko</a:t>
            </a:r>
          </a:p>
        </p:txBody>
      </p:sp>
      <p:sp>
        <p:nvSpPr>
          <p:cNvPr id="1029" name="TextBox 10"/>
          <p:cNvSpPr txBox="1">
            <a:spLocks noChangeArrowheads="1"/>
          </p:cNvSpPr>
          <p:nvPr userDrawn="1"/>
        </p:nvSpPr>
        <p:spPr bwMode="auto">
          <a:xfrm>
            <a:off x="3352800" y="6477000"/>
            <a:ext cx="2667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dirty="0" smtClean="0">
                <a:solidFill>
                  <a:srgbClr val="7F7F7F"/>
                </a:solidFill>
                <a:latin typeface="Times New Roman" pitchFamily="18" charset="0"/>
              </a:rPr>
              <a:t>Thermionic</a:t>
            </a:r>
            <a:r>
              <a:rPr lang="en-US" altLang="en-US" sz="1400" baseline="0" dirty="0" smtClean="0">
                <a:solidFill>
                  <a:srgbClr val="7F7F7F"/>
                </a:solidFill>
                <a:latin typeface="Times New Roman" pitchFamily="18" charset="0"/>
              </a:rPr>
              <a:t> gun</a:t>
            </a:r>
            <a:endParaRPr lang="en-US" altLang="en-US" sz="1400" dirty="0" smtClean="0">
              <a:solidFill>
                <a:srgbClr val="7F7F7F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2"/>
          <p:cNvSpPr>
            <a:spLocks noChangeArrowheads="1"/>
          </p:cNvSpPr>
          <p:nvPr/>
        </p:nvSpPr>
        <p:spPr bwMode="auto">
          <a:xfrm>
            <a:off x="457200" y="2667000"/>
            <a:ext cx="8305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dirty="0"/>
              <a:t>A high-repetition rate low-emittance thermionic RF gun</a:t>
            </a:r>
            <a:endParaRPr lang="en-GB" altLang="en-US" sz="3600" dirty="0"/>
          </a:p>
        </p:txBody>
      </p:sp>
      <p:sp>
        <p:nvSpPr>
          <p:cNvPr id="13315" name="Rectangle 13"/>
          <p:cNvSpPr>
            <a:spLocks noChangeArrowheads="1"/>
          </p:cNvSpPr>
          <p:nvPr/>
        </p:nvSpPr>
        <p:spPr bwMode="auto">
          <a:xfrm>
            <a:off x="1411288" y="4038600"/>
            <a:ext cx="6503988" cy="175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5" tIns="45698" rIns="91395" bIns="45698" anchor="ctr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chemeClr val="tx2"/>
                </a:solidFill>
                <a:latin typeface="Times New Roman" pitchFamily="18" charset="0"/>
              </a:rPr>
              <a:t>A. </a:t>
            </a:r>
            <a:r>
              <a:rPr lang="en-US" altLang="en-US" sz="3600" dirty="0" err="1">
                <a:solidFill>
                  <a:schemeClr val="tx2"/>
                </a:solidFill>
                <a:latin typeface="Times New Roman" pitchFamily="18" charset="0"/>
              </a:rPr>
              <a:t>Opanasenko</a:t>
            </a:r>
            <a:r>
              <a:rPr lang="en-US" altLang="en-US" sz="3600" dirty="0">
                <a:solidFill>
                  <a:schemeClr val="tx2"/>
                </a:solidFill>
                <a:latin typeface="Times New Roman" pitchFamily="18" charset="0"/>
              </a:rPr>
              <a:t>, V. </a:t>
            </a:r>
            <a:r>
              <a:rPr lang="en-US" altLang="en-US" sz="3600" dirty="0" err="1" smtClean="0">
                <a:solidFill>
                  <a:schemeClr val="tx2"/>
                </a:solidFill>
                <a:latin typeface="Times New Roman" pitchFamily="18" charset="0"/>
              </a:rPr>
              <a:t>Mytrochenko</a:t>
            </a:r>
            <a:r>
              <a:rPr lang="en-US" altLang="en-US" sz="3600" dirty="0">
                <a:solidFill>
                  <a:schemeClr val="tx2"/>
                </a:solidFill>
                <a:latin typeface="Times New Roman" pitchFamily="18" charset="0"/>
              </a:rPr>
              <a:t>, V. </a:t>
            </a:r>
            <a:r>
              <a:rPr lang="en-US" altLang="en-US" sz="3600" dirty="0" err="1">
                <a:solidFill>
                  <a:schemeClr val="tx2"/>
                </a:solidFill>
                <a:latin typeface="Times New Roman" pitchFamily="18" charset="0"/>
              </a:rPr>
              <a:t>Zhaunerchyk</a:t>
            </a:r>
            <a:endParaRPr lang="en-US" altLang="en-US" sz="3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altLang="en-US" sz="3600" u="sng" dirty="0" err="1" smtClean="0">
                <a:solidFill>
                  <a:schemeClr val="tx2"/>
                </a:solidFill>
                <a:latin typeface="Times New Roman" pitchFamily="18" charset="0"/>
              </a:rPr>
              <a:t>Vitaliy</a:t>
            </a:r>
            <a:r>
              <a:rPr lang="ru-RU" altLang="en-US" sz="3600" u="sng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en-US" sz="3600" u="sng" dirty="0" err="1" smtClean="0">
                <a:solidFill>
                  <a:schemeClr val="tx2"/>
                </a:solidFill>
                <a:latin typeface="Times New Roman" pitchFamily="18" charset="0"/>
              </a:rPr>
              <a:t>Goryashko</a:t>
            </a:r>
            <a:endParaRPr lang="ru-RU" altLang="en-US" sz="3600" u="sng" dirty="0">
              <a:solidFill>
                <a:schemeClr val="tx2"/>
              </a:solidFill>
            </a:endParaRPr>
          </a:p>
        </p:txBody>
      </p:sp>
      <p:pic>
        <p:nvPicPr>
          <p:cNvPr id="13316" name="Picture 15" descr="FREIA"/>
          <p:cNvPicPr>
            <a:picLocks noGrp="1"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17488"/>
            <a:ext cx="2913062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16"/>
          <p:cNvSpPr>
            <a:spLocks noChangeArrowheads="1"/>
          </p:cNvSpPr>
          <p:nvPr/>
        </p:nvSpPr>
        <p:spPr bwMode="auto">
          <a:xfrm>
            <a:off x="1420813" y="6237288"/>
            <a:ext cx="6503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5" tIns="45698" rIns="91395" bIns="45698" anchor="ctr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chemeClr val="tx2"/>
                </a:solidFill>
                <a:latin typeface="Times New Roman" pitchFamily="18" charset="0"/>
              </a:rPr>
              <a:t>2017</a:t>
            </a:r>
            <a:endParaRPr lang="ru-RU" alt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13318" name="Picture 6" descr="https://encrypted-tbn1.gstatic.com/images?q=tbn:ANd9GcRz0H0DFvy1BvxXsSKrg6-W9fkDCBsBi3e22wXEf0uJKKsypQI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76200"/>
            <a:ext cx="17605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SUFEL-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152400"/>
            <a:ext cx="3055938" cy="1247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2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9600"/>
            <a:ext cx="3276600" cy="294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2706185" y="0"/>
            <a:ext cx="384701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Beam optics of the gun</a:t>
            </a:r>
          </a:p>
        </p:txBody>
      </p:sp>
      <p:sp>
        <p:nvSpPr>
          <p:cNvPr id="18438" name="Text Box 25"/>
          <p:cNvSpPr txBox="1">
            <a:spLocks noChangeArrowheads="1"/>
          </p:cNvSpPr>
          <p:nvPr/>
        </p:nvSpPr>
        <p:spPr bwMode="auto">
          <a:xfrm>
            <a:off x="5097294" y="4572000"/>
            <a:ext cx="4038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There is a strong spherical aberration at the end of the injection aperture, which increases the beam emittance by a factor of 6!</a:t>
            </a:r>
            <a:endParaRPr lang="ru-RU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9" name="Text Box 26"/>
          <p:cNvSpPr txBox="1">
            <a:spLocks noChangeArrowheads="1"/>
          </p:cNvSpPr>
          <p:nvPr/>
        </p:nvSpPr>
        <p:spPr bwMode="auto">
          <a:xfrm>
            <a:off x="5105400" y="1806575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2000" baseline="500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ru-RU" altLang="en-US" sz="2000" baseline="5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40" name="Text Box 27"/>
          <p:cNvSpPr txBox="1">
            <a:spLocks noChangeArrowheads="1"/>
          </p:cNvSpPr>
          <p:nvPr/>
        </p:nvSpPr>
        <p:spPr bwMode="auto">
          <a:xfrm>
            <a:off x="6858000" y="3482975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ru-RU" altLang="en-US" sz="2000" baseline="50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41" name="Text Box 28"/>
          <p:cNvSpPr txBox="1">
            <a:spLocks noChangeArrowheads="1"/>
          </p:cNvSpPr>
          <p:nvPr/>
        </p:nvSpPr>
        <p:spPr bwMode="auto">
          <a:xfrm>
            <a:off x="4876800" y="3962400"/>
            <a:ext cx="426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Phase-space is S-shaped</a:t>
            </a:r>
            <a:endParaRPr lang="ru-RU" altLang="en-US" sz="2800" i="1" baseline="50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442" name="Picture 10" descr="C:\Science\backup_laptop\Paper&amp;IREdocs\2016\GUN\re-sub\fig_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1"/>
            <a:ext cx="4470836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3" name="Picture 11" descr="C:\Science\backup_laptop\Paper&amp;IREdocs\2016\GUN\re-sub\fig_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0" y="3543300"/>
            <a:ext cx="450847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6E124-EE0C-4DB1-B18D-9A18D50CE14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6E124-EE0C-4DB1-B18D-9A18D50CE14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" y="3581400"/>
            <a:ext cx="361759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7" y="4648200"/>
            <a:ext cx="3320415" cy="90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943600"/>
            <a:ext cx="46148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609600"/>
            <a:ext cx="4282474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3554033"/>
            <a:ext cx="4529137" cy="329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2" y="714375"/>
            <a:ext cx="267462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828800"/>
            <a:ext cx="2777490" cy="80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84949" y="0"/>
            <a:ext cx="860665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Spherical aberration in the cathode-aperture region</a:t>
            </a: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04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24200"/>
            <a:ext cx="480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51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6E124-EE0C-4DB1-B18D-9A18D50CE14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533400" y="0"/>
            <a:ext cx="824289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Recap on the field in the cathode-aperture region</a:t>
            </a: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5059" name="Picture 3" descr="C:\Science\backup_laptop\Paper&amp;IREdocs\2016\GUN\figs\source_files\Ez_exact_3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691389"/>
            <a:ext cx="8572501" cy="570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90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 Box 17"/>
          <p:cNvSpPr txBox="1">
            <a:spLocks noChangeArrowheads="1"/>
          </p:cNvSpPr>
          <p:nvPr/>
        </p:nvSpPr>
        <p:spPr bwMode="auto">
          <a:xfrm>
            <a:off x="5029200" y="3367088"/>
            <a:ext cx="3886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Phase-space is </a:t>
            </a:r>
            <a:r>
              <a:rPr lang="el-GR" altLang="en-US" sz="28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Ζ</a:t>
            </a:r>
            <a:r>
              <a:rPr lang="en-US" altLang="en-US" sz="28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-shaped</a:t>
            </a:r>
            <a:endParaRPr lang="ru-RU" altLang="en-US" sz="2800" i="1" baseline="50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0" y="26988"/>
            <a:ext cx="91806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To counteract the spherical aberration we use concave cathode</a:t>
            </a:r>
          </a:p>
        </p:txBody>
      </p:sp>
      <p:pic>
        <p:nvPicPr>
          <p:cNvPr id="19464" name="Picture 8" descr="C:\Science\backup_laptop\Paper&amp;IREdocs\2016\GUN\re-sub\fig_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137" y="3886200"/>
            <a:ext cx="4156463" cy="289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9" descr="C:\Science\backup_laptop\Paper&amp;IREdocs\2016\GUN\re-sub\fig_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1" y="672238"/>
            <a:ext cx="4760016" cy="252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 descr="C:\Science\backup_laptop\Paper&amp;IREdocs\2016\GUN\re-sub\fig_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301" y="630237"/>
            <a:ext cx="4286499" cy="268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568" y="3429000"/>
            <a:ext cx="1860232" cy="40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" y="3959543"/>
            <a:ext cx="377380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408" y="4479608"/>
            <a:ext cx="2073592" cy="34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" y="5054918"/>
            <a:ext cx="3147060" cy="41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50230"/>
            <a:ext cx="4073842" cy="98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6E124-EE0C-4DB1-B18D-9A18D50CE14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Text Box 16"/>
          <p:cNvSpPr txBox="1">
            <a:spLocks noChangeArrowheads="1"/>
          </p:cNvSpPr>
          <p:nvPr/>
        </p:nvSpPr>
        <p:spPr bwMode="auto">
          <a:xfrm>
            <a:off x="2514600" y="609600"/>
            <a:ext cx="419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Flat </a:t>
            </a:r>
            <a:r>
              <a:rPr lang="en-US" altLang="en-US" sz="2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cathode</a:t>
            </a:r>
            <a:endParaRPr lang="en-US" altLang="en-US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8" name="Text Box 17"/>
          <p:cNvSpPr txBox="1">
            <a:spLocks noChangeArrowheads="1"/>
          </p:cNvSpPr>
          <p:nvPr/>
        </p:nvSpPr>
        <p:spPr bwMode="auto">
          <a:xfrm>
            <a:off x="2484501" y="5638800"/>
            <a:ext cx="419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Concave </a:t>
            </a:r>
            <a:r>
              <a:rPr lang="en-US" altLang="en-US" sz="2800" i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cathode</a:t>
            </a:r>
            <a:endParaRPr lang="en-US" altLang="en-US" sz="2800" i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9" name="Rectangle 18"/>
          <p:cNvSpPr>
            <a:spLocks noChangeArrowheads="1"/>
          </p:cNvSpPr>
          <p:nvPr/>
        </p:nvSpPr>
        <p:spPr bwMode="auto">
          <a:xfrm>
            <a:off x="152400" y="3962400"/>
            <a:ext cx="2133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n-US" sz="32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Ζ</a:t>
            </a:r>
            <a:r>
              <a:rPr lang="en-US" altLang="en-US" sz="32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-shaped</a:t>
            </a:r>
            <a:endParaRPr lang="ru-RU" altLang="en-US" sz="32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90" name="Rectangle 19"/>
          <p:cNvSpPr>
            <a:spLocks noChangeArrowheads="1"/>
          </p:cNvSpPr>
          <p:nvPr/>
        </p:nvSpPr>
        <p:spPr bwMode="auto">
          <a:xfrm>
            <a:off x="7335609" y="2743200"/>
            <a:ext cx="16979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S-shaped</a:t>
            </a:r>
            <a:endParaRPr lang="ru-RU" altLang="en-US" sz="32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 descr="C:\Science\backup_laptop\Paper&amp;IREdocs\2016\GUN\re-sub\fig_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95" y="1981200"/>
            <a:ext cx="4262405" cy="304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97622"/>
            <a:ext cx="2291525" cy="218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"/>
            <a:ext cx="2414207" cy="223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501" y="4495800"/>
            <a:ext cx="2392299" cy="225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609600"/>
            <a:ext cx="2401062" cy="223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30480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Before the aperture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86600" y="35052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the aperture</a:t>
            </a:r>
            <a:endParaRPr lang="en-GB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2563825" y="0"/>
            <a:ext cx="41417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Emittance compensation</a:t>
            </a: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6E124-EE0C-4DB1-B18D-9A18D50CE14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7010400" cy="498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TextBox 6"/>
          <p:cNvSpPr txBox="1">
            <a:spLocks noChangeArrowheads="1"/>
          </p:cNvSpPr>
          <p:nvPr/>
        </p:nvSpPr>
        <p:spPr bwMode="auto">
          <a:xfrm>
            <a:off x="1376751" y="0"/>
            <a:ext cx="66242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Tunability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of the gun with beam current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6E124-EE0C-4DB1-B18D-9A18D50CE14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7246938" cy="58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TextBox 6"/>
          <p:cNvSpPr txBox="1">
            <a:spLocks noChangeArrowheads="1"/>
          </p:cNvSpPr>
          <p:nvPr/>
        </p:nvSpPr>
        <p:spPr bwMode="auto">
          <a:xfrm>
            <a:off x="76200" y="0"/>
            <a:ext cx="906902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Impact of RF field on beam phase-space: FLAT cathode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6E124-EE0C-4DB1-B18D-9A18D50CE14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625475"/>
            <a:ext cx="6796087" cy="58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85800" y="0"/>
            <a:ext cx="78171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FLAT cathode vs. CONCAVE 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cathode in RF fields</a:t>
            </a: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744709" y="2971800"/>
            <a:ext cx="8554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FLAT</a:t>
            </a:r>
            <a:endParaRPr lang="ru-RU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6930563" y="2971800"/>
            <a:ext cx="16038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CONCAVE</a:t>
            </a:r>
            <a:endParaRPr lang="ru-RU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6E124-EE0C-4DB1-B18D-9A18D50CE14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25475"/>
            <a:ext cx="7054850" cy="58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TextBox 6"/>
          <p:cNvSpPr txBox="1">
            <a:spLocks noChangeArrowheads="1"/>
          </p:cNvSpPr>
          <p:nvPr/>
        </p:nvSpPr>
        <p:spPr bwMode="auto">
          <a:xfrm>
            <a:off x="1295400" y="0"/>
            <a:ext cx="664361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CONCAVE cathode + 3</a:t>
            </a:r>
            <a:r>
              <a:rPr lang="en-US" alt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harmonic cavity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6E124-EE0C-4DB1-B18D-9A18D50CE14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08088"/>
            <a:ext cx="7920037" cy="398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TextBox 6"/>
          <p:cNvSpPr txBox="1">
            <a:spLocks noChangeArrowheads="1"/>
          </p:cNvSpPr>
          <p:nvPr/>
        </p:nvSpPr>
        <p:spPr bwMode="auto">
          <a:xfrm>
            <a:off x="2743200" y="26988"/>
            <a:ext cx="383162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Final beam parameters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6E124-EE0C-4DB1-B18D-9A18D50CE14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2957268" y="0"/>
            <a:ext cx="329096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Why do we do this?</a:t>
            </a: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652820"/>
            <a:ext cx="8991600" cy="587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High-brightness electron beams are required to generate high-brightness photon beams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better the electron beam quality, the brighter the photon beam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Upon acceleration the electron beam quality only degrades because of nonlinearities and non-ideal nature of real physics elements of an accelerator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must start with as good electron beam as possible.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Need the best beam quality, go for a SC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photogun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But it is expensive, complicated and requires a team for its operation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Can we design a simple, robust, inexpensive electron gun with the beam quality comparable to the best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photoguns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Our idea is to combine an RF gun cavity and a pulsed DC thermionic gun. Not a new idea but we went quite far in the design and physics.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6E124-EE0C-4DB1-B18D-9A18D50CE14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304800" y="649099"/>
            <a:ext cx="8763000" cy="537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We propose a novel continuous wave RF gun with a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thermionic cathode that provides the bunch emittance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at the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same level as photocathode RF guns. 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peculiarities of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our gun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are: </a:t>
            </a:r>
          </a:p>
          <a:p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) nonlinear emittance compensation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that holds the slice emittance at the thermal level, 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ii) variable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repetition rate, 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iii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) long lifetime of the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cathode,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iv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) moderate requirements on vacuum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4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</a:t>
            </a:r>
            <a:r>
              <a:rPr lang="en-US" altLang="en-US" sz="4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for your attention!</a:t>
            </a:r>
            <a:endParaRPr lang="ru-RU" altLang="en-US" sz="4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3810000" y="0"/>
            <a:ext cx="15905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6E124-EE0C-4DB1-B18D-9A18D50CE14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609600"/>
            <a:ext cx="8939213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3657600" y="0"/>
            <a:ext cx="189994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Gun Layout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6E124-EE0C-4DB1-B18D-9A18D50CE14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25513"/>
            <a:ext cx="5334000" cy="494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2911475"/>
            <a:ext cx="3875087" cy="348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1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979488"/>
            <a:ext cx="3768459" cy="153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609600" y="0"/>
            <a:ext cx="801604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Gating of electron emission with a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stripline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-loop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6E124-EE0C-4DB1-B18D-9A18D50CE14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6"/>
          <p:cNvSpPr txBox="1">
            <a:spLocks noChangeArrowheads="1"/>
          </p:cNvSpPr>
          <p:nvPr/>
        </p:nvSpPr>
        <p:spPr bwMode="auto">
          <a:xfrm>
            <a:off x="801809" y="0"/>
            <a:ext cx="765639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Fields in the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stripline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-loop and cathode region</a:t>
            </a:r>
          </a:p>
        </p:txBody>
      </p:sp>
      <p:pic>
        <p:nvPicPr>
          <p:cNvPr id="17411" name="Picture 1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0"/>
            <a:ext cx="4732038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76863" y="1297305"/>
            <a:ext cx="1214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Electric field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7638" y="4267200"/>
            <a:ext cx="1440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Magnetic field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19200" y="1195863"/>
            <a:ext cx="914400" cy="304800"/>
            <a:chOff x="228600" y="3124200"/>
            <a:chExt cx="914400" cy="304800"/>
          </a:xfrm>
        </p:grpSpPr>
        <p:cxnSp>
          <p:nvCxnSpPr>
            <p:cNvPr id="9" name="Elbow Connector 8"/>
            <p:cNvCxnSpPr/>
            <p:nvPr/>
          </p:nvCxnSpPr>
          <p:spPr>
            <a:xfrm flipV="1">
              <a:off x="228600" y="3124200"/>
              <a:ext cx="609600" cy="304800"/>
            </a:xfrm>
            <a:prstGeom prst="bentConnector3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3"/>
            <p:cNvCxnSpPr/>
            <p:nvPr/>
          </p:nvCxnSpPr>
          <p:spPr>
            <a:xfrm>
              <a:off x="533400" y="3124200"/>
              <a:ext cx="609600" cy="304800"/>
            </a:xfrm>
            <a:prstGeom prst="bentConnector3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1219200" y="4267200"/>
            <a:ext cx="914400" cy="304800"/>
            <a:chOff x="228600" y="3124200"/>
            <a:chExt cx="914400" cy="304800"/>
          </a:xfrm>
        </p:grpSpPr>
        <p:cxnSp>
          <p:nvCxnSpPr>
            <p:cNvPr id="17" name="Elbow Connector 16"/>
            <p:cNvCxnSpPr/>
            <p:nvPr/>
          </p:nvCxnSpPr>
          <p:spPr>
            <a:xfrm flipV="1">
              <a:off x="228600" y="3124200"/>
              <a:ext cx="609600" cy="304800"/>
            </a:xfrm>
            <a:prstGeom prst="bentConnector3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/>
            <p:nvPr/>
          </p:nvCxnSpPr>
          <p:spPr>
            <a:xfrm>
              <a:off x="533400" y="3124200"/>
              <a:ext cx="609600" cy="304800"/>
            </a:xfrm>
            <a:prstGeom prst="bentConnector3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76200" y="1066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HV pulse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418653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HV pulse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286000" y="1351599"/>
            <a:ext cx="419100" cy="248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2266950" y="4419599"/>
            <a:ext cx="419100" cy="248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6E124-EE0C-4DB1-B18D-9A18D50CE14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6E124-EE0C-4DB1-B18D-9A18D50CE14B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6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572" y="990600"/>
            <a:ext cx="5301428" cy="503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4010025" cy="216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 descr="C:\Science\backup_laptop\Paper&amp;IREdocs\2016\GUN\figs\my_loop\region_of_field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373617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318898" y="0"/>
            <a:ext cx="461530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Fields in the 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cathode 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region</a:t>
            </a:r>
          </a:p>
        </p:txBody>
      </p:sp>
    </p:spTree>
    <p:extLst>
      <p:ext uri="{BB962C8B-B14F-4D97-AF65-F5344CB8AC3E}">
        <p14:creationId xmlns:p14="http://schemas.microsoft.com/office/powerpoint/2010/main" val="36583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6E124-EE0C-4DB1-B18D-9A18D50CE14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600200" y="0"/>
            <a:ext cx="603498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Field in the cathode-aperture region</a:t>
            </a: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5059" name="Picture 3" descr="C:\Science\backup_laptop\Paper&amp;IREdocs\2016\GUN\figs\source_files\Ez_exact_3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691389"/>
            <a:ext cx="8572501" cy="570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91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6E124-EE0C-4DB1-B18D-9A18D50CE14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2590800" y="0"/>
            <a:ext cx="41388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Cathode-aperture region</a:t>
            </a: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685999"/>
            <a:ext cx="5934075" cy="106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152400" y="2057400"/>
            <a:ext cx="3028736" cy="2673858"/>
            <a:chOff x="148901" y="1998818"/>
            <a:chExt cx="3028736" cy="2673858"/>
          </a:xfrm>
        </p:grpSpPr>
        <p:grpSp>
          <p:nvGrpSpPr>
            <p:cNvPr id="23" name="Group 22"/>
            <p:cNvGrpSpPr/>
            <p:nvPr/>
          </p:nvGrpSpPr>
          <p:grpSpPr>
            <a:xfrm>
              <a:off x="179381" y="1998818"/>
              <a:ext cx="2998256" cy="2673858"/>
              <a:chOff x="685799" y="2075018"/>
              <a:chExt cx="2998256" cy="2673858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626655" y="2075018"/>
                <a:ext cx="2057400" cy="2673858"/>
                <a:chOff x="381000" y="2050542"/>
                <a:chExt cx="2057400" cy="2673858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381000" y="2050542"/>
                  <a:ext cx="0" cy="267385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1066800" y="2099310"/>
                  <a:ext cx="0" cy="79629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1066800" y="3851910"/>
                  <a:ext cx="0" cy="79629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1066800" y="2895600"/>
                  <a:ext cx="13716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066800" y="3851910"/>
                  <a:ext cx="13716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483236" y="2091690"/>
                      <a:ext cx="446404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/>
                              </a:rPr>
                              <m:t>h</m:t>
                            </m:r>
                          </m:oMath>
                        </m:oMathPara>
                      </a14:m>
                      <a:endParaRPr lang="en-GB" sz="2400" dirty="0"/>
                    </a:p>
                  </p:txBody>
                </p:sp>
              </mc:Choice>
              <mc:Fallback xmlns="">
                <p:sp>
                  <p:nvSpPr>
                    <p:cNvPr id="11" name="TextBox 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3236" y="2091690"/>
                      <a:ext cx="446404" cy="461665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/>
                    <p:cNvSpPr txBox="1"/>
                    <p:nvPr/>
                  </p:nvSpPr>
                  <p:spPr>
                    <a:xfrm>
                      <a:off x="1600200" y="3165862"/>
                      <a:ext cx="686855" cy="49173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𝑔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2400" dirty="0"/>
                    </a:p>
                  </p:txBody>
                </p:sp>
              </mc:Choice>
              <mc:Fallback xmlns="">
                <p:sp>
                  <p:nvSpPr>
                    <p:cNvPr id="14" name="TextBox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00200" y="3165862"/>
                      <a:ext cx="686855" cy="491738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 b="-740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Arrow Connector 14"/>
                <p:cNvCxnSpPr/>
                <p:nvPr/>
              </p:nvCxnSpPr>
              <p:spPr>
                <a:xfrm>
                  <a:off x="1600200" y="2971800"/>
                  <a:ext cx="0" cy="838200"/>
                </a:xfrm>
                <a:prstGeom prst="straightConnector1">
                  <a:avLst/>
                </a:prstGeom>
                <a:ln w="127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 flipV="1">
                  <a:off x="1600200" y="2971800"/>
                  <a:ext cx="0" cy="838200"/>
                </a:xfrm>
                <a:prstGeom prst="straightConnector1">
                  <a:avLst/>
                </a:prstGeom>
                <a:ln w="127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>
                  <a:off x="457200" y="2667000"/>
                  <a:ext cx="583564" cy="0"/>
                </a:xfrm>
                <a:prstGeom prst="straightConnector1">
                  <a:avLst/>
                </a:prstGeom>
                <a:ln w="127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 flipH="1">
                  <a:off x="381000" y="2667000"/>
                  <a:ext cx="583564" cy="0"/>
                </a:xfrm>
                <a:prstGeom prst="straightConnector1">
                  <a:avLst/>
                </a:prstGeom>
                <a:ln w="127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Rectangle 20"/>
              <p:cNvSpPr/>
              <p:nvPr/>
            </p:nvSpPr>
            <p:spPr>
              <a:xfrm>
                <a:off x="1295400" y="3148676"/>
                <a:ext cx="304800" cy="58512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 rot="16200000">
                <a:off x="271218" y="3210405"/>
                <a:ext cx="12908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cathode</a:t>
                </a:r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828800" y="2049959"/>
              <a:ext cx="1219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  <a:r>
                <a:rPr lang="en-US" sz="2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ero potential</a:t>
              </a:r>
              <a:endParaRPr lang="en-GB" sz="2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28800" y="3802559"/>
              <a:ext cx="1219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  <a:r>
                <a:rPr lang="en-US" sz="2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ero potential</a:t>
              </a:r>
              <a:endParaRPr lang="en-GB" sz="2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148901" y="1998818"/>
                  <a:ext cx="79297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901" y="1998818"/>
                  <a:ext cx="792974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2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3012" name="Picture 4" descr="C:\Science\backup_laptop\Paper&amp;IREdocs\2016\GUN\re-sub\figs_source_files\Ez_r_CST_apertur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76400"/>
            <a:ext cx="5181600" cy="481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1143000" y="4953000"/>
            <a:ext cx="193728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522756" y="4953000"/>
                <a:ext cx="4633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756" y="4953000"/>
                <a:ext cx="463332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75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6E124-EE0C-4DB1-B18D-9A18D50CE14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46082" name="Picture 2" descr="C:\Science\backup_laptop\Paper&amp;IREdocs\2016\GUN\re-sub\fig_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067800" cy="571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3472898" y="0"/>
            <a:ext cx="239450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Gun geometry</a:t>
            </a: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0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33159</TotalTime>
  <Words>425</Words>
  <Application>Microsoft Office PowerPoint</Application>
  <PresentationFormat>On-screen Show (4:3)</PresentationFormat>
  <Paragraphs>85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Vitaliy Goryashko</dc:creator>
  <cp:lastModifiedBy>sysadm</cp:lastModifiedBy>
  <cp:revision>706</cp:revision>
  <cp:lastPrinted>2016-04-07T11:01:22Z</cp:lastPrinted>
  <dcterms:created xsi:type="dcterms:W3CDTF">2014-07-13T14:16:47Z</dcterms:created>
  <dcterms:modified xsi:type="dcterms:W3CDTF">2017-02-06T07:44:49Z</dcterms:modified>
</cp:coreProperties>
</file>