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xlsx" ContentType="application/vnd.openxmlformats-officedocument.spreadsheetml.sheet"/>
  <Default Extension="rels" ContentType="application/vnd.openxmlformats-package.relationships+xml"/>
  <Default Extension="mov" ContentType="video/quicktime"/>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1"/>
    <p:sldMasterId id="2147483805" r:id="rId2"/>
    <p:sldMasterId id="2147483881" r:id="rId3"/>
    <p:sldMasterId id="2147484157" r:id="rId4"/>
    <p:sldMasterId id="2147484173" r:id="rId5"/>
    <p:sldMasterId id="2147484194" r:id="rId6"/>
    <p:sldMasterId id="2147484284" r:id="rId7"/>
    <p:sldMasterId id="2147484289" r:id="rId8"/>
    <p:sldMasterId id="2147484306" r:id="rId9"/>
    <p:sldMasterId id="2147484316" r:id="rId10"/>
    <p:sldMasterId id="2147484326" r:id="rId11"/>
    <p:sldMasterId id="2147484340" r:id="rId12"/>
    <p:sldMasterId id="2147484352" r:id="rId13"/>
    <p:sldMasterId id="2147484359" r:id="rId14"/>
    <p:sldMasterId id="2147484371" r:id="rId15"/>
  </p:sldMasterIdLst>
  <p:notesMasterIdLst>
    <p:notesMasterId r:id="rId49"/>
  </p:notesMasterIdLst>
  <p:handoutMasterIdLst>
    <p:handoutMasterId r:id="rId50"/>
  </p:handoutMasterIdLst>
  <p:sldIdLst>
    <p:sldId id="605" r:id="rId16"/>
    <p:sldId id="860" r:id="rId17"/>
    <p:sldId id="851" r:id="rId18"/>
    <p:sldId id="771" r:id="rId19"/>
    <p:sldId id="743" r:id="rId20"/>
    <p:sldId id="825" r:id="rId21"/>
    <p:sldId id="740" r:id="rId22"/>
    <p:sldId id="829" r:id="rId23"/>
    <p:sldId id="838" r:id="rId24"/>
    <p:sldId id="766" r:id="rId25"/>
    <p:sldId id="809" r:id="rId26"/>
    <p:sldId id="796" r:id="rId27"/>
    <p:sldId id="797" r:id="rId28"/>
    <p:sldId id="844" r:id="rId29"/>
    <p:sldId id="831" r:id="rId30"/>
    <p:sldId id="859" r:id="rId31"/>
    <p:sldId id="858" r:id="rId32"/>
    <p:sldId id="861" r:id="rId33"/>
    <p:sldId id="866" r:id="rId34"/>
    <p:sldId id="862" r:id="rId35"/>
    <p:sldId id="836" r:id="rId36"/>
    <p:sldId id="695" r:id="rId37"/>
    <p:sldId id="850" r:id="rId38"/>
    <p:sldId id="853" r:id="rId39"/>
    <p:sldId id="852" r:id="rId40"/>
    <p:sldId id="827" r:id="rId41"/>
    <p:sldId id="854" r:id="rId42"/>
    <p:sldId id="857" r:id="rId43"/>
    <p:sldId id="863" r:id="rId44"/>
    <p:sldId id="864" r:id="rId45"/>
    <p:sldId id="865" r:id="rId46"/>
    <p:sldId id="856" r:id="rId47"/>
    <p:sldId id="820" r:id="rId48"/>
  </p:sldIdLst>
  <p:sldSz cx="9906000" cy="6858000" type="A4"/>
  <p:notesSz cx="9144000" cy="6858000"/>
  <p:defaultTextStyle>
    <a:defPPr>
      <a:defRPr lang="sv-SE"/>
    </a:defPPr>
    <a:lvl1pPr marL="0" algn="l" defTabSz="455184" rtl="0" eaLnBrk="1" latinLnBrk="0" hangingPunct="1">
      <a:defRPr sz="1800" kern="1200">
        <a:solidFill>
          <a:schemeClr val="tx1"/>
        </a:solidFill>
        <a:latin typeface="+mn-lt"/>
        <a:ea typeface="+mn-ea"/>
        <a:cs typeface="+mn-cs"/>
      </a:defRPr>
    </a:lvl1pPr>
    <a:lvl2pPr marL="455184" algn="l" defTabSz="455184" rtl="0" eaLnBrk="1" latinLnBrk="0" hangingPunct="1">
      <a:defRPr sz="1800" kern="1200">
        <a:solidFill>
          <a:schemeClr val="tx1"/>
        </a:solidFill>
        <a:latin typeface="+mn-lt"/>
        <a:ea typeface="+mn-ea"/>
        <a:cs typeface="+mn-cs"/>
      </a:defRPr>
    </a:lvl2pPr>
    <a:lvl3pPr marL="910369" algn="l" defTabSz="455184" rtl="0" eaLnBrk="1" latinLnBrk="0" hangingPunct="1">
      <a:defRPr sz="1800" kern="1200">
        <a:solidFill>
          <a:schemeClr val="tx1"/>
        </a:solidFill>
        <a:latin typeface="+mn-lt"/>
        <a:ea typeface="+mn-ea"/>
        <a:cs typeface="+mn-cs"/>
      </a:defRPr>
    </a:lvl3pPr>
    <a:lvl4pPr marL="1365558" algn="l" defTabSz="455184" rtl="0" eaLnBrk="1" latinLnBrk="0" hangingPunct="1">
      <a:defRPr sz="1800" kern="1200">
        <a:solidFill>
          <a:schemeClr val="tx1"/>
        </a:solidFill>
        <a:latin typeface="+mn-lt"/>
        <a:ea typeface="+mn-ea"/>
        <a:cs typeface="+mn-cs"/>
      </a:defRPr>
    </a:lvl4pPr>
    <a:lvl5pPr marL="1820746" algn="l" defTabSz="455184" rtl="0" eaLnBrk="1" latinLnBrk="0" hangingPunct="1">
      <a:defRPr sz="1800" kern="1200">
        <a:solidFill>
          <a:schemeClr val="tx1"/>
        </a:solidFill>
        <a:latin typeface="+mn-lt"/>
        <a:ea typeface="+mn-ea"/>
        <a:cs typeface="+mn-cs"/>
      </a:defRPr>
    </a:lvl5pPr>
    <a:lvl6pPr marL="2275942" algn="l" defTabSz="455184" rtl="0" eaLnBrk="1" latinLnBrk="0" hangingPunct="1">
      <a:defRPr sz="1800" kern="1200">
        <a:solidFill>
          <a:schemeClr val="tx1"/>
        </a:solidFill>
        <a:latin typeface="+mn-lt"/>
        <a:ea typeface="+mn-ea"/>
        <a:cs typeface="+mn-cs"/>
      </a:defRPr>
    </a:lvl6pPr>
    <a:lvl7pPr marL="2731128" algn="l" defTabSz="455184" rtl="0" eaLnBrk="1" latinLnBrk="0" hangingPunct="1">
      <a:defRPr sz="1800" kern="1200">
        <a:solidFill>
          <a:schemeClr val="tx1"/>
        </a:solidFill>
        <a:latin typeface="+mn-lt"/>
        <a:ea typeface="+mn-ea"/>
        <a:cs typeface="+mn-cs"/>
      </a:defRPr>
    </a:lvl7pPr>
    <a:lvl8pPr marL="3186321" algn="l" defTabSz="455184" rtl="0" eaLnBrk="1" latinLnBrk="0" hangingPunct="1">
      <a:defRPr sz="1800" kern="1200">
        <a:solidFill>
          <a:schemeClr val="tx1"/>
        </a:solidFill>
        <a:latin typeface="+mn-lt"/>
        <a:ea typeface="+mn-ea"/>
        <a:cs typeface="+mn-cs"/>
      </a:defRPr>
    </a:lvl8pPr>
    <a:lvl9pPr marL="3641510" algn="l" defTabSz="45518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02" userDrawn="1">
          <p15:clr>
            <a:srgbClr val="A4A3A4"/>
          </p15:clr>
        </p15:guide>
        <p15:guide id="2" orient="horz" pos="232" userDrawn="1">
          <p15:clr>
            <a:srgbClr val="A4A3A4"/>
          </p15:clr>
        </p15:guide>
        <p15:guide id="3" pos="1147" userDrawn="1">
          <p15:clr>
            <a:srgbClr val="A4A3A4"/>
          </p15:clr>
        </p15:guide>
        <p15:guide id="4" orient="horz" pos="370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E9FD4"/>
    <a:srgbClr val="1394CA"/>
    <a:srgbClr val="0DABF1"/>
    <a:srgbClr val="FFFFFF"/>
    <a:srgbClr val="093667"/>
    <a:srgbClr val="0560B3"/>
    <a:srgbClr val="025663"/>
    <a:srgbClr val="0199A1"/>
    <a:srgbClr val="409FD3"/>
    <a:srgbClr val="135FA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59" autoAdjust="0"/>
    <p:restoredTop sz="99814" autoAdjust="0"/>
  </p:normalViewPr>
  <p:slideViewPr>
    <p:cSldViewPr snapToGrid="0" snapToObjects="1">
      <p:cViewPr>
        <p:scale>
          <a:sx n="90" d="100"/>
          <a:sy n="90" d="100"/>
        </p:scale>
        <p:origin x="1792" y="976"/>
      </p:cViewPr>
      <p:guideLst>
        <p:guide orient="horz" pos="3702"/>
        <p:guide orient="horz" pos="232"/>
        <p:guide pos="1147"/>
        <p:guide orient="horz" pos="3703"/>
      </p:guideLst>
    </p:cSldViewPr>
  </p:slideViewPr>
  <p:outlineViewPr>
    <p:cViewPr>
      <p:scale>
        <a:sx n="33" d="100"/>
        <a:sy n="33" d="100"/>
      </p:scale>
      <p:origin x="0" y="5104"/>
    </p:cViewPr>
  </p:outlineViewPr>
  <p:notesTextViewPr>
    <p:cViewPr>
      <p:scale>
        <a:sx n="100" d="100"/>
        <a:sy n="100" d="100"/>
      </p:scale>
      <p:origin x="0" y="0"/>
    </p:cViewPr>
  </p:notesTextViewPr>
  <p:sorterViewPr>
    <p:cViewPr varScale="1">
      <p:scale>
        <a:sx n="100" d="100"/>
        <a:sy n="100" d="100"/>
      </p:scale>
      <p:origin x="0" y="47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50" Type="http://schemas.openxmlformats.org/officeDocument/2006/relationships/handoutMaster" Target="handoutMasters/handout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Relationship Id="rId48" Type="http://schemas.openxmlformats.org/officeDocument/2006/relationships/slide" Target="slides/slide33.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charts/_rels/chart1.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marker>
            <c:symbol val="circle"/>
            <c:size val="10"/>
            <c:spPr>
              <a:solidFill>
                <a:srgbClr val="FF0000"/>
              </a:solidFill>
              <a:ln>
                <a:noFill/>
              </a:ln>
            </c:spPr>
          </c:marker>
          <c:dPt>
            <c:idx val="0"/>
            <c:marker>
              <c:spPr>
                <a:solidFill>
                  <a:srgbClr val="0000FF"/>
                </a:solidFill>
                <a:ln>
                  <a:noFill/>
                </a:ln>
              </c:spPr>
            </c:marker>
            <c:bubble3D val="0"/>
          </c:dPt>
          <c:dPt>
            <c:idx val="1"/>
            <c:marker>
              <c:spPr>
                <a:solidFill>
                  <a:srgbClr val="0000FF"/>
                </a:solidFill>
                <a:ln>
                  <a:noFill/>
                </a:ln>
              </c:spPr>
            </c:marker>
            <c:bubble3D val="0"/>
          </c:dPt>
          <c:dPt>
            <c:idx val="4"/>
            <c:marker>
              <c:spPr>
                <a:solidFill>
                  <a:srgbClr val="0000FF"/>
                </a:solidFill>
                <a:ln>
                  <a:noFill/>
                </a:ln>
              </c:spPr>
            </c:marker>
            <c:bubble3D val="0"/>
          </c:dPt>
          <c:dPt>
            <c:idx val="7"/>
            <c:bubble3D val="0"/>
          </c:dPt>
          <c:xVal>
            <c:numRef>
              <c:f>'Sheet1 (2)'!$A$1:$A$8</c:f>
              <c:numCache>
                <c:formatCode>General</c:formatCode>
                <c:ptCount val="8"/>
                <c:pt idx="0">
                  <c:v>1968.0</c:v>
                </c:pt>
                <c:pt idx="1">
                  <c:v>1970.0</c:v>
                </c:pt>
                <c:pt idx="2">
                  <c:v>1986.0</c:v>
                </c:pt>
                <c:pt idx="3">
                  <c:v>1989.0</c:v>
                </c:pt>
                <c:pt idx="4">
                  <c:v>2003.0</c:v>
                </c:pt>
                <c:pt idx="5">
                  <c:v>2008.0</c:v>
                </c:pt>
                <c:pt idx="6">
                  <c:v>2009.0</c:v>
                </c:pt>
                <c:pt idx="7">
                  <c:v>2025.0</c:v>
                </c:pt>
              </c:numCache>
            </c:numRef>
          </c:xVal>
          <c:yVal>
            <c:numRef>
              <c:f>'Sheet1 (2)'!$B$1:$B$8</c:f>
              <c:numCache>
                <c:formatCode>General</c:formatCode>
                <c:ptCount val="8"/>
                <c:pt idx="0">
                  <c:v>0.72</c:v>
                </c:pt>
                <c:pt idx="1">
                  <c:v>4.44</c:v>
                </c:pt>
                <c:pt idx="2">
                  <c:v>2.0</c:v>
                </c:pt>
                <c:pt idx="3">
                  <c:v>7.0</c:v>
                </c:pt>
                <c:pt idx="4">
                  <c:v>0.72</c:v>
                </c:pt>
                <c:pt idx="5">
                  <c:v>28.0</c:v>
                </c:pt>
                <c:pt idx="6">
                  <c:v>43.0</c:v>
                </c:pt>
                <c:pt idx="7">
                  <c:v>268.0</c:v>
                </c:pt>
              </c:numCache>
            </c:numRef>
          </c:yVal>
          <c:smooth val="0"/>
        </c:ser>
        <c:dLbls>
          <c:showLegendKey val="0"/>
          <c:showVal val="0"/>
          <c:showCatName val="0"/>
          <c:showSerName val="0"/>
          <c:showPercent val="0"/>
          <c:showBubbleSize val="0"/>
        </c:dLbls>
        <c:axId val="-477399264"/>
        <c:axId val="-477397488"/>
      </c:scatterChart>
      <c:valAx>
        <c:axId val="-477399264"/>
        <c:scaling>
          <c:orientation val="minMax"/>
        </c:scaling>
        <c:delete val="0"/>
        <c:axPos val="b"/>
        <c:numFmt formatCode="General" sourceLinked="1"/>
        <c:majorTickMark val="out"/>
        <c:minorTickMark val="none"/>
        <c:tickLblPos val="nextTo"/>
        <c:crossAx val="-477397488"/>
        <c:crosses val="autoZero"/>
        <c:crossBetween val="midCat"/>
      </c:valAx>
      <c:valAx>
        <c:axId val="-477397488"/>
        <c:scaling>
          <c:orientation val="minMax"/>
        </c:scaling>
        <c:delete val="0"/>
        <c:axPos val="l"/>
        <c:majorGridlines/>
        <c:numFmt formatCode="General" sourceLinked="1"/>
        <c:majorTickMark val="out"/>
        <c:minorTickMark val="none"/>
        <c:tickLblPos val="nextTo"/>
        <c:crossAx val="-477399264"/>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3009732172926"/>
          <c:y val="0.176198885818216"/>
          <c:w val="0.606218222365191"/>
          <c:h val="0.804615104229393"/>
        </c:manualLayout>
      </c:layout>
      <c:pieChart>
        <c:varyColors val="1"/>
        <c:ser>
          <c:idx val="0"/>
          <c:order val="0"/>
          <c:tx>
            <c:strRef>
              <c:f>Sheet1!$B$1</c:f>
              <c:strCache>
                <c:ptCount val="1"/>
                <c:pt idx="0">
                  <c:v>Percentage</c:v>
                </c:pt>
              </c:strCache>
            </c:strRef>
          </c:tx>
          <c:spPr>
            <a:ln w="6350" cmpd="sng">
              <a:solidFill>
                <a:srgbClr val="FFFFFF"/>
              </a:solidFill>
            </a:ln>
          </c:spPr>
          <c:dPt>
            <c:idx val="0"/>
            <c:bubble3D val="0"/>
            <c:spPr>
              <a:solidFill>
                <a:srgbClr val="1394CA"/>
              </a:solidFill>
              <a:ln w="6350" cmpd="sng">
                <a:solidFill>
                  <a:srgbClr val="FFFFFF"/>
                </a:solidFill>
              </a:ln>
            </c:spPr>
          </c:dPt>
          <c:dPt>
            <c:idx val="1"/>
            <c:bubble3D val="0"/>
            <c:spPr>
              <a:solidFill>
                <a:srgbClr val="DADA02"/>
              </a:solidFill>
              <a:ln w="6350" cmpd="sng">
                <a:solidFill>
                  <a:srgbClr val="FFFFFF"/>
                </a:solidFill>
              </a:ln>
            </c:spPr>
          </c:dPt>
          <c:dPt>
            <c:idx val="2"/>
            <c:bubble3D val="0"/>
            <c:spPr>
              <a:solidFill>
                <a:srgbClr val="E86F28"/>
              </a:solidFill>
              <a:ln w="6350" cmpd="sng">
                <a:solidFill>
                  <a:srgbClr val="FFFFFF"/>
                </a:solidFill>
              </a:ln>
            </c:spPr>
          </c:dPt>
          <c:dPt>
            <c:idx val="3"/>
            <c:bubble3D val="0"/>
            <c:spPr>
              <a:solidFill>
                <a:srgbClr val="8F2285"/>
              </a:solidFill>
              <a:ln w="6350" cmpd="sng">
                <a:solidFill>
                  <a:srgbClr val="FFFFFF"/>
                </a:solidFill>
              </a:ln>
            </c:spPr>
          </c:dPt>
          <c:dPt>
            <c:idx val="4"/>
            <c:bubble3D val="0"/>
            <c:spPr>
              <a:solidFill>
                <a:srgbClr val="F3B028"/>
              </a:solidFill>
              <a:ln w="6350" cmpd="sng">
                <a:solidFill>
                  <a:srgbClr val="FFFFFF"/>
                </a:solidFill>
              </a:ln>
            </c:spPr>
          </c:dPt>
          <c:dPt>
            <c:idx val="5"/>
            <c:bubble3D val="0"/>
            <c:spPr>
              <a:solidFill>
                <a:srgbClr val="B72626"/>
              </a:solidFill>
              <a:ln w="6350" cmpd="sng">
                <a:solidFill>
                  <a:srgbClr val="FFFFFF"/>
                </a:solidFill>
              </a:ln>
            </c:spPr>
          </c:dPt>
          <c:dPt>
            <c:idx val="6"/>
            <c:bubble3D val="0"/>
            <c:spPr>
              <a:solidFill>
                <a:srgbClr val="7E5B1B"/>
              </a:solidFill>
              <a:ln w="6350" cmpd="sng">
                <a:solidFill>
                  <a:srgbClr val="FFFFFF"/>
                </a:solidFill>
              </a:ln>
            </c:spPr>
          </c:dPt>
          <c:dPt>
            <c:idx val="7"/>
            <c:bubble3D val="0"/>
            <c:spPr>
              <a:solidFill>
                <a:srgbClr val="415809"/>
              </a:solidFill>
              <a:ln w="6350" cmpd="sng">
                <a:solidFill>
                  <a:srgbClr val="FFFFFF"/>
                </a:solidFill>
              </a:ln>
            </c:spPr>
          </c:dPt>
          <c:dPt>
            <c:idx val="8"/>
            <c:bubble3D val="0"/>
            <c:spPr>
              <a:solidFill>
                <a:srgbClr val="BD4721"/>
              </a:solidFill>
              <a:ln w="6350" cmpd="sng">
                <a:solidFill>
                  <a:srgbClr val="FFFFFF"/>
                </a:solidFill>
              </a:ln>
            </c:spPr>
          </c:dPt>
          <c:dPt>
            <c:idx val="9"/>
            <c:bubble3D val="0"/>
            <c:spPr>
              <a:solidFill>
                <a:srgbClr val="4E155B"/>
              </a:solidFill>
              <a:ln w="6350" cmpd="sng">
                <a:solidFill>
                  <a:srgbClr val="FFFFFF"/>
                </a:solidFill>
              </a:ln>
            </c:spPr>
          </c:dPt>
          <c:dPt>
            <c:idx val="11"/>
            <c:bubble3D val="0"/>
            <c:spPr>
              <a:solidFill>
                <a:srgbClr val="BC7A24"/>
              </a:solidFill>
              <a:ln w="6350" cmpd="sng">
                <a:solidFill>
                  <a:srgbClr val="FFFFFF"/>
                </a:solidFill>
              </a:ln>
            </c:spPr>
          </c:dPt>
          <c:dPt>
            <c:idx val="12"/>
            <c:bubble3D val="0"/>
            <c:spPr>
              <a:solidFill>
                <a:schemeClr val="bg1">
                  <a:lumMod val="50000"/>
                </a:schemeClr>
              </a:solidFill>
              <a:ln w="6350" cmpd="sng">
                <a:solidFill>
                  <a:srgbClr val="FFFFFF"/>
                </a:solidFill>
              </a:ln>
            </c:spPr>
          </c:dPt>
          <c:dLbls>
            <c:dLbl>
              <c:idx val="7"/>
              <c:layout>
                <c:manualLayout>
                  <c:x val="-0.0395715835495403"/>
                  <c:y val="0.00453433481920804"/>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dLbl>
              <c:idx val="9"/>
              <c:layout>
                <c:manualLayout>
                  <c:x val="-0.00552507678763057"/>
                  <c:y val="-0.00494599290045797"/>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dLbl>
              <c:idx val="10"/>
              <c:layout>
                <c:manualLayout>
                  <c:x val="-0.0639983016592927"/>
                  <c:y val="-0.0690160563918589"/>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dLbl>
              <c:idx val="12"/>
              <c:layout>
                <c:manualLayout>
                  <c:x val="0.0932478461989071"/>
                  <c:y val="-0.0110093239063834"/>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dLbl>
              <c:idx val="13"/>
              <c:layout>
                <c:manualLayout>
                  <c:x val="0.240135250123724"/>
                  <c:y val="0.0109547286079849"/>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050">
                    <a:latin typeface="+mj-lt"/>
                    <a:cs typeface="Helvetica"/>
                  </a:defRPr>
                </a:pPr>
                <a:endParaRPr lang="en-US"/>
              </a:p>
            </c:txPr>
            <c:dLblPos val="bestFit"/>
            <c:showLegendKey val="0"/>
            <c:showVal val="0"/>
            <c:showCatName val="1"/>
            <c:showSerName val="0"/>
            <c:showPercent val="0"/>
            <c:showBubbleSize val="0"/>
            <c:showLeaderLines val="1"/>
            <c:extLst>
              <c:ext xmlns:c15="http://schemas.microsoft.com/office/drawing/2012/chart" uri="{CE6537A1-D6FC-4f65-9D91-7224C49458BB}">
                <c15:layout/>
              </c:ext>
            </c:extLst>
          </c:dLbls>
          <c:cat>
            <c:strRef>
              <c:f>Sheet1!$A$2:$A$15</c:f>
              <c:strCache>
                <c:ptCount val="14"/>
                <c:pt idx="0">
                  <c:v>Sweden</c:v>
                </c:pt>
                <c:pt idx="1">
                  <c:v>Denmark</c:v>
                </c:pt>
                <c:pt idx="2">
                  <c:v>Germany</c:v>
                </c:pt>
                <c:pt idx="3">
                  <c:v>United Kingdom</c:v>
                </c:pt>
                <c:pt idx="4">
                  <c:v>France</c:v>
                </c:pt>
                <c:pt idx="5">
                  <c:v>Italy</c:v>
                </c:pt>
                <c:pt idx="6">
                  <c:v>Spain</c:v>
                </c:pt>
                <c:pt idx="7">
                  <c:v>Switzerland</c:v>
                </c:pt>
                <c:pt idx="8">
                  <c:v>Norway</c:v>
                </c:pt>
                <c:pt idx="9">
                  <c:v>Poland</c:v>
                </c:pt>
                <c:pt idx="10">
                  <c:v>Czech Republic</c:v>
                </c:pt>
                <c:pt idx="11">
                  <c:v>Hungary</c:v>
                </c:pt>
                <c:pt idx="12">
                  <c:v>Estonia</c:v>
                </c:pt>
                <c:pt idx="13">
                  <c:v>To be determined</c:v>
                </c:pt>
              </c:strCache>
            </c:strRef>
          </c:cat>
          <c:val>
            <c:numRef>
              <c:f>Sheet1!$B$2:$B$15</c:f>
              <c:numCache>
                <c:formatCode>General</c:formatCode>
                <c:ptCount val="14"/>
                <c:pt idx="0">
                  <c:v>35.0</c:v>
                </c:pt>
                <c:pt idx="1">
                  <c:v>12.5</c:v>
                </c:pt>
                <c:pt idx="2">
                  <c:v>11.0</c:v>
                </c:pt>
                <c:pt idx="3">
                  <c:v>10.0</c:v>
                </c:pt>
                <c:pt idx="4">
                  <c:v>8.0</c:v>
                </c:pt>
                <c:pt idx="5">
                  <c:v>6.0</c:v>
                </c:pt>
                <c:pt idx="6">
                  <c:v>5.0</c:v>
                </c:pt>
                <c:pt idx="7">
                  <c:v>3.5</c:v>
                </c:pt>
                <c:pt idx="8">
                  <c:v>2.5</c:v>
                </c:pt>
                <c:pt idx="9">
                  <c:v>2.0</c:v>
                </c:pt>
                <c:pt idx="10">
                  <c:v>2.0</c:v>
                </c:pt>
                <c:pt idx="11">
                  <c:v>0.95</c:v>
                </c:pt>
                <c:pt idx="12">
                  <c:v>0.25</c:v>
                </c:pt>
                <c:pt idx="13">
                  <c:v>0.75</c:v>
                </c:pt>
              </c:numCache>
            </c:numRef>
          </c:val>
        </c:ser>
        <c:dLbls>
          <c:dLblPos val="bestFit"/>
          <c:showLegendKey val="0"/>
          <c:showVal val="0"/>
          <c:showCatName val="1"/>
          <c:showSerName val="0"/>
          <c:showPercent val="0"/>
          <c:showBubbleSize val="0"/>
          <c:showLeaderLines val="1"/>
        </c:dLbls>
        <c:firstSliceAng val="0"/>
      </c:pieChart>
      <c:spPr>
        <a:ln w="6350" cmpd="sng">
          <a:solidFill>
            <a:srgbClr val="FFFFFF"/>
          </a:solidFill>
        </a:ln>
      </c:spPr>
    </c:plotArea>
    <c:plotVisOnly val="1"/>
    <c:dispBlanksAs val="gap"/>
    <c:showDLblsOverMax val="0"/>
  </c:chart>
  <c:txPr>
    <a:bodyPr/>
    <a:lstStyle/>
    <a:p>
      <a:pPr>
        <a:defRPr sz="14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E5A3AE58-0CB7-2B49-BC2B-99543F812727}" type="datetimeFigureOut">
              <a:rPr lang="sv-SE" smtClean="0"/>
              <a:t>2017-02-28</a:t>
            </a:fld>
            <a:endParaRPr lang="sv-SE"/>
          </a:p>
        </p:txBody>
      </p:sp>
      <p:sp>
        <p:nvSpPr>
          <p:cNvPr id="4" name="Platshållare för sidfot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600A657-9475-004C-BDED-BB6C61EC9492}" type="slidenum">
              <a:rPr lang="sv-SE" smtClean="0"/>
              <a:t>‹#›</a:t>
            </a:fld>
            <a:endParaRPr lang="sv-SE"/>
          </a:p>
        </p:txBody>
      </p:sp>
    </p:spTree>
    <p:extLst>
      <p:ext uri="{BB962C8B-B14F-4D97-AF65-F5344CB8AC3E}">
        <p14:creationId xmlns:p14="http://schemas.microsoft.com/office/powerpoint/2010/main" val="40564104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74441830-0E87-9D46-A15F-C0C0B780FA23}" type="datetimeFigureOut">
              <a:rPr lang="sv-SE" smtClean="0"/>
              <a:t>2017-02-28</a:t>
            </a:fld>
            <a:endParaRPr lang="sv-SE"/>
          </a:p>
        </p:txBody>
      </p:sp>
      <p:sp>
        <p:nvSpPr>
          <p:cNvPr id="4" name="Platshållare för bildobjekt 3"/>
          <p:cNvSpPr>
            <a:spLocks noGrp="1" noRot="1" noChangeAspect="1"/>
          </p:cNvSpPr>
          <p:nvPr>
            <p:ph type="sldImg" idx="2"/>
          </p:nvPr>
        </p:nvSpPr>
        <p:spPr>
          <a:xfrm>
            <a:off x="2714625" y="514350"/>
            <a:ext cx="3714750" cy="25717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9DE0035E-6164-C447-BCFF-46EC70F74028}" type="slidenum">
              <a:rPr lang="sv-SE" smtClean="0"/>
              <a:t>‹#›</a:t>
            </a:fld>
            <a:endParaRPr lang="sv-SE"/>
          </a:p>
        </p:txBody>
      </p:sp>
    </p:spTree>
    <p:extLst>
      <p:ext uri="{BB962C8B-B14F-4D97-AF65-F5344CB8AC3E}">
        <p14:creationId xmlns:p14="http://schemas.microsoft.com/office/powerpoint/2010/main" val="829421225"/>
      </p:ext>
    </p:extLst>
  </p:cSld>
  <p:clrMap bg1="lt1" tx1="dk1" bg2="lt2" tx2="dk2" accent1="accent1" accent2="accent2" accent3="accent3" accent4="accent4" accent5="accent5" accent6="accent6" hlink="hlink" folHlink="folHlink"/>
  <p:hf hdr="0" ftr="0" dt="0"/>
  <p:notesStyle>
    <a:lvl1pPr marL="0" algn="l" defTabSz="455184" rtl="0" eaLnBrk="1" latinLnBrk="0" hangingPunct="1">
      <a:defRPr sz="1200" kern="1200">
        <a:solidFill>
          <a:schemeClr val="tx1"/>
        </a:solidFill>
        <a:latin typeface="+mn-lt"/>
        <a:ea typeface="+mn-ea"/>
        <a:cs typeface="+mn-cs"/>
      </a:defRPr>
    </a:lvl1pPr>
    <a:lvl2pPr marL="455184" algn="l" defTabSz="455184" rtl="0" eaLnBrk="1" latinLnBrk="0" hangingPunct="1">
      <a:defRPr sz="1200" kern="1200">
        <a:solidFill>
          <a:schemeClr val="tx1"/>
        </a:solidFill>
        <a:latin typeface="+mn-lt"/>
        <a:ea typeface="+mn-ea"/>
        <a:cs typeface="+mn-cs"/>
      </a:defRPr>
    </a:lvl2pPr>
    <a:lvl3pPr marL="910369" algn="l" defTabSz="455184" rtl="0" eaLnBrk="1" latinLnBrk="0" hangingPunct="1">
      <a:defRPr sz="1200" kern="1200">
        <a:solidFill>
          <a:schemeClr val="tx1"/>
        </a:solidFill>
        <a:latin typeface="+mn-lt"/>
        <a:ea typeface="+mn-ea"/>
        <a:cs typeface="+mn-cs"/>
      </a:defRPr>
    </a:lvl3pPr>
    <a:lvl4pPr marL="1365558" algn="l" defTabSz="455184" rtl="0" eaLnBrk="1" latinLnBrk="0" hangingPunct="1">
      <a:defRPr sz="1200" kern="1200">
        <a:solidFill>
          <a:schemeClr val="tx1"/>
        </a:solidFill>
        <a:latin typeface="+mn-lt"/>
        <a:ea typeface="+mn-ea"/>
        <a:cs typeface="+mn-cs"/>
      </a:defRPr>
    </a:lvl4pPr>
    <a:lvl5pPr marL="1820746" algn="l" defTabSz="455184" rtl="0" eaLnBrk="1" latinLnBrk="0" hangingPunct="1">
      <a:defRPr sz="1200" kern="1200">
        <a:solidFill>
          <a:schemeClr val="tx1"/>
        </a:solidFill>
        <a:latin typeface="+mn-lt"/>
        <a:ea typeface="+mn-ea"/>
        <a:cs typeface="+mn-cs"/>
      </a:defRPr>
    </a:lvl5pPr>
    <a:lvl6pPr marL="2275942" algn="l" defTabSz="455184" rtl="0" eaLnBrk="1" latinLnBrk="0" hangingPunct="1">
      <a:defRPr sz="1200" kern="1200">
        <a:solidFill>
          <a:schemeClr val="tx1"/>
        </a:solidFill>
        <a:latin typeface="+mn-lt"/>
        <a:ea typeface="+mn-ea"/>
        <a:cs typeface="+mn-cs"/>
      </a:defRPr>
    </a:lvl6pPr>
    <a:lvl7pPr marL="2731128" algn="l" defTabSz="455184" rtl="0" eaLnBrk="1" latinLnBrk="0" hangingPunct="1">
      <a:defRPr sz="1200" kern="1200">
        <a:solidFill>
          <a:schemeClr val="tx1"/>
        </a:solidFill>
        <a:latin typeface="+mn-lt"/>
        <a:ea typeface="+mn-ea"/>
        <a:cs typeface="+mn-cs"/>
      </a:defRPr>
    </a:lvl7pPr>
    <a:lvl8pPr marL="3186321" algn="l" defTabSz="455184" rtl="0" eaLnBrk="1" latinLnBrk="0" hangingPunct="1">
      <a:defRPr sz="1200" kern="1200">
        <a:solidFill>
          <a:schemeClr val="tx1"/>
        </a:solidFill>
        <a:latin typeface="+mn-lt"/>
        <a:ea typeface="+mn-ea"/>
        <a:cs typeface="+mn-cs"/>
      </a:defRPr>
    </a:lvl8pPr>
    <a:lvl9pPr marL="3641510" algn="l" defTabSz="4551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455736" hangingPunct="0"/>
            <a:fld id="{6674214E-0430-204E-A28F-44CBF734CBB5}" type="slidenum">
              <a:rPr lang="en-US" kern="0">
                <a:solidFill>
                  <a:prstClr val="black"/>
                </a:solidFill>
                <a:ea typeface="Calibri"/>
                <a:cs typeface="Calibri"/>
                <a:sym typeface="Calibri"/>
              </a:rPr>
              <a:pPr defTabSz="455736" hangingPunct="0"/>
              <a:t>2</a:t>
            </a:fld>
            <a:endParaRPr lang="en-US" kern="0">
              <a:solidFill>
                <a:prstClr val="black"/>
              </a:solidFill>
              <a:ea typeface="Calibri"/>
              <a:cs typeface="Calibri"/>
              <a:sym typeface="Calibri"/>
            </a:endParaRPr>
          </a:p>
        </p:txBody>
      </p:sp>
    </p:spTree>
    <p:extLst>
      <p:ext uri="{BB962C8B-B14F-4D97-AF65-F5344CB8AC3E}">
        <p14:creationId xmlns:p14="http://schemas.microsoft.com/office/powerpoint/2010/main" val="456054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15</a:t>
            </a:fld>
            <a:endParaRPr lang="sv-SE" dirty="0">
              <a:solidFill>
                <a:prstClr val="black"/>
              </a:solidFill>
              <a:latin typeface="Calibri"/>
            </a:endParaRPr>
          </a:p>
        </p:txBody>
      </p:sp>
    </p:spTree>
    <p:extLst>
      <p:ext uri="{BB962C8B-B14F-4D97-AF65-F5344CB8AC3E}">
        <p14:creationId xmlns:p14="http://schemas.microsoft.com/office/powerpoint/2010/main" val="165806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EF1F480-989D-FF4E-9EF6-BBDF8B10CAB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507084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Schedule:</a:t>
            </a:r>
          </a:p>
          <a:p>
            <a:r>
              <a:rPr lang="en-US" sz="1200" kern="1200" dirty="0" smtClean="0">
                <a:solidFill>
                  <a:schemeClr val="tx1"/>
                </a:solidFill>
                <a:effectLst/>
                <a:latin typeface="+mn-lt"/>
                <a:ea typeface="+mn-ea"/>
                <a:cs typeface="+mn-cs"/>
              </a:rPr>
              <a:t>Tender Design &amp; Technical Tender documentation completed and reviewed: 				15 March 2017</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Requirements B01 &amp; B02 reviewed and approved:								15 March </a:t>
            </a:r>
          </a:p>
          <a:p>
            <a:r>
              <a:rPr lang="sv-SE" sz="1200" kern="1200" dirty="0" smtClean="0">
                <a:solidFill>
                  <a:schemeClr val="tx1"/>
                </a:solidFill>
                <a:effectLst/>
                <a:latin typeface="+mn-lt"/>
                <a:ea typeface="+mn-ea"/>
                <a:cs typeface="+mn-cs"/>
              </a:rPr>
              <a:t>Financing and Land agreement settled:										31 March </a:t>
            </a:r>
          </a:p>
          <a:p>
            <a:r>
              <a:rPr lang="sv-SE" sz="1200" kern="1200" dirty="0" smtClean="0">
                <a:solidFill>
                  <a:schemeClr val="tx1"/>
                </a:solidFill>
                <a:effectLst/>
                <a:latin typeface="+mn-lt"/>
                <a:ea typeface="+mn-ea"/>
                <a:cs typeface="+mn-cs"/>
              </a:rPr>
              <a:t>Procurement documentation completed:										30 April </a:t>
            </a:r>
          </a:p>
          <a:p>
            <a:r>
              <a:rPr lang="sv-SE" sz="1200" kern="1200" dirty="0" smtClean="0">
                <a:solidFill>
                  <a:schemeClr val="tx1"/>
                </a:solidFill>
                <a:effectLst/>
                <a:latin typeface="+mn-lt"/>
                <a:ea typeface="+mn-ea"/>
                <a:cs typeface="+mn-cs"/>
              </a:rPr>
              <a:t>Design/Build Contract to be included in the tender package							30 April </a:t>
            </a:r>
          </a:p>
          <a:p>
            <a:r>
              <a:rPr lang="sv-SE" sz="1200" kern="1200" dirty="0" smtClean="0">
                <a:solidFill>
                  <a:schemeClr val="tx1"/>
                </a:solidFill>
                <a:effectLst/>
                <a:latin typeface="+mn-lt"/>
                <a:ea typeface="+mn-ea"/>
                <a:cs typeface="+mn-cs"/>
              </a:rPr>
              <a:t>Pre qualification period (4 weeks):										1 May – 26 May </a:t>
            </a:r>
          </a:p>
          <a:p>
            <a:r>
              <a:rPr lang="sv-SE" sz="1200" kern="1200" dirty="0" smtClean="0">
                <a:solidFill>
                  <a:schemeClr val="tx1"/>
                </a:solidFill>
                <a:effectLst/>
                <a:latin typeface="+mn-lt"/>
                <a:ea typeface="+mn-ea"/>
                <a:cs typeface="+mn-cs"/>
              </a:rPr>
              <a:t>Pre qualification evaluation and announcement (4 weeks):							29 May- 23 June</a:t>
            </a:r>
          </a:p>
          <a:p>
            <a:r>
              <a:rPr lang="sv-SE" sz="1200" kern="1200" dirty="0" smtClean="0">
                <a:solidFill>
                  <a:schemeClr val="tx1"/>
                </a:solidFill>
                <a:effectLst/>
                <a:latin typeface="+mn-lt"/>
                <a:ea typeface="+mn-ea"/>
                <a:cs typeface="+mn-cs"/>
              </a:rPr>
              <a:t>Design/Construct tender period (10 workweeks+4 weeks summer vacation period):			26 June – 30 Sep</a:t>
            </a:r>
          </a:p>
          <a:p>
            <a:r>
              <a:rPr lang="sv-SE" sz="1200" kern="1200" dirty="0" smtClean="0">
                <a:solidFill>
                  <a:schemeClr val="tx1"/>
                </a:solidFill>
                <a:effectLst/>
                <a:latin typeface="+mn-lt"/>
                <a:ea typeface="+mn-ea"/>
                <a:cs typeface="+mn-cs"/>
              </a:rPr>
              <a:t>Design/Construct tender evaluation (4 weeks):									1 Oct – 27 Oct</a:t>
            </a:r>
          </a:p>
          <a:p>
            <a:r>
              <a:rPr lang="sv-SE" sz="1200" kern="1200" dirty="0" smtClean="0">
                <a:solidFill>
                  <a:schemeClr val="tx1"/>
                </a:solidFill>
                <a:effectLst/>
                <a:latin typeface="+mn-lt"/>
                <a:ea typeface="+mn-ea"/>
                <a:cs typeface="+mn-cs"/>
              </a:rPr>
              <a:t>Design/construct negotiations (4 weeks):									30 Oct – 24 Nov</a:t>
            </a:r>
          </a:p>
          <a:p>
            <a:r>
              <a:rPr lang="sv-SE" sz="1200" kern="1200" dirty="0" smtClean="0">
                <a:solidFill>
                  <a:schemeClr val="tx1"/>
                </a:solidFill>
                <a:effectLst/>
                <a:latin typeface="+mn-lt"/>
                <a:ea typeface="+mn-ea"/>
                <a:cs typeface="+mn-cs"/>
              </a:rPr>
              <a:t>Design/Construct contract signing:										1 Dec 2017</a:t>
            </a:r>
          </a:p>
          <a:p>
            <a:r>
              <a:rPr lang="sv-SE" sz="1200" kern="1200" dirty="0" smtClean="0">
                <a:solidFill>
                  <a:schemeClr val="tx1"/>
                </a:solidFill>
                <a:effectLst/>
                <a:latin typeface="+mn-lt"/>
                <a:ea typeface="+mn-ea"/>
                <a:cs typeface="+mn-cs"/>
              </a:rPr>
              <a:t>Design/Construct period (30 months):										1 Dec 2017 – 29 May 2020 </a:t>
            </a:r>
          </a:p>
          <a:p>
            <a:r>
              <a:rPr lang="sv-SE" sz="1200" kern="1200" dirty="0" smtClean="0">
                <a:solidFill>
                  <a:schemeClr val="tx1"/>
                </a:solidFill>
                <a:effectLst/>
                <a:latin typeface="+mn-lt"/>
                <a:ea typeface="+mn-ea"/>
                <a:cs typeface="+mn-cs"/>
              </a:rPr>
              <a:t> </a:t>
            </a:r>
          </a:p>
          <a:p>
            <a:endParaRPr lang="sv-SE" dirty="0"/>
          </a:p>
        </p:txBody>
      </p:sp>
      <p:sp>
        <p:nvSpPr>
          <p:cNvPr id="4" name="Slide Number Placeholder 3"/>
          <p:cNvSpPr>
            <a:spLocks noGrp="1"/>
          </p:cNvSpPr>
          <p:nvPr>
            <p:ph type="sldNum" sz="quarter" idx="10"/>
          </p:nvPr>
        </p:nvSpPr>
        <p:spPr/>
        <p:txBody>
          <a:bodyPr/>
          <a:lstStyle/>
          <a:p>
            <a:fld id="{9DE0035E-6164-C447-BCFF-46EC70F74028}" type="slidenum">
              <a:rPr lang="sv-SE" smtClean="0"/>
              <a:t>25</a:t>
            </a:fld>
            <a:endParaRPr lang="sv-SE"/>
          </a:p>
        </p:txBody>
      </p:sp>
    </p:spTree>
    <p:extLst>
      <p:ext uri="{BB962C8B-B14F-4D97-AF65-F5344CB8AC3E}">
        <p14:creationId xmlns:p14="http://schemas.microsoft.com/office/powerpoint/2010/main" val="2077163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r>
              <a:rPr lang="en-US" dirty="0" smtClean="0"/>
              <a:t>CP-1		Chicago						USA</a:t>
            </a:r>
          </a:p>
          <a:p>
            <a:r>
              <a:rPr lang="en-US" dirty="0" smtClean="0"/>
              <a:t>CP-2		Chicago						USA</a:t>
            </a:r>
          </a:p>
          <a:p>
            <a:r>
              <a:rPr lang="en-US" dirty="0" smtClean="0"/>
              <a:t>X-10: 		Oak Ridge, 						USA</a:t>
            </a:r>
          </a:p>
          <a:p>
            <a:r>
              <a:rPr lang="en-US" dirty="0" smtClean="0"/>
              <a:t>NRX: 		Chalk River, 						USA</a:t>
            </a:r>
          </a:p>
          <a:p>
            <a:r>
              <a:rPr lang="en-US" dirty="0" smtClean="0"/>
              <a:t>MTR: 		Idaho, 						USA</a:t>
            </a:r>
          </a:p>
          <a:p>
            <a:r>
              <a:rPr lang="en-US" dirty="0" smtClean="0"/>
              <a:t>LVR: 		</a:t>
            </a:r>
            <a:r>
              <a:rPr lang="en-US" dirty="0" err="1" smtClean="0"/>
              <a:t>Rez</a:t>
            </a:r>
            <a:r>
              <a:rPr lang="en-US" dirty="0" smtClean="0"/>
              <a:t>, 							Czech</a:t>
            </a:r>
            <a:r>
              <a:rPr lang="en-US" baseline="0" dirty="0" smtClean="0"/>
              <a:t> Republic</a:t>
            </a:r>
            <a:endParaRPr lang="en-US" dirty="0" smtClean="0"/>
          </a:p>
          <a:p>
            <a:r>
              <a:rPr lang="en-US" dirty="0" smtClean="0"/>
              <a:t>HIFAR: 	Sydney</a:t>
            </a:r>
            <a:r>
              <a:rPr lang="en-US" baseline="0" dirty="0" smtClean="0"/>
              <a:t> 						Australia</a:t>
            </a:r>
            <a:endParaRPr lang="en-US" dirty="0" smtClean="0"/>
          </a:p>
          <a:p>
            <a:r>
              <a:rPr lang="en-US" dirty="0" smtClean="0"/>
              <a:t>NRU: 		Chalk River, 						USA</a:t>
            </a:r>
          </a:p>
          <a:p>
            <a:pPr marL="0" marR="0" indent="0" algn="l" defTabSz="457119" rtl="0" eaLnBrk="1" fontAlgn="auto" latinLnBrk="0" hangingPunct="1">
              <a:lnSpc>
                <a:spcPct val="100000"/>
              </a:lnSpc>
              <a:spcBef>
                <a:spcPts val="0"/>
              </a:spcBef>
              <a:spcAft>
                <a:spcPts val="0"/>
              </a:spcAft>
              <a:buClrTx/>
              <a:buSzTx/>
              <a:buFontTx/>
              <a:buNone/>
              <a:tabLst/>
              <a:defRPr/>
            </a:pPr>
            <a:r>
              <a:rPr lang="en-US" baseline="0" dirty="0" smtClean="0"/>
              <a:t>HOR		Delft							Netherlands</a:t>
            </a:r>
            <a:endParaRPr lang="en-US" dirty="0" smtClean="0"/>
          </a:p>
          <a:p>
            <a:pPr marL="0" marR="0" indent="0" algn="l" defTabSz="457119" rtl="0" eaLnBrk="1" fontAlgn="auto" latinLnBrk="0" hangingPunct="1">
              <a:lnSpc>
                <a:spcPct val="100000"/>
              </a:lnSpc>
              <a:spcBef>
                <a:spcPts val="0"/>
              </a:spcBef>
              <a:spcAft>
                <a:spcPts val="0"/>
              </a:spcAft>
              <a:buClrTx/>
              <a:buSzTx/>
              <a:buFontTx/>
              <a:buNone/>
              <a:tabLst/>
              <a:defRPr/>
            </a:pPr>
            <a:r>
              <a:rPr lang="en-US" dirty="0" smtClean="0"/>
              <a:t>SAFARI-1	Pretoria						South Africa</a:t>
            </a:r>
          </a:p>
          <a:p>
            <a:r>
              <a:rPr lang="en-US" dirty="0" smtClean="0"/>
              <a:t>HFBR: 	Brookhaven,						USA</a:t>
            </a:r>
          </a:p>
          <a:p>
            <a:r>
              <a:rPr lang="en-US" dirty="0" smtClean="0"/>
              <a:t>HFIR:</a:t>
            </a:r>
            <a:r>
              <a:rPr lang="en-US" baseline="0" dirty="0" smtClean="0"/>
              <a:t> 		ORNL, Oa</a:t>
            </a:r>
            <a:r>
              <a:rPr lang="en-US" dirty="0" smtClean="0"/>
              <a:t>k Ridge, 					USA</a:t>
            </a:r>
          </a:p>
          <a:p>
            <a:r>
              <a:rPr lang="en-US" dirty="0" smtClean="0"/>
              <a:t>NIST: 		National Inst. for </a:t>
            </a:r>
            <a:r>
              <a:rPr lang="en-US" dirty="0" err="1" smtClean="0"/>
              <a:t>Stds</a:t>
            </a:r>
            <a:r>
              <a:rPr lang="en-US" dirty="0" smtClean="0"/>
              <a:t> and Tech. Gaithersburg,</a:t>
            </a:r>
            <a:r>
              <a:rPr lang="en-US" baseline="0" dirty="0" smtClean="0"/>
              <a:t> 	USA</a:t>
            </a:r>
            <a:endParaRPr lang="en-US" dirty="0" smtClean="0"/>
          </a:p>
          <a:p>
            <a:r>
              <a:rPr lang="en-US" dirty="0" smtClean="0"/>
              <a:t>ILL: 		Grenoble,</a:t>
            </a:r>
            <a:r>
              <a:rPr lang="en-US" baseline="0" dirty="0" smtClean="0"/>
              <a:t> 						France</a:t>
            </a:r>
          </a:p>
          <a:p>
            <a:r>
              <a:rPr lang="en-US" baseline="0" dirty="0" smtClean="0"/>
              <a:t>JEEP II	</a:t>
            </a:r>
            <a:r>
              <a:rPr lang="en-US" baseline="0" dirty="0" err="1" smtClean="0"/>
              <a:t>Kjeller</a:t>
            </a:r>
            <a:r>
              <a:rPr lang="en-US" baseline="0" dirty="0" smtClean="0"/>
              <a:t>							Norway</a:t>
            </a:r>
          </a:p>
          <a:p>
            <a:r>
              <a:rPr lang="en-US" baseline="0" dirty="0" smtClean="0"/>
              <a:t>MARIA	</a:t>
            </a:r>
            <a:r>
              <a:rPr lang="en-US" baseline="0" dirty="0" err="1" smtClean="0"/>
              <a:t>Swierk</a:t>
            </a:r>
            <a:r>
              <a:rPr lang="en-US" baseline="0" dirty="0" smtClean="0"/>
              <a:t>						Poland</a:t>
            </a:r>
          </a:p>
          <a:p>
            <a:pPr marL="0" marR="0" indent="0" algn="l" defTabSz="457119" rtl="0" eaLnBrk="1" fontAlgn="auto" latinLnBrk="0" hangingPunct="1">
              <a:lnSpc>
                <a:spcPct val="100000"/>
              </a:lnSpc>
              <a:spcBef>
                <a:spcPts val="0"/>
              </a:spcBef>
              <a:spcAft>
                <a:spcPts val="0"/>
              </a:spcAft>
              <a:buClrTx/>
              <a:buSzTx/>
              <a:buFontTx/>
              <a:buNone/>
              <a:tabLst/>
              <a:defRPr/>
            </a:pPr>
            <a:r>
              <a:rPr lang="en-US" baseline="0" dirty="0" smtClean="0"/>
              <a:t>ORPHEE	LLB </a:t>
            </a:r>
            <a:r>
              <a:rPr lang="en-US" baseline="0" dirty="0" err="1" smtClean="0"/>
              <a:t>Saclay</a:t>
            </a:r>
            <a:r>
              <a:rPr lang="en-US" baseline="0" dirty="0" smtClean="0"/>
              <a:t>						France</a:t>
            </a:r>
            <a:endParaRPr lang="en-US" dirty="0" smtClean="0"/>
          </a:p>
          <a:p>
            <a:r>
              <a:rPr lang="en-US" dirty="0" err="1" smtClean="0"/>
              <a:t>Dhruva</a:t>
            </a:r>
            <a:r>
              <a:rPr lang="en-US" dirty="0" smtClean="0"/>
              <a:t>: 	Mumbai, 						India</a:t>
            </a:r>
          </a:p>
          <a:p>
            <a:r>
              <a:rPr lang="en-US" dirty="0" smtClean="0"/>
              <a:t>RSG: 		</a:t>
            </a:r>
            <a:r>
              <a:rPr lang="en-US" dirty="0" err="1" smtClean="0"/>
              <a:t>serpong</a:t>
            </a:r>
            <a:r>
              <a:rPr lang="en-US" dirty="0" smtClean="0"/>
              <a:t>, 						Indonesia</a:t>
            </a:r>
          </a:p>
          <a:p>
            <a:r>
              <a:rPr lang="en-US" dirty="0" smtClean="0"/>
              <a:t>SINQ: 	PSI, 							Switzerland</a:t>
            </a:r>
          </a:p>
          <a:p>
            <a:r>
              <a:rPr lang="en-US" dirty="0" smtClean="0"/>
              <a:t>JRR-3: 	Tokai, 							Japan</a:t>
            </a:r>
          </a:p>
          <a:p>
            <a:r>
              <a:rPr lang="en-US" dirty="0" smtClean="0"/>
              <a:t>ES-Salam	Algiers						Algeria</a:t>
            </a:r>
          </a:p>
          <a:p>
            <a:r>
              <a:rPr lang="en-US" dirty="0" smtClean="0"/>
              <a:t>HANARO:</a:t>
            </a:r>
            <a:r>
              <a:rPr lang="en-US" baseline="0" dirty="0" smtClean="0"/>
              <a:t> 	</a:t>
            </a:r>
            <a:r>
              <a:rPr lang="en-US" baseline="0" dirty="0" err="1" smtClean="0"/>
              <a:t>Daejon</a:t>
            </a:r>
            <a:r>
              <a:rPr lang="en-US" baseline="0" dirty="0" smtClean="0"/>
              <a:t> KAERI, 					South Chorea </a:t>
            </a:r>
          </a:p>
          <a:p>
            <a:pPr marL="0" marR="0" indent="0" algn="l" defTabSz="457119" rtl="0" eaLnBrk="1" fontAlgn="auto" latinLnBrk="0" hangingPunct="1">
              <a:lnSpc>
                <a:spcPct val="100000"/>
              </a:lnSpc>
              <a:spcBef>
                <a:spcPts val="0"/>
              </a:spcBef>
              <a:spcAft>
                <a:spcPts val="0"/>
              </a:spcAft>
              <a:buClrTx/>
              <a:buSzTx/>
              <a:buFontTx/>
              <a:buNone/>
              <a:tabLst/>
              <a:defRPr/>
            </a:pPr>
            <a:r>
              <a:rPr lang="en-US" dirty="0" smtClean="0"/>
              <a:t>ETERR-2	Cairo							Egypt</a:t>
            </a:r>
            <a:endParaRPr lang="en-US" baseline="0" dirty="0" smtClean="0"/>
          </a:p>
          <a:p>
            <a:r>
              <a:rPr lang="en-US" baseline="0" dirty="0" smtClean="0"/>
              <a:t>FRM-II: 	Munich, 						Germany</a:t>
            </a:r>
          </a:p>
          <a:p>
            <a:r>
              <a:rPr lang="en-US" baseline="0" dirty="0" smtClean="0"/>
              <a:t>OPAL: 	Sydney,						Australia</a:t>
            </a:r>
          </a:p>
          <a:p>
            <a:r>
              <a:rPr lang="en-US" baseline="0" dirty="0" smtClean="0"/>
              <a:t>CARR: 	Beijing 						China</a:t>
            </a:r>
          </a:p>
          <a:p>
            <a:r>
              <a:rPr lang="en-US" baseline="0" dirty="0" smtClean="0"/>
              <a:t>PIK: 		</a:t>
            </a:r>
            <a:r>
              <a:rPr lang="en-US" baseline="0" dirty="0" err="1" smtClean="0"/>
              <a:t>Gatchina</a:t>
            </a:r>
            <a:r>
              <a:rPr lang="en-US" baseline="0" dirty="0" smtClean="0"/>
              <a:t>, 						Russia</a:t>
            </a:r>
          </a:p>
          <a:p>
            <a:r>
              <a:rPr lang="en-US" baseline="0" dirty="0" smtClean="0"/>
              <a:t>ZING-P	Argonne						USA</a:t>
            </a:r>
          </a:p>
          <a:p>
            <a:r>
              <a:rPr lang="en-US" baseline="0" dirty="0" smtClean="0"/>
              <a:t>WNR		Los Alamos						USA</a:t>
            </a:r>
          </a:p>
          <a:p>
            <a:r>
              <a:rPr lang="en-US" baseline="0" dirty="0" smtClean="0"/>
              <a:t>KENS		Tsukuba						Japan</a:t>
            </a:r>
          </a:p>
          <a:p>
            <a:r>
              <a:rPr lang="en-US" baseline="0" dirty="0" smtClean="0"/>
              <a:t>IPNS		Argonne 						USA</a:t>
            </a:r>
          </a:p>
          <a:p>
            <a:r>
              <a:rPr lang="en-US" baseline="0" dirty="0" smtClean="0"/>
              <a:t>IBR-II		</a:t>
            </a:r>
            <a:r>
              <a:rPr lang="en-US" baseline="0" dirty="0" err="1" smtClean="0"/>
              <a:t>Dubna</a:t>
            </a:r>
            <a:r>
              <a:rPr lang="en-US" baseline="0" dirty="0" smtClean="0"/>
              <a:t>							Russia</a:t>
            </a:r>
          </a:p>
          <a:p>
            <a:r>
              <a:rPr lang="en-US" baseline="0" dirty="0" smtClean="0"/>
              <a:t>LANSCE	Los Alamos						USA</a:t>
            </a:r>
          </a:p>
          <a:p>
            <a:r>
              <a:rPr lang="en-US" baseline="0" dirty="0" smtClean="0"/>
              <a:t>ISIS		</a:t>
            </a:r>
            <a:r>
              <a:rPr lang="en-US" baseline="0" dirty="0" err="1" smtClean="0"/>
              <a:t>Oxfordshire</a:t>
            </a:r>
            <a:r>
              <a:rPr lang="en-US" baseline="0" dirty="0" smtClean="0"/>
              <a:t>						UK</a:t>
            </a:r>
          </a:p>
          <a:p>
            <a:r>
              <a:rPr lang="en-US" baseline="0" dirty="0" smtClean="0"/>
              <a:t>SNS		Oak Ridge						USA</a:t>
            </a:r>
          </a:p>
          <a:p>
            <a:r>
              <a:rPr lang="en-US" baseline="0" dirty="0" smtClean="0"/>
              <a:t>JPARC	Tokai							Japan			</a:t>
            </a:r>
          </a:p>
          <a:p>
            <a:r>
              <a:rPr lang="en-US" baseline="0" dirty="0" smtClean="0"/>
              <a:t>CSNS		Beijing						China</a:t>
            </a:r>
          </a:p>
          <a:p>
            <a:r>
              <a:rPr lang="en-US" baseline="0" dirty="0" smtClean="0"/>
              <a:t>ESS		Lund							Sweden</a:t>
            </a:r>
          </a:p>
          <a:p>
            <a:endParaRPr lang="en-US" baseline="0" dirty="0" smtClean="0"/>
          </a:p>
          <a:p>
            <a:endParaRPr lang="en-US" baseline="0" dirty="0" smtClean="0"/>
          </a:p>
          <a:p>
            <a:r>
              <a:rPr lang="en-US" baseline="0" dirty="0" smtClean="0"/>
              <a:t>More reactor sources exist across the world….</a:t>
            </a:r>
          </a:p>
          <a:p>
            <a:endParaRPr lang="en-US" dirty="0" smtClean="0"/>
          </a:p>
          <a:p>
            <a:pPr marL="0" marR="0" indent="0" algn="l" defTabSz="457119"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9738D3-7715-0C4A-857D-0EED37D056F4}" type="slidenum">
              <a:rPr>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3660363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r>
              <a:rPr lang="en-US" dirty="0" smtClean="0"/>
              <a:t>CP-1		Chicago						USA</a:t>
            </a:r>
          </a:p>
          <a:p>
            <a:r>
              <a:rPr lang="en-US" dirty="0" smtClean="0"/>
              <a:t>CP-2		Chicago						USA</a:t>
            </a:r>
          </a:p>
          <a:p>
            <a:r>
              <a:rPr lang="en-US" dirty="0" smtClean="0"/>
              <a:t>X-10: 		Oak Ridge, 						USA</a:t>
            </a:r>
          </a:p>
          <a:p>
            <a:r>
              <a:rPr lang="en-US" dirty="0" smtClean="0"/>
              <a:t>NRX: 		Chalk River, 						USA</a:t>
            </a:r>
          </a:p>
          <a:p>
            <a:r>
              <a:rPr lang="en-US" dirty="0" smtClean="0"/>
              <a:t>MTR: 		Idaho, 						USA</a:t>
            </a:r>
          </a:p>
          <a:p>
            <a:r>
              <a:rPr lang="en-US" dirty="0" smtClean="0"/>
              <a:t>LVR: 		</a:t>
            </a:r>
            <a:r>
              <a:rPr lang="en-US" dirty="0" err="1" smtClean="0"/>
              <a:t>Rez</a:t>
            </a:r>
            <a:r>
              <a:rPr lang="en-US" dirty="0" smtClean="0"/>
              <a:t>, 							Czech</a:t>
            </a:r>
            <a:r>
              <a:rPr lang="en-US" baseline="0" dirty="0" smtClean="0"/>
              <a:t> Republic</a:t>
            </a:r>
            <a:endParaRPr lang="en-US" dirty="0" smtClean="0"/>
          </a:p>
          <a:p>
            <a:r>
              <a:rPr lang="en-US" dirty="0" smtClean="0"/>
              <a:t>HIFAR: 	Sydney</a:t>
            </a:r>
            <a:r>
              <a:rPr lang="en-US" baseline="0" dirty="0" smtClean="0"/>
              <a:t> 						Australia</a:t>
            </a:r>
            <a:endParaRPr lang="en-US" dirty="0" smtClean="0"/>
          </a:p>
          <a:p>
            <a:r>
              <a:rPr lang="en-US" dirty="0" smtClean="0"/>
              <a:t>NRU: 		Chalk River, 						USA</a:t>
            </a:r>
          </a:p>
          <a:p>
            <a:pPr marL="0" marR="0" indent="0" algn="l" defTabSz="457119" rtl="0" eaLnBrk="1" fontAlgn="auto" latinLnBrk="0" hangingPunct="1">
              <a:lnSpc>
                <a:spcPct val="100000"/>
              </a:lnSpc>
              <a:spcBef>
                <a:spcPts val="0"/>
              </a:spcBef>
              <a:spcAft>
                <a:spcPts val="0"/>
              </a:spcAft>
              <a:buClrTx/>
              <a:buSzTx/>
              <a:buFontTx/>
              <a:buNone/>
              <a:tabLst/>
              <a:defRPr/>
            </a:pPr>
            <a:r>
              <a:rPr lang="en-US" baseline="0" dirty="0" smtClean="0"/>
              <a:t>HOR		Delft							Netherlands</a:t>
            </a:r>
            <a:endParaRPr lang="en-US" dirty="0" smtClean="0"/>
          </a:p>
          <a:p>
            <a:pPr marL="0" marR="0" indent="0" algn="l" defTabSz="457119" rtl="0" eaLnBrk="1" fontAlgn="auto" latinLnBrk="0" hangingPunct="1">
              <a:lnSpc>
                <a:spcPct val="100000"/>
              </a:lnSpc>
              <a:spcBef>
                <a:spcPts val="0"/>
              </a:spcBef>
              <a:spcAft>
                <a:spcPts val="0"/>
              </a:spcAft>
              <a:buClrTx/>
              <a:buSzTx/>
              <a:buFontTx/>
              <a:buNone/>
              <a:tabLst/>
              <a:defRPr/>
            </a:pPr>
            <a:r>
              <a:rPr lang="en-US" dirty="0" smtClean="0"/>
              <a:t>SAFARI-1	Pretoria						South Africa</a:t>
            </a:r>
          </a:p>
          <a:p>
            <a:r>
              <a:rPr lang="en-US" dirty="0" smtClean="0"/>
              <a:t>HFBR: 	Brookhaven,						USA</a:t>
            </a:r>
          </a:p>
          <a:p>
            <a:r>
              <a:rPr lang="en-US" dirty="0" smtClean="0"/>
              <a:t>HFIR:</a:t>
            </a:r>
            <a:r>
              <a:rPr lang="en-US" baseline="0" dirty="0" smtClean="0"/>
              <a:t> 		ORNL, Oa</a:t>
            </a:r>
            <a:r>
              <a:rPr lang="en-US" dirty="0" smtClean="0"/>
              <a:t>k Ridge, 					USA</a:t>
            </a:r>
          </a:p>
          <a:p>
            <a:r>
              <a:rPr lang="en-US" dirty="0" smtClean="0"/>
              <a:t>NIST: 		National Inst. for </a:t>
            </a:r>
            <a:r>
              <a:rPr lang="en-US" dirty="0" err="1" smtClean="0"/>
              <a:t>Stds</a:t>
            </a:r>
            <a:r>
              <a:rPr lang="en-US" dirty="0" smtClean="0"/>
              <a:t> and Tech. Gaithersburg,</a:t>
            </a:r>
            <a:r>
              <a:rPr lang="en-US" baseline="0" dirty="0" smtClean="0"/>
              <a:t> 	USA</a:t>
            </a:r>
            <a:endParaRPr lang="en-US" dirty="0" smtClean="0"/>
          </a:p>
          <a:p>
            <a:r>
              <a:rPr lang="en-US" dirty="0" smtClean="0"/>
              <a:t>ILL: 		Grenoble,</a:t>
            </a:r>
            <a:r>
              <a:rPr lang="en-US" baseline="0" dirty="0" smtClean="0"/>
              <a:t> 						France</a:t>
            </a:r>
          </a:p>
          <a:p>
            <a:r>
              <a:rPr lang="en-US" baseline="0" dirty="0" smtClean="0"/>
              <a:t>JEEP II	</a:t>
            </a:r>
            <a:r>
              <a:rPr lang="en-US" baseline="0" dirty="0" err="1" smtClean="0"/>
              <a:t>Kjeller</a:t>
            </a:r>
            <a:r>
              <a:rPr lang="en-US" baseline="0" dirty="0" smtClean="0"/>
              <a:t>							Norway</a:t>
            </a:r>
          </a:p>
          <a:p>
            <a:r>
              <a:rPr lang="en-US" baseline="0" dirty="0" smtClean="0"/>
              <a:t>MARIA	</a:t>
            </a:r>
            <a:r>
              <a:rPr lang="en-US" baseline="0" dirty="0" err="1" smtClean="0"/>
              <a:t>Swierk</a:t>
            </a:r>
            <a:r>
              <a:rPr lang="en-US" baseline="0" dirty="0" smtClean="0"/>
              <a:t>						Poland</a:t>
            </a:r>
          </a:p>
          <a:p>
            <a:pPr marL="0" marR="0" indent="0" algn="l" defTabSz="457119" rtl="0" eaLnBrk="1" fontAlgn="auto" latinLnBrk="0" hangingPunct="1">
              <a:lnSpc>
                <a:spcPct val="100000"/>
              </a:lnSpc>
              <a:spcBef>
                <a:spcPts val="0"/>
              </a:spcBef>
              <a:spcAft>
                <a:spcPts val="0"/>
              </a:spcAft>
              <a:buClrTx/>
              <a:buSzTx/>
              <a:buFontTx/>
              <a:buNone/>
              <a:tabLst/>
              <a:defRPr/>
            </a:pPr>
            <a:r>
              <a:rPr lang="en-US" baseline="0" dirty="0" smtClean="0"/>
              <a:t>ORPHEE	LLB </a:t>
            </a:r>
            <a:r>
              <a:rPr lang="en-US" baseline="0" dirty="0" err="1" smtClean="0"/>
              <a:t>Saclay</a:t>
            </a:r>
            <a:r>
              <a:rPr lang="en-US" baseline="0" dirty="0" smtClean="0"/>
              <a:t>						France</a:t>
            </a:r>
            <a:endParaRPr lang="en-US" dirty="0" smtClean="0"/>
          </a:p>
          <a:p>
            <a:r>
              <a:rPr lang="en-US" dirty="0" err="1" smtClean="0"/>
              <a:t>Dhruva</a:t>
            </a:r>
            <a:r>
              <a:rPr lang="en-US" dirty="0" smtClean="0"/>
              <a:t>: 	Mumbai, 						India</a:t>
            </a:r>
          </a:p>
          <a:p>
            <a:r>
              <a:rPr lang="en-US" dirty="0" smtClean="0"/>
              <a:t>RSG: 		</a:t>
            </a:r>
            <a:r>
              <a:rPr lang="en-US" dirty="0" err="1" smtClean="0"/>
              <a:t>serpong</a:t>
            </a:r>
            <a:r>
              <a:rPr lang="en-US" dirty="0" smtClean="0"/>
              <a:t>, 						Indonesia</a:t>
            </a:r>
          </a:p>
          <a:p>
            <a:r>
              <a:rPr lang="en-US" dirty="0" smtClean="0"/>
              <a:t>SINQ: 	PSI, 							Switzerland</a:t>
            </a:r>
          </a:p>
          <a:p>
            <a:r>
              <a:rPr lang="en-US" dirty="0" smtClean="0"/>
              <a:t>JRR-3: 	Tokai, 							Japan</a:t>
            </a:r>
          </a:p>
          <a:p>
            <a:r>
              <a:rPr lang="en-US" dirty="0" smtClean="0"/>
              <a:t>ES-Salam	Algiers						Algeria</a:t>
            </a:r>
          </a:p>
          <a:p>
            <a:r>
              <a:rPr lang="en-US" dirty="0" smtClean="0"/>
              <a:t>HANARO:</a:t>
            </a:r>
            <a:r>
              <a:rPr lang="en-US" baseline="0" dirty="0" smtClean="0"/>
              <a:t> 	</a:t>
            </a:r>
            <a:r>
              <a:rPr lang="en-US" baseline="0" dirty="0" err="1" smtClean="0"/>
              <a:t>Daejon</a:t>
            </a:r>
            <a:r>
              <a:rPr lang="en-US" baseline="0" dirty="0" smtClean="0"/>
              <a:t> KAERI, 					South Chorea </a:t>
            </a:r>
          </a:p>
          <a:p>
            <a:pPr marL="0" marR="0" indent="0" algn="l" defTabSz="457119" rtl="0" eaLnBrk="1" fontAlgn="auto" latinLnBrk="0" hangingPunct="1">
              <a:lnSpc>
                <a:spcPct val="100000"/>
              </a:lnSpc>
              <a:spcBef>
                <a:spcPts val="0"/>
              </a:spcBef>
              <a:spcAft>
                <a:spcPts val="0"/>
              </a:spcAft>
              <a:buClrTx/>
              <a:buSzTx/>
              <a:buFontTx/>
              <a:buNone/>
              <a:tabLst/>
              <a:defRPr/>
            </a:pPr>
            <a:r>
              <a:rPr lang="en-US" dirty="0" smtClean="0"/>
              <a:t>ETERR-2	Cairo							Egypt</a:t>
            </a:r>
            <a:endParaRPr lang="en-US" baseline="0" dirty="0" smtClean="0"/>
          </a:p>
          <a:p>
            <a:r>
              <a:rPr lang="en-US" baseline="0" dirty="0" smtClean="0"/>
              <a:t>FRM-II: 	Munich, 						Germany</a:t>
            </a:r>
          </a:p>
          <a:p>
            <a:r>
              <a:rPr lang="en-US" baseline="0" dirty="0" smtClean="0"/>
              <a:t>OPAL: 	Sydney,						Australia</a:t>
            </a:r>
          </a:p>
          <a:p>
            <a:r>
              <a:rPr lang="en-US" baseline="0" dirty="0" smtClean="0"/>
              <a:t>CARR: 	Beijing 						China</a:t>
            </a:r>
          </a:p>
          <a:p>
            <a:r>
              <a:rPr lang="en-US" baseline="0" dirty="0" smtClean="0"/>
              <a:t>PIK: 		</a:t>
            </a:r>
            <a:r>
              <a:rPr lang="en-US" baseline="0" dirty="0" err="1" smtClean="0"/>
              <a:t>Gatchina</a:t>
            </a:r>
            <a:r>
              <a:rPr lang="en-US" baseline="0" dirty="0" smtClean="0"/>
              <a:t>, 						Russia</a:t>
            </a:r>
          </a:p>
          <a:p>
            <a:r>
              <a:rPr lang="en-US" baseline="0" dirty="0" smtClean="0"/>
              <a:t>ZING-P	Argonne						USA</a:t>
            </a:r>
          </a:p>
          <a:p>
            <a:r>
              <a:rPr lang="en-US" baseline="0" dirty="0" smtClean="0"/>
              <a:t>WNR		Los Alamos						USA</a:t>
            </a:r>
          </a:p>
          <a:p>
            <a:r>
              <a:rPr lang="en-US" baseline="0" dirty="0" smtClean="0"/>
              <a:t>KENS		Tsukuba						Japan</a:t>
            </a:r>
          </a:p>
          <a:p>
            <a:r>
              <a:rPr lang="en-US" baseline="0" dirty="0" smtClean="0"/>
              <a:t>IPNS		Argonne 						USA</a:t>
            </a:r>
          </a:p>
          <a:p>
            <a:r>
              <a:rPr lang="en-US" baseline="0" dirty="0" smtClean="0"/>
              <a:t>IBR-II		</a:t>
            </a:r>
            <a:r>
              <a:rPr lang="en-US" baseline="0" dirty="0" err="1" smtClean="0"/>
              <a:t>Dubna</a:t>
            </a:r>
            <a:r>
              <a:rPr lang="en-US" baseline="0" dirty="0" smtClean="0"/>
              <a:t>							Russia</a:t>
            </a:r>
          </a:p>
          <a:p>
            <a:r>
              <a:rPr lang="en-US" baseline="0" dirty="0" smtClean="0"/>
              <a:t>LANSCE	Los Alamos						USA</a:t>
            </a:r>
          </a:p>
          <a:p>
            <a:r>
              <a:rPr lang="en-US" baseline="0" dirty="0" smtClean="0"/>
              <a:t>ISIS		</a:t>
            </a:r>
            <a:r>
              <a:rPr lang="en-US" baseline="0" dirty="0" err="1" smtClean="0"/>
              <a:t>Oxfordshire</a:t>
            </a:r>
            <a:r>
              <a:rPr lang="en-US" baseline="0" dirty="0" smtClean="0"/>
              <a:t>						UK</a:t>
            </a:r>
          </a:p>
          <a:p>
            <a:r>
              <a:rPr lang="en-US" baseline="0" dirty="0" smtClean="0"/>
              <a:t>SNS		Oak Ridge						USA</a:t>
            </a:r>
          </a:p>
          <a:p>
            <a:r>
              <a:rPr lang="en-US" baseline="0" dirty="0" smtClean="0"/>
              <a:t>JPARC	Tokai							Japan			</a:t>
            </a:r>
          </a:p>
          <a:p>
            <a:r>
              <a:rPr lang="en-US" baseline="0" dirty="0" smtClean="0"/>
              <a:t>CSNS		Beijing						China</a:t>
            </a:r>
          </a:p>
          <a:p>
            <a:r>
              <a:rPr lang="en-US" baseline="0" dirty="0" smtClean="0"/>
              <a:t>ESS		Lund							Sweden</a:t>
            </a:r>
          </a:p>
          <a:p>
            <a:endParaRPr lang="en-US" baseline="0" dirty="0" smtClean="0"/>
          </a:p>
          <a:p>
            <a:endParaRPr lang="en-US" baseline="0" dirty="0" smtClean="0"/>
          </a:p>
          <a:p>
            <a:r>
              <a:rPr lang="en-US" baseline="0" dirty="0" smtClean="0"/>
              <a:t>More reactor sources exist across the world….</a:t>
            </a:r>
          </a:p>
          <a:p>
            <a:endParaRPr lang="en-US" dirty="0" smtClean="0"/>
          </a:p>
          <a:p>
            <a:pPr marL="0" marR="0" indent="0" algn="l" defTabSz="457119"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9738D3-7715-0C4A-857D-0EED37D056F4}" type="slidenum">
              <a:rPr>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660363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E0035E-6164-C447-BCFF-46EC70F74028}" type="slidenum">
              <a:rPr lang="sv-SE" smtClean="0">
                <a:solidFill>
                  <a:prstClr val="black"/>
                </a:solidFill>
                <a:latin typeface="Calibri"/>
              </a:rPr>
              <a:pPr/>
              <a:t>7</a:t>
            </a:fld>
            <a:endParaRPr lang="sv-SE">
              <a:solidFill>
                <a:prstClr val="black"/>
              </a:solidFill>
              <a:latin typeface="Calibri"/>
            </a:endParaRPr>
          </a:p>
        </p:txBody>
      </p:sp>
    </p:spTree>
    <p:extLst>
      <p:ext uri="{BB962C8B-B14F-4D97-AF65-F5344CB8AC3E}">
        <p14:creationId xmlns:p14="http://schemas.microsoft.com/office/powerpoint/2010/main" val="1301690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t>8</a:t>
            </a:fld>
            <a:endParaRPr lang="sv-SE"/>
          </a:p>
        </p:txBody>
      </p:sp>
    </p:spTree>
    <p:extLst>
      <p:ext uri="{BB962C8B-B14F-4D97-AF65-F5344CB8AC3E}">
        <p14:creationId xmlns:p14="http://schemas.microsoft.com/office/powerpoint/2010/main" val="610804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r>
              <a:rPr lang="en-US" b="1" dirty="0" smtClean="0"/>
              <a:t>Founding</a:t>
            </a:r>
            <a:r>
              <a:rPr lang="en-US" b="1" baseline="0" dirty="0" smtClean="0"/>
              <a:t> Members</a:t>
            </a:r>
          </a:p>
          <a:p>
            <a:r>
              <a:rPr lang="en-US" dirty="0" smtClean="0"/>
              <a:t>Czech Republic</a:t>
            </a:r>
          </a:p>
          <a:p>
            <a:r>
              <a:rPr lang="en-US" dirty="0" smtClean="0"/>
              <a:t>Denmark</a:t>
            </a:r>
          </a:p>
          <a:p>
            <a:r>
              <a:rPr lang="en-US" dirty="0" smtClean="0"/>
              <a:t>Germany</a:t>
            </a:r>
          </a:p>
          <a:p>
            <a:r>
              <a:rPr lang="en-US" dirty="0" smtClean="0"/>
              <a:t>Estonia</a:t>
            </a:r>
          </a:p>
          <a:p>
            <a:r>
              <a:rPr lang="en-US" dirty="0" smtClean="0"/>
              <a:t>France</a:t>
            </a:r>
          </a:p>
          <a:p>
            <a:r>
              <a:rPr lang="en-US" dirty="0" smtClean="0"/>
              <a:t>Italy</a:t>
            </a:r>
          </a:p>
          <a:p>
            <a:r>
              <a:rPr lang="en-US" dirty="0" smtClean="0"/>
              <a:t>Hungary</a:t>
            </a:r>
          </a:p>
          <a:p>
            <a:r>
              <a:rPr lang="en-US" dirty="0" smtClean="0"/>
              <a:t>Norway</a:t>
            </a:r>
          </a:p>
          <a:p>
            <a:r>
              <a:rPr lang="en-US" dirty="0" smtClean="0"/>
              <a:t>Poland</a:t>
            </a:r>
          </a:p>
          <a:p>
            <a:r>
              <a:rPr lang="en-US" dirty="0" smtClean="0"/>
              <a:t>Sweden</a:t>
            </a:r>
          </a:p>
          <a:p>
            <a:r>
              <a:rPr lang="en-US" dirty="0" smtClean="0"/>
              <a:t>Switzerland</a:t>
            </a:r>
          </a:p>
          <a:p>
            <a:endParaRPr lang="en-US" dirty="0" smtClean="0"/>
          </a:p>
          <a:p>
            <a:r>
              <a:rPr lang="en-US" b="1" dirty="0" smtClean="0"/>
              <a:t>Founding observers</a:t>
            </a:r>
          </a:p>
          <a:p>
            <a:r>
              <a:rPr lang="en-US" dirty="0" smtClean="0"/>
              <a:t>Belgium</a:t>
            </a:r>
          </a:p>
          <a:p>
            <a:r>
              <a:rPr lang="en-US" dirty="0" smtClean="0"/>
              <a:t>Spain</a:t>
            </a:r>
          </a:p>
          <a:p>
            <a:r>
              <a:rPr lang="en-US" dirty="0" smtClean="0"/>
              <a:t>Netherlands</a:t>
            </a:r>
          </a:p>
          <a:p>
            <a:r>
              <a:rPr lang="en-US" dirty="0" smtClean="0"/>
              <a:t>United</a:t>
            </a:r>
            <a:r>
              <a:rPr lang="en-US" baseline="0" dirty="0" smtClean="0"/>
              <a:t> Kingdom</a:t>
            </a:r>
          </a:p>
          <a:p>
            <a:r>
              <a:rPr lang="en-US" baseline="0" dirty="0" smtClean="0"/>
              <a:t>Ireland</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9</a:t>
            </a:fld>
            <a:endParaRPr lang="sv-SE" dirty="0">
              <a:solidFill>
                <a:prstClr val="black"/>
              </a:solidFill>
              <a:latin typeface="Calibri"/>
            </a:endParaRPr>
          </a:p>
        </p:txBody>
      </p:sp>
    </p:spTree>
    <p:extLst>
      <p:ext uri="{BB962C8B-B14F-4D97-AF65-F5344CB8AC3E}">
        <p14:creationId xmlns:p14="http://schemas.microsoft.com/office/powerpoint/2010/main" val="532324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10</a:t>
            </a:fld>
            <a:endParaRPr lang="sv-SE" dirty="0">
              <a:solidFill>
                <a:prstClr val="black"/>
              </a:solidFill>
              <a:latin typeface="Calibri"/>
            </a:endParaRPr>
          </a:p>
        </p:txBody>
      </p:sp>
    </p:spTree>
    <p:extLst>
      <p:ext uri="{BB962C8B-B14F-4D97-AF65-F5344CB8AC3E}">
        <p14:creationId xmlns:p14="http://schemas.microsoft.com/office/powerpoint/2010/main" val="1503765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13</a:t>
            </a:fld>
            <a:endParaRPr lang="sv-SE" dirty="0">
              <a:solidFill>
                <a:prstClr val="black"/>
              </a:solidFill>
              <a:latin typeface="Calibri"/>
            </a:endParaRPr>
          </a:p>
        </p:txBody>
      </p:sp>
    </p:spTree>
    <p:extLst>
      <p:ext uri="{BB962C8B-B14F-4D97-AF65-F5344CB8AC3E}">
        <p14:creationId xmlns:p14="http://schemas.microsoft.com/office/powerpoint/2010/main" val="3968101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14</a:t>
            </a:fld>
            <a:endParaRPr lang="sv-SE" dirty="0">
              <a:solidFill>
                <a:prstClr val="black"/>
              </a:solidFill>
              <a:latin typeface="Calibri"/>
            </a:endParaRPr>
          </a:p>
        </p:txBody>
      </p:sp>
    </p:spTree>
    <p:extLst>
      <p:ext uri="{BB962C8B-B14F-4D97-AF65-F5344CB8AC3E}">
        <p14:creationId xmlns:p14="http://schemas.microsoft.com/office/powerpoint/2010/main" val="1253937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5184" indent="0" algn="ctr">
              <a:buNone/>
              <a:defRPr>
                <a:solidFill>
                  <a:schemeClr val="tx1">
                    <a:tint val="75000"/>
                  </a:schemeClr>
                </a:solidFill>
              </a:defRPr>
            </a:lvl2pPr>
            <a:lvl3pPr marL="910369" indent="0" algn="ctr">
              <a:buNone/>
              <a:defRPr>
                <a:solidFill>
                  <a:schemeClr val="tx1">
                    <a:tint val="75000"/>
                  </a:schemeClr>
                </a:solidFill>
              </a:defRPr>
            </a:lvl3pPr>
            <a:lvl4pPr marL="1365558" indent="0" algn="ctr">
              <a:buNone/>
              <a:defRPr>
                <a:solidFill>
                  <a:schemeClr val="tx1">
                    <a:tint val="75000"/>
                  </a:schemeClr>
                </a:solidFill>
              </a:defRPr>
            </a:lvl4pPr>
            <a:lvl5pPr marL="1820746" indent="0" algn="ctr">
              <a:buNone/>
              <a:defRPr>
                <a:solidFill>
                  <a:schemeClr val="tx1">
                    <a:tint val="75000"/>
                  </a:schemeClr>
                </a:solidFill>
              </a:defRPr>
            </a:lvl5pPr>
            <a:lvl6pPr marL="2275942" indent="0" algn="ctr">
              <a:buNone/>
              <a:defRPr>
                <a:solidFill>
                  <a:schemeClr val="tx1">
                    <a:tint val="75000"/>
                  </a:schemeClr>
                </a:solidFill>
              </a:defRPr>
            </a:lvl6pPr>
            <a:lvl7pPr marL="2731128" indent="0" algn="ctr">
              <a:buNone/>
              <a:defRPr>
                <a:solidFill>
                  <a:schemeClr val="tx1">
                    <a:tint val="75000"/>
                  </a:schemeClr>
                </a:solidFill>
              </a:defRPr>
            </a:lvl7pPr>
            <a:lvl8pPr marL="3186321" indent="0" algn="ctr">
              <a:buNone/>
              <a:defRPr>
                <a:solidFill>
                  <a:schemeClr val="tx1">
                    <a:tint val="75000"/>
                  </a:schemeClr>
                </a:solidFill>
              </a:defRPr>
            </a:lvl8pPr>
            <a:lvl9pPr marL="364151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687098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D043D927-3EBF-6E4D-B730-40932D4747B2}" type="datetime1">
              <a:rPr lang="sv-SE" smtClean="0"/>
              <a:t>2017-02-28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5526619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95300" y="6356357"/>
            <a:ext cx="2311400" cy="365125"/>
          </a:xfrm>
          <a:prstGeom prst="rect">
            <a:avLst/>
          </a:prstGeom>
        </p:spPr>
        <p:txBody>
          <a:bodyPr/>
          <a:lstStyle/>
          <a:p>
            <a:pPr defTabSz="455442"/>
            <a:fld id="{B5DB1C3D-5426-9548-A8B7-FE133AEF3195}" type="datetimeFigureOut">
              <a:rPr lang="en-US" smtClean="0">
                <a:solidFill>
                  <a:prstClr val="black">
                    <a:tint val="75000"/>
                  </a:prstClr>
                </a:solidFill>
                <a:latin typeface="Calibri"/>
                <a:ea typeface="Avenir Roman"/>
                <a:cs typeface="Avenir Roman"/>
              </a:rPr>
              <a:pPr defTabSz="455442"/>
              <a:t>2/28/17</a:t>
            </a:fld>
            <a:endParaRPr lang="en-US">
              <a:solidFill>
                <a:prstClr val="black">
                  <a:tint val="75000"/>
                </a:prstClr>
              </a:solidFill>
              <a:latin typeface="Calibri"/>
              <a:ea typeface="Avenir Roman"/>
              <a:cs typeface="Avenir Roman"/>
            </a:endParaRPr>
          </a:p>
        </p:txBody>
      </p:sp>
      <p:sp>
        <p:nvSpPr>
          <p:cNvPr id="5" name="Footer Placeholder 4"/>
          <p:cNvSpPr>
            <a:spLocks noGrp="1"/>
          </p:cNvSpPr>
          <p:nvPr>
            <p:ph type="ftr" sz="quarter" idx="11"/>
          </p:nvPr>
        </p:nvSpPr>
        <p:spPr>
          <a:xfrm>
            <a:off x="3384550" y="6356357"/>
            <a:ext cx="3136900" cy="365125"/>
          </a:xfrm>
          <a:prstGeom prst="rect">
            <a:avLst/>
          </a:prstGeom>
        </p:spPr>
        <p:txBody>
          <a:bodyPr/>
          <a:lstStyle/>
          <a:p>
            <a:pPr defTabSz="455442"/>
            <a:endParaRPr lang="en-US">
              <a:solidFill>
                <a:prstClr val="black">
                  <a:tint val="75000"/>
                </a:prstClr>
              </a:solidFill>
              <a:latin typeface="Calibri"/>
              <a:ea typeface="Avenir Roman"/>
              <a:cs typeface="Avenir Roman"/>
            </a:endParaRPr>
          </a:p>
        </p:txBody>
      </p:sp>
      <p:sp>
        <p:nvSpPr>
          <p:cNvPr id="6" name="Slide Number Placeholder 5"/>
          <p:cNvSpPr>
            <a:spLocks noGrp="1"/>
          </p:cNvSpPr>
          <p:nvPr>
            <p:ph type="sldNum" sz="quarter" idx="12"/>
          </p:nvPr>
        </p:nvSpPr>
        <p:spPr/>
        <p:txBody>
          <a:bodyPr/>
          <a:lstStyle/>
          <a:p>
            <a:fld id="{D144F150-2068-2041-B16F-148589B8C00F}" type="slidenum">
              <a:rPr lang="en-US" smtClean="0">
                <a:solidFill>
                  <a:prstClr val="black">
                    <a:tint val="75000"/>
                  </a:prstClr>
                </a:solidFill>
                <a:latin typeface="Calibri"/>
                <a:ea typeface="Avenir Roman"/>
                <a:cs typeface="Avenir Roman"/>
              </a:rPr>
              <a:pPr/>
              <a:t>‹#›</a:t>
            </a:fld>
            <a:endParaRPr lang="en-US">
              <a:solidFill>
                <a:prstClr val="black">
                  <a:tint val="75000"/>
                </a:prstClr>
              </a:solidFill>
              <a:latin typeface="Calibri"/>
              <a:ea typeface="Avenir Roman"/>
              <a:cs typeface="Avenir Roman"/>
            </a:endParaRPr>
          </a:p>
        </p:txBody>
      </p:sp>
    </p:spTree>
    <p:extLst>
      <p:ext uri="{BB962C8B-B14F-4D97-AF65-F5344CB8AC3E}">
        <p14:creationId xmlns:p14="http://schemas.microsoft.com/office/powerpoint/2010/main" val="38303508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30"/>
            <a:ext cx="84201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5926" indent="0" algn="ctr">
              <a:buNone/>
              <a:defRPr>
                <a:solidFill>
                  <a:schemeClr val="tx1">
                    <a:tint val="75000"/>
                  </a:schemeClr>
                </a:solidFill>
              </a:defRPr>
            </a:lvl2pPr>
            <a:lvl3pPr marL="911855" indent="0" algn="ctr">
              <a:buNone/>
              <a:defRPr>
                <a:solidFill>
                  <a:schemeClr val="tx1">
                    <a:tint val="75000"/>
                  </a:schemeClr>
                </a:solidFill>
              </a:defRPr>
            </a:lvl3pPr>
            <a:lvl4pPr marL="1367784" indent="0" algn="ctr">
              <a:buNone/>
              <a:defRPr>
                <a:solidFill>
                  <a:schemeClr val="tx1">
                    <a:tint val="75000"/>
                  </a:schemeClr>
                </a:solidFill>
              </a:defRPr>
            </a:lvl4pPr>
            <a:lvl5pPr marL="1823713" indent="0" algn="ctr">
              <a:buNone/>
              <a:defRPr>
                <a:solidFill>
                  <a:schemeClr val="tx1">
                    <a:tint val="75000"/>
                  </a:schemeClr>
                </a:solidFill>
              </a:defRPr>
            </a:lvl5pPr>
            <a:lvl6pPr marL="2279644" indent="0" algn="ctr">
              <a:buNone/>
              <a:defRPr>
                <a:solidFill>
                  <a:schemeClr val="tx1">
                    <a:tint val="75000"/>
                  </a:schemeClr>
                </a:solidFill>
              </a:defRPr>
            </a:lvl6pPr>
            <a:lvl7pPr marL="2735576" indent="0" algn="ctr">
              <a:buNone/>
              <a:defRPr>
                <a:solidFill>
                  <a:schemeClr val="tx1">
                    <a:tint val="75000"/>
                  </a:schemeClr>
                </a:solidFill>
              </a:defRPr>
            </a:lvl7pPr>
            <a:lvl8pPr marL="3191507" indent="0" algn="ctr">
              <a:buNone/>
              <a:defRPr>
                <a:solidFill>
                  <a:schemeClr val="tx1">
                    <a:tint val="75000"/>
                  </a:schemeClr>
                </a:solidFill>
              </a:defRPr>
            </a:lvl8pPr>
            <a:lvl9pPr marL="3647435"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a:xfrm>
            <a:off x="495300" y="6356452"/>
            <a:ext cx="2311400" cy="365125"/>
          </a:xfrm>
          <a:prstGeom prst="rect">
            <a:avLst/>
          </a:prstGeom>
        </p:spPr>
        <p:txBody>
          <a:bodyPr/>
          <a:lstStyle/>
          <a:p>
            <a:fld id="{573E1C9C-24B8-2148-A37B-529FFFA8E121}" type="datetime1">
              <a:rPr lang="sv-SE" smtClean="0">
                <a:solidFill>
                  <a:prstClr val="black">
                    <a:tint val="75000"/>
                  </a:prstClr>
                </a:solidFill>
                <a:latin typeface="Calibri"/>
                <a:ea typeface="Avenir Roman"/>
                <a:cs typeface="Avenir Roman"/>
              </a:rPr>
              <a:pPr/>
              <a:t>2017-02-28</a:t>
            </a:fld>
            <a:endParaRPr lang="sv-SE">
              <a:solidFill>
                <a:prstClr val="black">
                  <a:tint val="75000"/>
                </a:prstClr>
              </a:solidFill>
              <a:latin typeface="Calibri"/>
              <a:ea typeface="Avenir Roman"/>
              <a:cs typeface="Avenir Roman"/>
            </a:endParaRPr>
          </a:p>
        </p:txBody>
      </p:sp>
      <p:sp>
        <p:nvSpPr>
          <p:cNvPr id="5" name="Footer Placeholder 4"/>
          <p:cNvSpPr>
            <a:spLocks noGrp="1"/>
          </p:cNvSpPr>
          <p:nvPr>
            <p:ph type="ftr" sz="quarter" idx="11"/>
          </p:nvPr>
        </p:nvSpPr>
        <p:spPr>
          <a:xfrm>
            <a:off x="3384550" y="6356452"/>
            <a:ext cx="3136900" cy="365125"/>
          </a:xfrm>
          <a:prstGeom prst="rect">
            <a:avLst/>
          </a:prstGeom>
        </p:spPr>
        <p:txBody>
          <a:bodyPr/>
          <a:lstStyle/>
          <a:p>
            <a:endParaRPr lang="sv-SE">
              <a:solidFill>
                <a:prstClr val="black">
                  <a:tint val="75000"/>
                </a:prstClr>
              </a:solidFill>
              <a:latin typeface="Calibri"/>
              <a:ea typeface="Avenir Roman"/>
              <a:cs typeface="Avenir Roman"/>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ea typeface="Avenir Roman"/>
                <a:cs typeface="Avenir Roman"/>
              </a:rPr>
              <a:pPr/>
              <a:t>‹#›</a:t>
            </a:fld>
            <a:endParaRPr lang="sv-SE">
              <a:solidFill>
                <a:prstClr val="black">
                  <a:tint val="75000"/>
                </a:prstClr>
              </a:solidFill>
              <a:latin typeface="Calibri"/>
              <a:ea typeface="Avenir Roman"/>
              <a:cs typeface="Avenir Roman"/>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7336" y="260687"/>
            <a:ext cx="1794199" cy="886060"/>
          </a:xfrm>
          <a:prstGeom prst="rect">
            <a:avLst/>
          </a:prstGeom>
        </p:spPr>
      </p:pic>
    </p:spTree>
    <p:extLst>
      <p:ext uri="{BB962C8B-B14F-4D97-AF65-F5344CB8AC3E}">
        <p14:creationId xmlns:p14="http://schemas.microsoft.com/office/powerpoint/2010/main" val="6851066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5184" indent="0" algn="ctr">
              <a:buNone/>
              <a:defRPr>
                <a:solidFill>
                  <a:schemeClr val="tx1">
                    <a:tint val="75000"/>
                  </a:schemeClr>
                </a:solidFill>
              </a:defRPr>
            </a:lvl2pPr>
            <a:lvl3pPr marL="910369" indent="0" algn="ctr">
              <a:buNone/>
              <a:defRPr>
                <a:solidFill>
                  <a:schemeClr val="tx1">
                    <a:tint val="75000"/>
                  </a:schemeClr>
                </a:solidFill>
              </a:defRPr>
            </a:lvl3pPr>
            <a:lvl4pPr marL="1365558" indent="0" algn="ctr">
              <a:buNone/>
              <a:defRPr>
                <a:solidFill>
                  <a:schemeClr val="tx1">
                    <a:tint val="75000"/>
                  </a:schemeClr>
                </a:solidFill>
              </a:defRPr>
            </a:lvl4pPr>
            <a:lvl5pPr marL="1820746" indent="0" algn="ctr">
              <a:buNone/>
              <a:defRPr>
                <a:solidFill>
                  <a:schemeClr val="tx1">
                    <a:tint val="75000"/>
                  </a:schemeClr>
                </a:solidFill>
              </a:defRPr>
            </a:lvl5pPr>
            <a:lvl6pPr marL="2275942" indent="0" algn="ctr">
              <a:buNone/>
              <a:defRPr>
                <a:solidFill>
                  <a:schemeClr val="tx1">
                    <a:tint val="75000"/>
                  </a:schemeClr>
                </a:solidFill>
              </a:defRPr>
            </a:lvl6pPr>
            <a:lvl7pPr marL="2731128" indent="0" algn="ctr">
              <a:buNone/>
              <a:defRPr>
                <a:solidFill>
                  <a:schemeClr val="tx1">
                    <a:tint val="75000"/>
                  </a:schemeClr>
                </a:solidFill>
              </a:defRPr>
            </a:lvl7pPr>
            <a:lvl8pPr marL="3186321" indent="0" algn="ctr">
              <a:buNone/>
              <a:defRPr>
                <a:solidFill>
                  <a:schemeClr val="tx1">
                    <a:tint val="75000"/>
                  </a:schemeClr>
                </a:solidFill>
              </a:defRPr>
            </a:lvl8pPr>
            <a:lvl9pPr marL="364151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14437757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5442" indent="0" algn="ctr">
              <a:buNone/>
              <a:defRPr>
                <a:solidFill>
                  <a:schemeClr val="tx1">
                    <a:tint val="75000"/>
                  </a:schemeClr>
                </a:solidFill>
              </a:defRPr>
            </a:lvl2pPr>
            <a:lvl3pPr marL="910887" indent="0" algn="ctr">
              <a:buNone/>
              <a:defRPr>
                <a:solidFill>
                  <a:schemeClr val="tx1">
                    <a:tint val="75000"/>
                  </a:schemeClr>
                </a:solidFill>
              </a:defRPr>
            </a:lvl3pPr>
            <a:lvl4pPr marL="1366333" indent="0" algn="ctr">
              <a:buNone/>
              <a:defRPr>
                <a:solidFill>
                  <a:schemeClr val="tx1">
                    <a:tint val="75000"/>
                  </a:schemeClr>
                </a:solidFill>
              </a:defRPr>
            </a:lvl4pPr>
            <a:lvl5pPr marL="1821782" indent="0" algn="ctr">
              <a:buNone/>
              <a:defRPr>
                <a:solidFill>
                  <a:schemeClr val="tx1">
                    <a:tint val="75000"/>
                  </a:schemeClr>
                </a:solidFill>
              </a:defRPr>
            </a:lvl5pPr>
            <a:lvl6pPr marL="2277236" indent="0" algn="ctr">
              <a:buNone/>
              <a:defRPr>
                <a:solidFill>
                  <a:schemeClr val="tx1">
                    <a:tint val="75000"/>
                  </a:schemeClr>
                </a:solidFill>
              </a:defRPr>
            </a:lvl6pPr>
            <a:lvl7pPr marL="2732681" indent="0" algn="ctr">
              <a:buNone/>
              <a:defRPr>
                <a:solidFill>
                  <a:schemeClr val="tx1">
                    <a:tint val="75000"/>
                  </a:schemeClr>
                </a:solidFill>
              </a:defRPr>
            </a:lvl7pPr>
            <a:lvl8pPr marL="3188134" indent="0" algn="ctr">
              <a:buNone/>
              <a:defRPr>
                <a:solidFill>
                  <a:schemeClr val="tx1">
                    <a:tint val="75000"/>
                  </a:schemeClr>
                </a:solidFill>
              </a:defRPr>
            </a:lvl8pPr>
            <a:lvl9pPr marL="3643581"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F05109DD-1412-4948-B375-2054A4DB7E7F}" type="datetime1">
              <a:rPr lang="sv-SE" smtClean="0">
                <a:solidFill>
                  <a:prstClr val="black">
                    <a:tint val="75000"/>
                  </a:prstClr>
                </a:solidFill>
              </a:rPr>
              <a:pPr/>
              <a:t>2017-02-28</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82508" y="4407126"/>
            <a:ext cx="8420100" cy="1362076"/>
          </a:xfrm>
        </p:spPr>
        <p:txBody>
          <a:bodyPr anchor="t"/>
          <a:lstStyle>
            <a:lvl1pPr algn="l">
              <a:defRPr sz="39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82508" y="2906723"/>
            <a:ext cx="8420100" cy="1500187"/>
          </a:xfrm>
        </p:spPr>
        <p:txBody>
          <a:bodyPr anchor="b"/>
          <a:lstStyle>
            <a:lvl1pPr marL="0" indent="0">
              <a:buNone/>
              <a:defRPr sz="2000">
                <a:solidFill>
                  <a:schemeClr val="tx1">
                    <a:tint val="75000"/>
                  </a:schemeClr>
                </a:solidFill>
              </a:defRPr>
            </a:lvl1pPr>
            <a:lvl2pPr marL="455442" indent="0">
              <a:buNone/>
              <a:defRPr sz="1800">
                <a:solidFill>
                  <a:schemeClr val="tx1">
                    <a:tint val="75000"/>
                  </a:schemeClr>
                </a:solidFill>
              </a:defRPr>
            </a:lvl2pPr>
            <a:lvl3pPr marL="910887" indent="0">
              <a:buNone/>
              <a:defRPr sz="1600">
                <a:solidFill>
                  <a:schemeClr val="tx1">
                    <a:tint val="75000"/>
                  </a:schemeClr>
                </a:solidFill>
              </a:defRPr>
            </a:lvl3pPr>
            <a:lvl4pPr marL="1366333" indent="0">
              <a:buNone/>
              <a:defRPr sz="1400">
                <a:solidFill>
                  <a:schemeClr val="tx1">
                    <a:tint val="75000"/>
                  </a:schemeClr>
                </a:solidFill>
              </a:defRPr>
            </a:lvl4pPr>
            <a:lvl5pPr marL="1821782" indent="0">
              <a:buNone/>
              <a:defRPr sz="1400">
                <a:solidFill>
                  <a:schemeClr val="tx1">
                    <a:tint val="75000"/>
                  </a:schemeClr>
                </a:solidFill>
              </a:defRPr>
            </a:lvl5pPr>
            <a:lvl6pPr marL="2277236" indent="0">
              <a:buNone/>
              <a:defRPr sz="1400">
                <a:solidFill>
                  <a:schemeClr val="tx1">
                    <a:tint val="75000"/>
                  </a:schemeClr>
                </a:solidFill>
              </a:defRPr>
            </a:lvl6pPr>
            <a:lvl7pPr marL="2732681" indent="0">
              <a:buNone/>
              <a:defRPr sz="1400">
                <a:solidFill>
                  <a:schemeClr val="tx1">
                    <a:tint val="75000"/>
                  </a:schemeClr>
                </a:solidFill>
              </a:defRPr>
            </a:lvl7pPr>
            <a:lvl8pPr marL="3188134" indent="0">
              <a:buNone/>
              <a:defRPr sz="1400">
                <a:solidFill>
                  <a:schemeClr val="tx1">
                    <a:tint val="75000"/>
                  </a:schemeClr>
                </a:solidFill>
              </a:defRPr>
            </a:lvl8pPr>
            <a:lvl9pPr marL="3643581"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CAF847AA-88A5-3440-82CD-7E573749161F}" type="datetime1">
              <a:rPr lang="sv-SE" smtClean="0">
                <a:solidFill>
                  <a:prstClr val="black">
                    <a:tint val="75000"/>
                  </a:prstClr>
                </a:solidFill>
              </a:rPr>
              <a:pPr/>
              <a:t>2017-02-28</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9FBE4B8-F59B-CE40-8DAF-0A1D9FCA1801}" type="datetime1">
              <a:rPr lang="sv-SE" smtClean="0">
                <a:solidFill>
                  <a:prstClr val="black">
                    <a:tint val="75000"/>
                  </a:prstClr>
                </a:solidFill>
              </a:rPr>
              <a:pPr/>
              <a:t>2017-02-28</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95303" y="1535116"/>
            <a:ext cx="4376870" cy="639762"/>
          </a:xfrm>
        </p:spPr>
        <p:txBody>
          <a:bodyPr anchor="b"/>
          <a:lstStyle>
            <a:lvl1pPr marL="0" indent="0">
              <a:buNone/>
              <a:defRPr sz="2400" b="1"/>
            </a:lvl1pPr>
            <a:lvl2pPr marL="455442" indent="0">
              <a:buNone/>
              <a:defRPr sz="2000" b="1"/>
            </a:lvl2pPr>
            <a:lvl3pPr marL="910887" indent="0">
              <a:buNone/>
              <a:defRPr sz="1800" b="1"/>
            </a:lvl3pPr>
            <a:lvl4pPr marL="1366333" indent="0">
              <a:buNone/>
              <a:defRPr sz="1600" b="1"/>
            </a:lvl4pPr>
            <a:lvl5pPr marL="1821782" indent="0">
              <a:buNone/>
              <a:defRPr sz="1600" b="1"/>
            </a:lvl5pPr>
            <a:lvl6pPr marL="2277236" indent="0">
              <a:buNone/>
              <a:defRPr sz="1600" b="1"/>
            </a:lvl6pPr>
            <a:lvl7pPr marL="2732681" indent="0">
              <a:buNone/>
              <a:defRPr sz="1600" b="1"/>
            </a:lvl7pPr>
            <a:lvl8pPr marL="3188134" indent="0">
              <a:buNone/>
              <a:defRPr sz="1600" b="1"/>
            </a:lvl8pPr>
            <a:lvl9pPr marL="3643581"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95303" y="2174878"/>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5032115" y="1535116"/>
            <a:ext cx="4378590" cy="639762"/>
          </a:xfrm>
        </p:spPr>
        <p:txBody>
          <a:bodyPr anchor="b"/>
          <a:lstStyle>
            <a:lvl1pPr marL="0" indent="0">
              <a:buNone/>
              <a:defRPr sz="2400" b="1"/>
            </a:lvl1pPr>
            <a:lvl2pPr marL="455442" indent="0">
              <a:buNone/>
              <a:defRPr sz="2000" b="1"/>
            </a:lvl2pPr>
            <a:lvl3pPr marL="910887" indent="0">
              <a:buNone/>
              <a:defRPr sz="1800" b="1"/>
            </a:lvl3pPr>
            <a:lvl4pPr marL="1366333" indent="0">
              <a:buNone/>
              <a:defRPr sz="1600" b="1"/>
            </a:lvl4pPr>
            <a:lvl5pPr marL="1821782" indent="0">
              <a:buNone/>
              <a:defRPr sz="1600" b="1"/>
            </a:lvl5pPr>
            <a:lvl6pPr marL="2277236" indent="0">
              <a:buNone/>
              <a:defRPr sz="1600" b="1"/>
            </a:lvl6pPr>
            <a:lvl7pPr marL="2732681" indent="0">
              <a:buNone/>
              <a:defRPr sz="1600" b="1"/>
            </a:lvl7pPr>
            <a:lvl8pPr marL="3188134" indent="0">
              <a:buNone/>
              <a:defRPr sz="1600" b="1"/>
            </a:lvl8pPr>
            <a:lvl9pPr marL="3643581"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5032115" y="2174878"/>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641197CF-F76A-B044-9DAD-138F00411527}" type="datetime1">
              <a:rPr lang="sv-SE" smtClean="0">
                <a:solidFill>
                  <a:prstClr val="black">
                    <a:tint val="75000"/>
                  </a:prstClr>
                </a:solidFill>
              </a:rPr>
              <a:pPr/>
              <a:t>2017-02-28</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A640B1E7-36AC-AE47-9117-0042D32497D5}" type="datetime1">
              <a:rPr lang="sv-SE" smtClean="0">
                <a:solidFill>
                  <a:prstClr val="black">
                    <a:tint val="75000"/>
                  </a:prstClr>
                </a:solidFill>
              </a:rPr>
              <a:pPr/>
              <a:t>2017-02-28</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F9D1D228-3127-CD48-ABBD-6C9DFEC005B6}" type="datetime1">
              <a:rPr lang="sv-SE" smtClean="0">
                <a:solidFill>
                  <a:prstClr val="black">
                    <a:tint val="75000"/>
                  </a:prstClr>
                </a:solidFill>
              </a:rPr>
              <a:pPr/>
              <a:t>2017-02-28</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181850" y="275048"/>
            <a:ext cx="222885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95300" y="275048"/>
            <a:ext cx="652145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319BD83-C268-4B4C-AACA-31B4EDC619D1}" type="datetime1">
              <a:rPr lang="sv-SE" smtClean="0"/>
              <a:t>2017-02-28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8241706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95309" y="273052"/>
            <a:ext cx="3259006"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872979" y="273403"/>
            <a:ext cx="553773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95309" y="1435104"/>
            <a:ext cx="3259006" cy="4691063"/>
          </a:xfrm>
        </p:spPr>
        <p:txBody>
          <a:bodyPr/>
          <a:lstStyle>
            <a:lvl1pPr marL="0" indent="0">
              <a:buNone/>
              <a:defRPr sz="1400"/>
            </a:lvl1pPr>
            <a:lvl2pPr marL="455442" indent="0">
              <a:buNone/>
              <a:defRPr sz="1200"/>
            </a:lvl2pPr>
            <a:lvl3pPr marL="910887" indent="0">
              <a:buNone/>
              <a:defRPr sz="1000"/>
            </a:lvl3pPr>
            <a:lvl4pPr marL="1366333" indent="0">
              <a:buNone/>
              <a:defRPr sz="900"/>
            </a:lvl4pPr>
            <a:lvl5pPr marL="1821782" indent="0">
              <a:buNone/>
              <a:defRPr sz="900"/>
            </a:lvl5pPr>
            <a:lvl6pPr marL="2277236" indent="0">
              <a:buNone/>
              <a:defRPr sz="900"/>
            </a:lvl6pPr>
            <a:lvl7pPr marL="2732681" indent="0">
              <a:buNone/>
              <a:defRPr sz="900"/>
            </a:lvl7pPr>
            <a:lvl8pPr marL="3188134" indent="0">
              <a:buNone/>
              <a:defRPr sz="900"/>
            </a:lvl8pPr>
            <a:lvl9pPr marL="3643581"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E7798B7-68E9-4D4A-B36B-B3C15033BF83}" type="datetime1">
              <a:rPr lang="sv-SE" smtClean="0">
                <a:solidFill>
                  <a:prstClr val="black">
                    <a:tint val="75000"/>
                  </a:prstClr>
                </a:solidFill>
              </a:rPr>
              <a:pPr/>
              <a:t>2017-02-28</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941645" y="4800603"/>
            <a:ext cx="59436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941645" y="612775"/>
            <a:ext cx="5943600" cy="4114800"/>
          </a:xfrm>
        </p:spPr>
        <p:txBody>
          <a:bodyPr/>
          <a:lstStyle>
            <a:lvl1pPr marL="0" indent="0">
              <a:buNone/>
              <a:defRPr sz="3200"/>
            </a:lvl1pPr>
            <a:lvl2pPr marL="455442" indent="0">
              <a:buNone/>
              <a:defRPr sz="2800"/>
            </a:lvl2pPr>
            <a:lvl3pPr marL="910887" indent="0">
              <a:buNone/>
              <a:defRPr sz="2400"/>
            </a:lvl3pPr>
            <a:lvl4pPr marL="1366333" indent="0">
              <a:buNone/>
              <a:defRPr sz="2000"/>
            </a:lvl4pPr>
            <a:lvl5pPr marL="1821782" indent="0">
              <a:buNone/>
              <a:defRPr sz="2000"/>
            </a:lvl5pPr>
            <a:lvl6pPr marL="2277236" indent="0">
              <a:buNone/>
              <a:defRPr sz="2000"/>
            </a:lvl6pPr>
            <a:lvl7pPr marL="2732681" indent="0">
              <a:buNone/>
              <a:defRPr sz="2000"/>
            </a:lvl7pPr>
            <a:lvl8pPr marL="3188134" indent="0">
              <a:buNone/>
              <a:defRPr sz="2000"/>
            </a:lvl8pPr>
            <a:lvl9pPr marL="3643581" indent="0">
              <a:buNone/>
              <a:defRPr sz="2000"/>
            </a:lvl9pPr>
          </a:lstStyle>
          <a:p>
            <a:endParaRPr lang="sv-SE"/>
          </a:p>
        </p:txBody>
      </p:sp>
      <p:sp>
        <p:nvSpPr>
          <p:cNvPr id="4" name="Platshållare för text 3"/>
          <p:cNvSpPr>
            <a:spLocks noGrp="1"/>
          </p:cNvSpPr>
          <p:nvPr>
            <p:ph type="body" sz="half" idx="2"/>
          </p:nvPr>
        </p:nvSpPr>
        <p:spPr>
          <a:xfrm>
            <a:off x="1941645" y="5367341"/>
            <a:ext cx="5943600" cy="804862"/>
          </a:xfrm>
        </p:spPr>
        <p:txBody>
          <a:bodyPr/>
          <a:lstStyle>
            <a:lvl1pPr marL="0" indent="0">
              <a:buNone/>
              <a:defRPr sz="1400"/>
            </a:lvl1pPr>
            <a:lvl2pPr marL="455442" indent="0">
              <a:buNone/>
              <a:defRPr sz="1200"/>
            </a:lvl2pPr>
            <a:lvl3pPr marL="910887" indent="0">
              <a:buNone/>
              <a:defRPr sz="1000"/>
            </a:lvl3pPr>
            <a:lvl4pPr marL="1366333" indent="0">
              <a:buNone/>
              <a:defRPr sz="900"/>
            </a:lvl4pPr>
            <a:lvl5pPr marL="1821782" indent="0">
              <a:buNone/>
              <a:defRPr sz="900"/>
            </a:lvl5pPr>
            <a:lvl6pPr marL="2277236" indent="0">
              <a:buNone/>
              <a:defRPr sz="900"/>
            </a:lvl6pPr>
            <a:lvl7pPr marL="2732681" indent="0">
              <a:buNone/>
              <a:defRPr sz="900"/>
            </a:lvl7pPr>
            <a:lvl8pPr marL="3188134" indent="0">
              <a:buNone/>
              <a:defRPr sz="900"/>
            </a:lvl8pPr>
            <a:lvl9pPr marL="3643581"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6157A97D-85E0-0C41-98BF-3106252F2A77}" type="datetime1">
              <a:rPr lang="sv-SE" smtClean="0">
                <a:solidFill>
                  <a:prstClr val="black">
                    <a:tint val="75000"/>
                  </a:prstClr>
                </a:solidFill>
              </a:rPr>
              <a:pPr/>
              <a:t>2017-02-28</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D043D927-3EBF-6E4D-B730-40932D4747B2}" type="datetime1">
              <a:rPr lang="sv-SE" smtClean="0">
                <a:solidFill>
                  <a:prstClr val="black">
                    <a:tint val="75000"/>
                  </a:prstClr>
                </a:solidFill>
              </a:rPr>
              <a:pPr/>
              <a:t>2017-02-28</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181850" y="275038"/>
            <a:ext cx="222885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95300" y="275038"/>
            <a:ext cx="652145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319BD83-C268-4B4C-AACA-31B4EDC619D1}" type="datetime1">
              <a:rPr lang="sv-SE" smtClean="0">
                <a:solidFill>
                  <a:prstClr val="black">
                    <a:tint val="75000"/>
                  </a:prstClr>
                </a:solidFill>
              </a:rPr>
              <a:pPr/>
              <a:t>2017-02-28</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8"/>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4"/>
            <a:ext cx="6934200" cy="1752600"/>
          </a:xfrm>
        </p:spPr>
        <p:txBody>
          <a:bodyPr/>
          <a:lstStyle>
            <a:lvl1pPr marL="0" indent="0" algn="ctr">
              <a:buNone/>
              <a:defRPr/>
            </a:lvl1pPr>
            <a:lvl2pPr marL="456233" indent="0" algn="ctr">
              <a:buNone/>
              <a:defRPr/>
            </a:lvl2pPr>
            <a:lvl3pPr marL="912466" indent="0" algn="ctr">
              <a:buNone/>
              <a:defRPr/>
            </a:lvl3pPr>
            <a:lvl4pPr marL="1368699" indent="0" algn="ctr">
              <a:buNone/>
              <a:defRPr/>
            </a:lvl4pPr>
            <a:lvl5pPr marL="1824933" indent="0" algn="ctr">
              <a:buNone/>
              <a:defRPr/>
            </a:lvl5pPr>
            <a:lvl6pPr marL="2281163" indent="0" algn="ctr">
              <a:buNone/>
              <a:defRPr/>
            </a:lvl6pPr>
            <a:lvl7pPr marL="2737399" indent="0" algn="ctr">
              <a:buNone/>
              <a:defRPr/>
            </a:lvl7pPr>
            <a:lvl8pPr marL="3193630" indent="0" algn="ctr">
              <a:buNone/>
              <a:defRPr/>
            </a:lvl8pPr>
            <a:lvl9pPr marL="3649861"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8CF0C4D-071D-F543-B2CA-09E6BAC61C06}" type="slidenum">
              <a:rPr lang="en-US"/>
              <a:pPr/>
              <a:t>‹#›</a:t>
            </a:fld>
            <a:endParaRPr lang="en-US"/>
          </a:p>
        </p:txBody>
      </p:sp>
    </p:spTree>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9CBD1C7-3C66-504C-8F7D-7FCE90B09C2E}" type="slidenum">
              <a:rPr lang="en-US"/>
              <a:pPr/>
              <a:t>‹#›</a:t>
            </a:fld>
            <a:endParaRPr lang="en-US"/>
          </a:p>
        </p:txBody>
      </p:sp>
    </p:spTree>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13"/>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6233" indent="0">
              <a:buNone/>
              <a:defRPr sz="1800"/>
            </a:lvl2pPr>
            <a:lvl3pPr marL="912466" indent="0">
              <a:buNone/>
              <a:defRPr sz="1600"/>
            </a:lvl3pPr>
            <a:lvl4pPr marL="1368699" indent="0">
              <a:buNone/>
              <a:defRPr sz="1400"/>
            </a:lvl4pPr>
            <a:lvl5pPr marL="1824933" indent="0">
              <a:buNone/>
              <a:defRPr sz="1400"/>
            </a:lvl5pPr>
            <a:lvl6pPr marL="2281163" indent="0">
              <a:buNone/>
              <a:defRPr sz="1400"/>
            </a:lvl6pPr>
            <a:lvl7pPr marL="2737399" indent="0">
              <a:buNone/>
              <a:defRPr sz="1400"/>
            </a:lvl7pPr>
            <a:lvl8pPr marL="3193630" indent="0">
              <a:buNone/>
              <a:defRPr sz="1400"/>
            </a:lvl8pPr>
            <a:lvl9pPr marL="3649861"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1F13C24-E834-B24C-BD3F-FC8FA9D872B4}" type="slidenum">
              <a:rPr lang="en-US"/>
              <a:pPr/>
              <a:t>‹#›</a:t>
            </a:fld>
            <a:endParaRPr lang="en-US"/>
          </a:p>
        </p:txBody>
      </p:sp>
    </p:spTree>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7419" y="1963738"/>
            <a:ext cx="3456781"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39287" y="1963738"/>
            <a:ext cx="3458501"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91DDF82-AC31-914C-BD37-F639EE57482E}" type="slidenum">
              <a:rPr lang="en-US"/>
              <a:pPr/>
              <a:t>‹#›</a:t>
            </a:fld>
            <a:endParaRPr lang="en-US"/>
          </a:p>
        </p:txBody>
      </p:sp>
    </p:spTree>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9"/>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6233" indent="0">
              <a:buNone/>
              <a:defRPr sz="2000" b="1"/>
            </a:lvl2pPr>
            <a:lvl3pPr marL="912466" indent="0">
              <a:buNone/>
              <a:defRPr sz="1800" b="1"/>
            </a:lvl3pPr>
            <a:lvl4pPr marL="1368699" indent="0">
              <a:buNone/>
              <a:defRPr sz="1600" b="1"/>
            </a:lvl4pPr>
            <a:lvl5pPr marL="1824933" indent="0">
              <a:buNone/>
              <a:defRPr sz="1600" b="1"/>
            </a:lvl5pPr>
            <a:lvl6pPr marL="2281163" indent="0">
              <a:buNone/>
              <a:defRPr sz="1600" b="1"/>
            </a:lvl6pPr>
            <a:lvl7pPr marL="2737399" indent="0">
              <a:buNone/>
              <a:defRPr sz="1600" b="1"/>
            </a:lvl7pPr>
            <a:lvl8pPr marL="3193630" indent="0">
              <a:buNone/>
              <a:defRPr sz="1600" b="1"/>
            </a:lvl8pPr>
            <a:lvl9pPr marL="364986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24" y="1535113"/>
            <a:ext cx="4378590" cy="639762"/>
          </a:xfrm>
        </p:spPr>
        <p:txBody>
          <a:bodyPr anchor="b"/>
          <a:lstStyle>
            <a:lvl1pPr marL="0" indent="0">
              <a:buNone/>
              <a:defRPr sz="2400" b="1"/>
            </a:lvl1pPr>
            <a:lvl2pPr marL="456233" indent="0">
              <a:buNone/>
              <a:defRPr sz="2000" b="1"/>
            </a:lvl2pPr>
            <a:lvl3pPr marL="912466" indent="0">
              <a:buNone/>
              <a:defRPr sz="1800" b="1"/>
            </a:lvl3pPr>
            <a:lvl4pPr marL="1368699" indent="0">
              <a:buNone/>
              <a:defRPr sz="1600" b="1"/>
            </a:lvl4pPr>
            <a:lvl5pPr marL="1824933" indent="0">
              <a:buNone/>
              <a:defRPr sz="1600" b="1"/>
            </a:lvl5pPr>
            <a:lvl6pPr marL="2281163" indent="0">
              <a:buNone/>
              <a:defRPr sz="1600" b="1"/>
            </a:lvl6pPr>
            <a:lvl7pPr marL="2737399" indent="0">
              <a:buNone/>
              <a:defRPr sz="1600" b="1"/>
            </a:lvl7pPr>
            <a:lvl8pPr marL="3193630" indent="0">
              <a:buNone/>
              <a:defRPr sz="1600" b="1"/>
            </a:lvl8pPr>
            <a:lvl9pPr marL="364986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24"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D2BC0861-76D6-3E43-8738-66166A1A5977}" type="slidenum">
              <a:rPr lang="en-US"/>
              <a:pPr/>
              <a:t>‹#›</a:t>
            </a:fld>
            <a:endParaRPr lang="en-US"/>
          </a:p>
        </p:txBody>
      </p:sp>
    </p:spTree>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2688D5F-34F2-0141-86EC-BBC9B76FC421}" type="slidenum">
              <a:rPr lang="en-US"/>
              <a:pPr/>
              <a:t>‹#›</a:t>
            </a:fld>
            <a:endParaRPr lang="en-US"/>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5184" indent="0" algn="ctr">
              <a:buNone/>
              <a:defRPr>
                <a:solidFill>
                  <a:schemeClr val="tx1">
                    <a:tint val="75000"/>
                  </a:schemeClr>
                </a:solidFill>
              </a:defRPr>
            </a:lvl2pPr>
            <a:lvl3pPr marL="910369" indent="0" algn="ctr">
              <a:buNone/>
              <a:defRPr>
                <a:solidFill>
                  <a:schemeClr val="tx1">
                    <a:tint val="75000"/>
                  </a:schemeClr>
                </a:solidFill>
              </a:defRPr>
            </a:lvl3pPr>
            <a:lvl4pPr marL="1365558" indent="0" algn="ctr">
              <a:buNone/>
              <a:defRPr>
                <a:solidFill>
                  <a:schemeClr val="tx1">
                    <a:tint val="75000"/>
                  </a:schemeClr>
                </a:solidFill>
              </a:defRPr>
            </a:lvl4pPr>
            <a:lvl5pPr marL="1820746" indent="0" algn="ctr">
              <a:buNone/>
              <a:defRPr>
                <a:solidFill>
                  <a:schemeClr val="tx1">
                    <a:tint val="75000"/>
                  </a:schemeClr>
                </a:solidFill>
              </a:defRPr>
            </a:lvl5pPr>
            <a:lvl6pPr marL="2275942" indent="0" algn="ctr">
              <a:buNone/>
              <a:defRPr>
                <a:solidFill>
                  <a:schemeClr val="tx1">
                    <a:tint val="75000"/>
                  </a:schemeClr>
                </a:solidFill>
              </a:defRPr>
            </a:lvl6pPr>
            <a:lvl7pPr marL="2731128" indent="0" algn="ctr">
              <a:buNone/>
              <a:defRPr>
                <a:solidFill>
                  <a:schemeClr val="tx1">
                    <a:tint val="75000"/>
                  </a:schemeClr>
                </a:solidFill>
              </a:defRPr>
            </a:lvl7pPr>
            <a:lvl8pPr marL="3186321" indent="0" algn="ctr">
              <a:buNone/>
              <a:defRPr>
                <a:solidFill>
                  <a:schemeClr val="tx1">
                    <a:tint val="75000"/>
                  </a:schemeClr>
                </a:solidFill>
              </a:defRPr>
            </a:lvl8pPr>
            <a:lvl9pPr marL="364151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41064242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CAE349E-91B8-3E4C-A1ED-8C4C296A6EDA}" type="slidenum">
              <a:rPr lang="en-US"/>
              <a:pPr/>
              <a:t>‹#›</a:t>
            </a:fld>
            <a:endParaRPr lang="en-US"/>
          </a:p>
        </p:txBody>
      </p:sp>
    </p:spTree>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13"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13" y="1435101"/>
            <a:ext cx="3259006" cy="4691063"/>
          </a:xfrm>
        </p:spPr>
        <p:txBody>
          <a:bodyPr/>
          <a:lstStyle>
            <a:lvl1pPr marL="0" indent="0">
              <a:buNone/>
              <a:defRPr sz="1400"/>
            </a:lvl1pPr>
            <a:lvl2pPr marL="456233" indent="0">
              <a:buNone/>
              <a:defRPr sz="1200"/>
            </a:lvl2pPr>
            <a:lvl3pPr marL="912466" indent="0">
              <a:buNone/>
              <a:defRPr sz="1000"/>
            </a:lvl3pPr>
            <a:lvl4pPr marL="1368699" indent="0">
              <a:buNone/>
              <a:defRPr sz="900"/>
            </a:lvl4pPr>
            <a:lvl5pPr marL="1824933" indent="0">
              <a:buNone/>
              <a:defRPr sz="900"/>
            </a:lvl5pPr>
            <a:lvl6pPr marL="2281163" indent="0">
              <a:buNone/>
              <a:defRPr sz="900"/>
            </a:lvl6pPr>
            <a:lvl7pPr marL="2737399" indent="0">
              <a:buNone/>
              <a:defRPr sz="900"/>
            </a:lvl7pPr>
            <a:lvl8pPr marL="3193630" indent="0">
              <a:buNone/>
              <a:defRPr sz="900"/>
            </a:lvl8pPr>
            <a:lvl9pPr marL="3649861"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33321F3-C2D3-2D40-85C0-863C3F98A3AD}" type="slidenum">
              <a:rPr lang="en-US"/>
              <a:pPr/>
              <a:t>‹#›</a:t>
            </a:fld>
            <a:endParaRPr lang="en-US"/>
          </a:p>
        </p:txBody>
      </p:sp>
    </p:spTree>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6233" indent="0">
              <a:buNone/>
              <a:defRPr sz="2800"/>
            </a:lvl2pPr>
            <a:lvl3pPr marL="912466" indent="0">
              <a:buNone/>
              <a:defRPr sz="2400"/>
            </a:lvl3pPr>
            <a:lvl4pPr marL="1368699" indent="0">
              <a:buNone/>
              <a:defRPr sz="2000"/>
            </a:lvl4pPr>
            <a:lvl5pPr marL="1824933" indent="0">
              <a:buNone/>
              <a:defRPr sz="2000"/>
            </a:lvl5pPr>
            <a:lvl6pPr marL="2281163" indent="0">
              <a:buNone/>
              <a:defRPr sz="2000"/>
            </a:lvl6pPr>
            <a:lvl7pPr marL="2737399" indent="0">
              <a:buNone/>
              <a:defRPr sz="2000"/>
            </a:lvl7pPr>
            <a:lvl8pPr marL="3193630" indent="0">
              <a:buNone/>
              <a:defRPr sz="2000"/>
            </a:lvl8pPr>
            <a:lvl9pPr marL="3649861"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6233" indent="0">
              <a:buNone/>
              <a:defRPr sz="1200"/>
            </a:lvl2pPr>
            <a:lvl3pPr marL="912466" indent="0">
              <a:buNone/>
              <a:defRPr sz="1000"/>
            </a:lvl3pPr>
            <a:lvl4pPr marL="1368699" indent="0">
              <a:buNone/>
              <a:defRPr sz="900"/>
            </a:lvl4pPr>
            <a:lvl5pPr marL="1824933" indent="0">
              <a:buNone/>
              <a:defRPr sz="900"/>
            </a:lvl5pPr>
            <a:lvl6pPr marL="2281163" indent="0">
              <a:buNone/>
              <a:defRPr sz="900"/>
            </a:lvl6pPr>
            <a:lvl7pPr marL="2737399" indent="0">
              <a:buNone/>
              <a:defRPr sz="900"/>
            </a:lvl7pPr>
            <a:lvl8pPr marL="3193630" indent="0">
              <a:buNone/>
              <a:defRPr sz="900"/>
            </a:lvl8pPr>
            <a:lvl9pPr marL="3649861"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7FD1A4A-ADFF-E646-B8AE-C3EB459CB7A2}" type="slidenum">
              <a:rPr lang="en-US"/>
              <a:pPr/>
              <a:t>‹#›</a:t>
            </a:fld>
            <a:endParaRPr lang="en-US"/>
          </a:p>
        </p:txBody>
      </p:sp>
    </p:spTree>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43E73C1-EB8B-5B45-A083-3419402BC7A8}" type="slidenum">
              <a:rPr lang="en-US"/>
              <a:pPr/>
              <a:t>‹#›</a:t>
            </a:fld>
            <a:endParaRPr lang="en-US"/>
          </a:p>
        </p:txBody>
      </p:sp>
    </p:spTree>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28136" y="0"/>
            <a:ext cx="176966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7408" y="0"/>
            <a:ext cx="514561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297128D-85BB-5B40-82A7-FDB9D3BD510A}" type="slidenum">
              <a:rPr lang="en-US"/>
              <a:pPr/>
              <a:t>‹#›</a:t>
            </a:fld>
            <a:endParaRPr lang="en-US"/>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AE39D5D-AE6A-1747-9938-9FE6ECCD823B}" type="datetime1">
              <a:rPr lang="sv-SE" smtClean="0">
                <a:solidFill>
                  <a:prstClr val="black">
                    <a:tint val="75000"/>
                  </a:prstClr>
                </a:solidFill>
                <a:latin typeface="Calibri"/>
              </a:rPr>
              <a:t>2017-02-28</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019553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82508" y="4407123"/>
            <a:ext cx="8420100" cy="1362076"/>
          </a:xfrm>
        </p:spPr>
        <p:txBody>
          <a:bodyPr anchor="t"/>
          <a:lstStyle>
            <a:lvl1pPr algn="l">
              <a:defRPr sz="39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82508" y="2906729"/>
            <a:ext cx="8420100" cy="1500187"/>
          </a:xfrm>
        </p:spPr>
        <p:txBody>
          <a:bodyPr anchor="b"/>
          <a:lstStyle>
            <a:lvl1pPr marL="0" indent="0">
              <a:buNone/>
              <a:defRPr sz="2000">
                <a:solidFill>
                  <a:schemeClr val="tx1">
                    <a:tint val="75000"/>
                  </a:schemeClr>
                </a:solidFill>
              </a:defRPr>
            </a:lvl1pPr>
            <a:lvl2pPr marL="455184" indent="0">
              <a:buNone/>
              <a:defRPr sz="1800">
                <a:solidFill>
                  <a:schemeClr val="tx1">
                    <a:tint val="75000"/>
                  </a:schemeClr>
                </a:solidFill>
              </a:defRPr>
            </a:lvl2pPr>
            <a:lvl3pPr marL="910369" indent="0">
              <a:buNone/>
              <a:defRPr sz="1600">
                <a:solidFill>
                  <a:schemeClr val="tx1">
                    <a:tint val="75000"/>
                  </a:schemeClr>
                </a:solidFill>
              </a:defRPr>
            </a:lvl3pPr>
            <a:lvl4pPr marL="1365558" indent="0">
              <a:buNone/>
              <a:defRPr sz="1400">
                <a:solidFill>
                  <a:schemeClr val="tx1">
                    <a:tint val="75000"/>
                  </a:schemeClr>
                </a:solidFill>
              </a:defRPr>
            </a:lvl4pPr>
            <a:lvl5pPr marL="1820746" indent="0">
              <a:buNone/>
              <a:defRPr sz="1400">
                <a:solidFill>
                  <a:schemeClr val="tx1">
                    <a:tint val="75000"/>
                  </a:schemeClr>
                </a:solidFill>
              </a:defRPr>
            </a:lvl5pPr>
            <a:lvl6pPr marL="2275942" indent="0">
              <a:buNone/>
              <a:defRPr sz="1400">
                <a:solidFill>
                  <a:schemeClr val="tx1">
                    <a:tint val="75000"/>
                  </a:schemeClr>
                </a:solidFill>
              </a:defRPr>
            </a:lvl6pPr>
            <a:lvl7pPr marL="2731128" indent="0">
              <a:buNone/>
              <a:defRPr sz="1400">
                <a:solidFill>
                  <a:schemeClr val="tx1">
                    <a:tint val="75000"/>
                  </a:schemeClr>
                </a:solidFill>
              </a:defRPr>
            </a:lvl7pPr>
            <a:lvl8pPr marL="3186321" indent="0">
              <a:buNone/>
              <a:defRPr sz="1400">
                <a:solidFill>
                  <a:schemeClr val="tx1">
                    <a:tint val="75000"/>
                  </a:schemeClr>
                </a:solidFill>
              </a:defRPr>
            </a:lvl8pPr>
            <a:lvl9pPr marL="364151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D95E561D-28A0-CB4C-8FC0-7089E8410F3B}" type="datetime1">
              <a:rPr lang="sv-SE" smtClean="0">
                <a:solidFill>
                  <a:prstClr val="black">
                    <a:tint val="75000"/>
                  </a:prstClr>
                </a:solidFill>
                <a:latin typeface="Calibri"/>
              </a:rPr>
              <a:t>2017-02-28</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281681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9530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503555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D9F9C91F-5A8F-EE48-9E9B-B965749E3475}" type="datetime1">
              <a:rPr lang="sv-SE" smtClean="0">
                <a:solidFill>
                  <a:prstClr val="black">
                    <a:tint val="75000"/>
                  </a:prstClr>
                </a:solidFill>
                <a:latin typeface="Calibri"/>
              </a:rPr>
              <a:t>2017-02-28</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664052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95303" y="1535117"/>
            <a:ext cx="4376870" cy="639763"/>
          </a:xfrm>
        </p:spPr>
        <p:txBody>
          <a:bodyPr anchor="b"/>
          <a:lstStyle>
            <a:lvl1pPr marL="0" indent="0">
              <a:buNone/>
              <a:defRPr sz="2300" b="1"/>
            </a:lvl1pPr>
            <a:lvl2pPr marL="455184" indent="0">
              <a:buNone/>
              <a:defRPr sz="2000" b="1"/>
            </a:lvl2pPr>
            <a:lvl3pPr marL="910369" indent="0">
              <a:buNone/>
              <a:defRPr sz="1800" b="1"/>
            </a:lvl3pPr>
            <a:lvl4pPr marL="1365558" indent="0">
              <a:buNone/>
              <a:defRPr sz="1600" b="1"/>
            </a:lvl4pPr>
            <a:lvl5pPr marL="1820746" indent="0">
              <a:buNone/>
              <a:defRPr sz="1600" b="1"/>
            </a:lvl5pPr>
            <a:lvl6pPr marL="2275942" indent="0">
              <a:buNone/>
              <a:defRPr sz="1600" b="1"/>
            </a:lvl6pPr>
            <a:lvl7pPr marL="2731128" indent="0">
              <a:buNone/>
              <a:defRPr sz="1600" b="1"/>
            </a:lvl7pPr>
            <a:lvl8pPr marL="3186321" indent="0">
              <a:buNone/>
              <a:defRPr sz="1600" b="1"/>
            </a:lvl8pPr>
            <a:lvl9pPr marL="364151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95303" y="2174879"/>
            <a:ext cx="437687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5032115" y="1535117"/>
            <a:ext cx="4378590" cy="639763"/>
          </a:xfrm>
        </p:spPr>
        <p:txBody>
          <a:bodyPr anchor="b"/>
          <a:lstStyle>
            <a:lvl1pPr marL="0" indent="0">
              <a:buNone/>
              <a:defRPr sz="2300" b="1"/>
            </a:lvl1pPr>
            <a:lvl2pPr marL="455184" indent="0">
              <a:buNone/>
              <a:defRPr sz="2000" b="1"/>
            </a:lvl2pPr>
            <a:lvl3pPr marL="910369" indent="0">
              <a:buNone/>
              <a:defRPr sz="1800" b="1"/>
            </a:lvl3pPr>
            <a:lvl4pPr marL="1365558" indent="0">
              <a:buNone/>
              <a:defRPr sz="1600" b="1"/>
            </a:lvl4pPr>
            <a:lvl5pPr marL="1820746" indent="0">
              <a:buNone/>
              <a:defRPr sz="1600" b="1"/>
            </a:lvl5pPr>
            <a:lvl6pPr marL="2275942" indent="0">
              <a:buNone/>
              <a:defRPr sz="1600" b="1"/>
            </a:lvl6pPr>
            <a:lvl7pPr marL="2731128" indent="0">
              <a:buNone/>
              <a:defRPr sz="1600" b="1"/>
            </a:lvl7pPr>
            <a:lvl8pPr marL="3186321" indent="0">
              <a:buNone/>
              <a:defRPr sz="1600" b="1"/>
            </a:lvl8pPr>
            <a:lvl9pPr marL="364151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5032115" y="2174879"/>
            <a:ext cx="437859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166B1D08-8D2A-724E-9B60-035BBBD568A1}" type="datetime1">
              <a:rPr lang="sv-SE" smtClean="0">
                <a:solidFill>
                  <a:prstClr val="black">
                    <a:tint val="75000"/>
                  </a:prstClr>
                </a:solidFill>
                <a:latin typeface="Calibri"/>
              </a:rPr>
              <a:t>2017-02-28</a:t>
            </a:fld>
            <a:endParaRPr lang="sv-SE">
              <a:solidFill>
                <a:prstClr val="black">
                  <a:tint val="75000"/>
                </a:prstClr>
              </a:solidFill>
              <a:latin typeface="Calibri"/>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latin typeface="Calibri"/>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600917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D1C0DFA8-E7F4-184D-92E8-09D20C7D0F05}" type="datetime1">
              <a:rPr lang="sv-SE" smtClean="0">
                <a:solidFill>
                  <a:prstClr val="black">
                    <a:tint val="75000"/>
                  </a:prstClr>
                </a:solidFill>
                <a:latin typeface="Calibri"/>
              </a:rPr>
              <a:t>2017-02-28</a:t>
            </a:fld>
            <a:endParaRPr lang="sv-SE">
              <a:solidFill>
                <a:prstClr val="black">
                  <a:tint val="75000"/>
                </a:prstClr>
              </a:solidFill>
              <a:latin typeface="Calibri"/>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latin typeface="Calibri"/>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95526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68C30979-E128-4B4E-A58D-C38D81789A84}" type="datetime1">
              <a:rPr lang="sv-SE" smtClean="0">
                <a:solidFill>
                  <a:prstClr val="black">
                    <a:tint val="75000"/>
                  </a:prstClr>
                </a:solidFill>
                <a:latin typeface="Calibri"/>
              </a:rPr>
              <a:t>2017-02-28</a:t>
            </a:fld>
            <a:endParaRPr lang="sv-SE">
              <a:solidFill>
                <a:prstClr val="black">
                  <a:tint val="75000"/>
                </a:prstClr>
              </a:solidFill>
              <a:latin typeface="Calibri"/>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latin typeface="Calibri"/>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279038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95309" y="273057"/>
            <a:ext cx="3259006" cy="1162051"/>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872979" y="273414"/>
            <a:ext cx="5537730" cy="5853113"/>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95309" y="1435104"/>
            <a:ext cx="3259006" cy="4691063"/>
          </a:xfrm>
        </p:spPr>
        <p:txBody>
          <a:bodyPr/>
          <a:lstStyle>
            <a:lvl1pPr marL="0" indent="0">
              <a:buNone/>
              <a:defRPr sz="1400"/>
            </a:lvl1pPr>
            <a:lvl2pPr marL="455184" indent="0">
              <a:buNone/>
              <a:defRPr sz="1200"/>
            </a:lvl2pPr>
            <a:lvl3pPr marL="910369" indent="0">
              <a:buNone/>
              <a:defRPr sz="1100"/>
            </a:lvl3pPr>
            <a:lvl4pPr marL="1365558" indent="0">
              <a:buNone/>
              <a:defRPr sz="900"/>
            </a:lvl4pPr>
            <a:lvl5pPr marL="1820746" indent="0">
              <a:buNone/>
              <a:defRPr sz="900"/>
            </a:lvl5pPr>
            <a:lvl6pPr marL="2275942" indent="0">
              <a:buNone/>
              <a:defRPr sz="900"/>
            </a:lvl6pPr>
            <a:lvl7pPr marL="2731128" indent="0">
              <a:buNone/>
              <a:defRPr sz="900"/>
            </a:lvl7pPr>
            <a:lvl8pPr marL="3186321" indent="0">
              <a:buNone/>
              <a:defRPr sz="900"/>
            </a:lvl8pPr>
            <a:lvl9pPr marL="364151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B005C0B-174F-4D4C-AD3D-FC1BE5130E16}" type="datetime1">
              <a:rPr lang="sv-SE" smtClean="0">
                <a:solidFill>
                  <a:prstClr val="black">
                    <a:tint val="75000"/>
                  </a:prstClr>
                </a:solidFill>
                <a:latin typeface="Calibri"/>
              </a:rPr>
              <a:t>2017-02-28</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374873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F05109DD-1412-4948-B375-2054A4DB7E7F}" type="datetime1">
              <a:rPr lang="sv-SE" smtClean="0"/>
              <a:t>2017-02-28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04809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941645" y="4800609"/>
            <a:ext cx="5943600" cy="566739"/>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941645" y="612775"/>
            <a:ext cx="5943600" cy="4114800"/>
          </a:xfrm>
        </p:spPr>
        <p:txBody>
          <a:bodyPr/>
          <a:lstStyle>
            <a:lvl1pPr marL="0" indent="0">
              <a:buNone/>
              <a:defRPr sz="3200"/>
            </a:lvl1pPr>
            <a:lvl2pPr marL="455184" indent="0">
              <a:buNone/>
              <a:defRPr sz="2800"/>
            </a:lvl2pPr>
            <a:lvl3pPr marL="910369" indent="0">
              <a:buNone/>
              <a:defRPr sz="2300"/>
            </a:lvl3pPr>
            <a:lvl4pPr marL="1365558" indent="0">
              <a:buNone/>
              <a:defRPr sz="2000"/>
            </a:lvl4pPr>
            <a:lvl5pPr marL="1820746" indent="0">
              <a:buNone/>
              <a:defRPr sz="2000"/>
            </a:lvl5pPr>
            <a:lvl6pPr marL="2275942" indent="0">
              <a:buNone/>
              <a:defRPr sz="2000"/>
            </a:lvl6pPr>
            <a:lvl7pPr marL="2731128" indent="0">
              <a:buNone/>
              <a:defRPr sz="2000"/>
            </a:lvl7pPr>
            <a:lvl8pPr marL="3186321" indent="0">
              <a:buNone/>
              <a:defRPr sz="2000"/>
            </a:lvl8pPr>
            <a:lvl9pPr marL="3641510" indent="0">
              <a:buNone/>
              <a:defRPr sz="2000"/>
            </a:lvl9pPr>
          </a:lstStyle>
          <a:p>
            <a:endParaRPr lang="sv-SE"/>
          </a:p>
        </p:txBody>
      </p:sp>
      <p:sp>
        <p:nvSpPr>
          <p:cNvPr id="4" name="Platshållare för text 3"/>
          <p:cNvSpPr>
            <a:spLocks noGrp="1"/>
          </p:cNvSpPr>
          <p:nvPr>
            <p:ph type="body" sz="half" idx="2"/>
          </p:nvPr>
        </p:nvSpPr>
        <p:spPr>
          <a:xfrm>
            <a:off x="1941645" y="5367351"/>
            <a:ext cx="5943600" cy="804863"/>
          </a:xfrm>
        </p:spPr>
        <p:txBody>
          <a:bodyPr/>
          <a:lstStyle>
            <a:lvl1pPr marL="0" indent="0">
              <a:buNone/>
              <a:defRPr sz="1400"/>
            </a:lvl1pPr>
            <a:lvl2pPr marL="455184" indent="0">
              <a:buNone/>
              <a:defRPr sz="1200"/>
            </a:lvl2pPr>
            <a:lvl3pPr marL="910369" indent="0">
              <a:buNone/>
              <a:defRPr sz="1100"/>
            </a:lvl3pPr>
            <a:lvl4pPr marL="1365558" indent="0">
              <a:buNone/>
              <a:defRPr sz="900"/>
            </a:lvl4pPr>
            <a:lvl5pPr marL="1820746" indent="0">
              <a:buNone/>
              <a:defRPr sz="900"/>
            </a:lvl5pPr>
            <a:lvl6pPr marL="2275942" indent="0">
              <a:buNone/>
              <a:defRPr sz="900"/>
            </a:lvl6pPr>
            <a:lvl7pPr marL="2731128" indent="0">
              <a:buNone/>
              <a:defRPr sz="900"/>
            </a:lvl7pPr>
            <a:lvl8pPr marL="3186321" indent="0">
              <a:buNone/>
              <a:defRPr sz="900"/>
            </a:lvl8pPr>
            <a:lvl9pPr marL="364151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6989B4C-2C65-984D-9538-2519A11261E4}" type="datetime1">
              <a:rPr lang="sv-SE" smtClean="0">
                <a:solidFill>
                  <a:prstClr val="black">
                    <a:tint val="75000"/>
                  </a:prstClr>
                </a:solidFill>
                <a:latin typeface="Calibri"/>
              </a:rPr>
              <a:t>2017-02-28</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603806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D33DAAB-48E5-0C40-AC84-B139846F31D7}" type="datetime1">
              <a:rPr lang="sv-SE" smtClean="0">
                <a:solidFill>
                  <a:prstClr val="black">
                    <a:tint val="75000"/>
                  </a:prstClr>
                </a:solidFill>
                <a:latin typeface="Calibri"/>
              </a:rPr>
              <a:t>2017-02-28</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4095099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181850" y="275044"/>
            <a:ext cx="222885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95300" y="275044"/>
            <a:ext cx="652145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FA333924-4450-154D-8C1E-C835BAAD7F57}" type="datetime1">
              <a:rPr lang="sv-SE" smtClean="0">
                <a:solidFill>
                  <a:prstClr val="black">
                    <a:tint val="75000"/>
                  </a:prstClr>
                </a:solidFill>
                <a:latin typeface="Calibri"/>
              </a:rPr>
              <a:t>2017-02-28</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517514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0094CA"/>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785942" y="1434546"/>
            <a:ext cx="7377108" cy="1823567"/>
          </a:xfrm>
        </p:spPr>
        <p:txBody>
          <a:bodyPr lIns="0" tIns="0" bIns="0">
            <a:normAutofit/>
          </a:bodyPr>
          <a:lstStyle>
            <a:lvl1pPr>
              <a:defRPr sz="3200">
                <a:solidFill>
                  <a:schemeClr val="bg1"/>
                </a:solidFill>
              </a:defRPr>
            </a:lvl1pPr>
          </a:lstStyle>
          <a:p>
            <a:r>
              <a:rPr lang="sv-SE"/>
              <a:t>Klicka här för att ändra format</a:t>
            </a:r>
          </a:p>
        </p:txBody>
      </p:sp>
      <p:sp>
        <p:nvSpPr>
          <p:cNvPr id="3" name="Underrubrik 2"/>
          <p:cNvSpPr>
            <a:spLocks noGrp="1"/>
          </p:cNvSpPr>
          <p:nvPr>
            <p:ph type="subTitle" idx="1"/>
          </p:nvPr>
        </p:nvSpPr>
        <p:spPr>
          <a:xfrm>
            <a:off x="1785942" y="3605011"/>
            <a:ext cx="7377108" cy="2973936"/>
          </a:xfrm>
        </p:spPr>
        <p:txBody>
          <a:bodyPr lIns="0" tIns="0" rIns="0" bIns="0"/>
          <a:lstStyle>
            <a:lvl1pPr marL="0" indent="0" algn="l">
              <a:buNone/>
              <a:defRPr>
                <a:solidFill>
                  <a:schemeClr val="bg1"/>
                </a:solidFill>
              </a:defRPr>
            </a:lvl1pPr>
            <a:lvl2pPr marL="455263" indent="0" algn="ctr">
              <a:buNone/>
              <a:defRPr>
                <a:solidFill>
                  <a:schemeClr val="tx1">
                    <a:tint val="75000"/>
                  </a:schemeClr>
                </a:solidFill>
              </a:defRPr>
            </a:lvl2pPr>
            <a:lvl3pPr marL="910529" indent="0" algn="ctr">
              <a:buNone/>
              <a:defRPr>
                <a:solidFill>
                  <a:schemeClr val="tx1">
                    <a:tint val="75000"/>
                  </a:schemeClr>
                </a:solidFill>
              </a:defRPr>
            </a:lvl3pPr>
            <a:lvl4pPr marL="1365795" indent="0" algn="ctr">
              <a:buNone/>
              <a:defRPr>
                <a:solidFill>
                  <a:schemeClr val="tx1">
                    <a:tint val="75000"/>
                  </a:schemeClr>
                </a:solidFill>
              </a:defRPr>
            </a:lvl4pPr>
            <a:lvl5pPr marL="1821067" indent="0" algn="ctr">
              <a:buNone/>
              <a:defRPr>
                <a:solidFill>
                  <a:schemeClr val="tx1">
                    <a:tint val="75000"/>
                  </a:schemeClr>
                </a:solidFill>
              </a:defRPr>
            </a:lvl5pPr>
            <a:lvl6pPr marL="2276340" indent="0" algn="ctr">
              <a:buNone/>
              <a:defRPr>
                <a:solidFill>
                  <a:schemeClr val="tx1">
                    <a:tint val="75000"/>
                  </a:schemeClr>
                </a:solidFill>
              </a:defRPr>
            </a:lvl6pPr>
            <a:lvl7pPr marL="2731609" indent="0" algn="ctr">
              <a:buNone/>
              <a:defRPr>
                <a:solidFill>
                  <a:schemeClr val="tx1">
                    <a:tint val="75000"/>
                  </a:schemeClr>
                </a:solidFill>
              </a:defRPr>
            </a:lvl7pPr>
            <a:lvl8pPr marL="3186880" indent="0" algn="ctr">
              <a:buNone/>
              <a:defRPr>
                <a:solidFill>
                  <a:schemeClr val="tx1">
                    <a:tint val="75000"/>
                  </a:schemeClr>
                </a:solidFill>
              </a:defRPr>
            </a:lvl8pPr>
            <a:lvl9pPr marL="3642146" indent="0" algn="ctr">
              <a:buNone/>
              <a:defRPr>
                <a:solidFill>
                  <a:schemeClr val="tx1">
                    <a:tint val="75000"/>
                  </a:schemeClr>
                </a:solidFill>
              </a:defRPr>
            </a:lvl9pPr>
          </a:lstStyle>
          <a:p>
            <a:r>
              <a:rPr lang="sv-SE"/>
              <a:t>Klicka här för att ändra format på underrubrik i bakgrunden</a:t>
            </a:r>
          </a:p>
        </p:txBody>
      </p:sp>
      <p:cxnSp>
        <p:nvCxnSpPr>
          <p:cNvPr id="8" name="Rak 7"/>
          <p:cNvCxnSpPr/>
          <p:nvPr userDrawn="1"/>
        </p:nvCxnSpPr>
        <p:spPr>
          <a:xfrm>
            <a:off x="0" y="1434355"/>
            <a:ext cx="99060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3039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0" name="Rubrik 9"/>
          <p:cNvSpPr>
            <a:spLocks noGrp="1"/>
          </p:cNvSpPr>
          <p:nvPr>
            <p:ph type="title"/>
          </p:nvPr>
        </p:nvSpPr>
        <p:spPr/>
        <p:txBody>
          <a:bodyPr/>
          <a:lstStyle/>
          <a:p>
            <a:r>
              <a:rPr lang="sv-SE"/>
              <a:t>Klicka här för att ändra format</a:t>
            </a:r>
          </a:p>
        </p:txBody>
      </p:sp>
      <p:cxnSp>
        <p:nvCxnSpPr>
          <p:cNvPr id="6" name="Rak 5"/>
          <p:cNvCxnSpPr/>
          <p:nvPr userDrawn="1"/>
        </p:nvCxnSpPr>
        <p:spPr>
          <a:xfrm>
            <a:off x="0" y="3242236"/>
            <a:ext cx="9906000" cy="0"/>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Rak 7"/>
          <p:cNvCxnSpPr/>
          <p:nvPr userDrawn="1"/>
        </p:nvCxnSpPr>
        <p:spPr>
          <a:xfrm>
            <a:off x="0" y="5050119"/>
            <a:ext cx="9906000" cy="0"/>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Rak 8"/>
          <p:cNvCxnSpPr/>
          <p:nvPr userDrawn="1"/>
        </p:nvCxnSpPr>
        <p:spPr>
          <a:xfrm>
            <a:off x="2465631" y="1417644"/>
            <a:ext cx="0" cy="5440363"/>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Rak 10"/>
          <p:cNvCxnSpPr>
            <a:endCxn id="3" idx="2"/>
          </p:cNvCxnSpPr>
          <p:nvPr userDrawn="1"/>
        </p:nvCxnSpPr>
        <p:spPr>
          <a:xfrm>
            <a:off x="4945754" y="1434356"/>
            <a:ext cx="7246" cy="5423647"/>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Rak 11"/>
          <p:cNvCxnSpPr/>
          <p:nvPr userDrawn="1"/>
        </p:nvCxnSpPr>
        <p:spPr>
          <a:xfrm>
            <a:off x="7425876" y="1434356"/>
            <a:ext cx="0" cy="5423647"/>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75899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tartbild">
    <p:bg>
      <p:bgPr>
        <a:solidFill>
          <a:srgbClr val="0094CA"/>
        </a:solidFill>
        <a:effectLst/>
      </p:bgPr>
    </p:bg>
    <p:spTree>
      <p:nvGrpSpPr>
        <p:cNvPr id="1" name=""/>
        <p:cNvGrpSpPr/>
        <p:nvPr/>
      </p:nvGrpSpPr>
      <p:grpSpPr>
        <a:xfrm>
          <a:off x="0" y="0"/>
          <a:ext cx="0" cy="0"/>
          <a:chOff x="0" y="0"/>
          <a:chExt cx="0" cy="0"/>
        </a:xfrm>
      </p:grpSpPr>
      <p:pic>
        <p:nvPicPr>
          <p:cNvPr id="4" name="Bildobjekt 3" descr="ESS-vit-logga.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344635" y="2493071"/>
            <a:ext cx="3280770" cy="1618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406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642978" y="1955807"/>
            <a:ext cx="5164189" cy="3780620"/>
          </a:xfrm>
        </p:spPr>
        <p:txBody>
          <a:bodyPr lIns="0" tIns="0" rIns="0" bIns="0">
            <a:noAutofit/>
          </a:bodyPr>
          <a:lstStyle>
            <a:lvl1pPr marL="395149" marR="0" indent="-341386" algn="l" defTabSz="455184" rtl="0" eaLnBrk="1" fontAlgn="auto" latinLnBrk="0" hangingPunct="1">
              <a:lnSpc>
                <a:spcPct val="100000"/>
              </a:lnSpc>
              <a:spcBef>
                <a:spcPts val="1200"/>
              </a:spcBef>
              <a:spcAft>
                <a:spcPts val="600"/>
              </a:spcAft>
              <a:buClrTx/>
              <a:buSzTx/>
              <a:buFont typeface="Arial"/>
              <a:buChar char="•"/>
              <a:tabLst/>
              <a:defRPr sz="2300" b="0">
                <a:solidFill>
                  <a:srgbClr val="0094CA"/>
                </a:solidFill>
              </a:defRPr>
            </a:lvl1pPr>
            <a:lvl2pPr marL="645143" marR="0" indent="-232974" algn="l" defTabSz="455184" rtl="0" eaLnBrk="1" fontAlgn="auto" latinLnBrk="0" hangingPunct="1">
              <a:lnSpc>
                <a:spcPct val="100000"/>
              </a:lnSpc>
              <a:spcBef>
                <a:spcPts val="199"/>
              </a:spcBef>
              <a:spcAft>
                <a:spcPts val="199"/>
              </a:spcAft>
              <a:buClrTx/>
              <a:buSzPct val="75000"/>
              <a:buFont typeface="Lucida Grande"/>
              <a:buChar char="-"/>
              <a:tabLst/>
              <a:defRPr sz="1800" baseline="0">
                <a:solidFill>
                  <a:srgbClr val="0094CA"/>
                </a:solidFill>
              </a:defRPr>
            </a:lvl2pPr>
            <a:lvl3pPr marL="910369" indent="0" algn="ctr">
              <a:buNone/>
              <a:defRPr>
                <a:solidFill>
                  <a:schemeClr val="tx1">
                    <a:tint val="75000"/>
                  </a:schemeClr>
                </a:solidFill>
              </a:defRPr>
            </a:lvl3pPr>
            <a:lvl4pPr marL="1365558" indent="0" algn="ctr">
              <a:buNone/>
              <a:defRPr>
                <a:solidFill>
                  <a:schemeClr val="tx1">
                    <a:tint val="75000"/>
                  </a:schemeClr>
                </a:solidFill>
              </a:defRPr>
            </a:lvl4pPr>
            <a:lvl5pPr marL="1820746" indent="0" algn="ctr">
              <a:buNone/>
              <a:defRPr>
                <a:solidFill>
                  <a:schemeClr val="tx1">
                    <a:tint val="75000"/>
                  </a:schemeClr>
                </a:solidFill>
              </a:defRPr>
            </a:lvl5pPr>
            <a:lvl6pPr marL="2275942" indent="0" algn="ctr">
              <a:buNone/>
              <a:defRPr>
                <a:solidFill>
                  <a:schemeClr val="tx1">
                    <a:tint val="75000"/>
                  </a:schemeClr>
                </a:solidFill>
              </a:defRPr>
            </a:lvl6pPr>
            <a:lvl7pPr marL="2731128" indent="0" algn="ctr">
              <a:buNone/>
              <a:defRPr>
                <a:solidFill>
                  <a:schemeClr val="tx1">
                    <a:tint val="75000"/>
                  </a:schemeClr>
                </a:solidFill>
              </a:defRPr>
            </a:lvl7pPr>
            <a:lvl8pPr marL="3186321" indent="0" algn="ctr">
              <a:buNone/>
              <a:defRPr>
                <a:solidFill>
                  <a:schemeClr val="tx1">
                    <a:tint val="75000"/>
                  </a:schemeClr>
                </a:solidFill>
              </a:defRPr>
            </a:lvl8pPr>
            <a:lvl9pPr marL="364151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642971" y="185"/>
            <a:ext cx="6242843"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53244" y="1452400"/>
            <a:ext cx="1050442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04539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icture to the right">
    <p:spTree>
      <p:nvGrpSpPr>
        <p:cNvPr id="1" name=""/>
        <p:cNvGrpSpPr/>
        <p:nvPr/>
      </p:nvGrpSpPr>
      <p:grpSpPr>
        <a:xfrm>
          <a:off x="0" y="0"/>
          <a:ext cx="0" cy="0"/>
          <a:chOff x="0" y="0"/>
          <a:chExt cx="0" cy="0"/>
        </a:xfrm>
      </p:grpSpPr>
      <p:sp>
        <p:nvSpPr>
          <p:cNvPr id="9" name="Picture Placeholder 8"/>
          <p:cNvSpPr>
            <a:spLocks noGrp="1" noChangeAspect="1"/>
          </p:cNvSpPr>
          <p:nvPr>
            <p:ph type="pic" sz="quarter" idx="13"/>
          </p:nvPr>
        </p:nvSpPr>
        <p:spPr>
          <a:xfrm>
            <a:off x="5316808" y="1615025"/>
            <a:ext cx="4099983" cy="3784600"/>
          </a:xfrm>
          <a:prstGeom prst="roundRect">
            <a:avLst>
              <a:gd name="adj" fmla="val 3636"/>
            </a:avLst>
          </a:prstGeom>
          <a:solidFill>
            <a:schemeClr val="tx2">
              <a:lumMod val="40000"/>
              <a:lumOff val="60000"/>
            </a:schemeClr>
          </a:solidFill>
          <a:effectLst>
            <a:outerShdw blurRad="50800" dist="38100" dir="2700000" algn="tl" rotWithShape="0">
              <a:srgbClr val="000000">
                <a:alpha val="43000"/>
              </a:srgbClr>
            </a:outerShdw>
            <a:reflection stA="55000" endPos="20000" dist="12700" dir="5400000" sy="-100000" algn="bl" rotWithShape="0"/>
          </a:effectLst>
        </p:spPr>
        <p:txBody>
          <a:bodyPr/>
          <a:lstStyle/>
          <a:p>
            <a:endParaRPr lang="en-US"/>
          </a:p>
        </p:txBody>
      </p:sp>
      <p:sp>
        <p:nvSpPr>
          <p:cNvPr id="2" name="Title 1"/>
          <p:cNvSpPr>
            <a:spLocks noGrp="1"/>
          </p:cNvSpPr>
          <p:nvPr>
            <p:ph type="title"/>
          </p:nvPr>
        </p:nvSpPr>
        <p:spPr/>
        <p:txBody>
          <a:bodyPr/>
          <a:lstStyle/>
          <a:p>
            <a:r>
              <a:rPr lang="sv-SE" smtClean="0"/>
              <a:t>Click to edit Master title style</a:t>
            </a:r>
            <a:endParaRPr lang="en-US"/>
          </a:p>
        </p:txBody>
      </p:sp>
      <p:sp>
        <p:nvSpPr>
          <p:cNvPr id="3" name="Date Placeholder 2"/>
          <p:cNvSpPr>
            <a:spLocks noGrp="1"/>
          </p:cNvSpPr>
          <p:nvPr>
            <p:ph type="dt" sz="half" idx="10"/>
          </p:nvPr>
        </p:nvSpPr>
        <p:spPr>
          <a:xfrm>
            <a:off x="495301" y="6356716"/>
            <a:ext cx="2311400" cy="365125"/>
          </a:xfrm>
          <a:prstGeom prst="rect">
            <a:avLst/>
          </a:prstGeom>
        </p:spPr>
        <p:txBody>
          <a:bodyPr lIns="91055" tIns="45532" rIns="91055" bIns="45532"/>
          <a:lstStyle/>
          <a:p>
            <a:pPr defTabSz="455263"/>
            <a:fld id="{5F0496DC-5FEB-9A47-BB13-EE863944D54F}" type="datetime1">
              <a:rPr lang="sv-SE" smtClean="0">
                <a:solidFill>
                  <a:prstClr val="black"/>
                </a:solidFill>
                <a:latin typeface="Calibri"/>
              </a:rPr>
              <a:pPr defTabSz="455263"/>
              <a:t>2017-02-28</a:t>
            </a:fld>
            <a:endParaRPr lang="en-US">
              <a:solidFill>
                <a:prstClr val="black"/>
              </a:solidFill>
              <a:latin typeface="Calibri"/>
            </a:endParaRPr>
          </a:p>
        </p:txBody>
      </p:sp>
      <p:sp>
        <p:nvSpPr>
          <p:cNvPr id="4" name="Footer Placeholder 3"/>
          <p:cNvSpPr>
            <a:spLocks noGrp="1"/>
          </p:cNvSpPr>
          <p:nvPr>
            <p:ph type="ftr" sz="quarter" idx="11"/>
          </p:nvPr>
        </p:nvSpPr>
        <p:spPr>
          <a:xfrm>
            <a:off x="3384550" y="6356716"/>
            <a:ext cx="3136900" cy="365125"/>
          </a:xfrm>
          <a:prstGeom prst="rect">
            <a:avLst/>
          </a:prstGeom>
        </p:spPr>
        <p:txBody>
          <a:bodyPr lIns="91055" tIns="45532" rIns="91055" bIns="45532"/>
          <a:lstStyle/>
          <a:p>
            <a:pPr defTabSz="455263"/>
            <a:endParaRPr lang="en-US">
              <a:solidFill>
                <a:prstClr val="black"/>
              </a:solidFill>
              <a:latin typeface="Calibri"/>
            </a:endParaRPr>
          </a:p>
        </p:txBody>
      </p:sp>
      <p:sp>
        <p:nvSpPr>
          <p:cNvPr id="5" name="Slide Number Placeholder 4"/>
          <p:cNvSpPr>
            <a:spLocks noGrp="1"/>
          </p:cNvSpPr>
          <p:nvPr>
            <p:ph type="sldNum" sz="quarter" idx="12"/>
          </p:nvPr>
        </p:nvSpPr>
        <p:spPr>
          <a:xfrm>
            <a:off x="7099300" y="6356716"/>
            <a:ext cx="2311400" cy="365125"/>
          </a:xfrm>
          <a:prstGeom prst="rect">
            <a:avLst/>
          </a:prstGeom>
        </p:spPr>
        <p:txBody>
          <a:bodyPr lIns="91055" tIns="45532" rIns="91055" bIns="45532"/>
          <a:lstStyle/>
          <a:p>
            <a:pPr defTabSz="455263"/>
            <a:fld id="{42DFE335-1676-CD4D-ADC2-4D8741C093F6}" type="slidenum">
              <a:rPr lang="en-US" smtClean="0">
                <a:solidFill>
                  <a:prstClr val="black"/>
                </a:solidFill>
                <a:latin typeface="Calibri"/>
              </a:rPr>
              <a:pPr defTabSz="455263"/>
              <a:t>‹#›</a:t>
            </a:fld>
            <a:endParaRPr lang="en-US">
              <a:solidFill>
                <a:prstClr val="black"/>
              </a:solidFill>
              <a:latin typeface="Calibri"/>
            </a:endParaRPr>
          </a:p>
        </p:txBody>
      </p:sp>
      <p:sp>
        <p:nvSpPr>
          <p:cNvPr id="12" name="Text Placeholder 11"/>
          <p:cNvSpPr>
            <a:spLocks noGrp="1"/>
          </p:cNvSpPr>
          <p:nvPr>
            <p:ph type="body" sz="quarter" idx="14"/>
          </p:nvPr>
        </p:nvSpPr>
        <p:spPr>
          <a:xfrm>
            <a:off x="495522" y="1614491"/>
            <a:ext cx="4621081" cy="3784600"/>
          </a:xfrm>
        </p:spPr>
        <p:txBody>
          <a:bodyPr/>
          <a:lstStyle>
            <a:lvl4pPr marL="1365674" indent="0">
              <a:buNone/>
              <a:defRPr/>
            </a:lvl4pPr>
            <a:lvl5pPr marL="1820906" indent="0">
              <a:buNone/>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p:txBody>
      </p:sp>
    </p:spTree>
    <p:extLst>
      <p:ext uri="{BB962C8B-B14F-4D97-AF65-F5344CB8AC3E}">
        <p14:creationId xmlns:p14="http://schemas.microsoft.com/office/powerpoint/2010/main" val="3653576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a:xfrm>
            <a:off x="495300" y="6356716"/>
            <a:ext cx="2311400" cy="365125"/>
          </a:xfrm>
          <a:prstGeom prst="rect">
            <a:avLst/>
          </a:prstGeom>
        </p:spPr>
        <p:txBody>
          <a:bodyPr lIns="91055" tIns="45532" rIns="91055" bIns="45532"/>
          <a:lstStyle/>
          <a:p>
            <a:pPr defTabSz="455263"/>
            <a:fld id="{0042BD94-96AF-B34C-9939-E00824ED4E00}" type="datetime1">
              <a:rPr lang="sv-SE" smtClean="0">
                <a:solidFill>
                  <a:prstClr val="black">
                    <a:tint val="75000"/>
                  </a:prstClr>
                </a:solidFill>
                <a:latin typeface="Calibri"/>
              </a:rPr>
              <a:pPr defTabSz="455263"/>
              <a:t>2017-02-28</a:t>
            </a:fld>
            <a:endParaRPr lang="en-US">
              <a:solidFill>
                <a:prstClr val="black">
                  <a:tint val="75000"/>
                </a:prstClr>
              </a:solidFill>
              <a:latin typeface="Calibri"/>
            </a:endParaRPr>
          </a:p>
        </p:txBody>
      </p:sp>
      <p:sp>
        <p:nvSpPr>
          <p:cNvPr id="4" name="Platshållare för sidfot 3"/>
          <p:cNvSpPr>
            <a:spLocks noGrp="1"/>
          </p:cNvSpPr>
          <p:nvPr>
            <p:ph type="ftr" sz="quarter" idx="11"/>
          </p:nvPr>
        </p:nvSpPr>
        <p:spPr>
          <a:xfrm>
            <a:off x="3384550" y="6356716"/>
            <a:ext cx="3136900" cy="365125"/>
          </a:xfrm>
          <a:prstGeom prst="rect">
            <a:avLst/>
          </a:prstGeom>
        </p:spPr>
        <p:txBody>
          <a:bodyPr lIns="91055" tIns="45532" rIns="91055" bIns="45532"/>
          <a:lstStyle/>
          <a:p>
            <a:pPr defTabSz="455263"/>
            <a:endParaRPr lang="en-US">
              <a:solidFill>
                <a:prstClr val="black">
                  <a:tint val="75000"/>
                </a:prstClr>
              </a:solidFill>
              <a:latin typeface="Calibri"/>
            </a:endParaRPr>
          </a:p>
        </p:txBody>
      </p:sp>
      <p:sp>
        <p:nvSpPr>
          <p:cNvPr id="5" name="Platshållare för bildnummer 4"/>
          <p:cNvSpPr>
            <a:spLocks noGrp="1"/>
          </p:cNvSpPr>
          <p:nvPr>
            <p:ph type="sldNum" sz="quarter" idx="12"/>
          </p:nvPr>
        </p:nvSpPr>
        <p:spPr>
          <a:xfrm>
            <a:off x="7099300" y="6356716"/>
            <a:ext cx="2311400" cy="365125"/>
          </a:xfrm>
          <a:prstGeom prst="rect">
            <a:avLst/>
          </a:prstGeom>
        </p:spPr>
        <p:txBody>
          <a:bodyPr lIns="91055" tIns="45532" rIns="91055" bIns="45532"/>
          <a:lstStyle/>
          <a:p>
            <a:pPr defTabSz="455263"/>
            <a:fld id="{42DFE335-1676-CD4D-ADC2-4D8741C093F6}" type="slidenum">
              <a:rPr lang="en-US" smtClean="0">
                <a:solidFill>
                  <a:prstClr val="black">
                    <a:tint val="75000"/>
                  </a:prstClr>
                </a:solidFill>
                <a:latin typeface="Calibri"/>
              </a:rPr>
              <a:pPr defTabSz="455263"/>
              <a:t>‹#›</a:t>
            </a:fld>
            <a:endParaRPr lang="en-US">
              <a:solidFill>
                <a:prstClr val="black">
                  <a:tint val="75000"/>
                </a:prstClr>
              </a:solidFill>
              <a:latin typeface="Calibri"/>
            </a:endParaRPr>
          </a:p>
        </p:txBody>
      </p:sp>
    </p:spTree>
    <p:extLst>
      <p:ext uri="{BB962C8B-B14F-4D97-AF65-F5344CB8AC3E}">
        <p14:creationId xmlns:p14="http://schemas.microsoft.com/office/powerpoint/2010/main" val="3600753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4" name="Shape 34"/>
          <p:cNvSpPr>
            <a:spLocks noGrp="1"/>
          </p:cNvSpPr>
          <p:nvPr>
            <p:ph type="title"/>
          </p:nvPr>
        </p:nvSpPr>
        <p:spPr>
          <a:prstGeom prst="rect">
            <a:avLst/>
          </a:prstGeom>
        </p:spPr>
        <p:txBody>
          <a:bodyPr/>
          <a:lstStyle/>
          <a:p>
            <a:r>
              <a:t>Title Text</a:t>
            </a:r>
          </a:p>
        </p:txBody>
      </p:sp>
      <p:sp>
        <p:nvSpPr>
          <p:cNvPr id="35" name="Shape 35"/>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 name="Shape 36"/>
          <p:cNvSpPr>
            <a:spLocks noGrp="1"/>
          </p:cNvSpPr>
          <p:nvPr>
            <p:ph type="sldNum" sz="quarter" idx="2"/>
          </p:nvPr>
        </p:nvSpPr>
        <p:spPr>
          <a:xfrm>
            <a:off x="7099300" y="6356495"/>
            <a:ext cx="2311400" cy="36512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327709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82508" y="4407127"/>
            <a:ext cx="8420100" cy="1362076"/>
          </a:xfrm>
        </p:spPr>
        <p:txBody>
          <a:bodyPr anchor="t"/>
          <a:lstStyle>
            <a:lvl1pPr algn="l">
              <a:defRPr sz="39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82508" y="2906729"/>
            <a:ext cx="8420100" cy="1500187"/>
          </a:xfrm>
        </p:spPr>
        <p:txBody>
          <a:bodyPr anchor="b"/>
          <a:lstStyle>
            <a:lvl1pPr marL="0" indent="0">
              <a:buNone/>
              <a:defRPr sz="2000">
                <a:solidFill>
                  <a:schemeClr val="tx1">
                    <a:tint val="75000"/>
                  </a:schemeClr>
                </a:solidFill>
              </a:defRPr>
            </a:lvl1pPr>
            <a:lvl2pPr marL="455184" indent="0">
              <a:buNone/>
              <a:defRPr sz="1800">
                <a:solidFill>
                  <a:schemeClr val="tx1">
                    <a:tint val="75000"/>
                  </a:schemeClr>
                </a:solidFill>
              </a:defRPr>
            </a:lvl2pPr>
            <a:lvl3pPr marL="910369" indent="0">
              <a:buNone/>
              <a:defRPr sz="1600">
                <a:solidFill>
                  <a:schemeClr val="tx1">
                    <a:tint val="75000"/>
                  </a:schemeClr>
                </a:solidFill>
              </a:defRPr>
            </a:lvl3pPr>
            <a:lvl4pPr marL="1365558" indent="0">
              <a:buNone/>
              <a:defRPr sz="1400">
                <a:solidFill>
                  <a:schemeClr val="tx1">
                    <a:tint val="75000"/>
                  </a:schemeClr>
                </a:solidFill>
              </a:defRPr>
            </a:lvl4pPr>
            <a:lvl5pPr marL="1820746" indent="0">
              <a:buNone/>
              <a:defRPr sz="1400">
                <a:solidFill>
                  <a:schemeClr val="tx1">
                    <a:tint val="75000"/>
                  </a:schemeClr>
                </a:solidFill>
              </a:defRPr>
            </a:lvl5pPr>
            <a:lvl6pPr marL="2275942" indent="0">
              <a:buNone/>
              <a:defRPr sz="1400">
                <a:solidFill>
                  <a:schemeClr val="tx1">
                    <a:tint val="75000"/>
                  </a:schemeClr>
                </a:solidFill>
              </a:defRPr>
            </a:lvl6pPr>
            <a:lvl7pPr marL="2731128" indent="0">
              <a:buNone/>
              <a:defRPr sz="1400">
                <a:solidFill>
                  <a:schemeClr val="tx1">
                    <a:tint val="75000"/>
                  </a:schemeClr>
                </a:solidFill>
              </a:defRPr>
            </a:lvl7pPr>
            <a:lvl8pPr marL="3186321" indent="0">
              <a:buNone/>
              <a:defRPr sz="1400">
                <a:solidFill>
                  <a:schemeClr val="tx1">
                    <a:tint val="75000"/>
                  </a:schemeClr>
                </a:solidFill>
              </a:defRPr>
            </a:lvl8pPr>
            <a:lvl9pPr marL="364151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CAF847AA-88A5-3440-82CD-7E573749161F}" type="datetime1">
              <a:rPr lang="sv-SE" smtClean="0"/>
              <a:t>2017-02-28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789334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642971" y="201"/>
            <a:ext cx="6242843" cy="1441451"/>
          </a:xfrm>
        </p:spPr>
        <p:txBody>
          <a:bodyPr/>
          <a:lstStyle/>
          <a:p>
            <a:r>
              <a:rPr lang="sv-SE" smtClean="0"/>
              <a:t>Klicka här för att ändra format</a:t>
            </a:r>
            <a:endParaRPr lang="sv-SE"/>
          </a:p>
        </p:txBody>
      </p:sp>
      <p:cxnSp>
        <p:nvCxnSpPr>
          <p:cNvPr id="3" name="Rak 7"/>
          <p:cNvCxnSpPr/>
          <p:nvPr userDrawn="1"/>
        </p:nvCxnSpPr>
        <p:spPr>
          <a:xfrm>
            <a:off x="-353242" y="1452400"/>
            <a:ext cx="10504428"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0941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642978" y="1955807"/>
            <a:ext cx="5164189" cy="3780620"/>
          </a:xfrm>
        </p:spPr>
        <p:txBody>
          <a:bodyPr lIns="0" tIns="0" rIns="0" bIns="0">
            <a:noAutofit/>
          </a:bodyPr>
          <a:lstStyle>
            <a:lvl1pPr marL="341386" indent="-341386" algn="l">
              <a:lnSpc>
                <a:spcPct val="90000"/>
              </a:lnSpc>
              <a:buFont typeface="Arial"/>
              <a:buChar char="•"/>
              <a:defRPr sz="2300">
                <a:solidFill>
                  <a:schemeClr val="bg1"/>
                </a:solidFill>
              </a:defRPr>
            </a:lvl1pPr>
            <a:lvl2pPr marL="455184" indent="0" algn="ctr">
              <a:buNone/>
              <a:defRPr>
                <a:solidFill>
                  <a:schemeClr val="tx1">
                    <a:tint val="75000"/>
                  </a:schemeClr>
                </a:solidFill>
              </a:defRPr>
            </a:lvl2pPr>
            <a:lvl3pPr marL="910369" indent="0" algn="ctr">
              <a:buNone/>
              <a:defRPr>
                <a:solidFill>
                  <a:schemeClr val="tx1">
                    <a:tint val="75000"/>
                  </a:schemeClr>
                </a:solidFill>
              </a:defRPr>
            </a:lvl3pPr>
            <a:lvl4pPr marL="1365558" indent="0" algn="ctr">
              <a:buNone/>
              <a:defRPr>
                <a:solidFill>
                  <a:schemeClr val="tx1">
                    <a:tint val="75000"/>
                  </a:schemeClr>
                </a:solidFill>
              </a:defRPr>
            </a:lvl4pPr>
            <a:lvl5pPr marL="1820746" indent="0" algn="ctr">
              <a:buNone/>
              <a:defRPr>
                <a:solidFill>
                  <a:schemeClr val="tx1">
                    <a:tint val="75000"/>
                  </a:schemeClr>
                </a:solidFill>
              </a:defRPr>
            </a:lvl5pPr>
            <a:lvl6pPr marL="2275942" indent="0" algn="ctr">
              <a:buNone/>
              <a:defRPr>
                <a:solidFill>
                  <a:schemeClr val="tx1">
                    <a:tint val="75000"/>
                  </a:schemeClr>
                </a:solidFill>
              </a:defRPr>
            </a:lvl6pPr>
            <a:lvl7pPr marL="2731128" indent="0" algn="ctr">
              <a:buNone/>
              <a:defRPr>
                <a:solidFill>
                  <a:schemeClr val="tx1">
                    <a:tint val="75000"/>
                  </a:schemeClr>
                </a:solidFill>
              </a:defRPr>
            </a:lvl7pPr>
            <a:lvl8pPr marL="3186321" indent="0" algn="ctr">
              <a:buNone/>
              <a:defRPr>
                <a:solidFill>
                  <a:schemeClr val="tx1">
                    <a:tint val="75000"/>
                  </a:schemeClr>
                </a:solidFill>
              </a:defRPr>
            </a:lvl8pPr>
            <a:lvl9pPr marL="364151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642971" y="201"/>
            <a:ext cx="6242843" cy="1441451"/>
          </a:xfrm>
        </p:spPr>
        <p:txBody>
          <a:bodyPr/>
          <a:lstStyle/>
          <a:p>
            <a:r>
              <a:rPr lang="sv-SE" smtClean="0"/>
              <a:t>Klicka här för att ändra format</a:t>
            </a:r>
            <a:endParaRPr lang="sv-SE"/>
          </a:p>
        </p:txBody>
      </p:sp>
      <p:sp>
        <p:nvSpPr>
          <p:cNvPr id="6" name="Rektangel med rundade hörn 5"/>
          <p:cNvSpPr/>
          <p:nvPr userDrawn="1"/>
        </p:nvSpPr>
        <p:spPr>
          <a:xfrm>
            <a:off x="6723017" y="1955805"/>
            <a:ext cx="2685627" cy="2479040"/>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038" tIns="45523" rIns="91038" bIns="45523" rtlCol="0" anchor="ctr"/>
          <a:lstStyle/>
          <a:p>
            <a:pPr algn="ctr"/>
            <a:endParaRPr lang="sv-SE">
              <a:solidFill>
                <a:prstClr val="white"/>
              </a:solidFill>
              <a:latin typeface="Calibri"/>
            </a:endParaRPr>
          </a:p>
        </p:txBody>
      </p:sp>
      <p:cxnSp>
        <p:nvCxnSpPr>
          <p:cNvPr id="7" name="Rak 5"/>
          <p:cNvCxnSpPr/>
          <p:nvPr userDrawn="1"/>
        </p:nvCxnSpPr>
        <p:spPr>
          <a:xfrm>
            <a:off x="-353242" y="1452400"/>
            <a:ext cx="10504428"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6378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642978" y="1955807"/>
            <a:ext cx="5164189" cy="3780620"/>
          </a:xfrm>
        </p:spPr>
        <p:txBody>
          <a:bodyPr lIns="0" tIns="0" rIns="0" bIns="0">
            <a:noAutofit/>
          </a:bodyPr>
          <a:lstStyle>
            <a:lvl1pPr marL="395149" marR="0" indent="-341386" algn="l" defTabSz="455184" rtl="0" eaLnBrk="1" fontAlgn="auto" latinLnBrk="0" hangingPunct="1">
              <a:lnSpc>
                <a:spcPct val="100000"/>
              </a:lnSpc>
              <a:spcBef>
                <a:spcPts val="1200"/>
              </a:spcBef>
              <a:spcAft>
                <a:spcPts val="600"/>
              </a:spcAft>
              <a:buClrTx/>
              <a:buSzTx/>
              <a:buFont typeface="Arial"/>
              <a:buChar char="•"/>
              <a:tabLst/>
              <a:defRPr sz="2300" b="0">
                <a:solidFill>
                  <a:schemeClr val="bg1"/>
                </a:solidFill>
              </a:defRPr>
            </a:lvl1pPr>
            <a:lvl2pPr marL="645143" marR="0" indent="-232974" algn="l" defTabSz="455184" rtl="0" eaLnBrk="1" fontAlgn="auto" latinLnBrk="0" hangingPunct="1">
              <a:lnSpc>
                <a:spcPct val="100000"/>
              </a:lnSpc>
              <a:spcBef>
                <a:spcPts val="199"/>
              </a:spcBef>
              <a:spcAft>
                <a:spcPts val="199"/>
              </a:spcAft>
              <a:buClrTx/>
              <a:buSzPct val="75000"/>
              <a:buFont typeface="Lucida Grande"/>
              <a:buChar char="-"/>
              <a:tabLst/>
              <a:defRPr sz="1800" baseline="0">
                <a:solidFill>
                  <a:srgbClr val="FFFFFF"/>
                </a:solidFill>
              </a:defRPr>
            </a:lvl2pPr>
            <a:lvl3pPr marL="910369" indent="0" algn="ctr">
              <a:buNone/>
              <a:defRPr>
                <a:solidFill>
                  <a:schemeClr val="tx1">
                    <a:tint val="75000"/>
                  </a:schemeClr>
                </a:solidFill>
              </a:defRPr>
            </a:lvl3pPr>
            <a:lvl4pPr marL="1365558" indent="0" algn="ctr">
              <a:buNone/>
              <a:defRPr>
                <a:solidFill>
                  <a:schemeClr val="tx1">
                    <a:tint val="75000"/>
                  </a:schemeClr>
                </a:solidFill>
              </a:defRPr>
            </a:lvl4pPr>
            <a:lvl5pPr marL="1820746" indent="0" algn="ctr">
              <a:buNone/>
              <a:defRPr>
                <a:solidFill>
                  <a:schemeClr val="tx1">
                    <a:tint val="75000"/>
                  </a:schemeClr>
                </a:solidFill>
              </a:defRPr>
            </a:lvl5pPr>
            <a:lvl6pPr marL="2275942" indent="0" algn="ctr">
              <a:buNone/>
              <a:defRPr>
                <a:solidFill>
                  <a:schemeClr val="tx1">
                    <a:tint val="75000"/>
                  </a:schemeClr>
                </a:solidFill>
              </a:defRPr>
            </a:lvl6pPr>
            <a:lvl7pPr marL="2731128" indent="0" algn="ctr">
              <a:buNone/>
              <a:defRPr>
                <a:solidFill>
                  <a:schemeClr val="tx1">
                    <a:tint val="75000"/>
                  </a:schemeClr>
                </a:solidFill>
              </a:defRPr>
            </a:lvl7pPr>
            <a:lvl8pPr marL="3186321" indent="0" algn="ctr">
              <a:buNone/>
              <a:defRPr>
                <a:solidFill>
                  <a:schemeClr val="tx1">
                    <a:tint val="75000"/>
                  </a:schemeClr>
                </a:solidFill>
              </a:defRPr>
            </a:lvl8pPr>
            <a:lvl9pPr marL="364151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642971" y="201"/>
            <a:ext cx="6242843"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53242" y="1452400"/>
            <a:ext cx="10504428"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2444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642978" y="1955807"/>
            <a:ext cx="5164189" cy="3780620"/>
          </a:xfrm>
        </p:spPr>
        <p:txBody>
          <a:bodyPr lIns="0" tIns="0" rIns="0" bIns="0">
            <a:noAutofit/>
          </a:bodyPr>
          <a:lstStyle>
            <a:lvl1pPr marL="395149" marR="0" indent="-341386" algn="l" defTabSz="455184" rtl="0" eaLnBrk="1" fontAlgn="auto" latinLnBrk="0" hangingPunct="1">
              <a:lnSpc>
                <a:spcPct val="100000"/>
              </a:lnSpc>
              <a:spcBef>
                <a:spcPts val="1200"/>
              </a:spcBef>
              <a:spcAft>
                <a:spcPts val="600"/>
              </a:spcAft>
              <a:buClrTx/>
              <a:buSzTx/>
              <a:buFont typeface="Arial"/>
              <a:buChar char="•"/>
              <a:tabLst/>
              <a:defRPr sz="2300" b="0">
                <a:solidFill>
                  <a:srgbClr val="0094CA"/>
                </a:solidFill>
              </a:defRPr>
            </a:lvl1pPr>
            <a:lvl2pPr marL="645143" marR="0" indent="-232974" algn="l" defTabSz="455184" rtl="0" eaLnBrk="1" fontAlgn="auto" latinLnBrk="0" hangingPunct="1">
              <a:lnSpc>
                <a:spcPct val="100000"/>
              </a:lnSpc>
              <a:spcBef>
                <a:spcPts val="199"/>
              </a:spcBef>
              <a:spcAft>
                <a:spcPts val="199"/>
              </a:spcAft>
              <a:buClrTx/>
              <a:buSzPct val="75000"/>
              <a:buFont typeface="Lucida Grande"/>
              <a:buChar char="-"/>
              <a:tabLst/>
              <a:defRPr sz="1800" baseline="0">
                <a:solidFill>
                  <a:srgbClr val="0094CA"/>
                </a:solidFill>
              </a:defRPr>
            </a:lvl2pPr>
            <a:lvl3pPr marL="910369" indent="0" algn="ctr">
              <a:buNone/>
              <a:defRPr>
                <a:solidFill>
                  <a:schemeClr val="tx1">
                    <a:tint val="75000"/>
                  </a:schemeClr>
                </a:solidFill>
              </a:defRPr>
            </a:lvl3pPr>
            <a:lvl4pPr marL="1365558" indent="0" algn="ctr">
              <a:buNone/>
              <a:defRPr>
                <a:solidFill>
                  <a:schemeClr val="tx1">
                    <a:tint val="75000"/>
                  </a:schemeClr>
                </a:solidFill>
              </a:defRPr>
            </a:lvl4pPr>
            <a:lvl5pPr marL="1820746" indent="0" algn="ctr">
              <a:buNone/>
              <a:defRPr>
                <a:solidFill>
                  <a:schemeClr val="tx1">
                    <a:tint val="75000"/>
                  </a:schemeClr>
                </a:solidFill>
              </a:defRPr>
            </a:lvl5pPr>
            <a:lvl6pPr marL="2275942" indent="0" algn="ctr">
              <a:buNone/>
              <a:defRPr>
                <a:solidFill>
                  <a:schemeClr val="tx1">
                    <a:tint val="75000"/>
                  </a:schemeClr>
                </a:solidFill>
              </a:defRPr>
            </a:lvl6pPr>
            <a:lvl7pPr marL="2731128" indent="0" algn="ctr">
              <a:buNone/>
              <a:defRPr>
                <a:solidFill>
                  <a:schemeClr val="tx1">
                    <a:tint val="75000"/>
                  </a:schemeClr>
                </a:solidFill>
              </a:defRPr>
            </a:lvl7pPr>
            <a:lvl8pPr marL="3186321" indent="0" algn="ctr">
              <a:buNone/>
              <a:defRPr>
                <a:solidFill>
                  <a:schemeClr val="tx1">
                    <a:tint val="75000"/>
                  </a:schemeClr>
                </a:solidFill>
              </a:defRPr>
            </a:lvl8pPr>
            <a:lvl9pPr marL="364151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642971" y="201"/>
            <a:ext cx="6242843"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53242" y="1452400"/>
            <a:ext cx="10504428"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6403570"/>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27156" y="161"/>
            <a:ext cx="657304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17633" y="1964948"/>
            <a:ext cx="7081099" cy="4038983"/>
          </a:xfrm>
        </p:spPr>
        <p:txBody>
          <a:bodyPr/>
          <a:lstStyle>
            <a:lvl1pPr marL="0" indent="0">
              <a:buNone/>
              <a:defRPr/>
            </a:lvl1pPr>
            <a:lvl2pPr marL="455184" indent="0">
              <a:buNone/>
              <a:defRPr/>
            </a:lvl2pPr>
            <a:lvl3pPr marL="910369" indent="0">
              <a:buNone/>
              <a:defRPr/>
            </a:lvl3pPr>
            <a:lvl4pPr marL="1365558" indent="0">
              <a:buNone/>
              <a:defRPr/>
            </a:lvl4pPr>
            <a:lvl5pPr marL="1820746"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5D57F91E-DFC2-034E-9BAB-E266597B22B5}" type="datetime1">
              <a:rPr lang="sv-SE" smtClean="0">
                <a:latin typeface="Calibri"/>
              </a:rPr>
              <a:t>2017-02-28</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53242" y="1452400"/>
            <a:ext cx="10504428"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0483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82508" y="4406923"/>
            <a:ext cx="8420100" cy="1362076"/>
          </a:xfrm>
          <a:prstGeom prst="rect">
            <a:avLst/>
          </a:prstGeom>
        </p:spPr>
        <p:txBody>
          <a:bodyPr anchor="t"/>
          <a:lstStyle>
            <a:lvl1pPr algn="l">
              <a:defRPr sz="39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82508" y="2906729"/>
            <a:ext cx="8420100" cy="1500187"/>
          </a:xfrm>
        </p:spPr>
        <p:txBody>
          <a:bodyPr anchor="b"/>
          <a:lstStyle>
            <a:lvl1pPr marL="0" indent="0">
              <a:buNone/>
              <a:defRPr sz="2000">
                <a:solidFill>
                  <a:schemeClr val="tx1">
                    <a:tint val="75000"/>
                  </a:schemeClr>
                </a:solidFill>
              </a:defRPr>
            </a:lvl1pPr>
            <a:lvl2pPr marL="455184" indent="0">
              <a:buNone/>
              <a:defRPr sz="1800">
                <a:solidFill>
                  <a:schemeClr val="tx1">
                    <a:tint val="75000"/>
                  </a:schemeClr>
                </a:solidFill>
              </a:defRPr>
            </a:lvl2pPr>
            <a:lvl3pPr marL="910369" indent="0">
              <a:buNone/>
              <a:defRPr sz="1600">
                <a:solidFill>
                  <a:schemeClr val="tx1">
                    <a:tint val="75000"/>
                  </a:schemeClr>
                </a:solidFill>
              </a:defRPr>
            </a:lvl3pPr>
            <a:lvl4pPr marL="1365558" indent="0">
              <a:buNone/>
              <a:defRPr sz="1400">
                <a:solidFill>
                  <a:schemeClr val="tx1">
                    <a:tint val="75000"/>
                  </a:schemeClr>
                </a:solidFill>
              </a:defRPr>
            </a:lvl4pPr>
            <a:lvl5pPr marL="1820746" indent="0">
              <a:buNone/>
              <a:defRPr sz="1400">
                <a:solidFill>
                  <a:schemeClr val="tx1">
                    <a:tint val="75000"/>
                  </a:schemeClr>
                </a:solidFill>
              </a:defRPr>
            </a:lvl5pPr>
            <a:lvl6pPr marL="2275942" indent="0">
              <a:buNone/>
              <a:defRPr sz="1400">
                <a:solidFill>
                  <a:schemeClr val="tx1">
                    <a:tint val="75000"/>
                  </a:schemeClr>
                </a:solidFill>
              </a:defRPr>
            </a:lvl6pPr>
            <a:lvl7pPr marL="2731128" indent="0">
              <a:buNone/>
              <a:defRPr sz="1400">
                <a:solidFill>
                  <a:schemeClr val="tx1">
                    <a:tint val="75000"/>
                  </a:schemeClr>
                </a:solidFill>
              </a:defRPr>
            </a:lvl7pPr>
            <a:lvl8pPr marL="3186321" indent="0">
              <a:buNone/>
              <a:defRPr sz="1400">
                <a:solidFill>
                  <a:schemeClr val="tx1">
                    <a:tint val="75000"/>
                  </a:schemeClr>
                </a:solidFill>
              </a:defRPr>
            </a:lvl8pPr>
            <a:lvl9pPr marL="364151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EBDC06DA-C02D-D244-ADB3-642418EA0E13}" type="datetime1">
              <a:rPr lang="sv-SE" smtClean="0">
                <a:latin typeface="Calibri"/>
              </a:rPr>
              <a:t>2017-02-28</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53242" y="1452400"/>
            <a:ext cx="10504428"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5639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95300" y="274639"/>
            <a:ext cx="89154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9530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503555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2CB6418-595D-E940-9CA3-0FD9860D45CA}" type="datetime1">
              <a:rPr lang="sv-SE" smtClean="0">
                <a:latin typeface="Calibri"/>
              </a:rPr>
              <a:t>2017-02-28</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53242" y="1452400"/>
            <a:ext cx="10504428"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8767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95300" y="274639"/>
            <a:ext cx="8915400" cy="11430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95303" y="1535117"/>
            <a:ext cx="4376870" cy="639763"/>
          </a:xfrm>
        </p:spPr>
        <p:txBody>
          <a:bodyPr anchor="b"/>
          <a:lstStyle>
            <a:lvl1pPr marL="0" indent="0">
              <a:buNone/>
              <a:defRPr sz="2300" b="1"/>
            </a:lvl1pPr>
            <a:lvl2pPr marL="455184" indent="0">
              <a:buNone/>
              <a:defRPr sz="2000" b="1"/>
            </a:lvl2pPr>
            <a:lvl3pPr marL="910369" indent="0">
              <a:buNone/>
              <a:defRPr sz="1800" b="1"/>
            </a:lvl3pPr>
            <a:lvl4pPr marL="1365558" indent="0">
              <a:buNone/>
              <a:defRPr sz="1600" b="1"/>
            </a:lvl4pPr>
            <a:lvl5pPr marL="1820746" indent="0">
              <a:buNone/>
              <a:defRPr sz="1600" b="1"/>
            </a:lvl5pPr>
            <a:lvl6pPr marL="2275942" indent="0">
              <a:buNone/>
              <a:defRPr sz="1600" b="1"/>
            </a:lvl6pPr>
            <a:lvl7pPr marL="2731128" indent="0">
              <a:buNone/>
              <a:defRPr sz="1600" b="1"/>
            </a:lvl7pPr>
            <a:lvl8pPr marL="3186321" indent="0">
              <a:buNone/>
              <a:defRPr sz="1600" b="1"/>
            </a:lvl8pPr>
            <a:lvl9pPr marL="364151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95303" y="2174879"/>
            <a:ext cx="437687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5032115" y="1535117"/>
            <a:ext cx="4378590" cy="639763"/>
          </a:xfrm>
        </p:spPr>
        <p:txBody>
          <a:bodyPr anchor="b"/>
          <a:lstStyle>
            <a:lvl1pPr marL="0" indent="0">
              <a:buNone/>
              <a:defRPr sz="2300" b="1"/>
            </a:lvl1pPr>
            <a:lvl2pPr marL="455184" indent="0">
              <a:buNone/>
              <a:defRPr sz="2000" b="1"/>
            </a:lvl2pPr>
            <a:lvl3pPr marL="910369" indent="0">
              <a:buNone/>
              <a:defRPr sz="1800" b="1"/>
            </a:lvl3pPr>
            <a:lvl4pPr marL="1365558" indent="0">
              <a:buNone/>
              <a:defRPr sz="1600" b="1"/>
            </a:lvl4pPr>
            <a:lvl5pPr marL="1820746" indent="0">
              <a:buNone/>
              <a:defRPr sz="1600" b="1"/>
            </a:lvl5pPr>
            <a:lvl6pPr marL="2275942" indent="0">
              <a:buNone/>
              <a:defRPr sz="1600" b="1"/>
            </a:lvl6pPr>
            <a:lvl7pPr marL="2731128" indent="0">
              <a:buNone/>
              <a:defRPr sz="1600" b="1"/>
            </a:lvl7pPr>
            <a:lvl8pPr marL="3186321" indent="0">
              <a:buNone/>
              <a:defRPr sz="1600" b="1"/>
            </a:lvl8pPr>
            <a:lvl9pPr marL="364151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5032115" y="2174879"/>
            <a:ext cx="437859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2A3E5BD8-788C-A840-95D4-085BEFEED867}" type="datetime1">
              <a:rPr lang="sv-SE" smtClean="0">
                <a:latin typeface="Calibri"/>
              </a:rPr>
              <a:t>2017-02-28</a:t>
            </a:fld>
            <a:endParaRPr lang="sv-SE">
              <a:latin typeface="Calibri"/>
            </a:endParaRPr>
          </a:p>
        </p:txBody>
      </p:sp>
      <p:sp>
        <p:nvSpPr>
          <p:cNvPr id="8" name="Platshållare för sidfot 7"/>
          <p:cNvSpPr>
            <a:spLocks noGrp="1"/>
          </p:cNvSpPr>
          <p:nvPr>
            <p:ph type="ftr" sz="quarter" idx="11"/>
          </p:nvPr>
        </p:nvSpPr>
        <p:spPr/>
        <p:txBody>
          <a:bodyPr/>
          <a:lstStyle/>
          <a:p>
            <a:endParaRPr lang="sv-SE">
              <a:latin typeface="Calibri"/>
            </a:endParaRPr>
          </a:p>
        </p:txBody>
      </p:sp>
      <p:sp>
        <p:nvSpPr>
          <p:cNvPr id="9" name="Platshållare för bildnummer 8"/>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10" name="Rak 7"/>
          <p:cNvCxnSpPr/>
          <p:nvPr userDrawn="1"/>
        </p:nvCxnSpPr>
        <p:spPr>
          <a:xfrm>
            <a:off x="-353242" y="1452400"/>
            <a:ext cx="10504428"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6127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95300" y="274639"/>
            <a:ext cx="89154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82F02E59-8108-CC48-9800-ED3A0E013DE9}" type="datetime1">
              <a:rPr lang="sv-SE" smtClean="0">
                <a:latin typeface="Calibri"/>
              </a:rPr>
              <a:t>2017-02-28</a:t>
            </a:fld>
            <a:endParaRPr lang="sv-SE">
              <a:latin typeface="Calibri"/>
            </a:endParaRPr>
          </a:p>
        </p:txBody>
      </p:sp>
      <p:sp>
        <p:nvSpPr>
          <p:cNvPr id="4" name="Platshållare för sidfot 3"/>
          <p:cNvSpPr>
            <a:spLocks noGrp="1"/>
          </p:cNvSpPr>
          <p:nvPr>
            <p:ph type="ftr" sz="quarter" idx="11"/>
          </p:nvPr>
        </p:nvSpPr>
        <p:spPr/>
        <p:txBody>
          <a:bodyPr/>
          <a:lstStyle/>
          <a:p>
            <a:endParaRPr lang="sv-SE">
              <a:latin typeface="Calibri"/>
            </a:endParaRPr>
          </a:p>
        </p:txBody>
      </p:sp>
      <p:sp>
        <p:nvSpPr>
          <p:cNvPr id="5" name="Platshållare för bildnummer 4"/>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6" name="Rak 7"/>
          <p:cNvCxnSpPr/>
          <p:nvPr userDrawn="1"/>
        </p:nvCxnSpPr>
        <p:spPr>
          <a:xfrm>
            <a:off x="-353242" y="1452400"/>
            <a:ext cx="10504428"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3241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1604B26-A4D2-2D44-AA7D-C426D7E6E874}" type="datetime1">
              <a:rPr lang="sv-SE" smtClean="0">
                <a:latin typeface="Calibri"/>
              </a:rPr>
              <a:t>2017-02-28</a:t>
            </a:fld>
            <a:endParaRPr lang="sv-SE">
              <a:latin typeface="Calibri"/>
            </a:endParaRPr>
          </a:p>
        </p:txBody>
      </p:sp>
      <p:sp>
        <p:nvSpPr>
          <p:cNvPr id="3" name="Platshållare för sidfot 2"/>
          <p:cNvSpPr>
            <a:spLocks noGrp="1"/>
          </p:cNvSpPr>
          <p:nvPr>
            <p:ph type="ftr" sz="quarter" idx="11"/>
          </p:nvPr>
        </p:nvSpPr>
        <p:spPr/>
        <p:txBody>
          <a:bodyPr/>
          <a:lstStyle/>
          <a:p>
            <a:endParaRPr lang="sv-SE">
              <a:latin typeface="Calibri"/>
            </a:endParaRPr>
          </a:p>
        </p:txBody>
      </p:sp>
      <p:sp>
        <p:nvSpPr>
          <p:cNvPr id="4" name="Platshållare för bildnummer 3"/>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4037771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9530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503555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9FBE4B8-F59B-CE40-8DAF-0A1D9FCA1801}" type="datetime1">
              <a:rPr lang="sv-SE" smtClean="0"/>
              <a:t>2017-02-28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6108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95309" y="273057"/>
            <a:ext cx="3259006" cy="1162051"/>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872979" y="273216"/>
            <a:ext cx="5537730" cy="5853113"/>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95309" y="1435104"/>
            <a:ext cx="3259006" cy="4691063"/>
          </a:xfrm>
        </p:spPr>
        <p:txBody>
          <a:bodyPr/>
          <a:lstStyle>
            <a:lvl1pPr marL="0" indent="0">
              <a:buNone/>
              <a:defRPr sz="1400"/>
            </a:lvl1pPr>
            <a:lvl2pPr marL="455184" indent="0">
              <a:buNone/>
              <a:defRPr sz="1200"/>
            </a:lvl2pPr>
            <a:lvl3pPr marL="910369" indent="0">
              <a:buNone/>
              <a:defRPr sz="1100"/>
            </a:lvl3pPr>
            <a:lvl4pPr marL="1365558" indent="0">
              <a:buNone/>
              <a:defRPr sz="900"/>
            </a:lvl4pPr>
            <a:lvl5pPr marL="1820746" indent="0">
              <a:buNone/>
              <a:defRPr sz="900"/>
            </a:lvl5pPr>
            <a:lvl6pPr marL="2275942" indent="0">
              <a:buNone/>
              <a:defRPr sz="900"/>
            </a:lvl6pPr>
            <a:lvl7pPr marL="2731128" indent="0">
              <a:buNone/>
              <a:defRPr sz="900"/>
            </a:lvl7pPr>
            <a:lvl8pPr marL="3186321" indent="0">
              <a:buNone/>
              <a:defRPr sz="900"/>
            </a:lvl8pPr>
            <a:lvl9pPr marL="364151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079B70A-E6F9-874F-83DD-1E6D42004779}" type="datetime1">
              <a:rPr lang="sv-SE" smtClean="0">
                <a:latin typeface="Calibri"/>
              </a:rPr>
              <a:t>2017-02-28</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789764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941645" y="4800609"/>
            <a:ext cx="5943600" cy="566739"/>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941645" y="612775"/>
            <a:ext cx="5943600" cy="4114800"/>
          </a:xfrm>
        </p:spPr>
        <p:txBody>
          <a:bodyPr/>
          <a:lstStyle>
            <a:lvl1pPr marL="0" indent="0">
              <a:buNone/>
              <a:defRPr sz="3200"/>
            </a:lvl1pPr>
            <a:lvl2pPr marL="455184" indent="0">
              <a:buNone/>
              <a:defRPr sz="2800"/>
            </a:lvl2pPr>
            <a:lvl3pPr marL="910369" indent="0">
              <a:buNone/>
              <a:defRPr sz="2300"/>
            </a:lvl3pPr>
            <a:lvl4pPr marL="1365558" indent="0">
              <a:buNone/>
              <a:defRPr sz="2000"/>
            </a:lvl4pPr>
            <a:lvl5pPr marL="1820746" indent="0">
              <a:buNone/>
              <a:defRPr sz="2000"/>
            </a:lvl5pPr>
            <a:lvl6pPr marL="2275942" indent="0">
              <a:buNone/>
              <a:defRPr sz="2000"/>
            </a:lvl6pPr>
            <a:lvl7pPr marL="2731128" indent="0">
              <a:buNone/>
              <a:defRPr sz="2000"/>
            </a:lvl7pPr>
            <a:lvl8pPr marL="3186321" indent="0">
              <a:buNone/>
              <a:defRPr sz="2000"/>
            </a:lvl8pPr>
            <a:lvl9pPr marL="3641510" indent="0">
              <a:buNone/>
              <a:defRPr sz="2000"/>
            </a:lvl9pPr>
          </a:lstStyle>
          <a:p>
            <a:endParaRPr lang="sv-SE"/>
          </a:p>
        </p:txBody>
      </p:sp>
      <p:sp>
        <p:nvSpPr>
          <p:cNvPr id="4" name="Platshållare för text 3"/>
          <p:cNvSpPr>
            <a:spLocks noGrp="1"/>
          </p:cNvSpPr>
          <p:nvPr>
            <p:ph type="body" sz="half" idx="2"/>
          </p:nvPr>
        </p:nvSpPr>
        <p:spPr>
          <a:xfrm>
            <a:off x="1941645" y="5367351"/>
            <a:ext cx="5943600" cy="804863"/>
          </a:xfrm>
        </p:spPr>
        <p:txBody>
          <a:bodyPr/>
          <a:lstStyle>
            <a:lvl1pPr marL="0" indent="0">
              <a:buNone/>
              <a:defRPr sz="1400"/>
            </a:lvl1pPr>
            <a:lvl2pPr marL="455184" indent="0">
              <a:buNone/>
              <a:defRPr sz="1200"/>
            </a:lvl2pPr>
            <a:lvl3pPr marL="910369" indent="0">
              <a:buNone/>
              <a:defRPr sz="1100"/>
            </a:lvl3pPr>
            <a:lvl4pPr marL="1365558" indent="0">
              <a:buNone/>
              <a:defRPr sz="900"/>
            </a:lvl4pPr>
            <a:lvl5pPr marL="1820746" indent="0">
              <a:buNone/>
              <a:defRPr sz="900"/>
            </a:lvl5pPr>
            <a:lvl6pPr marL="2275942" indent="0">
              <a:buNone/>
              <a:defRPr sz="900"/>
            </a:lvl6pPr>
            <a:lvl7pPr marL="2731128" indent="0">
              <a:buNone/>
              <a:defRPr sz="900"/>
            </a:lvl7pPr>
            <a:lvl8pPr marL="3186321" indent="0">
              <a:buNone/>
              <a:defRPr sz="900"/>
            </a:lvl8pPr>
            <a:lvl9pPr marL="364151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7043E51E-8E18-2940-BB0F-BDAAAC067C58}" type="datetime1">
              <a:rPr lang="sv-SE" smtClean="0">
                <a:latin typeface="Calibri"/>
              </a:rPr>
              <a:t>2017-02-28</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53242" y="1452400"/>
            <a:ext cx="10504428"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40673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95300" y="274639"/>
            <a:ext cx="89154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8ED0E69-E747-DC46-9719-84233A3D25C2}" type="datetime1">
              <a:rPr lang="sv-SE" smtClean="0">
                <a:latin typeface="Calibri"/>
              </a:rPr>
              <a:t>2017-02-28</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000129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181850" y="274844"/>
            <a:ext cx="222885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95300" y="274844"/>
            <a:ext cx="652145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57BCB07-2646-F048-9341-6FA6B6E0F08C}" type="datetime1">
              <a:rPr lang="sv-SE" smtClean="0">
                <a:latin typeface="Calibri"/>
              </a:rPr>
              <a:t>2017-02-28</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299823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208"/>
            <a:ext cx="9906000" cy="168274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lIns="91038" tIns="45523" rIns="91038" bIns="45523" rtlCol="0" anchor="ctr"/>
          <a:lstStyle/>
          <a:p>
            <a:pPr algn="ctr"/>
            <a:endParaRPr lang="sv-SE">
              <a:solidFill>
                <a:srgbClr val="0094CA"/>
              </a:solidFill>
              <a:latin typeface="Calibri"/>
            </a:endParaRPr>
          </a:p>
        </p:txBody>
      </p:sp>
      <p:pic>
        <p:nvPicPr>
          <p:cNvPr id="11" name="Bildobjekt 10" descr="ESS-logga-bl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7986" y="362809"/>
            <a:ext cx="1872000" cy="924480"/>
          </a:xfrm>
          <a:prstGeom prst="rect">
            <a:avLst/>
          </a:prstGeom>
        </p:spPr>
      </p:pic>
      <p:sp>
        <p:nvSpPr>
          <p:cNvPr id="3" name="Underrubrik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5184" indent="0" algn="ctr">
              <a:buNone/>
              <a:defRPr>
                <a:solidFill>
                  <a:schemeClr val="tx1">
                    <a:tint val="75000"/>
                  </a:schemeClr>
                </a:solidFill>
              </a:defRPr>
            </a:lvl2pPr>
            <a:lvl3pPr marL="910369" indent="0" algn="ctr">
              <a:buNone/>
              <a:defRPr>
                <a:solidFill>
                  <a:schemeClr val="tx1">
                    <a:tint val="75000"/>
                  </a:schemeClr>
                </a:solidFill>
              </a:defRPr>
            </a:lvl3pPr>
            <a:lvl4pPr marL="1365558" indent="0" algn="ctr">
              <a:buNone/>
              <a:defRPr>
                <a:solidFill>
                  <a:schemeClr val="tx1">
                    <a:tint val="75000"/>
                  </a:schemeClr>
                </a:solidFill>
              </a:defRPr>
            </a:lvl4pPr>
            <a:lvl5pPr marL="1820746" indent="0" algn="ctr">
              <a:buNone/>
              <a:defRPr>
                <a:solidFill>
                  <a:schemeClr val="tx1">
                    <a:tint val="75000"/>
                  </a:schemeClr>
                </a:solidFill>
              </a:defRPr>
            </a:lvl5pPr>
            <a:lvl6pPr marL="2275942" indent="0" algn="ctr">
              <a:buNone/>
              <a:defRPr>
                <a:solidFill>
                  <a:schemeClr val="tx1">
                    <a:tint val="75000"/>
                  </a:schemeClr>
                </a:solidFill>
              </a:defRPr>
            </a:lvl6pPr>
            <a:lvl7pPr marL="2731128" indent="0" algn="ctr">
              <a:buNone/>
              <a:defRPr>
                <a:solidFill>
                  <a:schemeClr val="tx1">
                    <a:tint val="75000"/>
                  </a:schemeClr>
                </a:solidFill>
              </a:defRPr>
            </a:lvl7pPr>
            <a:lvl8pPr marL="3186321" indent="0" algn="ctr">
              <a:buNone/>
              <a:defRPr>
                <a:solidFill>
                  <a:schemeClr val="tx1">
                    <a:tint val="75000"/>
                  </a:schemeClr>
                </a:solidFill>
              </a:defRPr>
            </a:lvl8pPr>
            <a:lvl9pPr marL="364151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D5277DE2-4532-8D45-9742-3F488A6EE421}" type="datetime1">
              <a:rPr lang="sv-SE" smtClean="0">
                <a:latin typeface="Calibri"/>
              </a:rPr>
              <a:t>2017-02-28</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
        <p:nvSpPr>
          <p:cNvPr id="9" name="Rubrik 1"/>
          <p:cNvSpPr>
            <a:spLocks noGrp="1"/>
          </p:cNvSpPr>
          <p:nvPr>
            <p:ph type="ctrTitle"/>
          </p:nvPr>
        </p:nvSpPr>
        <p:spPr>
          <a:xfrm>
            <a:off x="674120" y="130727"/>
            <a:ext cx="6814257" cy="1470025"/>
          </a:xfrm>
          <a:prstGeom prst="rect">
            <a:avLst/>
          </a:prstGeom>
          <a:noFill/>
        </p:spPr>
        <p:txBody>
          <a:bodyPr>
            <a:normAutofit/>
          </a:bodyPr>
          <a:lstStyle>
            <a:lvl1pPr algn="l">
              <a:defRPr sz="3900">
                <a:solidFill>
                  <a:srgbClr val="0094CA"/>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41169342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615"/>
            <a:ext cx="8420100" cy="1470025"/>
          </a:xfrm>
        </p:spPr>
        <p:txBody>
          <a:bodyPr/>
          <a:lstStyle>
            <a:lvl1pPr>
              <a:defRPr>
                <a:latin typeface="Helvetica"/>
                <a:cs typeface="Helvetica"/>
              </a:defRPr>
            </a:lvl1pPr>
          </a:lstStyle>
          <a:p>
            <a:r>
              <a:rPr lang="en-US" smtClean="0"/>
              <a:t>Click to edit Master title style</a:t>
            </a:r>
            <a:endParaRPr lang="sv-SE"/>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latin typeface="Helvetica"/>
                <a:cs typeface="Helvetica"/>
              </a:defRPr>
            </a:lvl1pPr>
            <a:lvl2pPr marL="514077" indent="0" algn="ctr">
              <a:buNone/>
              <a:defRPr>
                <a:solidFill>
                  <a:schemeClr val="tx1">
                    <a:tint val="75000"/>
                  </a:schemeClr>
                </a:solidFill>
              </a:defRPr>
            </a:lvl2pPr>
            <a:lvl3pPr marL="1028153" indent="0" algn="ctr">
              <a:buNone/>
              <a:defRPr>
                <a:solidFill>
                  <a:schemeClr val="tx1">
                    <a:tint val="75000"/>
                  </a:schemeClr>
                </a:solidFill>
              </a:defRPr>
            </a:lvl3pPr>
            <a:lvl4pPr marL="1542248" indent="0" algn="ctr">
              <a:buNone/>
              <a:defRPr>
                <a:solidFill>
                  <a:schemeClr val="tx1">
                    <a:tint val="75000"/>
                  </a:schemeClr>
                </a:solidFill>
              </a:defRPr>
            </a:lvl4pPr>
            <a:lvl5pPr marL="2056324" indent="0" algn="ctr">
              <a:buNone/>
              <a:defRPr>
                <a:solidFill>
                  <a:schemeClr val="tx1">
                    <a:tint val="75000"/>
                  </a:schemeClr>
                </a:solidFill>
              </a:defRPr>
            </a:lvl5pPr>
            <a:lvl6pPr marL="2570419" indent="0" algn="ctr">
              <a:buNone/>
              <a:defRPr>
                <a:solidFill>
                  <a:schemeClr val="tx1">
                    <a:tint val="75000"/>
                  </a:schemeClr>
                </a:solidFill>
              </a:defRPr>
            </a:lvl6pPr>
            <a:lvl7pPr marL="3084495" indent="0" algn="ctr">
              <a:buNone/>
              <a:defRPr>
                <a:solidFill>
                  <a:schemeClr val="tx1">
                    <a:tint val="75000"/>
                  </a:schemeClr>
                </a:solidFill>
              </a:defRPr>
            </a:lvl7pPr>
            <a:lvl8pPr marL="3598583" indent="0" algn="ctr">
              <a:buNone/>
              <a:defRPr>
                <a:solidFill>
                  <a:schemeClr val="tx1">
                    <a:tint val="75000"/>
                  </a:schemeClr>
                </a:solidFill>
              </a:defRPr>
            </a:lvl8pPr>
            <a:lvl9pPr marL="4112665"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lvl1pPr>
              <a:defRPr>
                <a:latin typeface="Helvetica"/>
                <a:cs typeface="Helvetica"/>
              </a:defRPr>
            </a:lvl1pPr>
          </a:lstStyle>
          <a:p>
            <a:fld id="{1EE65DA7-1E75-4F47-A730-292D85E14047}" type="datetime1">
              <a:rPr lang="sv-SE" smtClean="0">
                <a:solidFill>
                  <a:prstClr val="black">
                    <a:tint val="75000"/>
                  </a:prstClr>
                </a:solidFill>
              </a:rPr>
              <a:t>2017-02-28</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8173" y="260651"/>
            <a:ext cx="1486592" cy="886060"/>
          </a:xfrm>
          <a:prstGeom prst="rect">
            <a:avLst/>
          </a:prstGeom>
        </p:spPr>
      </p:pic>
    </p:spTree>
    <p:extLst>
      <p:ext uri="{BB962C8B-B14F-4D97-AF65-F5344CB8AC3E}">
        <p14:creationId xmlns:p14="http://schemas.microsoft.com/office/powerpoint/2010/main" val="1000491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632"/>
            <a:ext cx="8420100" cy="1470025"/>
          </a:xfrm>
        </p:spPr>
        <p:txBody>
          <a:bodyPr/>
          <a:lstStyle>
            <a:lvl1pPr>
              <a:defRPr>
                <a:latin typeface="Calibri"/>
                <a:cs typeface="Calibri"/>
              </a:defRPr>
            </a:lvl1pPr>
          </a:lstStyle>
          <a:p>
            <a:r>
              <a:rPr lang="en-US" dirty="0" smtClean="0"/>
              <a:t>Click to edit Master title style</a:t>
            </a:r>
            <a:endParaRPr lang="sv-SE" dirty="0"/>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latin typeface="Calibri"/>
                <a:cs typeface="Calibri"/>
              </a:defRPr>
            </a:lvl1pPr>
            <a:lvl2pPr marL="513783" indent="0" algn="ctr">
              <a:buNone/>
              <a:defRPr>
                <a:solidFill>
                  <a:schemeClr val="tx1">
                    <a:tint val="75000"/>
                  </a:schemeClr>
                </a:solidFill>
              </a:defRPr>
            </a:lvl2pPr>
            <a:lvl3pPr marL="1027569" indent="0" algn="ctr">
              <a:buNone/>
              <a:defRPr>
                <a:solidFill>
                  <a:schemeClr val="tx1">
                    <a:tint val="75000"/>
                  </a:schemeClr>
                </a:solidFill>
              </a:defRPr>
            </a:lvl3pPr>
            <a:lvl4pPr marL="1541371" indent="0" algn="ctr">
              <a:buNone/>
              <a:defRPr>
                <a:solidFill>
                  <a:schemeClr val="tx1">
                    <a:tint val="75000"/>
                  </a:schemeClr>
                </a:solidFill>
              </a:defRPr>
            </a:lvl4pPr>
            <a:lvl5pPr marL="2055155" indent="0" algn="ctr">
              <a:buNone/>
              <a:defRPr>
                <a:solidFill>
                  <a:schemeClr val="tx1">
                    <a:tint val="75000"/>
                  </a:schemeClr>
                </a:solidFill>
              </a:defRPr>
            </a:lvl5pPr>
            <a:lvl6pPr marL="2568958" indent="0" algn="ctr">
              <a:buNone/>
              <a:defRPr>
                <a:solidFill>
                  <a:schemeClr val="tx1">
                    <a:tint val="75000"/>
                  </a:schemeClr>
                </a:solidFill>
              </a:defRPr>
            </a:lvl6pPr>
            <a:lvl7pPr marL="3082741" indent="0" algn="ctr">
              <a:buNone/>
              <a:defRPr>
                <a:solidFill>
                  <a:schemeClr val="tx1">
                    <a:tint val="75000"/>
                  </a:schemeClr>
                </a:solidFill>
              </a:defRPr>
            </a:lvl7pPr>
            <a:lvl8pPr marL="3596536" indent="0" algn="ctr">
              <a:buNone/>
              <a:defRPr>
                <a:solidFill>
                  <a:schemeClr val="tx1">
                    <a:tint val="75000"/>
                  </a:schemeClr>
                </a:solidFill>
              </a:defRPr>
            </a:lvl8pPr>
            <a:lvl9pPr marL="4110327" indent="0" algn="ctr">
              <a:buNone/>
              <a:defRPr>
                <a:solidFill>
                  <a:schemeClr val="tx1">
                    <a:tint val="75000"/>
                  </a:schemeClr>
                </a:solidFill>
              </a:defRPr>
            </a:lvl9pPr>
          </a:lstStyle>
          <a:p>
            <a:r>
              <a:rPr lang="en-US" dirty="0" smtClean="0"/>
              <a:t>Click to edit Master subtitle style</a:t>
            </a:r>
            <a:endParaRPr lang="sv-SE" dirty="0"/>
          </a:p>
        </p:txBody>
      </p:sp>
      <p:sp>
        <p:nvSpPr>
          <p:cNvPr id="4" name="Date Placeholder 3"/>
          <p:cNvSpPr>
            <a:spLocks noGrp="1"/>
          </p:cNvSpPr>
          <p:nvPr>
            <p:ph type="dt" sz="half" idx="10"/>
          </p:nvPr>
        </p:nvSpPr>
        <p:spPr/>
        <p:txBody>
          <a:bodyPr/>
          <a:lstStyle>
            <a:lvl1pPr>
              <a:defRPr>
                <a:latin typeface="Calibri"/>
                <a:cs typeface="Calibri"/>
              </a:defRPr>
            </a:lvl1pPr>
          </a:lstStyle>
          <a:p>
            <a:fld id="{F78E39D9-B44E-014F-9176-92475A7777BE}" type="datetime1">
              <a:rPr lang="sv-SE" smtClean="0">
                <a:solidFill>
                  <a:prstClr val="black">
                    <a:tint val="75000"/>
                  </a:prstClr>
                </a:solidFill>
              </a:rPr>
              <a:pPr/>
              <a:t>2017-02-28</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a:cs typeface="Calibri"/>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a:cs typeface="Calibri"/>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632"/>
            <a:ext cx="8420100" cy="1470025"/>
          </a:xfrm>
        </p:spPr>
        <p:txBody>
          <a:bodyPr/>
          <a:lstStyle>
            <a:lvl1pPr>
              <a:defRPr>
                <a:latin typeface="Calibri"/>
                <a:cs typeface="Calibri"/>
              </a:defRPr>
            </a:lvl1pPr>
          </a:lstStyle>
          <a:p>
            <a:r>
              <a:rPr lang="en-US" dirty="0" smtClean="0"/>
              <a:t>Click to edit Master title style</a:t>
            </a:r>
            <a:endParaRPr lang="sv-SE" dirty="0"/>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latin typeface="Calibri"/>
                <a:cs typeface="Calibri"/>
              </a:defRPr>
            </a:lvl1pPr>
            <a:lvl2pPr marL="513783" indent="0" algn="ctr">
              <a:buNone/>
              <a:defRPr>
                <a:solidFill>
                  <a:schemeClr val="tx1">
                    <a:tint val="75000"/>
                  </a:schemeClr>
                </a:solidFill>
              </a:defRPr>
            </a:lvl2pPr>
            <a:lvl3pPr marL="1027569" indent="0" algn="ctr">
              <a:buNone/>
              <a:defRPr>
                <a:solidFill>
                  <a:schemeClr val="tx1">
                    <a:tint val="75000"/>
                  </a:schemeClr>
                </a:solidFill>
              </a:defRPr>
            </a:lvl3pPr>
            <a:lvl4pPr marL="1541371" indent="0" algn="ctr">
              <a:buNone/>
              <a:defRPr>
                <a:solidFill>
                  <a:schemeClr val="tx1">
                    <a:tint val="75000"/>
                  </a:schemeClr>
                </a:solidFill>
              </a:defRPr>
            </a:lvl4pPr>
            <a:lvl5pPr marL="2055155" indent="0" algn="ctr">
              <a:buNone/>
              <a:defRPr>
                <a:solidFill>
                  <a:schemeClr val="tx1">
                    <a:tint val="75000"/>
                  </a:schemeClr>
                </a:solidFill>
              </a:defRPr>
            </a:lvl5pPr>
            <a:lvl6pPr marL="2568958" indent="0" algn="ctr">
              <a:buNone/>
              <a:defRPr>
                <a:solidFill>
                  <a:schemeClr val="tx1">
                    <a:tint val="75000"/>
                  </a:schemeClr>
                </a:solidFill>
              </a:defRPr>
            </a:lvl6pPr>
            <a:lvl7pPr marL="3082741" indent="0" algn="ctr">
              <a:buNone/>
              <a:defRPr>
                <a:solidFill>
                  <a:schemeClr val="tx1">
                    <a:tint val="75000"/>
                  </a:schemeClr>
                </a:solidFill>
              </a:defRPr>
            </a:lvl7pPr>
            <a:lvl8pPr marL="3596536" indent="0" algn="ctr">
              <a:buNone/>
              <a:defRPr>
                <a:solidFill>
                  <a:schemeClr val="tx1">
                    <a:tint val="75000"/>
                  </a:schemeClr>
                </a:solidFill>
              </a:defRPr>
            </a:lvl8pPr>
            <a:lvl9pPr marL="4110327" indent="0" algn="ctr">
              <a:buNone/>
              <a:defRPr>
                <a:solidFill>
                  <a:schemeClr val="tx1">
                    <a:tint val="75000"/>
                  </a:schemeClr>
                </a:solidFill>
              </a:defRPr>
            </a:lvl9pPr>
          </a:lstStyle>
          <a:p>
            <a:r>
              <a:rPr lang="en-US" dirty="0" smtClean="0"/>
              <a:t>Click to edit Master subtitle style</a:t>
            </a:r>
            <a:endParaRPr lang="sv-SE" dirty="0"/>
          </a:p>
        </p:txBody>
      </p:sp>
      <p:sp>
        <p:nvSpPr>
          <p:cNvPr id="4" name="Date Placeholder 3"/>
          <p:cNvSpPr>
            <a:spLocks noGrp="1"/>
          </p:cNvSpPr>
          <p:nvPr>
            <p:ph type="dt" sz="half" idx="10"/>
          </p:nvPr>
        </p:nvSpPr>
        <p:spPr/>
        <p:txBody>
          <a:bodyPr/>
          <a:lstStyle>
            <a:lvl1pPr>
              <a:defRPr>
                <a:latin typeface="Calibri"/>
                <a:cs typeface="Calibri"/>
              </a:defRPr>
            </a:lvl1pPr>
          </a:lstStyle>
          <a:p>
            <a:fld id="{1EE65DA7-1E75-4F47-A730-292D85E14047}" type="datetime1">
              <a:rPr lang="sv-SE" smtClean="0">
                <a:solidFill>
                  <a:prstClr val="black">
                    <a:tint val="75000"/>
                  </a:prstClr>
                </a:solidFill>
              </a:rPr>
              <a:pPr/>
              <a:t>2017-02-28</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a:cs typeface="Calibri"/>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a:cs typeface="Calibri"/>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8173" y="260651"/>
            <a:ext cx="1486592" cy="886060"/>
          </a:xfrm>
          <a:prstGeom prst="rect">
            <a:avLst/>
          </a:prstGeom>
        </p:spPr>
      </p:pic>
    </p:spTree>
    <p:extLst>
      <p:ext uri="{BB962C8B-B14F-4D97-AF65-F5344CB8AC3E}">
        <p14:creationId xmlns:p14="http://schemas.microsoft.com/office/powerpoint/2010/main" val="12078655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137"/>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756" tIns="51381" rIns="102756" bIns="51381" rtlCol="0" anchor="ctr"/>
          <a:lstStyle/>
          <a:p>
            <a:pPr algn="ctr" defTabSz="1027569"/>
            <a:endParaRPr lang="sv-SE" sz="2000" dirty="0">
              <a:solidFill>
                <a:srgbClr val="0094CA"/>
              </a:solidFill>
              <a:latin typeface="Calibri"/>
              <a:cs typeface="Calibri"/>
            </a:endParaRPr>
          </a:p>
        </p:txBody>
      </p:sp>
      <p:sp>
        <p:nvSpPr>
          <p:cNvPr id="2" name="Title 1"/>
          <p:cNvSpPr>
            <a:spLocks noGrp="1"/>
          </p:cNvSpPr>
          <p:nvPr>
            <p:ph type="title"/>
          </p:nvPr>
        </p:nvSpPr>
        <p:spPr/>
        <p:txBody>
          <a:bodyPr/>
          <a:lstStyle>
            <a:lvl1pPr>
              <a:defRPr>
                <a:latin typeface="Calibri"/>
                <a:cs typeface="Calibri"/>
              </a:defRPr>
            </a:lvl1pPr>
          </a:lstStyle>
          <a:p>
            <a:r>
              <a:rPr lang="en-US" dirty="0" smtClean="0"/>
              <a:t>Click to edit Master title style</a:t>
            </a:r>
            <a:endParaRPr lang="sv-SE" dirty="0"/>
          </a:p>
        </p:txBody>
      </p:sp>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4" name="Date Placeholder 3"/>
          <p:cNvSpPr>
            <a:spLocks noGrp="1"/>
          </p:cNvSpPr>
          <p:nvPr>
            <p:ph type="dt" sz="half" idx="10"/>
          </p:nvPr>
        </p:nvSpPr>
        <p:spPr/>
        <p:txBody>
          <a:bodyPr/>
          <a:lstStyle>
            <a:lvl1pPr>
              <a:defRPr>
                <a:latin typeface="Calibri"/>
                <a:cs typeface="Calibri"/>
              </a:defRPr>
            </a:lvl1pPr>
          </a:lstStyle>
          <a:p>
            <a:fld id="{9ACDEAF5-660C-754D-B24A-2A7BECA17FCC}" type="datetime1">
              <a:rPr lang="sv-SE" smtClean="0">
                <a:solidFill>
                  <a:prstClr val="black">
                    <a:tint val="75000"/>
                  </a:prstClr>
                </a:solidFill>
              </a:rPr>
              <a:pPr/>
              <a:t>2017-02-28</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a:cs typeface="Calibri"/>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a:cs typeface="Calibri"/>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137"/>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756" tIns="51381" rIns="102756" bIns="51381" rtlCol="0" anchor="ctr"/>
          <a:lstStyle/>
          <a:p>
            <a:pPr algn="ctr" defTabSz="1027569"/>
            <a:endParaRPr lang="sv-SE" sz="2000" dirty="0">
              <a:solidFill>
                <a:srgbClr val="0094CA"/>
              </a:solidFill>
              <a:latin typeface="Calibri"/>
              <a:cs typeface="Calibri"/>
            </a:endParaRPr>
          </a:p>
        </p:txBody>
      </p:sp>
      <p:sp>
        <p:nvSpPr>
          <p:cNvPr id="2" name="Title 1"/>
          <p:cNvSpPr>
            <a:spLocks noGrp="1"/>
          </p:cNvSpPr>
          <p:nvPr>
            <p:ph type="title"/>
          </p:nvPr>
        </p:nvSpPr>
        <p:spPr/>
        <p:txBody>
          <a:bodyPr/>
          <a:lstStyle>
            <a:lvl1pPr>
              <a:defRPr>
                <a:latin typeface="Calibri"/>
                <a:cs typeface="Calibri"/>
              </a:defRPr>
            </a:lvl1pPr>
          </a:lstStyle>
          <a:p>
            <a:r>
              <a:rPr lang="en-US" dirty="0" smtClean="0"/>
              <a:t>Click to edit Master title style</a:t>
            </a:r>
            <a:endParaRPr lang="sv-SE" dirty="0"/>
          </a:p>
        </p:txBody>
      </p:sp>
      <p:sp>
        <p:nvSpPr>
          <p:cNvPr id="3" name="Content Placeholder 2"/>
          <p:cNvSpPr>
            <a:spLocks noGrp="1"/>
          </p:cNvSpPr>
          <p:nvPr>
            <p:ph sz="half" idx="1"/>
          </p:nvPr>
        </p:nvSpPr>
        <p:spPr>
          <a:xfrm>
            <a:off x="495300" y="1600206"/>
            <a:ext cx="4375150" cy="4525963"/>
          </a:xfrm>
        </p:spPr>
        <p:txBody>
          <a:bodyPr/>
          <a:lstStyle>
            <a:lvl1pPr>
              <a:defRPr sz="3200">
                <a:latin typeface="Calibri"/>
                <a:cs typeface="Calibri"/>
              </a:defRPr>
            </a:lvl1pPr>
            <a:lvl2pPr>
              <a:defRPr sz="2700">
                <a:latin typeface="Calibri"/>
                <a:cs typeface="Calibri"/>
              </a:defRPr>
            </a:lvl2pPr>
            <a:lvl3pPr>
              <a:defRPr sz="2300">
                <a:latin typeface="Calibri"/>
                <a:cs typeface="Calibri"/>
              </a:defRPr>
            </a:lvl3pPr>
            <a:lvl4pPr>
              <a:defRPr sz="2000">
                <a:latin typeface="Calibri"/>
                <a:cs typeface="Calibri"/>
              </a:defRPr>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5035550" y="1600206"/>
            <a:ext cx="4375150" cy="4525963"/>
          </a:xfrm>
        </p:spPr>
        <p:txBody>
          <a:bodyPr/>
          <a:lstStyle>
            <a:lvl1pPr>
              <a:defRPr sz="3200">
                <a:latin typeface="Calibri"/>
                <a:cs typeface="Calibri"/>
              </a:defRPr>
            </a:lvl1pPr>
            <a:lvl2pPr>
              <a:defRPr sz="2700">
                <a:latin typeface="Calibri"/>
                <a:cs typeface="Calibri"/>
              </a:defRPr>
            </a:lvl2pPr>
            <a:lvl3pPr>
              <a:defRPr sz="2300">
                <a:latin typeface="Calibri"/>
                <a:cs typeface="Calibri"/>
              </a:defRPr>
            </a:lvl3pPr>
            <a:lvl4pPr>
              <a:defRPr sz="2000">
                <a:latin typeface="Calibri"/>
                <a:cs typeface="Calibri"/>
              </a:defRPr>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p:cNvSpPr>
          <p:nvPr>
            <p:ph type="dt" sz="half" idx="10"/>
          </p:nvPr>
        </p:nvSpPr>
        <p:spPr/>
        <p:txBody>
          <a:bodyPr/>
          <a:lstStyle>
            <a:lvl1pPr>
              <a:defRPr>
                <a:latin typeface="Calibri"/>
                <a:cs typeface="Calibri"/>
              </a:defRPr>
            </a:lvl1pPr>
          </a:lstStyle>
          <a:p>
            <a:fld id="{D73DAA81-7F90-BB49-A941-13174BD48635}" type="datetime1">
              <a:rPr lang="sv-SE" smtClean="0">
                <a:solidFill>
                  <a:prstClr val="black">
                    <a:tint val="75000"/>
                  </a:prstClr>
                </a:solidFill>
              </a:rPr>
              <a:pPr/>
              <a:t>2017-02-28</a:t>
            </a:fld>
            <a:endParaRPr lang="sv-SE"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alibri"/>
                <a:cs typeface="Calibri"/>
              </a:defRPr>
            </a:lvl1pPr>
          </a:lstStyle>
          <a:p>
            <a:endParaRPr lang="sv-SE"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alibri"/>
                <a:cs typeface="Calibri"/>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10"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95303" y="1535117"/>
            <a:ext cx="4376870" cy="639763"/>
          </a:xfrm>
        </p:spPr>
        <p:txBody>
          <a:bodyPr anchor="b"/>
          <a:lstStyle>
            <a:lvl1pPr marL="0" indent="0">
              <a:buNone/>
              <a:defRPr sz="2300" b="1"/>
            </a:lvl1pPr>
            <a:lvl2pPr marL="455184" indent="0">
              <a:buNone/>
              <a:defRPr sz="2000" b="1"/>
            </a:lvl2pPr>
            <a:lvl3pPr marL="910369" indent="0">
              <a:buNone/>
              <a:defRPr sz="1800" b="1"/>
            </a:lvl3pPr>
            <a:lvl4pPr marL="1365558" indent="0">
              <a:buNone/>
              <a:defRPr sz="1600" b="1"/>
            </a:lvl4pPr>
            <a:lvl5pPr marL="1820746" indent="0">
              <a:buNone/>
              <a:defRPr sz="1600" b="1"/>
            </a:lvl5pPr>
            <a:lvl6pPr marL="2275942" indent="0">
              <a:buNone/>
              <a:defRPr sz="1600" b="1"/>
            </a:lvl6pPr>
            <a:lvl7pPr marL="2731128" indent="0">
              <a:buNone/>
              <a:defRPr sz="1600" b="1"/>
            </a:lvl7pPr>
            <a:lvl8pPr marL="3186321" indent="0">
              <a:buNone/>
              <a:defRPr sz="1600" b="1"/>
            </a:lvl8pPr>
            <a:lvl9pPr marL="364151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95303" y="2174879"/>
            <a:ext cx="437687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5032115" y="1535117"/>
            <a:ext cx="4378590" cy="639763"/>
          </a:xfrm>
        </p:spPr>
        <p:txBody>
          <a:bodyPr anchor="b"/>
          <a:lstStyle>
            <a:lvl1pPr marL="0" indent="0">
              <a:buNone/>
              <a:defRPr sz="2300" b="1"/>
            </a:lvl1pPr>
            <a:lvl2pPr marL="455184" indent="0">
              <a:buNone/>
              <a:defRPr sz="2000" b="1"/>
            </a:lvl2pPr>
            <a:lvl3pPr marL="910369" indent="0">
              <a:buNone/>
              <a:defRPr sz="1800" b="1"/>
            </a:lvl3pPr>
            <a:lvl4pPr marL="1365558" indent="0">
              <a:buNone/>
              <a:defRPr sz="1600" b="1"/>
            </a:lvl4pPr>
            <a:lvl5pPr marL="1820746" indent="0">
              <a:buNone/>
              <a:defRPr sz="1600" b="1"/>
            </a:lvl5pPr>
            <a:lvl6pPr marL="2275942" indent="0">
              <a:buNone/>
              <a:defRPr sz="1600" b="1"/>
            </a:lvl6pPr>
            <a:lvl7pPr marL="2731128" indent="0">
              <a:buNone/>
              <a:defRPr sz="1600" b="1"/>
            </a:lvl7pPr>
            <a:lvl8pPr marL="3186321" indent="0">
              <a:buNone/>
              <a:defRPr sz="1600" b="1"/>
            </a:lvl8pPr>
            <a:lvl9pPr marL="364151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5032115" y="2174879"/>
            <a:ext cx="437859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641197CF-F76A-B044-9DAD-138F00411527}" type="datetime1">
              <a:rPr lang="sv-SE" smtClean="0"/>
              <a:t>2017-02-28</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2926338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a:cs typeface="Calibri"/>
              </a:defRPr>
            </a:lvl1pPr>
          </a:lstStyle>
          <a:p>
            <a:r>
              <a:rPr lang="en-US" dirty="0" smtClean="0"/>
              <a:t>Click to edit Master title style</a:t>
            </a:r>
            <a:endParaRPr lang="sv-SE" dirty="0"/>
          </a:p>
        </p:txBody>
      </p:sp>
      <p:sp>
        <p:nvSpPr>
          <p:cNvPr id="3" name="Text Placeholder 2"/>
          <p:cNvSpPr>
            <a:spLocks noGrp="1"/>
          </p:cNvSpPr>
          <p:nvPr>
            <p:ph type="body" idx="1"/>
          </p:nvPr>
        </p:nvSpPr>
        <p:spPr>
          <a:xfrm>
            <a:off x="495300" y="1535117"/>
            <a:ext cx="4376870" cy="639763"/>
          </a:xfrm>
        </p:spPr>
        <p:txBody>
          <a:bodyPr anchor="b"/>
          <a:lstStyle>
            <a:lvl1pPr marL="0" indent="0">
              <a:buNone/>
              <a:defRPr sz="2700" b="1">
                <a:latin typeface="Calibri"/>
                <a:cs typeface="Calibri"/>
              </a:defRPr>
            </a:lvl1pPr>
            <a:lvl2pPr marL="513783" indent="0">
              <a:buNone/>
              <a:defRPr sz="2300" b="1"/>
            </a:lvl2pPr>
            <a:lvl3pPr marL="1027569" indent="0">
              <a:buNone/>
              <a:defRPr sz="2000" b="1"/>
            </a:lvl3pPr>
            <a:lvl4pPr marL="1541371" indent="0">
              <a:buNone/>
              <a:defRPr sz="1800" b="1"/>
            </a:lvl4pPr>
            <a:lvl5pPr marL="2055155" indent="0">
              <a:buNone/>
              <a:defRPr sz="1800" b="1"/>
            </a:lvl5pPr>
            <a:lvl6pPr marL="2568958" indent="0">
              <a:buNone/>
              <a:defRPr sz="1800" b="1"/>
            </a:lvl6pPr>
            <a:lvl7pPr marL="3082741" indent="0">
              <a:buNone/>
              <a:defRPr sz="1800" b="1"/>
            </a:lvl7pPr>
            <a:lvl8pPr marL="3596536" indent="0">
              <a:buNone/>
              <a:defRPr sz="1800" b="1"/>
            </a:lvl8pPr>
            <a:lvl9pPr marL="4110327" indent="0">
              <a:buNone/>
              <a:defRPr sz="1800" b="1"/>
            </a:lvl9pPr>
          </a:lstStyle>
          <a:p>
            <a:pPr lvl="0"/>
            <a:r>
              <a:rPr lang="en-US" dirty="0"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700">
                <a:latin typeface="Calibri"/>
                <a:cs typeface="Calibri"/>
              </a:defRPr>
            </a:lvl1pPr>
            <a:lvl2pPr>
              <a:defRPr sz="23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5" name="Text Placeholder 4"/>
          <p:cNvSpPr>
            <a:spLocks noGrp="1"/>
          </p:cNvSpPr>
          <p:nvPr>
            <p:ph type="body" sz="quarter" idx="3"/>
          </p:nvPr>
        </p:nvSpPr>
        <p:spPr>
          <a:xfrm>
            <a:off x="5032119" y="1535117"/>
            <a:ext cx="4378590" cy="639763"/>
          </a:xfrm>
        </p:spPr>
        <p:txBody>
          <a:bodyPr anchor="b"/>
          <a:lstStyle>
            <a:lvl1pPr marL="0" indent="0">
              <a:buNone/>
              <a:defRPr sz="2700" b="1">
                <a:latin typeface="Calibri"/>
                <a:cs typeface="Calibri"/>
              </a:defRPr>
            </a:lvl1pPr>
            <a:lvl2pPr marL="513783" indent="0">
              <a:buNone/>
              <a:defRPr sz="2300" b="1"/>
            </a:lvl2pPr>
            <a:lvl3pPr marL="1027569" indent="0">
              <a:buNone/>
              <a:defRPr sz="2000" b="1"/>
            </a:lvl3pPr>
            <a:lvl4pPr marL="1541371" indent="0">
              <a:buNone/>
              <a:defRPr sz="1800" b="1"/>
            </a:lvl4pPr>
            <a:lvl5pPr marL="2055155" indent="0">
              <a:buNone/>
              <a:defRPr sz="1800" b="1"/>
            </a:lvl5pPr>
            <a:lvl6pPr marL="2568958" indent="0">
              <a:buNone/>
              <a:defRPr sz="1800" b="1"/>
            </a:lvl6pPr>
            <a:lvl7pPr marL="3082741" indent="0">
              <a:buNone/>
              <a:defRPr sz="1800" b="1"/>
            </a:lvl7pPr>
            <a:lvl8pPr marL="3596536" indent="0">
              <a:buNone/>
              <a:defRPr sz="1800" b="1"/>
            </a:lvl8pPr>
            <a:lvl9pPr marL="4110327" indent="0">
              <a:buNone/>
              <a:defRPr sz="1800" b="1"/>
            </a:lvl9pPr>
          </a:lstStyle>
          <a:p>
            <a:pPr lvl="0"/>
            <a:r>
              <a:rPr lang="en-US" dirty="0" smtClean="0"/>
              <a:t>Click to edit Master text styles</a:t>
            </a:r>
          </a:p>
        </p:txBody>
      </p:sp>
      <p:sp>
        <p:nvSpPr>
          <p:cNvPr id="6" name="Content Placeholder 5"/>
          <p:cNvSpPr>
            <a:spLocks noGrp="1"/>
          </p:cNvSpPr>
          <p:nvPr>
            <p:ph sz="quarter" idx="4"/>
          </p:nvPr>
        </p:nvSpPr>
        <p:spPr>
          <a:xfrm>
            <a:off x="5032119" y="2174875"/>
            <a:ext cx="4378590" cy="3951288"/>
          </a:xfrm>
        </p:spPr>
        <p:txBody>
          <a:bodyPr/>
          <a:lstStyle>
            <a:lvl1pPr>
              <a:defRPr sz="2700">
                <a:latin typeface="Calibri"/>
                <a:cs typeface="Calibri"/>
              </a:defRPr>
            </a:lvl1pPr>
            <a:lvl2pPr>
              <a:defRPr sz="23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7" name="Date Placeholder 6"/>
          <p:cNvSpPr>
            <a:spLocks noGrp="1"/>
          </p:cNvSpPr>
          <p:nvPr>
            <p:ph type="dt" sz="half" idx="10"/>
          </p:nvPr>
        </p:nvSpPr>
        <p:spPr/>
        <p:txBody>
          <a:bodyPr/>
          <a:lstStyle>
            <a:lvl1pPr>
              <a:defRPr>
                <a:latin typeface="Calibri"/>
                <a:cs typeface="Calibri"/>
              </a:defRPr>
            </a:lvl1pPr>
          </a:lstStyle>
          <a:p>
            <a:fld id="{7D1B65E3-0406-3C4C-9CB8-193EFDC8DD02}" type="datetime1">
              <a:rPr lang="sv-SE" smtClean="0">
                <a:solidFill>
                  <a:prstClr val="black">
                    <a:tint val="75000"/>
                  </a:prstClr>
                </a:solidFill>
              </a:rPr>
              <a:pPr/>
              <a:t>2017-02-28</a:t>
            </a:fld>
            <a:endParaRPr lang="sv-SE"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Calibri"/>
                <a:cs typeface="Calibri"/>
              </a:defRPr>
            </a:lvl1pPr>
          </a:lstStyle>
          <a:p>
            <a:endParaRPr lang="sv-SE"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Calibri"/>
                <a:cs typeface="Calibri"/>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sp>
        <p:nvSpPr>
          <p:cNvPr id="10" name="Rektangel 6"/>
          <p:cNvSpPr/>
          <p:nvPr userDrawn="1"/>
        </p:nvSpPr>
        <p:spPr>
          <a:xfrm>
            <a:off x="0" y="137"/>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756" tIns="51381" rIns="102756" bIns="51381" rtlCol="0" anchor="ctr"/>
          <a:lstStyle/>
          <a:p>
            <a:pPr algn="ctr" defTabSz="1027569"/>
            <a:endParaRPr lang="sv-SE" sz="2000" dirty="0">
              <a:solidFill>
                <a:srgbClr val="0094CA"/>
              </a:solidFill>
              <a:latin typeface="Calibri"/>
              <a:cs typeface="Calibri"/>
            </a:endParaRPr>
          </a:p>
        </p:txBody>
      </p:sp>
      <p:pic>
        <p:nvPicPr>
          <p:cNvPr id="11"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Tree>
    <p:extLst>
      <p:ext uri="{BB962C8B-B14F-4D97-AF65-F5344CB8AC3E}">
        <p14:creationId xmlns:p14="http://schemas.microsoft.com/office/powerpoint/2010/main" val="1249740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600"/>
            <a:ext cx="8420100" cy="1470025"/>
          </a:xfrm>
        </p:spPr>
        <p:txBody>
          <a:bodyPr/>
          <a:lstStyle>
            <a:lvl1pPr>
              <a:defRPr>
                <a:latin typeface="Calibri"/>
                <a:cs typeface="Calibri"/>
              </a:defRPr>
            </a:lvl1pPr>
          </a:lstStyle>
          <a:p>
            <a:r>
              <a:rPr lang="en-US" dirty="0" smtClean="0"/>
              <a:t>Click to edit Master title style</a:t>
            </a:r>
            <a:endParaRPr lang="sv-SE" dirty="0"/>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latin typeface="Calibri"/>
                <a:cs typeface="Calibri"/>
              </a:defRPr>
            </a:lvl1pPr>
            <a:lvl2pPr marL="514335" indent="0" algn="ctr">
              <a:buNone/>
              <a:defRPr>
                <a:solidFill>
                  <a:schemeClr val="tx1">
                    <a:tint val="75000"/>
                  </a:schemeClr>
                </a:solidFill>
              </a:defRPr>
            </a:lvl2pPr>
            <a:lvl3pPr marL="1028674" indent="0" algn="ctr">
              <a:buNone/>
              <a:defRPr>
                <a:solidFill>
                  <a:schemeClr val="tx1">
                    <a:tint val="75000"/>
                  </a:schemeClr>
                </a:solidFill>
              </a:defRPr>
            </a:lvl3pPr>
            <a:lvl4pPr marL="1543017" indent="0" algn="ctr">
              <a:buNone/>
              <a:defRPr>
                <a:solidFill>
                  <a:schemeClr val="tx1">
                    <a:tint val="75000"/>
                  </a:schemeClr>
                </a:solidFill>
              </a:defRPr>
            </a:lvl4pPr>
            <a:lvl5pPr marL="2057353" indent="0" algn="ctr">
              <a:buNone/>
              <a:defRPr>
                <a:solidFill>
                  <a:schemeClr val="tx1">
                    <a:tint val="75000"/>
                  </a:schemeClr>
                </a:solidFill>
              </a:defRPr>
            </a:lvl5pPr>
            <a:lvl6pPr marL="2571706" indent="0" algn="ctr">
              <a:buNone/>
              <a:defRPr>
                <a:solidFill>
                  <a:schemeClr val="tx1">
                    <a:tint val="75000"/>
                  </a:schemeClr>
                </a:solidFill>
              </a:defRPr>
            </a:lvl6pPr>
            <a:lvl7pPr marL="3086039" indent="0" algn="ctr">
              <a:buNone/>
              <a:defRPr>
                <a:solidFill>
                  <a:schemeClr val="tx1">
                    <a:tint val="75000"/>
                  </a:schemeClr>
                </a:solidFill>
              </a:defRPr>
            </a:lvl7pPr>
            <a:lvl8pPr marL="3600384" indent="0" algn="ctr">
              <a:buNone/>
              <a:defRPr>
                <a:solidFill>
                  <a:schemeClr val="tx1">
                    <a:tint val="75000"/>
                  </a:schemeClr>
                </a:solidFill>
              </a:defRPr>
            </a:lvl8pPr>
            <a:lvl9pPr marL="4114723" indent="0" algn="ctr">
              <a:buNone/>
              <a:defRPr>
                <a:solidFill>
                  <a:schemeClr val="tx1">
                    <a:tint val="75000"/>
                  </a:schemeClr>
                </a:solidFill>
              </a:defRPr>
            </a:lvl9pPr>
          </a:lstStyle>
          <a:p>
            <a:r>
              <a:rPr lang="en-US" dirty="0" smtClean="0"/>
              <a:t>Click to edit Master subtitle style</a:t>
            </a:r>
            <a:endParaRPr lang="sv-SE" dirty="0"/>
          </a:p>
        </p:txBody>
      </p:sp>
      <p:sp>
        <p:nvSpPr>
          <p:cNvPr id="4" name="Date Placeholder 3"/>
          <p:cNvSpPr>
            <a:spLocks noGrp="1"/>
          </p:cNvSpPr>
          <p:nvPr>
            <p:ph type="dt" sz="half" idx="10"/>
          </p:nvPr>
        </p:nvSpPr>
        <p:spPr/>
        <p:txBody>
          <a:bodyPr/>
          <a:lstStyle>
            <a:lvl1pPr>
              <a:defRPr>
                <a:latin typeface="Calibri"/>
                <a:cs typeface="Calibri"/>
              </a:defRPr>
            </a:lvl1pPr>
          </a:lstStyle>
          <a:p>
            <a:fld id="{5C4F1ECB-231D-8341-84C9-7B9E52B032D8}" type="datetime1">
              <a:rPr lang="sv-SE" smtClean="0">
                <a:solidFill>
                  <a:prstClr val="black">
                    <a:tint val="75000"/>
                  </a:prstClr>
                </a:solidFill>
              </a:rPr>
              <a:pPr/>
              <a:t>2017-02-28</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a:cs typeface="Calibri"/>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a:cs typeface="Calibri"/>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600"/>
            <a:ext cx="8420100" cy="1470025"/>
          </a:xfrm>
        </p:spPr>
        <p:txBody>
          <a:bodyPr/>
          <a:lstStyle>
            <a:lvl1pPr>
              <a:defRPr>
                <a:latin typeface="Calibri"/>
                <a:cs typeface="Calibri"/>
              </a:defRPr>
            </a:lvl1pPr>
          </a:lstStyle>
          <a:p>
            <a:r>
              <a:rPr lang="en-US" dirty="0" smtClean="0"/>
              <a:t>Click to edit Master title style</a:t>
            </a:r>
            <a:endParaRPr lang="sv-SE" dirty="0"/>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latin typeface="Calibri"/>
                <a:cs typeface="Calibri"/>
              </a:defRPr>
            </a:lvl1pPr>
            <a:lvl2pPr marL="514335" indent="0" algn="ctr">
              <a:buNone/>
              <a:defRPr>
                <a:solidFill>
                  <a:schemeClr val="tx1">
                    <a:tint val="75000"/>
                  </a:schemeClr>
                </a:solidFill>
              </a:defRPr>
            </a:lvl2pPr>
            <a:lvl3pPr marL="1028674" indent="0" algn="ctr">
              <a:buNone/>
              <a:defRPr>
                <a:solidFill>
                  <a:schemeClr val="tx1">
                    <a:tint val="75000"/>
                  </a:schemeClr>
                </a:solidFill>
              </a:defRPr>
            </a:lvl3pPr>
            <a:lvl4pPr marL="1543017" indent="0" algn="ctr">
              <a:buNone/>
              <a:defRPr>
                <a:solidFill>
                  <a:schemeClr val="tx1">
                    <a:tint val="75000"/>
                  </a:schemeClr>
                </a:solidFill>
              </a:defRPr>
            </a:lvl4pPr>
            <a:lvl5pPr marL="2057353" indent="0" algn="ctr">
              <a:buNone/>
              <a:defRPr>
                <a:solidFill>
                  <a:schemeClr val="tx1">
                    <a:tint val="75000"/>
                  </a:schemeClr>
                </a:solidFill>
              </a:defRPr>
            </a:lvl5pPr>
            <a:lvl6pPr marL="2571706" indent="0" algn="ctr">
              <a:buNone/>
              <a:defRPr>
                <a:solidFill>
                  <a:schemeClr val="tx1">
                    <a:tint val="75000"/>
                  </a:schemeClr>
                </a:solidFill>
              </a:defRPr>
            </a:lvl6pPr>
            <a:lvl7pPr marL="3086039" indent="0" algn="ctr">
              <a:buNone/>
              <a:defRPr>
                <a:solidFill>
                  <a:schemeClr val="tx1">
                    <a:tint val="75000"/>
                  </a:schemeClr>
                </a:solidFill>
              </a:defRPr>
            </a:lvl7pPr>
            <a:lvl8pPr marL="3600384" indent="0" algn="ctr">
              <a:buNone/>
              <a:defRPr>
                <a:solidFill>
                  <a:schemeClr val="tx1">
                    <a:tint val="75000"/>
                  </a:schemeClr>
                </a:solidFill>
              </a:defRPr>
            </a:lvl8pPr>
            <a:lvl9pPr marL="4114723" indent="0" algn="ctr">
              <a:buNone/>
              <a:defRPr>
                <a:solidFill>
                  <a:schemeClr val="tx1">
                    <a:tint val="75000"/>
                  </a:schemeClr>
                </a:solidFill>
              </a:defRPr>
            </a:lvl9pPr>
          </a:lstStyle>
          <a:p>
            <a:r>
              <a:rPr lang="en-US" dirty="0" smtClean="0"/>
              <a:t>Click to edit Master subtitle style</a:t>
            </a:r>
            <a:endParaRPr lang="sv-SE" dirty="0"/>
          </a:p>
        </p:txBody>
      </p:sp>
      <p:sp>
        <p:nvSpPr>
          <p:cNvPr id="4" name="Date Placeholder 3"/>
          <p:cNvSpPr>
            <a:spLocks noGrp="1"/>
          </p:cNvSpPr>
          <p:nvPr>
            <p:ph type="dt" sz="half" idx="10"/>
          </p:nvPr>
        </p:nvSpPr>
        <p:spPr/>
        <p:txBody>
          <a:bodyPr/>
          <a:lstStyle>
            <a:lvl1pPr>
              <a:defRPr>
                <a:latin typeface="Calibri"/>
                <a:cs typeface="Calibri"/>
              </a:defRPr>
            </a:lvl1pPr>
          </a:lstStyle>
          <a:p>
            <a:fld id="{D0908E17-4AF2-5046-940A-8D31674E32DF}" type="datetime1">
              <a:rPr lang="sv-SE" smtClean="0">
                <a:solidFill>
                  <a:prstClr val="black">
                    <a:tint val="75000"/>
                  </a:prstClr>
                </a:solidFill>
              </a:rPr>
              <a:pPr/>
              <a:t>2017-02-28</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a:cs typeface="Calibri"/>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a:cs typeface="Calibri"/>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8163" y="260651"/>
            <a:ext cx="1486592" cy="886060"/>
          </a:xfrm>
          <a:prstGeom prst="rect">
            <a:avLst/>
          </a:prstGeom>
        </p:spPr>
      </p:pic>
    </p:spTree>
    <p:extLst>
      <p:ext uri="{BB962C8B-B14F-4D97-AF65-F5344CB8AC3E}">
        <p14:creationId xmlns:p14="http://schemas.microsoft.com/office/powerpoint/2010/main" val="12078655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125"/>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868" tIns="51435" rIns="102868" bIns="51435" rtlCol="0" anchor="ctr"/>
          <a:lstStyle/>
          <a:p>
            <a:pPr algn="ctr" defTabSz="1028674"/>
            <a:endParaRPr lang="sv-SE" sz="2000" dirty="0">
              <a:solidFill>
                <a:srgbClr val="0094CA"/>
              </a:solidFill>
              <a:latin typeface="Calibri"/>
              <a:cs typeface="Calibri"/>
            </a:endParaRPr>
          </a:p>
        </p:txBody>
      </p:sp>
      <p:sp>
        <p:nvSpPr>
          <p:cNvPr id="2" name="Title 1"/>
          <p:cNvSpPr>
            <a:spLocks noGrp="1"/>
          </p:cNvSpPr>
          <p:nvPr>
            <p:ph type="title"/>
          </p:nvPr>
        </p:nvSpPr>
        <p:spPr/>
        <p:txBody>
          <a:bodyPr/>
          <a:lstStyle>
            <a:lvl1pPr>
              <a:defRPr>
                <a:latin typeface="Calibri"/>
                <a:cs typeface="Calibri"/>
              </a:defRPr>
            </a:lvl1pPr>
          </a:lstStyle>
          <a:p>
            <a:r>
              <a:rPr lang="en-US" dirty="0" smtClean="0"/>
              <a:t>Click to edit Master title style</a:t>
            </a:r>
            <a:endParaRPr lang="sv-SE" dirty="0"/>
          </a:p>
        </p:txBody>
      </p:sp>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4" name="Date Placeholder 3"/>
          <p:cNvSpPr>
            <a:spLocks noGrp="1"/>
          </p:cNvSpPr>
          <p:nvPr>
            <p:ph type="dt" sz="half" idx="10"/>
          </p:nvPr>
        </p:nvSpPr>
        <p:spPr/>
        <p:txBody>
          <a:bodyPr/>
          <a:lstStyle>
            <a:lvl1pPr>
              <a:defRPr>
                <a:latin typeface="Calibri"/>
                <a:cs typeface="Calibri"/>
              </a:defRPr>
            </a:lvl1pPr>
          </a:lstStyle>
          <a:p>
            <a:fld id="{99DD0350-A2EE-6A4C-AB1F-A7328E27B87F}" type="datetime1">
              <a:rPr lang="sv-SE" smtClean="0">
                <a:solidFill>
                  <a:prstClr val="black">
                    <a:tint val="75000"/>
                  </a:prstClr>
                </a:solidFill>
              </a:rPr>
              <a:pPr/>
              <a:t>2017-02-28</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a:cs typeface="Calibri"/>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a:cs typeface="Calibri"/>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125"/>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868" tIns="51435" rIns="102868" bIns="51435" rtlCol="0" anchor="ctr"/>
          <a:lstStyle/>
          <a:p>
            <a:pPr algn="ctr" defTabSz="1028674"/>
            <a:endParaRPr lang="sv-SE" sz="2000" dirty="0">
              <a:solidFill>
                <a:srgbClr val="0094CA"/>
              </a:solidFill>
              <a:latin typeface="Calibri"/>
              <a:cs typeface="Calibri"/>
            </a:endParaRPr>
          </a:p>
        </p:txBody>
      </p:sp>
      <p:sp>
        <p:nvSpPr>
          <p:cNvPr id="2" name="Title 1"/>
          <p:cNvSpPr>
            <a:spLocks noGrp="1"/>
          </p:cNvSpPr>
          <p:nvPr>
            <p:ph type="title"/>
          </p:nvPr>
        </p:nvSpPr>
        <p:spPr/>
        <p:txBody>
          <a:bodyPr/>
          <a:lstStyle>
            <a:lvl1pPr>
              <a:defRPr>
                <a:latin typeface="Calibri"/>
                <a:cs typeface="Calibri"/>
              </a:defRPr>
            </a:lvl1pPr>
          </a:lstStyle>
          <a:p>
            <a:r>
              <a:rPr lang="en-US" dirty="0" smtClean="0"/>
              <a:t>Click to edit Master title style</a:t>
            </a:r>
            <a:endParaRPr lang="sv-SE" dirty="0"/>
          </a:p>
        </p:txBody>
      </p:sp>
      <p:sp>
        <p:nvSpPr>
          <p:cNvPr id="3" name="Content Placeholder 2"/>
          <p:cNvSpPr>
            <a:spLocks noGrp="1"/>
          </p:cNvSpPr>
          <p:nvPr>
            <p:ph sz="half" idx="1"/>
          </p:nvPr>
        </p:nvSpPr>
        <p:spPr>
          <a:xfrm>
            <a:off x="495300" y="1600206"/>
            <a:ext cx="4375150" cy="4525963"/>
          </a:xfrm>
        </p:spPr>
        <p:txBody>
          <a:bodyPr/>
          <a:lstStyle>
            <a:lvl1pPr>
              <a:defRPr sz="3200">
                <a:latin typeface="Calibri"/>
                <a:cs typeface="Calibri"/>
              </a:defRPr>
            </a:lvl1pPr>
            <a:lvl2pPr>
              <a:defRPr sz="2700">
                <a:latin typeface="Calibri"/>
                <a:cs typeface="Calibri"/>
              </a:defRPr>
            </a:lvl2pPr>
            <a:lvl3pPr>
              <a:defRPr sz="2300">
                <a:latin typeface="Calibri"/>
                <a:cs typeface="Calibri"/>
              </a:defRPr>
            </a:lvl3pPr>
            <a:lvl4pPr>
              <a:defRPr sz="2000">
                <a:latin typeface="Calibri"/>
                <a:cs typeface="Calibri"/>
              </a:defRPr>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5035550" y="1600206"/>
            <a:ext cx="4375150" cy="4525963"/>
          </a:xfrm>
        </p:spPr>
        <p:txBody>
          <a:bodyPr/>
          <a:lstStyle>
            <a:lvl1pPr>
              <a:defRPr sz="3200">
                <a:latin typeface="Calibri"/>
                <a:cs typeface="Calibri"/>
              </a:defRPr>
            </a:lvl1pPr>
            <a:lvl2pPr>
              <a:defRPr sz="2700">
                <a:latin typeface="Calibri"/>
                <a:cs typeface="Calibri"/>
              </a:defRPr>
            </a:lvl2pPr>
            <a:lvl3pPr>
              <a:defRPr sz="2300">
                <a:latin typeface="Calibri"/>
                <a:cs typeface="Calibri"/>
              </a:defRPr>
            </a:lvl3pPr>
            <a:lvl4pPr>
              <a:defRPr sz="2000">
                <a:latin typeface="Calibri"/>
                <a:cs typeface="Calibri"/>
              </a:defRPr>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p:cNvSpPr>
          <p:nvPr>
            <p:ph type="dt" sz="half" idx="10"/>
          </p:nvPr>
        </p:nvSpPr>
        <p:spPr/>
        <p:txBody>
          <a:bodyPr/>
          <a:lstStyle>
            <a:lvl1pPr>
              <a:defRPr>
                <a:latin typeface="Calibri"/>
                <a:cs typeface="Calibri"/>
              </a:defRPr>
            </a:lvl1pPr>
          </a:lstStyle>
          <a:p>
            <a:fld id="{6601A761-0F6F-1342-B2D0-C99F289D4381}" type="datetime1">
              <a:rPr lang="sv-SE" smtClean="0">
                <a:solidFill>
                  <a:prstClr val="black">
                    <a:tint val="75000"/>
                  </a:prstClr>
                </a:solidFill>
              </a:rPr>
              <a:pPr/>
              <a:t>2017-02-28</a:t>
            </a:fld>
            <a:endParaRPr lang="sv-SE"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alibri"/>
                <a:cs typeface="Calibri"/>
              </a:defRPr>
            </a:lvl1pPr>
          </a:lstStyle>
          <a:p>
            <a:endParaRPr lang="sv-SE"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alibri"/>
                <a:cs typeface="Calibri"/>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10"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a:cs typeface="Calibri"/>
              </a:defRPr>
            </a:lvl1pPr>
          </a:lstStyle>
          <a:p>
            <a:r>
              <a:rPr lang="en-US" dirty="0" smtClean="0"/>
              <a:t>Click to edit Master title style</a:t>
            </a:r>
            <a:endParaRPr lang="sv-SE" dirty="0"/>
          </a:p>
        </p:txBody>
      </p:sp>
      <p:sp>
        <p:nvSpPr>
          <p:cNvPr id="3" name="Text Placeholder 2"/>
          <p:cNvSpPr>
            <a:spLocks noGrp="1"/>
          </p:cNvSpPr>
          <p:nvPr>
            <p:ph type="body" idx="1"/>
          </p:nvPr>
        </p:nvSpPr>
        <p:spPr>
          <a:xfrm>
            <a:off x="495300" y="1535117"/>
            <a:ext cx="4376870" cy="639763"/>
          </a:xfrm>
        </p:spPr>
        <p:txBody>
          <a:bodyPr anchor="b"/>
          <a:lstStyle>
            <a:lvl1pPr marL="0" indent="0">
              <a:buNone/>
              <a:defRPr sz="2700" b="1">
                <a:latin typeface="Calibri"/>
                <a:cs typeface="Calibri"/>
              </a:defRPr>
            </a:lvl1pPr>
            <a:lvl2pPr marL="514335" indent="0">
              <a:buNone/>
              <a:defRPr sz="2300" b="1"/>
            </a:lvl2pPr>
            <a:lvl3pPr marL="1028674" indent="0">
              <a:buNone/>
              <a:defRPr sz="2000" b="1"/>
            </a:lvl3pPr>
            <a:lvl4pPr marL="1543017" indent="0">
              <a:buNone/>
              <a:defRPr sz="1800" b="1"/>
            </a:lvl4pPr>
            <a:lvl5pPr marL="2057353" indent="0">
              <a:buNone/>
              <a:defRPr sz="1800" b="1"/>
            </a:lvl5pPr>
            <a:lvl6pPr marL="2571706" indent="0">
              <a:buNone/>
              <a:defRPr sz="1800" b="1"/>
            </a:lvl6pPr>
            <a:lvl7pPr marL="3086039" indent="0">
              <a:buNone/>
              <a:defRPr sz="1800" b="1"/>
            </a:lvl7pPr>
            <a:lvl8pPr marL="3600384" indent="0">
              <a:buNone/>
              <a:defRPr sz="1800" b="1"/>
            </a:lvl8pPr>
            <a:lvl9pPr marL="4114723" indent="0">
              <a:buNone/>
              <a:defRPr sz="1800" b="1"/>
            </a:lvl9pPr>
          </a:lstStyle>
          <a:p>
            <a:pPr lvl="0"/>
            <a:r>
              <a:rPr lang="en-US" dirty="0"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700">
                <a:latin typeface="Calibri"/>
                <a:cs typeface="Calibri"/>
              </a:defRPr>
            </a:lvl1pPr>
            <a:lvl2pPr>
              <a:defRPr sz="23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5" name="Text Placeholder 4"/>
          <p:cNvSpPr>
            <a:spLocks noGrp="1"/>
          </p:cNvSpPr>
          <p:nvPr>
            <p:ph type="body" sz="quarter" idx="3"/>
          </p:nvPr>
        </p:nvSpPr>
        <p:spPr>
          <a:xfrm>
            <a:off x="5032119" y="1535117"/>
            <a:ext cx="4378590" cy="639763"/>
          </a:xfrm>
        </p:spPr>
        <p:txBody>
          <a:bodyPr anchor="b"/>
          <a:lstStyle>
            <a:lvl1pPr marL="0" indent="0">
              <a:buNone/>
              <a:defRPr sz="2700" b="1">
                <a:latin typeface="Calibri"/>
                <a:cs typeface="Calibri"/>
              </a:defRPr>
            </a:lvl1pPr>
            <a:lvl2pPr marL="514335" indent="0">
              <a:buNone/>
              <a:defRPr sz="2300" b="1"/>
            </a:lvl2pPr>
            <a:lvl3pPr marL="1028674" indent="0">
              <a:buNone/>
              <a:defRPr sz="2000" b="1"/>
            </a:lvl3pPr>
            <a:lvl4pPr marL="1543017" indent="0">
              <a:buNone/>
              <a:defRPr sz="1800" b="1"/>
            </a:lvl4pPr>
            <a:lvl5pPr marL="2057353" indent="0">
              <a:buNone/>
              <a:defRPr sz="1800" b="1"/>
            </a:lvl5pPr>
            <a:lvl6pPr marL="2571706" indent="0">
              <a:buNone/>
              <a:defRPr sz="1800" b="1"/>
            </a:lvl6pPr>
            <a:lvl7pPr marL="3086039" indent="0">
              <a:buNone/>
              <a:defRPr sz="1800" b="1"/>
            </a:lvl7pPr>
            <a:lvl8pPr marL="3600384" indent="0">
              <a:buNone/>
              <a:defRPr sz="1800" b="1"/>
            </a:lvl8pPr>
            <a:lvl9pPr marL="4114723" indent="0">
              <a:buNone/>
              <a:defRPr sz="1800" b="1"/>
            </a:lvl9pPr>
          </a:lstStyle>
          <a:p>
            <a:pPr lvl="0"/>
            <a:r>
              <a:rPr lang="en-US" dirty="0" smtClean="0"/>
              <a:t>Click to edit Master text styles</a:t>
            </a:r>
          </a:p>
        </p:txBody>
      </p:sp>
      <p:sp>
        <p:nvSpPr>
          <p:cNvPr id="6" name="Content Placeholder 5"/>
          <p:cNvSpPr>
            <a:spLocks noGrp="1"/>
          </p:cNvSpPr>
          <p:nvPr>
            <p:ph sz="quarter" idx="4"/>
          </p:nvPr>
        </p:nvSpPr>
        <p:spPr>
          <a:xfrm>
            <a:off x="5032119" y="2174875"/>
            <a:ext cx="4378590" cy="3951288"/>
          </a:xfrm>
        </p:spPr>
        <p:txBody>
          <a:bodyPr/>
          <a:lstStyle>
            <a:lvl1pPr>
              <a:defRPr sz="2700">
                <a:latin typeface="Calibri"/>
                <a:cs typeface="Calibri"/>
              </a:defRPr>
            </a:lvl1pPr>
            <a:lvl2pPr>
              <a:defRPr sz="23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7" name="Date Placeholder 6"/>
          <p:cNvSpPr>
            <a:spLocks noGrp="1"/>
          </p:cNvSpPr>
          <p:nvPr>
            <p:ph type="dt" sz="half" idx="10"/>
          </p:nvPr>
        </p:nvSpPr>
        <p:spPr/>
        <p:txBody>
          <a:bodyPr/>
          <a:lstStyle>
            <a:lvl1pPr>
              <a:defRPr>
                <a:latin typeface="Calibri"/>
                <a:cs typeface="Calibri"/>
              </a:defRPr>
            </a:lvl1pPr>
          </a:lstStyle>
          <a:p>
            <a:fld id="{F93A3904-34C4-F64E-8457-C2D31CB13287}" type="datetime1">
              <a:rPr lang="sv-SE" smtClean="0">
                <a:solidFill>
                  <a:prstClr val="black">
                    <a:tint val="75000"/>
                  </a:prstClr>
                </a:solidFill>
              </a:rPr>
              <a:pPr/>
              <a:t>2017-02-28</a:t>
            </a:fld>
            <a:endParaRPr lang="sv-SE"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Calibri"/>
                <a:cs typeface="Calibri"/>
              </a:defRPr>
            </a:lvl1pPr>
          </a:lstStyle>
          <a:p>
            <a:endParaRPr lang="sv-SE"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Calibri"/>
                <a:cs typeface="Calibri"/>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sp>
        <p:nvSpPr>
          <p:cNvPr id="10" name="Rektangel 6"/>
          <p:cNvSpPr/>
          <p:nvPr userDrawn="1"/>
        </p:nvSpPr>
        <p:spPr>
          <a:xfrm>
            <a:off x="0" y="125"/>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868" tIns="51435" rIns="102868" bIns="51435" rtlCol="0" anchor="ctr"/>
          <a:lstStyle/>
          <a:p>
            <a:pPr algn="ctr" defTabSz="1028674"/>
            <a:endParaRPr lang="sv-SE" sz="2000" dirty="0">
              <a:solidFill>
                <a:srgbClr val="0094CA"/>
              </a:solidFill>
              <a:latin typeface="Calibri"/>
              <a:cs typeface="Calibri"/>
            </a:endParaRPr>
          </a:p>
        </p:txBody>
      </p:sp>
      <p:pic>
        <p:nvPicPr>
          <p:cNvPr id="11"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Tree>
    <p:extLst>
      <p:ext uri="{BB962C8B-B14F-4D97-AF65-F5344CB8AC3E}">
        <p14:creationId xmlns:p14="http://schemas.microsoft.com/office/powerpoint/2010/main" val="12497403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642971" y="-1"/>
            <a:ext cx="6242843" cy="1441451"/>
          </a:xfrm>
        </p:spPr>
        <p:txBody>
          <a:bodyPr/>
          <a:lstStyle/>
          <a:p>
            <a:r>
              <a:rPr lang="sv-SE" smtClean="0"/>
              <a:t>Klicka här för att ändra format</a:t>
            </a:r>
            <a:endParaRPr lang="sv-SE"/>
          </a:p>
        </p:txBody>
      </p:sp>
      <p:cxnSp>
        <p:nvCxnSpPr>
          <p:cNvPr id="3" name="Rak 7"/>
          <p:cNvCxnSpPr/>
          <p:nvPr userDrawn="1"/>
        </p:nvCxnSpPr>
        <p:spPr>
          <a:xfrm>
            <a:off x="-353246" y="1452399"/>
            <a:ext cx="1050442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90310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30"/>
            <a:ext cx="84201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5926" indent="0" algn="ctr">
              <a:buNone/>
              <a:defRPr>
                <a:solidFill>
                  <a:schemeClr val="tx1">
                    <a:tint val="75000"/>
                  </a:schemeClr>
                </a:solidFill>
              </a:defRPr>
            </a:lvl2pPr>
            <a:lvl3pPr marL="911855" indent="0" algn="ctr">
              <a:buNone/>
              <a:defRPr>
                <a:solidFill>
                  <a:schemeClr val="tx1">
                    <a:tint val="75000"/>
                  </a:schemeClr>
                </a:solidFill>
              </a:defRPr>
            </a:lvl3pPr>
            <a:lvl4pPr marL="1367784" indent="0" algn="ctr">
              <a:buNone/>
              <a:defRPr>
                <a:solidFill>
                  <a:schemeClr val="tx1">
                    <a:tint val="75000"/>
                  </a:schemeClr>
                </a:solidFill>
              </a:defRPr>
            </a:lvl4pPr>
            <a:lvl5pPr marL="1823713" indent="0" algn="ctr">
              <a:buNone/>
              <a:defRPr>
                <a:solidFill>
                  <a:schemeClr val="tx1">
                    <a:tint val="75000"/>
                  </a:schemeClr>
                </a:solidFill>
              </a:defRPr>
            </a:lvl5pPr>
            <a:lvl6pPr marL="2279644" indent="0" algn="ctr">
              <a:buNone/>
              <a:defRPr>
                <a:solidFill>
                  <a:schemeClr val="tx1">
                    <a:tint val="75000"/>
                  </a:schemeClr>
                </a:solidFill>
              </a:defRPr>
            </a:lvl6pPr>
            <a:lvl7pPr marL="2735576" indent="0" algn="ctr">
              <a:buNone/>
              <a:defRPr>
                <a:solidFill>
                  <a:schemeClr val="tx1">
                    <a:tint val="75000"/>
                  </a:schemeClr>
                </a:solidFill>
              </a:defRPr>
            </a:lvl7pPr>
            <a:lvl8pPr marL="3191507" indent="0" algn="ctr">
              <a:buNone/>
              <a:defRPr>
                <a:solidFill>
                  <a:schemeClr val="tx1">
                    <a:tint val="75000"/>
                  </a:schemeClr>
                </a:solidFill>
              </a:defRPr>
            </a:lvl8pPr>
            <a:lvl9pPr marL="3647435"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73E1C9C-24B8-2148-A37B-529FFFA8E121}"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7336" y="260687"/>
            <a:ext cx="1794199" cy="886060"/>
          </a:xfrm>
          <a:prstGeom prst="rect">
            <a:avLst/>
          </a:prstGeom>
        </p:spPr>
      </p:pic>
    </p:spTree>
    <p:extLst>
      <p:ext uri="{BB962C8B-B14F-4D97-AF65-F5344CB8AC3E}">
        <p14:creationId xmlns:p14="http://schemas.microsoft.com/office/powerpoint/2010/main" val="24503865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14104"/>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187" tIns="45596" rIns="91187" bIns="45596" rtlCol="0" anchor="ctr"/>
          <a:lstStyle/>
          <a:p>
            <a:pPr algn="ctr" defTabSz="911855"/>
            <a:endParaRPr lang="sv-SE">
              <a:solidFill>
                <a:srgbClr val="0094CA"/>
              </a:solidFill>
              <a:latin typeface="Calibri"/>
            </a:endParaRPr>
          </a:p>
        </p:txBody>
      </p:sp>
      <p:sp>
        <p:nvSpPr>
          <p:cNvPr id="2" name="Title 1"/>
          <p:cNvSpPr>
            <a:spLocks noGrp="1"/>
          </p:cNvSpPr>
          <p:nvPr>
            <p:ph type="title"/>
          </p:nvPr>
        </p:nvSpPr>
        <p:spPr>
          <a:xfrm>
            <a:off x="194471" y="116632"/>
            <a:ext cx="7734064" cy="1143000"/>
          </a:xfrm>
        </p:spPr>
        <p:txBody>
          <a:bodyPr/>
          <a:lstStyle/>
          <a:p>
            <a:r>
              <a:rPr lang="en-US" dirty="0" smtClean="0"/>
              <a:t>Click to edit Master title style</a:t>
            </a:r>
            <a:endParaRPr lang="sv-SE"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5125E835-F494-1C41-8E92-356CF6EE5EC9}"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26844" y="319543"/>
            <a:ext cx="1484687" cy="733207"/>
          </a:xfrm>
          <a:prstGeom prst="rect">
            <a:avLst/>
          </a:prstGeom>
        </p:spPr>
      </p:pic>
    </p:spTree>
    <p:extLst>
      <p:ext uri="{BB962C8B-B14F-4D97-AF65-F5344CB8AC3E}">
        <p14:creationId xmlns:p14="http://schemas.microsoft.com/office/powerpoint/2010/main" val="25210507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9"/>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187" tIns="45596" rIns="91187" bIns="45596" rtlCol="0" anchor="ctr"/>
          <a:lstStyle/>
          <a:p>
            <a:pPr algn="ctr" defTabSz="911855"/>
            <a:endParaRPr lang="sv-SE">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D13F1028-3903-D741-BA97-EA1ADB5710ED}"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8387" y="260717"/>
            <a:ext cx="1473145" cy="727507"/>
          </a:xfrm>
          <a:prstGeom prst="rect">
            <a:avLst/>
          </a:prstGeom>
        </p:spPr>
      </p:pic>
    </p:spTree>
    <p:extLst>
      <p:ext uri="{BB962C8B-B14F-4D97-AF65-F5344CB8AC3E}">
        <p14:creationId xmlns:p14="http://schemas.microsoft.com/office/powerpoint/2010/main" val="1662704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A640B1E7-36AC-AE47-9117-0042D32497D5}" type="datetime1">
              <a:rPr lang="sv-SE" smtClean="0"/>
              <a:t>2017-02-28</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9828659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95300" y="1535117"/>
            <a:ext cx="4376870" cy="639763"/>
          </a:xfrm>
        </p:spPr>
        <p:txBody>
          <a:bodyPr anchor="b"/>
          <a:lstStyle>
            <a:lvl1pPr marL="0" indent="0">
              <a:buNone/>
              <a:defRPr sz="2300" b="1"/>
            </a:lvl1pPr>
            <a:lvl2pPr marL="455926" indent="0">
              <a:buNone/>
              <a:defRPr sz="2000" b="1"/>
            </a:lvl2pPr>
            <a:lvl3pPr marL="911855" indent="0">
              <a:buNone/>
              <a:defRPr sz="1800" b="1"/>
            </a:lvl3pPr>
            <a:lvl4pPr marL="1367784" indent="0">
              <a:buNone/>
              <a:defRPr sz="1600" b="1"/>
            </a:lvl4pPr>
            <a:lvl5pPr marL="1823713" indent="0">
              <a:buNone/>
              <a:defRPr sz="1600" b="1"/>
            </a:lvl5pPr>
            <a:lvl6pPr marL="2279644" indent="0">
              <a:buNone/>
              <a:defRPr sz="1600" b="1"/>
            </a:lvl6pPr>
            <a:lvl7pPr marL="2735576" indent="0">
              <a:buNone/>
              <a:defRPr sz="1600" b="1"/>
            </a:lvl7pPr>
            <a:lvl8pPr marL="3191507" indent="0">
              <a:buNone/>
              <a:defRPr sz="1600" b="1"/>
            </a:lvl8pPr>
            <a:lvl9pPr marL="36474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5032115" y="1535117"/>
            <a:ext cx="4378590" cy="639763"/>
          </a:xfrm>
        </p:spPr>
        <p:txBody>
          <a:bodyPr anchor="b"/>
          <a:lstStyle>
            <a:lvl1pPr marL="0" indent="0">
              <a:buNone/>
              <a:defRPr sz="2300" b="1"/>
            </a:lvl1pPr>
            <a:lvl2pPr marL="455926" indent="0">
              <a:buNone/>
              <a:defRPr sz="2000" b="1"/>
            </a:lvl2pPr>
            <a:lvl3pPr marL="911855" indent="0">
              <a:buNone/>
              <a:defRPr sz="1800" b="1"/>
            </a:lvl3pPr>
            <a:lvl4pPr marL="1367784" indent="0">
              <a:buNone/>
              <a:defRPr sz="1600" b="1"/>
            </a:lvl4pPr>
            <a:lvl5pPr marL="1823713" indent="0">
              <a:buNone/>
              <a:defRPr sz="1600" b="1"/>
            </a:lvl5pPr>
            <a:lvl6pPr marL="2279644" indent="0">
              <a:buNone/>
              <a:defRPr sz="1600" b="1"/>
            </a:lvl6pPr>
            <a:lvl7pPr marL="2735576" indent="0">
              <a:buNone/>
              <a:defRPr sz="1600" b="1"/>
            </a:lvl7pPr>
            <a:lvl8pPr marL="3191507" indent="0">
              <a:buNone/>
              <a:defRPr sz="1600" b="1"/>
            </a:lvl8pPr>
            <a:lvl9pPr marL="36474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E4CA03D8-6CA2-134F-8CD5-54310BC23D88}"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
        <p:nvSpPr>
          <p:cNvPr id="10" name="Rektangel 6"/>
          <p:cNvSpPr/>
          <p:nvPr userDrawn="1"/>
        </p:nvSpPr>
        <p:spPr>
          <a:xfrm>
            <a:off x="0" y="9"/>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187" tIns="45596" rIns="91187" bIns="45596" rtlCol="0" anchor="ctr"/>
          <a:lstStyle/>
          <a:p>
            <a:pPr algn="ctr" defTabSz="911855"/>
            <a:endParaRPr lang="sv-SE">
              <a:solidFill>
                <a:srgbClr val="0094CA"/>
              </a:solidFill>
              <a:latin typeface="Calibri"/>
            </a:endParaRPr>
          </a:p>
        </p:txBody>
      </p:sp>
    </p:spTree>
    <p:extLst>
      <p:ext uri="{BB962C8B-B14F-4D97-AF65-F5344CB8AC3E}">
        <p14:creationId xmlns:p14="http://schemas.microsoft.com/office/powerpoint/2010/main" val="21171391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5184" indent="0" algn="ctr">
              <a:buNone/>
              <a:defRPr>
                <a:solidFill>
                  <a:schemeClr val="tx1">
                    <a:tint val="75000"/>
                  </a:schemeClr>
                </a:solidFill>
              </a:defRPr>
            </a:lvl2pPr>
            <a:lvl3pPr marL="910369" indent="0" algn="ctr">
              <a:buNone/>
              <a:defRPr>
                <a:solidFill>
                  <a:schemeClr val="tx1">
                    <a:tint val="75000"/>
                  </a:schemeClr>
                </a:solidFill>
              </a:defRPr>
            </a:lvl3pPr>
            <a:lvl4pPr marL="1365558" indent="0" algn="ctr">
              <a:buNone/>
              <a:defRPr>
                <a:solidFill>
                  <a:schemeClr val="tx1">
                    <a:tint val="75000"/>
                  </a:schemeClr>
                </a:solidFill>
              </a:defRPr>
            </a:lvl4pPr>
            <a:lvl5pPr marL="1820746" indent="0" algn="ctr">
              <a:buNone/>
              <a:defRPr>
                <a:solidFill>
                  <a:schemeClr val="tx1">
                    <a:tint val="75000"/>
                  </a:schemeClr>
                </a:solidFill>
              </a:defRPr>
            </a:lvl5pPr>
            <a:lvl6pPr marL="2275942" indent="0" algn="ctr">
              <a:buNone/>
              <a:defRPr>
                <a:solidFill>
                  <a:schemeClr val="tx1">
                    <a:tint val="75000"/>
                  </a:schemeClr>
                </a:solidFill>
              </a:defRPr>
            </a:lvl6pPr>
            <a:lvl7pPr marL="2731128" indent="0" algn="ctr">
              <a:buNone/>
              <a:defRPr>
                <a:solidFill>
                  <a:schemeClr val="tx1">
                    <a:tint val="75000"/>
                  </a:schemeClr>
                </a:solidFill>
              </a:defRPr>
            </a:lvl7pPr>
            <a:lvl8pPr marL="3186321" indent="0" algn="ctr">
              <a:buNone/>
              <a:defRPr>
                <a:solidFill>
                  <a:schemeClr val="tx1">
                    <a:tint val="75000"/>
                  </a:schemeClr>
                </a:solidFill>
              </a:defRPr>
            </a:lvl8pPr>
            <a:lvl9pPr marL="364151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1702072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F05109DD-1412-4948-B375-2054A4DB7E7F}"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6323529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82508" y="4407127"/>
            <a:ext cx="8420100" cy="1362076"/>
          </a:xfrm>
        </p:spPr>
        <p:txBody>
          <a:bodyPr anchor="t"/>
          <a:lstStyle>
            <a:lvl1pPr algn="l">
              <a:defRPr sz="39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82508" y="2906729"/>
            <a:ext cx="8420100" cy="1500187"/>
          </a:xfrm>
        </p:spPr>
        <p:txBody>
          <a:bodyPr anchor="b"/>
          <a:lstStyle>
            <a:lvl1pPr marL="0" indent="0">
              <a:buNone/>
              <a:defRPr sz="2000">
                <a:solidFill>
                  <a:schemeClr val="tx1">
                    <a:tint val="75000"/>
                  </a:schemeClr>
                </a:solidFill>
              </a:defRPr>
            </a:lvl1pPr>
            <a:lvl2pPr marL="455184" indent="0">
              <a:buNone/>
              <a:defRPr sz="1800">
                <a:solidFill>
                  <a:schemeClr val="tx1">
                    <a:tint val="75000"/>
                  </a:schemeClr>
                </a:solidFill>
              </a:defRPr>
            </a:lvl2pPr>
            <a:lvl3pPr marL="910369" indent="0">
              <a:buNone/>
              <a:defRPr sz="1600">
                <a:solidFill>
                  <a:schemeClr val="tx1">
                    <a:tint val="75000"/>
                  </a:schemeClr>
                </a:solidFill>
              </a:defRPr>
            </a:lvl3pPr>
            <a:lvl4pPr marL="1365558" indent="0">
              <a:buNone/>
              <a:defRPr sz="1400">
                <a:solidFill>
                  <a:schemeClr val="tx1">
                    <a:tint val="75000"/>
                  </a:schemeClr>
                </a:solidFill>
              </a:defRPr>
            </a:lvl4pPr>
            <a:lvl5pPr marL="1820746" indent="0">
              <a:buNone/>
              <a:defRPr sz="1400">
                <a:solidFill>
                  <a:schemeClr val="tx1">
                    <a:tint val="75000"/>
                  </a:schemeClr>
                </a:solidFill>
              </a:defRPr>
            </a:lvl5pPr>
            <a:lvl6pPr marL="2275942" indent="0">
              <a:buNone/>
              <a:defRPr sz="1400">
                <a:solidFill>
                  <a:schemeClr val="tx1">
                    <a:tint val="75000"/>
                  </a:schemeClr>
                </a:solidFill>
              </a:defRPr>
            </a:lvl6pPr>
            <a:lvl7pPr marL="2731128" indent="0">
              <a:buNone/>
              <a:defRPr sz="1400">
                <a:solidFill>
                  <a:schemeClr val="tx1">
                    <a:tint val="75000"/>
                  </a:schemeClr>
                </a:solidFill>
              </a:defRPr>
            </a:lvl7pPr>
            <a:lvl8pPr marL="3186321" indent="0">
              <a:buNone/>
              <a:defRPr sz="1400">
                <a:solidFill>
                  <a:schemeClr val="tx1">
                    <a:tint val="75000"/>
                  </a:schemeClr>
                </a:solidFill>
              </a:defRPr>
            </a:lvl8pPr>
            <a:lvl9pPr marL="364151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CAF847AA-88A5-3440-82CD-7E573749161F}"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40439622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9530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503555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9FBE4B8-F59B-CE40-8DAF-0A1D9FCA1801}"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9407128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95303" y="1535117"/>
            <a:ext cx="4376870" cy="639763"/>
          </a:xfrm>
        </p:spPr>
        <p:txBody>
          <a:bodyPr anchor="b"/>
          <a:lstStyle>
            <a:lvl1pPr marL="0" indent="0">
              <a:buNone/>
              <a:defRPr sz="2300" b="1"/>
            </a:lvl1pPr>
            <a:lvl2pPr marL="455184" indent="0">
              <a:buNone/>
              <a:defRPr sz="2000" b="1"/>
            </a:lvl2pPr>
            <a:lvl3pPr marL="910369" indent="0">
              <a:buNone/>
              <a:defRPr sz="1800" b="1"/>
            </a:lvl3pPr>
            <a:lvl4pPr marL="1365558" indent="0">
              <a:buNone/>
              <a:defRPr sz="1600" b="1"/>
            </a:lvl4pPr>
            <a:lvl5pPr marL="1820746" indent="0">
              <a:buNone/>
              <a:defRPr sz="1600" b="1"/>
            </a:lvl5pPr>
            <a:lvl6pPr marL="2275942" indent="0">
              <a:buNone/>
              <a:defRPr sz="1600" b="1"/>
            </a:lvl6pPr>
            <a:lvl7pPr marL="2731128" indent="0">
              <a:buNone/>
              <a:defRPr sz="1600" b="1"/>
            </a:lvl7pPr>
            <a:lvl8pPr marL="3186321" indent="0">
              <a:buNone/>
              <a:defRPr sz="1600" b="1"/>
            </a:lvl8pPr>
            <a:lvl9pPr marL="364151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95303" y="2174879"/>
            <a:ext cx="437687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5032115" y="1535117"/>
            <a:ext cx="4378590" cy="639763"/>
          </a:xfrm>
        </p:spPr>
        <p:txBody>
          <a:bodyPr anchor="b"/>
          <a:lstStyle>
            <a:lvl1pPr marL="0" indent="0">
              <a:buNone/>
              <a:defRPr sz="2300" b="1"/>
            </a:lvl1pPr>
            <a:lvl2pPr marL="455184" indent="0">
              <a:buNone/>
              <a:defRPr sz="2000" b="1"/>
            </a:lvl2pPr>
            <a:lvl3pPr marL="910369" indent="0">
              <a:buNone/>
              <a:defRPr sz="1800" b="1"/>
            </a:lvl3pPr>
            <a:lvl4pPr marL="1365558" indent="0">
              <a:buNone/>
              <a:defRPr sz="1600" b="1"/>
            </a:lvl4pPr>
            <a:lvl5pPr marL="1820746" indent="0">
              <a:buNone/>
              <a:defRPr sz="1600" b="1"/>
            </a:lvl5pPr>
            <a:lvl6pPr marL="2275942" indent="0">
              <a:buNone/>
              <a:defRPr sz="1600" b="1"/>
            </a:lvl6pPr>
            <a:lvl7pPr marL="2731128" indent="0">
              <a:buNone/>
              <a:defRPr sz="1600" b="1"/>
            </a:lvl7pPr>
            <a:lvl8pPr marL="3186321" indent="0">
              <a:buNone/>
              <a:defRPr sz="1600" b="1"/>
            </a:lvl8pPr>
            <a:lvl9pPr marL="364151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5032115" y="2174879"/>
            <a:ext cx="437859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641197CF-F76A-B044-9DAD-138F00411527}"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latin typeface="Calibri"/>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8259800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A640B1E7-36AC-AE47-9117-0042D32497D5}"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latin typeface="Calibri"/>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2405785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F9D1D228-3127-CD48-ABBD-6C9DFEC005B6}"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latin typeface="Calibri"/>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5860461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95309" y="273057"/>
            <a:ext cx="3259006" cy="1162051"/>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872979" y="273420"/>
            <a:ext cx="5537730" cy="5853113"/>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95309" y="1435104"/>
            <a:ext cx="3259006" cy="4691063"/>
          </a:xfrm>
        </p:spPr>
        <p:txBody>
          <a:bodyPr/>
          <a:lstStyle>
            <a:lvl1pPr marL="0" indent="0">
              <a:buNone/>
              <a:defRPr sz="1400"/>
            </a:lvl1pPr>
            <a:lvl2pPr marL="455184" indent="0">
              <a:buNone/>
              <a:defRPr sz="1200"/>
            </a:lvl2pPr>
            <a:lvl3pPr marL="910369" indent="0">
              <a:buNone/>
              <a:defRPr sz="1100"/>
            </a:lvl3pPr>
            <a:lvl4pPr marL="1365558" indent="0">
              <a:buNone/>
              <a:defRPr sz="900"/>
            </a:lvl4pPr>
            <a:lvl5pPr marL="1820746" indent="0">
              <a:buNone/>
              <a:defRPr sz="900"/>
            </a:lvl5pPr>
            <a:lvl6pPr marL="2275942" indent="0">
              <a:buNone/>
              <a:defRPr sz="900"/>
            </a:lvl6pPr>
            <a:lvl7pPr marL="2731128" indent="0">
              <a:buNone/>
              <a:defRPr sz="900"/>
            </a:lvl7pPr>
            <a:lvl8pPr marL="3186321" indent="0">
              <a:buNone/>
              <a:defRPr sz="900"/>
            </a:lvl8pPr>
            <a:lvl9pPr marL="364151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E7798B7-68E9-4D4A-B36B-B3C15033BF83}"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2947654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941645" y="4800609"/>
            <a:ext cx="5943600" cy="566739"/>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941645" y="612775"/>
            <a:ext cx="5943600" cy="4114800"/>
          </a:xfrm>
        </p:spPr>
        <p:txBody>
          <a:bodyPr/>
          <a:lstStyle>
            <a:lvl1pPr marL="0" indent="0">
              <a:buNone/>
              <a:defRPr sz="3200"/>
            </a:lvl1pPr>
            <a:lvl2pPr marL="455184" indent="0">
              <a:buNone/>
              <a:defRPr sz="2800"/>
            </a:lvl2pPr>
            <a:lvl3pPr marL="910369" indent="0">
              <a:buNone/>
              <a:defRPr sz="2300"/>
            </a:lvl3pPr>
            <a:lvl4pPr marL="1365558" indent="0">
              <a:buNone/>
              <a:defRPr sz="2000"/>
            </a:lvl4pPr>
            <a:lvl5pPr marL="1820746" indent="0">
              <a:buNone/>
              <a:defRPr sz="2000"/>
            </a:lvl5pPr>
            <a:lvl6pPr marL="2275942" indent="0">
              <a:buNone/>
              <a:defRPr sz="2000"/>
            </a:lvl6pPr>
            <a:lvl7pPr marL="2731128" indent="0">
              <a:buNone/>
              <a:defRPr sz="2000"/>
            </a:lvl7pPr>
            <a:lvl8pPr marL="3186321" indent="0">
              <a:buNone/>
              <a:defRPr sz="2000"/>
            </a:lvl8pPr>
            <a:lvl9pPr marL="3641510" indent="0">
              <a:buNone/>
              <a:defRPr sz="2000"/>
            </a:lvl9pPr>
          </a:lstStyle>
          <a:p>
            <a:endParaRPr lang="sv-SE"/>
          </a:p>
        </p:txBody>
      </p:sp>
      <p:sp>
        <p:nvSpPr>
          <p:cNvPr id="4" name="Platshållare för text 3"/>
          <p:cNvSpPr>
            <a:spLocks noGrp="1"/>
          </p:cNvSpPr>
          <p:nvPr>
            <p:ph type="body" sz="half" idx="2"/>
          </p:nvPr>
        </p:nvSpPr>
        <p:spPr>
          <a:xfrm>
            <a:off x="1941645" y="5367351"/>
            <a:ext cx="5943600" cy="804863"/>
          </a:xfrm>
        </p:spPr>
        <p:txBody>
          <a:bodyPr/>
          <a:lstStyle>
            <a:lvl1pPr marL="0" indent="0">
              <a:buNone/>
              <a:defRPr sz="1400"/>
            </a:lvl1pPr>
            <a:lvl2pPr marL="455184" indent="0">
              <a:buNone/>
              <a:defRPr sz="1200"/>
            </a:lvl2pPr>
            <a:lvl3pPr marL="910369" indent="0">
              <a:buNone/>
              <a:defRPr sz="1100"/>
            </a:lvl3pPr>
            <a:lvl4pPr marL="1365558" indent="0">
              <a:buNone/>
              <a:defRPr sz="900"/>
            </a:lvl4pPr>
            <a:lvl5pPr marL="1820746" indent="0">
              <a:buNone/>
              <a:defRPr sz="900"/>
            </a:lvl5pPr>
            <a:lvl6pPr marL="2275942" indent="0">
              <a:buNone/>
              <a:defRPr sz="900"/>
            </a:lvl6pPr>
            <a:lvl7pPr marL="2731128" indent="0">
              <a:buNone/>
              <a:defRPr sz="900"/>
            </a:lvl7pPr>
            <a:lvl8pPr marL="3186321" indent="0">
              <a:buNone/>
              <a:defRPr sz="900"/>
            </a:lvl8pPr>
            <a:lvl9pPr marL="364151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6157A97D-85E0-0C41-98BF-3106252F2A77}"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354166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F9D1D228-3127-CD48-ABBD-6C9DFEC005B6}" type="datetime1">
              <a:rPr lang="sv-SE" smtClean="0"/>
              <a:t>2017-02-28</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30615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D043D927-3EBF-6E4D-B730-40932D4747B2}"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41302078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181850" y="275048"/>
            <a:ext cx="222885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95300" y="275048"/>
            <a:ext cx="652145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319BD83-C268-4B4C-AACA-31B4EDC619D1}"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4284743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632"/>
            <a:ext cx="84201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511461" indent="0" algn="ctr">
              <a:buNone/>
              <a:defRPr>
                <a:solidFill>
                  <a:schemeClr val="tx1">
                    <a:tint val="75000"/>
                  </a:schemeClr>
                </a:solidFill>
              </a:defRPr>
            </a:lvl2pPr>
            <a:lvl3pPr marL="1022929" indent="0" algn="ctr">
              <a:buNone/>
              <a:defRPr>
                <a:solidFill>
                  <a:schemeClr val="tx1">
                    <a:tint val="75000"/>
                  </a:schemeClr>
                </a:solidFill>
              </a:defRPr>
            </a:lvl3pPr>
            <a:lvl4pPr marL="1534448" indent="0" algn="ctr">
              <a:buNone/>
              <a:defRPr>
                <a:solidFill>
                  <a:schemeClr val="tx1">
                    <a:tint val="75000"/>
                  </a:schemeClr>
                </a:solidFill>
              </a:defRPr>
            </a:lvl4pPr>
            <a:lvl5pPr marL="2045918" indent="0" algn="ctr">
              <a:buNone/>
              <a:defRPr>
                <a:solidFill>
                  <a:schemeClr val="tx1">
                    <a:tint val="75000"/>
                  </a:schemeClr>
                </a:solidFill>
              </a:defRPr>
            </a:lvl5pPr>
            <a:lvl6pPr marL="2557415" indent="0" algn="ctr">
              <a:buNone/>
              <a:defRPr>
                <a:solidFill>
                  <a:schemeClr val="tx1">
                    <a:tint val="75000"/>
                  </a:schemeClr>
                </a:solidFill>
              </a:defRPr>
            </a:lvl6pPr>
            <a:lvl7pPr marL="3068888" indent="0" algn="ctr">
              <a:buNone/>
              <a:defRPr>
                <a:solidFill>
                  <a:schemeClr val="tx1">
                    <a:tint val="75000"/>
                  </a:schemeClr>
                </a:solidFill>
              </a:defRPr>
            </a:lvl7pPr>
            <a:lvl8pPr marL="3580380" indent="0" algn="ctr">
              <a:buNone/>
              <a:defRPr>
                <a:solidFill>
                  <a:schemeClr val="tx1">
                    <a:tint val="75000"/>
                  </a:schemeClr>
                </a:solidFill>
              </a:defRPr>
            </a:lvl8pPr>
            <a:lvl9pPr marL="4091852"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latin typeface="Calibri"/>
              </a:rPr>
              <a:pPr/>
              <a:t>2017-02-28</a:t>
            </a:fld>
            <a:endParaRPr lang="sv-SE" dirty="0">
              <a:latin typeface="Calibri"/>
            </a:endParaRPr>
          </a:p>
        </p:txBody>
      </p:sp>
      <p:sp>
        <p:nvSpPr>
          <p:cNvPr id="5" name="Footer Placeholder 4"/>
          <p:cNvSpPr>
            <a:spLocks noGrp="1"/>
          </p:cNvSpPr>
          <p:nvPr>
            <p:ph type="ftr" sz="quarter" idx="11"/>
          </p:nvPr>
        </p:nvSpPr>
        <p:spPr/>
        <p:txBody>
          <a:bodyPr/>
          <a:lstStyle/>
          <a:p>
            <a:endParaRPr lang="sv-SE" dirty="0">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latin typeface="Calibri"/>
              </a:rPr>
              <a:pPr/>
              <a:t>‹#›</a:t>
            </a:fld>
            <a:endParaRPr lang="sv-SE" dirty="0">
              <a:latin typeface="Calibri"/>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7336" y="260651"/>
            <a:ext cx="1794199" cy="886060"/>
          </a:xfrm>
          <a:prstGeom prst="rect">
            <a:avLst/>
          </a:prstGeom>
        </p:spPr>
      </p:pic>
    </p:spTree>
    <p:extLst>
      <p:ext uri="{BB962C8B-B14F-4D97-AF65-F5344CB8AC3E}">
        <p14:creationId xmlns:p14="http://schemas.microsoft.com/office/powerpoint/2010/main" val="18336812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9"/>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291" tIns="51151" rIns="102291" bIns="51151" rtlCol="0" anchor="ctr"/>
          <a:lstStyle/>
          <a:p>
            <a:pPr algn="ctr" defTabSz="1022929"/>
            <a:endParaRPr lang="sv-SE" sz="2000"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latin typeface="Calibri"/>
              </a:rPr>
              <a:pPr/>
              <a:t>2017-02-28</a:t>
            </a:fld>
            <a:endParaRPr lang="sv-SE" dirty="0">
              <a:latin typeface="Calibri"/>
            </a:endParaRPr>
          </a:p>
        </p:txBody>
      </p:sp>
      <p:sp>
        <p:nvSpPr>
          <p:cNvPr id="5" name="Footer Placeholder 4"/>
          <p:cNvSpPr>
            <a:spLocks noGrp="1"/>
          </p:cNvSpPr>
          <p:nvPr>
            <p:ph type="ftr" sz="quarter" idx="11"/>
          </p:nvPr>
        </p:nvSpPr>
        <p:spPr/>
        <p:txBody>
          <a:bodyPr/>
          <a:lstStyle/>
          <a:p>
            <a:endParaRPr lang="sv-SE" dirty="0">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latin typeface="Calibri"/>
              </a:rPr>
              <a:pPr/>
              <a:t>‹#›</a:t>
            </a:fld>
            <a:endParaRPr lang="sv-SE" dirty="0">
              <a:latin typeface="Calibri"/>
            </a:endParaRPr>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26844" y="319543"/>
            <a:ext cx="1484687" cy="733207"/>
          </a:xfrm>
          <a:prstGeom prst="rect">
            <a:avLst/>
          </a:prstGeom>
        </p:spPr>
      </p:pic>
    </p:spTree>
    <p:extLst>
      <p:ext uri="{BB962C8B-B14F-4D97-AF65-F5344CB8AC3E}">
        <p14:creationId xmlns:p14="http://schemas.microsoft.com/office/powerpoint/2010/main" val="29026064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9"/>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291" tIns="51151" rIns="102291" bIns="51151" rtlCol="0" anchor="ctr"/>
          <a:lstStyle/>
          <a:p>
            <a:pPr algn="ctr" defTabSz="1022929"/>
            <a:endParaRPr lang="sv-SE" sz="2000"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95300" y="1600205"/>
            <a:ext cx="4375150" cy="4525963"/>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5035550" y="1600205"/>
            <a:ext cx="4375150" cy="4525963"/>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latin typeface="Calibri"/>
              </a:rPr>
              <a:pPr/>
              <a:t>2017-02-28</a:t>
            </a:fld>
            <a:endParaRPr lang="sv-SE" dirty="0">
              <a:latin typeface="Calibri"/>
            </a:endParaRPr>
          </a:p>
        </p:txBody>
      </p:sp>
      <p:sp>
        <p:nvSpPr>
          <p:cNvPr id="6" name="Footer Placeholder 5"/>
          <p:cNvSpPr>
            <a:spLocks noGrp="1"/>
          </p:cNvSpPr>
          <p:nvPr>
            <p:ph type="ftr" sz="quarter" idx="11"/>
          </p:nvPr>
        </p:nvSpPr>
        <p:spPr/>
        <p:txBody>
          <a:bodyPr/>
          <a:lstStyle/>
          <a:p>
            <a:endParaRPr lang="sv-SE" dirty="0">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latin typeface="Calibri"/>
              </a:rPr>
              <a:pPr/>
              <a:t>‹#›</a:t>
            </a:fld>
            <a:endParaRPr lang="sv-SE" dirty="0">
              <a:latin typeface="Calibri"/>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8387" y="260657"/>
            <a:ext cx="1473145" cy="727507"/>
          </a:xfrm>
          <a:prstGeom prst="rect">
            <a:avLst/>
          </a:prstGeom>
        </p:spPr>
      </p:pic>
    </p:spTree>
    <p:extLst>
      <p:ext uri="{BB962C8B-B14F-4D97-AF65-F5344CB8AC3E}">
        <p14:creationId xmlns:p14="http://schemas.microsoft.com/office/powerpoint/2010/main" val="12462990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95300" y="1535117"/>
            <a:ext cx="4376870" cy="639763"/>
          </a:xfrm>
        </p:spPr>
        <p:txBody>
          <a:bodyPr anchor="b"/>
          <a:lstStyle>
            <a:lvl1pPr marL="0" indent="0">
              <a:buNone/>
              <a:defRPr sz="2700" b="1"/>
            </a:lvl1pPr>
            <a:lvl2pPr marL="511461" indent="0">
              <a:buNone/>
              <a:defRPr sz="2300" b="1"/>
            </a:lvl2pPr>
            <a:lvl3pPr marL="1022929" indent="0">
              <a:buNone/>
              <a:defRPr sz="2000" b="1"/>
            </a:lvl3pPr>
            <a:lvl4pPr marL="1534448" indent="0">
              <a:buNone/>
              <a:defRPr sz="1800" b="1"/>
            </a:lvl4pPr>
            <a:lvl5pPr marL="2045918" indent="0">
              <a:buNone/>
              <a:defRPr sz="1800" b="1"/>
            </a:lvl5pPr>
            <a:lvl6pPr marL="2557415" indent="0">
              <a:buNone/>
              <a:defRPr sz="1800" b="1"/>
            </a:lvl6pPr>
            <a:lvl7pPr marL="3068888" indent="0">
              <a:buNone/>
              <a:defRPr sz="1800" b="1"/>
            </a:lvl7pPr>
            <a:lvl8pPr marL="3580380" indent="0">
              <a:buNone/>
              <a:defRPr sz="1800" b="1"/>
            </a:lvl8pPr>
            <a:lvl9pPr marL="409185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5032119" y="1535117"/>
            <a:ext cx="4378590" cy="639763"/>
          </a:xfrm>
        </p:spPr>
        <p:txBody>
          <a:bodyPr anchor="b"/>
          <a:lstStyle>
            <a:lvl1pPr marL="0" indent="0">
              <a:buNone/>
              <a:defRPr sz="2700" b="1"/>
            </a:lvl1pPr>
            <a:lvl2pPr marL="511461" indent="0">
              <a:buNone/>
              <a:defRPr sz="2300" b="1"/>
            </a:lvl2pPr>
            <a:lvl3pPr marL="1022929" indent="0">
              <a:buNone/>
              <a:defRPr sz="2000" b="1"/>
            </a:lvl3pPr>
            <a:lvl4pPr marL="1534448" indent="0">
              <a:buNone/>
              <a:defRPr sz="1800" b="1"/>
            </a:lvl4pPr>
            <a:lvl5pPr marL="2045918" indent="0">
              <a:buNone/>
              <a:defRPr sz="1800" b="1"/>
            </a:lvl5pPr>
            <a:lvl6pPr marL="2557415" indent="0">
              <a:buNone/>
              <a:defRPr sz="1800" b="1"/>
            </a:lvl6pPr>
            <a:lvl7pPr marL="3068888" indent="0">
              <a:buNone/>
              <a:defRPr sz="1800" b="1"/>
            </a:lvl7pPr>
            <a:lvl8pPr marL="3580380" indent="0">
              <a:buNone/>
              <a:defRPr sz="1800" b="1"/>
            </a:lvl8pPr>
            <a:lvl9pPr marL="409185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032119" y="2174875"/>
            <a:ext cx="4378590" cy="3951288"/>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latin typeface="Calibri"/>
              </a:rPr>
              <a:pPr/>
              <a:t>2017-02-28</a:t>
            </a:fld>
            <a:endParaRPr lang="sv-SE" dirty="0">
              <a:latin typeface="Calibri"/>
            </a:endParaRPr>
          </a:p>
        </p:txBody>
      </p:sp>
      <p:sp>
        <p:nvSpPr>
          <p:cNvPr id="8" name="Footer Placeholder 7"/>
          <p:cNvSpPr>
            <a:spLocks noGrp="1"/>
          </p:cNvSpPr>
          <p:nvPr>
            <p:ph type="ftr" sz="quarter" idx="11"/>
          </p:nvPr>
        </p:nvSpPr>
        <p:spPr/>
        <p:txBody>
          <a:bodyPr/>
          <a:lstStyle/>
          <a:p>
            <a:endParaRPr lang="sv-SE" dirty="0">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latin typeface="Calibri"/>
              </a:rPr>
              <a:pPr/>
              <a:t>‹#›</a:t>
            </a:fld>
            <a:endParaRPr lang="sv-SE" dirty="0">
              <a:latin typeface="Calibri"/>
            </a:endParaRPr>
          </a:p>
        </p:txBody>
      </p:sp>
      <p:sp>
        <p:nvSpPr>
          <p:cNvPr id="10" name="Rektangel 6"/>
          <p:cNvSpPr/>
          <p:nvPr userDrawn="1"/>
        </p:nvSpPr>
        <p:spPr>
          <a:xfrm>
            <a:off x="0" y="9"/>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291" tIns="51151" rIns="102291" bIns="51151" rtlCol="0" anchor="ctr"/>
          <a:lstStyle/>
          <a:p>
            <a:pPr algn="ctr" defTabSz="1022929"/>
            <a:endParaRPr lang="sv-SE" sz="2000" dirty="0">
              <a:solidFill>
                <a:srgbClr val="0094CA"/>
              </a:solidFill>
              <a:latin typeface="Calibri"/>
            </a:endParaRPr>
          </a:p>
        </p:txBody>
      </p:sp>
    </p:spTree>
    <p:extLst>
      <p:ext uri="{BB962C8B-B14F-4D97-AF65-F5344CB8AC3E}">
        <p14:creationId xmlns:p14="http://schemas.microsoft.com/office/powerpoint/2010/main" val="27209155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46"/>
            <a:ext cx="84201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515244" indent="0" algn="ctr">
              <a:buNone/>
              <a:defRPr>
                <a:solidFill>
                  <a:schemeClr val="tx1">
                    <a:tint val="75000"/>
                  </a:schemeClr>
                </a:solidFill>
              </a:defRPr>
            </a:lvl2pPr>
            <a:lvl3pPr marL="1030486" indent="0" algn="ctr">
              <a:buNone/>
              <a:defRPr>
                <a:solidFill>
                  <a:schemeClr val="tx1">
                    <a:tint val="75000"/>
                  </a:schemeClr>
                </a:solidFill>
              </a:defRPr>
            </a:lvl3pPr>
            <a:lvl4pPr marL="1545731" indent="0" algn="ctr">
              <a:buNone/>
              <a:defRPr>
                <a:solidFill>
                  <a:schemeClr val="tx1">
                    <a:tint val="75000"/>
                  </a:schemeClr>
                </a:solidFill>
              </a:defRPr>
            </a:lvl4pPr>
            <a:lvl5pPr marL="2060975" indent="0" algn="ctr">
              <a:buNone/>
              <a:defRPr>
                <a:solidFill>
                  <a:schemeClr val="tx1">
                    <a:tint val="75000"/>
                  </a:schemeClr>
                </a:solidFill>
              </a:defRPr>
            </a:lvl5pPr>
            <a:lvl6pPr marL="2576222" indent="0" algn="ctr">
              <a:buNone/>
              <a:defRPr>
                <a:solidFill>
                  <a:schemeClr val="tx1">
                    <a:tint val="75000"/>
                  </a:schemeClr>
                </a:solidFill>
              </a:defRPr>
            </a:lvl6pPr>
            <a:lvl7pPr marL="3091465" indent="0" algn="ctr">
              <a:buNone/>
              <a:defRPr>
                <a:solidFill>
                  <a:schemeClr val="tx1">
                    <a:tint val="75000"/>
                  </a:schemeClr>
                </a:solidFill>
              </a:defRPr>
            </a:lvl7pPr>
            <a:lvl8pPr marL="3606708" indent="0" algn="ctr">
              <a:buNone/>
              <a:defRPr>
                <a:solidFill>
                  <a:schemeClr val="tx1">
                    <a:tint val="75000"/>
                  </a:schemeClr>
                </a:solidFill>
              </a:defRPr>
            </a:lvl8pPr>
            <a:lvl9pPr marL="4121955"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2017-02-28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7336" y="260651"/>
            <a:ext cx="1794199" cy="886060"/>
          </a:xfrm>
          <a:prstGeom prst="rect">
            <a:avLst/>
          </a:prstGeom>
        </p:spPr>
      </p:pic>
    </p:spTree>
    <p:extLst>
      <p:ext uri="{BB962C8B-B14F-4D97-AF65-F5344CB8AC3E}">
        <p14:creationId xmlns:p14="http://schemas.microsoft.com/office/powerpoint/2010/main" val="31594026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9"/>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3049" tIns="51524" rIns="103049" bIns="51524" rtlCol="0" anchor="ctr"/>
          <a:lstStyle/>
          <a:p>
            <a:pPr algn="ctr" defTabSz="1030486"/>
            <a:endParaRPr lang="sv-SE" sz="2000"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2017-02-28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26844" y="319543"/>
            <a:ext cx="1484687" cy="733207"/>
          </a:xfrm>
          <a:prstGeom prst="rect">
            <a:avLst/>
          </a:prstGeom>
        </p:spPr>
      </p:pic>
    </p:spTree>
    <p:extLst>
      <p:ext uri="{BB962C8B-B14F-4D97-AF65-F5344CB8AC3E}">
        <p14:creationId xmlns:p14="http://schemas.microsoft.com/office/powerpoint/2010/main" val="8197019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9"/>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3049" tIns="51524" rIns="103049" bIns="51524" rtlCol="0" anchor="ctr"/>
          <a:lstStyle/>
          <a:p>
            <a:pPr algn="ctr" defTabSz="1030486"/>
            <a:endParaRPr lang="sv-SE" sz="2000"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95300" y="1600205"/>
            <a:ext cx="4375150" cy="4525963"/>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5035550" y="1600205"/>
            <a:ext cx="4375150" cy="4525963"/>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2017-02-28</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8387" y="260657"/>
            <a:ext cx="1473145" cy="727507"/>
          </a:xfrm>
          <a:prstGeom prst="rect">
            <a:avLst/>
          </a:prstGeom>
        </p:spPr>
      </p:pic>
    </p:spTree>
    <p:extLst>
      <p:ext uri="{BB962C8B-B14F-4D97-AF65-F5344CB8AC3E}">
        <p14:creationId xmlns:p14="http://schemas.microsoft.com/office/powerpoint/2010/main" val="13479791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95300" y="1535117"/>
            <a:ext cx="4376870" cy="639763"/>
          </a:xfrm>
        </p:spPr>
        <p:txBody>
          <a:bodyPr anchor="b"/>
          <a:lstStyle>
            <a:lvl1pPr marL="0" indent="0">
              <a:buNone/>
              <a:defRPr sz="2700" b="1"/>
            </a:lvl1pPr>
            <a:lvl2pPr marL="515244" indent="0">
              <a:buNone/>
              <a:defRPr sz="2300" b="1"/>
            </a:lvl2pPr>
            <a:lvl3pPr marL="1030486" indent="0">
              <a:buNone/>
              <a:defRPr sz="2000" b="1"/>
            </a:lvl3pPr>
            <a:lvl4pPr marL="1545731" indent="0">
              <a:buNone/>
              <a:defRPr sz="1800" b="1"/>
            </a:lvl4pPr>
            <a:lvl5pPr marL="2060975" indent="0">
              <a:buNone/>
              <a:defRPr sz="1800" b="1"/>
            </a:lvl5pPr>
            <a:lvl6pPr marL="2576222" indent="0">
              <a:buNone/>
              <a:defRPr sz="1800" b="1"/>
            </a:lvl6pPr>
            <a:lvl7pPr marL="3091465" indent="0">
              <a:buNone/>
              <a:defRPr sz="1800" b="1"/>
            </a:lvl7pPr>
            <a:lvl8pPr marL="3606708" indent="0">
              <a:buNone/>
              <a:defRPr sz="1800" b="1"/>
            </a:lvl8pPr>
            <a:lvl9pPr marL="4121955" indent="0">
              <a:buNone/>
              <a:defRPr sz="1800" b="1"/>
            </a:lvl9pPr>
          </a:lstStyle>
          <a:p>
            <a:pPr lvl="0"/>
            <a:r>
              <a:rPr lang="sv-SE"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5032115" y="1535117"/>
            <a:ext cx="4378590" cy="639763"/>
          </a:xfrm>
        </p:spPr>
        <p:txBody>
          <a:bodyPr anchor="b"/>
          <a:lstStyle>
            <a:lvl1pPr marL="0" indent="0">
              <a:buNone/>
              <a:defRPr sz="2700" b="1"/>
            </a:lvl1pPr>
            <a:lvl2pPr marL="515244" indent="0">
              <a:buNone/>
              <a:defRPr sz="2300" b="1"/>
            </a:lvl2pPr>
            <a:lvl3pPr marL="1030486" indent="0">
              <a:buNone/>
              <a:defRPr sz="2000" b="1"/>
            </a:lvl3pPr>
            <a:lvl4pPr marL="1545731" indent="0">
              <a:buNone/>
              <a:defRPr sz="1800" b="1"/>
            </a:lvl4pPr>
            <a:lvl5pPr marL="2060975" indent="0">
              <a:buNone/>
              <a:defRPr sz="1800" b="1"/>
            </a:lvl5pPr>
            <a:lvl6pPr marL="2576222" indent="0">
              <a:buNone/>
              <a:defRPr sz="1800" b="1"/>
            </a:lvl6pPr>
            <a:lvl7pPr marL="3091465" indent="0">
              <a:buNone/>
              <a:defRPr sz="1800" b="1"/>
            </a:lvl7pPr>
            <a:lvl8pPr marL="3606708" indent="0">
              <a:buNone/>
              <a:defRPr sz="1800" b="1"/>
            </a:lvl8pPr>
            <a:lvl9pPr marL="4121955" indent="0">
              <a:buNone/>
              <a:defRPr sz="1800" b="1"/>
            </a:lvl9pPr>
          </a:lstStyle>
          <a:p>
            <a:pPr lvl="0"/>
            <a:r>
              <a:rPr lang="sv-SE"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2017-02-28</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9"/>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3049" tIns="51524" rIns="103049" bIns="51524" rtlCol="0" anchor="ctr"/>
          <a:lstStyle/>
          <a:p>
            <a:pPr algn="ctr" defTabSz="1030486"/>
            <a:endParaRPr lang="sv-SE" sz="2000" dirty="0">
              <a:solidFill>
                <a:srgbClr val="0094CA"/>
              </a:solidFill>
              <a:latin typeface="Calibri"/>
            </a:endParaRPr>
          </a:p>
        </p:txBody>
      </p:sp>
    </p:spTree>
    <p:extLst>
      <p:ext uri="{BB962C8B-B14F-4D97-AF65-F5344CB8AC3E}">
        <p14:creationId xmlns:p14="http://schemas.microsoft.com/office/powerpoint/2010/main" val="2569615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95309" y="273057"/>
            <a:ext cx="3259006" cy="1162051"/>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872979" y="273420"/>
            <a:ext cx="5537730" cy="5853113"/>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95309" y="1435104"/>
            <a:ext cx="3259006" cy="4691063"/>
          </a:xfrm>
        </p:spPr>
        <p:txBody>
          <a:bodyPr/>
          <a:lstStyle>
            <a:lvl1pPr marL="0" indent="0">
              <a:buNone/>
              <a:defRPr sz="1400"/>
            </a:lvl1pPr>
            <a:lvl2pPr marL="455184" indent="0">
              <a:buNone/>
              <a:defRPr sz="1200"/>
            </a:lvl2pPr>
            <a:lvl3pPr marL="910369" indent="0">
              <a:buNone/>
              <a:defRPr sz="1100"/>
            </a:lvl3pPr>
            <a:lvl4pPr marL="1365558" indent="0">
              <a:buNone/>
              <a:defRPr sz="900"/>
            </a:lvl4pPr>
            <a:lvl5pPr marL="1820746" indent="0">
              <a:buNone/>
              <a:defRPr sz="900"/>
            </a:lvl5pPr>
            <a:lvl6pPr marL="2275942" indent="0">
              <a:buNone/>
              <a:defRPr sz="900"/>
            </a:lvl6pPr>
            <a:lvl7pPr marL="2731128" indent="0">
              <a:buNone/>
              <a:defRPr sz="900"/>
            </a:lvl7pPr>
            <a:lvl8pPr marL="3186321" indent="0">
              <a:buNone/>
              <a:defRPr sz="900"/>
            </a:lvl8pPr>
            <a:lvl9pPr marL="364151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E7798B7-68E9-4D4A-B36B-B3C15033BF83}" type="datetime1">
              <a:rPr lang="sv-SE" smtClean="0"/>
              <a:t>2017-02-28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700504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637"/>
            <a:ext cx="8420100" cy="1470025"/>
          </a:xfrm>
        </p:spPr>
        <p:txBody>
          <a:bodyPr/>
          <a:lstStyle>
            <a:lvl1pPr>
              <a:defRPr>
                <a:latin typeface="Calibri"/>
                <a:cs typeface="Calibri"/>
              </a:defRPr>
            </a:lvl1pPr>
          </a:lstStyle>
          <a:p>
            <a:r>
              <a:rPr lang="en-US" dirty="0" smtClean="0"/>
              <a:t>Click to edit Master title style</a:t>
            </a:r>
            <a:endParaRPr lang="sv-SE" dirty="0"/>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latin typeface="Calibri"/>
                <a:cs typeface="Calibri"/>
              </a:defRPr>
            </a:lvl1pPr>
            <a:lvl2pPr marL="513901" indent="0" algn="ctr">
              <a:buNone/>
              <a:defRPr>
                <a:solidFill>
                  <a:schemeClr val="tx1">
                    <a:tint val="75000"/>
                  </a:schemeClr>
                </a:solidFill>
              </a:defRPr>
            </a:lvl2pPr>
            <a:lvl3pPr marL="1027803" indent="0" algn="ctr">
              <a:buNone/>
              <a:defRPr>
                <a:solidFill>
                  <a:schemeClr val="tx1">
                    <a:tint val="75000"/>
                  </a:schemeClr>
                </a:solidFill>
              </a:defRPr>
            </a:lvl3pPr>
            <a:lvl4pPr marL="1541722" indent="0" algn="ctr">
              <a:buNone/>
              <a:defRPr>
                <a:solidFill>
                  <a:schemeClr val="tx1">
                    <a:tint val="75000"/>
                  </a:schemeClr>
                </a:solidFill>
              </a:defRPr>
            </a:lvl4pPr>
            <a:lvl5pPr marL="2055622" indent="0" algn="ctr">
              <a:buNone/>
              <a:defRPr>
                <a:solidFill>
                  <a:schemeClr val="tx1">
                    <a:tint val="75000"/>
                  </a:schemeClr>
                </a:solidFill>
              </a:defRPr>
            </a:lvl5pPr>
            <a:lvl6pPr marL="2569542" indent="0" algn="ctr">
              <a:buNone/>
              <a:defRPr>
                <a:solidFill>
                  <a:schemeClr val="tx1">
                    <a:tint val="75000"/>
                  </a:schemeClr>
                </a:solidFill>
              </a:defRPr>
            </a:lvl6pPr>
            <a:lvl7pPr marL="3083443" indent="0" algn="ctr">
              <a:buNone/>
              <a:defRPr>
                <a:solidFill>
                  <a:schemeClr val="tx1">
                    <a:tint val="75000"/>
                  </a:schemeClr>
                </a:solidFill>
              </a:defRPr>
            </a:lvl7pPr>
            <a:lvl8pPr marL="3597354" indent="0" algn="ctr">
              <a:buNone/>
              <a:defRPr>
                <a:solidFill>
                  <a:schemeClr val="tx1">
                    <a:tint val="75000"/>
                  </a:schemeClr>
                </a:solidFill>
              </a:defRPr>
            </a:lvl8pPr>
            <a:lvl9pPr marL="4111261" indent="0" algn="ctr">
              <a:buNone/>
              <a:defRPr>
                <a:solidFill>
                  <a:schemeClr val="tx1">
                    <a:tint val="75000"/>
                  </a:schemeClr>
                </a:solidFill>
              </a:defRPr>
            </a:lvl9pPr>
          </a:lstStyle>
          <a:p>
            <a:r>
              <a:rPr lang="en-US" dirty="0" smtClean="0"/>
              <a:t>Click to edit Master subtitle style</a:t>
            </a:r>
            <a:endParaRPr lang="sv-SE" dirty="0"/>
          </a:p>
        </p:txBody>
      </p:sp>
      <p:sp>
        <p:nvSpPr>
          <p:cNvPr id="4" name="Date Placeholder 3"/>
          <p:cNvSpPr>
            <a:spLocks noGrp="1"/>
          </p:cNvSpPr>
          <p:nvPr>
            <p:ph type="dt" sz="half" idx="10"/>
          </p:nvPr>
        </p:nvSpPr>
        <p:spPr/>
        <p:txBody>
          <a:bodyPr/>
          <a:lstStyle>
            <a:lvl1pPr>
              <a:defRPr>
                <a:latin typeface="Calibri"/>
                <a:cs typeface="Calibri"/>
              </a:defRPr>
            </a:lvl1pPr>
          </a:lstStyle>
          <a:p>
            <a:fld id="{F78E39D9-B44E-014F-9176-92475A7777BE}" type="datetime1">
              <a:rPr lang="sv-SE" smtClean="0">
                <a:solidFill>
                  <a:prstClr val="black">
                    <a:tint val="75000"/>
                  </a:prstClr>
                </a:solidFill>
              </a:rPr>
              <a:pPr/>
              <a:t>2017-02-28</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a:cs typeface="Calibri"/>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a:cs typeface="Calibri"/>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Tree>
    <p:extLst>
      <p:ext uri="{BB962C8B-B14F-4D97-AF65-F5344CB8AC3E}">
        <p14:creationId xmlns:p14="http://schemas.microsoft.com/office/powerpoint/2010/main" val="20294338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637"/>
            <a:ext cx="8420100" cy="1470025"/>
          </a:xfrm>
        </p:spPr>
        <p:txBody>
          <a:bodyPr/>
          <a:lstStyle>
            <a:lvl1pPr>
              <a:defRPr>
                <a:latin typeface="Calibri"/>
                <a:cs typeface="Calibri"/>
              </a:defRPr>
            </a:lvl1pPr>
          </a:lstStyle>
          <a:p>
            <a:r>
              <a:rPr lang="en-US" dirty="0" smtClean="0"/>
              <a:t>Click to edit Master title style</a:t>
            </a:r>
            <a:endParaRPr lang="sv-SE" dirty="0"/>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latin typeface="Calibri"/>
                <a:cs typeface="Calibri"/>
              </a:defRPr>
            </a:lvl1pPr>
            <a:lvl2pPr marL="513901" indent="0" algn="ctr">
              <a:buNone/>
              <a:defRPr>
                <a:solidFill>
                  <a:schemeClr val="tx1">
                    <a:tint val="75000"/>
                  </a:schemeClr>
                </a:solidFill>
              </a:defRPr>
            </a:lvl2pPr>
            <a:lvl3pPr marL="1027803" indent="0" algn="ctr">
              <a:buNone/>
              <a:defRPr>
                <a:solidFill>
                  <a:schemeClr val="tx1">
                    <a:tint val="75000"/>
                  </a:schemeClr>
                </a:solidFill>
              </a:defRPr>
            </a:lvl3pPr>
            <a:lvl4pPr marL="1541722" indent="0" algn="ctr">
              <a:buNone/>
              <a:defRPr>
                <a:solidFill>
                  <a:schemeClr val="tx1">
                    <a:tint val="75000"/>
                  </a:schemeClr>
                </a:solidFill>
              </a:defRPr>
            </a:lvl4pPr>
            <a:lvl5pPr marL="2055622" indent="0" algn="ctr">
              <a:buNone/>
              <a:defRPr>
                <a:solidFill>
                  <a:schemeClr val="tx1">
                    <a:tint val="75000"/>
                  </a:schemeClr>
                </a:solidFill>
              </a:defRPr>
            </a:lvl5pPr>
            <a:lvl6pPr marL="2569542" indent="0" algn="ctr">
              <a:buNone/>
              <a:defRPr>
                <a:solidFill>
                  <a:schemeClr val="tx1">
                    <a:tint val="75000"/>
                  </a:schemeClr>
                </a:solidFill>
              </a:defRPr>
            </a:lvl6pPr>
            <a:lvl7pPr marL="3083443" indent="0" algn="ctr">
              <a:buNone/>
              <a:defRPr>
                <a:solidFill>
                  <a:schemeClr val="tx1">
                    <a:tint val="75000"/>
                  </a:schemeClr>
                </a:solidFill>
              </a:defRPr>
            </a:lvl7pPr>
            <a:lvl8pPr marL="3597354" indent="0" algn="ctr">
              <a:buNone/>
              <a:defRPr>
                <a:solidFill>
                  <a:schemeClr val="tx1">
                    <a:tint val="75000"/>
                  </a:schemeClr>
                </a:solidFill>
              </a:defRPr>
            </a:lvl8pPr>
            <a:lvl9pPr marL="4111261" indent="0" algn="ctr">
              <a:buNone/>
              <a:defRPr>
                <a:solidFill>
                  <a:schemeClr val="tx1">
                    <a:tint val="75000"/>
                  </a:schemeClr>
                </a:solidFill>
              </a:defRPr>
            </a:lvl9pPr>
          </a:lstStyle>
          <a:p>
            <a:r>
              <a:rPr lang="en-US" dirty="0" smtClean="0"/>
              <a:t>Click to edit Master subtitle style</a:t>
            </a:r>
            <a:endParaRPr lang="sv-SE" dirty="0"/>
          </a:p>
        </p:txBody>
      </p:sp>
      <p:sp>
        <p:nvSpPr>
          <p:cNvPr id="4" name="Date Placeholder 3"/>
          <p:cNvSpPr>
            <a:spLocks noGrp="1"/>
          </p:cNvSpPr>
          <p:nvPr>
            <p:ph type="dt" sz="half" idx="10"/>
          </p:nvPr>
        </p:nvSpPr>
        <p:spPr/>
        <p:txBody>
          <a:bodyPr/>
          <a:lstStyle>
            <a:lvl1pPr>
              <a:defRPr>
                <a:latin typeface="Calibri"/>
                <a:cs typeface="Calibri"/>
              </a:defRPr>
            </a:lvl1pPr>
          </a:lstStyle>
          <a:p>
            <a:fld id="{1EE65DA7-1E75-4F47-A730-292D85E14047}" type="datetime1">
              <a:rPr lang="sv-SE" smtClean="0">
                <a:solidFill>
                  <a:prstClr val="black">
                    <a:tint val="75000"/>
                  </a:prstClr>
                </a:solidFill>
              </a:rPr>
              <a:pPr/>
              <a:t>2017-02-28</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a:cs typeface="Calibri"/>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a:cs typeface="Calibri"/>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8173" y="260651"/>
            <a:ext cx="1486592" cy="886060"/>
          </a:xfrm>
          <a:prstGeom prst="rect">
            <a:avLst/>
          </a:prstGeom>
        </p:spPr>
      </p:pic>
    </p:spTree>
    <p:extLst>
      <p:ext uri="{BB962C8B-B14F-4D97-AF65-F5344CB8AC3E}">
        <p14:creationId xmlns:p14="http://schemas.microsoft.com/office/powerpoint/2010/main" val="30038454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145"/>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780" tIns="51393" rIns="102780" bIns="51393" rtlCol="0" anchor="ctr"/>
          <a:lstStyle/>
          <a:p>
            <a:pPr algn="ctr" defTabSz="1027803"/>
            <a:endParaRPr lang="sv-SE" sz="2000" dirty="0">
              <a:solidFill>
                <a:srgbClr val="0094CA"/>
              </a:solidFill>
              <a:latin typeface="Calibri"/>
              <a:cs typeface="Calibri"/>
            </a:endParaRPr>
          </a:p>
        </p:txBody>
      </p:sp>
      <p:sp>
        <p:nvSpPr>
          <p:cNvPr id="2" name="Title 1"/>
          <p:cNvSpPr>
            <a:spLocks noGrp="1"/>
          </p:cNvSpPr>
          <p:nvPr>
            <p:ph type="title"/>
          </p:nvPr>
        </p:nvSpPr>
        <p:spPr/>
        <p:txBody>
          <a:bodyPr/>
          <a:lstStyle>
            <a:lvl1pPr>
              <a:defRPr>
                <a:latin typeface="Calibri"/>
                <a:cs typeface="Calibri"/>
              </a:defRPr>
            </a:lvl1pPr>
          </a:lstStyle>
          <a:p>
            <a:r>
              <a:rPr lang="en-US" dirty="0" smtClean="0"/>
              <a:t>Click to edit Master title style</a:t>
            </a:r>
            <a:endParaRPr lang="sv-SE" dirty="0"/>
          </a:p>
        </p:txBody>
      </p:sp>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4" name="Date Placeholder 3"/>
          <p:cNvSpPr>
            <a:spLocks noGrp="1"/>
          </p:cNvSpPr>
          <p:nvPr>
            <p:ph type="dt" sz="half" idx="10"/>
          </p:nvPr>
        </p:nvSpPr>
        <p:spPr/>
        <p:txBody>
          <a:bodyPr/>
          <a:lstStyle>
            <a:lvl1pPr>
              <a:defRPr>
                <a:latin typeface="Calibri"/>
                <a:cs typeface="Calibri"/>
              </a:defRPr>
            </a:lvl1pPr>
          </a:lstStyle>
          <a:p>
            <a:fld id="{9ACDEAF5-660C-754D-B24A-2A7BECA17FCC}" type="datetime1">
              <a:rPr lang="sv-SE" smtClean="0">
                <a:solidFill>
                  <a:prstClr val="black">
                    <a:tint val="75000"/>
                  </a:prstClr>
                </a:solidFill>
              </a:rPr>
              <a:pPr/>
              <a:t>2017-02-28</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a:cs typeface="Calibri"/>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a:cs typeface="Calibri"/>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Tree>
    <p:extLst>
      <p:ext uri="{BB962C8B-B14F-4D97-AF65-F5344CB8AC3E}">
        <p14:creationId xmlns:p14="http://schemas.microsoft.com/office/powerpoint/2010/main" val="12453551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145"/>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780" tIns="51393" rIns="102780" bIns="51393" rtlCol="0" anchor="ctr"/>
          <a:lstStyle/>
          <a:p>
            <a:pPr algn="ctr" defTabSz="1027803"/>
            <a:endParaRPr lang="sv-SE" sz="2000" dirty="0">
              <a:solidFill>
                <a:srgbClr val="0094CA"/>
              </a:solidFill>
              <a:latin typeface="Calibri"/>
              <a:cs typeface="Calibri"/>
            </a:endParaRPr>
          </a:p>
        </p:txBody>
      </p:sp>
      <p:sp>
        <p:nvSpPr>
          <p:cNvPr id="2" name="Title 1"/>
          <p:cNvSpPr>
            <a:spLocks noGrp="1"/>
          </p:cNvSpPr>
          <p:nvPr>
            <p:ph type="title"/>
          </p:nvPr>
        </p:nvSpPr>
        <p:spPr/>
        <p:txBody>
          <a:bodyPr/>
          <a:lstStyle>
            <a:lvl1pPr>
              <a:defRPr>
                <a:latin typeface="Calibri"/>
                <a:cs typeface="Calibri"/>
              </a:defRPr>
            </a:lvl1pPr>
          </a:lstStyle>
          <a:p>
            <a:r>
              <a:rPr lang="en-US" dirty="0" smtClean="0"/>
              <a:t>Click to edit Master title style</a:t>
            </a:r>
            <a:endParaRPr lang="sv-SE" dirty="0"/>
          </a:p>
        </p:txBody>
      </p:sp>
      <p:sp>
        <p:nvSpPr>
          <p:cNvPr id="3" name="Content Placeholder 2"/>
          <p:cNvSpPr>
            <a:spLocks noGrp="1"/>
          </p:cNvSpPr>
          <p:nvPr>
            <p:ph sz="half" idx="1"/>
          </p:nvPr>
        </p:nvSpPr>
        <p:spPr>
          <a:xfrm>
            <a:off x="495300" y="1600206"/>
            <a:ext cx="4375150" cy="4525963"/>
          </a:xfrm>
        </p:spPr>
        <p:txBody>
          <a:bodyPr/>
          <a:lstStyle>
            <a:lvl1pPr>
              <a:defRPr sz="3200">
                <a:latin typeface="Calibri"/>
                <a:cs typeface="Calibri"/>
              </a:defRPr>
            </a:lvl1pPr>
            <a:lvl2pPr>
              <a:defRPr sz="2700">
                <a:latin typeface="Calibri"/>
                <a:cs typeface="Calibri"/>
              </a:defRPr>
            </a:lvl2pPr>
            <a:lvl3pPr>
              <a:defRPr sz="2300">
                <a:latin typeface="Calibri"/>
                <a:cs typeface="Calibri"/>
              </a:defRPr>
            </a:lvl3pPr>
            <a:lvl4pPr>
              <a:defRPr sz="2000">
                <a:latin typeface="Calibri"/>
                <a:cs typeface="Calibri"/>
              </a:defRPr>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5035550" y="1600206"/>
            <a:ext cx="4375150" cy="4525963"/>
          </a:xfrm>
        </p:spPr>
        <p:txBody>
          <a:bodyPr/>
          <a:lstStyle>
            <a:lvl1pPr>
              <a:defRPr sz="3200">
                <a:latin typeface="Calibri"/>
                <a:cs typeface="Calibri"/>
              </a:defRPr>
            </a:lvl1pPr>
            <a:lvl2pPr>
              <a:defRPr sz="2700">
                <a:latin typeface="Calibri"/>
                <a:cs typeface="Calibri"/>
              </a:defRPr>
            </a:lvl2pPr>
            <a:lvl3pPr>
              <a:defRPr sz="2300">
                <a:latin typeface="Calibri"/>
                <a:cs typeface="Calibri"/>
              </a:defRPr>
            </a:lvl3pPr>
            <a:lvl4pPr>
              <a:defRPr sz="2000">
                <a:latin typeface="Calibri"/>
                <a:cs typeface="Calibri"/>
              </a:defRPr>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p:cNvSpPr>
          <p:nvPr>
            <p:ph type="dt" sz="half" idx="10"/>
          </p:nvPr>
        </p:nvSpPr>
        <p:spPr/>
        <p:txBody>
          <a:bodyPr/>
          <a:lstStyle>
            <a:lvl1pPr>
              <a:defRPr>
                <a:latin typeface="Calibri"/>
                <a:cs typeface="Calibri"/>
              </a:defRPr>
            </a:lvl1pPr>
          </a:lstStyle>
          <a:p>
            <a:fld id="{D73DAA81-7F90-BB49-A941-13174BD48635}" type="datetime1">
              <a:rPr lang="sv-SE" smtClean="0">
                <a:solidFill>
                  <a:prstClr val="black">
                    <a:tint val="75000"/>
                  </a:prstClr>
                </a:solidFill>
              </a:rPr>
              <a:pPr/>
              <a:t>2017-02-28</a:t>
            </a:fld>
            <a:endParaRPr lang="sv-SE"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alibri"/>
                <a:cs typeface="Calibri"/>
              </a:defRPr>
            </a:lvl1pPr>
          </a:lstStyle>
          <a:p>
            <a:endParaRPr lang="sv-SE"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alibri"/>
                <a:cs typeface="Calibri"/>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10"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Tree>
    <p:extLst>
      <p:ext uri="{BB962C8B-B14F-4D97-AF65-F5344CB8AC3E}">
        <p14:creationId xmlns:p14="http://schemas.microsoft.com/office/powerpoint/2010/main" val="8005615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a:cs typeface="Calibri"/>
              </a:defRPr>
            </a:lvl1pPr>
          </a:lstStyle>
          <a:p>
            <a:r>
              <a:rPr lang="en-US" dirty="0" smtClean="0"/>
              <a:t>Click to edit Master title style</a:t>
            </a:r>
            <a:endParaRPr lang="sv-SE" dirty="0"/>
          </a:p>
        </p:txBody>
      </p:sp>
      <p:sp>
        <p:nvSpPr>
          <p:cNvPr id="3" name="Text Placeholder 2"/>
          <p:cNvSpPr>
            <a:spLocks noGrp="1"/>
          </p:cNvSpPr>
          <p:nvPr>
            <p:ph type="body" idx="1"/>
          </p:nvPr>
        </p:nvSpPr>
        <p:spPr>
          <a:xfrm>
            <a:off x="495300" y="1535117"/>
            <a:ext cx="4376870" cy="639763"/>
          </a:xfrm>
        </p:spPr>
        <p:txBody>
          <a:bodyPr anchor="b"/>
          <a:lstStyle>
            <a:lvl1pPr marL="0" indent="0">
              <a:buNone/>
              <a:defRPr sz="2700" b="1">
                <a:latin typeface="Calibri"/>
                <a:cs typeface="Calibri"/>
              </a:defRPr>
            </a:lvl1pPr>
            <a:lvl2pPr marL="513901" indent="0">
              <a:buNone/>
              <a:defRPr sz="2300" b="1"/>
            </a:lvl2pPr>
            <a:lvl3pPr marL="1027803" indent="0">
              <a:buNone/>
              <a:defRPr sz="2000" b="1"/>
            </a:lvl3pPr>
            <a:lvl4pPr marL="1541722" indent="0">
              <a:buNone/>
              <a:defRPr sz="1800" b="1"/>
            </a:lvl4pPr>
            <a:lvl5pPr marL="2055622" indent="0">
              <a:buNone/>
              <a:defRPr sz="1800" b="1"/>
            </a:lvl5pPr>
            <a:lvl6pPr marL="2569542" indent="0">
              <a:buNone/>
              <a:defRPr sz="1800" b="1"/>
            </a:lvl6pPr>
            <a:lvl7pPr marL="3083443" indent="0">
              <a:buNone/>
              <a:defRPr sz="1800" b="1"/>
            </a:lvl7pPr>
            <a:lvl8pPr marL="3597354" indent="0">
              <a:buNone/>
              <a:defRPr sz="1800" b="1"/>
            </a:lvl8pPr>
            <a:lvl9pPr marL="4111261" indent="0">
              <a:buNone/>
              <a:defRPr sz="1800" b="1"/>
            </a:lvl9pPr>
          </a:lstStyle>
          <a:p>
            <a:pPr lvl="0"/>
            <a:r>
              <a:rPr lang="en-US" dirty="0"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700">
                <a:latin typeface="Calibri"/>
                <a:cs typeface="Calibri"/>
              </a:defRPr>
            </a:lvl1pPr>
            <a:lvl2pPr>
              <a:defRPr sz="23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5" name="Text Placeholder 4"/>
          <p:cNvSpPr>
            <a:spLocks noGrp="1"/>
          </p:cNvSpPr>
          <p:nvPr>
            <p:ph type="body" sz="quarter" idx="3"/>
          </p:nvPr>
        </p:nvSpPr>
        <p:spPr>
          <a:xfrm>
            <a:off x="5032119" y="1535117"/>
            <a:ext cx="4378590" cy="639763"/>
          </a:xfrm>
        </p:spPr>
        <p:txBody>
          <a:bodyPr anchor="b"/>
          <a:lstStyle>
            <a:lvl1pPr marL="0" indent="0">
              <a:buNone/>
              <a:defRPr sz="2700" b="1">
                <a:latin typeface="Calibri"/>
                <a:cs typeface="Calibri"/>
              </a:defRPr>
            </a:lvl1pPr>
            <a:lvl2pPr marL="513901" indent="0">
              <a:buNone/>
              <a:defRPr sz="2300" b="1"/>
            </a:lvl2pPr>
            <a:lvl3pPr marL="1027803" indent="0">
              <a:buNone/>
              <a:defRPr sz="2000" b="1"/>
            </a:lvl3pPr>
            <a:lvl4pPr marL="1541722" indent="0">
              <a:buNone/>
              <a:defRPr sz="1800" b="1"/>
            </a:lvl4pPr>
            <a:lvl5pPr marL="2055622" indent="0">
              <a:buNone/>
              <a:defRPr sz="1800" b="1"/>
            </a:lvl5pPr>
            <a:lvl6pPr marL="2569542" indent="0">
              <a:buNone/>
              <a:defRPr sz="1800" b="1"/>
            </a:lvl6pPr>
            <a:lvl7pPr marL="3083443" indent="0">
              <a:buNone/>
              <a:defRPr sz="1800" b="1"/>
            </a:lvl7pPr>
            <a:lvl8pPr marL="3597354" indent="0">
              <a:buNone/>
              <a:defRPr sz="1800" b="1"/>
            </a:lvl8pPr>
            <a:lvl9pPr marL="4111261" indent="0">
              <a:buNone/>
              <a:defRPr sz="1800" b="1"/>
            </a:lvl9pPr>
          </a:lstStyle>
          <a:p>
            <a:pPr lvl="0"/>
            <a:r>
              <a:rPr lang="en-US" dirty="0" smtClean="0"/>
              <a:t>Click to edit Master text styles</a:t>
            </a:r>
          </a:p>
        </p:txBody>
      </p:sp>
      <p:sp>
        <p:nvSpPr>
          <p:cNvPr id="6" name="Content Placeholder 5"/>
          <p:cNvSpPr>
            <a:spLocks noGrp="1"/>
          </p:cNvSpPr>
          <p:nvPr>
            <p:ph sz="quarter" idx="4"/>
          </p:nvPr>
        </p:nvSpPr>
        <p:spPr>
          <a:xfrm>
            <a:off x="5032119" y="2174875"/>
            <a:ext cx="4378590" cy="3951288"/>
          </a:xfrm>
        </p:spPr>
        <p:txBody>
          <a:bodyPr/>
          <a:lstStyle>
            <a:lvl1pPr>
              <a:defRPr sz="2700">
                <a:latin typeface="Calibri"/>
                <a:cs typeface="Calibri"/>
              </a:defRPr>
            </a:lvl1pPr>
            <a:lvl2pPr>
              <a:defRPr sz="23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7" name="Date Placeholder 6"/>
          <p:cNvSpPr>
            <a:spLocks noGrp="1"/>
          </p:cNvSpPr>
          <p:nvPr>
            <p:ph type="dt" sz="half" idx="10"/>
          </p:nvPr>
        </p:nvSpPr>
        <p:spPr/>
        <p:txBody>
          <a:bodyPr/>
          <a:lstStyle>
            <a:lvl1pPr>
              <a:defRPr>
                <a:latin typeface="Calibri"/>
                <a:cs typeface="Calibri"/>
              </a:defRPr>
            </a:lvl1pPr>
          </a:lstStyle>
          <a:p>
            <a:fld id="{7D1B65E3-0406-3C4C-9CB8-193EFDC8DD02}" type="datetime1">
              <a:rPr lang="sv-SE" smtClean="0">
                <a:solidFill>
                  <a:prstClr val="black">
                    <a:tint val="75000"/>
                  </a:prstClr>
                </a:solidFill>
              </a:rPr>
              <a:pPr/>
              <a:t>2017-02-28</a:t>
            </a:fld>
            <a:endParaRPr lang="sv-SE"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Calibri"/>
                <a:cs typeface="Calibri"/>
              </a:defRPr>
            </a:lvl1pPr>
          </a:lstStyle>
          <a:p>
            <a:endParaRPr lang="sv-SE"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Calibri"/>
                <a:cs typeface="Calibri"/>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sp>
        <p:nvSpPr>
          <p:cNvPr id="10" name="Rektangel 6"/>
          <p:cNvSpPr/>
          <p:nvPr userDrawn="1"/>
        </p:nvSpPr>
        <p:spPr>
          <a:xfrm>
            <a:off x="0" y="145"/>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780" tIns="51393" rIns="102780" bIns="51393" rtlCol="0" anchor="ctr"/>
          <a:lstStyle/>
          <a:p>
            <a:pPr algn="ctr" defTabSz="1027803"/>
            <a:endParaRPr lang="sv-SE" sz="2000" dirty="0">
              <a:solidFill>
                <a:srgbClr val="0094CA"/>
              </a:solidFill>
              <a:latin typeface="Calibri"/>
              <a:cs typeface="Calibri"/>
            </a:endParaRPr>
          </a:p>
        </p:txBody>
      </p:sp>
      <p:pic>
        <p:nvPicPr>
          <p:cNvPr id="11"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Tree>
    <p:extLst>
      <p:ext uri="{BB962C8B-B14F-4D97-AF65-F5344CB8AC3E}">
        <p14:creationId xmlns:p14="http://schemas.microsoft.com/office/powerpoint/2010/main" val="7510039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8363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5184" indent="0" algn="ctr">
              <a:buNone/>
              <a:defRPr>
                <a:solidFill>
                  <a:schemeClr val="tx1">
                    <a:tint val="75000"/>
                  </a:schemeClr>
                </a:solidFill>
              </a:defRPr>
            </a:lvl2pPr>
            <a:lvl3pPr marL="910369" indent="0" algn="ctr">
              <a:buNone/>
              <a:defRPr>
                <a:solidFill>
                  <a:schemeClr val="tx1">
                    <a:tint val="75000"/>
                  </a:schemeClr>
                </a:solidFill>
              </a:defRPr>
            </a:lvl3pPr>
            <a:lvl4pPr marL="1365558" indent="0" algn="ctr">
              <a:buNone/>
              <a:defRPr>
                <a:solidFill>
                  <a:schemeClr val="tx1">
                    <a:tint val="75000"/>
                  </a:schemeClr>
                </a:solidFill>
              </a:defRPr>
            </a:lvl4pPr>
            <a:lvl5pPr marL="1820746" indent="0" algn="ctr">
              <a:buNone/>
              <a:defRPr>
                <a:solidFill>
                  <a:schemeClr val="tx1">
                    <a:tint val="75000"/>
                  </a:schemeClr>
                </a:solidFill>
              </a:defRPr>
            </a:lvl5pPr>
            <a:lvl6pPr marL="2275942" indent="0" algn="ctr">
              <a:buNone/>
              <a:defRPr>
                <a:solidFill>
                  <a:schemeClr val="tx1">
                    <a:tint val="75000"/>
                  </a:schemeClr>
                </a:solidFill>
              </a:defRPr>
            </a:lvl6pPr>
            <a:lvl7pPr marL="2731128" indent="0" algn="ctr">
              <a:buNone/>
              <a:defRPr>
                <a:solidFill>
                  <a:schemeClr val="tx1">
                    <a:tint val="75000"/>
                  </a:schemeClr>
                </a:solidFill>
              </a:defRPr>
            </a:lvl7pPr>
            <a:lvl8pPr marL="3186321" indent="0" algn="ctr">
              <a:buNone/>
              <a:defRPr>
                <a:solidFill>
                  <a:schemeClr val="tx1">
                    <a:tint val="75000"/>
                  </a:schemeClr>
                </a:solidFill>
              </a:defRPr>
            </a:lvl8pPr>
            <a:lvl9pPr marL="364151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17202265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F05109DD-1412-4948-B375-2054A4DB7E7F}"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6273762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82508" y="4407127"/>
            <a:ext cx="8420100" cy="1362076"/>
          </a:xfrm>
        </p:spPr>
        <p:txBody>
          <a:bodyPr anchor="t"/>
          <a:lstStyle>
            <a:lvl1pPr algn="l">
              <a:defRPr sz="39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82508" y="2906729"/>
            <a:ext cx="8420100" cy="1500187"/>
          </a:xfrm>
        </p:spPr>
        <p:txBody>
          <a:bodyPr anchor="b"/>
          <a:lstStyle>
            <a:lvl1pPr marL="0" indent="0">
              <a:buNone/>
              <a:defRPr sz="2000">
                <a:solidFill>
                  <a:schemeClr val="tx1">
                    <a:tint val="75000"/>
                  </a:schemeClr>
                </a:solidFill>
              </a:defRPr>
            </a:lvl1pPr>
            <a:lvl2pPr marL="455184" indent="0">
              <a:buNone/>
              <a:defRPr sz="1800">
                <a:solidFill>
                  <a:schemeClr val="tx1">
                    <a:tint val="75000"/>
                  </a:schemeClr>
                </a:solidFill>
              </a:defRPr>
            </a:lvl2pPr>
            <a:lvl3pPr marL="910369" indent="0">
              <a:buNone/>
              <a:defRPr sz="1600">
                <a:solidFill>
                  <a:schemeClr val="tx1">
                    <a:tint val="75000"/>
                  </a:schemeClr>
                </a:solidFill>
              </a:defRPr>
            </a:lvl3pPr>
            <a:lvl4pPr marL="1365558" indent="0">
              <a:buNone/>
              <a:defRPr sz="1400">
                <a:solidFill>
                  <a:schemeClr val="tx1">
                    <a:tint val="75000"/>
                  </a:schemeClr>
                </a:solidFill>
              </a:defRPr>
            </a:lvl4pPr>
            <a:lvl5pPr marL="1820746" indent="0">
              <a:buNone/>
              <a:defRPr sz="1400">
                <a:solidFill>
                  <a:schemeClr val="tx1">
                    <a:tint val="75000"/>
                  </a:schemeClr>
                </a:solidFill>
              </a:defRPr>
            </a:lvl5pPr>
            <a:lvl6pPr marL="2275942" indent="0">
              <a:buNone/>
              <a:defRPr sz="1400">
                <a:solidFill>
                  <a:schemeClr val="tx1">
                    <a:tint val="75000"/>
                  </a:schemeClr>
                </a:solidFill>
              </a:defRPr>
            </a:lvl6pPr>
            <a:lvl7pPr marL="2731128" indent="0">
              <a:buNone/>
              <a:defRPr sz="1400">
                <a:solidFill>
                  <a:schemeClr val="tx1">
                    <a:tint val="75000"/>
                  </a:schemeClr>
                </a:solidFill>
              </a:defRPr>
            </a:lvl7pPr>
            <a:lvl8pPr marL="3186321" indent="0">
              <a:buNone/>
              <a:defRPr sz="1400">
                <a:solidFill>
                  <a:schemeClr val="tx1">
                    <a:tint val="75000"/>
                  </a:schemeClr>
                </a:solidFill>
              </a:defRPr>
            </a:lvl8pPr>
            <a:lvl9pPr marL="364151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CAF847AA-88A5-3440-82CD-7E573749161F}"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2937875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9530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503555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9FBE4B8-F59B-CE40-8DAF-0A1D9FCA1801}"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02138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941645" y="4800609"/>
            <a:ext cx="5943600" cy="566739"/>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941645" y="612775"/>
            <a:ext cx="5943600" cy="4114800"/>
          </a:xfrm>
        </p:spPr>
        <p:txBody>
          <a:bodyPr/>
          <a:lstStyle>
            <a:lvl1pPr marL="0" indent="0">
              <a:buNone/>
              <a:defRPr sz="3200"/>
            </a:lvl1pPr>
            <a:lvl2pPr marL="455184" indent="0">
              <a:buNone/>
              <a:defRPr sz="2800"/>
            </a:lvl2pPr>
            <a:lvl3pPr marL="910369" indent="0">
              <a:buNone/>
              <a:defRPr sz="2300"/>
            </a:lvl3pPr>
            <a:lvl4pPr marL="1365558" indent="0">
              <a:buNone/>
              <a:defRPr sz="2000"/>
            </a:lvl4pPr>
            <a:lvl5pPr marL="1820746" indent="0">
              <a:buNone/>
              <a:defRPr sz="2000"/>
            </a:lvl5pPr>
            <a:lvl6pPr marL="2275942" indent="0">
              <a:buNone/>
              <a:defRPr sz="2000"/>
            </a:lvl6pPr>
            <a:lvl7pPr marL="2731128" indent="0">
              <a:buNone/>
              <a:defRPr sz="2000"/>
            </a:lvl7pPr>
            <a:lvl8pPr marL="3186321" indent="0">
              <a:buNone/>
              <a:defRPr sz="2000"/>
            </a:lvl8pPr>
            <a:lvl9pPr marL="3641510" indent="0">
              <a:buNone/>
              <a:defRPr sz="2000"/>
            </a:lvl9pPr>
          </a:lstStyle>
          <a:p>
            <a:endParaRPr lang="sv-SE"/>
          </a:p>
        </p:txBody>
      </p:sp>
      <p:sp>
        <p:nvSpPr>
          <p:cNvPr id="4" name="Platshållare för text 3"/>
          <p:cNvSpPr>
            <a:spLocks noGrp="1"/>
          </p:cNvSpPr>
          <p:nvPr>
            <p:ph type="body" sz="half" idx="2"/>
          </p:nvPr>
        </p:nvSpPr>
        <p:spPr>
          <a:xfrm>
            <a:off x="1941645" y="5367351"/>
            <a:ext cx="5943600" cy="804863"/>
          </a:xfrm>
        </p:spPr>
        <p:txBody>
          <a:bodyPr/>
          <a:lstStyle>
            <a:lvl1pPr marL="0" indent="0">
              <a:buNone/>
              <a:defRPr sz="1400"/>
            </a:lvl1pPr>
            <a:lvl2pPr marL="455184" indent="0">
              <a:buNone/>
              <a:defRPr sz="1200"/>
            </a:lvl2pPr>
            <a:lvl3pPr marL="910369" indent="0">
              <a:buNone/>
              <a:defRPr sz="1100"/>
            </a:lvl3pPr>
            <a:lvl4pPr marL="1365558" indent="0">
              <a:buNone/>
              <a:defRPr sz="900"/>
            </a:lvl4pPr>
            <a:lvl5pPr marL="1820746" indent="0">
              <a:buNone/>
              <a:defRPr sz="900"/>
            </a:lvl5pPr>
            <a:lvl6pPr marL="2275942" indent="0">
              <a:buNone/>
              <a:defRPr sz="900"/>
            </a:lvl6pPr>
            <a:lvl7pPr marL="2731128" indent="0">
              <a:buNone/>
              <a:defRPr sz="900"/>
            </a:lvl7pPr>
            <a:lvl8pPr marL="3186321" indent="0">
              <a:buNone/>
              <a:defRPr sz="900"/>
            </a:lvl8pPr>
            <a:lvl9pPr marL="364151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6157A97D-85E0-0C41-98BF-3106252F2A77}" type="datetime1">
              <a:rPr lang="sv-SE" smtClean="0"/>
              <a:t>2017-02-28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339349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95303" y="1535117"/>
            <a:ext cx="4376870" cy="639763"/>
          </a:xfrm>
        </p:spPr>
        <p:txBody>
          <a:bodyPr anchor="b"/>
          <a:lstStyle>
            <a:lvl1pPr marL="0" indent="0">
              <a:buNone/>
              <a:defRPr sz="2300" b="1"/>
            </a:lvl1pPr>
            <a:lvl2pPr marL="455184" indent="0">
              <a:buNone/>
              <a:defRPr sz="2000" b="1"/>
            </a:lvl2pPr>
            <a:lvl3pPr marL="910369" indent="0">
              <a:buNone/>
              <a:defRPr sz="1800" b="1"/>
            </a:lvl3pPr>
            <a:lvl4pPr marL="1365558" indent="0">
              <a:buNone/>
              <a:defRPr sz="1600" b="1"/>
            </a:lvl4pPr>
            <a:lvl5pPr marL="1820746" indent="0">
              <a:buNone/>
              <a:defRPr sz="1600" b="1"/>
            </a:lvl5pPr>
            <a:lvl6pPr marL="2275942" indent="0">
              <a:buNone/>
              <a:defRPr sz="1600" b="1"/>
            </a:lvl6pPr>
            <a:lvl7pPr marL="2731128" indent="0">
              <a:buNone/>
              <a:defRPr sz="1600" b="1"/>
            </a:lvl7pPr>
            <a:lvl8pPr marL="3186321" indent="0">
              <a:buNone/>
              <a:defRPr sz="1600" b="1"/>
            </a:lvl8pPr>
            <a:lvl9pPr marL="364151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95303" y="2174879"/>
            <a:ext cx="437687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5032115" y="1535117"/>
            <a:ext cx="4378590" cy="639763"/>
          </a:xfrm>
        </p:spPr>
        <p:txBody>
          <a:bodyPr anchor="b"/>
          <a:lstStyle>
            <a:lvl1pPr marL="0" indent="0">
              <a:buNone/>
              <a:defRPr sz="2300" b="1"/>
            </a:lvl1pPr>
            <a:lvl2pPr marL="455184" indent="0">
              <a:buNone/>
              <a:defRPr sz="2000" b="1"/>
            </a:lvl2pPr>
            <a:lvl3pPr marL="910369" indent="0">
              <a:buNone/>
              <a:defRPr sz="1800" b="1"/>
            </a:lvl3pPr>
            <a:lvl4pPr marL="1365558" indent="0">
              <a:buNone/>
              <a:defRPr sz="1600" b="1"/>
            </a:lvl4pPr>
            <a:lvl5pPr marL="1820746" indent="0">
              <a:buNone/>
              <a:defRPr sz="1600" b="1"/>
            </a:lvl5pPr>
            <a:lvl6pPr marL="2275942" indent="0">
              <a:buNone/>
              <a:defRPr sz="1600" b="1"/>
            </a:lvl6pPr>
            <a:lvl7pPr marL="2731128" indent="0">
              <a:buNone/>
              <a:defRPr sz="1600" b="1"/>
            </a:lvl7pPr>
            <a:lvl8pPr marL="3186321" indent="0">
              <a:buNone/>
              <a:defRPr sz="1600" b="1"/>
            </a:lvl8pPr>
            <a:lvl9pPr marL="364151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5032115" y="2174879"/>
            <a:ext cx="437859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641197CF-F76A-B044-9DAD-138F00411527}"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latin typeface="Calibri"/>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8797911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A640B1E7-36AC-AE47-9117-0042D32497D5}"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latin typeface="Calibri"/>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3633619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F9D1D228-3127-CD48-ABBD-6C9DFEC005B6}"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latin typeface="Calibri"/>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4549424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95309" y="273057"/>
            <a:ext cx="3259006" cy="1162051"/>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872979" y="273420"/>
            <a:ext cx="5537730" cy="5853113"/>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95309" y="1435104"/>
            <a:ext cx="3259006" cy="4691063"/>
          </a:xfrm>
        </p:spPr>
        <p:txBody>
          <a:bodyPr/>
          <a:lstStyle>
            <a:lvl1pPr marL="0" indent="0">
              <a:buNone/>
              <a:defRPr sz="1400"/>
            </a:lvl1pPr>
            <a:lvl2pPr marL="455184" indent="0">
              <a:buNone/>
              <a:defRPr sz="1200"/>
            </a:lvl2pPr>
            <a:lvl3pPr marL="910369" indent="0">
              <a:buNone/>
              <a:defRPr sz="1100"/>
            </a:lvl3pPr>
            <a:lvl4pPr marL="1365558" indent="0">
              <a:buNone/>
              <a:defRPr sz="900"/>
            </a:lvl4pPr>
            <a:lvl5pPr marL="1820746" indent="0">
              <a:buNone/>
              <a:defRPr sz="900"/>
            </a:lvl5pPr>
            <a:lvl6pPr marL="2275942" indent="0">
              <a:buNone/>
              <a:defRPr sz="900"/>
            </a:lvl6pPr>
            <a:lvl7pPr marL="2731128" indent="0">
              <a:buNone/>
              <a:defRPr sz="900"/>
            </a:lvl7pPr>
            <a:lvl8pPr marL="3186321" indent="0">
              <a:buNone/>
              <a:defRPr sz="900"/>
            </a:lvl8pPr>
            <a:lvl9pPr marL="364151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E7798B7-68E9-4D4A-B36B-B3C15033BF83}"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7836007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941645" y="4800609"/>
            <a:ext cx="5943600" cy="566739"/>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941645" y="612775"/>
            <a:ext cx="5943600" cy="4114800"/>
          </a:xfrm>
        </p:spPr>
        <p:txBody>
          <a:bodyPr/>
          <a:lstStyle>
            <a:lvl1pPr marL="0" indent="0">
              <a:buNone/>
              <a:defRPr sz="3200"/>
            </a:lvl1pPr>
            <a:lvl2pPr marL="455184" indent="0">
              <a:buNone/>
              <a:defRPr sz="2800"/>
            </a:lvl2pPr>
            <a:lvl3pPr marL="910369" indent="0">
              <a:buNone/>
              <a:defRPr sz="2300"/>
            </a:lvl3pPr>
            <a:lvl4pPr marL="1365558" indent="0">
              <a:buNone/>
              <a:defRPr sz="2000"/>
            </a:lvl4pPr>
            <a:lvl5pPr marL="1820746" indent="0">
              <a:buNone/>
              <a:defRPr sz="2000"/>
            </a:lvl5pPr>
            <a:lvl6pPr marL="2275942" indent="0">
              <a:buNone/>
              <a:defRPr sz="2000"/>
            </a:lvl6pPr>
            <a:lvl7pPr marL="2731128" indent="0">
              <a:buNone/>
              <a:defRPr sz="2000"/>
            </a:lvl7pPr>
            <a:lvl8pPr marL="3186321" indent="0">
              <a:buNone/>
              <a:defRPr sz="2000"/>
            </a:lvl8pPr>
            <a:lvl9pPr marL="3641510" indent="0">
              <a:buNone/>
              <a:defRPr sz="2000"/>
            </a:lvl9pPr>
          </a:lstStyle>
          <a:p>
            <a:endParaRPr lang="sv-SE"/>
          </a:p>
        </p:txBody>
      </p:sp>
      <p:sp>
        <p:nvSpPr>
          <p:cNvPr id="4" name="Platshållare för text 3"/>
          <p:cNvSpPr>
            <a:spLocks noGrp="1"/>
          </p:cNvSpPr>
          <p:nvPr>
            <p:ph type="body" sz="half" idx="2"/>
          </p:nvPr>
        </p:nvSpPr>
        <p:spPr>
          <a:xfrm>
            <a:off x="1941645" y="5367351"/>
            <a:ext cx="5943600" cy="804863"/>
          </a:xfrm>
        </p:spPr>
        <p:txBody>
          <a:bodyPr/>
          <a:lstStyle>
            <a:lvl1pPr marL="0" indent="0">
              <a:buNone/>
              <a:defRPr sz="1400"/>
            </a:lvl1pPr>
            <a:lvl2pPr marL="455184" indent="0">
              <a:buNone/>
              <a:defRPr sz="1200"/>
            </a:lvl2pPr>
            <a:lvl3pPr marL="910369" indent="0">
              <a:buNone/>
              <a:defRPr sz="1100"/>
            </a:lvl3pPr>
            <a:lvl4pPr marL="1365558" indent="0">
              <a:buNone/>
              <a:defRPr sz="900"/>
            </a:lvl4pPr>
            <a:lvl5pPr marL="1820746" indent="0">
              <a:buNone/>
              <a:defRPr sz="900"/>
            </a:lvl5pPr>
            <a:lvl6pPr marL="2275942" indent="0">
              <a:buNone/>
              <a:defRPr sz="900"/>
            </a:lvl6pPr>
            <a:lvl7pPr marL="2731128" indent="0">
              <a:buNone/>
              <a:defRPr sz="900"/>
            </a:lvl7pPr>
            <a:lvl8pPr marL="3186321" indent="0">
              <a:buNone/>
              <a:defRPr sz="900"/>
            </a:lvl8pPr>
            <a:lvl9pPr marL="364151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6157A97D-85E0-0C41-98BF-3106252F2A77}"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716651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D043D927-3EBF-6E4D-B730-40932D4747B2}"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2183878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181850" y="275048"/>
            <a:ext cx="222885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95300" y="275048"/>
            <a:ext cx="652145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319BD83-C268-4B4C-AACA-31B4EDC619D1}"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2586281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Rubrikbild bild">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r>
              <a:t>Title Text</a:t>
            </a:r>
          </a:p>
        </p:txBody>
      </p:sp>
      <p:sp>
        <p:nvSpPr>
          <p:cNvPr id="15" name="Shape 15"/>
          <p:cNvSpPr>
            <a:spLocks noGrp="1"/>
          </p:cNvSpPr>
          <p:nvPr>
            <p:ph type="sldNum" sz="quarter" idx="2"/>
          </p:nvPr>
        </p:nvSpPr>
        <p:spPr>
          <a:prstGeom prst="rect">
            <a:avLst/>
          </a:prstGeom>
        </p:spPr>
        <p:txBody>
          <a:bodyPr/>
          <a:lstStyle/>
          <a:p>
            <a:fld id="{86CB4B4D-7CA3-9044-876B-883B54F8677D}" type="slidenum">
              <a:rPr>
                <a:latin typeface="Avenir Roman"/>
                <a:ea typeface="Avenir Roman"/>
                <a:cs typeface="Avenir Roman"/>
              </a:rPr>
              <a:pPr/>
              <a:t>‹#›</a:t>
            </a:fld>
            <a:endParaRPr>
              <a:latin typeface="Avenir Roman"/>
              <a:ea typeface="Avenir Roman"/>
              <a:cs typeface="Avenir Roman"/>
            </a:endParaRPr>
          </a:p>
        </p:txBody>
      </p:sp>
    </p:spTree>
    <p:extLst>
      <p:ext uri="{BB962C8B-B14F-4D97-AF65-F5344CB8AC3E}">
        <p14:creationId xmlns:p14="http://schemas.microsoft.com/office/powerpoint/2010/main" val="2880511049"/>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3_Rubrikbild text">
    <p:spTree>
      <p:nvGrpSpPr>
        <p:cNvPr id="1" name=""/>
        <p:cNvGrpSpPr/>
        <p:nvPr/>
      </p:nvGrpSpPr>
      <p:grpSpPr>
        <a:xfrm>
          <a:off x="0" y="0"/>
          <a:ext cx="0" cy="0"/>
          <a:chOff x="0" y="0"/>
          <a:chExt cx="0" cy="0"/>
        </a:xfrm>
      </p:grpSpPr>
      <p:sp>
        <p:nvSpPr>
          <p:cNvPr id="22" name="Shape 22"/>
          <p:cNvSpPr>
            <a:spLocks noGrp="1"/>
          </p:cNvSpPr>
          <p:nvPr>
            <p:ph type="body" sz="half" idx="1"/>
          </p:nvPr>
        </p:nvSpPr>
        <p:spPr>
          <a:xfrm>
            <a:off x="642974" y="1955803"/>
            <a:ext cx="5164190" cy="4902199"/>
          </a:xfrm>
          <a:prstGeom prst="rect">
            <a:avLst/>
          </a:prstGeom>
        </p:spPr>
        <p:txBody>
          <a:bodyPr/>
          <a:lstStyle>
            <a:lvl1pPr marL="396825" indent="-342836">
              <a:lnSpc>
                <a:spcPct val="100000"/>
              </a:lnSpc>
              <a:buSzPct val="100000"/>
              <a:buFont typeface="Arial"/>
              <a:buChar char="•"/>
              <a:defRPr sz="2400"/>
            </a:lvl1pPr>
            <a:lvl2pPr marL="725864" indent="-311942">
              <a:lnSpc>
                <a:spcPct val="100000"/>
              </a:lnSpc>
              <a:buSzPct val="75000"/>
              <a:buFont typeface="Arial"/>
              <a:buChar char="-"/>
              <a:defRPr sz="2400"/>
            </a:lvl2pPr>
            <a:lvl3pPr>
              <a:lnSpc>
                <a:spcPct val="100000"/>
              </a:lnSpc>
              <a:buFont typeface="Arial"/>
              <a:defRPr sz="2400"/>
            </a:lvl3pPr>
            <a:lvl4pPr>
              <a:lnSpc>
                <a:spcPct val="100000"/>
              </a:lnSpc>
              <a:buFont typeface="Arial"/>
              <a:defRPr sz="2400"/>
            </a:lvl4pPr>
            <a:lvl5pPr>
              <a:lnSpc>
                <a:spcPct val="100000"/>
              </a:lnSpc>
              <a:buFont typeface="Arial"/>
              <a:defRPr sz="24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title"/>
          </p:nvPr>
        </p:nvSpPr>
        <p:spPr>
          <a:prstGeom prst="rect">
            <a:avLst/>
          </a:prstGeom>
        </p:spPr>
        <p:txBody>
          <a:bodyPr/>
          <a:lstStyle/>
          <a:p>
            <a:r>
              <a:t>Title Text</a:t>
            </a:r>
          </a:p>
        </p:txBody>
      </p:sp>
      <p:sp>
        <p:nvSpPr>
          <p:cNvPr id="24" name="Shape 24"/>
          <p:cNvSpPr>
            <a:spLocks noGrp="1"/>
          </p:cNvSpPr>
          <p:nvPr>
            <p:ph type="sldNum" sz="quarter" idx="2"/>
          </p:nvPr>
        </p:nvSpPr>
        <p:spPr>
          <a:prstGeom prst="rect">
            <a:avLst/>
          </a:prstGeom>
        </p:spPr>
        <p:txBody>
          <a:bodyPr/>
          <a:lstStyle/>
          <a:p>
            <a:fld id="{86CB4B4D-7CA3-9044-876B-883B54F8677D}" type="slidenum">
              <a:rPr>
                <a:latin typeface="Avenir Roman"/>
                <a:ea typeface="Avenir Roman"/>
                <a:cs typeface="Avenir Roman"/>
              </a:rPr>
              <a:pPr/>
              <a:t>‹#›</a:t>
            </a:fld>
            <a:endParaRPr>
              <a:latin typeface="Avenir Roman"/>
              <a:ea typeface="Avenir Roman"/>
              <a:cs typeface="Avenir Roman"/>
            </a:endParaRPr>
          </a:p>
        </p:txBody>
      </p:sp>
    </p:spTree>
    <p:extLst>
      <p:ext uri="{BB962C8B-B14F-4D97-AF65-F5344CB8AC3E}">
        <p14:creationId xmlns:p14="http://schemas.microsoft.com/office/powerpoint/2010/main" val="1093663563"/>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1_Rubrikbild bild">
    <p:spTree>
      <p:nvGrpSpPr>
        <p:cNvPr id="1" name=""/>
        <p:cNvGrpSpPr/>
        <p:nvPr/>
      </p:nvGrpSpPr>
      <p:grpSpPr>
        <a:xfrm>
          <a:off x="0" y="0"/>
          <a:ext cx="0" cy="0"/>
          <a:chOff x="0" y="0"/>
          <a:chExt cx="0" cy="0"/>
        </a:xfrm>
      </p:grpSpPr>
      <p:sp>
        <p:nvSpPr>
          <p:cNvPr id="31" name="Shape 31"/>
          <p:cNvSpPr/>
          <p:nvPr/>
        </p:nvSpPr>
        <p:spPr>
          <a:xfrm>
            <a:off x="0" y="-1"/>
            <a:ext cx="9906000" cy="1434358"/>
          </a:xfrm>
          <a:prstGeom prst="rect">
            <a:avLst/>
          </a:prstGeom>
          <a:solidFill>
            <a:srgbClr val="0094CA"/>
          </a:solidFill>
          <a:ln w="12700">
            <a:miter lim="400000"/>
          </a:ln>
        </p:spPr>
        <p:txBody>
          <a:bodyPr lIns="45719" rIns="45719" anchor="ctr"/>
          <a:lstStyle/>
          <a:p>
            <a:pPr algn="ctr" defTabSz="457114" hangingPunct="0">
              <a:defRPr>
                <a:solidFill>
                  <a:srgbClr val="0094CA"/>
                </a:solidFill>
              </a:defRPr>
            </a:pPr>
            <a:endParaRPr kern="0">
              <a:solidFill>
                <a:srgbClr val="0094CA"/>
              </a:solidFill>
              <a:latin typeface="Calibri"/>
              <a:ea typeface="Calibri"/>
              <a:cs typeface="Calibri"/>
              <a:sym typeface="Calibri"/>
            </a:endParaRPr>
          </a:p>
        </p:txBody>
      </p:sp>
      <p:pic>
        <p:nvPicPr>
          <p:cNvPr id="32" name="image1.png" descr="ESS-vit-logga.png"/>
          <p:cNvPicPr>
            <a:picLocks noChangeAspect="1"/>
          </p:cNvPicPr>
          <p:nvPr/>
        </p:nvPicPr>
        <p:blipFill>
          <a:blip r:embed="rId2">
            <a:extLst/>
          </a:blip>
          <a:stretch>
            <a:fillRect/>
          </a:stretch>
        </p:blipFill>
        <p:spPr>
          <a:xfrm>
            <a:off x="7937553" y="378763"/>
            <a:ext cx="1473147" cy="727509"/>
          </a:xfrm>
          <a:prstGeom prst="rect">
            <a:avLst/>
          </a:prstGeom>
          <a:ln w="12700">
            <a:miter lim="400000"/>
          </a:ln>
        </p:spPr>
      </p:pic>
      <p:sp>
        <p:nvSpPr>
          <p:cNvPr id="33" name="Shape 33"/>
          <p:cNvSpPr>
            <a:spLocks noGrp="1"/>
          </p:cNvSpPr>
          <p:nvPr>
            <p:ph type="title"/>
          </p:nvPr>
        </p:nvSpPr>
        <p:spPr>
          <a:xfrm>
            <a:off x="642970" y="1"/>
            <a:ext cx="6242845" cy="1441451"/>
          </a:xfrm>
          <a:prstGeom prst="rect">
            <a:avLst/>
          </a:prstGeom>
        </p:spPr>
        <p:txBody>
          <a:bodyPr>
            <a:normAutofit/>
          </a:bodyPr>
          <a:lstStyle>
            <a:lvl1pPr defTabSz="457114"/>
          </a:lstStyle>
          <a:p>
            <a:r>
              <a:t>Title Text</a:t>
            </a:r>
          </a:p>
        </p:txBody>
      </p:sp>
      <p:sp>
        <p:nvSpPr>
          <p:cNvPr id="34" name="Shape 34"/>
          <p:cNvSpPr/>
          <p:nvPr/>
        </p:nvSpPr>
        <p:spPr>
          <a:xfrm>
            <a:off x="-353246" y="1452400"/>
            <a:ext cx="10504431" cy="1"/>
          </a:xfrm>
          <a:prstGeom prst="line">
            <a:avLst/>
          </a:prstGeom>
          <a:ln w="6350">
            <a:solidFill>
              <a:srgbClr val="FFFFFF"/>
            </a:solidFill>
            <a:bevel/>
          </a:ln>
        </p:spPr>
        <p:txBody>
          <a:bodyPr lIns="45719" rIns="45719"/>
          <a:lstStyle/>
          <a:p>
            <a:pPr defTabSz="457114" hangingPunct="0">
              <a:defRPr>
                <a:latin typeface="+mn-lt"/>
                <a:ea typeface="+mn-ea"/>
                <a:cs typeface="+mn-cs"/>
                <a:sym typeface="Avenir Roman"/>
              </a:defRPr>
            </a:pPr>
            <a:endParaRPr kern="0">
              <a:solidFill>
                <a:srgbClr val="000000"/>
              </a:solidFill>
              <a:latin typeface="Avenir Roman"/>
              <a:ea typeface="Avenir Roman"/>
              <a:cs typeface="Avenir Roman"/>
              <a:sym typeface="Avenir Roman"/>
            </a:endParaRPr>
          </a:p>
        </p:txBody>
      </p:sp>
      <p:sp>
        <p:nvSpPr>
          <p:cNvPr id="35" name="Shape 35"/>
          <p:cNvSpPr>
            <a:spLocks noGrp="1"/>
          </p:cNvSpPr>
          <p:nvPr>
            <p:ph type="sldNum" sz="quarter" idx="2"/>
          </p:nvPr>
        </p:nvSpPr>
        <p:spPr>
          <a:xfrm>
            <a:off x="9137448" y="6217862"/>
            <a:ext cx="273252" cy="276979"/>
          </a:xfrm>
          <a:prstGeom prst="rect">
            <a:avLst/>
          </a:prstGeom>
        </p:spPr>
        <p:txBody>
          <a:bodyPr wrap="none" lIns="45710" tIns="45710" rIns="45710" bIns="45710"/>
          <a:lstStyle>
            <a:lvl1pPr defTabSz="457114"/>
          </a:lstStyle>
          <a:p>
            <a:fld id="{86CB4B4D-7CA3-9044-876B-883B54F8677D}" type="slidenum">
              <a:rPr>
                <a:latin typeface="Avenir Roman"/>
                <a:ea typeface="Avenir Roman"/>
                <a:cs typeface="Avenir Roman"/>
              </a:rPr>
              <a:pPr/>
              <a:t>‹#›</a:t>
            </a:fld>
            <a:endParaRPr>
              <a:latin typeface="Avenir Roman"/>
              <a:ea typeface="Avenir Roman"/>
              <a:cs typeface="Avenir Roman"/>
            </a:endParaRPr>
          </a:p>
        </p:txBody>
      </p:sp>
    </p:spTree>
    <p:extLst>
      <p:ext uri="{BB962C8B-B14F-4D97-AF65-F5344CB8AC3E}">
        <p14:creationId xmlns:p14="http://schemas.microsoft.com/office/powerpoint/2010/main" val="555850326"/>
      </p:ext>
    </p:extLst>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8.xml"/><Relationship Id="rId4" Type="http://schemas.openxmlformats.org/officeDocument/2006/relationships/slideLayout" Target="../slideLayouts/slideLayout79.xml"/><Relationship Id="rId5" Type="http://schemas.openxmlformats.org/officeDocument/2006/relationships/theme" Target="../theme/theme10.xml"/><Relationship Id="rId1" Type="http://schemas.openxmlformats.org/officeDocument/2006/relationships/slideLayout" Target="../slideLayouts/slideLayout76.xml"/><Relationship Id="rId2" Type="http://schemas.openxmlformats.org/officeDocument/2006/relationships/slideLayout" Target="../slideLayouts/slideLayout7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theme" Target="../theme/theme11.xml"/><Relationship Id="rId1" Type="http://schemas.openxmlformats.org/officeDocument/2006/relationships/slideLayout" Target="../slideLayouts/slideLayout80.xml"/><Relationship Id="rId2"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theme" Target="../theme/theme12.xml"/><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theme" Target="../theme/theme13.xml"/><Relationship Id="rId8" Type="http://schemas.openxmlformats.org/officeDocument/2006/relationships/image" Target="../media/image6.png"/><Relationship Id="rId1" Type="http://schemas.openxmlformats.org/officeDocument/2006/relationships/slideLayout" Target="../slideLayouts/slideLayout97.xml"/><Relationship Id="rId2" Type="http://schemas.openxmlformats.org/officeDocument/2006/relationships/slideLayout" Target="../slideLayouts/slideLayout98.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theme" Target="../theme/theme14.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5.xml"/><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theme" Target="../theme/theme3.xml"/><Relationship Id="rId9" Type="http://schemas.openxmlformats.org/officeDocument/2006/relationships/image" Target="../media/image1.png"/><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slideLayout" Target="../slideLayouts/slideLayout41.xml"/><Relationship Id="rId13" Type="http://schemas.openxmlformats.org/officeDocument/2006/relationships/slideLayout" Target="../slideLayouts/slideLayout42.xml"/><Relationship Id="rId14" Type="http://schemas.openxmlformats.org/officeDocument/2006/relationships/slideLayout" Target="../slideLayouts/slideLayout43.xml"/><Relationship Id="rId15" Type="http://schemas.openxmlformats.org/officeDocument/2006/relationships/slideLayout" Target="../slideLayouts/slideLayout44.xml"/><Relationship Id="rId16" Type="http://schemas.openxmlformats.org/officeDocument/2006/relationships/slideLayout" Target="../slideLayouts/slideLayout45.xml"/><Relationship Id="rId17" Type="http://schemas.openxmlformats.org/officeDocument/2006/relationships/theme" Target="../theme/theme4.xml"/><Relationship Id="rId18" Type="http://schemas.openxmlformats.org/officeDocument/2006/relationships/image" Target="../media/image2.png"/><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theme" Target="../theme/theme6.xml"/><Relationship Id="rId1" Type="http://schemas.openxmlformats.org/officeDocument/2006/relationships/slideLayout" Target="../slideLayouts/slideLayout51.xml"/><Relationship Id="rId2"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theme" Target="../theme/theme7.xml"/><Relationship Id="rId1" Type="http://schemas.openxmlformats.org/officeDocument/2006/relationships/slideLayout" Target="../slideLayouts/slideLayout57.xml"/><Relationship Id="rId2"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theme" Target="../theme/theme8.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theme" Target="../theme/theme9.xml"/><Relationship Id="rId1" Type="http://schemas.openxmlformats.org/officeDocument/2006/relationships/slideLayout" Target="../slideLayouts/slideLayout72.xml"/><Relationship Id="rId2"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95300" y="274639"/>
            <a:ext cx="8915400" cy="1143000"/>
          </a:xfrm>
          <a:prstGeom prst="rect">
            <a:avLst/>
          </a:prstGeom>
        </p:spPr>
        <p:txBody>
          <a:bodyPr vert="horz" lIns="91038" tIns="45523" rIns="91038" bIns="45523"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95300" y="1600206"/>
            <a:ext cx="8915400" cy="4525963"/>
          </a:xfrm>
          <a:prstGeom prst="rect">
            <a:avLst/>
          </a:prstGeom>
        </p:spPr>
        <p:txBody>
          <a:bodyPr vert="horz" lIns="91038" tIns="45523" rIns="91038" bIns="45523"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95303" y="6356760"/>
            <a:ext cx="2311400" cy="365125"/>
          </a:xfrm>
          <a:prstGeom prst="rect">
            <a:avLst/>
          </a:prstGeom>
        </p:spPr>
        <p:txBody>
          <a:bodyPr vert="horz" lIns="91038" tIns="45523" rIns="91038" bIns="45523" rtlCol="0" anchor="ctr"/>
          <a:lstStyle>
            <a:lvl1pPr algn="l">
              <a:defRPr sz="1200">
                <a:solidFill>
                  <a:schemeClr val="tx1">
                    <a:tint val="75000"/>
                  </a:schemeClr>
                </a:solidFill>
              </a:defRPr>
            </a:lvl1pPr>
          </a:lstStyle>
          <a:p>
            <a:fld id="{35A93C09-8E59-ED43-AA3F-8A057B293F26}" type="datetime1">
              <a:rPr lang="sv-SE" smtClean="0"/>
              <a:t>2017-02-28</a:t>
            </a:fld>
            <a:endParaRPr lang="sv-SE"/>
          </a:p>
        </p:txBody>
      </p:sp>
      <p:sp>
        <p:nvSpPr>
          <p:cNvPr id="5" name="Platshållare för sidfot 4"/>
          <p:cNvSpPr>
            <a:spLocks noGrp="1"/>
          </p:cNvSpPr>
          <p:nvPr>
            <p:ph type="ftr" sz="quarter" idx="3"/>
          </p:nvPr>
        </p:nvSpPr>
        <p:spPr>
          <a:xfrm>
            <a:off x="3384550" y="6356760"/>
            <a:ext cx="3136900" cy="365125"/>
          </a:xfrm>
          <a:prstGeom prst="rect">
            <a:avLst/>
          </a:prstGeom>
        </p:spPr>
        <p:txBody>
          <a:bodyPr vert="horz" lIns="91038" tIns="45523" rIns="91038" bIns="45523"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7099300" y="6356760"/>
            <a:ext cx="2311400" cy="365125"/>
          </a:xfrm>
          <a:prstGeom prst="rect">
            <a:avLst/>
          </a:prstGeom>
        </p:spPr>
        <p:txBody>
          <a:bodyPr vert="horz" lIns="91038" tIns="45523" rIns="91038" bIns="45523" rtlCol="0" anchor="ctr"/>
          <a:lstStyle>
            <a:lvl1pPr algn="r">
              <a:defRPr sz="1200">
                <a:solidFill>
                  <a:schemeClr val="tx1">
                    <a:tint val="75000"/>
                  </a:schemeClr>
                </a:solidFill>
              </a:defRPr>
            </a:lvl1pPr>
          </a:lstStyle>
          <a:p>
            <a:fld id="{276797C7-3D02-2A4F-97AD-9EB2A99A67F0}" type="slidenum">
              <a:rPr lang="sv-SE" smtClean="0"/>
              <a:t>‹#›</a:t>
            </a:fld>
            <a:endParaRPr lang="sv-SE"/>
          </a:p>
        </p:txBody>
      </p:sp>
    </p:spTree>
    <p:extLst>
      <p:ext uri="{BB962C8B-B14F-4D97-AF65-F5344CB8AC3E}">
        <p14:creationId xmlns:p14="http://schemas.microsoft.com/office/powerpoint/2010/main" val="9030477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455184" rtl="0" eaLnBrk="1" latinLnBrk="0" hangingPunct="1">
        <a:spcBef>
          <a:spcPct val="0"/>
        </a:spcBef>
        <a:buNone/>
        <a:defRPr sz="4300" kern="1200">
          <a:solidFill>
            <a:schemeClr val="tx1"/>
          </a:solidFill>
          <a:latin typeface="+mj-lt"/>
          <a:ea typeface="+mj-ea"/>
          <a:cs typeface="+mj-cs"/>
        </a:defRPr>
      </a:lvl1pPr>
    </p:titleStyle>
    <p:bodyStyle>
      <a:lvl1pPr marL="341386" indent="-341386" algn="l" defTabSz="455184" rtl="0" eaLnBrk="1" latinLnBrk="0" hangingPunct="1">
        <a:spcBef>
          <a:spcPct val="20000"/>
        </a:spcBef>
        <a:buFont typeface="Arial"/>
        <a:buChar char="•"/>
        <a:defRPr sz="3200" kern="1200">
          <a:solidFill>
            <a:schemeClr val="tx1"/>
          </a:solidFill>
          <a:latin typeface="+mn-lt"/>
          <a:ea typeface="+mn-ea"/>
          <a:cs typeface="+mn-cs"/>
        </a:defRPr>
      </a:lvl1pPr>
      <a:lvl2pPr marL="739679" indent="-284482" algn="l" defTabSz="455184" rtl="0" eaLnBrk="1" latinLnBrk="0" hangingPunct="1">
        <a:spcBef>
          <a:spcPct val="20000"/>
        </a:spcBef>
        <a:buFont typeface="Arial"/>
        <a:buChar char="–"/>
        <a:defRPr sz="2800" kern="1200">
          <a:solidFill>
            <a:schemeClr val="tx1"/>
          </a:solidFill>
          <a:latin typeface="+mn-lt"/>
          <a:ea typeface="+mn-ea"/>
          <a:cs typeface="+mn-cs"/>
        </a:defRPr>
      </a:lvl2pPr>
      <a:lvl3pPr marL="1137945" indent="-227589" algn="l" defTabSz="455184" rtl="0" eaLnBrk="1" latinLnBrk="0" hangingPunct="1">
        <a:spcBef>
          <a:spcPct val="20000"/>
        </a:spcBef>
        <a:buFont typeface="Arial"/>
        <a:buChar char="•"/>
        <a:defRPr sz="2300" kern="1200">
          <a:solidFill>
            <a:schemeClr val="tx1"/>
          </a:solidFill>
          <a:latin typeface="+mn-lt"/>
          <a:ea typeface="+mn-ea"/>
          <a:cs typeface="+mn-cs"/>
        </a:defRPr>
      </a:lvl3pPr>
      <a:lvl4pPr marL="1593155" indent="-227589" algn="l" defTabSz="455184" rtl="0" eaLnBrk="1" latinLnBrk="0" hangingPunct="1">
        <a:spcBef>
          <a:spcPct val="20000"/>
        </a:spcBef>
        <a:buFont typeface="Arial"/>
        <a:buChar char="–"/>
        <a:defRPr sz="2000" kern="1200">
          <a:solidFill>
            <a:schemeClr val="tx1"/>
          </a:solidFill>
          <a:latin typeface="+mn-lt"/>
          <a:ea typeface="+mn-ea"/>
          <a:cs typeface="+mn-cs"/>
        </a:defRPr>
      </a:lvl4pPr>
      <a:lvl5pPr marL="2048346" indent="-227589" algn="l" defTabSz="455184" rtl="0" eaLnBrk="1" latinLnBrk="0" hangingPunct="1">
        <a:spcBef>
          <a:spcPct val="20000"/>
        </a:spcBef>
        <a:buFont typeface="Arial"/>
        <a:buChar char="»"/>
        <a:defRPr sz="2000" kern="1200">
          <a:solidFill>
            <a:schemeClr val="tx1"/>
          </a:solidFill>
          <a:latin typeface="+mn-lt"/>
          <a:ea typeface="+mn-ea"/>
          <a:cs typeface="+mn-cs"/>
        </a:defRPr>
      </a:lvl5pPr>
      <a:lvl6pPr marL="2503535" indent="-227589" algn="l" defTabSz="455184" rtl="0" eaLnBrk="1" latinLnBrk="0" hangingPunct="1">
        <a:spcBef>
          <a:spcPct val="20000"/>
        </a:spcBef>
        <a:buFont typeface="Arial"/>
        <a:buChar char="•"/>
        <a:defRPr sz="2000" kern="1200">
          <a:solidFill>
            <a:schemeClr val="tx1"/>
          </a:solidFill>
          <a:latin typeface="+mn-lt"/>
          <a:ea typeface="+mn-ea"/>
          <a:cs typeface="+mn-cs"/>
        </a:defRPr>
      </a:lvl6pPr>
      <a:lvl7pPr marL="2958720" indent="-227589" algn="l" defTabSz="455184" rtl="0" eaLnBrk="1" latinLnBrk="0" hangingPunct="1">
        <a:spcBef>
          <a:spcPct val="20000"/>
        </a:spcBef>
        <a:buFont typeface="Arial"/>
        <a:buChar char="•"/>
        <a:defRPr sz="2000" kern="1200">
          <a:solidFill>
            <a:schemeClr val="tx1"/>
          </a:solidFill>
          <a:latin typeface="+mn-lt"/>
          <a:ea typeface="+mn-ea"/>
          <a:cs typeface="+mn-cs"/>
        </a:defRPr>
      </a:lvl7pPr>
      <a:lvl8pPr marL="3413913" indent="-227589" algn="l" defTabSz="455184" rtl="0" eaLnBrk="1" latinLnBrk="0" hangingPunct="1">
        <a:spcBef>
          <a:spcPct val="20000"/>
        </a:spcBef>
        <a:buFont typeface="Arial"/>
        <a:buChar char="•"/>
        <a:defRPr sz="2000" kern="1200">
          <a:solidFill>
            <a:schemeClr val="tx1"/>
          </a:solidFill>
          <a:latin typeface="+mn-lt"/>
          <a:ea typeface="+mn-ea"/>
          <a:cs typeface="+mn-cs"/>
        </a:defRPr>
      </a:lvl8pPr>
      <a:lvl9pPr marL="3869099" indent="-227589" algn="l" defTabSz="455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5184" rtl="0" eaLnBrk="1" latinLnBrk="0" hangingPunct="1">
        <a:defRPr sz="1800" kern="1200">
          <a:solidFill>
            <a:schemeClr val="tx1"/>
          </a:solidFill>
          <a:latin typeface="+mn-lt"/>
          <a:ea typeface="+mn-ea"/>
          <a:cs typeface="+mn-cs"/>
        </a:defRPr>
      </a:lvl1pPr>
      <a:lvl2pPr marL="455184" algn="l" defTabSz="455184" rtl="0" eaLnBrk="1" latinLnBrk="0" hangingPunct="1">
        <a:defRPr sz="1800" kern="1200">
          <a:solidFill>
            <a:schemeClr val="tx1"/>
          </a:solidFill>
          <a:latin typeface="+mn-lt"/>
          <a:ea typeface="+mn-ea"/>
          <a:cs typeface="+mn-cs"/>
        </a:defRPr>
      </a:lvl2pPr>
      <a:lvl3pPr marL="910369" algn="l" defTabSz="455184" rtl="0" eaLnBrk="1" latinLnBrk="0" hangingPunct="1">
        <a:defRPr sz="1800" kern="1200">
          <a:solidFill>
            <a:schemeClr val="tx1"/>
          </a:solidFill>
          <a:latin typeface="+mn-lt"/>
          <a:ea typeface="+mn-ea"/>
          <a:cs typeface="+mn-cs"/>
        </a:defRPr>
      </a:lvl3pPr>
      <a:lvl4pPr marL="1365558" algn="l" defTabSz="455184" rtl="0" eaLnBrk="1" latinLnBrk="0" hangingPunct="1">
        <a:defRPr sz="1800" kern="1200">
          <a:solidFill>
            <a:schemeClr val="tx1"/>
          </a:solidFill>
          <a:latin typeface="+mn-lt"/>
          <a:ea typeface="+mn-ea"/>
          <a:cs typeface="+mn-cs"/>
        </a:defRPr>
      </a:lvl4pPr>
      <a:lvl5pPr marL="1820746" algn="l" defTabSz="455184" rtl="0" eaLnBrk="1" latinLnBrk="0" hangingPunct="1">
        <a:defRPr sz="1800" kern="1200">
          <a:solidFill>
            <a:schemeClr val="tx1"/>
          </a:solidFill>
          <a:latin typeface="+mn-lt"/>
          <a:ea typeface="+mn-ea"/>
          <a:cs typeface="+mn-cs"/>
        </a:defRPr>
      </a:lvl5pPr>
      <a:lvl6pPr marL="2275942" algn="l" defTabSz="455184" rtl="0" eaLnBrk="1" latinLnBrk="0" hangingPunct="1">
        <a:defRPr sz="1800" kern="1200">
          <a:solidFill>
            <a:schemeClr val="tx1"/>
          </a:solidFill>
          <a:latin typeface="+mn-lt"/>
          <a:ea typeface="+mn-ea"/>
          <a:cs typeface="+mn-cs"/>
        </a:defRPr>
      </a:lvl6pPr>
      <a:lvl7pPr marL="2731128" algn="l" defTabSz="455184" rtl="0" eaLnBrk="1" latinLnBrk="0" hangingPunct="1">
        <a:defRPr sz="1800" kern="1200">
          <a:solidFill>
            <a:schemeClr val="tx1"/>
          </a:solidFill>
          <a:latin typeface="+mn-lt"/>
          <a:ea typeface="+mn-ea"/>
          <a:cs typeface="+mn-cs"/>
        </a:defRPr>
      </a:lvl7pPr>
      <a:lvl8pPr marL="3186321" algn="l" defTabSz="455184" rtl="0" eaLnBrk="1" latinLnBrk="0" hangingPunct="1">
        <a:defRPr sz="1800" kern="1200">
          <a:solidFill>
            <a:schemeClr val="tx1"/>
          </a:solidFill>
          <a:latin typeface="+mn-lt"/>
          <a:ea typeface="+mn-ea"/>
          <a:cs typeface="+mn-cs"/>
        </a:defRPr>
      </a:lvl8pPr>
      <a:lvl9pPr marL="3641510" algn="l" defTabSz="45518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9"/>
            <a:ext cx="7734064" cy="1143000"/>
          </a:xfrm>
          <a:prstGeom prst="rect">
            <a:avLst/>
          </a:prstGeom>
        </p:spPr>
        <p:txBody>
          <a:bodyPr vert="horz" lIns="103049" tIns="51524" rIns="103049" bIns="51524"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95300" y="1600205"/>
            <a:ext cx="8915400" cy="4525963"/>
          </a:xfrm>
          <a:prstGeom prst="rect">
            <a:avLst/>
          </a:prstGeom>
        </p:spPr>
        <p:txBody>
          <a:bodyPr vert="horz" lIns="103049" tIns="51524" rIns="103049" bIns="5152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95300" y="6356364"/>
            <a:ext cx="2311400" cy="365125"/>
          </a:xfrm>
          <a:prstGeom prst="rect">
            <a:avLst/>
          </a:prstGeom>
        </p:spPr>
        <p:txBody>
          <a:bodyPr vert="horz" lIns="103049" tIns="51524" rIns="103049" bIns="51524" rtlCol="0" anchor="ctr"/>
          <a:lstStyle>
            <a:lvl1pPr algn="l">
              <a:defRPr sz="1400">
                <a:solidFill>
                  <a:schemeClr val="tx1">
                    <a:tint val="75000"/>
                  </a:schemeClr>
                </a:solidFill>
              </a:defRPr>
            </a:lvl1pPr>
          </a:lstStyle>
          <a:p>
            <a:pPr defTabSz="1030486"/>
            <a:fld id="{7103233B-D569-4A6E-878F-CDE152514C47}" type="datetime1">
              <a:rPr lang="sv-SE" smtClean="0">
                <a:solidFill>
                  <a:prstClr val="black">
                    <a:tint val="75000"/>
                  </a:prstClr>
                </a:solidFill>
                <a:latin typeface="Calibri"/>
              </a:rPr>
              <a:pPr defTabSz="1030486"/>
              <a:t>2017-02-28</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384550" y="6356364"/>
            <a:ext cx="3136900" cy="365125"/>
          </a:xfrm>
          <a:prstGeom prst="rect">
            <a:avLst/>
          </a:prstGeom>
        </p:spPr>
        <p:txBody>
          <a:bodyPr vert="horz" lIns="103049" tIns="51524" rIns="103049" bIns="51524" rtlCol="0" anchor="ctr"/>
          <a:lstStyle>
            <a:lvl1pPr algn="ctr">
              <a:defRPr sz="1400">
                <a:solidFill>
                  <a:schemeClr val="tx1">
                    <a:tint val="75000"/>
                  </a:schemeClr>
                </a:solidFill>
              </a:defRPr>
            </a:lvl1pPr>
          </a:lstStyle>
          <a:p>
            <a:pPr defTabSz="1030486"/>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7099300" y="6356364"/>
            <a:ext cx="2311400" cy="365125"/>
          </a:xfrm>
          <a:prstGeom prst="rect">
            <a:avLst/>
          </a:prstGeom>
        </p:spPr>
        <p:txBody>
          <a:bodyPr vert="horz" lIns="103049" tIns="51524" rIns="103049" bIns="51524" rtlCol="0" anchor="ctr"/>
          <a:lstStyle>
            <a:lvl1pPr algn="r">
              <a:defRPr sz="1400">
                <a:solidFill>
                  <a:schemeClr val="tx1">
                    <a:tint val="75000"/>
                  </a:schemeClr>
                </a:solidFill>
              </a:defRPr>
            </a:lvl1pPr>
          </a:lstStyle>
          <a:p>
            <a:pPr defTabSz="1030486"/>
            <a:fld id="{551115BC-487E-4422-894C-CB7CD3E79223}" type="slidenum">
              <a:rPr lang="sv-SE" smtClean="0">
                <a:solidFill>
                  <a:prstClr val="black">
                    <a:tint val="75000"/>
                  </a:prstClr>
                </a:solidFill>
                <a:latin typeface="Calibri"/>
              </a:rPr>
              <a:pPr defTabSz="1030486"/>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1257655909"/>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Lst>
  <p:hf hdr="0" ftr="0" dt="0"/>
  <p:txStyles>
    <p:titleStyle>
      <a:lvl1pPr algn="l" defTabSz="1030486" rtl="0" eaLnBrk="1" latinLnBrk="0" hangingPunct="1">
        <a:spcBef>
          <a:spcPct val="0"/>
        </a:spcBef>
        <a:buNone/>
        <a:defRPr sz="3600" kern="1200" baseline="0">
          <a:solidFill>
            <a:schemeClr val="bg1"/>
          </a:solidFill>
          <a:latin typeface="+mj-lt"/>
          <a:ea typeface="+mj-ea"/>
          <a:cs typeface="+mj-cs"/>
        </a:defRPr>
      </a:lvl1pPr>
    </p:titleStyle>
    <p:bodyStyle>
      <a:lvl1pPr marL="386433" indent="-386433" algn="l" defTabSz="1030486" rtl="0" eaLnBrk="1" latinLnBrk="0" hangingPunct="1">
        <a:spcBef>
          <a:spcPct val="20000"/>
        </a:spcBef>
        <a:buFont typeface="Arial" panose="020B0604020202020204" pitchFamily="34" charset="0"/>
        <a:buChar char="•"/>
        <a:defRPr sz="3200" kern="1200" baseline="0">
          <a:solidFill>
            <a:schemeClr val="tx1"/>
          </a:solidFill>
          <a:latin typeface="+mn-lt"/>
          <a:ea typeface="+mn-ea"/>
          <a:cs typeface="+mn-cs"/>
        </a:defRPr>
      </a:lvl1pPr>
      <a:lvl2pPr marL="837272" indent="-322027" algn="l" defTabSz="1030486" rtl="0" eaLnBrk="1" latinLnBrk="0" hangingPunct="1">
        <a:spcBef>
          <a:spcPct val="20000"/>
        </a:spcBef>
        <a:buFont typeface="Arial" panose="020B0604020202020204" pitchFamily="34" charset="0"/>
        <a:buChar char="–"/>
        <a:defRPr sz="2700" kern="1200" baseline="0">
          <a:solidFill>
            <a:schemeClr val="tx1"/>
          </a:solidFill>
          <a:latin typeface="+mn-lt"/>
          <a:ea typeface="+mn-ea"/>
          <a:cs typeface="+mn-cs"/>
        </a:defRPr>
      </a:lvl2pPr>
      <a:lvl3pPr marL="1288111" indent="-257623" algn="l" defTabSz="1030486" rtl="0" eaLnBrk="1" latinLnBrk="0" hangingPunct="1">
        <a:spcBef>
          <a:spcPct val="20000"/>
        </a:spcBef>
        <a:buFont typeface="Arial" panose="020B0604020202020204" pitchFamily="34" charset="0"/>
        <a:buChar char="•"/>
        <a:defRPr sz="2300" kern="1200" baseline="0">
          <a:solidFill>
            <a:schemeClr val="tx1"/>
          </a:solidFill>
          <a:latin typeface="+mn-lt"/>
          <a:ea typeface="+mn-ea"/>
          <a:cs typeface="+mn-cs"/>
        </a:defRPr>
      </a:lvl3pPr>
      <a:lvl4pPr marL="1803355" indent="-257623" algn="l" defTabSz="1030486"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4pPr>
      <a:lvl5pPr marL="2318599" indent="-257623" algn="l" defTabSz="103048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33842" indent="-257623" algn="l" defTabSz="103048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49092" indent="-257623" algn="l" defTabSz="103048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64334" indent="-257623" algn="l" defTabSz="103048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79580" indent="-257623" algn="l" defTabSz="103048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sv-SE"/>
      </a:defPPr>
      <a:lvl1pPr marL="0" algn="l" defTabSz="1030486" rtl="0" eaLnBrk="1" latinLnBrk="0" hangingPunct="1">
        <a:defRPr sz="2000" kern="1200">
          <a:solidFill>
            <a:schemeClr val="tx1"/>
          </a:solidFill>
          <a:latin typeface="+mn-lt"/>
          <a:ea typeface="+mn-ea"/>
          <a:cs typeface="+mn-cs"/>
        </a:defRPr>
      </a:lvl1pPr>
      <a:lvl2pPr marL="515244" algn="l" defTabSz="1030486" rtl="0" eaLnBrk="1" latinLnBrk="0" hangingPunct="1">
        <a:defRPr sz="2000" kern="1200">
          <a:solidFill>
            <a:schemeClr val="tx1"/>
          </a:solidFill>
          <a:latin typeface="+mn-lt"/>
          <a:ea typeface="+mn-ea"/>
          <a:cs typeface="+mn-cs"/>
        </a:defRPr>
      </a:lvl2pPr>
      <a:lvl3pPr marL="1030486" algn="l" defTabSz="1030486" rtl="0" eaLnBrk="1" latinLnBrk="0" hangingPunct="1">
        <a:defRPr sz="2000" kern="1200">
          <a:solidFill>
            <a:schemeClr val="tx1"/>
          </a:solidFill>
          <a:latin typeface="+mn-lt"/>
          <a:ea typeface="+mn-ea"/>
          <a:cs typeface="+mn-cs"/>
        </a:defRPr>
      </a:lvl3pPr>
      <a:lvl4pPr marL="1545731" algn="l" defTabSz="1030486" rtl="0" eaLnBrk="1" latinLnBrk="0" hangingPunct="1">
        <a:defRPr sz="2000" kern="1200">
          <a:solidFill>
            <a:schemeClr val="tx1"/>
          </a:solidFill>
          <a:latin typeface="+mn-lt"/>
          <a:ea typeface="+mn-ea"/>
          <a:cs typeface="+mn-cs"/>
        </a:defRPr>
      </a:lvl4pPr>
      <a:lvl5pPr marL="2060975" algn="l" defTabSz="1030486" rtl="0" eaLnBrk="1" latinLnBrk="0" hangingPunct="1">
        <a:defRPr sz="2000" kern="1200">
          <a:solidFill>
            <a:schemeClr val="tx1"/>
          </a:solidFill>
          <a:latin typeface="+mn-lt"/>
          <a:ea typeface="+mn-ea"/>
          <a:cs typeface="+mn-cs"/>
        </a:defRPr>
      </a:lvl5pPr>
      <a:lvl6pPr marL="2576222" algn="l" defTabSz="1030486" rtl="0" eaLnBrk="1" latinLnBrk="0" hangingPunct="1">
        <a:defRPr sz="2000" kern="1200">
          <a:solidFill>
            <a:schemeClr val="tx1"/>
          </a:solidFill>
          <a:latin typeface="+mn-lt"/>
          <a:ea typeface="+mn-ea"/>
          <a:cs typeface="+mn-cs"/>
        </a:defRPr>
      </a:lvl6pPr>
      <a:lvl7pPr marL="3091465" algn="l" defTabSz="1030486" rtl="0" eaLnBrk="1" latinLnBrk="0" hangingPunct="1">
        <a:defRPr sz="2000" kern="1200">
          <a:solidFill>
            <a:schemeClr val="tx1"/>
          </a:solidFill>
          <a:latin typeface="+mn-lt"/>
          <a:ea typeface="+mn-ea"/>
          <a:cs typeface="+mn-cs"/>
        </a:defRPr>
      </a:lvl7pPr>
      <a:lvl8pPr marL="3606708" algn="l" defTabSz="1030486" rtl="0" eaLnBrk="1" latinLnBrk="0" hangingPunct="1">
        <a:defRPr sz="2000" kern="1200">
          <a:solidFill>
            <a:schemeClr val="tx1"/>
          </a:solidFill>
          <a:latin typeface="+mn-lt"/>
          <a:ea typeface="+mn-ea"/>
          <a:cs typeface="+mn-cs"/>
        </a:defRPr>
      </a:lvl8pPr>
      <a:lvl9pPr marL="4121955" algn="l" defTabSz="1030486" rtl="0" eaLnBrk="1" latinLnBrk="0" hangingPunct="1">
        <a:defRPr sz="2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9"/>
            <a:ext cx="7734064" cy="1143000"/>
          </a:xfrm>
          <a:prstGeom prst="rect">
            <a:avLst/>
          </a:prstGeom>
        </p:spPr>
        <p:txBody>
          <a:bodyPr vert="horz" lIns="102780" tIns="51393" rIns="102780" bIns="51393"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95300" y="1600206"/>
            <a:ext cx="8915400" cy="4525963"/>
          </a:xfrm>
          <a:prstGeom prst="rect">
            <a:avLst/>
          </a:prstGeom>
        </p:spPr>
        <p:txBody>
          <a:bodyPr vert="horz" lIns="102780" tIns="51393" rIns="102780" bIns="5139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95300" y="6356560"/>
            <a:ext cx="2311400" cy="365125"/>
          </a:xfrm>
          <a:prstGeom prst="rect">
            <a:avLst/>
          </a:prstGeom>
        </p:spPr>
        <p:txBody>
          <a:bodyPr vert="horz" lIns="102780" tIns="51393" rIns="102780" bIns="51393" rtlCol="0" anchor="ctr"/>
          <a:lstStyle>
            <a:lvl1pPr algn="l">
              <a:defRPr sz="1400">
                <a:solidFill>
                  <a:schemeClr val="tx1">
                    <a:tint val="75000"/>
                  </a:schemeClr>
                </a:solidFill>
              </a:defRPr>
            </a:lvl1pPr>
          </a:lstStyle>
          <a:p>
            <a:pPr defTabSz="1027803"/>
            <a:fld id="{98B4D69D-00EB-8F41-8CCE-E25680FB7929}" type="datetime1">
              <a:rPr lang="sv-SE" smtClean="0">
                <a:solidFill>
                  <a:prstClr val="black">
                    <a:tint val="75000"/>
                  </a:prstClr>
                </a:solidFill>
                <a:latin typeface="Calibri"/>
              </a:rPr>
              <a:pPr defTabSz="1027803"/>
              <a:t>2017-02-28</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384550" y="6356560"/>
            <a:ext cx="3136900" cy="365125"/>
          </a:xfrm>
          <a:prstGeom prst="rect">
            <a:avLst/>
          </a:prstGeom>
        </p:spPr>
        <p:txBody>
          <a:bodyPr vert="horz" lIns="102780" tIns="51393" rIns="102780" bIns="51393" rtlCol="0" anchor="ctr"/>
          <a:lstStyle>
            <a:lvl1pPr algn="ctr">
              <a:defRPr sz="1400">
                <a:solidFill>
                  <a:schemeClr val="tx1">
                    <a:tint val="75000"/>
                  </a:schemeClr>
                </a:solidFill>
              </a:defRPr>
            </a:lvl1pPr>
          </a:lstStyle>
          <a:p>
            <a:pPr defTabSz="1027803"/>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7099300" y="6356560"/>
            <a:ext cx="2311400" cy="365125"/>
          </a:xfrm>
          <a:prstGeom prst="rect">
            <a:avLst/>
          </a:prstGeom>
        </p:spPr>
        <p:txBody>
          <a:bodyPr vert="horz" lIns="102780" tIns="51393" rIns="102780" bIns="51393" rtlCol="0" anchor="ctr"/>
          <a:lstStyle>
            <a:lvl1pPr algn="r">
              <a:defRPr sz="1400">
                <a:solidFill>
                  <a:schemeClr val="tx1">
                    <a:tint val="75000"/>
                  </a:schemeClr>
                </a:solidFill>
              </a:defRPr>
            </a:lvl1pPr>
          </a:lstStyle>
          <a:p>
            <a:pPr defTabSz="1027803"/>
            <a:fld id="{551115BC-487E-4422-894C-CB7CD3E79223}" type="slidenum">
              <a:rPr lang="sv-SE" smtClean="0">
                <a:solidFill>
                  <a:prstClr val="black">
                    <a:tint val="75000"/>
                  </a:prstClr>
                </a:solidFill>
                <a:latin typeface="Calibri"/>
              </a:rPr>
              <a:pPr defTabSz="1027803"/>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3002685126"/>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Lst>
  <p:hf hdr="0" ftr="0" dt="0"/>
  <p:txStyles>
    <p:titleStyle>
      <a:lvl1pPr algn="l" defTabSz="1027803" rtl="0" eaLnBrk="1" latinLnBrk="0" hangingPunct="1">
        <a:spcBef>
          <a:spcPct val="0"/>
        </a:spcBef>
        <a:buNone/>
        <a:defRPr sz="3600" kern="1200" baseline="0">
          <a:solidFill>
            <a:schemeClr val="bg1"/>
          </a:solidFill>
          <a:latin typeface="+mj-lt"/>
          <a:ea typeface="+mj-ea"/>
          <a:cs typeface="+mj-cs"/>
        </a:defRPr>
      </a:lvl1pPr>
    </p:titleStyle>
    <p:bodyStyle>
      <a:lvl1pPr marL="385437" indent="-385437" algn="l" defTabSz="1027803" rtl="0" eaLnBrk="1" latinLnBrk="0" hangingPunct="1">
        <a:spcBef>
          <a:spcPct val="20000"/>
        </a:spcBef>
        <a:buFont typeface="Arial" panose="020B0604020202020204" pitchFamily="34" charset="0"/>
        <a:buChar char="•"/>
        <a:defRPr sz="3200" kern="1200" baseline="0">
          <a:solidFill>
            <a:schemeClr val="bg1">
              <a:lumMod val="50000"/>
            </a:schemeClr>
          </a:solidFill>
          <a:latin typeface="+mn-lt"/>
          <a:ea typeface="+mn-ea"/>
          <a:cs typeface="+mn-cs"/>
        </a:defRPr>
      </a:lvl1pPr>
      <a:lvl2pPr marL="835103" indent="-321192" algn="l" defTabSz="1027803" rtl="0" eaLnBrk="1" latinLnBrk="0" hangingPunct="1">
        <a:spcBef>
          <a:spcPct val="20000"/>
        </a:spcBef>
        <a:buFont typeface="Arial" panose="020B0604020202020204" pitchFamily="34" charset="0"/>
        <a:buChar char="–"/>
        <a:defRPr sz="2700" kern="1200" baseline="0">
          <a:solidFill>
            <a:schemeClr val="bg1">
              <a:lumMod val="50000"/>
            </a:schemeClr>
          </a:solidFill>
          <a:latin typeface="+mn-lt"/>
          <a:ea typeface="+mn-ea"/>
          <a:cs typeface="+mn-cs"/>
        </a:defRPr>
      </a:lvl2pPr>
      <a:lvl3pPr marL="1284772" indent="-256959" algn="l" defTabSz="1027803" rtl="0" eaLnBrk="1" latinLnBrk="0" hangingPunct="1">
        <a:spcBef>
          <a:spcPct val="20000"/>
        </a:spcBef>
        <a:buFont typeface="Arial" panose="020B0604020202020204" pitchFamily="34" charset="0"/>
        <a:buChar char="•"/>
        <a:defRPr sz="2300" kern="1200" baseline="0">
          <a:solidFill>
            <a:schemeClr val="bg1">
              <a:lumMod val="50000"/>
            </a:schemeClr>
          </a:solidFill>
          <a:latin typeface="+mn-lt"/>
          <a:ea typeface="+mn-ea"/>
          <a:cs typeface="+mn-cs"/>
        </a:defRPr>
      </a:lvl3pPr>
      <a:lvl4pPr marL="1798679" indent="-256959" algn="l" defTabSz="1027803"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4pPr>
      <a:lvl5pPr marL="2312607" indent="-256959" algn="l" defTabSz="1027803"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26494" indent="-256959" algn="l" defTabSz="1027803"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40420" indent="-256959" algn="l" defTabSz="1027803"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54309" indent="-256959" algn="l" defTabSz="1027803"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68217" indent="-256959" algn="l" defTabSz="1027803"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sv-SE"/>
      </a:defPPr>
      <a:lvl1pPr marL="0" algn="l" defTabSz="1027803" rtl="0" eaLnBrk="1" latinLnBrk="0" hangingPunct="1">
        <a:defRPr sz="2000" kern="1200">
          <a:solidFill>
            <a:schemeClr val="tx1"/>
          </a:solidFill>
          <a:latin typeface="+mn-lt"/>
          <a:ea typeface="+mn-ea"/>
          <a:cs typeface="+mn-cs"/>
        </a:defRPr>
      </a:lvl1pPr>
      <a:lvl2pPr marL="513901" algn="l" defTabSz="1027803" rtl="0" eaLnBrk="1" latinLnBrk="0" hangingPunct="1">
        <a:defRPr sz="2000" kern="1200">
          <a:solidFill>
            <a:schemeClr val="tx1"/>
          </a:solidFill>
          <a:latin typeface="+mn-lt"/>
          <a:ea typeface="+mn-ea"/>
          <a:cs typeface="+mn-cs"/>
        </a:defRPr>
      </a:lvl2pPr>
      <a:lvl3pPr marL="1027803" algn="l" defTabSz="1027803" rtl="0" eaLnBrk="1" latinLnBrk="0" hangingPunct="1">
        <a:defRPr sz="2000" kern="1200">
          <a:solidFill>
            <a:schemeClr val="tx1"/>
          </a:solidFill>
          <a:latin typeface="+mn-lt"/>
          <a:ea typeface="+mn-ea"/>
          <a:cs typeface="+mn-cs"/>
        </a:defRPr>
      </a:lvl3pPr>
      <a:lvl4pPr marL="1541722" algn="l" defTabSz="1027803" rtl="0" eaLnBrk="1" latinLnBrk="0" hangingPunct="1">
        <a:defRPr sz="2000" kern="1200">
          <a:solidFill>
            <a:schemeClr val="tx1"/>
          </a:solidFill>
          <a:latin typeface="+mn-lt"/>
          <a:ea typeface="+mn-ea"/>
          <a:cs typeface="+mn-cs"/>
        </a:defRPr>
      </a:lvl4pPr>
      <a:lvl5pPr marL="2055622" algn="l" defTabSz="1027803" rtl="0" eaLnBrk="1" latinLnBrk="0" hangingPunct="1">
        <a:defRPr sz="2000" kern="1200">
          <a:solidFill>
            <a:schemeClr val="tx1"/>
          </a:solidFill>
          <a:latin typeface="+mn-lt"/>
          <a:ea typeface="+mn-ea"/>
          <a:cs typeface="+mn-cs"/>
        </a:defRPr>
      </a:lvl5pPr>
      <a:lvl6pPr marL="2569542" algn="l" defTabSz="1027803" rtl="0" eaLnBrk="1" latinLnBrk="0" hangingPunct="1">
        <a:defRPr sz="2000" kern="1200">
          <a:solidFill>
            <a:schemeClr val="tx1"/>
          </a:solidFill>
          <a:latin typeface="+mn-lt"/>
          <a:ea typeface="+mn-ea"/>
          <a:cs typeface="+mn-cs"/>
        </a:defRPr>
      </a:lvl6pPr>
      <a:lvl7pPr marL="3083443" algn="l" defTabSz="1027803" rtl="0" eaLnBrk="1" latinLnBrk="0" hangingPunct="1">
        <a:defRPr sz="2000" kern="1200">
          <a:solidFill>
            <a:schemeClr val="tx1"/>
          </a:solidFill>
          <a:latin typeface="+mn-lt"/>
          <a:ea typeface="+mn-ea"/>
          <a:cs typeface="+mn-cs"/>
        </a:defRPr>
      </a:lvl7pPr>
      <a:lvl8pPr marL="3597354" algn="l" defTabSz="1027803" rtl="0" eaLnBrk="1" latinLnBrk="0" hangingPunct="1">
        <a:defRPr sz="2000" kern="1200">
          <a:solidFill>
            <a:schemeClr val="tx1"/>
          </a:solidFill>
          <a:latin typeface="+mn-lt"/>
          <a:ea typeface="+mn-ea"/>
          <a:cs typeface="+mn-cs"/>
        </a:defRPr>
      </a:lvl8pPr>
      <a:lvl9pPr marL="4111261" algn="l" defTabSz="1027803" rtl="0" eaLnBrk="1" latinLnBrk="0" hangingPunct="1">
        <a:defRPr sz="20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95300" y="274639"/>
            <a:ext cx="8915400" cy="1143000"/>
          </a:xfrm>
          <a:prstGeom prst="rect">
            <a:avLst/>
          </a:prstGeom>
        </p:spPr>
        <p:txBody>
          <a:bodyPr vert="horz" lIns="91038" tIns="45523" rIns="91038" bIns="45523"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95300" y="1600206"/>
            <a:ext cx="8915400" cy="4525963"/>
          </a:xfrm>
          <a:prstGeom prst="rect">
            <a:avLst/>
          </a:prstGeom>
        </p:spPr>
        <p:txBody>
          <a:bodyPr vert="horz" lIns="91038" tIns="45523" rIns="91038" bIns="45523"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95303" y="6356760"/>
            <a:ext cx="2311400" cy="365125"/>
          </a:xfrm>
          <a:prstGeom prst="rect">
            <a:avLst/>
          </a:prstGeom>
        </p:spPr>
        <p:txBody>
          <a:bodyPr vert="horz" lIns="91038" tIns="45523" rIns="91038" bIns="45523" rtlCol="0" anchor="ctr"/>
          <a:lstStyle>
            <a:lvl1pPr algn="l">
              <a:defRPr sz="1200">
                <a:solidFill>
                  <a:schemeClr val="tx1">
                    <a:tint val="75000"/>
                  </a:schemeClr>
                </a:solidFill>
              </a:defRPr>
            </a:lvl1pPr>
          </a:lstStyle>
          <a:p>
            <a:fld id="{35A93C09-8E59-ED43-AA3F-8A057B293F26}"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384550" y="6356760"/>
            <a:ext cx="3136900" cy="365125"/>
          </a:xfrm>
          <a:prstGeom prst="rect">
            <a:avLst/>
          </a:prstGeom>
        </p:spPr>
        <p:txBody>
          <a:bodyPr vert="horz" lIns="91038" tIns="45523" rIns="91038" bIns="45523" rtlCol="0" anchor="ctr"/>
          <a:lstStyle>
            <a:lvl1pPr algn="ctr">
              <a:defRPr sz="1200">
                <a:solidFill>
                  <a:schemeClr val="tx1">
                    <a:tint val="75000"/>
                  </a:schemeClr>
                </a:solidFill>
              </a:defRPr>
            </a:lvl1pPr>
          </a:lstStyle>
          <a:p>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7099300" y="6356760"/>
            <a:ext cx="2311400" cy="365125"/>
          </a:xfrm>
          <a:prstGeom prst="rect">
            <a:avLst/>
          </a:prstGeom>
        </p:spPr>
        <p:txBody>
          <a:bodyPr vert="horz" lIns="91038" tIns="45523" rIns="91038" bIns="45523" rtlCol="0" anchor="ctr"/>
          <a:lstStyle>
            <a:lvl1pPr algn="r">
              <a:defRPr sz="1200">
                <a:solidFill>
                  <a:schemeClr val="tx1">
                    <a:tint val="75000"/>
                  </a:schemeClr>
                </a:solidFill>
              </a:defRPr>
            </a:lvl1p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850154503"/>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Lst>
  <p:hf hdr="0" ftr="0" dt="0"/>
  <p:txStyles>
    <p:titleStyle>
      <a:lvl1pPr algn="ctr" defTabSz="455184" rtl="0" eaLnBrk="1" latinLnBrk="0" hangingPunct="1">
        <a:spcBef>
          <a:spcPct val="0"/>
        </a:spcBef>
        <a:buNone/>
        <a:defRPr sz="4300" kern="1200">
          <a:solidFill>
            <a:schemeClr val="tx1"/>
          </a:solidFill>
          <a:latin typeface="+mj-lt"/>
          <a:ea typeface="+mj-ea"/>
          <a:cs typeface="+mj-cs"/>
        </a:defRPr>
      </a:lvl1pPr>
    </p:titleStyle>
    <p:bodyStyle>
      <a:lvl1pPr marL="341386" indent="-341386" algn="l" defTabSz="455184" rtl="0" eaLnBrk="1" latinLnBrk="0" hangingPunct="1">
        <a:spcBef>
          <a:spcPct val="20000"/>
        </a:spcBef>
        <a:buFont typeface="Arial"/>
        <a:buChar char="•"/>
        <a:defRPr sz="3200" kern="1200">
          <a:solidFill>
            <a:schemeClr val="tx1"/>
          </a:solidFill>
          <a:latin typeface="+mn-lt"/>
          <a:ea typeface="+mn-ea"/>
          <a:cs typeface="+mn-cs"/>
        </a:defRPr>
      </a:lvl1pPr>
      <a:lvl2pPr marL="739679" indent="-284482" algn="l" defTabSz="455184" rtl="0" eaLnBrk="1" latinLnBrk="0" hangingPunct="1">
        <a:spcBef>
          <a:spcPct val="20000"/>
        </a:spcBef>
        <a:buFont typeface="Arial"/>
        <a:buChar char="–"/>
        <a:defRPr sz="2800" kern="1200">
          <a:solidFill>
            <a:schemeClr val="tx1"/>
          </a:solidFill>
          <a:latin typeface="+mn-lt"/>
          <a:ea typeface="+mn-ea"/>
          <a:cs typeface="+mn-cs"/>
        </a:defRPr>
      </a:lvl2pPr>
      <a:lvl3pPr marL="1137945" indent="-227589" algn="l" defTabSz="455184" rtl="0" eaLnBrk="1" latinLnBrk="0" hangingPunct="1">
        <a:spcBef>
          <a:spcPct val="20000"/>
        </a:spcBef>
        <a:buFont typeface="Arial"/>
        <a:buChar char="•"/>
        <a:defRPr sz="2300" kern="1200">
          <a:solidFill>
            <a:schemeClr val="tx1"/>
          </a:solidFill>
          <a:latin typeface="+mn-lt"/>
          <a:ea typeface="+mn-ea"/>
          <a:cs typeface="+mn-cs"/>
        </a:defRPr>
      </a:lvl3pPr>
      <a:lvl4pPr marL="1593155" indent="-227589" algn="l" defTabSz="455184" rtl="0" eaLnBrk="1" latinLnBrk="0" hangingPunct="1">
        <a:spcBef>
          <a:spcPct val="20000"/>
        </a:spcBef>
        <a:buFont typeface="Arial"/>
        <a:buChar char="–"/>
        <a:defRPr sz="2000" kern="1200">
          <a:solidFill>
            <a:schemeClr val="tx1"/>
          </a:solidFill>
          <a:latin typeface="+mn-lt"/>
          <a:ea typeface="+mn-ea"/>
          <a:cs typeface="+mn-cs"/>
        </a:defRPr>
      </a:lvl4pPr>
      <a:lvl5pPr marL="2048346" indent="-227589" algn="l" defTabSz="455184" rtl="0" eaLnBrk="1" latinLnBrk="0" hangingPunct="1">
        <a:spcBef>
          <a:spcPct val="20000"/>
        </a:spcBef>
        <a:buFont typeface="Arial"/>
        <a:buChar char="»"/>
        <a:defRPr sz="2000" kern="1200">
          <a:solidFill>
            <a:schemeClr val="tx1"/>
          </a:solidFill>
          <a:latin typeface="+mn-lt"/>
          <a:ea typeface="+mn-ea"/>
          <a:cs typeface="+mn-cs"/>
        </a:defRPr>
      </a:lvl5pPr>
      <a:lvl6pPr marL="2503535" indent="-227589" algn="l" defTabSz="455184" rtl="0" eaLnBrk="1" latinLnBrk="0" hangingPunct="1">
        <a:spcBef>
          <a:spcPct val="20000"/>
        </a:spcBef>
        <a:buFont typeface="Arial"/>
        <a:buChar char="•"/>
        <a:defRPr sz="2000" kern="1200">
          <a:solidFill>
            <a:schemeClr val="tx1"/>
          </a:solidFill>
          <a:latin typeface="+mn-lt"/>
          <a:ea typeface="+mn-ea"/>
          <a:cs typeface="+mn-cs"/>
        </a:defRPr>
      </a:lvl6pPr>
      <a:lvl7pPr marL="2958720" indent="-227589" algn="l" defTabSz="455184" rtl="0" eaLnBrk="1" latinLnBrk="0" hangingPunct="1">
        <a:spcBef>
          <a:spcPct val="20000"/>
        </a:spcBef>
        <a:buFont typeface="Arial"/>
        <a:buChar char="•"/>
        <a:defRPr sz="2000" kern="1200">
          <a:solidFill>
            <a:schemeClr val="tx1"/>
          </a:solidFill>
          <a:latin typeface="+mn-lt"/>
          <a:ea typeface="+mn-ea"/>
          <a:cs typeface="+mn-cs"/>
        </a:defRPr>
      </a:lvl7pPr>
      <a:lvl8pPr marL="3413913" indent="-227589" algn="l" defTabSz="455184" rtl="0" eaLnBrk="1" latinLnBrk="0" hangingPunct="1">
        <a:spcBef>
          <a:spcPct val="20000"/>
        </a:spcBef>
        <a:buFont typeface="Arial"/>
        <a:buChar char="•"/>
        <a:defRPr sz="2000" kern="1200">
          <a:solidFill>
            <a:schemeClr val="tx1"/>
          </a:solidFill>
          <a:latin typeface="+mn-lt"/>
          <a:ea typeface="+mn-ea"/>
          <a:cs typeface="+mn-cs"/>
        </a:defRPr>
      </a:lvl8pPr>
      <a:lvl9pPr marL="3869099" indent="-227589" algn="l" defTabSz="455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5184" rtl="0" eaLnBrk="1" latinLnBrk="0" hangingPunct="1">
        <a:defRPr sz="1800" kern="1200">
          <a:solidFill>
            <a:schemeClr val="tx1"/>
          </a:solidFill>
          <a:latin typeface="+mn-lt"/>
          <a:ea typeface="+mn-ea"/>
          <a:cs typeface="+mn-cs"/>
        </a:defRPr>
      </a:lvl1pPr>
      <a:lvl2pPr marL="455184" algn="l" defTabSz="455184" rtl="0" eaLnBrk="1" latinLnBrk="0" hangingPunct="1">
        <a:defRPr sz="1800" kern="1200">
          <a:solidFill>
            <a:schemeClr val="tx1"/>
          </a:solidFill>
          <a:latin typeface="+mn-lt"/>
          <a:ea typeface="+mn-ea"/>
          <a:cs typeface="+mn-cs"/>
        </a:defRPr>
      </a:lvl2pPr>
      <a:lvl3pPr marL="910369" algn="l" defTabSz="455184" rtl="0" eaLnBrk="1" latinLnBrk="0" hangingPunct="1">
        <a:defRPr sz="1800" kern="1200">
          <a:solidFill>
            <a:schemeClr val="tx1"/>
          </a:solidFill>
          <a:latin typeface="+mn-lt"/>
          <a:ea typeface="+mn-ea"/>
          <a:cs typeface="+mn-cs"/>
        </a:defRPr>
      </a:lvl3pPr>
      <a:lvl4pPr marL="1365558" algn="l" defTabSz="455184" rtl="0" eaLnBrk="1" latinLnBrk="0" hangingPunct="1">
        <a:defRPr sz="1800" kern="1200">
          <a:solidFill>
            <a:schemeClr val="tx1"/>
          </a:solidFill>
          <a:latin typeface="+mn-lt"/>
          <a:ea typeface="+mn-ea"/>
          <a:cs typeface="+mn-cs"/>
        </a:defRPr>
      </a:lvl4pPr>
      <a:lvl5pPr marL="1820746" algn="l" defTabSz="455184" rtl="0" eaLnBrk="1" latinLnBrk="0" hangingPunct="1">
        <a:defRPr sz="1800" kern="1200">
          <a:solidFill>
            <a:schemeClr val="tx1"/>
          </a:solidFill>
          <a:latin typeface="+mn-lt"/>
          <a:ea typeface="+mn-ea"/>
          <a:cs typeface="+mn-cs"/>
        </a:defRPr>
      </a:lvl5pPr>
      <a:lvl6pPr marL="2275942" algn="l" defTabSz="455184" rtl="0" eaLnBrk="1" latinLnBrk="0" hangingPunct="1">
        <a:defRPr sz="1800" kern="1200">
          <a:solidFill>
            <a:schemeClr val="tx1"/>
          </a:solidFill>
          <a:latin typeface="+mn-lt"/>
          <a:ea typeface="+mn-ea"/>
          <a:cs typeface="+mn-cs"/>
        </a:defRPr>
      </a:lvl6pPr>
      <a:lvl7pPr marL="2731128" algn="l" defTabSz="455184" rtl="0" eaLnBrk="1" latinLnBrk="0" hangingPunct="1">
        <a:defRPr sz="1800" kern="1200">
          <a:solidFill>
            <a:schemeClr val="tx1"/>
          </a:solidFill>
          <a:latin typeface="+mn-lt"/>
          <a:ea typeface="+mn-ea"/>
          <a:cs typeface="+mn-cs"/>
        </a:defRPr>
      </a:lvl7pPr>
      <a:lvl8pPr marL="3186321" algn="l" defTabSz="455184" rtl="0" eaLnBrk="1" latinLnBrk="0" hangingPunct="1">
        <a:defRPr sz="1800" kern="1200">
          <a:solidFill>
            <a:schemeClr val="tx1"/>
          </a:solidFill>
          <a:latin typeface="+mn-lt"/>
          <a:ea typeface="+mn-ea"/>
          <a:cs typeface="+mn-cs"/>
        </a:defRPr>
      </a:lvl8pPr>
      <a:lvl9pPr marL="3641510" algn="l" defTabSz="455184"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0" y="0"/>
            <a:ext cx="9906000" cy="1434356"/>
          </a:xfrm>
          <a:prstGeom prst="rect">
            <a:avLst/>
          </a:prstGeom>
          <a:solidFill>
            <a:srgbClr val="0094CA"/>
          </a:solidFill>
          <a:ln w="12700">
            <a:miter lim="400000"/>
          </a:ln>
        </p:spPr>
        <p:txBody>
          <a:bodyPr lIns="45719" rIns="45719" anchor="ctr"/>
          <a:lstStyle/>
          <a:p>
            <a:pPr algn="ctr" defTabSz="457114" hangingPunct="0">
              <a:defRPr>
                <a:solidFill>
                  <a:srgbClr val="0094CA"/>
                </a:solidFill>
              </a:defRPr>
            </a:pPr>
            <a:endParaRPr kern="0">
              <a:solidFill>
                <a:srgbClr val="0094CA"/>
              </a:solidFill>
              <a:latin typeface="Calibri"/>
              <a:ea typeface="Calibri"/>
              <a:cs typeface="Calibri"/>
              <a:sym typeface="Calibri"/>
            </a:endParaRPr>
          </a:p>
        </p:txBody>
      </p:sp>
      <p:pic>
        <p:nvPicPr>
          <p:cNvPr id="3" name="image1.png" descr="ESS-vit-logga.png"/>
          <p:cNvPicPr>
            <a:picLocks noChangeAspect="1"/>
          </p:cNvPicPr>
          <p:nvPr/>
        </p:nvPicPr>
        <p:blipFill>
          <a:blip r:embed="rId8">
            <a:extLst/>
          </a:blip>
          <a:stretch>
            <a:fillRect/>
          </a:stretch>
        </p:blipFill>
        <p:spPr>
          <a:xfrm>
            <a:off x="7937555" y="378762"/>
            <a:ext cx="1473146" cy="727508"/>
          </a:xfrm>
          <a:prstGeom prst="rect">
            <a:avLst/>
          </a:prstGeom>
          <a:ln w="12700">
            <a:miter lim="400000"/>
          </a:ln>
        </p:spPr>
      </p:pic>
      <p:sp>
        <p:nvSpPr>
          <p:cNvPr id="4" name="Shape 4"/>
          <p:cNvSpPr>
            <a:spLocks noGrp="1"/>
          </p:cNvSpPr>
          <p:nvPr>
            <p:ph type="title"/>
          </p:nvPr>
        </p:nvSpPr>
        <p:spPr>
          <a:xfrm>
            <a:off x="642971" y="1"/>
            <a:ext cx="6242844" cy="144145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r>
              <a:t>Title Text</a:t>
            </a:r>
          </a:p>
        </p:txBody>
      </p:sp>
      <p:sp>
        <p:nvSpPr>
          <p:cNvPr id="5" name="Shape 5"/>
          <p:cNvSpPr/>
          <p:nvPr/>
        </p:nvSpPr>
        <p:spPr>
          <a:xfrm>
            <a:off x="-353245" y="1452400"/>
            <a:ext cx="10504429" cy="1"/>
          </a:xfrm>
          <a:prstGeom prst="line">
            <a:avLst/>
          </a:prstGeom>
          <a:ln w="6350">
            <a:solidFill>
              <a:srgbClr val="FFFFFF"/>
            </a:solidFill>
            <a:bevel/>
          </a:ln>
        </p:spPr>
        <p:txBody>
          <a:bodyPr lIns="45719" rIns="45719"/>
          <a:lstStyle/>
          <a:p>
            <a:pPr defTabSz="457200" hangingPunct="0">
              <a:defRPr sz="1200">
                <a:latin typeface="+mj-lt"/>
                <a:ea typeface="+mj-ea"/>
                <a:cs typeface="+mj-cs"/>
                <a:sym typeface="Helvetica"/>
              </a:defRPr>
            </a:pPr>
            <a:endParaRPr sz="1200" kern="0" dirty="0">
              <a:solidFill>
                <a:srgbClr val="000000"/>
              </a:solidFill>
              <a:latin typeface="Calibri"/>
              <a:ea typeface="Calibri"/>
              <a:cs typeface="Calibri"/>
              <a:sym typeface="Helvetica"/>
            </a:endParaRPr>
          </a:p>
        </p:txBody>
      </p:sp>
      <p:sp>
        <p:nvSpPr>
          <p:cNvPr id="6" name="Shape 6"/>
          <p:cNvSpPr>
            <a:spLocks noGrp="1"/>
          </p:cNvSpPr>
          <p:nvPr>
            <p:ph type="body" idx="1"/>
          </p:nvPr>
        </p:nvSpPr>
        <p:spPr>
          <a:xfrm>
            <a:off x="495300" y="1600200"/>
            <a:ext cx="8915400" cy="52578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7" name="Shape 7"/>
          <p:cNvSpPr>
            <a:spLocks noGrp="1"/>
          </p:cNvSpPr>
          <p:nvPr>
            <p:ph type="sldNum" sz="quarter" idx="2"/>
          </p:nvPr>
        </p:nvSpPr>
        <p:spPr>
          <a:xfrm>
            <a:off x="7099300" y="6217861"/>
            <a:ext cx="2311400" cy="276981"/>
          </a:xfrm>
          <a:prstGeom prst="rect">
            <a:avLst/>
          </a:prstGeom>
          <a:ln w="12700">
            <a:miter lim="400000"/>
          </a:ln>
        </p:spPr>
        <p:txBody>
          <a:bodyPr lIns="45711" tIns="45711" rIns="45711" bIns="45711" anchor="ctr">
            <a:spAutoFit/>
          </a:bodyPr>
          <a:lstStyle>
            <a:lvl1pPr algn="r">
              <a:defRPr sz="1200">
                <a:solidFill>
                  <a:srgbClr val="0094CA"/>
                </a:solidFill>
              </a:defRPr>
            </a:lvl1pPr>
          </a:lstStyle>
          <a:p>
            <a:pPr defTabSz="457114" hangingPunct="0"/>
            <a:fld id="{86CB4B4D-7CA3-9044-876B-883B54F8677D}" type="slidenum">
              <a:rPr kern="0">
                <a:latin typeface="Calibri"/>
                <a:ea typeface="Calibri"/>
                <a:cs typeface="Calibri"/>
                <a:sym typeface="Calibri"/>
              </a:rPr>
              <a:pPr defTabSz="457114" hangingPunct="0"/>
              <a:t>‹#›</a:t>
            </a:fld>
            <a:endParaRPr kern="0">
              <a:latin typeface="Calibri"/>
              <a:ea typeface="Calibri"/>
              <a:cs typeface="Calibri"/>
              <a:sym typeface="Calibri"/>
            </a:endParaRPr>
          </a:p>
        </p:txBody>
      </p:sp>
    </p:spTree>
    <p:extLst>
      <p:ext uri="{BB962C8B-B14F-4D97-AF65-F5344CB8AC3E}">
        <p14:creationId xmlns:p14="http://schemas.microsoft.com/office/powerpoint/2010/main" val="3673678136"/>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Lst>
  <p:transition spd="med"/>
  <p:txStyles>
    <p:titleStyle>
      <a:lvl1pPr marL="0" marR="0" indent="0" algn="l" defTabSz="457114"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Calibri"/>
          <a:ea typeface="Calibri"/>
          <a:cs typeface="Calibri"/>
          <a:sym typeface="Calibri"/>
        </a:defRPr>
      </a:lvl1pPr>
      <a:lvl2pPr marL="0" marR="0" indent="0" algn="l" defTabSz="457114"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Calibri"/>
          <a:ea typeface="Calibri"/>
          <a:cs typeface="Calibri"/>
          <a:sym typeface="Calibri"/>
        </a:defRPr>
      </a:lvl2pPr>
      <a:lvl3pPr marL="0" marR="0" indent="0" algn="l" defTabSz="457114"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Calibri"/>
          <a:ea typeface="Calibri"/>
          <a:cs typeface="Calibri"/>
          <a:sym typeface="Calibri"/>
        </a:defRPr>
      </a:lvl3pPr>
      <a:lvl4pPr marL="0" marR="0" indent="0" algn="l" defTabSz="457114"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Calibri"/>
          <a:ea typeface="Calibri"/>
          <a:cs typeface="Calibri"/>
          <a:sym typeface="Calibri"/>
        </a:defRPr>
      </a:lvl4pPr>
      <a:lvl5pPr marL="0" marR="0" indent="0" algn="l" defTabSz="457114"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Calibri"/>
          <a:ea typeface="Calibri"/>
          <a:cs typeface="Calibri"/>
          <a:sym typeface="Calibri"/>
        </a:defRPr>
      </a:lvl5pPr>
      <a:lvl6pPr marL="0" marR="0" indent="0" algn="l" defTabSz="457114"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Calibri"/>
          <a:ea typeface="Calibri"/>
          <a:cs typeface="Calibri"/>
          <a:sym typeface="Calibri"/>
        </a:defRPr>
      </a:lvl6pPr>
      <a:lvl7pPr marL="0" marR="0" indent="0" algn="l" defTabSz="457114"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Calibri"/>
          <a:ea typeface="Calibri"/>
          <a:cs typeface="Calibri"/>
          <a:sym typeface="Calibri"/>
        </a:defRPr>
      </a:lvl7pPr>
      <a:lvl8pPr marL="0" marR="0" indent="0" algn="l" defTabSz="457114"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Calibri"/>
          <a:ea typeface="Calibri"/>
          <a:cs typeface="Calibri"/>
          <a:sym typeface="Calibri"/>
        </a:defRPr>
      </a:lvl8pPr>
      <a:lvl9pPr marL="0" marR="0" indent="0" algn="l" defTabSz="457114"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Calibri"/>
          <a:ea typeface="Calibri"/>
          <a:cs typeface="Calibri"/>
          <a:sym typeface="Calibri"/>
        </a:defRPr>
      </a:lvl9pPr>
    </p:titleStyle>
    <p:bodyStyle>
      <a:lvl1pPr marL="0" marR="0" indent="0" algn="l" defTabSz="457114" rtl="0" latinLnBrk="0">
        <a:lnSpc>
          <a:spcPts val="2300"/>
        </a:lnSpc>
        <a:spcBef>
          <a:spcPts val="1200"/>
        </a:spcBef>
        <a:spcAft>
          <a:spcPts val="0"/>
        </a:spcAft>
        <a:buClrTx/>
        <a:buSzTx/>
        <a:buFontTx/>
        <a:buNone/>
        <a:tabLst/>
        <a:defRPr sz="2000" b="0" i="0" u="none" strike="noStrike" cap="none" spc="0" baseline="0">
          <a:ln>
            <a:noFill/>
          </a:ln>
          <a:solidFill>
            <a:srgbClr val="0094CA"/>
          </a:solidFill>
          <a:uFillTx/>
          <a:latin typeface="Calibri"/>
          <a:ea typeface="Calibri"/>
          <a:cs typeface="Calibri"/>
          <a:sym typeface="Calibri"/>
        </a:defRPr>
      </a:lvl1pPr>
      <a:lvl2pPr marL="0" marR="0" indent="457114" algn="l" defTabSz="457114" rtl="0" latinLnBrk="0">
        <a:lnSpc>
          <a:spcPts val="2300"/>
        </a:lnSpc>
        <a:spcBef>
          <a:spcPts val="1200"/>
        </a:spcBef>
        <a:spcAft>
          <a:spcPts val="0"/>
        </a:spcAft>
        <a:buClrTx/>
        <a:buSzTx/>
        <a:buFontTx/>
        <a:buNone/>
        <a:tabLst/>
        <a:defRPr sz="2000" b="0" i="0" u="none" strike="noStrike" cap="none" spc="0" baseline="0">
          <a:ln>
            <a:noFill/>
          </a:ln>
          <a:solidFill>
            <a:srgbClr val="0094CA"/>
          </a:solidFill>
          <a:uFillTx/>
          <a:latin typeface="Calibri"/>
          <a:ea typeface="Calibri"/>
          <a:cs typeface="Calibri"/>
          <a:sym typeface="Calibri"/>
        </a:defRPr>
      </a:lvl2pPr>
      <a:lvl3pPr marL="0" marR="0" indent="914229" algn="l" defTabSz="457114" rtl="0" latinLnBrk="0">
        <a:lnSpc>
          <a:spcPts val="2300"/>
        </a:lnSpc>
        <a:spcBef>
          <a:spcPts val="1200"/>
        </a:spcBef>
        <a:spcAft>
          <a:spcPts val="0"/>
        </a:spcAft>
        <a:buClrTx/>
        <a:buSzTx/>
        <a:buFontTx/>
        <a:buNone/>
        <a:tabLst/>
        <a:defRPr sz="2000" b="0" i="0" u="none" strike="noStrike" cap="none" spc="0" baseline="0">
          <a:ln>
            <a:noFill/>
          </a:ln>
          <a:solidFill>
            <a:srgbClr val="0094CA"/>
          </a:solidFill>
          <a:uFillTx/>
          <a:latin typeface="Calibri"/>
          <a:ea typeface="Calibri"/>
          <a:cs typeface="Calibri"/>
          <a:sym typeface="Calibri"/>
        </a:defRPr>
      </a:lvl3pPr>
      <a:lvl4pPr marL="0" marR="0" indent="1371344" algn="l" defTabSz="457114" rtl="0" latinLnBrk="0">
        <a:lnSpc>
          <a:spcPts val="2300"/>
        </a:lnSpc>
        <a:spcBef>
          <a:spcPts val="1200"/>
        </a:spcBef>
        <a:spcAft>
          <a:spcPts val="0"/>
        </a:spcAft>
        <a:buClrTx/>
        <a:buSzTx/>
        <a:buFontTx/>
        <a:buNone/>
        <a:tabLst/>
        <a:defRPr sz="2000" b="0" i="0" u="none" strike="noStrike" cap="none" spc="0" baseline="0">
          <a:ln>
            <a:noFill/>
          </a:ln>
          <a:solidFill>
            <a:srgbClr val="0094CA"/>
          </a:solidFill>
          <a:uFillTx/>
          <a:latin typeface="Calibri"/>
          <a:ea typeface="Calibri"/>
          <a:cs typeface="Calibri"/>
          <a:sym typeface="Calibri"/>
        </a:defRPr>
      </a:lvl4pPr>
      <a:lvl5pPr marL="0" marR="0" indent="1828458" algn="l" defTabSz="457114" rtl="0" latinLnBrk="0">
        <a:lnSpc>
          <a:spcPts val="2300"/>
        </a:lnSpc>
        <a:spcBef>
          <a:spcPts val="1200"/>
        </a:spcBef>
        <a:spcAft>
          <a:spcPts val="0"/>
        </a:spcAft>
        <a:buClrTx/>
        <a:buSzTx/>
        <a:buFontTx/>
        <a:buNone/>
        <a:tabLst/>
        <a:defRPr sz="2000" b="0" i="0" u="none" strike="noStrike" cap="none" spc="0" baseline="0">
          <a:ln>
            <a:noFill/>
          </a:ln>
          <a:solidFill>
            <a:srgbClr val="0094CA"/>
          </a:solidFill>
          <a:uFillTx/>
          <a:latin typeface="Calibri"/>
          <a:ea typeface="Calibri"/>
          <a:cs typeface="Calibri"/>
          <a:sym typeface="Calibri"/>
        </a:defRPr>
      </a:lvl5pPr>
      <a:lvl6pPr marL="2514130" marR="0" indent="-228556" algn="l" defTabSz="457114" rtl="0" latinLnBrk="0">
        <a:lnSpc>
          <a:spcPts val="2300"/>
        </a:lnSpc>
        <a:spcBef>
          <a:spcPts val="1200"/>
        </a:spcBef>
        <a:spcAft>
          <a:spcPts val="0"/>
        </a:spcAft>
        <a:buClrTx/>
        <a:buSzPct val="100000"/>
        <a:buFontTx/>
        <a:buChar char="•"/>
        <a:tabLst/>
        <a:defRPr sz="2000" b="0" i="0" u="none" strike="noStrike" cap="none" spc="0" baseline="0">
          <a:ln>
            <a:noFill/>
          </a:ln>
          <a:solidFill>
            <a:srgbClr val="0094CA"/>
          </a:solidFill>
          <a:uFillTx/>
          <a:latin typeface="Calibri"/>
          <a:ea typeface="Calibri"/>
          <a:cs typeface="Calibri"/>
          <a:sym typeface="Calibri"/>
        </a:defRPr>
      </a:lvl6pPr>
      <a:lvl7pPr marL="2971245" marR="0" indent="-228556" algn="l" defTabSz="457114" rtl="0" latinLnBrk="0">
        <a:lnSpc>
          <a:spcPts val="2300"/>
        </a:lnSpc>
        <a:spcBef>
          <a:spcPts val="1200"/>
        </a:spcBef>
        <a:spcAft>
          <a:spcPts val="0"/>
        </a:spcAft>
        <a:buClrTx/>
        <a:buSzPct val="100000"/>
        <a:buFontTx/>
        <a:buChar char="•"/>
        <a:tabLst/>
        <a:defRPr sz="2000" b="0" i="0" u="none" strike="noStrike" cap="none" spc="0" baseline="0">
          <a:ln>
            <a:noFill/>
          </a:ln>
          <a:solidFill>
            <a:srgbClr val="0094CA"/>
          </a:solidFill>
          <a:uFillTx/>
          <a:latin typeface="Calibri"/>
          <a:ea typeface="Calibri"/>
          <a:cs typeface="Calibri"/>
          <a:sym typeface="Calibri"/>
        </a:defRPr>
      </a:lvl7pPr>
      <a:lvl8pPr marL="3428360" marR="0" indent="-228556" algn="l" defTabSz="457114" rtl="0" latinLnBrk="0">
        <a:lnSpc>
          <a:spcPts val="2300"/>
        </a:lnSpc>
        <a:spcBef>
          <a:spcPts val="1200"/>
        </a:spcBef>
        <a:spcAft>
          <a:spcPts val="0"/>
        </a:spcAft>
        <a:buClrTx/>
        <a:buSzPct val="100000"/>
        <a:buFontTx/>
        <a:buChar char="•"/>
        <a:tabLst/>
        <a:defRPr sz="2000" b="0" i="0" u="none" strike="noStrike" cap="none" spc="0" baseline="0">
          <a:ln>
            <a:noFill/>
          </a:ln>
          <a:solidFill>
            <a:srgbClr val="0094CA"/>
          </a:solidFill>
          <a:uFillTx/>
          <a:latin typeface="Calibri"/>
          <a:ea typeface="Calibri"/>
          <a:cs typeface="Calibri"/>
          <a:sym typeface="Calibri"/>
        </a:defRPr>
      </a:lvl8pPr>
      <a:lvl9pPr marL="3885472" marR="0" indent="-228556" algn="l" defTabSz="457114" rtl="0" latinLnBrk="0">
        <a:lnSpc>
          <a:spcPts val="2300"/>
        </a:lnSpc>
        <a:spcBef>
          <a:spcPts val="1200"/>
        </a:spcBef>
        <a:spcAft>
          <a:spcPts val="0"/>
        </a:spcAft>
        <a:buClrTx/>
        <a:buSzPct val="100000"/>
        <a:buFontTx/>
        <a:buChar char="•"/>
        <a:tabLst/>
        <a:defRPr sz="2000" b="0" i="0" u="none" strike="noStrike" cap="none" spc="0" baseline="0">
          <a:ln>
            <a:noFill/>
          </a:ln>
          <a:solidFill>
            <a:srgbClr val="0094CA"/>
          </a:solidFill>
          <a:uFillTx/>
          <a:latin typeface="Calibri"/>
          <a:ea typeface="Calibri"/>
          <a:cs typeface="Calibri"/>
          <a:sym typeface="Calibri"/>
        </a:defRPr>
      </a:lvl9pPr>
    </p:bodyStyle>
    <p:otherStyle>
      <a:lvl1pPr marL="0" marR="0" indent="0" algn="r" defTabSz="457114"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114" algn="r" defTabSz="457114"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229" algn="r" defTabSz="457114"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344" algn="r" defTabSz="457114"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458" algn="r" defTabSz="457114"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5573" algn="r" defTabSz="457114"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2688" algn="r" defTabSz="457114"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199801" algn="r" defTabSz="457114"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6917" algn="r" defTabSz="457114"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95300" y="274638"/>
            <a:ext cx="8915400" cy="1143000"/>
          </a:xfrm>
          <a:prstGeom prst="rect">
            <a:avLst/>
          </a:prstGeom>
        </p:spPr>
        <p:txBody>
          <a:bodyPr vert="horz" lIns="91090" tIns="45549" rIns="91090" bIns="45549"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95300" y="1600206"/>
            <a:ext cx="8915400" cy="4525963"/>
          </a:xfrm>
          <a:prstGeom prst="rect">
            <a:avLst/>
          </a:prstGeom>
        </p:spPr>
        <p:txBody>
          <a:bodyPr vert="horz" lIns="91090" tIns="45549" rIns="91090" bIns="45549"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95303" y="6356750"/>
            <a:ext cx="2311400" cy="365125"/>
          </a:xfrm>
          <a:prstGeom prst="rect">
            <a:avLst/>
          </a:prstGeom>
        </p:spPr>
        <p:txBody>
          <a:bodyPr vert="horz" lIns="91090" tIns="45549" rIns="91090" bIns="45549" rtlCol="0" anchor="ctr"/>
          <a:lstStyle>
            <a:lvl1pPr algn="l">
              <a:defRPr sz="1200">
                <a:solidFill>
                  <a:schemeClr val="tx1">
                    <a:tint val="75000"/>
                  </a:schemeClr>
                </a:solidFill>
              </a:defRPr>
            </a:lvl1pPr>
          </a:lstStyle>
          <a:p>
            <a:pPr defTabSz="455442"/>
            <a:fld id="{35A93C09-8E59-ED43-AA3F-8A057B293F26}" type="datetime1">
              <a:rPr lang="sv-SE" smtClean="0">
                <a:solidFill>
                  <a:prstClr val="black">
                    <a:tint val="75000"/>
                  </a:prstClr>
                </a:solidFill>
              </a:rPr>
              <a:pPr defTabSz="455442"/>
              <a:t>2017-02-28</a:t>
            </a:fld>
            <a:endParaRPr lang="sv-SE">
              <a:solidFill>
                <a:prstClr val="black">
                  <a:tint val="75000"/>
                </a:prstClr>
              </a:solidFill>
            </a:endParaRPr>
          </a:p>
        </p:txBody>
      </p:sp>
      <p:sp>
        <p:nvSpPr>
          <p:cNvPr id="5" name="Platshållare för sidfot 4"/>
          <p:cNvSpPr>
            <a:spLocks noGrp="1"/>
          </p:cNvSpPr>
          <p:nvPr>
            <p:ph type="ftr" sz="quarter" idx="3"/>
          </p:nvPr>
        </p:nvSpPr>
        <p:spPr>
          <a:xfrm>
            <a:off x="3384550" y="6356750"/>
            <a:ext cx="3136900" cy="365125"/>
          </a:xfrm>
          <a:prstGeom prst="rect">
            <a:avLst/>
          </a:prstGeom>
        </p:spPr>
        <p:txBody>
          <a:bodyPr vert="horz" lIns="91090" tIns="45549" rIns="91090" bIns="45549" rtlCol="0" anchor="ctr"/>
          <a:lstStyle>
            <a:lvl1pPr algn="ctr">
              <a:defRPr sz="1200">
                <a:solidFill>
                  <a:schemeClr val="tx1">
                    <a:tint val="75000"/>
                  </a:schemeClr>
                </a:solidFill>
              </a:defRPr>
            </a:lvl1pPr>
          </a:lstStyle>
          <a:p>
            <a:pPr defTabSz="455442"/>
            <a:endParaRPr lang="sv-SE">
              <a:solidFill>
                <a:prstClr val="black">
                  <a:tint val="75000"/>
                </a:prstClr>
              </a:solidFill>
            </a:endParaRPr>
          </a:p>
        </p:txBody>
      </p:sp>
      <p:sp>
        <p:nvSpPr>
          <p:cNvPr id="6" name="Platshållare för bildnummer 5"/>
          <p:cNvSpPr>
            <a:spLocks noGrp="1"/>
          </p:cNvSpPr>
          <p:nvPr>
            <p:ph type="sldNum" sz="quarter" idx="4"/>
          </p:nvPr>
        </p:nvSpPr>
        <p:spPr>
          <a:xfrm>
            <a:off x="7099300" y="6356750"/>
            <a:ext cx="2311400" cy="365125"/>
          </a:xfrm>
          <a:prstGeom prst="rect">
            <a:avLst/>
          </a:prstGeom>
        </p:spPr>
        <p:txBody>
          <a:bodyPr vert="horz" lIns="91090" tIns="45549" rIns="91090" bIns="45549" rtlCol="0" anchor="ctr"/>
          <a:lstStyle>
            <a:lvl1pPr algn="r">
              <a:defRPr sz="1200">
                <a:solidFill>
                  <a:schemeClr val="tx1">
                    <a:tint val="75000"/>
                  </a:schemeClr>
                </a:solidFill>
              </a:defRPr>
            </a:lvl1pPr>
          </a:lstStyle>
          <a:p>
            <a:pPr defTabSz="455442"/>
            <a:fld id="{276797C7-3D02-2A4F-97AD-9EB2A99A67F0}" type="slidenum">
              <a:rPr lang="sv-SE" smtClean="0">
                <a:solidFill>
                  <a:prstClr val="black">
                    <a:tint val="75000"/>
                  </a:prstClr>
                </a:solidFill>
              </a:rPr>
              <a:pPr defTabSz="455442"/>
              <a:t>‹#›</a:t>
            </a:fld>
            <a:endParaRPr lang="sv-SE">
              <a:solidFill>
                <a:prstClr val="black">
                  <a:tint val="75000"/>
                </a:prstClr>
              </a:solidFill>
            </a:endParaRPr>
          </a:p>
        </p:txBody>
      </p:sp>
    </p:spTree>
    <p:extLst>
      <p:ext uri="{BB962C8B-B14F-4D97-AF65-F5344CB8AC3E}">
        <p14:creationId xmlns:p14="http://schemas.microsoft.com/office/powerpoint/2010/main" val="397469560"/>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hf hdr="0" ftr="0" dt="0"/>
  <p:txStyles>
    <p:titleStyle>
      <a:lvl1pPr algn="ctr" defTabSz="455442" rtl="0" eaLnBrk="1" latinLnBrk="0" hangingPunct="1">
        <a:spcBef>
          <a:spcPct val="0"/>
        </a:spcBef>
        <a:buNone/>
        <a:defRPr sz="4400" kern="1200">
          <a:solidFill>
            <a:schemeClr val="tx1"/>
          </a:solidFill>
          <a:latin typeface="+mj-lt"/>
          <a:ea typeface="+mj-ea"/>
          <a:cs typeface="+mj-cs"/>
        </a:defRPr>
      </a:lvl1pPr>
    </p:titleStyle>
    <p:bodyStyle>
      <a:lvl1pPr marL="341579" indent="-341579" algn="l" defTabSz="455442" rtl="0" eaLnBrk="1" latinLnBrk="0" hangingPunct="1">
        <a:spcBef>
          <a:spcPct val="20000"/>
        </a:spcBef>
        <a:buFont typeface="Arial"/>
        <a:buChar char="•"/>
        <a:defRPr sz="3200" kern="1200">
          <a:solidFill>
            <a:schemeClr val="tx1"/>
          </a:solidFill>
          <a:latin typeface="+mn-lt"/>
          <a:ea typeface="+mn-ea"/>
          <a:cs typeface="+mn-cs"/>
        </a:defRPr>
      </a:lvl1pPr>
      <a:lvl2pPr marL="740101" indent="-284644" algn="l" defTabSz="455442" rtl="0" eaLnBrk="1" latinLnBrk="0" hangingPunct="1">
        <a:spcBef>
          <a:spcPct val="20000"/>
        </a:spcBef>
        <a:buFont typeface="Arial"/>
        <a:buChar char="–"/>
        <a:defRPr sz="2800" kern="1200">
          <a:solidFill>
            <a:schemeClr val="tx1"/>
          </a:solidFill>
          <a:latin typeface="+mn-lt"/>
          <a:ea typeface="+mn-ea"/>
          <a:cs typeface="+mn-cs"/>
        </a:defRPr>
      </a:lvl2pPr>
      <a:lvl3pPr marL="1138593" indent="-227718" algn="l" defTabSz="455442" rtl="0" eaLnBrk="1" latinLnBrk="0" hangingPunct="1">
        <a:spcBef>
          <a:spcPct val="20000"/>
        </a:spcBef>
        <a:buFont typeface="Arial"/>
        <a:buChar char="•"/>
        <a:defRPr sz="2400" kern="1200">
          <a:solidFill>
            <a:schemeClr val="tx1"/>
          </a:solidFill>
          <a:latin typeface="+mn-lt"/>
          <a:ea typeface="+mn-ea"/>
          <a:cs typeface="+mn-cs"/>
        </a:defRPr>
      </a:lvl3pPr>
      <a:lvl4pPr marL="1594061" indent="-227718" algn="l" defTabSz="455442" rtl="0" eaLnBrk="1" latinLnBrk="0" hangingPunct="1">
        <a:spcBef>
          <a:spcPct val="20000"/>
        </a:spcBef>
        <a:buFont typeface="Arial"/>
        <a:buChar char="–"/>
        <a:defRPr sz="2000" kern="1200">
          <a:solidFill>
            <a:schemeClr val="tx1"/>
          </a:solidFill>
          <a:latin typeface="+mn-lt"/>
          <a:ea typeface="+mn-ea"/>
          <a:cs typeface="+mn-cs"/>
        </a:defRPr>
      </a:lvl4pPr>
      <a:lvl5pPr marL="2049513" indent="-227718" algn="l" defTabSz="455442" rtl="0" eaLnBrk="1" latinLnBrk="0" hangingPunct="1">
        <a:spcBef>
          <a:spcPct val="20000"/>
        </a:spcBef>
        <a:buFont typeface="Arial"/>
        <a:buChar char="»"/>
        <a:defRPr sz="2000" kern="1200">
          <a:solidFill>
            <a:schemeClr val="tx1"/>
          </a:solidFill>
          <a:latin typeface="+mn-lt"/>
          <a:ea typeface="+mn-ea"/>
          <a:cs typeface="+mn-cs"/>
        </a:defRPr>
      </a:lvl5pPr>
      <a:lvl6pPr marL="2504956" indent="-227718" algn="l" defTabSz="455442" rtl="0" eaLnBrk="1" latinLnBrk="0" hangingPunct="1">
        <a:spcBef>
          <a:spcPct val="20000"/>
        </a:spcBef>
        <a:buFont typeface="Arial"/>
        <a:buChar char="•"/>
        <a:defRPr sz="2000" kern="1200">
          <a:solidFill>
            <a:schemeClr val="tx1"/>
          </a:solidFill>
          <a:latin typeface="+mn-lt"/>
          <a:ea typeface="+mn-ea"/>
          <a:cs typeface="+mn-cs"/>
        </a:defRPr>
      </a:lvl6pPr>
      <a:lvl7pPr marL="2960402" indent="-227718" algn="l" defTabSz="455442" rtl="0" eaLnBrk="1" latinLnBrk="0" hangingPunct="1">
        <a:spcBef>
          <a:spcPct val="20000"/>
        </a:spcBef>
        <a:buFont typeface="Arial"/>
        <a:buChar char="•"/>
        <a:defRPr sz="2000" kern="1200">
          <a:solidFill>
            <a:schemeClr val="tx1"/>
          </a:solidFill>
          <a:latin typeface="+mn-lt"/>
          <a:ea typeface="+mn-ea"/>
          <a:cs typeface="+mn-cs"/>
        </a:defRPr>
      </a:lvl7pPr>
      <a:lvl8pPr marL="3415855" indent="-227718" algn="l" defTabSz="455442" rtl="0" eaLnBrk="1" latinLnBrk="0" hangingPunct="1">
        <a:spcBef>
          <a:spcPct val="20000"/>
        </a:spcBef>
        <a:buFont typeface="Arial"/>
        <a:buChar char="•"/>
        <a:defRPr sz="2000" kern="1200">
          <a:solidFill>
            <a:schemeClr val="tx1"/>
          </a:solidFill>
          <a:latin typeface="+mn-lt"/>
          <a:ea typeface="+mn-ea"/>
          <a:cs typeface="+mn-cs"/>
        </a:defRPr>
      </a:lvl8pPr>
      <a:lvl9pPr marL="3871299" indent="-227718" algn="l" defTabSz="4554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5442" rtl="0" eaLnBrk="1" latinLnBrk="0" hangingPunct="1">
        <a:defRPr sz="1800" kern="1200">
          <a:solidFill>
            <a:schemeClr val="tx1"/>
          </a:solidFill>
          <a:latin typeface="+mn-lt"/>
          <a:ea typeface="+mn-ea"/>
          <a:cs typeface="+mn-cs"/>
        </a:defRPr>
      </a:lvl1pPr>
      <a:lvl2pPr marL="455442" algn="l" defTabSz="455442" rtl="0" eaLnBrk="1" latinLnBrk="0" hangingPunct="1">
        <a:defRPr sz="1800" kern="1200">
          <a:solidFill>
            <a:schemeClr val="tx1"/>
          </a:solidFill>
          <a:latin typeface="+mn-lt"/>
          <a:ea typeface="+mn-ea"/>
          <a:cs typeface="+mn-cs"/>
        </a:defRPr>
      </a:lvl2pPr>
      <a:lvl3pPr marL="910887" algn="l" defTabSz="455442" rtl="0" eaLnBrk="1" latinLnBrk="0" hangingPunct="1">
        <a:defRPr sz="1800" kern="1200">
          <a:solidFill>
            <a:schemeClr val="tx1"/>
          </a:solidFill>
          <a:latin typeface="+mn-lt"/>
          <a:ea typeface="+mn-ea"/>
          <a:cs typeface="+mn-cs"/>
        </a:defRPr>
      </a:lvl3pPr>
      <a:lvl4pPr marL="1366333" algn="l" defTabSz="455442" rtl="0" eaLnBrk="1" latinLnBrk="0" hangingPunct="1">
        <a:defRPr sz="1800" kern="1200">
          <a:solidFill>
            <a:schemeClr val="tx1"/>
          </a:solidFill>
          <a:latin typeface="+mn-lt"/>
          <a:ea typeface="+mn-ea"/>
          <a:cs typeface="+mn-cs"/>
        </a:defRPr>
      </a:lvl4pPr>
      <a:lvl5pPr marL="1821782" algn="l" defTabSz="455442" rtl="0" eaLnBrk="1" latinLnBrk="0" hangingPunct="1">
        <a:defRPr sz="1800" kern="1200">
          <a:solidFill>
            <a:schemeClr val="tx1"/>
          </a:solidFill>
          <a:latin typeface="+mn-lt"/>
          <a:ea typeface="+mn-ea"/>
          <a:cs typeface="+mn-cs"/>
        </a:defRPr>
      </a:lvl5pPr>
      <a:lvl6pPr marL="2277236" algn="l" defTabSz="455442" rtl="0" eaLnBrk="1" latinLnBrk="0" hangingPunct="1">
        <a:defRPr sz="1800" kern="1200">
          <a:solidFill>
            <a:schemeClr val="tx1"/>
          </a:solidFill>
          <a:latin typeface="+mn-lt"/>
          <a:ea typeface="+mn-ea"/>
          <a:cs typeface="+mn-cs"/>
        </a:defRPr>
      </a:lvl6pPr>
      <a:lvl7pPr marL="2732681" algn="l" defTabSz="455442" rtl="0" eaLnBrk="1" latinLnBrk="0" hangingPunct="1">
        <a:defRPr sz="1800" kern="1200">
          <a:solidFill>
            <a:schemeClr val="tx1"/>
          </a:solidFill>
          <a:latin typeface="+mn-lt"/>
          <a:ea typeface="+mn-ea"/>
          <a:cs typeface="+mn-cs"/>
        </a:defRPr>
      </a:lvl7pPr>
      <a:lvl8pPr marL="3188134" algn="l" defTabSz="455442" rtl="0" eaLnBrk="1" latinLnBrk="0" hangingPunct="1">
        <a:defRPr sz="1800" kern="1200">
          <a:solidFill>
            <a:schemeClr val="tx1"/>
          </a:solidFill>
          <a:latin typeface="+mn-lt"/>
          <a:ea typeface="+mn-ea"/>
          <a:cs typeface="+mn-cs"/>
        </a:defRPr>
      </a:lvl8pPr>
      <a:lvl9pPr marL="3643581" algn="l" defTabSz="45544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26005" y="0"/>
            <a:ext cx="6573044" cy="144145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0" rIns="0" bIns="0" numCol="1" anchor="ctr" anchorCtr="0" compatLnSpc="1">
            <a:prstTxWarp prst="textNoShape">
              <a:avLst/>
            </a:prstTxWarp>
          </a:bodyPr>
          <a:lstStyle/>
          <a:p>
            <a:pPr lvl="0"/>
            <a:r>
              <a:rPr lang="en-US">
                <a:sym typeface="Calibri" charset="0"/>
              </a:rPr>
              <a:t>Click to edit Master title style</a:t>
            </a:r>
          </a:p>
        </p:txBody>
      </p:sp>
      <p:sp>
        <p:nvSpPr>
          <p:cNvPr id="2050" name="Rectangle 2"/>
          <p:cNvSpPr>
            <a:spLocks noGrp="1" noChangeArrowheads="1"/>
          </p:cNvSpPr>
          <p:nvPr>
            <p:ph type="body" idx="1"/>
          </p:nvPr>
        </p:nvSpPr>
        <p:spPr bwMode="auto">
          <a:xfrm>
            <a:off x="617419" y="1963738"/>
            <a:ext cx="7080382" cy="4894262"/>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0" rIns="0" bIns="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2051" name="Text Box 3"/>
          <p:cNvSpPr txBox="1">
            <a:spLocks noGrp="1" noChangeArrowheads="1"/>
          </p:cNvSpPr>
          <p:nvPr>
            <p:ph type="sldNum" sz="quarter" idx="4"/>
          </p:nvPr>
        </p:nvSpPr>
        <p:spPr bwMode="auto">
          <a:xfrm>
            <a:off x="9145856" y="6467475"/>
            <a:ext cx="264848" cy="25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248" tIns="45624" rIns="91248" bIns="45624" numCol="1" anchor="ctr" anchorCtr="0" compatLnSpc="1">
            <a:prstTxWarp prst="textNoShape">
              <a:avLst/>
            </a:prstTxWarp>
          </a:bodyPr>
          <a:lstStyle>
            <a:lvl1pPr algn="r">
              <a:defRPr sz="1200">
                <a:solidFill>
                  <a:srgbClr val="0094CA"/>
                </a:solidFill>
                <a:latin typeface="+mn-lt"/>
                <a:ea typeface="ＭＳ Ｐゴシック" charset="0"/>
                <a:cs typeface="Calibri" charset="0"/>
                <a:sym typeface="Calibri"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defTabSz="912466" fontAlgn="base">
              <a:spcBef>
                <a:spcPct val="0"/>
              </a:spcBef>
              <a:spcAft>
                <a:spcPct val="0"/>
              </a:spcAft>
            </a:pPr>
            <a:fld id="{2A74E5D3-6E14-DB4C-A2E8-1A210CE74077}" type="slidenum">
              <a:rPr lang="en-US" smtClean="0"/>
              <a:pPr defTabSz="912466" fontAlgn="base">
                <a:spcBef>
                  <a:spcPct val="0"/>
                </a:spcBef>
                <a:spcAft>
                  <a:spcPct val="0"/>
                </a:spcAft>
              </a:pPr>
              <a:t>‹#›</a:t>
            </a:fld>
            <a:endParaRPr lang="en-US"/>
          </a:p>
        </p:txBody>
      </p:sp>
    </p:spTree>
    <p:extLst>
      <p:ext uri="{BB962C8B-B14F-4D97-AF65-F5344CB8AC3E}">
        <p14:creationId xmlns:p14="http://schemas.microsoft.com/office/powerpoint/2010/main" val="489047445"/>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Lst>
  <p:transition/>
  <p:hf hdr="0" ftr="0" dt="0"/>
  <p:txStyles>
    <p:titleStyle>
      <a:lvl1pPr algn="l" rtl="0" fontAlgn="base">
        <a:spcBef>
          <a:spcPct val="0"/>
        </a:spcBef>
        <a:spcAft>
          <a:spcPct val="0"/>
        </a:spcAft>
        <a:defRPr sz="2800">
          <a:solidFill>
            <a:srgbClr val="FFFFFF"/>
          </a:solidFill>
          <a:latin typeface="+mj-lt"/>
          <a:ea typeface="+mj-ea"/>
          <a:cs typeface="+mj-cs"/>
          <a:sym typeface="Calibri" charset="0"/>
        </a:defRPr>
      </a:lvl1pPr>
      <a:lvl2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2pPr>
      <a:lvl3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3pPr>
      <a:lvl4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4pPr>
      <a:lvl5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5pPr>
      <a:lvl6pPr marL="456233"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6pPr>
      <a:lvl7pPr marL="912466"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7pPr>
      <a:lvl8pPr marL="1368699"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8pPr>
      <a:lvl9pPr marL="1824933"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9pPr>
    </p:titleStyle>
    <p:bodyStyle>
      <a:lvl1pPr algn="l" rtl="0" fontAlgn="base">
        <a:lnSpc>
          <a:spcPts val="2400"/>
        </a:lnSpc>
        <a:spcBef>
          <a:spcPts val="1200"/>
        </a:spcBef>
        <a:spcAft>
          <a:spcPct val="0"/>
        </a:spcAft>
        <a:defRPr sz="2000">
          <a:solidFill>
            <a:srgbClr val="0094CA"/>
          </a:solidFill>
          <a:latin typeface="+mn-lt"/>
          <a:ea typeface="+mn-ea"/>
          <a:cs typeface="+mn-cs"/>
          <a:sym typeface="Calibri" charset="0"/>
        </a:defRPr>
      </a:lvl1pPr>
      <a:lvl2pPr marL="456233" algn="l" rtl="0" fontAlgn="base">
        <a:spcBef>
          <a:spcPts val="500"/>
        </a:spcBef>
        <a:spcAft>
          <a:spcPct val="0"/>
        </a:spcAft>
        <a:defRPr sz="2000">
          <a:solidFill>
            <a:srgbClr val="0094CA"/>
          </a:solidFill>
          <a:latin typeface="+mn-lt"/>
          <a:ea typeface="+mn-ea"/>
          <a:cs typeface="+mn-cs"/>
          <a:sym typeface="Calibri" charset="0"/>
        </a:defRPr>
      </a:lvl2pPr>
      <a:lvl3pPr marL="912466" algn="l" rtl="0" fontAlgn="base">
        <a:spcBef>
          <a:spcPts val="500"/>
        </a:spcBef>
        <a:spcAft>
          <a:spcPct val="0"/>
        </a:spcAft>
        <a:defRPr sz="2000">
          <a:solidFill>
            <a:srgbClr val="0094CA"/>
          </a:solidFill>
          <a:latin typeface="+mn-lt"/>
          <a:ea typeface="+mn-ea"/>
          <a:cs typeface="+mn-cs"/>
          <a:sym typeface="Calibri" charset="0"/>
        </a:defRPr>
      </a:lvl3pPr>
      <a:lvl4pPr marL="1368699" algn="l" rtl="0" fontAlgn="base">
        <a:spcBef>
          <a:spcPts val="500"/>
        </a:spcBef>
        <a:spcAft>
          <a:spcPct val="0"/>
        </a:spcAft>
        <a:defRPr sz="2000">
          <a:solidFill>
            <a:srgbClr val="0094CA"/>
          </a:solidFill>
          <a:latin typeface="+mn-lt"/>
          <a:ea typeface="+mn-ea"/>
          <a:cs typeface="+mn-cs"/>
          <a:sym typeface="Calibri" charset="0"/>
        </a:defRPr>
      </a:lvl4pPr>
      <a:lvl5pPr marL="1824933" algn="l" rtl="0" fontAlgn="base">
        <a:spcBef>
          <a:spcPts val="500"/>
        </a:spcBef>
        <a:spcAft>
          <a:spcPct val="0"/>
        </a:spcAft>
        <a:defRPr sz="2000">
          <a:solidFill>
            <a:srgbClr val="0094CA"/>
          </a:solidFill>
          <a:latin typeface="+mn-lt"/>
          <a:ea typeface="+mn-ea"/>
          <a:cs typeface="+mn-cs"/>
          <a:sym typeface="Calibri" charset="0"/>
        </a:defRPr>
      </a:lvl5pPr>
      <a:lvl6pPr marL="2281163" algn="l" rtl="0" fontAlgn="base">
        <a:spcBef>
          <a:spcPts val="500"/>
        </a:spcBef>
        <a:spcAft>
          <a:spcPct val="0"/>
        </a:spcAft>
        <a:defRPr sz="2000">
          <a:solidFill>
            <a:srgbClr val="0094CA"/>
          </a:solidFill>
          <a:latin typeface="+mn-lt"/>
          <a:ea typeface="+mn-ea"/>
          <a:cs typeface="+mn-cs"/>
          <a:sym typeface="Calibri" charset="0"/>
        </a:defRPr>
      </a:lvl6pPr>
      <a:lvl7pPr marL="2737399" algn="l" rtl="0" fontAlgn="base">
        <a:spcBef>
          <a:spcPts val="500"/>
        </a:spcBef>
        <a:spcAft>
          <a:spcPct val="0"/>
        </a:spcAft>
        <a:defRPr sz="2000">
          <a:solidFill>
            <a:srgbClr val="0094CA"/>
          </a:solidFill>
          <a:latin typeface="+mn-lt"/>
          <a:ea typeface="+mn-ea"/>
          <a:cs typeface="+mn-cs"/>
          <a:sym typeface="Calibri" charset="0"/>
        </a:defRPr>
      </a:lvl7pPr>
      <a:lvl8pPr marL="3193630" algn="l" rtl="0" fontAlgn="base">
        <a:spcBef>
          <a:spcPts val="500"/>
        </a:spcBef>
        <a:spcAft>
          <a:spcPct val="0"/>
        </a:spcAft>
        <a:defRPr sz="2000">
          <a:solidFill>
            <a:srgbClr val="0094CA"/>
          </a:solidFill>
          <a:latin typeface="+mn-lt"/>
          <a:ea typeface="+mn-ea"/>
          <a:cs typeface="+mn-cs"/>
          <a:sym typeface="Calibri" charset="0"/>
        </a:defRPr>
      </a:lvl8pPr>
      <a:lvl9pPr marL="3649861" algn="l" rtl="0" fontAlgn="base">
        <a:spcBef>
          <a:spcPts val="500"/>
        </a:spcBef>
        <a:spcAft>
          <a:spcPct val="0"/>
        </a:spcAft>
        <a:defRPr sz="2000">
          <a:solidFill>
            <a:srgbClr val="0094CA"/>
          </a:solidFill>
          <a:latin typeface="+mn-lt"/>
          <a:ea typeface="+mn-ea"/>
          <a:cs typeface="+mn-cs"/>
          <a:sym typeface="Calibri" charset="0"/>
        </a:defRPr>
      </a:lvl9pPr>
    </p:bodyStyle>
    <p:otherStyle>
      <a:defPPr>
        <a:defRPr lang="en-US"/>
      </a:defPPr>
      <a:lvl1pPr marL="0" algn="l" defTabSz="456233" rtl="0" eaLnBrk="1" latinLnBrk="0" hangingPunct="1">
        <a:defRPr sz="1800" kern="1200">
          <a:solidFill>
            <a:schemeClr val="tx1"/>
          </a:solidFill>
          <a:latin typeface="+mn-lt"/>
          <a:ea typeface="+mn-ea"/>
          <a:cs typeface="+mn-cs"/>
        </a:defRPr>
      </a:lvl1pPr>
      <a:lvl2pPr marL="456233" algn="l" defTabSz="456233" rtl="0" eaLnBrk="1" latinLnBrk="0" hangingPunct="1">
        <a:defRPr sz="1800" kern="1200">
          <a:solidFill>
            <a:schemeClr val="tx1"/>
          </a:solidFill>
          <a:latin typeface="+mn-lt"/>
          <a:ea typeface="+mn-ea"/>
          <a:cs typeface="+mn-cs"/>
        </a:defRPr>
      </a:lvl2pPr>
      <a:lvl3pPr marL="912466" algn="l" defTabSz="456233" rtl="0" eaLnBrk="1" latinLnBrk="0" hangingPunct="1">
        <a:defRPr sz="1800" kern="1200">
          <a:solidFill>
            <a:schemeClr val="tx1"/>
          </a:solidFill>
          <a:latin typeface="+mn-lt"/>
          <a:ea typeface="+mn-ea"/>
          <a:cs typeface="+mn-cs"/>
        </a:defRPr>
      </a:lvl3pPr>
      <a:lvl4pPr marL="1368699" algn="l" defTabSz="456233" rtl="0" eaLnBrk="1" latinLnBrk="0" hangingPunct="1">
        <a:defRPr sz="1800" kern="1200">
          <a:solidFill>
            <a:schemeClr val="tx1"/>
          </a:solidFill>
          <a:latin typeface="+mn-lt"/>
          <a:ea typeface="+mn-ea"/>
          <a:cs typeface="+mn-cs"/>
        </a:defRPr>
      </a:lvl4pPr>
      <a:lvl5pPr marL="1824933" algn="l" defTabSz="456233" rtl="0" eaLnBrk="1" latinLnBrk="0" hangingPunct="1">
        <a:defRPr sz="1800" kern="1200">
          <a:solidFill>
            <a:schemeClr val="tx1"/>
          </a:solidFill>
          <a:latin typeface="+mn-lt"/>
          <a:ea typeface="+mn-ea"/>
          <a:cs typeface="+mn-cs"/>
        </a:defRPr>
      </a:lvl5pPr>
      <a:lvl6pPr marL="2281163" algn="l" defTabSz="456233" rtl="0" eaLnBrk="1" latinLnBrk="0" hangingPunct="1">
        <a:defRPr sz="1800" kern="1200">
          <a:solidFill>
            <a:schemeClr val="tx1"/>
          </a:solidFill>
          <a:latin typeface="+mn-lt"/>
          <a:ea typeface="+mn-ea"/>
          <a:cs typeface="+mn-cs"/>
        </a:defRPr>
      </a:lvl6pPr>
      <a:lvl7pPr marL="2737399" algn="l" defTabSz="456233" rtl="0" eaLnBrk="1" latinLnBrk="0" hangingPunct="1">
        <a:defRPr sz="1800" kern="1200">
          <a:solidFill>
            <a:schemeClr val="tx1"/>
          </a:solidFill>
          <a:latin typeface="+mn-lt"/>
          <a:ea typeface="+mn-ea"/>
          <a:cs typeface="+mn-cs"/>
        </a:defRPr>
      </a:lvl7pPr>
      <a:lvl8pPr marL="3193630" algn="l" defTabSz="456233" rtl="0" eaLnBrk="1" latinLnBrk="0" hangingPunct="1">
        <a:defRPr sz="1800" kern="1200">
          <a:solidFill>
            <a:schemeClr val="tx1"/>
          </a:solidFill>
          <a:latin typeface="+mn-lt"/>
          <a:ea typeface="+mn-ea"/>
          <a:cs typeface="+mn-cs"/>
        </a:defRPr>
      </a:lvl8pPr>
      <a:lvl9pPr marL="3649861" algn="l" defTabSz="45623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95300" y="274639"/>
            <a:ext cx="8915400" cy="1143000"/>
          </a:xfrm>
          <a:prstGeom prst="rect">
            <a:avLst/>
          </a:prstGeom>
        </p:spPr>
        <p:txBody>
          <a:bodyPr vert="horz" lIns="91038" tIns="45523" rIns="91038" bIns="45523"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95300" y="1600206"/>
            <a:ext cx="8915400" cy="4525963"/>
          </a:xfrm>
          <a:prstGeom prst="rect">
            <a:avLst/>
          </a:prstGeom>
        </p:spPr>
        <p:txBody>
          <a:bodyPr vert="horz" lIns="91038" tIns="45523" rIns="91038" bIns="45523"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95303" y="6356756"/>
            <a:ext cx="2311400" cy="365125"/>
          </a:xfrm>
          <a:prstGeom prst="rect">
            <a:avLst/>
          </a:prstGeom>
        </p:spPr>
        <p:txBody>
          <a:bodyPr vert="horz" lIns="91038" tIns="45523" rIns="91038" bIns="45523" rtlCol="0" anchor="ctr"/>
          <a:lstStyle>
            <a:lvl1pPr algn="l">
              <a:defRPr sz="1200">
                <a:solidFill>
                  <a:schemeClr val="tx1">
                    <a:tint val="75000"/>
                  </a:schemeClr>
                </a:solidFill>
              </a:defRPr>
            </a:lvl1pPr>
          </a:lstStyle>
          <a:p>
            <a:fld id="{7A0268C4-2ED4-864E-9A14-0B625CFE53A1}" type="datetime1">
              <a:rPr lang="sv-SE" smtClean="0">
                <a:solidFill>
                  <a:prstClr val="black">
                    <a:tint val="75000"/>
                  </a:prstClr>
                </a:solidFill>
                <a:latin typeface="Calibri"/>
              </a:rPr>
              <a:t>2017-02-28</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384550" y="6356756"/>
            <a:ext cx="3136900" cy="365125"/>
          </a:xfrm>
          <a:prstGeom prst="rect">
            <a:avLst/>
          </a:prstGeom>
        </p:spPr>
        <p:txBody>
          <a:bodyPr vert="horz" lIns="91038" tIns="45523" rIns="91038" bIns="45523" rtlCol="0" anchor="ctr"/>
          <a:lstStyle>
            <a:lvl1pPr algn="ctr">
              <a:defRPr sz="1200">
                <a:solidFill>
                  <a:schemeClr val="tx1">
                    <a:tint val="75000"/>
                  </a:schemeClr>
                </a:solidFill>
              </a:defRPr>
            </a:lvl1pPr>
          </a:lstStyle>
          <a:p>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7099300" y="6356756"/>
            <a:ext cx="2311400" cy="365125"/>
          </a:xfrm>
          <a:prstGeom prst="rect">
            <a:avLst/>
          </a:prstGeom>
        </p:spPr>
        <p:txBody>
          <a:bodyPr vert="horz" lIns="91038" tIns="45523" rIns="91038" bIns="45523" rtlCol="0" anchor="ctr"/>
          <a:lstStyle>
            <a:lvl1pPr algn="r">
              <a:defRPr sz="1200">
                <a:solidFill>
                  <a:schemeClr val="tx1">
                    <a:tint val="75000"/>
                  </a:schemeClr>
                </a:solidFill>
              </a:defRPr>
            </a:lvl1p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71037889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hdr="0" ftr="0" dt="0"/>
  <p:txStyles>
    <p:titleStyle>
      <a:lvl1pPr algn="ctr" defTabSz="455184" rtl="0" eaLnBrk="1" latinLnBrk="0" hangingPunct="1">
        <a:spcBef>
          <a:spcPct val="0"/>
        </a:spcBef>
        <a:buNone/>
        <a:defRPr sz="4300" kern="1200">
          <a:solidFill>
            <a:schemeClr val="tx1"/>
          </a:solidFill>
          <a:latin typeface="+mj-lt"/>
          <a:ea typeface="+mj-ea"/>
          <a:cs typeface="+mj-cs"/>
        </a:defRPr>
      </a:lvl1pPr>
    </p:titleStyle>
    <p:bodyStyle>
      <a:lvl1pPr marL="341386" indent="-341386" algn="l" defTabSz="455184" rtl="0" eaLnBrk="1" latinLnBrk="0" hangingPunct="1">
        <a:spcBef>
          <a:spcPct val="20000"/>
        </a:spcBef>
        <a:buFont typeface="Arial"/>
        <a:buChar char="•"/>
        <a:defRPr sz="3200" kern="1200">
          <a:solidFill>
            <a:schemeClr val="tx1"/>
          </a:solidFill>
          <a:latin typeface="+mn-lt"/>
          <a:ea typeface="+mn-ea"/>
          <a:cs typeface="+mn-cs"/>
        </a:defRPr>
      </a:lvl1pPr>
      <a:lvl2pPr marL="739679" indent="-284482" algn="l" defTabSz="455184" rtl="0" eaLnBrk="1" latinLnBrk="0" hangingPunct="1">
        <a:spcBef>
          <a:spcPct val="20000"/>
        </a:spcBef>
        <a:buFont typeface="Arial"/>
        <a:buChar char="–"/>
        <a:defRPr sz="2800" kern="1200">
          <a:solidFill>
            <a:schemeClr val="tx1"/>
          </a:solidFill>
          <a:latin typeface="+mn-lt"/>
          <a:ea typeface="+mn-ea"/>
          <a:cs typeface="+mn-cs"/>
        </a:defRPr>
      </a:lvl2pPr>
      <a:lvl3pPr marL="1137945" indent="-227589" algn="l" defTabSz="455184" rtl="0" eaLnBrk="1" latinLnBrk="0" hangingPunct="1">
        <a:spcBef>
          <a:spcPct val="20000"/>
        </a:spcBef>
        <a:buFont typeface="Arial"/>
        <a:buChar char="•"/>
        <a:defRPr sz="2300" kern="1200">
          <a:solidFill>
            <a:schemeClr val="tx1"/>
          </a:solidFill>
          <a:latin typeface="+mn-lt"/>
          <a:ea typeface="+mn-ea"/>
          <a:cs typeface="+mn-cs"/>
        </a:defRPr>
      </a:lvl3pPr>
      <a:lvl4pPr marL="1593155" indent="-227589" algn="l" defTabSz="455184" rtl="0" eaLnBrk="1" latinLnBrk="0" hangingPunct="1">
        <a:spcBef>
          <a:spcPct val="20000"/>
        </a:spcBef>
        <a:buFont typeface="Arial"/>
        <a:buChar char="–"/>
        <a:defRPr sz="2000" kern="1200">
          <a:solidFill>
            <a:schemeClr val="tx1"/>
          </a:solidFill>
          <a:latin typeface="+mn-lt"/>
          <a:ea typeface="+mn-ea"/>
          <a:cs typeface="+mn-cs"/>
        </a:defRPr>
      </a:lvl4pPr>
      <a:lvl5pPr marL="2048346" indent="-227589" algn="l" defTabSz="455184" rtl="0" eaLnBrk="1" latinLnBrk="0" hangingPunct="1">
        <a:spcBef>
          <a:spcPct val="20000"/>
        </a:spcBef>
        <a:buFont typeface="Arial"/>
        <a:buChar char="»"/>
        <a:defRPr sz="2000" kern="1200">
          <a:solidFill>
            <a:schemeClr val="tx1"/>
          </a:solidFill>
          <a:latin typeface="+mn-lt"/>
          <a:ea typeface="+mn-ea"/>
          <a:cs typeface="+mn-cs"/>
        </a:defRPr>
      </a:lvl5pPr>
      <a:lvl6pPr marL="2503535" indent="-227589" algn="l" defTabSz="455184" rtl="0" eaLnBrk="1" latinLnBrk="0" hangingPunct="1">
        <a:spcBef>
          <a:spcPct val="20000"/>
        </a:spcBef>
        <a:buFont typeface="Arial"/>
        <a:buChar char="•"/>
        <a:defRPr sz="2000" kern="1200">
          <a:solidFill>
            <a:schemeClr val="tx1"/>
          </a:solidFill>
          <a:latin typeface="+mn-lt"/>
          <a:ea typeface="+mn-ea"/>
          <a:cs typeface="+mn-cs"/>
        </a:defRPr>
      </a:lvl6pPr>
      <a:lvl7pPr marL="2958720" indent="-227589" algn="l" defTabSz="455184" rtl="0" eaLnBrk="1" latinLnBrk="0" hangingPunct="1">
        <a:spcBef>
          <a:spcPct val="20000"/>
        </a:spcBef>
        <a:buFont typeface="Arial"/>
        <a:buChar char="•"/>
        <a:defRPr sz="2000" kern="1200">
          <a:solidFill>
            <a:schemeClr val="tx1"/>
          </a:solidFill>
          <a:latin typeface="+mn-lt"/>
          <a:ea typeface="+mn-ea"/>
          <a:cs typeface="+mn-cs"/>
        </a:defRPr>
      </a:lvl7pPr>
      <a:lvl8pPr marL="3413913" indent="-227589" algn="l" defTabSz="455184" rtl="0" eaLnBrk="1" latinLnBrk="0" hangingPunct="1">
        <a:spcBef>
          <a:spcPct val="20000"/>
        </a:spcBef>
        <a:buFont typeface="Arial"/>
        <a:buChar char="•"/>
        <a:defRPr sz="2000" kern="1200">
          <a:solidFill>
            <a:schemeClr val="tx1"/>
          </a:solidFill>
          <a:latin typeface="+mn-lt"/>
          <a:ea typeface="+mn-ea"/>
          <a:cs typeface="+mn-cs"/>
        </a:defRPr>
      </a:lvl8pPr>
      <a:lvl9pPr marL="3869099" indent="-227589" algn="l" defTabSz="455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5184" rtl="0" eaLnBrk="1" latinLnBrk="0" hangingPunct="1">
        <a:defRPr sz="1800" kern="1200">
          <a:solidFill>
            <a:schemeClr val="tx1"/>
          </a:solidFill>
          <a:latin typeface="+mn-lt"/>
          <a:ea typeface="+mn-ea"/>
          <a:cs typeface="+mn-cs"/>
        </a:defRPr>
      </a:lvl1pPr>
      <a:lvl2pPr marL="455184" algn="l" defTabSz="455184" rtl="0" eaLnBrk="1" latinLnBrk="0" hangingPunct="1">
        <a:defRPr sz="1800" kern="1200">
          <a:solidFill>
            <a:schemeClr val="tx1"/>
          </a:solidFill>
          <a:latin typeface="+mn-lt"/>
          <a:ea typeface="+mn-ea"/>
          <a:cs typeface="+mn-cs"/>
        </a:defRPr>
      </a:lvl2pPr>
      <a:lvl3pPr marL="910369" algn="l" defTabSz="455184" rtl="0" eaLnBrk="1" latinLnBrk="0" hangingPunct="1">
        <a:defRPr sz="1800" kern="1200">
          <a:solidFill>
            <a:schemeClr val="tx1"/>
          </a:solidFill>
          <a:latin typeface="+mn-lt"/>
          <a:ea typeface="+mn-ea"/>
          <a:cs typeface="+mn-cs"/>
        </a:defRPr>
      </a:lvl3pPr>
      <a:lvl4pPr marL="1365558" algn="l" defTabSz="455184" rtl="0" eaLnBrk="1" latinLnBrk="0" hangingPunct="1">
        <a:defRPr sz="1800" kern="1200">
          <a:solidFill>
            <a:schemeClr val="tx1"/>
          </a:solidFill>
          <a:latin typeface="+mn-lt"/>
          <a:ea typeface="+mn-ea"/>
          <a:cs typeface="+mn-cs"/>
        </a:defRPr>
      </a:lvl4pPr>
      <a:lvl5pPr marL="1820746" algn="l" defTabSz="455184" rtl="0" eaLnBrk="1" latinLnBrk="0" hangingPunct="1">
        <a:defRPr sz="1800" kern="1200">
          <a:solidFill>
            <a:schemeClr val="tx1"/>
          </a:solidFill>
          <a:latin typeface="+mn-lt"/>
          <a:ea typeface="+mn-ea"/>
          <a:cs typeface="+mn-cs"/>
        </a:defRPr>
      </a:lvl5pPr>
      <a:lvl6pPr marL="2275942" algn="l" defTabSz="455184" rtl="0" eaLnBrk="1" latinLnBrk="0" hangingPunct="1">
        <a:defRPr sz="1800" kern="1200">
          <a:solidFill>
            <a:schemeClr val="tx1"/>
          </a:solidFill>
          <a:latin typeface="+mn-lt"/>
          <a:ea typeface="+mn-ea"/>
          <a:cs typeface="+mn-cs"/>
        </a:defRPr>
      </a:lvl6pPr>
      <a:lvl7pPr marL="2731128" algn="l" defTabSz="455184" rtl="0" eaLnBrk="1" latinLnBrk="0" hangingPunct="1">
        <a:defRPr sz="1800" kern="1200">
          <a:solidFill>
            <a:schemeClr val="tx1"/>
          </a:solidFill>
          <a:latin typeface="+mn-lt"/>
          <a:ea typeface="+mn-ea"/>
          <a:cs typeface="+mn-cs"/>
        </a:defRPr>
      </a:lvl7pPr>
      <a:lvl8pPr marL="3186321" algn="l" defTabSz="455184" rtl="0" eaLnBrk="1" latinLnBrk="0" hangingPunct="1">
        <a:defRPr sz="1800" kern="1200">
          <a:solidFill>
            <a:schemeClr val="tx1"/>
          </a:solidFill>
          <a:latin typeface="+mn-lt"/>
          <a:ea typeface="+mn-ea"/>
          <a:cs typeface="+mn-cs"/>
        </a:defRPr>
      </a:lvl8pPr>
      <a:lvl9pPr marL="3641510" algn="l" defTabSz="45518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5" name="Rak 14"/>
          <p:cNvCxnSpPr/>
          <p:nvPr userDrawn="1"/>
        </p:nvCxnSpPr>
        <p:spPr>
          <a:xfrm>
            <a:off x="-444458" y="1434355"/>
            <a:ext cx="278862" cy="0"/>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Rak 20"/>
          <p:cNvCxnSpPr/>
          <p:nvPr userDrawn="1"/>
        </p:nvCxnSpPr>
        <p:spPr>
          <a:xfrm>
            <a:off x="0" y="6951533"/>
            <a:ext cx="0" cy="196331"/>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Rak 15"/>
          <p:cNvCxnSpPr/>
          <p:nvPr userDrawn="1"/>
        </p:nvCxnSpPr>
        <p:spPr>
          <a:xfrm>
            <a:off x="-444458" y="3242236"/>
            <a:ext cx="278862" cy="0"/>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Rak 16"/>
          <p:cNvCxnSpPr/>
          <p:nvPr userDrawn="1"/>
        </p:nvCxnSpPr>
        <p:spPr>
          <a:xfrm>
            <a:off x="-444458" y="6858000"/>
            <a:ext cx="278862" cy="0"/>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Rak 18"/>
          <p:cNvCxnSpPr/>
          <p:nvPr userDrawn="1"/>
        </p:nvCxnSpPr>
        <p:spPr>
          <a:xfrm>
            <a:off x="-444458" y="5050119"/>
            <a:ext cx="278862" cy="0"/>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Rak 21"/>
          <p:cNvCxnSpPr/>
          <p:nvPr userDrawn="1"/>
        </p:nvCxnSpPr>
        <p:spPr>
          <a:xfrm>
            <a:off x="2465631" y="6951533"/>
            <a:ext cx="0" cy="196331"/>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Rak 22"/>
          <p:cNvCxnSpPr/>
          <p:nvPr userDrawn="1"/>
        </p:nvCxnSpPr>
        <p:spPr>
          <a:xfrm>
            <a:off x="4945754" y="6951533"/>
            <a:ext cx="0" cy="196331"/>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Rak 23"/>
          <p:cNvCxnSpPr/>
          <p:nvPr userDrawn="1"/>
        </p:nvCxnSpPr>
        <p:spPr>
          <a:xfrm>
            <a:off x="7425876" y="6951533"/>
            <a:ext cx="0" cy="196331"/>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Rak 24"/>
          <p:cNvCxnSpPr/>
          <p:nvPr userDrawn="1"/>
        </p:nvCxnSpPr>
        <p:spPr>
          <a:xfrm>
            <a:off x="9906000" y="6951533"/>
            <a:ext cx="0" cy="196331"/>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9" name="Rektangel 8"/>
          <p:cNvSpPr/>
          <p:nvPr userDrawn="1"/>
        </p:nvSpPr>
        <p:spPr>
          <a:xfrm>
            <a:off x="0" y="9"/>
            <a:ext cx="9906000" cy="1434355"/>
          </a:xfrm>
          <a:prstGeom prst="rect">
            <a:avLst/>
          </a:prstGeom>
          <a:solidFill>
            <a:srgbClr val="0094CA"/>
          </a:solidFill>
          <a:ln>
            <a:noFill/>
          </a:ln>
          <a:effectLst/>
        </p:spPr>
        <p:style>
          <a:lnRef idx="1">
            <a:schemeClr val="accent1"/>
          </a:lnRef>
          <a:fillRef idx="3">
            <a:schemeClr val="accent1"/>
          </a:fillRef>
          <a:effectRef idx="2">
            <a:schemeClr val="accent1"/>
          </a:effectRef>
          <a:fontRef idx="minor">
            <a:schemeClr val="lt1"/>
          </a:fontRef>
        </p:style>
        <p:txBody>
          <a:bodyPr lIns="91055" tIns="45532" rIns="91055" bIns="45532" rtlCol="0" anchor="ctr"/>
          <a:lstStyle/>
          <a:p>
            <a:pPr algn="ctr" defTabSz="455263"/>
            <a:endParaRPr lang="sv-SE">
              <a:solidFill>
                <a:prstClr val="white"/>
              </a:solidFill>
              <a:latin typeface="Calibri"/>
            </a:endParaRPr>
          </a:p>
        </p:txBody>
      </p:sp>
      <p:sp>
        <p:nvSpPr>
          <p:cNvPr id="2" name="Platshållare för rubrik 1"/>
          <p:cNvSpPr>
            <a:spLocks noGrp="1"/>
          </p:cNvSpPr>
          <p:nvPr>
            <p:ph type="title"/>
          </p:nvPr>
        </p:nvSpPr>
        <p:spPr>
          <a:xfrm>
            <a:off x="363667" y="14"/>
            <a:ext cx="7062433" cy="1417639"/>
          </a:xfrm>
          <a:prstGeom prst="rect">
            <a:avLst/>
          </a:prstGeom>
        </p:spPr>
        <p:txBody>
          <a:bodyPr vert="horz" lIns="0" tIns="0" rIns="0" bIns="0" rtlCol="0" anchor="ctr">
            <a:normAutofit/>
            <a:scene3d>
              <a:camera prst="orthographicFront">
                <a:rot lat="0" lon="0" rev="0"/>
              </a:camera>
              <a:lightRig rig="threePt" dir="t"/>
            </a:scene3d>
          </a:bodyPr>
          <a:lstStyle/>
          <a:p>
            <a:r>
              <a:rPr lang="sv-SE"/>
              <a:t>Klicka här för att ändra format</a:t>
            </a:r>
          </a:p>
        </p:txBody>
      </p:sp>
      <p:sp>
        <p:nvSpPr>
          <p:cNvPr id="3" name="Platshållare för text 2"/>
          <p:cNvSpPr>
            <a:spLocks noGrp="1"/>
          </p:cNvSpPr>
          <p:nvPr>
            <p:ph type="body" idx="1"/>
          </p:nvPr>
        </p:nvSpPr>
        <p:spPr>
          <a:xfrm>
            <a:off x="0" y="1434356"/>
            <a:ext cx="9906000" cy="5423647"/>
          </a:xfrm>
          <a:prstGeom prst="rect">
            <a:avLst/>
          </a:prstGeom>
        </p:spPr>
        <p:txBody>
          <a:bodyPr vert="horz" lIns="358484" tIns="358484" rIns="358484" bIns="358484"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descr="ESS-vit-logga.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7916642" y="315841"/>
            <a:ext cx="1473861" cy="72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08219661"/>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4383" r:id="rId7"/>
  </p:sldLayoutIdLst>
  <mc:AlternateContent xmlns:mc="http://schemas.openxmlformats.org/markup-compatibility/2006" xmlns:p14="http://schemas.microsoft.com/office/powerpoint/2010/main">
    <mc:Choice Requires="p14">
      <p:transition p14:dur="0"/>
    </mc:Choice>
    <mc:Fallback xmlns="">
      <p:transition/>
    </mc:Fallback>
  </mc:AlternateContent>
  <p:hf hdr="0" ftr="0" dt="0"/>
  <p:txStyles>
    <p:titleStyle>
      <a:lvl1pPr algn="l" defTabSz="455263" rtl="0" eaLnBrk="1" latinLnBrk="0" hangingPunct="1">
        <a:spcBef>
          <a:spcPct val="0"/>
        </a:spcBef>
        <a:buNone/>
        <a:defRPr sz="2300" b="0" kern="1200">
          <a:solidFill>
            <a:srgbClr val="FFFFFF"/>
          </a:solidFill>
          <a:latin typeface="+mj-lt"/>
          <a:ea typeface="+mj-ea"/>
          <a:cs typeface="+mj-cs"/>
        </a:defRPr>
      </a:lvl1pPr>
    </p:titleStyle>
    <p:bodyStyle>
      <a:lvl1pPr marL="0" indent="0" algn="l" defTabSz="455263" rtl="0" eaLnBrk="1" latinLnBrk="0" hangingPunct="1">
        <a:spcBef>
          <a:spcPct val="20000"/>
        </a:spcBef>
        <a:buFont typeface="Arial"/>
        <a:buNone/>
        <a:defRPr sz="1800" kern="1200">
          <a:solidFill>
            <a:srgbClr val="0094CA"/>
          </a:solidFill>
          <a:latin typeface="+mn-lt"/>
          <a:ea typeface="+mn-ea"/>
          <a:cs typeface="+mn-cs"/>
        </a:defRPr>
      </a:lvl1pPr>
      <a:lvl2pPr marL="455263" indent="0" algn="l" defTabSz="455263" rtl="0" eaLnBrk="1" latinLnBrk="0" hangingPunct="1">
        <a:spcBef>
          <a:spcPct val="20000"/>
        </a:spcBef>
        <a:buFont typeface="Arial"/>
        <a:buNone/>
        <a:defRPr sz="1800" kern="1200">
          <a:solidFill>
            <a:srgbClr val="0094CA"/>
          </a:solidFill>
          <a:latin typeface="+mn-lt"/>
          <a:ea typeface="+mn-ea"/>
          <a:cs typeface="+mn-cs"/>
        </a:defRPr>
      </a:lvl2pPr>
      <a:lvl3pPr marL="910529" indent="0" algn="l" defTabSz="455263" rtl="0" eaLnBrk="1" latinLnBrk="0" hangingPunct="1">
        <a:spcBef>
          <a:spcPct val="20000"/>
        </a:spcBef>
        <a:buFont typeface="Arial"/>
        <a:buNone/>
        <a:defRPr sz="1800" kern="1200">
          <a:solidFill>
            <a:srgbClr val="0094CA"/>
          </a:solidFill>
          <a:latin typeface="+mn-lt"/>
          <a:ea typeface="+mn-ea"/>
          <a:cs typeface="+mn-cs"/>
        </a:defRPr>
      </a:lvl3pPr>
      <a:lvl4pPr marL="1365795" indent="0" algn="l" defTabSz="455263" rtl="0" eaLnBrk="1" latinLnBrk="0" hangingPunct="1">
        <a:spcBef>
          <a:spcPct val="20000"/>
        </a:spcBef>
        <a:buFont typeface="Arial"/>
        <a:buNone/>
        <a:defRPr sz="1800" kern="1200">
          <a:solidFill>
            <a:srgbClr val="0094CA"/>
          </a:solidFill>
          <a:latin typeface="+mn-lt"/>
          <a:ea typeface="+mn-ea"/>
          <a:cs typeface="+mn-cs"/>
        </a:defRPr>
      </a:lvl4pPr>
      <a:lvl5pPr marL="1821067" indent="0" algn="l" defTabSz="455263" rtl="0" eaLnBrk="1" latinLnBrk="0" hangingPunct="1">
        <a:spcBef>
          <a:spcPct val="20000"/>
        </a:spcBef>
        <a:buFont typeface="Arial"/>
        <a:buNone/>
        <a:defRPr sz="1800" kern="1200">
          <a:solidFill>
            <a:srgbClr val="0094CA"/>
          </a:solidFill>
          <a:latin typeface="+mn-lt"/>
          <a:ea typeface="+mn-ea"/>
          <a:cs typeface="+mn-cs"/>
        </a:defRPr>
      </a:lvl5pPr>
      <a:lvl6pPr marL="2503975" indent="-227624" algn="l" defTabSz="455263" rtl="0" eaLnBrk="1" latinLnBrk="0" hangingPunct="1">
        <a:spcBef>
          <a:spcPct val="20000"/>
        </a:spcBef>
        <a:buFont typeface="Arial"/>
        <a:buChar char="•"/>
        <a:defRPr sz="2000" kern="1200">
          <a:solidFill>
            <a:schemeClr val="tx1"/>
          </a:solidFill>
          <a:latin typeface="+mn-lt"/>
          <a:ea typeface="+mn-ea"/>
          <a:cs typeface="+mn-cs"/>
        </a:defRPr>
      </a:lvl6pPr>
      <a:lvl7pPr marL="2959243" indent="-227624" algn="l" defTabSz="455263" rtl="0" eaLnBrk="1" latinLnBrk="0" hangingPunct="1">
        <a:spcBef>
          <a:spcPct val="20000"/>
        </a:spcBef>
        <a:buFont typeface="Arial"/>
        <a:buChar char="•"/>
        <a:defRPr sz="2000" kern="1200">
          <a:solidFill>
            <a:schemeClr val="tx1"/>
          </a:solidFill>
          <a:latin typeface="+mn-lt"/>
          <a:ea typeface="+mn-ea"/>
          <a:cs typeface="+mn-cs"/>
        </a:defRPr>
      </a:lvl7pPr>
      <a:lvl8pPr marL="3414517" indent="-227624" algn="l" defTabSz="455263" rtl="0" eaLnBrk="1" latinLnBrk="0" hangingPunct="1">
        <a:spcBef>
          <a:spcPct val="20000"/>
        </a:spcBef>
        <a:buFont typeface="Arial"/>
        <a:buChar char="•"/>
        <a:defRPr sz="2000" kern="1200">
          <a:solidFill>
            <a:schemeClr val="tx1"/>
          </a:solidFill>
          <a:latin typeface="+mn-lt"/>
          <a:ea typeface="+mn-ea"/>
          <a:cs typeface="+mn-cs"/>
        </a:defRPr>
      </a:lvl8pPr>
      <a:lvl9pPr marL="3869785" indent="-227624" algn="l" defTabSz="4552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5263" rtl="0" eaLnBrk="1" latinLnBrk="0" hangingPunct="1">
        <a:defRPr sz="1800" kern="1200">
          <a:solidFill>
            <a:schemeClr val="tx1"/>
          </a:solidFill>
          <a:latin typeface="+mn-lt"/>
          <a:ea typeface="+mn-ea"/>
          <a:cs typeface="+mn-cs"/>
        </a:defRPr>
      </a:lvl1pPr>
      <a:lvl2pPr marL="455263" algn="l" defTabSz="455263" rtl="0" eaLnBrk="1" latinLnBrk="0" hangingPunct="1">
        <a:defRPr sz="1800" kern="1200">
          <a:solidFill>
            <a:schemeClr val="tx1"/>
          </a:solidFill>
          <a:latin typeface="+mn-lt"/>
          <a:ea typeface="+mn-ea"/>
          <a:cs typeface="+mn-cs"/>
        </a:defRPr>
      </a:lvl2pPr>
      <a:lvl3pPr marL="910529" algn="l" defTabSz="455263" rtl="0" eaLnBrk="1" latinLnBrk="0" hangingPunct="1">
        <a:defRPr sz="1800" kern="1200">
          <a:solidFill>
            <a:schemeClr val="tx1"/>
          </a:solidFill>
          <a:latin typeface="+mn-lt"/>
          <a:ea typeface="+mn-ea"/>
          <a:cs typeface="+mn-cs"/>
        </a:defRPr>
      </a:lvl3pPr>
      <a:lvl4pPr marL="1365795" algn="l" defTabSz="455263" rtl="0" eaLnBrk="1" latinLnBrk="0" hangingPunct="1">
        <a:defRPr sz="1800" kern="1200">
          <a:solidFill>
            <a:schemeClr val="tx1"/>
          </a:solidFill>
          <a:latin typeface="+mn-lt"/>
          <a:ea typeface="+mn-ea"/>
          <a:cs typeface="+mn-cs"/>
        </a:defRPr>
      </a:lvl4pPr>
      <a:lvl5pPr marL="1821067" algn="l" defTabSz="455263" rtl="0" eaLnBrk="1" latinLnBrk="0" hangingPunct="1">
        <a:defRPr sz="1800" kern="1200">
          <a:solidFill>
            <a:schemeClr val="tx1"/>
          </a:solidFill>
          <a:latin typeface="+mn-lt"/>
          <a:ea typeface="+mn-ea"/>
          <a:cs typeface="+mn-cs"/>
        </a:defRPr>
      </a:lvl5pPr>
      <a:lvl6pPr marL="2276340" algn="l" defTabSz="455263" rtl="0" eaLnBrk="1" latinLnBrk="0" hangingPunct="1">
        <a:defRPr sz="1800" kern="1200">
          <a:solidFill>
            <a:schemeClr val="tx1"/>
          </a:solidFill>
          <a:latin typeface="+mn-lt"/>
          <a:ea typeface="+mn-ea"/>
          <a:cs typeface="+mn-cs"/>
        </a:defRPr>
      </a:lvl6pPr>
      <a:lvl7pPr marL="2731609" algn="l" defTabSz="455263" rtl="0" eaLnBrk="1" latinLnBrk="0" hangingPunct="1">
        <a:defRPr sz="1800" kern="1200">
          <a:solidFill>
            <a:schemeClr val="tx1"/>
          </a:solidFill>
          <a:latin typeface="+mn-lt"/>
          <a:ea typeface="+mn-ea"/>
          <a:cs typeface="+mn-cs"/>
        </a:defRPr>
      </a:lvl7pPr>
      <a:lvl8pPr marL="3186880" algn="l" defTabSz="455263" rtl="0" eaLnBrk="1" latinLnBrk="0" hangingPunct="1">
        <a:defRPr sz="1800" kern="1200">
          <a:solidFill>
            <a:schemeClr val="tx1"/>
          </a:solidFill>
          <a:latin typeface="+mn-lt"/>
          <a:ea typeface="+mn-ea"/>
          <a:cs typeface="+mn-cs"/>
        </a:defRPr>
      </a:lvl8pPr>
      <a:lvl9pPr marL="3642146" algn="l" defTabSz="4552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43109" y="1964948"/>
            <a:ext cx="7081099" cy="4038983"/>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95303" y="6356556"/>
            <a:ext cx="2311400" cy="365125"/>
          </a:xfrm>
          <a:prstGeom prst="rect">
            <a:avLst/>
          </a:prstGeom>
        </p:spPr>
        <p:txBody>
          <a:bodyPr vert="horz" lIns="91038" tIns="45523" rIns="91038" bIns="45523" rtlCol="0" anchor="ctr"/>
          <a:lstStyle>
            <a:lvl1pPr algn="l">
              <a:defRPr sz="1200">
                <a:solidFill>
                  <a:srgbClr val="0094CA"/>
                </a:solidFill>
              </a:defRPr>
            </a:lvl1pPr>
          </a:lstStyle>
          <a:p>
            <a:fld id="{A0DCE21A-DEE5-8B49-8F75-EED1E33BD964}" type="datetime1">
              <a:rPr lang="sv-SE" smtClean="0">
                <a:latin typeface="Calibri"/>
              </a:rPr>
              <a:t>2017-02-28</a:t>
            </a:fld>
            <a:endParaRPr lang="sv-SE">
              <a:latin typeface="Calibri"/>
            </a:endParaRPr>
          </a:p>
        </p:txBody>
      </p:sp>
      <p:sp>
        <p:nvSpPr>
          <p:cNvPr id="5" name="Platshållare för sidfot 4"/>
          <p:cNvSpPr>
            <a:spLocks noGrp="1"/>
          </p:cNvSpPr>
          <p:nvPr>
            <p:ph type="ftr" sz="quarter" idx="3"/>
          </p:nvPr>
        </p:nvSpPr>
        <p:spPr>
          <a:xfrm>
            <a:off x="3384550" y="6356556"/>
            <a:ext cx="3136900" cy="365125"/>
          </a:xfrm>
          <a:prstGeom prst="rect">
            <a:avLst/>
          </a:prstGeom>
        </p:spPr>
        <p:txBody>
          <a:bodyPr vert="horz" lIns="91038" tIns="45523" rIns="91038" bIns="45523" rtlCol="0" anchor="ctr"/>
          <a:lstStyle>
            <a:lvl1pPr algn="ctr">
              <a:defRPr sz="1200">
                <a:solidFill>
                  <a:srgbClr val="0094CA"/>
                </a:solidFill>
              </a:defRPr>
            </a:lvl1pPr>
          </a:lstStyle>
          <a:p>
            <a:endParaRPr lang="sv-SE">
              <a:latin typeface="Calibri"/>
            </a:endParaRPr>
          </a:p>
        </p:txBody>
      </p:sp>
      <p:sp>
        <p:nvSpPr>
          <p:cNvPr id="6" name="Platshållare för bildnummer 5"/>
          <p:cNvSpPr>
            <a:spLocks noGrp="1"/>
          </p:cNvSpPr>
          <p:nvPr>
            <p:ph type="sldNum" sz="quarter" idx="4"/>
          </p:nvPr>
        </p:nvSpPr>
        <p:spPr>
          <a:xfrm>
            <a:off x="7099300" y="6356556"/>
            <a:ext cx="2311400" cy="365125"/>
          </a:xfrm>
          <a:prstGeom prst="rect">
            <a:avLst/>
          </a:prstGeom>
        </p:spPr>
        <p:txBody>
          <a:bodyPr vert="horz" lIns="91038" tIns="45523" rIns="91038" bIns="45523" rtlCol="0" anchor="ctr"/>
          <a:lstStyle>
            <a:lvl1pPr algn="r">
              <a:defRPr sz="1200">
                <a:solidFill>
                  <a:srgbClr val="0094CA"/>
                </a:solidFill>
              </a:defRPr>
            </a:lvl1pPr>
          </a:lstStyle>
          <a:p>
            <a:fld id="{038C62C7-F79B-CD4A-A5DF-5683BBEC4A65}" type="slidenum">
              <a:rPr lang="sv-SE" smtClean="0">
                <a:latin typeface="Calibri"/>
              </a:rPr>
              <a:pPr/>
              <a:t>‹#›</a:t>
            </a:fld>
            <a:endParaRPr lang="sv-SE">
              <a:latin typeface="Calibri"/>
            </a:endParaRPr>
          </a:p>
        </p:txBody>
      </p:sp>
      <p:sp>
        <p:nvSpPr>
          <p:cNvPr id="7" name="Rektangel 6"/>
          <p:cNvSpPr/>
          <p:nvPr userDrawn="1"/>
        </p:nvSpPr>
        <p:spPr>
          <a:xfrm>
            <a:off x="0" y="9"/>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038" tIns="45523" rIns="91038" bIns="45523" rtlCol="0" anchor="ctr"/>
          <a:lstStyle/>
          <a:p>
            <a:pPr algn="ctr"/>
            <a:endParaRPr lang="sv-SE">
              <a:solidFill>
                <a:srgbClr val="0094CA"/>
              </a:solidFill>
              <a:latin typeface="Calibri"/>
            </a:endParaRPr>
          </a:p>
        </p:txBody>
      </p:sp>
      <p:pic>
        <p:nvPicPr>
          <p:cNvPr id="8" name="Bildobjekt 7" descr="ESS-vit-logga.png"/>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7937561" y="378917"/>
            <a:ext cx="1473146" cy="727507"/>
          </a:xfrm>
          <a:prstGeom prst="rect">
            <a:avLst/>
          </a:prstGeom>
        </p:spPr>
      </p:pic>
      <p:sp>
        <p:nvSpPr>
          <p:cNvPr id="11" name="Platshållare för rubrik 10"/>
          <p:cNvSpPr>
            <a:spLocks noGrp="1"/>
          </p:cNvSpPr>
          <p:nvPr>
            <p:ph type="title"/>
          </p:nvPr>
        </p:nvSpPr>
        <p:spPr>
          <a:xfrm>
            <a:off x="642971" y="201"/>
            <a:ext cx="6242843"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2451914917"/>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 id="2147484170" r:id="rId13"/>
    <p:sldLayoutId id="2147484171" r:id="rId14"/>
    <p:sldLayoutId id="2147484172" r:id="rId15"/>
    <p:sldLayoutId id="2147484339" r:id="rId16"/>
  </p:sldLayoutIdLst>
  <p:hf hdr="0" ftr="0" dt="0"/>
  <p:txStyles>
    <p:titleStyle>
      <a:lvl1pPr algn="l" defTabSz="455184" rtl="0" eaLnBrk="1" latinLnBrk="0" hangingPunct="1">
        <a:spcBef>
          <a:spcPct val="0"/>
        </a:spcBef>
        <a:buNone/>
        <a:defRPr sz="2800" kern="1200">
          <a:solidFill>
            <a:schemeClr val="bg1"/>
          </a:solidFill>
          <a:latin typeface="+mj-lt"/>
          <a:ea typeface="+mj-ea"/>
          <a:cs typeface="+mj-cs"/>
        </a:defRPr>
      </a:lvl1pPr>
    </p:titleStyle>
    <p:bodyStyle>
      <a:lvl1pPr marL="0" indent="0" algn="l" defTabSz="455184" rtl="0" eaLnBrk="1" latinLnBrk="0" hangingPunct="1">
        <a:lnSpc>
          <a:spcPts val="2398"/>
        </a:lnSpc>
        <a:spcBef>
          <a:spcPct val="20000"/>
        </a:spcBef>
        <a:spcAft>
          <a:spcPts val="1200"/>
        </a:spcAft>
        <a:buFont typeface="Wingdings" charset="2"/>
        <a:buNone/>
        <a:defRPr sz="2000" kern="1200">
          <a:solidFill>
            <a:srgbClr val="0094CA"/>
          </a:solidFill>
          <a:latin typeface="+mn-lt"/>
          <a:ea typeface="+mn-ea"/>
          <a:cs typeface="+mn-cs"/>
        </a:defRPr>
      </a:lvl1pPr>
      <a:lvl2pPr marL="455184" indent="0" algn="l" defTabSz="455184" rtl="0" eaLnBrk="1" latinLnBrk="0" hangingPunct="1">
        <a:spcBef>
          <a:spcPct val="20000"/>
        </a:spcBef>
        <a:buFont typeface="Wingdings" charset="2"/>
        <a:buNone/>
        <a:defRPr sz="2000" kern="1200">
          <a:solidFill>
            <a:srgbClr val="0094CA"/>
          </a:solidFill>
          <a:latin typeface="+mn-lt"/>
          <a:ea typeface="+mn-ea"/>
          <a:cs typeface="+mn-cs"/>
        </a:defRPr>
      </a:lvl2pPr>
      <a:lvl3pPr marL="910369" indent="0" algn="l" defTabSz="455184" rtl="0" eaLnBrk="1" latinLnBrk="0" hangingPunct="1">
        <a:spcBef>
          <a:spcPct val="20000"/>
        </a:spcBef>
        <a:buFont typeface="Wingdings" charset="2"/>
        <a:buNone/>
        <a:defRPr sz="2000" kern="1200">
          <a:solidFill>
            <a:srgbClr val="0094CA"/>
          </a:solidFill>
          <a:latin typeface="+mn-lt"/>
          <a:ea typeface="+mn-ea"/>
          <a:cs typeface="+mn-cs"/>
        </a:defRPr>
      </a:lvl3pPr>
      <a:lvl4pPr marL="1365558" indent="0" algn="l" defTabSz="455184" rtl="0" eaLnBrk="1" latinLnBrk="0" hangingPunct="1">
        <a:spcBef>
          <a:spcPct val="20000"/>
        </a:spcBef>
        <a:buFont typeface="Wingdings" charset="2"/>
        <a:buNone/>
        <a:defRPr sz="2000" kern="1200">
          <a:solidFill>
            <a:srgbClr val="0094CA"/>
          </a:solidFill>
          <a:latin typeface="+mn-lt"/>
          <a:ea typeface="+mn-ea"/>
          <a:cs typeface="+mn-cs"/>
        </a:defRPr>
      </a:lvl4pPr>
      <a:lvl5pPr marL="1820746" indent="0" algn="l" defTabSz="455184" rtl="0" eaLnBrk="1" latinLnBrk="0" hangingPunct="1">
        <a:spcBef>
          <a:spcPct val="20000"/>
        </a:spcBef>
        <a:buFont typeface="Wingdings" charset="2"/>
        <a:buNone/>
        <a:defRPr sz="2000" kern="1200">
          <a:solidFill>
            <a:srgbClr val="0094CA"/>
          </a:solidFill>
          <a:latin typeface="+mn-lt"/>
          <a:ea typeface="+mn-ea"/>
          <a:cs typeface="+mn-cs"/>
        </a:defRPr>
      </a:lvl5pPr>
      <a:lvl6pPr marL="2503535" indent="-227589" algn="l" defTabSz="455184" rtl="0" eaLnBrk="1" latinLnBrk="0" hangingPunct="1">
        <a:spcBef>
          <a:spcPct val="20000"/>
        </a:spcBef>
        <a:buFont typeface="Arial"/>
        <a:buChar char="•"/>
        <a:defRPr sz="2000" kern="1200">
          <a:solidFill>
            <a:schemeClr val="tx1"/>
          </a:solidFill>
          <a:latin typeface="+mn-lt"/>
          <a:ea typeface="+mn-ea"/>
          <a:cs typeface="+mn-cs"/>
        </a:defRPr>
      </a:lvl6pPr>
      <a:lvl7pPr marL="2958720" indent="-227589" algn="l" defTabSz="455184" rtl="0" eaLnBrk="1" latinLnBrk="0" hangingPunct="1">
        <a:spcBef>
          <a:spcPct val="20000"/>
        </a:spcBef>
        <a:buFont typeface="Arial"/>
        <a:buChar char="•"/>
        <a:defRPr sz="2000" kern="1200">
          <a:solidFill>
            <a:schemeClr val="tx1"/>
          </a:solidFill>
          <a:latin typeface="+mn-lt"/>
          <a:ea typeface="+mn-ea"/>
          <a:cs typeface="+mn-cs"/>
        </a:defRPr>
      </a:lvl7pPr>
      <a:lvl8pPr marL="3413913" indent="-227589" algn="l" defTabSz="455184" rtl="0" eaLnBrk="1" latinLnBrk="0" hangingPunct="1">
        <a:spcBef>
          <a:spcPct val="20000"/>
        </a:spcBef>
        <a:buFont typeface="Arial"/>
        <a:buChar char="•"/>
        <a:defRPr sz="2000" kern="1200">
          <a:solidFill>
            <a:schemeClr val="tx1"/>
          </a:solidFill>
          <a:latin typeface="+mn-lt"/>
          <a:ea typeface="+mn-ea"/>
          <a:cs typeface="+mn-cs"/>
        </a:defRPr>
      </a:lvl8pPr>
      <a:lvl9pPr marL="3869099" indent="-227589" algn="l" defTabSz="455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5184" rtl="0" eaLnBrk="1" latinLnBrk="0" hangingPunct="1">
        <a:defRPr sz="1800" kern="1200">
          <a:solidFill>
            <a:schemeClr val="tx1"/>
          </a:solidFill>
          <a:latin typeface="+mn-lt"/>
          <a:ea typeface="+mn-ea"/>
          <a:cs typeface="+mn-cs"/>
        </a:defRPr>
      </a:lvl1pPr>
      <a:lvl2pPr marL="455184" algn="l" defTabSz="455184" rtl="0" eaLnBrk="1" latinLnBrk="0" hangingPunct="1">
        <a:defRPr sz="1800" kern="1200">
          <a:solidFill>
            <a:schemeClr val="tx1"/>
          </a:solidFill>
          <a:latin typeface="+mn-lt"/>
          <a:ea typeface="+mn-ea"/>
          <a:cs typeface="+mn-cs"/>
        </a:defRPr>
      </a:lvl2pPr>
      <a:lvl3pPr marL="910369" algn="l" defTabSz="455184" rtl="0" eaLnBrk="1" latinLnBrk="0" hangingPunct="1">
        <a:defRPr sz="1800" kern="1200">
          <a:solidFill>
            <a:schemeClr val="tx1"/>
          </a:solidFill>
          <a:latin typeface="+mn-lt"/>
          <a:ea typeface="+mn-ea"/>
          <a:cs typeface="+mn-cs"/>
        </a:defRPr>
      </a:lvl3pPr>
      <a:lvl4pPr marL="1365558" algn="l" defTabSz="455184" rtl="0" eaLnBrk="1" latinLnBrk="0" hangingPunct="1">
        <a:defRPr sz="1800" kern="1200">
          <a:solidFill>
            <a:schemeClr val="tx1"/>
          </a:solidFill>
          <a:latin typeface="+mn-lt"/>
          <a:ea typeface="+mn-ea"/>
          <a:cs typeface="+mn-cs"/>
        </a:defRPr>
      </a:lvl4pPr>
      <a:lvl5pPr marL="1820746" algn="l" defTabSz="455184" rtl="0" eaLnBrk="1" latinLnBrk="0" hangingPunct="1">
        <a:defRPr sz="1800" kern="1200">
          <a:solidFill>
            <a:schemeClr val="tx1"/>
          </a:solidFill>
          <a:latin typeface="+mn-lt"/>
          <a:ea typeface="+mn-ea"/>
          <a:cs typeface="+mn-cs"/>
        </a:defRPr>
      </a:lvl5pPr>
      <a:lvl6pPr marL="2275942" algn="l" defTabSz="455184" rtl="0" eaLnBrk="1" latinLnBrk="0" hangingPunct="1">
        <a:defRPr sz="1800" kern="1200">
          <a:solidFill>
            <a:schemeClr val="tx1"/>
          </a:solidFill>
          <a:latin typeface="+mn-lt"/>
          <a:ea typeface="+mn-ea"/>
          <a:cs typeface="+mn-cs"/>
        </a:defRPr>
      </a:lvl6pPr>
      <a:lvl7pPr marL="2731128" algn="l" defTabSz="455184" rtl="0" eaLnBrk="1" latinLnBrk="0" hangingPunct="1">
        <a:defRPr sz="1800" kern="1200">
          <a:solidFill>
            <a:schemeClr val="tx1"/>
          </a:solidFill>
          <a:latin typeface="+mn-lt"/>
          <a:ea typeface="+mn-ea"/>
          <a:cs typeface="+mn-cs"/>
        </a:defRPr>
      </a:lvl7pPr>
      <a:lvl8pPr marL="3186321" algn="l" defTabSz="455184" rtl="0" eaLnBrk="1" latinLnBrk="0" hangingPunct="1">
        <a:defRPr sz="1800" kern="1200">
          <a:solidFill>
            <a:schemeClr val="tx1"/>
          </a:solidFill>
          <a:latin typeface="+mn-lt"/>
          <a:ea typeface="+mn-ea"/>
          <a:cs typeface="+mn-cs"/>
        </a:defRPr>
      </a:lvl8pPr>
      <a:lvl9pPr marL="3641510" algn="l" defTabSz="45518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9"/>
            <a:ext cx="7734064" cy="1143000"/>
          </a:xfrm>
          <a:prstGeom prst="rect">
            <a:avLst/>
          </a:prstGeom>
        </p:spPr>
        <p:txBody>
          <a:bodyPr vert="horz" lIns="102756" tIns="51381" rIns="102756" bIns="51381"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95300" y="1600206"/>
            <a:ext cx="8915400" cy="4525963"/>
          </a:xfrm>
          <a:prstGeom prst="rect">
            <a:avLst/>
          </a:prstGeom>
        </p:spPr>
        <p:txBody>
          <a:bodyPr vert="horz" lIns="102756" tIns="51381" rIns="102756" bIns="5138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95300" y="6356552"/>
            <a:ext cx="2311400" cy="365125"/>
          </a:xfrm>
          <a:prstGeom prst="rect">
            <a:avLst/>
          </a:prstGeom>
        </p:spPr>
        <p:txBody>
          <a:bodyPr vert="horz" lIns="102756" tIns="51381" rIns="102756" bIns="51381" rtlCol="0" anchor="ctr"/>
          <a:lstStyle>
            <a:lvl1pPr algn="l">
              <a:defRPr sz="1400">
                <a:solidFill>
                  <a:schemeClr val="tx1">
                    <a:tint val="75000"/>
                  </a:schemeClr>
                </a:solidFill>
              </a:defRPr>
            </a:lvl1pPr>
          </a:lstStyle>
          <a:p>
            <a:pPr defTabSz="1027569"/>
            <a:fld id="{98B4D69D-00EB-8F41-8CCE-E25680FB7929}" type="datetime1">
              <a:rPr lang="sv-SE" smtClean="0">
                <a:solidFill>
                  <a:prstClr val="black">
                    <a:tint val="75000"/>
                  </a:prstClr>
                </a:solidFill>
                <a:latin typeface="Calibri"/>
              </a:rPr>
              <a:pPr defTabSz="1027569"/>
              <a:t>2017-02-28</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384550" y="6356552"/>
            <a:ext cx="3136900" cy="365125"/>
          </a:xfrm>
          <a:prstGeom prst="rect">
            <a:avLst/>
          </a:prstGeom>
        </p:spPr>
        <p:txBody>
          <a:bodyPr vert="horz" lIns="102756" tIns="51381" rIns="102756" bIns="51381" rtlCol="0" anchor="ctr"/>
          <a:lstStyle>
            <a:lvl1pPr algn="ctr">
              <a:defRPr sz="1400">
                <a:solidFill>
                  <a:schemeClr val="tx1">
                    <a:tint val="75000"/>
                  </a:schemeClr>
                </a:solidFill>
              </a:defRPr>
            </a:lvl1pPr>
          </a:lstStyle>
          <a:p>
            <a:pPr defTabSz="1027569"/>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7099300" y="6356552"/>
            <a:ext cx="2311400" cy="365125"/>
          </a:xfrm>
          <a:prstGeom prst="rect">
            <a:avLst/>
          </a:prstGeom>
        </p:spPr>
        <p:txBody>
          <a:bodyPr vert="horz" lIns="102756" tIns="51381" rIns="102756" bIns="51381" rtlCol="0" anchor="ctr"/>
          <a:lstStyle>
            <a:lvl1pPr algn="r">
              <a:defRPr sz="1400">
                <a:solidFill>
                  <a:schemeClr val="tx1">
                    <a:tint val="75000"/>
                  </a:schemeClr>
                </a:solidFill>
              </a:defRPr>
            </a:lvl1pPr>
          </a:lstStyle>
          <a:p>
            <a:pPr defTabSz="1027569"/>
            <a:fld id="{551115BC-487E-4422-894C-CB7CD3E79223}" type="slidenum">
              <a:rPr lang="sv-SE" smtClean="0">
                <a:solidFill>
                  <a:prstClr val="black">
                    <a:tint val="75000"/>
                  </a:prstClr>
                </a:solidFill>
                <a:latin typeface="Calibri"/>
              </a:rPr>
              <a:pPr defTabSz="1027569"/>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Lst>
  <p:hf hdr="0" ftr="0" dt="0"/>
  <p:txStyles>
    <p:titleStyle>
      <a:lvl1pPr algn="l" defTabSz="1027569" rtl="0" eaLnBrk="1" latinLnBrk="0" hangingPunct="1">
        <a:spcBef>
          <a:spcPct val="0"/>
        </a:spcBef>
        <a:buNone/>
        <a:defRPr sz="3600" kern="1200" baseline="0">
          <a:solidFill>
            <a:schemeClr val="bg1"/>
          </a:solidFill>
          <a:latin typeface="+mj-lt"/>
          <a:ea typeface="+mj-ea"/>
          <a:cs typeface="+mj-cs"/>
        </a:defRPr>
      </a:lvl1pPr>
    </p:titleStyle>
    <p:bodyStyle>
      <a:lvl1pPr marL="385349" indent="-385349" algn="l" defTabSz="1027569" rtl="0" eaLnBrk="1" latinLnBrk="0" hangingPunct="1">
        <a:spcBef>
          <a:spcPct val="20000"/>
        </a:spcBef>
        <a:buFont typeface="Arial" panose="020B0604020202020204" pitchFamily="34" charset="0"/>
        <a:buChar char="•"/>
        <a:defRPr sz="3200" kern="1200" baseline="0">
          <a:solidFill>
            <a:schemeClr val="bg1">
              <a:lumMod val="50000"/>
            </a:schemeClr>
          </a:solidFill>
          <a:latin typeface="+mn-lt"/>
          <a:ea typeface="+mn-ea"/>
          <a:cs typeface="+mn-cs"/>
        </a:defRPr>
      </a:lvl1pPr>
      <a:lvl2pPr marL="834913" indent="-321119" algn="l" defTabSz="1027569" rtl="0" eaLnBrk="1" latinLnBrk="0" hangingPunct="1">
        <a:spcBef>
          <a:spcPct val="20000"/>
        </a:spcBef>
        <a:buFont typeface="Arial" panose="020B0604020202020204" pitchFamily="34" charset="0"/>
        <a:buChar char="–"/>
        <a:defRPr sz="2700" kern="1200" baseline="0">
          <a:solidFill>
            <a:schemeClr val="bg1">
              <a:lumMod val="50000"/>
            </a:schemeClr>
          </a:solidFill>
          <a:latin typeface="+mn-lt"/>
          <a:ea typeface="+mn-ea"/>
          <a:cs typeface="+mn-cs"/>
        </a:defRPr>
      </a:lvl2pPr>
      <a:lvl3pPr marL="1284480" indent="-256900" algn="l" defTabSz="1027569" rtl="0" eaLnBrk="1" latinLnBrk="0" hangingPunct="1">
        <a:spcBef>
          <a:spcPct val="20000"/>
        </a:spcBef>
        <a:buFont typeface="Arial" panose="020B0604020202020204" pitchFamily="34" charset="0"/>
        <a:buChar char="•"/>
        <a:defRPr sz="2300" kern="1200" baseline="0">
          <a:solidFill>
            <a:schemeClr val="bg1">
              <a:lumMod val="50000"/>
            </a:schemeClr>
          </a:solidFill>
          <a:latin typeface="+mn-lt"/>
          <a:ea typeface="+mn-ea"/>
          <a:cs typeface="+mn-cs"/>
        </a:defRPr>
      </a:lvl3pPr>
      <a:lvl4pPr marL="1798270" indent="-256900" algn="l" defTabSz="1027569"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4pPr>
      <a:lvl5pPr marL="2312082" indent="-256900" algn="l" defTabSz="102756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25851" indent="-256900" algn="l" defTabSz="102756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39660" indent="-256900" algn="l" defTabSz="102756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53432" indent="-256900" algn="l" defTabSz="102756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67224" indent="-256900" algn="l" defTabSz="102756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sv-SE"/>
      </a:defPPr>
      <a:lvl1pPr marL="0" algn="l" defTabSz="1027569" rtl="0" eaLnBrk="1" latinLnBrk="0" hangingPunct="1">
        <a:defRPr sz="2000" kern="1200">
          <a:solidFill>
            <a:schemeClr val="tx1"/>
          </a:solidFill>
          <a:latin typeface="+mn-lt"/>
          <a:ea typeface="+mn-ea"/>
          <a:cs typeface="+mn-cs"/>
        </a:defRPr>
      </a:lvl1pPr>
      <a:lvl2pPr marL="513783" algn="l" defTabSz="1027569" rtl="0" eaLnBrk="1" latinLnBrk="0" hangingPunct="1">
        <a:defRPr sz="2000" kern="1200">
          <a:solidFill>
            <a:schemeClr val="tx1"/>
          </a:solidFill>
          <a:latin typeface="+mn-lt"/>
          <a:ea typeface="+mn-ea"/>
          <a:cs typeface="+mn-cs"/>
        </a:defRPr>
      </a:lvl2pPr>
      <a:lvl3pPr marL="1027569" algn="l" defTabSz="1027569" rtl="0" eaLnBrk="1" latinLnBrk="0" hangingPunct="1">
        <a:defRPr sz="2000" kern="1200">
          <a:solidFill>
            <a:schemeClr val="tx1"/>
          </a:solidFill>
          <a:latin typeface="+mn-lt"/>
          <a:ea typeface="+mn-ea"/>
          <a:cs typeface="+mn-cs"/>
        </a:defRPr>
      </a:lvl3pPr>
      <a:lvl4pPr marL="1541371" algn="l" defTabSz="1027569" rtl="0" eaLnBrk="1" latinLnBrk="0" hangingPunct="1">
        <a:defRPr sz="2000" kern="1200">
          <a:solidFill>
            <a:schemeClr val="tx1"/>
          </a:solidFill>
          <a:latin typeface="+mn-lt"/>
          <a:ea typeface="+mn-ea"/>
          <a:cs typeface="+mn-cs"/>
        </a:defRPr>
      </a:lvl4pPr>
      <a:lvl5pPr marL="2055155" algn="l" defTabSz="1027569" rtl="0" eaLnBrk="1" latinLnBrk="0" hangingPunct="1">
        <a:defRPr sz="2000" kern="1200">
          <a:solidFill>
            <a:schemeClr val="tx1"/>
          </a:solidFill>
          <a:latin typeface="+mn-lt"/>
          <a:ea typeface="+mn-ea"/>
          <a:cs typeface="+mn-cs"/>
        </a:defRPr>
      </a:lvl5pPr>
      <a:lvl6pPr marL="2568958" algn="l" defTabSz="1027569" rtl="0" eaLnBrk="1" latinLnBrk="0" hangingPunct="1">
        <a:defRPr sz="2000" kern="1200">
          <a:solidFill>
            <a:schemeClr val="tx1"/>
          </a:solidFill>
          <a:latin typeface="+mn-lt"/>
          <a:ea typeface="+mn-ea"/>
          <a:cs typeface="+mn-cs"/>
        </a:defRPr>
      </a:lvl6pPr>
      <a:lvl7pPr marL="3082741" algn="l" defTabSz="1027569" rtl="0" eaLnBrk="1" latinLnBrk="0" hangingPunct="1">
        <a:defRPr sz="2000" kern="1200">
          <a:solidFill>
            <a:schemeClr val="tx1"/>
          </a:solidFill>
          <a:latin typeface="+mn-lt"/>
          <a:ea typeface="+mn-ea"/>
          <a:cs typeface="+mn-cs"/>
        </a:defRPr>
      </a:lvl7pPr>
      <a:lvl8pPr marL="3596536" algn="l" defTabSz="1027569" rtl="0" eaLnBrk="1" latinLnBrk="0" hangingPunct="1">
        <a:defRPr sz="2000" kern="1200">
          <a:solidFill>
            <a:schemeClr val="tx1"/>
          </a:solidFill>
          <a:latin typeface="+mn-lt"/>
          <a:ea typeface="+mn-ea"/>
          <a:cs typeface="+mn-cs"/>
        </a:defRPr>
      </a:lvl8pPr>
      <a:lvl9pPr marL="4110327" algn="l" defTabSz="1027569"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9"/>
            <a:ext cx="7734064" cy="1143000"/>
          </a:xfrm>
          <a:prstGeom prst="rect">
            <a:avLst/>
          </a:prstGeom>
        </p:spPr>
        <p:txBody>
          <a:bodyPr vert="horz" lIns="102868" tIns="51435" rIns="102868" bIns="51435"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95300" y="1600206"/>
            <a:ext cx="8915400" cy="4525963"/>
          </a:xfrm>
          <a:prstGeom prst="rect">
            <a:avLst/>
          </a:prstGeom>
        </p:spPr>
        <p:txBody>
          <a:bodyPr vert="horz" lIns="102868" tIns="51435" rIns="102868" bIns="5143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95300" y="6356520"/>
            <a:ext cx="2311400" cy="365125"/>
          </a:xfrm>
          <a:prstGeom prst="rect">
            <a:avLst/>
          </a:prstGeom>
        </p:spPr>
        <p:txBody>
          <a:bodyPr vert="horz" lIns="102868" tIns="51435" rIns="102868" bIns="51435" rtlCol="0" anchor="ctr"/>
          <a:lstStyle>
            <a:lvl1pPr algn="l">
              <a:defRPr sz="1400">
                <a:solidFill>
                  <a:schemeClr val="tx1">
                    <a:tint val="75000"/>
                  </a:schemeClr>
                </a:solidFill>
              </a:defRPr>
            </a:lvl1pPr>
          </a:lstStyle>
          <a:p>
            <a:pPr defTabSz="1028674"/>
            <a:fld id="{81691E22-26F7-8542-8068-82042ACBE440}" type="datetime1">
              <a:rPr lang="sv-SE" smtClean="0">
                <a:solidFill>
                  <a:prstClr val="black">
                    <a:tint val="75000"/>
                  </a:prstClr>
                </a:solidFill>
                <a:latin typeface="Calibri"/>
              </a:rPr>
              <a:pPr defTabSz="1028674"/>
              <a:t>2017-02-28</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384550" y="6356520"/>
            <a:ext cx="3136900" cy="365125"/>
          </a:xfrm>
          <a:prstGeom prst="rect">
            <a:avLst/>
          </a:prstGeom>
        </p:spPr>
        <p:txBody>
          <a:bodyPr vert="horz" lIns="102868" tIns="51435" rIns="102868" bIns="51435" rtlCol="0" anchor="ctr"/>
          <a:lstStyle>
            <a:lvl1pPr algn="ctr">
              <a:defRPr sz="1400">
                <a:solidFill>
                  <a:schemeClr val="tx1">
                    <a:tint val="75000"/>
                  </a:schemeClr>
                </a:solidFill>
              </a:defRPr>
            </a:lvl1pPr>
          </a:lstStyle>
          <a:p>
            <a:pPr defTabSz="1028674"/>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7099300" y="6356520"/>
            <a:ext cx="2311400" cy="365125"/>
          </a:xfrm>
          <a:prstGeom prst="rect">
            <a:avLst/>
          </a:prstGeom>
        </p:spPr>
        <p:txBody>
          <a:bodyPr vert="horz" lIns="102868" tIns="51435" rIns="102868" bIns="51435" rtlCol="0" anchor="ctr"/>
          <a:lstStyle>
            <a:lvl1pPr algn="r">
              <a:defRPr sz="1400">
                <a:solidFill>
                  <a:schemeClr val="tx1">
                    <a:tint val="75000"/>
                  </a:schemeClr>
                </a:solidFill>
              </a:defRPr>
            </a:lvl1pPr>
          </a:lstStyle>
          <a:p>
            <a:pPr defTabSz="1028674"/>
            <a:fld id="{551115BC-487E-4422-894C-CB7CD3E79223}" type="slidenum">
              <a:rPr lang="sv-SE" smtClean="0">
                <a:solidFill>
                  <a:prstClr val="black">
                    <a:tint val="75000"/>
                  </a:prstClr>
                </a:solidFill>
                <a:latin typeface="Calibri"/>
              </a:rPr>
              <a:pPr defTabSz="1028674"/>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338" r:id="rId6"/>
  </p:sldLayoutIdLst>
  <p:hf hdr="0" ftr="0" dt="0"/>
  <p:txStyles>
    <p:titleStyle>
      <a:lvl1pPr algn="l" defTabSz="1028674" rtl="0" eaLnBrk="1" latinLnBrk="0" hangingPunct="1">
        <a:spcBef>
          <a:spcPct val="0"/>
        </a:spcBef>
        <a:buNone/>
        <a:defRPr sz="3600" kern="1200" baseline="0">
          <a:solidFill>
            <a:schemeClr val="bg1"/>
          </a:solidFill>
          <a:latin typeface="+mj-lt"/>
          <a:ea typeface="+mj-ea"/>
          <a:cs typeface="+mj-cs"/>
        </a:defRPr>
      </a:lvl1pPr>
    </p:titleStyle>
    <p:bodyStyle>
      <a:lvl1pPr marL="385759" indent="-385759" algn="l" defTabSz="1028674" rtl="0" eaLnBrk="1" latinLnBrk="0" hangingPunct="1">
        <a:spcBef>
          <a:spcPct val="20000"/>
        </a:spcBef>
        <a:buFont typeface="Arial" panose="020B0604020202020204" pitchFamily="34" charset="0"/>
        <a:buChar char="•"/>
        <a:defRPr sz="3200" kern="1200" baseline="0">
          <a:solidFill>
            <a:schemeClr val="bg1">
              <a:lumMod val="50000"/>
            </a:schemeClr>
          </a:solidFill>
          <a:latin typeface="+mn-lt"/>
          <a:ea typeface="+mn-ea"/>
          <a:cs typeface="+mn-cs"/>
        </a:defRPr>
      </a:lvl1pPr>
      <a:lvl2pPr marL="835806" indent="-321462" algn="l" defTabSz="1028674" rtl="0" eaLnBrk="1" latinLnBrk="0" hangingPunct="1">
        <a:spcBef>
          <a:spcPct val="20000"/>
        </a:spcBef>
        <a:buFont typeface="Arial" panose="020B0604020202020204" pitchFamily="34" charset="0"/>
        <a:buChar char="–"/>
        <a:defRPr sz="2700" kern="1200" baseline="0">
          <a:solidFill>
            <a:schemeClr val="bg1">
              <a:lumMod val="50000"/>
            </a:schemeClr>
          </a:solidFill>
          <a:latin typeface="+mn-lt"/>
          <a:ea typeface="+mn-ea"/>
          <a:cs typeface="+mn-cs"/>
        </a:defRPr>
      </a:lvl2pPr>
      <a:lvl3pPr marL="1285853" indent="-257173" algn="l" defTabSz="1028674" rtl="0" eaLnBrk="1" latinLnBrk="0" hangingPunct="1">
        <a:spcBef>
          <a:spcPct val="20000"/>
        </a:spcBef>
        <a:buFont typeface="Arial" panose="020B0604020202020204" pitchFamily="34" charset="0"/>
        <a:buChar char="•"/>
        <a:defRPr sz="2300" kern="1200" baseline="0">
          <a:solidFill>
            <a:schemeClr val="bg1">
              <a:lumMod val="50000"/>
            </a:schemeClr>
          </a:solidFill>
          <a:latin typeface="+mn-lt"/>
          <a:ea typeface="+mn-ea"/>
          <a:cs typeface="+mn-cs"/>
        </a:defRPr>
      </a:lvl3pPr>
      <a:lvl4pPr marL="1800192" indent="-257173" algn="l" defTabSz="1028674"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4pPr>
      <a:lvl5pPr marL="2314544" indent="-257173" algn="l" defTabSz="1028674"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28872" indent="-257173" algn="l" defTabSz="1028674"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43230" indent="-257173" algn="l" defTabSz="1028674"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57555" indent="-257173" algn="l" defTabSz="1028674"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71898" indent="-257173" algn="l" defTabSz="1028674"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sv-SE"/>
      </a:defPPr>
      <a:lvl1pPr marL="0" algn="l" defTabSz="1028674" rtl="0" eaLnBrk="1" latinLnBrk="0" hangingPunct="1">
        <a:defRPr sz="2000" kern="1200">
          <a:solidFill>
            <a:schemeClr val="tx1"/>
          </a:solidFill>
          <a:latin typeface="+mn-lt"/>
          <a:ea typeface="+mn-ea"/>
          <a:cs typeface="+mn-cs"/>
        </a:defRPr>
      </a:lvl1pPr>
      <a:lvl2pPr marL="514335" algn="l" defTabSz="1028674" rtl="0" eaLnBrk="1" latinLnBrk="0" hangingPunct="1">
        <a:defRPr sz="2000" kern="1200">
          <a:solidFill>
            <a:schemeClr val="tx1"/>
          </a:solidFill>
          <a:latin typeface="+mn-lt"/>
          <a:ea typeface="+mn-ea"/>
          <a:cs typeface="+mn-cs"/>
        </a:defRPr>
      </a:lvl2pPr>
      <a:lvl3pPr marL="1028674" algn="l" defTabSz="1028674" rtl="0" eaLnBrk="1" latinLnBrk="0" hangingPunct="1">
        <a:defRPr sz="2000" kern="1200">
          <a:solidFill>
            <a:schemeClr val="tx1"/>
          </a:solidFill>
          <a:latin typeface="+mn-lt"/>
          <a:ea typeface="+mn-ea"/>
          <a:cs typeface="+mn-cs"/>
        </a:defRPr>
      </a:lvl3pPr>
      <a:lvl4pPr marL="1543017" algn="l" defTabSz="1028674" rtl="0" eaLnBrk="1" latinLnBrk="0" hangingPunct="1">
        <a:defRPr sz="2000" kern="1200">
          <a:solidFill>
            <a:schemeClr val="tx1"/>
          </a:solidFill>
          <a:latin typeface="+mn-lt"/>
          <a:ea typeface="+mn-ea"/>
          <a:cs typeface="+mn-cs"/>
        </a:defRPr>
      </a:lvl4pPr>
      <a:lvl5pPr marL="2057353" algn="l" defTabSz="1028674" rtl="0" eaLnBrk="1" latinLnBrk="0" hangingPunct="1">
        <a:defRPr sz="2000" kern="1200">
          <a:solidFill>
            <a:schemeClr val="tx1"/>
          </a:solidFill>
          <a:latin typeface="+mn-lt"/>
          <a:ea typeface="+mn-ea"/>
          <a:cs typeface="+mn-cs"/>
        </a:defRPr>
      </a:lvl5pPr>
      <a:lvl6pPr marL="2571706" algn="l" defTabSz="1028674" rtl="0" eaLnBrk="1" latinLnBrk="0" hangingPunct="1">
        <a:defRPr sz="2000" kern="1200">
          <a:solidFill>
            <a:schemeClr val="tx1"/>
          </a:solidFill>
          <a:latin typeface="+mn-lt"/>
          <a:ea typeface="+mn-ea"/>
          <a:cs typeface="+mn-cs"/>
        </a:defRPr>
      </a:lvl6pPr>
      <a:lvl7pPr marL="3086039" algn="l" defTabSz="1028674" rtl="0" eaLnBrk="1" latinLnBrk="0" hangingPunct="1">
        <a:defRPr sz="2000" kern="1200">
          <a:solidFill>
            <a:schemeClr val="tx1"/>
          </a:solidFill>
          <a:latin typeface="+mn-lt"/>
          <a:ea typeface="+mn-ea"/>
          <a:cs typeface="+mn-cs"/>
        </a:defRPr>
      </a:lvl7pPr>
      <a:lvl8pPr marL="3600384" algn="l" defTabSz="1028674" rtl="0" eaLnBrk="1" latinLnBrk="0" hangingPunct="1">
        <a:defRPr sz="2000" kern="1200">
          <a:solidFill>
            <a:schemeClr val="tx1"/>
          </a:solidFill>
          <a:latin typeface="+mn-lt"/>
          <a:ea typeface="+mn-ea"/>
          <a:cs typeface="+mn-cs"/>
        </a:defRPr>
      </a:lvl8pPr>
      <a:lvl9pPr marL="4114723" algn="l" defTabSz="1028674"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6506" y="260648"/>
            <a:ext cx="7734064" cy="1143000"/>
          </a:xfrm>
          <a:prstGeom prst="rect">
            <a:avLst/>
          </a:prstGeom>
        </p:spPr>
        <p:txBody>
          <a:bodyPr vert="horz" lIns="91187" tIns="45596" rIns="91187" bIns="45596"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95300" y="1600206"/>
            <a:ext cx="8915400" cy="4525963"/>
          </a:xfrm>
          <a:prstGeom prst="rect">
            <a:avLst/>
          </a:prstGeom>
        </p:spPr>
        <p:txBody>
          <a:bodyPr vert="horz" lIns="91187" tIns="45596" rIns="91187" bIns="4559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95300" y="6356452"/>
            <a:ext cx="2311400" cy="365125"/>
          </a:xfrm>
          <a:prstGeom prst="rect">
            <a:avLst/>
          </a:prstGeom>
        </p:spPr>
        <p:txBody>
          <a:bodyPr vert="horz" lIns="91187" tIns="45596" rIns="91187" bIns="45596" rtlCol="0" anchor="ctr"/>
          <a:lstStyle>
            <a:lvl1pPr algn="l">
              <a:defRPr sz="1200">
                <a:solidFill>
                  <a:schemeClr val="tx1">
                    <a:tint val="75000"/>
                  </a:schemeClr>
                </a:solidFill>
              </a:defRPr>
            </a:lvl1pPr>
          </a:lstStyle>
          <a:p>
            <a:pPr defTabSz="911855"/>
            <a:fld id="{11B9125E-8D76-2341-B205-6BBBDADADC5E}" type="datetime1">
              <a:rPr lang="sv-SE" smtClean="0">
                <a:solidFill>
                  <a:prstClr val="black">
                    <a:tint val="75000"/>
                  </a:prstClr>
                </a:solidFill>
                <a:latin typeface="Calibri"/>
              </a:rPr>
              <a:pPr defTabSz="911855"/>
              <a:t>2017-02-28</a:t>
            </a:fld>
            <a:endParaRPr lang="sv-SE">
              <a:solidFill>
                <a:prstClr val="black">
                  <a:tint val="75000"/>
                </a:prstClr>
              </a:solidFill>
              <a:latin typeface="Calibri"/>
            </a:endParaRPr>
          </a:p>
        </p:txBody>
      </p:sp>
      <p:sp>
        <p:nvSpPr>
          <p:cNvPr id="5" name="Footer Placeholder 4"/>
          <p:cNvSpPr>
            <a:spLocks noGrp="1"/>
          </p:cNvSpPr>
          <p:nvPr>
            <p:ph type="ftr" sz="quarter" idx="3"/>
          </p:nvPr>
        </p:nvSpPr>
        <p:spPr>
          <a:xfrm>
            <a:off x="3384550" y="6356452"/>
            <a:ext cx="3136900" cy="365125"/>
          </a:xfrm>
          <a:prstGeom prst="rect">
            <a:avLst/>
          </a:prstGeom>
        </p:spPr>
        <p:txBody>
          <a:bodyPr vert="horz" lIns="91187" tIns="45596" rIns="91187" bIns="45596" rtlCol="0" anchor="ctr"/>
          <a:lstStyle>
            <a:lvl1pPr algn="ctr">
              <a:defRPr sz="1200">
                <a:solidFill>
                  <a:schemeClr val="tx1">
                    <a:tint val="75000"/>
                  </a:schemeClr>
                </a:solidFill>
              </a:defRPr>
            </a:lvl1pPr>
          </a:lstStyle>
          <a:p>
            <a:pPr defTabSz="911855"/>
            <a:endParaRPr lang="sv-SE">
              <a:solidFill>
                <a:prstClr val="black">
                  <a:tint val="75000"/>
                </a:prstClr>
              </a:solidFill>
              <a:latin typeface="Calibri"/>
            </a:endParaRPr>
          </a:p>
        </p:txBody>
      </p:sp>
      <p:sp>
        <p:nvSpPr>
          <p:cNvPr id="6" name="Slide Number Placeholder 5"/>
          <p:cNvSpPr>
            <a:spLocks noGrp="1"/>
          </p:cNvSpPr>
          <p:nvPr>
            <p:ph type="sldNum" sz="quarter" idx="4"/>
          </p:nvPr>
        </p:nvSpPr>
        <p:spPr>
          <a:xfrm>
            <a:off x="7634155" y="6525444"/>
            <a:ext cx="2311400" cy="365125"/>
          </a:xfrm>
          <a:prstGeom prst="rect">
            <a:avLst/>
          </a:prstGeom>
        </p:spPr>
        <p:txBody>
          <a:bodyPr vert="horz" lIns="91187" tIns="45596" rIns="91187" bIns="45596" rtlCol="0" anchor="ctr"/>
          <a:lstStyle>
            <a:lvl1pPr algn="r">
              <a:defRPr sz="1400" b="1" i="0">
                <a:solidFill>
                  <a:schemeClr val="tx1">
                    <a:tint val="75000"/>
                  </a:schemeClr>
                </a:solidFill>
              </a:defRPr>
            </a:lvl1pPr>
          </a:lstStyle>
          <a:p>
            <a:pPr defTabSz="911855"/>
            <a:fld id="{551115BC-487E-4422-894C-CB7CD3E79223}" type="slidenum">
              <a:rPr lang="sv-SE" smtClean="0">
                <a:solidFill>
                  <a:prstClr val="black">
                    <a:tint val="75000"/>
                  </a:prstClr>
                </a:solidFill>
                <a:latin typeface="Calibri"/>
              </a:rPr>
              <a:pPr defTabSz="911855"/>
              <a:t>‹#›</a:t>
            </a:fld>
            <a:endParaRPr lang="sv-SE">
              <a:solidFill>
                <a:prstClr val="black">
                  <a:tint val="75000"/>
                </a:prstClr>
              </a:solidFill>
              <a:latin typeface="Calibri"/>
            </a:endParaRPr>
          </a:p>
        </p:txBody>
      </p:sp>
    </p:spTree>
    <p:extLst>
      <p:ext uri="{BB962C8B-B14F-4D97-AF65-F5344CB8AC3E}">
        <p14:creationId xmlns:p14="http://schemas.microsoft.com/office/powerpoint/2010/main" val="1494203874"/>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Lst>
  <p:hf hdr="0" ftr="0" dt="0"/>
  <p:txStyles>
    <p:titleStyle>
      <a:lvl1pPr algn="l" defTabSz="911855" rtl="0" eaLnBrk="1" latinLnBrk="0" hangingPunct="1">
        <a:spcBef>
          <a:spcPct val="0"/>
        </a:spcBef>
        <a:buNone/>
        <a:defRPr sz="3200" kern="1200" baseline="0">
          <a:solidFill>
            <a:schemeClr val="bg1"/>
          </a:solidFill>
          <a:latin typeface="+mj-lt"/>
          <a:ea typeface="+mj-ea"/>
          <a:cs typeface="+mj-cs"/>
        </a:defRPr>
      </a:lvl1pPr>
    </p:titleStyle>
    <p:bodyStyle>
      <a:lvl1pPr marL="341947" indent="-341947" algn="l" defTabSz="911855"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0881" indent="-284948" algn="l" defTabSz="911855" rtl="0" eaLnBrk="1" latinLnBrk="0" hangingPunct="1">
        <a:spcBef>
          <a:spcPct val="20000"/>
        </a:spcBef>
        <a:buFont typeface="Arial" panose="020B0604020202020204" pitchFamily="34" charset="0"/>
        <a:buChar char="–"/>
        <a:defRPr sz="2300" kern="1200" baseline="0">
          <a:solidFill>
            <a:schemeClr val="bg1">
              <a:lumMod val="50000"/>
            </a:schemeClr>
          </a:solidFill>
          <a:latin typeface="+mn-lt"/>
          <a:ea typeface="+mn-ea"/>
          <a:cs typeface="+mn-cs"/>
        </a:defRPr>
      </a:lvl2pPr>
      <a:lvl3pPr marL="1139805" indent="-227958" algn="l" defTabSz="911855"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595745" indent="-227958" algn="l" defTabSz="911855"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1682" indent="-227958" algn="l" defTabSz="9118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7611" indent="-227958" algn="l" defTabSz="9118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3543" indent="-227958" algn="l" defTabSz="9118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9473" indent="-227958" algn="l" defTabSz="9118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5397" indent="-227958" algn="l" defTabSz="9118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1855" rtl="0" eaLnBrk="1" latinLnBrk="0" hangingPunct="1">
        <a:defRPr sz="1800" kern="1200">
          <a:solidFill>
            <a:schemeClr val="tx1"/>
          </a:solidFill>
          <a:latin typeface="+mn-lt"/>
          <a:ea typeface="+mn-ea"/>
          <a:cs typeface="+mn-cs"/>
        </a:defRPr>
      </a:lvl1pPr>
      <a:lvl2pPr marL="455926" algn="l" defTabSz="911855" rtl="0" eaLnBrk="1" latinLnBrk="0" hangingPunct="1">
        <a:defRPr sz="1800" kern="1200">
          <a:solidFill>
            <a:schemeClr val="tx1"/>
          </a:solidFill>
          <a:latin typeface="+mn-lt"/>
          <a:ea typeface="+mn-ea"/>
          <a:cs typeface="+mn-cs"/>
        </a:defRPr>
      </a:lvl2pPr>
      <a:lvl3pPr marL="911855" algn="l" defTabSz="911855" rtl="0" eaLnBrk="1" latinLnBrk="0" hangingPunct="1">
        <a:defRPr sz="1800" kern="1200">
          <a:solidFill>
            <a:schemeClr val="tx1"/>
          </a:solidFill>
          <a:latin typeface="+mn-lt"/>
          <a:ea typeface="+mn-ea"/>
          <a:cs typeface="+mn-cs"/>
        </a:defRPr>
      </a:lvl3pPr>
      <a:lvl4pPr marL="1367784" algn="l" defTabSz="911855" rtl="0" eaLnBrk="1" latinLnBrk="0" hangingPunct="1">
        <a:defRPr sz="1800" kern="1200">
          <a:solidFill>
            <a:schemeClr val="tx1"/>
          </a:solidFill>
          <a:latin typeface="+mn-lt"/>
          <a:ea typeface="+mn-ea"/>
          <a:cs typeface="+mn-cs"/>
        </a:defRPr>
      </a:lvl4pPr>
      <a:lvl5pPr marL="1823713" algn="l" defTabSz="911855" rtl="0" eaLnBrk="1" latinLnBrk="0" hangingPunct="1">
        <a:defRPr sz="1800" kern="1200">
          <a:solidFill>
            <a:schemeClr val="tx1"/>
          </a:solidFill>
          <a:latin typeface="+mn-lt"/>
          <a:ea typeface="+mn-ea"/>
          <a:cs typeface="+mn-cs"/>
        </a:defRPr>
      </a:lvl5pPr>
      <a:lvl6pPr marL="2279644" algn="l" defTabSz="911855" rtl="0" eaLnBrk="1" latinLnBrk="0" hangingPunct="1">
        <a:defRPr sz="1800" kern="1200">
          <a:solidFill>
            <a:schemeClr val="tx1"/>
          </a:solidFill>
          <a:latin typeface="+mn-lt"/>
          <a:ea typeface="+mn-ea"/>
          <a:cs typeface="+mn-cs"/>
        </a:defRPr>
      </a:lvl6pPr>
      <a:lvl7pPr marL="2735576" algn="l" defTabSz="911855" rtl="0" eaLnBrk="1" latinLnBrk="0" hangingPunct="1">
        <a:defRPr sz="1800" kern="1200">
          <a:solidFill>
            <a:schemeClr val="tx1"/>
          </a:solidFill>
          <a:latin typeface="+mn-lt"/>
          <a:ea typeface="+mn-ea"/>
          <a:cs typeface="+mn-cs"/>
        </a:defRPr>
      </a:lvl7pPr>
      <a:lvl8pPr marL="3191507" algn="l" defTabSz="911855" rtl="0" eaLnBrk="1" latinLnBrk="0" hangingPunct="1">
        <a:defRPr sz="1800" kern="1200">
          <a:solidFill>
            <a:schemeClr val="tx1"/>
          </a:solidFill>
          <a:latin typeface="+mn-lt"/>
          <a:ea typeface="+mn-ea"/>
          <a:cs typeface="+mn-cs"/>
        </a:defRPr>
      </a:lvl8pPr>
      <a:lvl9pPr marL="3647435" algn="l" defTabSz="91185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95300" y="274639"/>
            <a:ext cx="8915400" cy="1143000"/>
          </a:xfrm>
          <a:prstGeom prst="rect">
            <a:avLst/>
          </a:prstGeom>
        </p:spPr>
        <p:txBody>
          <a:bodyPr vert="horz" lIns="91038" tIns="45523" rIns="91038" bIns="45523"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95300" y="1600206"/>
            <a:ext cx="8915400" cy="4525963"/>
          </a:xfrm>
          <a:prstGeom prst="rect">
            <a:avLst/>
          </a:prstGeom>
        </p:spPr>
        <p:txBody>
          <a:bodyPr vert="horz" lIns="91038" tIns="45523" rIns="91038" bIns="45523"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95303" y="6356760"/>
            <a:ext cx="2311400" cy="365125"/>
          </a:xfrm>
          <a:prstGeom prst="rect">
            <a:avLst/>
          </a:prstGeom>
        </p:spPr>
        <p:txBody>
          <a:bodyPr vert="horz" lIns="91038" tIns="45523" rIns="91038" bIns="45523" rtlCol="0" anchor="ctr"/>
          <a:lstStyle>
            <a:lvl1pPr algn="l">
              <a:defRPr sz="1200">
                <a:solidFill>
                  <a:schemeClr val="tx1">
                    <a:tint val="75000"/>
                  </a:schemeClr>
                </a:solidFill>
              </a:defRPr>
            </a:lvl1pPr>
          </a:lstStyle>
          <a:p>
            <a:fld id="{35A93C09-8E59-ED43-AA3F-8A057B293F26}" type="datetime1">
              <a:rPr lang="sv-SE" smtClean="0">
                <a:solidFill>
                  <a:prstClr val="black">
                    <a:tint val="75000"/>
                  </a:prstClr>
                </a:solidFill>
                <a:latin typeface="Calibri"/>
              </a:rPr>
              <a:pPr/>
              <a:t>2017-02-28</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384550" y="6356760"/>
            <a:ext cx="3136900" cy="365125"/>
          </a:xfrm>
          <a:prstGeom prst="rect">
            <a:avLst/>
          </a:prstGeom>
        </p:spPr>
        <p:txBody>
          <a:bodyPr vert="horz" lIns="91038" tIns="45523" rIns="91038" bIns="45523" rtlCol="0" anchor="ctr"/>
          <a:lstStyle>
            <a:lvl1pPr algn="ctr">
              <a:defRPr sz="1200">
                <a:solidFill>
                  <a:schemeClr val="tx1">
                    <a:tint val="75000"/>
                  </a:schemeClr>
                </a:solidFill>
              </a:defRPr>
            </a:lvl1pPr>
          </a:lstStyle>
          <a:p>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7099300" y="6356760"/>
            <a:ext cx="2311400" cy="365125"/>
          </a:xfrm>
          <a:prstGeom prst="rect">
            <a:avLst/>
          </a:prstGeom>
        </p:spPr>
        <p:txBody>
          <a:bodyPr vert="horz" lIns="91038" tIns="45523" rIns="91038" bIns="45523" rtlCol="0" anchor="ctr"/>
          <a:lstStyle>
            <a:lvl1pPr algn="r">
              <a:defRPr sz="1200">
                <a:solidFill>
                  <a:schemeClr val="tx1">
                    <a:tint val="75000"/>
                  </a:schemeClr>
                </a:solidFill>
              </a:defRPr>
            </a:lvl1p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429203632"/>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hf hdr="0" ftr="0" dt="0"/>
  <p:txStyles>
    <p:titleStyle>
      <a:lvl1pPr algn="ctr" defTabSz="455184" rtl="0" eaLnBrk="1" latinLnBrk="0" hangingPunct="1">
        <a:spcBef>
          <a:spcPct val="0"/>
        </a:spcBef>
        <a:buNone/>
        <a:defRPr sz="4300" kern="1200">
          <a:solidFill>
            <a:schemeClr val="tx1"/>
          </a:solidFill>
          <a:latin typeface="+mj-lt"/>
          <a:ea typeface="+mj-ea"/>
          <a:cs typeface="+mj-cs"/>
        </a:defRPr>
      </a:lvl1pPr>
    </p:titleStyle>
    <p:bodyStyle>
      <a:lvl1pPr marL="341386" indent="-341386" algn="l" defTabSz="455184" rtl="0" eaLnBrk="1" latinLnBrk="0" hangingPunct="1">
        <a:spcBef>
          <a:spcPct val="20000"/>
        </a:spcBef>
        <a:buFont typeface="Arial"/>
        <a:buChar char="•"/>
        <a:defRPr sz="3200" kern="1200">
          <a:solidFill>
            <a:schemeClr val="tx1"/>
          </a:solidFill>
          <a:latin typeface="+mn-lt"/>
          <a:ea typeface="+mn-ea"/>
          <a:cs typeface="+mn-cs"/>
        </a:defRPr>
      </a:lvl1pPr>
      <a:lvl2pPr marL="739679" indent="-284482" algn="l" defTabSz="455184" rtl="0" eaLnBrk="1" latinLnBrk="0" hangingPunct="1">
        <a:spcBef>
          <a:spcPct val="20000"/>
        </a:spcBef>
        <a:buFont typeface="Arial"/>
        <a:buChar char="–"/>
        <a:defRPr sz="2800" kern="1200">
          <a:solidFill>
            <a:schemeClr val="tx1"/>
          </a:solidFill>
          <a:latin typeface="+mn-lt"/>
          <a:ea typeface="+mn-ea"/>
          <a:cs typeface="+mn-cs"/>
        </a:defRPr>
      </a:lvl2pPr>
      <a:lvl3pPr marL="1137945" indent="-227589" algn="l" defTabSz="455184" rtl="0" eaLnBrk="1" latinLnBrk="0" hangingPunct="1">
        <a:spcBef>
          <a:spcPct val="20000"/>
        </a:spcBef>
        <a:buFont typeface="Arial"/>
        <a:buChar char="•"/>
        <a:defRPr sz="2300" kern="1200">
          <a:solidFill>
            <a:schemeClr val="tx1"/>
          </a:solidFill>
          <a:latin typeface="+mn-lt"/>
          <a:ea typeface="+mn-ea"/>
          <a:cs typeface="+mn-cs"/>
        </a:defRPr>
      </a:lvl3pPr>
      <a:lvl4pPr marL="1593155" indent="-227589" algn="l" defTabSz="455184" rtl="0" eaLnBrk="1" latinLnBrk="0" hangingPunct="1">
        <a:spcBef>
          <a:spcPct val="20000"/>
        </a:spcBef>
        <a:buFont typeface="Arial"/>
        <a:buChar char="–"/>
        <a:defRPr sz="2000" kern="1200">
          <a:solidFill>
            <a:schemeClr val="tx1"/>
          </a:solidFill>
          <a:latin typeface="+mn-lt"/>
          <a:ea typeface="+mn-ea"/>
          <a:cs typeface="+mn-cs"/>
        </a:defRPr>
      </a:lvl4pPr>
      <a:lvl5pPr marL="2048346" indent="-227589" algn="l" defTabSz="455184" rtl="0" eaLnBrk="1" latinLnBrk="0" hangingPunct="1">
        <a:spcBef>
          <a:spcPct val="20000"/>
        </a:spcBef>
        <a:buFont typeface="Arial"/>
        <a:buChar char="»"/>
        <a:defRPr sz="2000" kern="1200">
          <a:solidFill>
            <a:schemeClr val="tx1"/>
          </a:solidFill>
          <a:latin typeface="+mn-lt"/>
          <a:ea typeface="+mn-ea"/>
          <a:cs typeface="+mn-cs"/>
        </a:defRPr>
      </a:lvl5pPr>
      <a:lvl6pPr marL="2503535" indent="-227589" algn="l" defTabSz="455184" rtl="0" eaLnBrk="1" latinLnBrk="0" hangingPunct="1">
        <a:spcBef>
          <a:spcPct val="20000"/>
        </a:spcBef>
        <a:buFont typeface="Arial"/>
        <a:buChar char="•"/>
        <a:defRPr sz="2000" kern="1200">
          <a:solidFill>
            <a:schemeClr val="tx1"/>
          </a:solidFill>
          <a:latin typeface="+mn-lt"/>
          <a:ea typeface="+mn-ea"/>
          <a:cs typeface="+mn-cs"/>
        </a:defRPr>
      </a:lvl6pPr>
      <a:lvl7pPr marL="2958720" indent="-227589" algn="l" defTabSz="455184" rtl="0" eaLnBrk="1" latinLnBrk="0" hangingPunct="1">
        <a:spcBef>
          <a:spcPct val="20000"/>
        </a:spcBef>
        <a:buFont typeface="Arial"/>
        <a:buChar char="•"/>
        <a:defRPr sz="2000" kern="1200">
          <a:solidFill>
            <a:schemeClr val="tx1"/>
          </a:solidFill>
          <a:latin typeface="+mn-lt"/>
          <a:ea typeface="+mn-ea"/>
          <a:cs typeface="+mn-cs"/>
        </a:defRPr>
      </a:lvl7pPr>
      <a:lvl8pPr marL="3413913" indent="-227589" algn="l" defTabSz="455184" rtl="0" eaLnBrk="1" latinLnBrk="0" hangingPunct="1">
        <a:spcBef>
          <a:spcPct val="20000"/>
        </a:spcBef>
        <a:buFont typeface="Arial"/>
        <a:buChar char="•"/>
        <a:defRPr sz="2000" kern="1200">
          <a:solidFill>
            <a:schemeClr val="tx1"/>
          </a:solidFill>
          <a:latin typeface="+mn-lt"/>
          <a:ea typeface="+mn-ea"/>
          <a:cs typeface="+mn-cs"/>
        </a:defRPr>
      </a:lvl8pPr>
      <a:lvl9pPr marL="3869099" indent="-227589" algn="l" defTabSz="455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5184" rtl="0" eaLnBrk="1" latinLnBrk="0" hangingPunct="1">
        <a:defRPr sz="1800" kern="1200">
          <a:solidFill>
            <a:schemeClr val="tx1"/>
          </a:solidFill>
          <a:latin typeface="+mn-lt"/>
          <a:ea typeface="+mn-ea"/>
          <a:cs typeface="+mn-cs"/>
        </a:defRPr>
      </a:lvl1pPr>
      <a:lvl2pPr marL="455184" algn="l" defTabSz="455184" rtl="0" eaLnBrk="1" latinLnBrk="0" hangingPunct="1">
        <a:defRPr sz="1800" kern="1200">
          <a:solidFill>
            <a:schemeClr val="tx1"/>
          </a:solidFill>
          <a:latin typeface="+mn-lt"/>
          <a:ea typeface="+mn-ea"/>
          <a:cs typeface="+mn-cs"/>
        </a:defRPr>
      </a:lvl2pPr>
      <a:lvl3pPr marL="910369" algn="l" defTabSz="455184" rtl="0" eaLnBrk="1" latinLnBrk="0" hangingPunct="1">
        <a:defRPr sz="1800" kern="1200">
          <a:solidFill>
            <a:schemeClr val="tx1"/>
          </a:solidFill>
          <a:latin typeface="+mn-lt"/>
          <a:ea typeface="+mn-ea"/>
          <a:cs typeface="+mn-cs"/>
        </a:defRPr>
      </a:lvl3pPr>
      <a:lvl4pPr marL="1365558" algn="l" defTabSz="455184" rtl="0" eaLnBrk="1" latinLnBrk="0" hangingPunct="1">
        <a:defRPr sz="1800" kern="1200">
          <a:solidFill>
            <a:schemeClr val="tx1"/>
          </a:solidFill>
          <a:latin typeface="+mn-lt"/>
          <a:ea typeface="+mn-ea"/>
          <a:cs typeface="+mn-cs"/>
        </a:defRPr>
      </a:lvl4pPr>
      <a:lvl5pPr marL="1820746" algn="l" defTabSz="455184" rtl="0" eaLnBrk="1" latinLnBrk="0" hangingPunct="1">
        <a:defRPr sz="1800" kern="1200">
          <a:solidFill>
            <a:schemeClr val="tx1"/>
          </a:solidFill>
          <a:latin typeface="+mn-lt"/>
          <a:ea typeface="+mn-ea"/>
          <a:cs typeface="+mn-cs"/>
        </a:defRPr>
      </a:lvl5pPr>
      <a:lvl6pPr marL="2275942" algn="l" defTabSz="455184" rtl="0" eaLnBrk="1" latinLnBrk="0" hangingPunct="1">
        <a:defRPr sz="1800" kern="1200">
          <a:solidFill>
            <a:schemeClr val="tx1"/>
          </a:solidFill>
          <a:latin typeface="+mn-lt"/>
          <a:ea typeface="+mn-ea"/>
          <a:cs typeface="+mn-cs"/>
        </a:defRPr>
      </a:lvl6pPr>
      <a:lvl7pPr marL="2731128" algn="l" defTabSz="455184" rtl="0" eaLnBrk="1" latinLnBrk="0" hangingPunct="1">
        <a:defRPr sz="1800" kern="1200">
          <a:solidFill>
            <a:schemeClr val="tx1"/>
          </a:solidFill>
          <a:latin typeface="+mn-lt"/>
          <a:ea typeface="+mn-ea"/>
          <a:cs typeface="+mn-cs"/>
        </a:defRPr>
      </a:lvl7pPr>
      <a:lvl8pPr marL="3186321" algn="l" defTabSz="455184" rtl="0" eaLnBrk="1" latinLnBrk="0" hangingPunct="1">
        <a:defRPr sz="1800" kern="1200">
          <a:solidFill>
            <a:schemeClr val="tx1"/>
          </a:solidFill>
          <a:latin typeface="+mn-lt"/>
          <a:ea typeface="+mn-ea"/>
          <a:cs typeface="+mn-cs"/>
        </a:defRPr>
      </a:lvl8pPr>
      <a:lvl9pPr marL="3641510" algn="l" defTabSz="45518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9"/>
            <a:ext cx="7734064" cy="1143000"/>
          </a:xfrm>
          <a:prstGeom prst="rect">
            <a:avLst/>
          </a:prstGeom>
        </p:spPr>
        <p:txBody>
          <a:bodyPr vert="horz" lIns="102291" tIns="51151" rIns="102291" bIns="51151"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95300" y="1600205"/>
            <a:ext cx="8915400" cy="4525963"/>
          </a:xfrm>
          <a:prstGeom prst="rect">
            <a:avLst/>
          </a:prstGeom>
        </p:spPr>
        <p:txBody>
          <a:bodyPr vert="horz" lIns="102291" tIns="51151" rIns="102291" bIns="5115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95300" y="6356552"/>
            <a:ext cx="2311400" cy="365125"/>
          </a:xfrm>
          <a:prstGeom prst="rect">
            <a:avLst/>
          </a:prstGeom>
        </p:spPr>
        <p:txBody>
          <a:bodyPr vert="horz" lIns="102291" tIns="51151" rIns="102291" bIns="51151" rtlCol="0" anchor="ctr"/>
          <a:lstStyle>
            <a:lvl1pPr algn="l">
              <a:defRPr sz="1400">
                <a:solidFill>
                  <a:srgbClr val="000000"/>
                </a:solidFill>
              </a:defRPr>
            </a:lvl1pPr>
          </a:lstStyle>
          <a:p>
            <a:pPr defTabSz="1022929"/>
            <a:fld id="{7103233B-D569-4A6E-878F-CDE152514C47}" type="datetime1">
              <a:rPr lang="sv-SE" smtClean="0">
                <a:latin typeface="Calibri"/>
              </a:rPr>
              <a:pPr defTabSz="1022929"/>
              <a:t>2017-02-28</a:t>
            </a:fld>
            <a:endParaRPr lang="sv-SE" dirty="0">
              <a:latin typeface="Calibri"/>
            </a:endParaRPr>
          </a:p>
        </p:txBody>
      </p:sp>
      <p:sp>
        <p:nvSpPr>
          <p:cNvPr id="5" name="Footer Placeholder 4"/>
          <p:cNvSpPr>
            <a:spLocks noGrp="1"/>
          </p:cNvSpPr>
          <p:nvPr>
            <p:ph type="ftr" sz="quarter" idx="3"/>
          </p:nvPr>
        </p:nvSpPr>
        <p:spPr>
          <a:xfrm>
            <a:off x="3384550" y="6356552"/>
            <a:ext cx="3136900" cy="365125"/>
          </a:xfrm>
          <a:prstGeom prst="rect">
            <a:avLst/>
          </a:prstGeom>
        </p:spPr>
        <p:txBody>
          <a:bodyPr vert="horz" lIns="102291" tIns="51151" rIns="102291" bIns="51151" rtlCol="0" anchor="ctr"/>
          <a:lstStyle>
            <a:lvl1pPr algn="ctr">
              <a:defRPr sz="1400">
                <a:solidFill>
                  <a:srgbClr val="000000"/>
                </a:solidFill>
              </a:defRPr>
            </a:lvl1pPr>
          </a:lstStyle>
          <a:p>
            <a:pPr defTabSz="1022929"/>
            <a:endParaRPr lang="sv-SE" dirty="0">
              <a:latin typeface="Calibri"/>
            </a:endParaRPr>
          </a:p>
        </p:txBody>
      </p:sp>
      <p:sp>
        <p:nvSpPr>
          <p:cNvPr id="6" name="Slide Number Placeholder 5"/>
          <p:cNvSpPr>
            <a:spLocks noGrp="1"/>
          </p:cNvSpPr>
          <p:nvPr>
            <p:ph type="sldNum" sz="quarter" idx="4"/>
          </p:nvPr>
        </p:nvSpPr>
        <p:spPr>
          <a:xfrm>
            <a:off x="7099300" y="6356552"/>
            <a:ext cx="2311400" cy="365125"/>
          </a:xfrm>
          <a:prstGeom prst="rect">
            <a:avLst/>
          </a:prstGeom>
        </p:spPr>
        <p:txBody>
          <a:bodyPr vert="horz" lIns="102291" tIns="51151" rIns="102291" bIns="51151" rtlCol="0" anchor="ctr"/>
          <a:lstStyle>
            <a:lvl1pPr algn="r">
              <a:defRPr sz="1400">
                <a:solidFill>
                  <a:srgbClr val="000000"/>
                </a:solidFill>
              </a:defRPr>
            </a:lvl1pPr>
          </a:lstStyle>
          <a:p>
            <a:pPr defTabSz="1022929"/>
            <a:fld id="{551115BC-487E-4422-894C-CB7CD3E79223}" type="slidenum">
              <a:rPr lang="sv-SE" smtClean="0">
                <a:latin typeface="Calibri"/>
              </a:rPr>
              <a:pPr defTabSz="1022929"/>
              <a:t>‹#›</a:t>
            </a:fld>
            <a:endParaRPr lang="sv-SE" dirty="0">
              <a:latin typeface="Calibri"/>
            </a:endParaRPr>
          </a:p>
        </p:txBody>
      </p:sp>
    </p:spTree>
    <p:extLst>
      <p:ext uri="{BB962C8B-B14F-4D97-AF65-F5344CB8AC3E}">
        <p14:creationId xmlns:p14="http://schemas.microsoft.com/office/powerpoint/2010/main" val="23473813"/>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Lst>
  <p:hf hdr="0" ftr="0" dt="0"/>
  <p:txStyles>
    <p:titleStyle>
      <a:lvl1pPr algn="l" defTabSz="1022929" rtl="0" eaLnBrk="1" latinLnBrk="0" hangingPunct="1">
        <a:spcBef>
          <a:spcPct val="0"/>
        </a:spcBef>
        <a:buNone/>
        <a:defRPr sz="3600" kern="1200" baseline="0">
          <a:solidFill>
            <a:schemeClr val="bg1"/>
          </a:solidFill>
          <a:latin typeface="+mj-lt"/>
          <a:ea typeface="+mj-ea"/>
          <a:cs typeface="+mj-cs"/>
        </a:defRPr>
      </a:lvl1pPr>
    </p:titleStyle>
    <p:bodyStyle>
      <a:lvl1pPr marL="383617" indent="-383617" algn="l" defTabSz="1022929" rtl="0" eaLnBrk="1" latinLnBrk="0" hangingPunct="1">
        <a:spcBef>
          <a:spcPct val="20000"/>
        </a:spcBef>
        <a:buFont typeface="Arial" panose="020B0604020202020204" pitchFamily="34" charset="0"/>
        <a:buChar char="•"/>
        <a:defRPr sz="3200" kern="1200" baseline="0">
          <a:solidFill>
            <a:schemeClr val="tx1"/>
          </a:solidFill>
          <a:latin typeface="+mn-lt"/>
          <a:ea typeface="+mn-ea"/>
          <a:cs typeface="+mn-cs"/>
        </a:defRPr>
      </a:lvl1pPr>
      <a:lvl2pPr marL="831167" indent="-319668" algn="l" defTabSz="1022929" rtl="0" eaLnBrk="1" latinLnBrk="0" hangingPunct="1">
        <a:spcBef>
          <a:spcPct val="20000"/>
        </a:spcBef>
        <a:buFont typeface="Arial" panose="020B0604020202020204" pitchFamily="34" charset="0"/>
        <a:buChar char="–"/>
        <a:defRPr sz="2700" kern="1200" baseline="0">
          <a:solidFill>
            <a:schemeClr val="tx1"/>
          </a:solidFill>
          <a:latin typeface="+mn-lt"/>
          <a:ea typeface="+mn-ea"/>
          <a:cs typeface="+mn-cs"/>
        </a:defRPr>
      </a:lvl2pPr>
      <a:lvl3pPr marL="1278719" indent="-255750" algn="l" defTabSz="1022929" rtl="0" eaLnBrk="1" latinLnBrk="0" hangingPunct="1">
        <a:spcBef>
          <a:spcPct val="20000"/>
        </a:spcBef>
        <a:buFont typeface="Arial" panose="020B0604020202020204" pitchFamily="34" charset="0"/>
        <a:buChar char="•"/>
        <a:defRPr sz="2300" kern="1200" baseline="0">
          <a:solidFill>
            <a:schemeClr val="tx1"/>
          </a:solidFill>
          <a:latin typeface="+mn-lt"/>
          <a:ea typeface="+mn-ea"/>
          <a:cs typeface="+mn-cs"/>
        </a:defRPr>
      </a:lvl3pPr>
      <a:lvl4pPr marL="1790192" indent="-255750" algn="l" defTabSz="1022929"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4pPr>
      <a:lvl5pPr marL="2301704" indent="-255750" algn="l" defTabSz="102292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145" indent="-255750" algn="l" defTabSz="102292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4638" indent="-255750" algn="l" defTabSz="102292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6116" indent="-255750" algn="l" defTabSz="102292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7594" indent="-255750" algn="l" defTabSz="102292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sv-SE"/>
      </a:defPPr>
      <a:lvl1pPr marL="0" algn="l" defTabSz="1022929" rtl="0" eaLnBrk="1" latinLnBrk="0" hangingPunct="1">
        <a:defRPr sz="2000" kern="1200">
          <a:solidFill>
            <a:schemeClr val="tx1"/>
          </a:solidFill>
          <a:latin typeface="+mn-lt"/>
          <a:ea typeface="+mn-ea"/>
          <a:cs typeface="+mn-cs"/>
        </a:defRPr>
      </a:lvl1pPr>
      <a:lvl2pPr marL="511461" algn="l" defTabSz="1022929" rtl="0" eaLnBrk="1" latinLnBrk="0" hangingPunct="1">
        <a:defRPr sz="2000" kern="1200">
          <a:solidFill>
            <a:schemeClr val="tx1"/>
          </a:solidFill>
          <a:latin typeface="+mn-lt"/>
          <a:ea typeface="+mn-ea"/>
          <a:cs typeface="+mn-cs"/>
        </a:defRPr>
      </a:lvl2pPr>
      <a:lvl3pPr marL="1022929" algn="l" defTabSz="1022929" rtl="0" eaLnBrk="1" latinLnBrk="0" hangingPunct="1">
        <a:defRPr sz="2000" kern="1200">
          <a:solidFill>
            <a:schemeClr val="tx1"/>
          </a:solidFill>
          <a:latin typeface="+mn-lt"/>
          <a:ea typeface="+mn-ea"/>
          <a:cs typeface="+mn-cs"/>
        </a:defRPr>
      </a:lvl3pPr>
      <a:lvl4pPr marL="1534448" algn="l" defTabSz="1022929" rtl="0" eaLnBrk="1" latinLnBrk="0" hangingPunct="1">
        <a:defRPr sz="2000" kern="1200">
          <a:solidFill>
            <a:schemeClr val="tx1"/>
          </a:solidFill>
          <a:latin typeface="+mn-lt"/>
          <a:ea typeface="+mn-ea"/>
          <a:cs typeface="+mn-cs"/>
        </a:defRPr>
      </a:lvl4pPr>
      <a:lvl5pPr marL="2045918" algn="l" defTabSz="1022929" rtl="0" eaLnBrk="1" latinLnBrk="0" hangingPunct="1">
        <a:defRPr sz="2000" kern="1200">
          <a:solidFill>
            <a:schemeClr val="tx1"/>
          </a:solidFill>
          <a:latin typeface="+mn-lt"/>
          <a:ea typeface="+mn-ea"/>
          <a:cs typeface="+mn-cs"/>
        </a:defRPr>
      </a:lvl5pPr>
      <a:lvl6pPr marL="2557415" algn="l" defTabSz="1022929" rtl="0" eaLnBrk="1" latinLnBrk="0" hangingPunct="1">
        <a:defRPr sz="2000" kern="1200">
          <a:solidFill>
            <a:schemeClr val="tx1"/>
          </a:solidFill>
          <a:latin typeface="+mn-lt"/>
          <a:ea typeface="+mn-ea"/>
          <a:cs typeface="+mn-cs"/>
        </a:defRPr>
      </a:lvl6pPr>
      <a:lvl7pPr marL="3068888" algn="l" defTabSz="1022929" rtl="0" eaLnBrk="1" latinLnBrk="0" hangingPunct="1">
        <a:defRPr sz="2000" kern="1200">
          <a:solidFill>
            <a:schemeClr val="tx1"/>
          </a:solidFill>
          <a:latin typeface="+mn-lt"/>
          <a:ea typeface="+mn-ea"/>
          <a:cs typeface="+mn-cs"/>
        </a:defRPr>
      </a:lvl7pPr>
      <a:lvl8pPr marL="3580380" algn="l" defTabSz="1022929" rtl="0" eaLnBrk="1" latinLnBrk="0" hangingPunct="1">
        <a:defRPr sz="2000" kern="1200">
          <a:solidFill>
            <a:schemeClr val="tx1"/>
          </a:solidFill>
          <a:latin typeface="+mn-lt"/>
          <a:ea typeface="+mn-ea"/>
          <a:cs typeface="+mn-cs"/>
        </a:defRPr>
      </a:lvl8pPr>
      <a:lvl9pPr marL="4091852" algn="l" defTabSz="1022929"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emf"/><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g"/><Relationship Id="rId1" Type="http://schemas.openxmlformats.org/officeDocument/2006/relationships/slideLayout" Target="../slideLayouts/slideLayout4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gif"/><Relationship Id="rId5" Type="http://schemas.openxmlformats.org/officeDocument/2006/relationships/image" Target="../media/image46.jpeg"/><Relationship Id="rId1" Type="http://schemas.openxmlformats.org/officeDocument/2006/relationships/slideLayout" Target="../slideLayouts/slideLayout73.xml"/><Relationship Id="rId2" Type="http://schemas.openxmlformats.org/officeDocument/2006/relationships/image" Target="../media/image4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47.png"/><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1.png"/><Relationship Id="rId1" Type="http://schemas.openxmlformats.org/officeDocument/2006/relationships/slideLayout" Target="../slideLayouts/slideLayout58.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9.jpeg"/><Relationship Id="rId1" Type="http://schemas.openxmlformats.org/officeDocument/2006/relationships/slideLayout" Target="../slideLayouts/slideLayout58.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1.png"/><Relationship Id="rId1" Type="http://schemas.openxmlformats.org/officeDocument/2006/relationships/slideLayout" Target="../slideLayouts/slideLayout58.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image" Target="../media/image5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51.emf"/></Relationships>
</file>

<file path=ppt/slides/_rels/slide18.xml.rels><?xml version="1.0" encoding="UTF-8" standalone="yes"?>
<Relationships xmlns="http://schemas.openxmlformats.org/package/2006/relationships"><Relationship Id="rId11" Type="http://schemas.openxmlformats.org/officeDocument/2006/relationships/image" Target="../media/image61.png"/><Relationship Id="rId12" Type="http://schemas.openxmlformats.org/officeDocument/2006/relationships/image" Target="../media/image62.jpeg"/><Relationship Id="rId13" Type="http://schemas.openxmlformats.org/officeDocument/2006/relationships/image" Target="../media/image63.jpeg"/><Relationship Id="rId14" Type="http://schemas.openxmlformats.org/officeDocument/2006/relationships/image" Target="../media/image64.gif"/><Relationship Id="rId1" Type="http://schemas.openxmlformats.org/officeDocument/2006/relationships/slideLayout" Target="../slideLayouts/slideLayout77.xml"/><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gif"/><Relationship Id="rId5" Type="http://schemas.openxmlformats.org/officeDocument/2006/relationships/image" Target="../media/image55.jpe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gif"/><Relationship Id="rId10"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4" Type="http://schemas.openxmlformats.org/officeDocument/2006/relationships/video" Target="../media/media2.mp4"/><Relationship Id="rId5" Type="http://schemas.openxmlformats.org/officeDocument/2006/relationships/slideLayout" Target="../slideLayouts/slideLayout115.xml"/><Relationship Id="rId6" Type="http://schemas.openxmlformats.org/officeDocument/2006/relationships/notesSlide" Target="../notesSlides/notesSlide1.xml"/><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emf"/><Relationship Id="rId10" Type="http://schemas.openxmlformats.org/officeDocument/2006/relationships/image" Target="../media/image11.png"/><Relationship Id="rId1" Type="http://schemas.microsoft.com/office/2007/relationships/media" Target="../media/media1.mov"/><Relationship Id="rId2" Type="http://schemas.openxmlformats.org/officeDocument/2006/relationships/video" Target="../media/media1.mov"/></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5.emf"/><Relationship Id="rId5" Type="http://schemas.openxmlformats.org/officeDocument/2006/relationships/image" Target="../media/image66.emf"/><Relationship Id="rId6" Type="http://schemas.openxmlformats.org/officeDocument/2006/relationships/image" Target="../media/image67.emf"/><Relationship Id="rId7" Type="http://schemas.openxmlformats.org/officeDocument/2006/relationships/image" Target="../media/image68.emf"/><Relationship Id="rId8" Type="http://schemas.openxmlformats.org/officeDocument/2006/relationships/image" Target="../media/image69.emf"/><Relationship Id="rId9" Type="http://schemas.openxmlformats.org/officeDocument/2006/relationships/image" Target="../media/image70.emf"/><Relationship Id="rId10" Type="http://schemas.openxmlformats.org/officeDocument/2006/relationships/image" Target="../media/image71.emf"/><Relationship Id="rId11" Type="http://schemas.openxmlformats.org/officeDocument/2006/relationships/image" Target="../media/image72.emf"/><Relationship Id="rId1" Type="http://schemas.openxmlformats.org/officeDocument/2006/relationships/slideLayout" Target="../slideLayouts/slideLayout77.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73.png"/><Relationship Id="rId3" Type="http://schemas.openxmlformats.org/officeDocument/2006/relationships/image" Target="../media/image7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75.jpeg"/><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png"/><Relationship Id="rId1" Type="http://schemas.openxmlformats.org/officeDocument/2006/relationships/slideLayout" Target="../slideLayouts/slideLayout100.xml"/><Relationship Id="rId2" Type="http://schemas.openxmlformats.org/officeDocument/2006/relationships/image" Target="../media/image7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7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2.xml"/><Relationship Id="rId3" Type="http://schemas.openxmlformats.org/officeDocument/2006/relationships/image" Target="../media/image8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8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82.emf"/><Relationship Id="rId3"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3.png"/><Relationship Id="rId1" Type="http://schemas.openxmlformats.org/officeDocument/2006/relationships/slideLayout" Target="../slideLayouts/slideLayout53.xml"/><Relationship Id="rId2" Type="http://schemas.openxmlformats.org/officeDocument/2006/relationships/image" Target="../media/image8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8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86.png"/><Relationship Id="rId3" Type="http://schemas.openxmlformats.org/officeDocument/2006/relationships/image" Target="../media/image8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86.png"/><Relationship Id="rId3" Type="http://schemas.openxmlformats.org/officeDocument/2006/relationships/image" Target="../media/image8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1" Type="http://schemas.openxmlformats.org/officeDocument/2006/relationships/image" Target="../media/image22.jpeg"/><Relationship Id="rId12" Type="http://schemas.openxmlformats.org/officeDocument/2006/relationships/image" Target="../media/image23.png"/><Relationship Id="rId13" Type="http://schemas.openxmlformats.org/officeDocument/2006/relationships/image" Target="../media/image24.png"/><Relationship Id="rId14" Type="http://schemas.openxmlformats.org/officeDocument/2006/relationships/image" Target="../media/image25.png"/><Relationship Id="rId1" Type="http://schemas.openxmlformats.org/officeDocument/2006/relationships/slideLayout" Target="../slideLayouts/slideLayout34.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xml"/><Relationship Id="rId3"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39.png"/><Relationship Id="rId17" Type="http://schemas.openxmlformats.org/officeDocument/2006/relationships/image" Target="../media/image40.png"/><Relationship Id="rId1" Type="http://schemas.openxmlformats.org/officeDocument/2006/relationships/slideLayout" Target="../slideLayouts/slideLayout34.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3064"/>
          <a:stretch/>
        </p:blipFill>
        <p:spPr>
          <a:xfrm>
            <a:off x="-1" y="-123487"/>
            <a:ext cx="9909829" cy="6456662"/>
          </a:xfrm>
          <a:prstGeom prst="rect">
            <a:avLst/>
          </a:prstGeom>
        </p:spPr>
      </p:pic>
      <p:pic>
        <p:nvPicPr>
          <p:cNvPr id="6" name="Bildobjekt 5"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291" y="303504"/>
            <a:ext cx="1751348" cy="864896"/>
          </a:xfrm>
          <a:prstGeom prst="rect">
            <a:avLst/>
          </a:prstGeom>
        </p:spPr>
      </p:pic>
      <p:sp>
        <p:nvSpPr>
          <p:cNvPr id="7" name="textruta 6"/>
          <p:cNvSpPr txBox="1"/>
          <p:nvPr/>
        </p:nvSpPr>
        <p:spPr>
          <a:xfrm>
            <a:off x="0" y="5602002"/>
            <a:ext cx="9906000" cy="1261486"/>
          </a:xfrm>
          <a:prstGeom prst="rect">
            <a:avLst/>
          </a:prstGeom>
          <a:solidFill>
            <a:srgbClr val="1394CA"/>
          </a:solidFill>
          <a:ln>
            <a:solidFill>
              <a:srgbClr val="1394CA"/>
            </a:solidFill>
          </a:ln>
        </p:spPr>
        <p:txBody>
          <a:bodyPr wrap="square" lIns="91038" tIns="45523" rIns="91038" bIns="45523" rtlCol="0">
            <a:spAutoFit/>
          </a:bodyPr>
          <a:lstStyle/>
          <a:p>
            <a:pPr lvl="1"/>
            <a:r>
              <a:rPr lang="en-GB" sz="3600" b="1" dirty="0" smtClean="0">
                <a:solidFill>
                  <a:srgbClr val="FFFFFF"/>
                </a:solidFill>
                <a:latin typeface="Calibri"/>
                <a:cs typeface="Calibri"/>
              </a:rPr>
              <a:t>The European Spallation Source</a:t>
            </a:r>
            <a:endParaRPr lang="en-GB" sz="1200" dirty="0">
              <a:solidFill>
                <a:srgbClr val="FFFFFF"/>
              </a:solidFill>
              <a:cs typeface="Calibri"/>
            </a:endParaRPr>
          </a:p>
          <a:p>
            <a:pPr lvl="1"/>
            <a:r>
              <a:rPr lang="en-GB" sz="2000" i="1" dirty="0">
                <a:solidFill>
                  <a:srgbClr val="FFFFFF"/>
                </a:solidFill>
                <a:cs typeface="Calibri"/>
              </a:rPr>
              <a:t>John Womersley, </a:t>
            </a:r>
            <a:r>
              <a:rPr lang="en-US" sz="2000" i="1" dirty="0">
                <a:solidFill>
                  <a:schemeClr val="bg1"/>
                </a:solidFill>
                <a:cs typeface="Calibri"/>
              </a:rPr>
              <a:t>Director General</a:t>
            </a:r>
          </a:p>
          <a:p>
            <a:pPr lvl="1"/>
            <a:r>
              <a:rPr lang="en-GB" sz="2000" i="1" dirty="0" smtClean="0">
                <a:solidFill>
                  <a:srgbClr val="FFFFFF"/>
                </a:solidFill>
                <a:cs typeface="Calibri"/>
              </a:rPr>
              <a:t>February 2017</a:t>
            </a:r>
            <a:endParaRPr lang="en-GB" sz="1600" i="1" dirty="0">
              <a:solidFill>
                <a:srgbClr val="FFFFFF"/>
              </a:solidFill>
              <a:cs typeface="Calibri"/>
            </a:endParaRPr>
          </a:p>
        </p:txBody>
      </p:sp>
    </p:spTree>
    <p:extLst>
      <p:ext uri="{BB962C8B-B14F-4D97-AF65-F5344CB8AC3E}">
        <p14:creationId xmlns:p14="http://schemas.microsoft.com/office/powerpoint/2010/main" val="18255476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srgbClr val="1394CA"/>
                </a:solidFill>
                <a:latin typeface="+mj-lt"/>
              </a:rPr>
              <a:pPr/>
              <a:t>10</a:t>
            </a:fld>
            <a:endParaRPr lang="sv-SE" dirty="0">
              <a:solidFill>
                <a:srgbClr val="1394CA"/>
              </a:solidFill>
              <a:latin typeface="+mj-lt"/>
            </a:endParaRPr>
          </a:p>
        </p:txBody>
      </p:sp>
      <p:sp>
        <p:nvSpPr>
          <p:cNvPr id="371" name="Rectangle 370"/>
          <p:cNvSpPr/>
          <p:nvPr/>
        </p:nvSpPr>
        <p:spPr>
          <a:xfrm>
            <a:off x="116465" y="1528031"/>
            <a:ext cx="4836537" cy="4712719"/>
          </a:xfrm>
          <a:prstGeom prst="rect">
            <a:avLst/>
          </a:prstGeom>
        </p:spPr>
        <p:txBody>
          <a:bodyPr wrap="square" lIns="102756" tIns="51381" rIns="102756" bIns="51381">
            <a:spAutoFit/>
          </a:bodyPr>
          <a:lstStyle/>
          <a:p>
            <a:pPr defTabSz="1027492">
              <a:spcAft>
                <a:spcPts val="300"/>
              </a:spcAft>
            </a:pPr>
            <a:r>
              <a:rPr lang="en-US" sz="1200" dirty="0">
                <a:solidFill>
                  <a:srgbClr val="1E9FD4"/>
                </a:solidFill>
                <a:latin typeface="+mj-lt"/>
                <a:cs typeface="Calibri"/>
              </a:rPr>
              <a:t>Aarhus University</a:t>
            </a:r>
          </a:p>
          <a:p>
            <a:pPr defTabSz="1027492">
              <a:spcAft>
                <a:spcPts val="300"/>
              </a:spcAft>
            </a:pPr>
            <a:r>
              <a:rPr lang="en-US" sz="1200" dirty="0" err="1">
                <a:solidFill>
                  <a:srgbClr val="1E9FD4"/>
                </a:solidFill>
                <a:latin typeface="+mj-lt"/>
                <a:cs typeface="Calibri"/>
              </a:rPr>
              <a:t>Atomki</a:t>
            </a:r>
            <a:r>
              <a:rPr lang="en-US" sz="1200" dirty="0">
                <a:solidFill>
                  <a:srgbClr val="1E9FD4"/>
                </a:solidFill>
                <a:latin typeface="+mj-lt"/>
                <a:cs typeface="Calibri"/>
              </a:rPr>
              <a:t> - Institute for Nuclear Research</a:t>
            </a:r>
          </a:p>
          <a:p>
            <a:pPr defTabSz="1027492">
              <a:spcAft>
                <a:spcPts val="300"/>
              </a:spcAft>
            </a:pPr>
            <a:r>
              <a:rPr lang="en-US" sz="1200" dirty="0">
                <a:solidFill>
                  <a:srgbClr val="1E9FD4"/>
                </a:solidFill>
                <a:latin typeface="+mj-lt"/>
                <a:cs typeface="Calibri"/>
              </a:rPr>
              <a:t>Bergen University</a:t>
            </a:r>
          </a:p>
          <a:p>
            <a:pPr defTabSz="1027492">
              <a:spcAft>
                <a:spcPts val="300"/>
              </a:spcAft>
            </a:pPr>
            <a:r>
              <a:rPr lang="en-US" sz="1200" dirty="0">
                <a:solidFill>
                  <a:srgbClr val="1E9FD4"/>
                </a:solidFill>
                <a:latin typeface="+mj-lt"/>
                <a:cs typeface="Calibri"/>
              </a:rPr>
              <a:t>CEA </a:t>
            </a:r>
            <a:r>
              <a:rPr lang="en-US" sz="1200" dirty="0" err="1">
                <a:solidFill>
                  <a:srgbClr val="1E9FD4"/>
                </a:solidFill>
                <a:latin typeface="+mj-lt"/>
                <a:cs typeface="Calibri"/>
              </a:rPr>
              <a:t>Saclay</a:t>
            </a:r>
            <a:r>
              <a:rPr lang="en-US" sz="1200" dirty="0">
                <a:solidFill>
                  <a:srgbClr val="1E9FD4"/>
                </a:solidFill>
                <a:latin typeface="+mj-lt"/>
                <a:cs typeface="Calibri"/>
              </a:rPr>
              <a:t>, Paris</a:t>
            </a:r>
          </a:p>
          <a:p>
            <a:pPr defTabSz="1027492">
              <a:spcAft>
                <a:spcPts val="300"/>
              </a:spcAft>
            </a:pPr>
            <a:r>
              <a:rPr lang="en-US" sz="1200" dirty="0">
                <a:solidFill>
                  <a:srgbClr val="1E9FD4"/>
                </a:solidFill>
                <a:latin typeface="+mj-lt"/>
                <a:cs typeface="Calibri"/>
              </a:rPr>
              <a:t>Centre for Energy Research, Budapest</a:t>
            </a:r>
          </a:p>
          <a:p>
            <a:pPr defTabSz="1027492">
              <a:spcAft>
                <a:spcPts val="300"/>
              </a:spcAft>
            </a:pPr>
            <a:r>
              <a:rPr lang="en-US" sz="1200" dirty="0">
                <a:solidFill>
                  <a:srgbClr val="1E9FD4"/>
                </a:solidFill>
                <a:latin typeface="+mj-lt"/>
                <a:cs typeface="Calibri"/>
              </a:rPr>
              <a:t>Centre for Nuclear Research, Poland, (NCBJ)</a:t>
            </a:r>
          </a:p>
          <a:p>
            <a:pPr defTabSz="1027492">
              <a:spcAft>
                <a:spcPts val="300"/>
              </a:spcAft>
            </a:pPr>
            <a:r>
              <a:rPr lang="en-US" sz="1200" dirty="0">
                <a:solidFill>
                  <a:srgbClr val="1E9FD4"/>
                </a:solidFill>
                <a:latin typeface="+mj-lt"/>
                <a:cs typeface="Calibri"/>
              </a:rPr>
              <a:t>CNR, Rome</a:t>
            </a:r>
          </a:p>
          <a:p>
            <a:pPr defTabSz="1027492">
              <a:spcAft>
                <a:spcPts val="300"/>
              </a:spcAft>
            </a:pPr>
            <a:r>
              <a:rPr lang="en-US" sz="1200" dirty="0">
                <a:solidFill>
                  <a:srgbClr val="1E9FD4"/>
                </a:solidFill>
                <a:latin typeface="+mj-lt"/>
                <a:cs typeface="Calibri"/>
              </a:rPr>
              <a:t>CNRS </a:t>
            </a:r>
            <a:r>
              <a:rPr lang="en-US" sz="1200" dirty="0" err="1">
                <a:solidFill>
                  <a:srgbClr val="1E9FD4"/>
                </a:solidFill>
                <a:latin typeface="+mj-lt"/>
                <a:cs typeface="Calibri"/>
              </a:rPr>
              <a:t>Orsay</a:t>
            </a:r>
            <a:r>
              <a:rPr lang="en-US" sz="1200" dirty="0">
                <a:solidFill>
                  <a:srgbClr val="1E9FD4"/>
                </a:solidFill>
                <a:latin typeface="+mj-lt"/>
                <a:cs typeface="Calibri"/>
              </a:rPr>
              <a:t>, Paris</a:t>
            </a:r>
          </a:p>
          <a:p>
            <a:pPr defTabSz="1027492">
              <a:spcAft>
                <a:spcPts val="300"/>
              </a:spcAft>
            </a:pPr>
            <a:r>
              <a:rPr lang="en-US" sz="1200" dirty="0">
                <a:solidFill>
                  <a:srgbClr val="1E9FD4"/>
                </a:solidFill>
                <a:latin typeface="+mj-lt"/>
                <a:cs typeface="Calibri"/>
              </a:rPr>
              <a:t>Cockcroft Institute, Daresbury</a:t>
            </a:r>
          </a:p>
          <a:p>
            <a:pPr defTabSz="1027492">
              <a:spcAft>
                <a:spcPts val="300"/>
              </a:spcAft>
            </a:pPr>
            <a:r>
              <a:rPr lang="en-US" sz="1200" dirty="0" err="1">
                <a:solidFill>
                  <a:srgbClr val="1E9FD4"/>
                </a:solidFill>
                <a:latin typeface="+mj-lt"/>
                <a:cs typeface="Calibri"/>
              </a:rPr>
              <a:t>Elettra</a:t>
            </a:r>
            <a:r>
              <a:rPr lang="en-US" sz="1200" dirty="0">
                <a:solidFill>
                  <a:srgbClr val="1E9FD4"/>
                </a:solidFill>
                <a:latin typeface="+mj-lt"/>
                <a:cs typeface="Calibri"/>
              </a:rPr>
              <a:t> – </a:t>
            </a:r>
            <a:r>
              <a:rPr lang="en-US" sz="1200" dirty="0" err="1">
                <a:solidFill>
                  <a:srgbClr val="1E9FD4"/>
                </a:solidFill>
                <a:latin typeface="+mj-lt"/>
                <a:cs typeface="Calibri"/>
              </a:rPr>
              <a:t>Sincrotrone</a:t>
            </a:r>
            <a:r>
              <a:rPr lang="en-US" sz="1200" dirty="0">
                <a:solidFill>
                  <a:srgbClr val="1E9FD4"/>
                </a:solidFill>
                <a:latin typeface="+mj-lt"/>
                <a:cs typeface="Calibri"/>
              </a:rPr>
              <a:t> Trieste</a:t>
            </a:r>
          </a:p>
          <a:p>
            <a:pPr defTabSz="1027492">
              <a:spcAft>
                <a:spcPts val="300"/>
              </a:spcAft>
            </a:pPr>
            <a:r>
              <a:rPr lang="en-US" sz="1200" dirty="0">
                <a:solidFill>
                  <a:srgbClr val="1E9FD4"/>
                </a:solidFill>
                <a:latin typeface="+mj-lt"/>
                <a:cs typeface="Calibri"/>
              </a:rPr>
              <a:t>ESS Bilbao</a:t>
            </a:r>
          </a:p>
          <a:p>
            <a:pPr defTabSz="1027492">
              <a:spcAft>
                <a:spcPts val="300"/>
              </a:spcAft>
            </a:pPr>
            <a:r>
              <a:rPr lang="en-US" sz="1200" dirty="0" err="1">
                <a:solidFill>
                  <a:srgbClr val="1E9FD4"/>
                </a:solidFill>
                <a:latin typeface="+mj-lt"/>
                <a:cs typeface="Calibri"/>
              </a:rPr>
              <a:t>Forschungszentrum</a:t>
            </a:r>
            <a:r>
              <a:rPr lang="en-US" sz="1200" dirty="0">
                <a:solidFill>
                  <a:srgbClr val="1E9FD4"/>
                </a:solidFill>
                <a:latin typeface="+mj-lt"/>
                <a:cs typeface="Calibri"/>
              </a:rPr>
              <a:t> </a:t>
            </a:r>
            <a:r>
              <a:rPr lang="en-US" sz="1200" dirty="0" err="1">
                <a:solidFill>
                  <a:srgbClr val="1E9FD4"/>
                </a:solidFill>
                <a:latin typeface="+mj-lt"/>
                <a:cs typeface="Calibri"/>
              </a:rPr>
              <a:t>Jülich</a:t>
            </a:r>
            <a:endParaRPr lang="en-US" sz="1200" dirty="0">
              <a:solidFill>
                <a:srgbClr val="1E9FD4"/>
              </a:solidFill>
              <a:latin typeface="+mj-lt"/>
              <a:cs typeface="Calibri"/>
            </a:endParaRPr>
          </a:p>
          <a:p>
            <a:pPr defTabSz="1027492">
              <a:spcAft>
                <a:spcPts val="300"/>
              </a:spcAft>
            </a:pPr>
            <a:r>
              <a:rPr lang="en-US" sz="1200" dirty="0">
                <a:solidFill>
                  <a:srgbClr val="1E9FD4"/>
                </a:solidFill>
                <a:latin typeface="+mj-lt"/>
                <a:cs typeface="Calibri"/>
              </a:rPr>
              <a:t>Helmholtz-</a:t>
            </a:r>
            <a:r>
              <a:rPr lang="en-US" sz="1200" dirty="0" err="1">
                <a:solidFill>
                  <a:srgbClr val="1E9FD4"/>
                </a:solidFill>
                <a:latin typeface="+mj-lt"/>
                <a:cs typeface="Calibri"/>
              </a:rPr>
              <a:t>Zentrum</a:t>
            </a:r>
            <a:r>
              <a:rPr lang="en-US" sz="1200" dirty="0">
                <a:solidFill>
                  <a:srgbClr val="1E9FD4"/>
                </a:solidFill>
                <a:latin typeface="+mj-lt"/>
                <a:cs typeface="Calibri"/>
              </a:rPr>
              <a:t> </a:t>
            </a:r>
            <a:r>
              <a:rPr lang="en-US" sz="1200" dirty="0" err="1">
                <a:solidFill>
                  <a:srgbClr val="1E9FD4"/>
                </a:solidFill>
                <a:latin typeface="+mj-lt"/>
                <a:cs typeface="Calibri"/>
              </a:rPr>
              <a:t>Geesthacht</a:t>
            </a:r>
            <a:endParaRPr lang="en-US" sz="1200" dirty="0">
              <a:solidFill>
                <a:srgbClr val="1E9FD4"/>
              </a:solidFill>
              <a:latin typeface="+mj-lt"/>
              <a:cs typeface="Calibri"/>
            </a:endParaRPr>
          </a:p>
          <a:p>
            <a:pPr defTabSz="1027492">
              <a:spcAft>
                <a:spcPts val="300"/>
              </a:spcAft>
            </a:pPr>
            <a:r>
              <a:rPr lang="en-US" sz="1200" dirty="0" err="1">
                <a:solidFill>
                  <a:srgbClr val="1E9FD4"/>
                </a:solidFill>
                <a:latin typeface="+mj-lt"/>
                <a:cs typeface="Calibri"/>
              </a:rPr>
              <a:t>Huddersfield</a:t>
            </a:r>
            <a:r>
              <a:rPr lang="en-US" sz="1200" dirty="0">
                <a:solidFill>
                  <a:srgbClr val="1E9FD4"/>
                </a:solidFill>
                <a:latin typeface="+mj-lt"/>
                <a:cs typeface="Calibri"/>
              </a:rPr>
              <a:t> University</a:t>
            </a:r>
          </a:p>
          <a:p>
            <a:pPr defTabSz="1027492">
              <a:spcAft>
                <a:spcPts val="300"/>
              </a:spcAft>
            </a:pPr>
            <a:r>
              <a:rPr lang="en-US" sz="1200" dirty="0">
                <a:solidFill>
                  <a:srgbClr val="1E9FD4"/>
                </a:solidFill>
                <a:latin typeface="+mj-lt"/>
                <a:cs typeface="Calibri"/>
              </a:rPr>
              <a:t>IFJ PAN, Krakow</a:t>
            </a:r>
          </a:p>
          <a:p>
            <a:pPr defTabSz="1027492">
              <a:spcAft>
                <a:spcPts val="300"/>
              </a:spcAft>
            </a:pPr>
            <a:r>
              <a:rPr lang="en-US" sz="1200" dirty="0">
                <a:solidFill>
                  <a:srgbClr val="1E9FD4"/>
                </a:solidFill>
                <a:latin typeface="+mj-lt"/>
                <a:cs typeface="Calibri"/>
              </a:rPr>
              <a:t>INFN, Catania</a:t>
            </a:r>
          </a:p>
          <a:p>
            <a:pPr defTabSz="1027492">
              <a:spcAft>
                <a:spcPts val="300"/>
              </a:spcAft>
            </a:pPr>
            <a:r>
              <a:rPr lang="en-US" sz="1200" dirty="0">
                <a:solidFill>
                  <a:srgbClr val="1E9FD4"/>
                </a:solidFill>
                <a:latin typeface="+mj-lt"/>
                <a:cs typeface="Calibri"/>
              </a:rPr>
              <a:t>INFN, </a:t>
            </a:r>
            <a:r>
              <a:rPr lang="en-US" sz="1200" dirty="0" err="1">
                <a:solidFill>
                  <a:srgbClr val="1E9FD4"/>
                </a:solidFill>
                <a:latin typeface="+mj-lt"/>
                <a:cs typeface="Calibri"/>
              </a:rPr>
              <a:t>Legnaro</a:t>
            </a:r>
            <a:endParaRPr lang="en-US" sz="1200" dirty="0">
              <a:solidFill>
                <a:srgbClr val="1E9FD4"/>
              </a:solidFill>
              <a:latin typeface="+mj-lt"/>
              <a:cs typeface="Calibri"/>
            </a:endParaRPr>
          </a:p>
          <a:p>
            <a:pPr defTabSz="1027492">
              <a:spcAft>
                <a:spcPts val="300"/>
              </a:spcAft>
            </a:pPr>
            <a:r>
              <a:rPr lang="en-US" sz="1200" dirty="0">
                <a:solidFill>
                  <a:srgbClr val="1E9FD4"/>
                </a:solidFill>
                <a:latin typeface="+mj-lt"/>
                <a:cs typeface="Calibri"/>
              </a:rPr>
              <a:t>INFN, Milan</a:t>
            </a:r>
          </a:p>
          <a:p>
            <a:pPr defTabSz="1027492">
              <a:spcAft>
                <a:spcPts val="300"/>
              </a:spcAft>
            </a:pPr>
            <a:r>
              <a:rPr lang="en-US" sz="1200" dirty="0">
                <a:solidFill>
                  <a:srgbClr val="1E9FD4"/>
                </a:solidFill>
                <a:latin typeface="+mj-lt"/>
                <a:cs typeface="Calibri"/>
              </a:rPr>
              <a:t>Institute for Energy </a:t>
            </a:r>
            <a:br>
              <a:rPr lang="en-US" sz="1200" dirty="0">
                <a:solidFill>
                  <a:srgbClr val="1E9FD4"/>
                </a:solidFill>
                <a:latin typeface="+mj-lt"/>
                <a:cs typeface="Calibri"/>
              </a:rPr>
            </a:br>
            <a:r>
              <a:rPr lang="en-US" sz="1200" dirty="0">
                <a:solidFill>
                  <a:srgbClr val="1E9FD4"/>
                </a:solidFill>
                <a:latin typeface="+mj-lt"/>
                <a:cs typeface="Calibri"/>
              </a:rPr>
              <a:t>Research (IFE)</a:t>
            </a:r>
          </a:p>
          <a:p>
            <a:pPr defTabSz="1027492">
              <a:spcAft>
                <a:spcPts val="300"/>
              </a:spcAft>
            </a:pPr>
            <a:endParaRPr lang="en-US" sz="1200" dirty="0">
              <a:solidFill>
                <a:srgbClr val="1E9FD4"/>
              </a:solidFill>
              <a:latin typeface="+mj-lt"/>
              <a:cs typeface="Calibri"/>
            </a:endParaRPr>
          </a:p>
        </p:txBody>
      </p:sp>
      <p:grpSp>
        <p:nvGrpSpPr>
          <p:cNvPr id="203" name="Group 202"/>
          <p:cNvGrpSpPr/>
          <p:nvPr/>
        </p:nvGrpSpPr>
        <p:grpSpPr>
          <a:xfrm>
            <a:off x="1988699" y="750301"/>
            <a:ext cx="5226580" cy="6107699"/>
            <a:chOff x="249914" y="779125"/>
            <a:chExt cx="4956797" cy="5664018"/>
          </a:xfrm>
        </p:grpSpPr>
        <p:grpSp>
          <p:nvGrpSpPr>
            <p:cNvPr id="204" name="Group 203"/>
            <p:cNvGrpSpPr/>
            <p:nvPr/>
          </p:nvGrpSpPr>
          <p:grpSpPr>
            <a:xfrm>
              <a:off x="249914" y="779125"/>
              <a:ext cx="4956797" cy="5664018"/>
              <a:chOff x="2071121" y="728315"/>
              <a:chExt cx="4793518" cy="5477443"/>
            </a:xfrm>
          </p:grpSpPr>
          <p:sp>
            <p:nvSpPr>
              <p:cNvPr id="245" name="Freeform 74"/>
              <p:cNvSpPr>
                <a:spLocks/>
              </p:cNvSpPr>
              <p:nvPr/>
            </p:nvSpPr>
            <p:spPr bwMode="auto">
              <a:xfrm>
                <a:off x="4307164" y="3209330"/>
                <a:ext cx="943331" cy="1218863"/>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46" name="Freeform 245"/>
              <p:cNvSpPr>
                <a:spLocks/>
              </p:cNvSpPr>
              <p:nvPr/>
            </p:nvSpPr>
            <p:spPr bwMode="auto">
              <a:xfrm>
                <a:off x="5827673" y="2779144"/>
                <a:ext cx="645658" cy="351725"/>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47" name="Freeform 192"/>
              <p:cNvSpPr>
                <a:spLocks noEditPoints="1"/>
              </p:cNvSpPr>
              <p:nvPr/>
            </p:nvSpPr>
            <p:spPr bwMode="auto">
              <a:xfrm>
                <a:off x="3120665" y="2136569"/>
                <a:ext cx="1004822" cy="1730218"/>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48" name="Freeform 247"/>
              <p:cNvSpPr>
                <a:spLocks/>
              </p:cNvSpPr>
              <p:nvPr/>
            </p:nvSpPr>
            <p:spPr bwMode="auto">
              <a:xfrm>
                <a:off x="5718667" y="3229623"/>
                <a:ext cx="287891" cy="154218"/>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49" name="Freeform 248"/>
              <p:cNvSpPr>
                <a:spLocks noEditPoints="1"/>
              </p:cNvSpPr>
              <p:nvPr/>
            </p:nvSpPr>
            <p:spPr bwMode="auto">
              <a:xfrm>
                <a:off x="4522384" y="728315"/>
                <a:ext cx="1830759" cy="1985894"/>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50" name="Freeform 249"/>
              <p:cNvSpPr>
                <a:spLocks/>
              </p:cNvSpPr>
              <p:nvPr/>
            </p:nvSpPr>
            <p:spPr bwMode="auto">
              <a:xfrm>
                <a:off x="6021930" y="731020"/>
                <a:ext cx="19566" cy="31114"/>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51" name="Freeform 250"/>
              <p:cNvSpPr>
                <a:spLocks/>
              </p:cNvSpPr>
              <p:nvPr/>
            </p:nvSpPr>
            <p:spPr bwMode="auto">
              <a:xfrm>
                <a:off x="5834662" y="785133"/>
                <a:ext cx="69878" cy="51406"/>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52" name="Freeform 251"/>
              <p:cNvSpPr>
                <a:spLocks/>
              </p:cNvSpPr>
              <p:nvPr/>
            </p:nvSpPr>
            <p:spPr bwMode="auto">
              <a:xfrm>
                <a:off x="5893357" y="828422"/>
                <a:ext cx="22361" cy="31114"/>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53" name="Freeform 252"/>
              <p:cNvSpPr>
                <a:spLocks/>
              </p:cNvSpPr>
              <p:nvPr/>
            </p:nvSpPr>
            <p:spPr bwMode="auto">
              <a:xfrm>
                <a:off x="5924103" y="801366"/>
                <a:ext cx="23757" cy="21645"/>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54" name="Freeform 253"/>
              <p:cNvSpPr>
                <a:spLocks/>
              </p:cNvSpPr>
              <p:nvPr/>
            </p:nvSpPr>
            <p:spPr bwMode="auto">
              <a:xfrm>
                <a:off x="5872394" y="862242"/>
                <a:ext cx="23757" cy="12176"/>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55" name="Freeform 254"/>
              <p:cNvSpPr>
                <a:spLocks/>
              </p:cNvSpPr>
              <p:nvPr/>
            </p:nvSpPr>
            <p:spPr bwMode="auto">
              <a:xfrm>
                <a:off x="5774568" y="893354"/>
                <a:ext cx="13976" cy="18940"/>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56" name="Freeform 255"/>
              <p:cNvSpPr>
                <a:spLocks/>
              </p:cNvSpPr>
              <p:nvPr/>
            </p:nvSpPr>
            <p:spPr bwMode="auto">
              <a:xfrm>
                <a:off x="5722858" y="879828"/>
                <a:ext cx="19566" cy="29762"/>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57" name="Freeform 256"/>
              <p:cNvSpPr>
                <a:spLocks/>
              </p:cNvSpPr>
              <p:nvPr/>
            </p:nvSpPr>
            <p:spPr bwMode="auto">
              <a:xfrm>
                <a:off x="5678138" y="912294"/>
                <a:ext cx="37733" cy="33819"/>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58" name="Freeform 257"/>
              <p:cNvSpPr>
                <a:spLocks/>
              </p:cNvSpPr>
              <p:nvPr/>
            </p:nvSpPr>
            <p:spPr bwMode="auto">
              <a:xfrm>
                <a:off x="5687920" y="878475"/>
                <a:ext cx="16770" cy="21645"/>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59" name="Freeform 258"/>
              <p:cNvSpPr>
                <a:spLocks/>
              </p:cNvSpPr>
              <p:nvPr/>
            </p:nvSpPr>
            <p:spPr bwMode="auto">
              <a:xfrm>
                <a:off x="5632019" y="944761"/>
                <a:ext cx="47516" cy="37878"/>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60" name="Freeform 259"/>
              <p:cNvSpPr>
                <a:spLocks/>
              </p:cNvSpPr>
              <p:nvPr/>
            </p:nvSpPr>
            <p:spPr bwMode="auto">
              <a:xfrm>
                <a:off x="5557952" y="997520"/>
                <a:ext cx="61491" cy="70345"/>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61" name="Freeform 260"/>
              <p:cNvSpPr>
                <a:spLocks/>
              </p:cNvSpPr>
              <p:nvPr/>
            </p:nvSpPr>
            <p:spPr bwMode="auto">
              <a:xfrm>
                <a:off x="5472702" y="1025929"/>
                <a:ext cx="58695" cy="52759"/>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62" name="Freeform 261"/>
              <p:cNvSpPr>
                <a:spLocks/>
              </p:cNvSpPr>
              <p:nvPr/>
            </p:nvSpPr>
            <p:spPr bwMode="auto">
              <a:xfrm>
                <a:off x="5409812" y="1093569"/>
                <a:ext cx="29349" cy="28409"/>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63" name="Freeform 262"/>
              <p:cNvSpPr>
                <a:spLocks/>
              </p:cNvSpPr>
              <p:nvPr/>
            </p:nvSpPr>
            <p:spPr bwMode="auto">
              <a:xfrm>
                <a:off x="5434969" y="1078688"/>
                <a:ext cx="23757" cy="52759"/>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64" name="Freeform 263"/>
              <p:cNvSpPr>
                <a:spLocks/>
              </p:cNvSpPr>
              <p:nvPr/>
            </p:nvSpPr>
            <p:spPr bwMode="auto">
              <a:xfrm>
                <a:off x="5448943" y="1089510"/>
                <a:ext cx="82454" cy="77109"/>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65" name="Freeform 264"/>
              <p:cNvSpPr>
                <a:spLocks/>
              </p:cNvSpPr>
              <p:nvPr/>
            </p:nvSpPr>
            <p:spPr bwMode="auto">
              <a:xfrm>
                <a:off x="5400031" y="1159856"/>
                <a:ext cx="40529" cy="36526"/>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66" name="Freeform 265"/>
              <p:cNvSpPr>
                <a:spLocks/>
              </p:cNvSpPr>
              <p:nvPr/>
            </p:nvSpPr>
            <p:spPr bwMode="auto">
              <a:xfrm>
                <a:off x="5341334" y="1174737"/>
                <a:ext cx="41927" cy="33819"/>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67" name="Freeform 266"/>
              <p:cNvSpPr>
                <a:spLocks/>
              </p:cNvSpPr>
              <p:nvPr/>
            </p:nvSpPr>
            <p:spPr bwMode="auto">
              <a:xfrm>
                <a:off x="5298010" y="1201791"/>
                <a:ext cx="23757" cy="36526"/>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68" name="Freeform 267"/>
              <p:cNvSpPr>
                <a:spLocks/>
              </p:cNvSpPr>
              <p:nvPr/>
            </p:nvSpPr>
            <p:spPr bwMode="auto">
              <a:xfrm>
                <a:off x="5236520" y="1479113"/>
                <a:ext cx="20964" cy="25703"/>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69" name="Freeform 268"/>
              <p:cNvSpPr>
                <a:spLocks/>
              </p:cNvSpPr>
              <p:nvPr/>
            </p:nvSpPr>
            <p:spPr bwMode="auto">
              <a:xfrm>
                <a:off x="4894125" y="1853836"/>
                <a:ext cx="51708" cy="29762"/>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70" name="Freeform 269"/>
              <p:cNvSpPr>
                <a:spLocks/>
              </p:cNvSpPr>
              <p:nvPr/>
            </p:nvSpPr>
            <p:spPr bwMode="auto">
              <a:xfrm>
                <a:off x="4896920" y="1826779"/>
                <a:ext cx="34940" cy="14881"/>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71" name="Freeform 270"/>
              <p:cNvSpPr>
                <a:spLocks/>
              </p:cNvSpPr>
              <p:nvPr/>
            </p:nvSpPr>
            <p:spPr bwMode="auto">
              <a:xfrm>
                <a:off x="4864777" y="1883597"/>
                <a:ext cx="23757" cy="18940"/>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72" name="Freeform 271"/>
              <p:cNvSpPr>
                <a:spLocks/>
              </p:cNvSpPr>
              <p:nvPr/>
            </p:nvSpPr>
            <p:spPr bwMode="auto">
              <a:xfrm>
                <a:off x="4576887" y="2261026"/>
                <a:ext cx="40529" cy="48700"/>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73" name="Freeform 272"/>
              <p:cNvSpPr>
                <a:spLocks/>
              </p:cNvSpPr>
              <p:nvPr/>
            </p:nvSpPr>
            <p:spPr bwMode="auto">
              <a:xfrm>
                <a:off x="4572694" y="2373307"/>
                <a:ext cx="13976" cy="2299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74" name="Freeform 273"/>
              <p:cNvSpPr>
                <a:spLocks/>
              </p:cNvSpPr>
              <p:nvPr/>
            </p:nvSpPr>
            <p:spPr bwMode="auto">
              <a:xfrm>
                <a:off x="4548937" y="2386834"/>
                <a:ext cx="16770" cy="2299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75" name="Freeform 274"/>
              <p:cNvSpPr>
                <a:spLocks/>
              </p:cNvSpPr>
              <p:nvPr/>
            </p:nvSpPr>
            <p:spPr bwMode="auto">
              <a:xfrm>
                <a:off x="4527973" y="2400362"/>
                <a:ext cx="13976" cy="18940"/>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76" name="Freeform 275"/>
              <p:cNvSpPr>
                <a:spLocks/>
              </p:cNvSpPr>
              <p:nvPr/>
            </p:nvSpPr>
            <p:spPr bwMode="auto">
              <a:xfrm>
                <a:off x="4522384" y="2481530"/>
                <a:ext cx="12579" cy="28409"/>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77" name="Freeform 276"/>
              <p:cNvSpPr>
                <a:spLocks/>
              </p:cNvSpPr>
              <p:nvPr/>
            </p:nvSpPr>
            <p:spPr bwMode="auto">
              <a:xfrm>
                <a:off x="4537757" y="728315"/>
                <a:ext cx="1815387" cy="1985894"/>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78" name="Freeform 277"/>
              <p:cNvSpPr>
                <a:spLocks noEditPoints="1"/>
              </p:cNvSpPr>
              <p:nvPr/>
            </p:nvSpPr>
            <p:spPr bwMode="auto">
              <a:xfrm>
                <a:off x="5004530" y="1065159"/>
                <a:ext cx="1002028" cy="2137406"/>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79" name="Freeform 278"/>
              <p:cNvSpPr>
                <a:spLocks/>
              </p:cNvSpPr>
              <p:nvPr/>
            </p:nvSpPr>
            <p:spPr bwMode="auto">
              <a:xfrm>
                <a:off x="5022698" y="2720974"/>
                <a:ext cx="25155" cy="2299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80" name="Freeform 279"/>
              <p:cNvSpPr>
                <a:spLocks/>
              </p:cNvSpPr>
              <p:nvPr/>
            </p:nvSpPr>
            <p:spPr bwMode="auto">
              <a:xfrm>
                <a:off x="5416799" y="2892779"/>
                <a:ext cx="74069" cy="182627"/>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81" name="Freeform 280"/>
              <p:cNvSpPr>
                <a:spLocks/>
              </p:cNvSpPr>
              <p:nvPr/>
            </p:nvSpPr>
            <p:spPr bwMode="auto">
              <a:xfrm>
                <a:off x="5576118" y="2800787"/>
                <a:ext cx="93635" cy="171805"/>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82" name="Freeform 281"/>
              <p:cNvSpPr>
                <a:spLocks noEditPoints="1"/>
              </p:cNvSpPr>
              <p:nvPr/>
            </p:nvSpPr>
            <p:spPr bwMode="auto">
              <a:xfrm>
                <a:off x="5713077" y="904178"/>
                <a:ext cx="880442" cy="1619288"/>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83" name="Freeform 282"/>
              <p:cNvSpPr>
                <a:spLocks/>
              </p:cNvSpPr>
              <p:nvPr/>
            </p:nvSpPr>
            <p:spPr bwMode="auto">
              <a:xfrm>
                <a:off x="5713077" y="2419300"/>
                <a:ext cx="57299" cy="6899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84" name="Freeform 283"/>
              <p:cNvSpPr>
                <a:spLocks/>
              </p:cNvSpPr>
              <p:nvPr/>
            </p:nvSpPr>
            <p:spPr bwMode="auto">
              <a:xfrm>
                <a:off x="5778761" y="904178"/>
                <a:ext cx="814758" cy="1619288"/>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85" name="Freeform 284"/>
              <p:cNvSpPr>
                <a:spLocks/>
              </p:cNvSpPr>
              <p:nvPr/>
            </p:nvSpPr>
            <p:spPr bwMode="auto">
              <a:xfrm>
                <a:off x="4815864" y="3124105"/>
                <a:ext cx="82454" cy="89283"/>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86" name="Freeform 285"/>
              <p:cNvSpPr>
                <a:spLocks/>
              </p:cNvSpPr>
              <p:nvPr/>
            </p:nvSpPr>
            <p:spPr bwMode="auto">
              <a:xfrm>
                <a:off x="4920678" y="3060523"/>
                <a:ext cx="146740" cy="183979"/>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87" name="Freeform 286"/>
              <p:cNvSpPr>
                <a:spLocks/>
              </p:cNvSpPr>
              <p:nvPr/>
            </p:nvSpPr>
            <p:spPr bwMode="auto">
              <a:xfrm>
                <a:off x="4891331" y="3078110"/>
                <a:ext cx="13976" cy="2299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88" name="Freeform 287"/>
              <p:cNvSpPr>
                <a:spLocks/>
              </p:cNvSpPr>
              <p:nvPr/>
            </p:nvSpPr>
            <p:spPr bwMode="auto">
              <a:xfrm>
                <a:off x="4796299" y="3201214"/>
                <a:ext cx="27951" cy="36526"/>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89" name="Freeform 288"/>
              <p:cNvSpPr>
                <a:spLocks/>
              </p:cNvSpPr>
              <p:nvPr/>
            </p:nvSpPr>
            <p:spPr bwMode="auto">
              <a:xfrm>
                <a:off x="4880150" y="3209330"/>
                <a:ext cx="32142" cy="56818"/>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90" name="Freeform 289"/>
              <p:cNvSpPr>
                <a:spLocks/>
              </p:cNvSpPr>
              <p:nvPr/>
            </p:nvSpPr>
            <p:spPr bwMode="auto">
              <a:xfrm>
                <a:off x="4912295" y="3243150"/>
                <a:ext cx="71274" cy="47348"/>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91" name="Freeform 290"/>
              <p:cNvSpPr>
                <a:spLocks/>
              </p:cNvSpPr>
              <p:nvPr/>
            </p:nvSpPr>
            <p:spPr bwMode="auto">
              <a:xfrm>
                <a:off x="4991951" y="3241797"/>
                <a:ext cx="75467" cy="55466"/>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92" name="Freeform 291"/>
              <p:cNvSpPr>
                <a:spLocks/>
              </p:cNvSpPr>
              <p:nvPr/>
            </p:nvSpPr>
            <p:spPr bwMode="auto">
              <a:xfrm>
                <a:off x="4943039" y="2861663"/>
                <a:ext cx="37733" cy="21645"/>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93" name="Freeform 292"/>
              <p:cNvSpPr>
                <a:spLocks/>
              </p:cNvSpPr>
              <p:nvPr/>
            </p:nvSpPr>
            <p:spPr bwMode="auto">
              <a:xfrm>
                <a:off x="5260278" y="3226916"/>
                <a:ext cx="36336" cy="39231"/>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94" name="Freeform 293"/>
              <p:cNvSpPr>
                <a:spLocks noEditPoints="1"/>
              </p:cNvSpPr>
              <p:nvPr/>
            </p:nvSpPr>
            <p:spPr bwMode="auto">
              <a:xfrm>
                <a:off x="5907333" y="2535641"/>
                <a:ext cx="514290" cy="315202"/>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95" name="Freeform 294"/>
              <p:cNvSpPr>
                <a:spLocks/>
              </p:cNvSpPr>
              <p:nvPr/>
            </p:nvSpPr>
            <p:spPr bwMode="auto">
              <a:xfrm>
                <a:off x="5928295" y="2635748"/>
                <a:ext cx="64286" cy="4599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96" name="Freeform 295"/>
              <p:cNvSpPr>
                <a:spLocks/>
              </p:cNvSpPr>
              <p:nvPr/>
            </p:nvSpPr>
            <p:spPr bwMode="auto">
              <a:xfrm>
                <a:off x="5907333" y="2703388"/>
                <a:ext cx="113201" cy="109575"/>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97" name="Freeform 296"/>
              <p:cNvSpPr>
                <a:spLocks/>
              </p:cNvSpPr>
              <p:nvPr/>
            </p:nvSpPr>
            <p:spPr bwMode="auto">
              <a:xfrm>
                <a:off x="5836058" y="3040232"/>
                <a:ext cx="514290" cy="389603"/>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98" name="Freeform 68"/>
              <p:cNvSpPr>
                <a:spLocks noEditPoints="1"/>
              </p:cNvSpPr>
              <p:nvPr/>
            </p:nvSpPr>
            <p:spPr bwMode="auto">
              <a:xfrm>
                <a:off x="5179220" y="3308085"/>
                <a:ext cx="995039" cy="900958"/>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99" name="Freeform 69"/>
              <p:cNvSpPr>
                <a:spLocks/>
              </p:cNvSpPr>
              <p:nvPr/>
            </p:nvSpPr>
            <p:spPr bwMode="auto">
              <a:xfrm>
                <a:off x="5191799" y="3421719"/>
                <a:ext cx="18168" cy="24350"/>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00" name="Freeform 70"/>
              <p:cNvSpPr>
                <a:spLocks/>
              </p:cNvSpPr>
              <p:nvPr/>
            </p:nvSpPr>
            <p:spPr bwMode="auto">
              <a:xfrm>
                <a:off x="5179220" y="3308085"/>
                <a:ext cx="995039" cy="900958"/>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301" name="Freeform 72"/>
              <p:cNvSpPr>
                <a:spLocks/>
              </p:cNvSpPr>
              <p:nvPr/>
            </p:nvSpPr>
            <p:spPr bwMode="auto">
              <a:xfrm>
                <a:off x="5165246" y="3382488"/>
                <a:ext cx="32142" cy="55466"/>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02" name="Freeform 73"/>
              <p:cNvSpPr>
                <a:spLocks/>
              </p:cNvSpPr>
              <p:nvPr/>
            </p:nvSpPr>
            <p:spPr bwMode="auto">
              <a:xfrm>
                <a:off x="5110742" y="3305378"/>
                <a:ext cx="57299" cy="67640"/>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03" name="Freeform 81"/>
              <p:cNvSpPr>
                <a:spLocks/>
              </p:cNvSpPr>
              <p:nvPr/>
            </p:nvSpPr>
            <p:spPr bwMode="auto">
              <a:xfrm>
                <a:off x="6037302" y="4940901"/>
                <a:ext cx="744883" cy="474830"/>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04" name="Freeform 84"/>
              <p:cNvSpPr>
                <a:spLocks/>
              </p:cNvSpPr>
              <p:nvPr/>
            </p:nvSpPr>
            <p:spPr bwMode="auto">
              <a:xfrm>
                <a:off x="5706088" y="5676818"/>
                <a:ext cx="65684" cy="59523"/>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05" name="Freeform 85"/>
              <p:cNvSpPr>
                <a:spLocks/>
              </p:cNvSpPr>
              <p:nvPr/>
            </p:nvSpPr>
            <p:spPr bwMode="auto">
              <a:xfrm>
                <a:off x="5822083" y="5829683"/>
                <a:ext cx="25155" cy="33819"/>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06" name="Freeform 86"/>
              <p:cNvSpPr>
                <a:spLocks/>
              </p:cNvSpPr>
              <p:nvPr/>
            </p:nvSpPr>
            <p:spPr bwMode="auto">
              <a:xfrm>
                <a:off x="5843047" y="5885147"/>
                <a:ext cx="18168" cy="25703"/>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07" name="Freeform 87"/>
              <p:cNvSpPr>
                <a:spLocks/>
              </p:cNvSpPr>
              <p:nvPr/>
            </p:nvSpPr>
            <p:spPr bwMode="auto">
              <a:xfrm>
                <a:off x="5809505" y="5893264"/>
                <a:ext cx="44720" cy="51406"/>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08" name="Freeform 88"/>
              <p:cNvSpPr>
                <a:spLocks/>
              </p:cNvSpPr>
              <p:nvPr/>
            </p:nvSpPr>
            <p:spPr bwMode="auto">
              <a:xfrm>
                <a:off x="5837456" y="5971727"/>
                <a:ext cx="40529" cy="35173"/>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09" name="Freeform 93"/>
              <p:cNvSpPr>
                <a:spLocks/>
              </p:cNvSpPr>
              <p:nvPr/>
            </p:nvSpPr>
            <p:spPr bwMode="auto">
              <a:xfrm>
                <a:off x="6311216" y="5498248"/>
                <a:ext cx="32142" cy="31114"/>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10" name="Freeform 94"/>
              <p:cNvSpPr>
                <a:spLocks/>
              </p:cNvSpPr>
              <p:nvPr/>
            </p:nvSpPr>
            <p:spPr bwMode="auto">
              <a:xfrm>
                <a:off x="6435597" y="5533421"/>
                <a:ext cx="22361" cy="14881"/>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11" name="Freeform 95"/>
              <p:cNvSpPr>
                <a:spLocks/>
              </p:cNvSpPr>
              <p:nvPr/>
            </p:nvSpPr>
            <p:spPr bwMode="auto">
              <a:xfrm>
                <a:off x="6383889" y="5613238"/>
                <a:ext cx="39131" cy="40583"/>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12" name="Freeform 98"/>
              <p:cNvSpPr>
                <a:spLocks/>
              </p:cNvSpPr>
              <p:nvPr/>
            </p:nvSpPr>
            <p:spPr bwMode="auto">
              <a:xfrm>
                <a:off x="6125346" y="5787746"/>
                <a:ext cx="218014" cy="160983"/>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13" name="Freeform 99"/>
              <p:cNvSpPr>
                <a:spLocks/>
              </p:cNvSpPr>
              <p:nvPr/>
            </p:nvSpPr>
            <p:spPr bwMode="auto">
              <a:xfrm>
                <a:off x="6355938" y="5944670"/>
                <a:ext cx="32142" cy="25703"/>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14" name="Freeform 100"/>
              <p:cNvSpPr>
                <a:spLocks/>
              </p:cNvSpPr>
              <p:nvPr/>
            </p:nvSpPr>
            <p:spPr bwMode="auto">
              <a:xfrm>
                <a:off x="6399262" y="5982548"/>
                <a:ext cx="27951" cy="18940"/>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15" name="Freeform 108"/>
              <p:cNvSpPr>
                <a:spLocks/>
              </p:cNvSpPr>
              <p:nvPr/>
            </p:nvSpPr>
            <p:spPr bwMode="auto">
              <a:xfrm>
                <a:off x="6330782" y="6128649"/>
                <a:ext cx="25155" cy="24350"/>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16" name="Freeform 109"/>
              <p:cNvSpPr>
                <a:spLocks/>
              </p:cNvSpPr>
              <p:nvPr/>
            </p:nvSpPr>
            <p:spPr bwMode="auto">
              <a:xfrm>
                <a:off x="6428610" y="6073185"/>
                <a:ext cx="11181" cy="16233"/>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17" name="Freeform 110"/>
              <p:cNvSpPr>
                <a:spLocks/>
              </p:cNvSpPr>
              <p:nvPr/>
            </p:nvSpPr>
            <p:spPr bwMode="auto">
              <a:xfrm>
                <a:off x="5752207" y="5311564"/>
                <a:ext cx="814758" cy="894194"/>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18" name="Freeform 112"/>
              <p:cNvSpPr>
                <a:spLocks/>
              </p:cNvSpPr>
              <p:nvPr/>
            </p:nvSpPr>
            <p:spPr bwMode="auto">
              <a:xfrm>
                <a:off x="6494294" y="5253395"/>
                <a:ext cx="370345" cy="340904"/>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19" name="Freeform 113"/>
              <p:cNvSpPr>
                <a:spLocks/>
              </p:cNvSpPr>
              <p:nvPr/>
            </p:nvSpPr>
            <p:spPr bwMode="auto">
              <a:xfrm>
                <a:off x="6460754" y="5567242"/>
                <a:ext cx="33542" cy="20292"/>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20" name="Freeform 115"/>
              <p:cNvSpPr>
                <a:spLocks/>
              </p:cNvSpPr>
              <p:nvPr/>
            </p:nvSpPr>
            <p:spPr bwMode="auto">
              <a:xfrm>
                <a:off x="5616648" y="4658168"/>
                <a:ext cx="486339" cy="62363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21" name="Freeform 117"/>
              <p:cNvSpPr>
                <a:spLocks/>
              </p:cNvSpPr>
              <p:nvPr/>
            </p:nvSpPr>
            <p:spPr bwMode="auto">
              <a:xfrm>
                <a:off x="5750809" y="5122173"/>
                <a:ext cx="213822" cy="223210"/>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22" name="Freeform 118"/>
              <p:cNvSpPr>
                <a:spLocks/>
              </p:cNvSpPr>
              <p:nvPr/>
            </p:nvSpPr>
            <p:spPr bwMode="auto">
              <a:xfrm>
                <a:off x="5750809" y="5122173"/>
                <a:ext cx="213822" cy="223210"/>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23" name="Freeform 119"/>
              <p:cNvSpPr>
                <a:spLocks/>
              </p:cNvSpPr>
              <p:nvPr/>
            </p:nvSpPr>
            <p:spPr bwMode="auto">
              <a:xfrm>
                <a:off x="5822083" y="5264217"/>
                <a:ext cx="289289" cy="252972"/>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24" name="Freeform 121"/>
              <p:cNvSpPr>
                <a:spLocks/>
              </p:cNvSpPr>
              <p:nvPr/>
            </p:nvSpPr>
            <p:spPr bwMode="auto">
              <a:xfrm>
                <a:off x="5668355" y="5222281"/>
                <a:ext cx="225003" cy="461301"/>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25" name="Freeform 122"/>
              <p:cNvSpPr>
                <a:spLocks/>
              </p:cNvSpPr>
              <p:nvPr/>
            </p:nvSpPr>
            <p:spPr bwMode="auto">
              <a:xfrm>
                <a:off x="5668355" y="5222281"/>
                <a:ext cx="225003" cy="461301"/>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26" name="Freeform 123"/>
              <p:cNvSpPr>
                <a:spLocks/>
              </p:cNvSpPr>
              <p:nvPr/>
            </p:nvSpPr>
            <p:spPr bwMode="auto">
              <a:xfrm>
                <a:off x="5567733" y="5078885"/>
                <a:ext cx="234785" cy="266500"/>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27" name="Freeform 125"/>
              <p:cNvSpPr>
                <a:spLocks/>
              </p:cNvSpPr>
              <p:nvPr/>
            </p:nvSpPr>
            <p:spPr bwMode="auto">
              <a:xfrm>
                <a:off x="5257483" y="4808326"/>
                <a:ext cx="440221" cy="424775"/>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28" name="Freeform 127"/>
              <p:cNvSpPr>
                <a:spLocks noEditPoints="1"/>
              </p:cNvSpPr>
              <p:nvPr/>
            </p:nvSpPr>
            <p:spPr bwMode="auto">
              <a:xfrm>
                <a:off x="5004530" y="4587823"/>
                <a:ext cx="672210" cy="672337"/>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29" name="Freeform 128"/>
              <p:cNvSpPr>
                <a:spLocks/>
              </p:cNvSpPr>
              <p:nvPr/>
            </p:nvSpPr>
            <p:spPr bwMode="auto">
              <a:xfrm>
                <a:off x="5096766" y="4842147"/>
                <a:ext cx="19566" cy="44643"/>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30" name="Freeform 129"/>
              <p:cNvSpPr>
                <a:spLocks/>
              </p:cNvSpPr>
              <p:nvPr/>
            </p:nvSpPr>
            <p:spPr bwMode="auto">
              <a:xfrm>
                <a:off x="5116332" y="4813738"/>
                <a:ext cx="27951" cy="31114"/>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31" name="Freeform 130"/>
              <p:cNvSpPr>
                <a:spLocks/>
              </p:cNvSpPr>
              <p:nvPr/>
            </p:nvSpPr>
            <p:spPr bwMode="auto">
              <a:xfrm>
                <a:off x="5147078" y="4905728"/>
                <a:ext cx="40529" cy="48700"/>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32" name="Freeform 131"/>
              <p:cNvSpPr>
                <a:spLocks/>
              </p:cNvSpPr>
              <p:nvPr/>
            </p:nvSpPr>
            <p:spPr bwMode="auto">
              <a:xfrm>
                <a:off x="5084190" y="4886789"/>
                <a:ext cx="26555" cy="39231"/>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33" name="Freeform 132"/>
              <p:cNvSpPr>
                <a:spLocks/>
              </p:cNvSpPr>
              <p:nvPr/>
            </p:nvSpPr>
            <p:spPr bwMode="auto">
              <a:xfrm>
                <a:off x="5149874" y="4982838"/>
                <a:ext cx="26555" cy="4193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34" name="Freeform 133"/>
              <p:cNvSpPr>
                <a:spLocks/>
              </p:cNvSpPr>
              <p:nvPr/>
            </p:nvSpPr>
            <p:spPr bwMode="auto">
              <a:xfrm>
                <a:off x="5177824" y="4990953"/>
                <a:ext cx="33542" cy="32467"/>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35" name="Freeform 134"/>
              <p:cNvSpPr>
                <a:spLocks/>
              </p:cNvSpPr>
              <p:nvPr/>
            </p:nvSpPr>
            <p:spPr bwMode="auto">
              <a:xfrm>
                <a:off x="5237917" y="5059947"/>
                <a:ext cx="15374" cy="12176"/>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36" name="Freeform 135"/>
              <p:cNvSpPr>
                <a:spLocks/>
              </p:cNvSpPr>
              <p:nvPr/>
            </p:nvSpPr>
            <p:spPr bwMode="auto">
              <a:xfrm>
                <a:off x="5335743" y="5111351"/>
                <a:ext cx="43323" cy="20292"/>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37" name="Freeform 136"/>
              <p:cNvSpPr>
                <a:spLocks/>
              </p:cNvSpPr>
              <p:nvPr/>
            </p:nvSpPr>
            <p:spPr bwMode="auto">
              <a:xfrm>
                <a:off x="5328756" y="5137056"/>
                <a:ext cx="75467" cy="20292"/>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38" name="Freeform 137"/>
              <p:cNvSpPr>
                <a:spLocks/>
              </p:cNvSpPr>
              <p:nvPr/>
            </p:nvSpPr>
            <p:spPr bwMode="auto">
              <a:xfrm>
                <a:off x="5359503" y="5172228"/>
                <a:ext cx="50312" cy="17588"/>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39" name="Freeform 138"/>
              <p:cNvSpPr>
                <a:spLocks/>
              </p:cNvSpPr>
              <p:nvPr/>
            </p:nvSpPr>
            <p:spPr bwMode="auto">
              <a:xfrm>
                <a:off x="5430775" y="5206048"/>
                <a:ext cx="51708" cy="18940"/>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40" name="Freeform 139"/>
              <p:cNvSpPr>
                <a:spLocks/>
              </p:cNvSpPr>
              <p:nvPr/>
            </p:nvSpPr>
            <p:spPr bwMode="auto">
              <a:xfrm>
                <a:off x="5411210" y="5161406"/>
                <a:ext cx="68478" cy="36526"/>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41" name="Freeform 140"/>
              <p:cNvSpPr>
                <a:spLocks/>
              </p:cNvSpPr>
              <p:nvPr/>
            </p:nvSpPr>
            <p:spPr bwMode="auto">
              <a:xfrm>
                <a:off x="5478292" y="5180344"/>
                <a:ext cx="95032" cy="79814"/>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42" name="Freeform 142"/>
              <p:cNvSpPr>
                <a:spLocks/>
              </p:cNvSpPr>
              <p:nvPr/>
            </p:nvSpPr>
            <p:spPr bwMode="auto">
              <a:xfrm>
                <a:off x="4950026" y="3880315"/>
                <a:ext cx="684788" cy="384192"/>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343" name="Freeform 144"/>
              <p:cNvSpPr>
                <a:spLocks/>
              </p:cNvSpPr>
              <p:nvPr/>
            </p:nvSpPr>
            <p:spPr bwMode="auto">
              <a:xfrm>
                <a:off x="5337143" y="4272623"/>
                <a:ext cx="732305" cy="457243"/>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44" name="Freeform 145"/>
              <p:cNvSpPr>
                <a:spLocks/>
              </p:cNvSpPr>
              <p:nvPr/>
            </p:nvSpPr>
            <p:spPr bwMode="auto">
              <a:xfrm>
                <a:off x="5337143" y="4272623"/>
                <a:ext cx="732305" cy="457243"/>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345" name="Freeform 146"/>
              <p:cNvSpPr>
                <a:spLocks/>
              </p:cNvSpPr>
              <p:nvPr/>
            </p:nvSpPr>
            <p:spPr bwMode="auto">
              <a:xfrm>
                <a:off x="5015710" y="4551297"/>
                <a:ext cx="329816" cy="228622"/>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46" name="Freeform 147"/>
              <p:cNvSpPr>
                <a:spLocks/>
              </p:cNvSpPr>
              <p:nvPr/>
            </p:nvSpPr>
            <p:spPr bwMode="auto">
              <a:xfrm>
                <a:off x="5015710" y="4551297"/>
                <a:ext cx="329816" cy="228622"/>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47" name="Freeform 148"/>
              <p:cNvSpPr>
                <a:spLocks/>
              </p:cNvSpPr>
              <p:nvPr/>
            </p:nvSpPr>
            <p:spPr bwMode="auto">
              <a:xfrm>
                <a:off x="5405620" y="4118405"/>
                <a:ext cx="617707" cy="301673"/>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48" name="Freeform 149"/>
              <p:cNvSpPr>
                <a:spLocks/>
              </p:cNvSpPr>
              <p:nvPr/>
            </p:nvSpPr>
            <p:spPr bwMode="auto">
              <a:xfrm>
                <a:off x="5405620" y="4118405"/>
                <a:ext cx="617707" cy="301673"/>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49" name="Freeform 150"/>
              <p:cNvSpPr>
                <a:spLocks/>
              </p:cNvSpPr>
              <p:nvPr/>
            </p:nvSpPr>
            <p:spPr bwMode="auto">
              <a:xfrm>
                <a:off x="4604838" y="4194162"/>
                <a:ext cx="831529" cy="420718"/>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50" name="Freeform 151"/>
              <p:cNvSpPr>
                <a:spLocks/>
              </p:cNvSpPr>
              <p:nvPr/>
            </p:nvSpPr>
            <p:spPr bwMode="auto">
              <a:xfrm>
                <a:off x="4604838" y="4194162"/>
                <a:ext cx="831529" cy="420718"/>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51" name="Freeform 152"/>
              <p:cNvSpPr>
                <a:spLocks/>
              </p:cNvSpPr>
              <p:nvPr/>
            </p:nvSpPr>
            <p:spPr bwMode="auto">
              <a:xfrm>
                <a:off x="4595055" y="4418724"/>
                <a:ext cx="26555" cy="4599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52" name="Freeform 153"/>
              <p:cNvSpPr>
                <a:spLocks/>
              </p:cNvSpPr>
              <p:nvPr/>
            </p:nvSpPr>
            <p:spPr bwMode="auto">
              <a:xfrm>
                <a:off x="4595055" y="4418724"/>
                <a:ext cx="26555" cy="4599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58" name="Freeform 158"/>
              <p:cNvSpPr>
                <a:spLocks/>
              </p:cNvSpPr>
              <p:nvPr/>
            </p:nvSpPr>
            <p:spPr bwMode="auto">
              <a:xfrm>
                <a:off x="4258251" y="3907369"/>
                <a:ext cx="74069" cy="110928"/>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73" name="Freeform 159"/>
              <p:cNvSpPr>
                <a:spLocks/>
              </p:cNvSpPr>
              <p:nvPr/>
            </p:nvSpPr>
            <p:spPr bwMode="auto">
              <a:xfrm>
                <a:off x="4258251" y="3907369"/>
                <a:ext cx="74069" cy="110928"/>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74" name="Freeform 160"/>
              <p:cNvSpPr>
                <a:spLocks/>
              </p:cNvSpPr>
              <p:nvPr/>
            </p:nvSpPr>
            <p:spPr bwMode="auto">
              <a:xfrm>
                <a:off x="3980142" y="3676044"/>
                <a:ext cx="350780" cy="328728"/>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75" name="Freeform 161"/>
              <p:cNvSpPr>
                <a:spLocks/>
              </p:cNvSpPr>
              <p:nvPr/>
            </p:nvSpPr>
            <p:spPr bwMode="auto">
              <a:xfrm>
                <a:off x="3980142" y="3676044"/>
                <a:ext cx="350780" cy="328728"/>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rgbClr val="13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76" name="Freeform 183"/>
              <p:cNvSpPr>
                <a:spLocks noEditPoints="1"/>
              </p:cNvSpPr>
              <p:nvPr/>
            </p:nvSpPr>
            <p:spPr bwMode="auto">
              <a:xfrm>
                <a:off x="4230302" y="4470129"/>
                <a:ext cx="1336037" cy="1673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377" name="Freeform 184"/>
              <p:cNvSpPr>
                <a:spLocks/>
              </p:cNvSpPr>
              <p:nvPr/>
            </p:nvSpPr>
            <p:spPr bwMode="auto">
              <a:xfrm>
                <a:off x="4713845" y="6074537"/>
                <a:ext cx="18168" cy="17588"/>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78" name="Freeform 188"/>
              <p:cNvSpPr>
                <a:spLocks/>
              </p:cNvSpPr>
              <p:nvPr/>
            </p:nvSpPr>
            <p:spPr bwMode="auto">
              <a:xfrm>
                <a:off x="4848007" y="4973367"/>
                <a:ext cx="29349" cy="28409"/>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79" name="Freeform 201"/>
              <p:cNvSpPr>
                <a:spLocks/>
              </p:cNvSpPr>
              <p:nvPr/>
            </p:nvSpPr>
            <p:spPr bwMode="auto">
              <a:xfrm>
                <a:off x="3165384" y="2771027"/>
                <a:ext cx="222207" cy="239444"/>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grpSp>
            <p:nvGrpSpPr>
              <p:cNvPr id="380" name="Group 379"/>
              <p:cNvGrpSpPr/>
              <p:nvPr/>
            </p:nvGrpSpPr>
            <p:grpSpPr>
              <a:xfrm>
                <a:off x="3362436" y="2344899"/>
                <a:ext cx="504507" cy="715625"/>
                <a:chOff x="3534931" y="1977469"/>
                <a:chExt cx="466948" cy="662349"/>
              </a:xfrm>
            </p:grpSpPr>
            <p:sp>
              <p:nvSpPr>
                <p:cNvPr id="404" name="Freeform 197"/>
                <p:cNvSpPr>
                  <a:spLocks/>
                </p:cNvSpPr>
                <p:nvPr/>
              </p:nvSpPr>
              <p:spPr bwMode="auto">
                <a:xfrm>
                  <a:off x="3957901" y="1977469"/>
                  <a:ext cx="43978" cy="42570"/>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405" name="Freeform 199"/>
                <p:cNvSpPr>
                  <a:spLocks/>
                </p:cNvSpPr>
                <p:nvPr/>
              </p:nvSpPr>
              <p:spPr bwMode="auto">
                <a:xfrm>
                  <a:off x="3943672" y="2008770"/>
                  <a:ext cx="19403" cy="16278"/>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406" name="Freeform 202"/>
                <p:cNvSpPr>
                  <a:spLocks/>
                </p:cNvSpPr>
                <p:nvPr/>
              </p:nvSpPr>
              <p:spPr bwMode="auto">
                <a:xfrm>
                  <a:off x="3599606" y="2598499"/>
                  <a:ext cx="50447" cy="4131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407" name="Freeform 203"/>
                <p:cNvSpPr>
                  <a:spLocks/>
                </p:cNvSpPr>
                <p:nvPr/>
              </p:nvSpPr>
              <p:spPr bwMode="auto">
                <a:xfrm>
                  <a:off x="3607366" y="1987485"/>
                  <a:ext cx="109946" cy="85141"/>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408" name="Freeform 204"/>
                <p:cNvSpPr>
                  <a:spLocks/>
                </p:cNvSpPr>
                <p:nvPr/>
              </p:nvSpPr>
              <p:spPr bwMode="auto">
                <a:xfrm>
                  <a:off x="3567269" y="2068869"/>
                  <a:ext cx="29750" cy="21286"/>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409" name="Freeform 206"/>
                <p:cNvSpPr>
                  <a:spLocks/>
                </p:cNvSpPr>
                <p:nvPr/>
              </p:nvSpPr>
              <p:spPr bwMode="auto">
                <a:xfrm>
                  <a:off x="3560801" y="2096415"/>
                  <a:ext cx="21989" cy="15025"/>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410" name="Freeform 207"/>
                <p:cNvSpPr>
                  <a:spLocks/>
                </p:cNvSpPr>
                <p:nvPr/>
              </p:nvSpPr>
              <p:spPr bwMode="auto">
                <a:xfrm>
                  <a:off x="3550453" y="2117701"/>
                  <a:ext cx="14229" cy="30050"/>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411" name="Freeform 208"/>
                <p:cNvSpPr>
                  <a:spLocks/>
                </p:cNvSpPr>
                <p:nvPr/>
              </p:nvSpPr>
              <p:spPr bwMode="auto">
                <a:xfrm>
                  <a:off x="3616421" y="2093911"/>
                  <a:ext cx="65968" cy="101418"/>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412" name="Freeform 209"/>
                <p:cNvSpPr>
                  <a:spLocks/>
                </p:cNvSpPr>
                <p:nvPr/>
              </p:nvSpPr>
              <p:spPr bwMode="auto">
                <a:xfrm>
                  <a:off x="3582790" y="2235396"/>
                  <a:ext cx="56913" cy="60100"/>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413" name="Freeform 210"/>
                <p:cNvSpPr>
                  <a:spLocks/>
                </p:cNvSpPr>
                <p:nvPr/>
              </p:nvSpPr>
              <p:spPr bwMode="auto">
                <a:xfrm>
                  <a:off x="3534931" y="2338066"/>
                  <a:ext cx="41391" cy="4131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414" name="Freeform 211"/>
                <p:cNvSpPr>
                  <a:spLocks/>
                </p:cNvSpPr>
                <p:nvPr/>
              </p:nvSpPr>
              <p:spPr bwMode="auto">
                <a:xfrm>
                  <a:off x="3585378" y="2325546"/>
                  <a:ext cx="31044" cy="36310"/>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415" name="Freeform 212"/>
                <p:cNvSpPr>
                  <a:spLocks/>
                </p:cNvSpPr>
                <p:nvPr/>
              </p:nvSpPr>
              <p:spPr bwMode="auto">
                <a:xfrm>
                  <a:off x="3577617" y="2340571"/>
                  <a:ext cx="62087" cy="92654"/>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416" name="Freeform 213"/>
                <p:cNvSpPr>
                  <a:spLocks/>
                </p:cNvSpPr>
                <p:nvPr/>
              </p:nvSpPr>
              <p:spPr bwMode="auto">
                <a:xfrm>
                  <a:off x="3628062" y="2395662"/>
                  <a:ext cx="11642" cy="3255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417" name="Freeform 214"/>
                <p:cNvSpPr>
                  <a:spLocks/>
                </p:cNvSpPr>
                <p:nvPr/>
              </p:nvSpPr>
              <p:spPr bwMode="auto">
                <a:xfrm>
                  <a:off x="3647465" y="2338066"/>
                  <a:ext cx="32338" cy="37562"/>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grpSp>
          <p:sp>
            <p:nvSpPr>
              <p:cNvPr id="381" name="Freeform 217"/>
              <p:cNvSpPr>
                <a:spLocks/>
              </p:cNvSpPr>
              <p:nvPr/>
            </p:nvSpPr>
            <p:spPr bwMode="auto">
              <a:xfrm>
                <a:off x="3387591" y="3796440"/>
                <a:ext cx="16770" cy="18940"/>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82" name="Freeform 224"/>
              <p:cNvSpPr>
                <a:spLocks/>
              </p:cNvSpPr>
              <p:nvPr/>
            </p:nvSpPr>
            <p:spPr bwMode="auto">
              <a:xfrm>
                <a:off x="2782463" y="2777791"/>
                <a:ext cx="515688" cy="510002"/>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83" name="Freeform 225"/>
              <p:cNvSpPr>
                <a:spLocks/>
              </p:cNvSpPr>
              <p:nvPr/>
            </p:nvSpPr>
            <p:spPr bwMode="auto">
              <a:xfrm>
                <a:off x="2782463" y="2777791"/>
                <a:ext cx="515688" cy="510002"/>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84" name="Freeform 229"/>
              <p:cNvSpPr>
                <a:spLocks/>
              </p:cNvSpPr>
              <p:nvPr/>
            </p:nvSpPr>
            <p:spPr bwMode="auto">
              <a:xfrm>
                <a:off x="3361038" y="4351085"/>
                <a:ext cx="16770" cy="40583"/>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85" name="Freeform 230"/>
              <p:cNvSpPr>
                <a:spLocks/>
              </p:cNvSpPr>
              <p:nvPr/>
            </p:nvSpPr>
            <p:spPr bwMode="auto">
              <a:xfrm>
                <a:off x="3356846" y="4317266"/>
                <a:ext cx="30746" cy="17588"/>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grpSp>
            <p:nvGrpSpPr>
              <p:cNvPr id="386" name="Group 385"/>
              <p:cNvGrpSpPr/>
              <p:nvPr/>
            </p:nvGrpSpPr>
            <p:grpSpPr>
              <a:xfrm>
                <a:off x="2276558" y="1065159"/>
                <a:ext cx="3730000" cy="4895744"/>
                <a:chOff x="2529894" y="793003"/>
                <a:chExt cx="3452310" cy="4531267"/>
              </a:xfrm>
            </p:grpSpPr>
            <p:sp>
              <p:nvSpPr>
                <p:cNvPr id="396" name="Freeform 395"/>
                <p:cNvSpPr>
                  <a:spLocks/>
                </p:cNvSpPr>
                <p:nvPr/>
              </p:nvSpPr>
              <p:spPr bwMode="auto">
                <a:xfrm>
                  <a:off x="4644008" y="2497460"/>
                  <a:ext cx="278099" cy="430715"/>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397" name="Freeform 396"/>
                <p:cNvSpPr>
                  <a:spLocks/>
                </p:cNvSpPr>
                <p:nvPr/>
              </p:nvSpPr>
              <p:spPr bwMode="auto">
                <a:xfrm>
                  <a:off x="5054775" y="793003"/>
                  <a:ext cx="927429" cy="197828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398" name="Freeform 71"/>
                <p:cNvSpPr>
                  <a:spLocks noEditPoints="1"/>
                </p:cNvSpPr>
                <p:nvPr/>
              </p:nvSpPr>
              <p:spPr bwMode="auto">
                <a:xfrm>
                  <a:off x="4409326" y="2777545"/>
                  <a:ext cx="873102" cy="1128122"/>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399" name="Freeform 154"/>
                <p:cNvSpPr>
                  <a:spLocks/>
                </p:cNvSpPr>
                <p:nvPr/>
              </p:nvSpPr>
              <p:spPr bwMode="auto">
                <a:xfrm>
                  <a:off x="4278685" y="3802997"/>
                  <a:ext cx="483763" cy="286726"/>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400" name="Freeform 156"/>
                <p:cNvSpPr>
                  <a:spLocks/>
                </p:cNvSpPr>
                <p:nvPr/>
              </p:nvSpPr>
              <p:spPr bwMode="auto">
                <a:xfrm>
                  <a:off x="4184260" y="2974122"/>
                  <a:ext cx="407448" cy="360598"/>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401" name="Freeform 189"/>
                <p:cNvSpPr>
                  <a:spLocks/>
                </p:cNvSpPr>
                <p:nvPr/>
              </p:nvSpPr>
              <p:spPr bwMode="auto">
                <a:xfrm>
                  <a:off x="4338186" y="3944481"/>
                  <a:ext cx="1236571" cy="1379789"/>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402" name="Freeform 226"/>
                <p:cNvSpPr>
                  <a:spLocks noEditPoints="1"/>
                </p:cNvSpPr>
                <p:nvPr/>
              </p:nvSpPr>
              <p:spPr bwMode="auto">
                <a:xfrm>
                  <a:off x="3268474" y="3228294"/>
                  <a:ext cx="1324527" cy="1522526"/>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403" name="Freeform 234"/>
                <p:cNvSpPr>
                  <a:spLocks noEditPoints="1"/>
                </p:cNvSpPr>
                <p:nvPr/>
              </p:nvSpPr>
              <p:spPr bwMode="auto">
                <a:xfrm>
                  <a:off x="2529894" y="3938221"/>
                  <a:ext cx="1439648" cy="1190725"/>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grpSp>
          <p:sp>
            <p:nvSpPr>
              <p:cNvPr id="387" name="Freeform 235"/>
              <p:cNvSpPr>
                <a:spLocks/>
              </p:cNvSpPr>
              <p:nvPr/>
            </p:nvSpPr>
            <p:spPr bwMode="auto">
              <a:xfrm>
                <a:off x="3429517" y="5569948"/>
                <a:ext cx="23757" cy="18940"/>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88" name="Freeform 236"/>
              <p:cNvSpPr>
                <a:spLocks/>
              </p:cNvSpPr>
              <p:nvPr/>
            </p:nvSpPr>
            <p:spPr bwMode="auto">
              <a:xfrm>
                <a:off x="3404362" y="5495544"/>
                <a:ext cx="64286" cy="51406"/>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389" name="Freeform 237"/>
              <p:cNvSpPr>
                <a:spLocks/>
              </p:cNvSpPr>
              <p:nvPr/>
            </p:nvSpPr>
            <p:spPr bwMode="auto">
              <a:xfrm>
                <a:off x="3567873" y="5426553"/>
                <a:ext cx="139753" cy="93343"/>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390" name="Freeform 238"/>
              <p:cNvSpPr>
                <a:spLocks/>
              </p:cNvSpPr>
              <p:nvPr/>
            </p:nvSpPr>
            <p:spPr bwMode="auto">
              <a:xfrm>
                <a:off x="3757936" y="5418435"/>
                <a:ext cx="74069" cy="56818"/>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391" name="Freeform 240"/>
              <p:cNvSpPr>
                <a:spLocks/>
              </p:cNvSpPr>
              <p:nvPr/>
            </p:nvSpPr>
            <p:spPr bwMode="auto">
              <a:xfrm>
                <a:off x="2071121" y="4691989"/>
                <a:ext cx="540844" cy="777855"/>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92" name="Freeform 241"/>
              <p:cNvSpPr>
                <a:spLocks/>
              </p:cNvSpPr>
              <p:nvPr/>
            </p:nvSpPr>
            <p:spPr bwMode="auto">
              <a:xfrm>
                <a:off x="2071121" y="4691989"/>
                <a:ext cx="540844" cy="777855"/>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93" name="Freeform 242"/>
              <p:cNvSpPr>
                <a:spLocks/>
              </p:cNvSpPr>
              <p:nvPr/>
            </p:nvSpPr>
            <p:spPr bwMode="auto">
              <a:xfrm>
                <a:off x="3544114" y="4953075"/>
                <a:ext cx="51708" cy="43290"/>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94" name="Freeform 243"/>
              <p:cNvSpPr>
                <a:spLocks/>
              </p:cNvSpPr>
              <p:nvPr/>
            </p:nvSpPr>
            <p:spPr bwMode="auto">
              <a:xfrm>
                <a:off x="3544114" y="4953075"/>
                <a:ext cx="51708" cy="43290"/>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395" name="Freeform 394"/>
              <p:cNvSpPr>
                <a:spLocks noChangeAspect="1"/>
              </p:cNvSpPr>
              <p:nvPr/>
            </p:nvSpPr>
            <p:spPr>
              <a:xfrm>
                <a:off x="2907412" y="1338693"/>
                <a:ext cx="660461" cy="469594"/>
              </a:xfrm>
              <a:custGeom>
                <a:avLst/>
                <a:gdLst>
                  <a:gd name="connsiteX0" fmla="*/ 449385 w 2555631"/>
                  <a:gd name="connsiteY0" fmla="*/ 1582616 h 1817077"/>
                  <a:gd name="connsiteX1" fmla="*/ 449385 w 2555631"/>
                  <a:gd name="connsiteY1" fmla="*/ 1582616 h 1817077"/>
                  <a:gd name="connsiteX2" fmla="*/ 613508 w 2555631"/>
                  <a:gd name="connsiteY2" fmla="*/ 1574800 h 1817077"/>
                  <a:gd name="connsiteX3" fmla="*/ 629138 w 2555631"/>
                  <a:gd name="connsiteY3" fmla="*/ 1570893 h 1817077"/>
                  <a:gd name="connsiteX4" fmla="*/ 633046 w 2555631"/>
                  <a:gd name="connsiteY4" fmla="*/ 1555262 h 1817077"/>
                  <a:gd name="connsiteX5" fmla="*/ 719015 w 2555631"/>
                  <a:gd name="connsiteY5" fmla="*/ 1555262 h 1817077"/>
                  <a:gd name="connsiteX6" fmla="*/ 765908 w 2555631"/>
                  <a:gd name="connsiteY6" fmla="*/ 1543539 h 1817077"/>
                  <a:gd name="connsiteX7" fmla="*/ 769815 w 2555631"/>
                  <a:gd name="connsiteY7" fmla="*/ 1531816 h 1817077"/>
                  <a:gd name="connsiteX8" fmla="*/ 789354 w 2555631"/>
                  <a:gd name="connsiteY8" fmla="*/ 1547446 h 1817077"/>
                  <a:gd name="connsiteX9" fmla="*/ 793262 w 2555631"/>
                  <a:gd name="connsiteY9" fmla="*/ 1559170 h 1817077"/>
                  <a:gd name="connsiteX10" fmla="*/ 828431 w 2555631"/>
                  <a:gd name="connsiteY10" fmla="*/ 1578708 h 1817077"/>
                  <a:gd name="connsiteX11" fmla="*/ 847969 w 2555631"/>
                  <a:gd name="connsiteY11" fmla="*/ 1594339 h 1817077"/>
                  <a:gd name="connsiteX12" fmla="*/ 875323 w 2555631"/>
                  <a:gd name="connsiteY12" fmla="*/ 1609970 h 1817077"/>
                  <a:gd name="connsiteX13" fmla="*/ 887046 w 2555631"/>
                  <a:gd name="connsiteY13" fmla="*/ 1621693 h 1817077"/>
                  <a:gd name="connsiteX14" fmla="*/ 910492 w 2555631"/>
                  <a:gd name="connsiteY14" fmla="*/ 1629508 h 1817077"/>
                  <a:gd name="connsiteX15" fmla="*/ 926123 w 2555631"/>
                  <a:gd name="connsiteY15" fmla="*/ 1649046 h 1817077"/>
                  <a:gd name="connsiteX16" fmla="*/ 941754 w 2555631"/>
                  <a:gd name="connsiteY16" fmla="*/ 1664677 h 1817077"/>
                  <a:gd name="connsiteX17" fmla="*/ 949569 w 2555631"/>
                  <a:gd name="connsiteY17" fmla="*/ 1672493 h 1817077"/>
                  <a:gd name="connsiteX18" fmla="*/ 957385 w 2555631"/>
                  <a:gd name="connsiteY18" fmla="*/ 1680308 h 1817077"/>
                  <a:gd name="connsiteX19" fmla="*/ 976923 w 2555631"/>
                  <a:gd name="connsiteY19" fmla="*/ 1699846 h 1817077"/>
                  <a:gd name="connsiteX20" fmla="*/ 988646 w 2555631"/>
                  <a:gd name="connsiteY20" fmla="*/ 1723293 h 1817077"/>
                  <a:gd name="connsiteX21" fmla="*/ 1012092 w 2555631"/>
                  <a:gd name="connsiteY21" fmla="*/ 1731108 h 1817077"/>
                  <a:gd name="connsiteX22" fmla="*/ 1137138 w 2555631"/>
                  <a:gd name="connsiteY22" fmla="*/ 1738923 h 1817077"/>
                  <a:gd name="connsiteX23" fmla="*/ 1176215 w 2555631"/>
                  <a:gd name="connsiteY23" fmla="*/ 1754554 h 1817077"/>
                  <a:gd name="connsiteX24" fmla="*/ 1180123 w 2555631"/>
                  <a:gd name="connsiteY24" fmla="*/ 1770185 h 1817077"/>
                  <a:gd name="connsiteX25" fmla="*/ 1191846 w 2555631"/>
                  <a:gd name="connsiteY25" fmla="*/ 1778000 h 1817077"/>
                  <a:gd name="connsiteX26" fmla="*/ 1199662 w 2555631"/>
                  <a:gd name="connsiteY26" fmla="*/ 1785816 h 1817077"/>
                  <a:gd name="connsiteX27" fmla="*/ 1215292 w 2555631"/>
                  <a:gd name="connsiteY27" fmla="*/ 1789723 h 1817077"/>
                  <a:gd name="connsiteX28" fmla="*/ 1227015 w 2555631"/>
                  <a:gd name="connsiteY28" fmla="*/ 1793631 h 1817077"/>
                  <a:gd name="connsiteX29" fmla="*/ 1250462 w 2555631"/>
                  <a:gd name="connsiteY29" fmla="*/ 1805354 h 1817077"/>
                  <a:gd name="connsiteX30" fmla="*/ 1266092 w 2555631"/>
                  <a:gd name="connsiteY30" fmla="*/ 1809262 h 1817077"/>
                  <a:gd name="connsiteX31" fmla="*/ 1281723 w 2555631"/>
                  <a:gd name="connsiteY31" fmla="*/ 1817077 h 1817077"/>
                  <a:gd name="connsiteX32" fmla="*/ 1426308 w 2555631"/>
                  <a:gd name="connsiteY32" fmla="*/ 1805354 h 1817077"/>
                  <a:gd name="connsiteX33" fmla="*/ 1516185 w 2555631"/>
                  <a:gd name="connsiteY33" fmla="*/ 1762370 h 1817077"/>
                  <a:gd name="connsiteX34" fmla="*/ 1551354 w 2555631"/>
                  <a:gd name="connsiteY34" fmla="*/ 1711570 h 1817077"/>
                  <a:gd name="connsiteX35" fmla="*/ 1598246 w 2555631"/>
                  <a:gd name="connsiteY35" fmla="*/ 1637323 h 1817077"/>
                  <a:gd name="connsiteX36" fmla="*/ 1672492 w 2555631"/>
                  <a:gd name="connsiteY36" fmla="*/ 1602154 h 1817077"/>
                  <a:gd name="connsiteX37" fmla="*/ 1731108 w 2555631"/>
                  <a:gd name="connsiteY37" fmla="*/ 1598246 h 1817077"/>
                  <a:gd name="connsiteX38" fmla="*/ 1727200 w 2555631"/>
                  <a:gd name="connsiteY38" fmla="*/ 1551354 h 1817077"/>
                  <a:gd name="connsiteX39" fmla="*/ 1774092 w 2555631"/>
                  <a:gd name="connsiteY39" fmla="*/ 1563077 h 1817077"/>
                  <a:gd name="connsiteX40" fmla="*/ 1820985 w 2555631"/>
                  <a:gd name="connsiteY40" fmla="*/ 1574800 h 1817077"/>
                  <a:gd name="connsiteX41" fmla="*/ 1985108 w 2555631"/>
                  <a:gd name="connsiteY41" fmla="*/ 1395046 h 1817077"/>
                  <a:gd name="connsiteX42" fmla="*/ 2098431 w 2555631"/>
                  <a:gd name="connsiteY42" fmla="*/ 1359877 h 1817077"/>
                  <a:gd name="connsiteX43" fmla="*/ 2129692 w 2555631"/>
                  <a:gd name="connsiteY43" fmla="*/ 1312985 h 1817077"/>
                  <a:gd name="connsiteX44" fmla="*/ 2207846 w 2555631"/>
                  <a:gd name="connsiteY44" fmla="*/ 1359877 h 1817077"/>
                  <a:gd name="connsiteX45" fmla="*/ 2239108 w 2555631"/>
                  <a:gd name="connsiteY45" fmla="*/ 1305170 h 1817077"/>
                  <a:gd name="connsiteX46" fmla="*/ 2286000 w 2555631"/>
                  <a:gd name="connsiteY46" fmla="*/ 1254370 h 1817077"/>
                  <a:gd name="connsiteX47" fmla="*/ 2336800 w 2555631"/>
                  <a:gd name="connsiteY47" fmla="*/ 1238739 h 1817077"/>
                  <a:gd name="connsiteX48" fmla="*/ 2332892 w 2555631"/>
                  <a:gd name="connsiteY48" fmla="*/ 1184031 h 1817077"/>
                  <a:gd name="connsiteX49" fmla="*/ 2332892 w 2555631"/>
                  <a:gd name="connsiteY49" fmla="*/ 1184031 h 1817077"/>
                  <a:gd name="connsiteX50" fmla="*/ 2340708 w 2555631"/>
                  <a:gd name="connsiteY50" fmla="*/ 1113693 h 1817077"/>
                  <a:gd name="connsiteX51" fmla="*/ 2379785 w 2555631"/>
                  <a:gd name="connsiteY51" fmla="*/ 1109785 h 1817077"/>
                  <a:gd name="connsiteX52" fmla="*/ 2348523 w 2555631"/>
                  <a:gd name="connsiteY52" fmla="*/ 1062893 h 1817077"/>
                  <a:gd name="connsiteX53" fmla="*/ 2430585 w 2555631"/>
                  <a:gd name="connsiteY53" fmla="*/ 1090246 h 1817077"/>
                  <a:gd name="connsiteX54" fmla="*/ 2446215 w 2555631"/>
                  <a:gd name="connsiteY54" fmla="*/ 1039446 h 1817077"/>
                  <a:gd name="connsiteX55" fmla="*/ 2481385 w 2555631"/>
                  <a:gd name="connsiteY55" fmla="*/ 1016000 h 1817077"/>
                  <a:gd name="connsiteX56" fmla="*/ 2481385 w 2555631"/>
                  <a:gd name="connsiteY56" fmla="*/ 1016000 h 1817077"/>
                  <a:gd name="connsiteX57" fmla="*/ 2457938 w 2555631"/>
                  <a:gd name="connsiteY57" fmla="*/ 976923 h 1817077"/>
                  <a:gd name="connsiteX58" fmla="*/ 2504831 w 2555631"/>
                  <a:gd name="connsiteY58" fmla="*/ 961293 h 1817077"/>
                  <a:gd name="connsiteX59" fmla="*/ 2430585 w 2555631"/>
                  <a:gd name="connsiteY59" fmla="*/ 906585 h 1817077"/>
                  <a:gd name="connsiteX60" fmla="*/ 2454031 w 2555631"/>
                  <a:gd name="connsiteY60" fmla="*/ 871416 h 1817077"/>
                  <a:gd name="connsiteX61" fmla="*/ 2508738 w 2555631"/>
                  <a:gd name="connsiteY61" fmla="*/ 898770 h 1817077"/>
                  <a:gd name="connsiteX62" fmla="*/ 2555631 w 2555631"/>
                  <a:gd name="connsiteY62" fmla="*/ 890954 h 1817077"/>
                  <a:gd name="connsiteX63" fmla="*/ 2555631 w 2555631"/>
                  <a:gd name="connsiteY63" fmla="*/ 890954 h 1817077"/>
                  <a:gd name="connsiteX64" fmla="*/ 2520462 w 2555631"/>
                  <a:gd name="connsiteY64" fmla="*/ 836246 h 1817077"/>
                  <a:gd name="connsiteX65" fmla="*/ 2500923 w 2555631"/>
                  <a:gd name="connsiteY65" fmla="*/ 804985 h 1817077"/>
                  <a:gd name="connsiteX66" fmla="*/ 2540000 w 2555631"/>
                  <a:gd name="connsiteY66" fmla="*/ 777631 h 1817077"/>
                  <a:gd name="connsiteX67" fmla="*/ 2500923 w 2555631"/>
                  <a:gd name="connsiteY67" fmla="*/ 746370 h 1817077"/>
                  <a:gd name="connsiteX68" fmla="*/ 2457938 w 2555631"/>
                  <a:gd name="connsiteY68" fmla="*/ 750277 h 1817077"/>
                  <a:gd name="connsiteX69" fmla="*/ 2520462 w 2555631"/>
                  <a:gd name="connsiteY69" fmla="*/ 687754 h 1817077"/>
                  <a:gd name="connsiteX70" fmla="*/ 2540000 w 2555631"/>
                  <a:gd name="connsiteY70" fmla="*/ 629139 h 1817077"/>
                  <a:gd name="connsiteX71" fmla="*/ 2528277 w 2555631"/>
                  <a:gd name="connsiteY71" fmla="*/ 597877 h 1817077"/>
                  <a:gd name="connsiteX72" fmla="*/ 2481385 w 2555631"/>
                  <a:gd name="connsiteY72" fmla="*/ 597877 h 1817077"/>
                  <a:gd name="connsiteX73" fmla="*/ 2481385 w 2555631"/>
                  <a:gd name="connsiteY73" fmla="*/ 597877 h 1817077"/>
                  <a:gd name="connsiteX74" fmla="*/ 2446215 w 2555631"/>
                  <a:gd name="connsiteY74" fmla="*/ 562708 h 1817077"/>
                  <a:gd name="connsiteX75" fmla="*/ 2379785 w 2555631"/>
                  <a:gd name="connsiteY75" fmla="*/ 519723 h 1817077"/>
                  <a:gd name="connsiteX76" fmla="*/ 2364154 w 2555631"/>
                  <a:gd name="connsiteY76" fmla="*/ 488462 h 1817077"/>
                  <a:gd name="connsiteX77" fmla="*/ 2356338 w 2555631"/>
                  <a:gd name="connsiteY77" fmla="*/ 449385 h 1817077"/>
                  <a:gd name="connsiteX78" fmla="*/ 2278185 w 2555631"/>
                  <a:gd name="connsiteY78" fmla="*/ 484554 h 1817077"/>
                  <a:gd name="connsiteX79" fmla="*/ 2278185 w 2555631"/>
                  <a:gd name="connsiteY79" fmla="*/ 484554 h 1817077"/>
                  <a:gd name="connsiteX80" fmla="*/ 2258646 w 2555631"/>
                  <a:gd name="connsiteY80" fmla="*/ 422031 h 1817077"/>
                  <a:gd name="connsiteX81" fmla="*/ 2305538 w 2555631"/>
                  <a:gd name="connsiteY81" fmla="*/ 371231 h 1817077"/>
                  <a:gd name="connsiteX82" fmla="*/ 2297723 w 2555631"/>
                  <a:gd name="connsiteY82" fmla="*/ 324339 h 1817077"/>
                  <a:gd name="connsiteX83" fmla="*/ 2274277 w 2555631"/>
                  <a:gd name="connsiteY83" fmla="*/ 289170 h 1817077"/>
                  <a:gd name="connsiteX84" fmla="*/ 2219569 w 2555631"/>
                  <a:gd name="connsiteY84" fmla="*/ 304800 h 1817077"/>
                  <a:gd name="connsiteX85" fmla="*/ 2188308 w 2555631"/>
                  <a:gd name="connsiteY85" fmla="*/ 273539 h 1817077"/>
                  <a:gd name="connsiteX86" fmla="*/ 2188308 w 2555631"/>
                  <a:gd name="connsiteY86" fmla="*/ 273539 h 1817077"/>
                  <a:gd name="connsiteX87" fmla="*/ 2235200 w 2555631"/>
                  <a:gd name="connsiteY87" fmla="*/ 207108 h 1817077"/>
                  <a:gd name="connsiteX88" fmla="*/ 2231292 w 2555631"/>
                  <a:gd name="connsiteY88" fmla="*/ 156308 h 1817077"/>
                  <a:gd name="connsiteX89" fmla="*/ 2293815 w 2555631"/>
                  <a:gd name="connsiteY89" fmla="*/ 136770 h 1817077"/>
                  <a:gd name="connsiteX90" fmla="*/ 2250831 w 2555631"/>
                  <a:gd name="connsiteY90" fmla="*/ 89877 h 1817077"/>
                  <a:gd name="connsiteX91" fmla="*/ 2196123 w 2555631"/>
                  <a:gd name="connsiteY91" fmla="*/ 113323 h 1817077"/>
                  <a:gd name="connsiteX92" fmla="*/ 2176585 w 2555631"/>
                  <a:gd name="connsiteY92" fmla="*/ 160216 h 1817077"/>
                  <a:gd name="connsiteX93" fmla="*/ 2133600 w 2555631"/>
                  <a:gd name="connsiteY93" fmla="*/ 164123 h 1817077"/>
                  <a:gd name="connsiteX94" fmla="*/ 2133600 w 2555631"/>
                  <a:gd name="connsiteY94" fmla="*/ 222739 h 1817077"/>
                  <a:gd name="connsiteX95" fmla="*/ 2055446 w 2555631"/>
                  <a:gd name="connsiteY95" fmla="*/ 175846 h 1817077"/>
                  <a:gd name="connsiteX96" fmla="*/ 2063262 w 2555631"/>
                  <a:gd name="connsiteY96" fmla="*/ 113323 h 1817077"/>
                  <a:gd name="connsiteX97" fmla="*/ 2028092 w 2555631"/>
                  <a:gd name="connsiteY97" fmla="*/ 78154 h 1817077"/>
                  <a:gd name="connsiteX98" fmla="*/ 2028092 w 2555631"/>
                  <a:gd name="connsiteY98" fmla="*/ 78154 h 1817077"/>
                  <a:gd name="connsiteX99" fmla="*/ 2028092 w 2555631"/>
                  <a:gd name="connsiteY99" fmla="*/ 78154 h 1817077"/>
                  <a:gd name="connsiteX100" fmla="*/ 1985108 w 2555631"/>
                  <a:gd name="connsiteY100" fmla="*/ 74246 h 1817077"/>
                  <a:gd name="connsiteX101" fmla="*/ 1977292 w 2555631"/>
                  <a:gd name="connsiteY101" fmla="*/ 3908 h 1817077"/>
                  <a:gd name="connsiteX102" fmla="*/ 1934308 w 2555631"/>
                  <a:gd name="connsiteY102" fmla="*/ 0 h 1817077"/>
                  <a:gd name="connsiteX103" fmla="*/ 1906954 w 2555631"/>
                  <a:gd name="connsiteY103" fmla="*/ 39077 h 1817077"/>
                  <a:gd name="connsiteX104" fmla="*/ 1856154 w 2555631"/>
                  <a:gd name="connsiteY104" fmla="*/ 19539 h 1817077"/>
                  <a:gd name="connsiteX105" fmla="*/ 1824892 w 2555631"/>
                  <a:gd name="connsiteY105" fmla="*/ 54708 h 1817077"/>
                  <a:gd name="connsiteX106" fmla="*/ 1860062 w 2555631"/>
                  <a:gd name="connsiteY106" fmla="*/ 109416 h 1817077"/>
                  <a:gd name="connsiteX107" fmla="*/ 1871785 w 2555631"/>
                  <a:gd name="connsiteY107" fmla="*/ 160216 h 1817077"/>
                  <a:gd name="connsiteX108" fmla="*/ 1875692 w 2555631"/>
                  <a:gd name="connsiteY108" fmla="*/ 207108 h 1817077"/>
                  <a:gd name="connsiteX109" fmla="*/ 1762369 w 2555631"/>
                  <a:gd name="connsiteY109" fmla="*/ 265723 h 1817077"/>
                  <a:gd name="connsiteX110" fmla="*/ 1742831 w 2555631"/>
                  <a:gd name="connsiteY110" fmla="*/ 211016 h 1817077"/>
                  <a:gd name="connsiteX111" fmla="*/ 1707662 w 2555631"/>
                  <a:gd name="connsiteY111" fmla="*/ 214923 h 1817077"/>
                  <a:gd name="connsiteX112" fmla="*/ 1680308 w 2555631"/>
                  <a:gd name="connsiteY112" fmla="*/ 254000 h 1817077"/>
                  <a:gd name="connsiteX113" fmla="*/ 1664677 w 2555631"/>
                  <a:gd name="connsiteY113" fmla="*/ 320431 h 1817077"/>
                  <a:gd name="connsiteX114" fmla="*/ 1606062 w 2555631"/>
                  <a:gd name="connsiteY114" fmla="*/ 336062 h 1817077"/>
                  <a:gd name="connsiteX115" fmla="*/ 1582615 w 2555631"/>
                  <a:gd name="connsiteY115" fmla="*/ 289170 h 1817077"/>
                  <a:gd name="connsiteX116" fmla="*/ 1547446 w 2555631"/>
                  <a:gd name="connsiteY116" fmla="*/ 246185 h 1817077"/>
                  <a:gd name="connsiteX117" fmla="*/ 1500554 w 2555631"/>
                  <a:gd name="connsiteY117" fmla="*/ 238370 h 1817077"/>
                  <a:gd name="connsiteX118" fmla="*/ 1461477 w 2555631"/>
                  <a:gd name="connsiteY118" fmla="*/ 226646 h 1817077"/>
                  <a:gd name="connsiteX119" fmla="*/ 1434123 w 2555631"/>
                  <a:gd name="connsiteY119" fmla="*/ 257908 h 1817077"/>
                  <a:gd name="connsiteX120" fmla="*/ 1445846 w 2555631"/>
                  <a:gd name="connsiteY120" fmla="*/ 304800 h 1817077"/>
                  <a:gd name="connsiteX121" fmla="*/ 1457569 w 2555631"/>
                  <a:gd name="connsiteY121" fmla="*/ 351693 h 1817077"/>
                  <a:gd name="connsiteX122" fmla="*/ 1504462 w 2555631"/>
                  <a:gd name="connsiteY122" fmla="*/ 394677 h 1817077"/>
                  <a:gd name="connsiteX123" fmla="*/ 1508369 w 2555631"/>
                  <a:gd name="connsiteY123" fmla="*/ 445477 h 1817077"/>
                  <a:gd name="connsiteX124" fmla="*/ 1508369 w 2555631"/>
                  <a:gd name="connsiteY124" fmla="*/ 492370 h 1817077"/>
                  <a:gd name="connsiteX125" fmla="*/ 1508369 w 2555631"/>
                  <a:gd name="connsiteY125" fmla="*/ 492370 h 1817077"/>
                  <a:gd name="connsiteX126" fmla="*/ 1465385 w 2555631"/>
                  <a:gd name="connsiteY126" fmla="*/ 422031 h 1817077"/>
                  <a:gd name="connsiteX127" fmla="*/ 1441938 w 2555631"/>
                  <a:gd name="connsiteY127" fmla="*/ 371231 h 1817077"/>
                  <a:gd name="connsiteX128" fmla="*/ 1414585 w 2555631"/>
                  <a:gd name="connsiteY128" fmla="*/ 343877 h 1817077"/>
                  <a:gd name="connsiteX129" fmla="*/ 1395046 w 2555631"/>
                  <a:gd name="connsiteY129" fmla="*/ 281354 h 1817077"/>
                  <a:gd name="connsiteX130" fmla="*/ 1367692 w 2555631"/>
                  <a:gd name="connsiteY130" fmla="*/ 250093 h 1817077"/>
                  <a:gd name="connsiteX131" fmla="*/ 1367692 w 2555631"/>
                  <a:gd name="connsiteY131" fmla="*/ 250093 h 1817077"/>
                  <a:gd name="connsiteX132" fmla="*/ 1293446 w 2555631"/>
                  <a:gd name="connsiteY132" fmla="*/ 214923 h 1817077"/>
                  <a:gd name="connsiteX133" fmla="*/ 1293446 w 2555631"/>
                  <a:gd name="connsiteY133" fmla="*/ 214923 h 1817077"/>
                  <a:gd name="connsiteX134" fmla="*/ 1258277 w 2555631"/>
                  <a:gd name="connsiteY134" fmla="*/ 265723 h 1817077"/>
                  <a:gd name="connsiteX135" fmla="*/ 1195754 w 2555631"/>
                  <a:gd name="connsiteY135" fmla="*/ 285262 h 1817077"/>
                  <a:gd name="connsiteX136" fmla="*/ 1195754 w 2555631"/>
                  <a:gd name="connsiteY136" fmla="*/ 285262 h 1817077"/>
                  <a:gd name="connsiteX137" fmla="*/ 1199662 w 2555631"/>
                  <a:gd name="connsiteY137" fmla="*/ 332154 h 1817077"/>
                  <a:gd name="connsiteX138" fmla="*/ 1160585 w 2555631"/>
                  <a:gd name="connsiteY138" fmla="*/ 351693 h 1817077"/>
                  <a:gd name="connsiteX139" fmla="*/ 1168400 w 2555631"/>
                  <a:gd name="connsiteY139" fmla="*/ 386862 h 1817077"/>
                  <a:gd name="connsiteX140" fmla="*/ 1199662 w 2555631"/>
                  <a:gd name="connsiteY140" fmla="*/ 418123 h 1817077"/>
                  <a:gd name="connsiteX141" fmla="*/ 1203569 w 2555631"/>
                  <a:gd name="connsiteY141" fmla="*/ 457200 h 1817077"/>
                  <a:gd name="connsiteX142" fmla="*/ 1203569 w 2555631"/>
                  <a:gd name="connsiteY142" fmla="*/ 457200 h 1817077"/>
                  <a:gd name="connsiteX143" fmla="*/ 1144954 w 2555631"/>
                  <a:gd name="connsiteY143" fmla="*/ 484554 h 1817077"/>
                  <a:gd name="connsiteX144" fmla="*/ 1129323 w 2555631"/>
                  <a:gd name="connsiteY144" fmla="*/ 422031 h 1817077"/>
                  <a:gd name="connsiteX145" fmla="*/ 1109785 w 2555631"/>
                  <a:gd name="connsiteY145" fmla="*/ 379046 h 1817077"/>
                  <a:gd name="connsiteX146" fmla="*/ 1109785 w 2555631"/>
                  <a:gd name="connsiteY146" fmla="*/ 379046 h 1817077"/>
                  <a:gd name="connsiteX147" fmla="*/ 1062892 w 2555631"/>
                  <a:gd name="connsiteY147" fmla="*/ 379046 h 1817077"/>
                  <a:gd name="connsiteX148" fmla="*/ 1062892 w 2555631"/>
                  <a:gd name="connsiteY148" fmla="*/ 289170 h 1817077"/>
                  <a:gd name="connsiteX149" fmla="*/ 1019908 w 2555631"/>
                  <a:gd name="connsiteY149" fmla="*/ 250093 h 1817077"/>
                  <a:gd name="connsiteX150" fmla="*/ 969108 w 2555631"/>
                  <a:gd name="connsiteY150" fmla="*/ 265723 h 1817077"/>
                  <a:gd name="connsiteX151" fmla="*/ 949569 w 2555631"/>
                  <a:gd name="connsiteY151" fmla="*/ 304800 h 1817077"/>
                  <a:gd name="connsiteX152" fmla="*/ 957385 w 2555631"/>
                  <a:gd name="connsiteY152" fmla="*/ 363416 h 1817077"/>
                  <a:gd name="connsiteX153" fmla="*/ 957385 w 2555631"/>
                  <a:gd name="connsiteY153" fmla="*/ 363416 h 1817077"/>
                  <a:gd name="connsiteX154" fmla="*/ 984738 w 2555631"/>
                  <a:gd name="connsiteY154" fmla="*/ 433754 h 1817077"/>
                  <a:gd name="connsiteX155" fmla="*/ 992554 w 2555631"/>
                  <a:gd name="connsiteY155" fmla="*/ 484554 h 1817077"/>
                  <a:gd name="connsiteX156" fmla="*/ 984738 w 2555631"/>
                  <a:gd name="connsiteY156" fmla="*/ 531446 h 1817077"/>
                  <a:gd name="connsiteX157" fmla="*/ 980831 w 2555631"/>
                  <a:gd name="connsiteY157" fmla="*/ 570523 h 1817077"/>
                  <a:gd name="connsiteX158" fmla="*/ 949569 w 2555631"/>
                  <a:gd name="connsiteY158" fmla="*/ 625231 h 1817077"/>
                  <a:gd name="connsiteX159" fmla="*/ 949569 w 2555631"/>
                  <a:gd name="connsiteY159" fmla="*/ 625231 h 1817077"/>
                  <a:gd name="connsiteX160" fmla="*/ 894862 w 2555631"/>
                  <a:gd name="connsiteY160" fmla="*/ 550985 h 1817077"/>
                  <a:gd name="connsiteX161" fmla="*/ 898769 w 2555631"/>
                  <a:gd name="connsiteY161" fmla="*/ 500185 h 1817077"/>
                  <a:gd name="connsiteX162" fmla="*/ 847969 w 2555631"/>
                  <a:gd name="connsiteY162" fmla="*/ 593970 h 1817077"/>
                  <a:gd name="connsiteX163" fmla="*/ 820615 w 2555631"/>
                  <a:gd name="connsiteY163" fmla="*/ 636954 h 1817077"/>
                  <a:gd name="connsiteX164" fmla="*/ 840154 w 2555631"/>
                  <a:gd name="connsiteY164" fmla="*/ 691662 h 1817077"/>
                  <a:gd name="connsiteX165" fmla="*/ 820615 w 2555631"/>
                  <a:gd name="connsiteY165" fmla="*/ 738554 h 1817077"/>
                  <a:gd name="connsiteX166" fmla="*/ 816708 w 2555631"/>
                  <a:gd name="connsiteY166" fmla="*/ 793262 h 1817077"/>
                  <a:gd name="connsiteX167" fmla="*/ 793262 w 2555631"/>
                  <a:gd name="connsiteY167" fmla="*/ 746370 h 1817077"/>
                  <a:gd name="connsiteX168" fmla="*/ 793262 w 2555631"/>
                  <a:gd name="connsiteY168" fmla="*/ 746370 h 1817077"/>
                  <a:gd name="connsiteX169" fmla="*/ 781538 w 2555631"/>
                  <a:gd name="connsiteY169" fmla="*/ 664308 h 1817077"/>
                  <a:gd name="connsiteX170" fmla="*/ 746369 w 2555631"/>
                  <a:gd name="connsiteY170" fmla="*/ 640862 h 1817077"/>
                  <a:gd name="connsiteX171" fmla="*/ 781538 w 2555631"/>
                  <a:gd name="connsiteY171" fmla="*/ 578339 h 1817077"/>
                  <a:gd name="connsiteX172" fmla="*/ 722923 w 2555631"/>
                  <a:gd name="connsiteY172" fmla="*/ 543170 h 1817077"/>
                  <a:gd name="connsiteX173" fmla="*/ 679938 w 2555631"/>
                  <a:gd name="connsiteY173" fmla="*/ 539262 h 1817077"/>
                  <a:gd name="connsiteX174" fmla="*/ 652585 w 2555631"/>
                  <a:gd name="connsiteY174" fmla="*/ 492370 h 1817077"/>
                  <a:gd name="connsiteX175" fmla="*/ 652585 w 2555631"/>
                  <a:gd name="connsiteY175" fmla="*/ 492370 h 1817077"/>
                  <a:gd name="connsiteX176" fmla="*/ 719015 w 2555631"/>
                  <a:gd name="connsiteY176" fmla="*/ 508000 h 1817077"/>
                  <a:gd name="connsiteX177" fmla="*/ 746369 w 2555631"/>
                  <a:gd name="connsiteY177" fmla="*/ 472831 h 1817077"/>
                  <a:gd name="connsiteX178" fmla="*/ 777631 w 2555631"/>
                  <a:gd name="connsiteY178" fmla="*/ 445477 h 1817077"/>
                  <a:gd name="connsiteX179" fmla="*/ 758092 w 2555631"/>
                  <a:gd name="connsiteY179" fmla="*/ 351693 h 1817077"/>
                  <a:gd name="connsiteX180" fmla="*/ 719015 w 2555631"/>
                  <a:gd name="connsiteY180" fmla="*/ 312616 h 1817077"/>
                  <a:gd name="connsiteX181" fmla="*/ 715108 w 2555631"/>
                  <a:gd name="connsiteY181" fmla="*/ 265723 h 1817077"/>
                  <a:gd name="connsiteX182" fmla="*/ 676031 w 2555631"/>
                  <a:gd name="connsiteY182" fmla="*/ 281354 h 1817077"/>
                  <a:gd name="connsiteX183" fmla="*/ 652585 w 2555631"/>
                  <a:gd name="connsiteY183" fmla="*/ 218831 h 1817077"/>
                  <a:gd name="connsiteX184" fmla="*/ 621323 w 2555631"/>
                  <a:gd name="connsiteY184" fmla="*/ 207108 h 1817077"/>
                  <a:gd name="connsiteX185" fmla="*/ 578338 w 2555631"/>
                  <a:gd name="connsiteY185" fmla="*/ 175846 h 1817077"/>
                  <a:gd name="connsiteX186" fmla="*/ 578338 w 2555631"/>
                  <a:gd name="connsiteY186" fmla="*/ 175846 h 1817077"/>
                  <a:gd name="connsiteX187" fmla="*/ 496277 w 2555631"/>
                  <a:gd name="connsiteY187" fmla="*/ 70339 h 1817077"/>
                  <a:gd name="connsiteX188" fmla="*/ 461108 w 2555631"/>
                  <a:gd name="connsiteY188" fmla="*/ 31262 h 1817077"/>
                  <a:gd name="connsiteX189" fmla="*/ 437662 w 2555631"/>
                  <a:gd name="connsiteY189" fmla="*/ 66431 h 1817077"/>
                  <a:gd name="connsiteX190" fmla="*/ 379046 w 2555631"/>
                  <a:gd name="connsiteY190" fmla="*/ 39077 h 1817077"/>
                  <a:gd name="connsiteX191" fmla="*/ 339969 w 2555631"/>
                  <a:gd name="connsiteY191" fmla="*/ 54708 h 1817077"/>
                  <a:gd name="connsiteX192" fmla="*/ 324338 w 2555631"/>
                  <a:gd name="connsiteY192" fmla="*/ 109416 h 1817077"/>
                  <a:gd name="connsiteX193" fmla="*/ 363415 w 2555631"/>
                  <a:gd name="connsiteY193" fmla="*/ 160216 h 1817077"/>
                  <a:gd name="connsiteX194" fmla="*/ 425938 w 2555631"/>
                  <a:gd name="connsiteY194" fmla="*/ 144585 h 1817077"/>
                  <a:gd name="connsiteX195" fmla="*/ 468923 w 2555631"/>
                  <a:gd name="connsiteY195" fmla="*/ 175846 h 1817077"/>
                  <a:gd name="connsiteX196" fmla="*/ 410308 w 2555631"/>
                  <a:gd name="connsiteY196" fmla="*/ 183662 h 1817077"/>
                  <a:gd name="connsiteX197" fmla="*/ 375138 w 2555631"/>
                  <a:gd name="connsiteY197" fmla="*/ 214923 h 1817077"/>
                  <a:gd name="connsiteX198" fmla="*/ 418123 w 2555631"/>
                  <a:gd name="connsiteY198" fmla="*/ 254000 h 1817077"/>
                  <a:gd name="connsiteX199" fmla="*/ 480646 w 2555631"/>
                  <a:gd name="connsiteY199" fmla="*/ 281354 h 1817077"/>
                  <a:gd name="connsiteX200" fmla="*/ 488462 w 2555631"/>
                  <a:gd name="connsiteY200" fmla="*/ 324339 h 1817077"/>
                  <a:gd name="connsiteX201" fmla="*/ 488462 w 2555631"/>
                  <a:gd name="connsiteY201" fmla="*/ 324339 h 1817077"/>
                  <a:gd name="connsiteX202" fmla="*/ 508000 w 2555631"/>
                  <a:gd name="connsiteY202" fmla="*/ 422031 h 1817077"/>
                  <a:gd name="connsiteX203" fmla="*/ 457200 w 2555631"/>
                  <a:gd name="connsiteY203" fmla="*/ 332154 h 1817077"/>
                  <a:gd name="connsiteX204" fmla="*/ 433754 w 2555631"/>
                  <a:gd name="connsiteY204" fmla="*/ 289170 h 1817077"/>
                  <a:gd name="connsiteX205" fmla="*/ 394677 w 2555631"/>
                  <a:gd name="connsiteY205" fmla="*/ 336062 h 1817077"/>
                  <a:gd name="connsiteX206" fmla="*/ 394677 w 2555631"/>
                  <a:gd name="connsiteY206" fmla="*/ 336062 h 1817077"/>
                  <a:gd name="connsiteX207" fmla="*/ 316523 w 2555631"/>
                  <a:gd name="connsiteY207" fmla="*/ 222739 h 1817077"/>
                  <a:gd name="connsiteX208" fmla="*/ 277446 w 2555631"/>
                  <a:gd name="connsiteY208" fmla="*/ 218831 h 1817077"/>
                  <a:gd name="connsiteX209" fmla="*/ 214923 w 2555631"/>
                  <a:gd name="connsiteY209" fmla="*/ 242277 h 1817077"/>
                  <a:gd name="connsiteX210" fmla="*/ 214923 w 2555631"/>
                  <a:gd name="connsiteY210" fmla="*/ 242277 h 1817077"/>
                  <a:gd name="connsiteX211" fmla="*/ 250092 w 2555631"/>
                  <a:gd name="connsiteY211" fmla="*/ 300893 h 1817077"/>
                  <a:gd name="connsiteX212" fmla="*/ 187569 w 2555631"/>
                  <a:gd name="connsiteY212" fmla="*/ 304800 h 1817077"/>
                  <a:gd name="connsiteX213" fmla="*/ 175846 w 2555631"/>
                  <a:gd name="connsiteY213" fmla="*/ 351693 h 1817077"/>
                  <a:gd name="connsiteX214" fmla="*/ 250092 w 2555631"/>
                  <a:gd name="connsiteY214" fmla="*/ 402493 h 1817077"/>
                  <a:gd name="connsiteX215" fmla="*/ 293077 w 2555631"/>
                  <a:gd name="connsiteY215" fmla="*/ 422031 h 1817077"/>
                  <a:gd name="connsiteX216" fmla="*/ 160215 w 2555631"/>
                  <a:gd name="connsiteY216" fmla="*/ 390770 h 1817077"/>
                  <a:gd name="connsiteX217" fmla="*/ 171938 w 2555631"/>
                  <a:gd name="connsiteY217" fmla="*/ 441570 h 1817077"/>
                  <a:gd name="connsiteX218" fmla="*/ 257908 w 2555631"/>
                  <a:gd name="connsiteY218" fmla="*/ 476739 h 1817077"/>
                  <a:gd name="connsiteX219" fmla="*/ 308708 w 2555631"/>
                  <a:gd name="connsiteY219" fmla="*/ 476739 h 1817077"/>
                  <a:gd name="connsiteX220" fmla="*/ 308708 w 2555631"/>
                  <a:gd name="connsiteY220" fmla="*/ 476739 h 1817077"/>
                  <a:gd name="connsiteX221" fmla="*/ 242277 w 2555631"/>
                  <a:gd name="connsiteY221" fmla="*/ 504093 h 1817077"/>
                  <a:gd name="connsiteX222" fmla="*/ 281354 w 2555631"/>
                  <a:gd name="connsiteY222" fmla="*/ 539262 h 1817077"/>
                  <a:gd name="connsiteX223" fmla="*/ 281354 w 2555631"/>
                  <a:gd name="connsiteY223" fmla="*/ 539262 h 1817077"/>
                  <a:gd name="connsiteX224" fmla="*/ 160215 w 2555631"/>
                  <a:gd name="connsiteY224" fmla="*/ 484554 h 1817077"/>
                  <a:gd name="connsiteX225" fmla="*/ 113323 w 2555631"/>
                  <a:gd name="connsiteY225" fmla="*/ 449385 h 1817077"/>
                  <a:gd name="connsiteX226" fmla="*/ 97692 w 2555631"/>
                  <a:gd name="connsiteY226" fmla="*/ 504093 h 1817077"/>
                  <a:gd name="connsiteX227" fmla="*/ 132862 w 2555631"/>
                  <a:gd name="connsiteY227" fmla="*/ 543170 h 1817077"/>
                  <a:gd name="connsiteX228" fmla="*/ 128954 w 2555631"/>
                  <a:gd name="connsiteY228" fmla="*/ 586154 h 1817077"/>
                  <a:gd name="connsiteX229" fmla="*/ 46892 w 2555631"/>
                  <a:gd name="connsiteY229" fmla="*/ 554893 h 1817077"/>
                  <a:gd name="connsiteX230" fmla="*/ 35169 w 2555631"/>
                  <a:gd name="connsiteY230" fmla="*/ 597877 h 1817077"/>
                  <a:gd name="connsiteX231" fmla="*/ 0 w 2555631"/>
                  <a:gd name="connsiteY231" fmla="*/ 625231 h 1817077"/>
                  <a:gd name="connsiteX232" fmla="*/ 121138 w 2555631"/>
                  <a:gd name="connsiteY232" fmla="*/ 648677 h 1817077"/>
                  <a:gd name="connsiteX233" fmla="*/ 160215 w 2555631"/>
                  <a:gd name="connsiteY233" fmla="*/ 699477 h 1817077"/>
                  <a:gd name="connsiteX234" fmla="*/ 222738 w 2555631"/>
                  <a:gd name="connsiteY234" fmla="*/ 676031 h 1817077"/>
                  <a:gd name="connsiteX235" fmla="*/ 269631 w 2555631"/>
                  <a:gd name="connsiteY235" fmla="*/ 640862 h 1817077"/>
                  <a:gd name="connsiteX236" fmla="*/ 375138 w 2555631"/>
                  <a:gd name="connsiteY236" fmla="*/ 593970 h 1817077"/>
                  <a:gd name="connsiteX237" fmla="*/ 418123 w 2555631"/>
                  <a:gd name="connsiteY237" fmla="*/ 562708 h 1817077"/>
                  <a:gd name="connsiteX238" fmla="*/ 418123 w 2555631"/>
                  <a:gd name="connsiteY238" fmla="*/ 625231 h 1817077"/>
                  <a:gd name="connsiteX239" fmla="*/ 511908 w 2555631"/>
                  <a:gd name="connsiteY239" fmla="*/ 601785 h 1817077"/>
                  <a:gd name="connsiteX240" fmla="*/ 515815 w 2555631"/>
                  <a:gd name="connsiteY240" fmla="*/ 660400 h 1817077"/>
                  <a:gd name="connsiteX241" fmla="*/ 566615 w 2555631"/>
                  <a:gd name="connsiteY241" fmla="*/ 660400 h 1817077"/>
                  <a:gd name="connsiteX242" fmla="*/ 566615 w 2555631"/>
                  <a:gd name="connsiteY242" fmla="*/ 660400 h 1817077"/>
                  <a:gd name="connsiteX243" fmla="*/ 617415 w 2555631"/>
                  <a:gd name="connsiteY243" fmla="*/ 629139 h 1817077"/>
                  <a:gd name="connsiteX244" fmla="*/ 664308 w 2555631"/>
                  <a:gd name="connsiteY244" fmla="*/ 660400 h 1817077"/>
                  <a:gd name="connsiteX245" fmla="*/ 488462 w 2555631"/>
                  <a:gd name="connsiteY245" fmla="*/ 769816 h 1817077"/>
                  <a:gd name="connsiteX246" fmla="*/ 453292 w 2555631"/>
                  <a:gd name="connsiteY246" fmla="*/ 797170 h 1817077"/>
                  <a:gd name="connsiteX247" fmla="*/ 492369 w 2555631"/>
                  <a:gd name="connsiteY247" fmla="*/ 832339 h 1817077"/>
                  <a:gd name="connsiteX248" fmla="*/ 566615 w 2555631"/>
                  <a:gd name="connsiteY248" fmla="*/ 851877 h 1817077"/>
                  <a:gd name="connsiteX249" fmla="*/ 613508 w 2555631"/>
                  <a:gd name="connsiteY249" fmla="*/ 859693 h 1817077"/>
                  <a:gd name="connsiteX250" fmla="*/ 629138 w 2555631"/>
                  <a:gd name="connsiteY250" fmla="*/ 797170 h 1817077"/>
                  <a:gd name="connsiteX251" fmla="*/ 672123 w 2555631"/>
                  <a:gd name="connsiteY251" fmla="*/ 801077 h 1817077"/>
                  <a:gd name="connsiteX252" fmla="*/ 672123 w 2555631"/>
                  <a:gd name="connsiteY252" fmla="*/ 855785 h 1817077"/>
                  <a:gd name="connsiteX253" fmla="*/ 625231 w 2555631"/>
                  <a:gd name="connsiteY253" fmla="*/ 910493 h 1817077"/>
                  <a:gd name="connsiteX254" fmla="*/ 484554 w 2555631"/>
                  <a:gd name="connsiteY254" fmla="*/ 871416 h 1817077"/>
                  <a:gd name="connsiteX255" fmla="*/ 461108 w 2555631"/>
                  <a:gd name="connsiteY255" fmla="*/ 902677 h 1817077"/>
                  <a:gd name="connsiteX256" fmla="*/ 418123 w 2555631"/>
                  <a:gd name="connsiteY256" fmla="*/ 902677 h 1817077"/>
                  <a:gd name="connsiteX257" fmla="*/ 343877 w 2555631"/>
                  <a:gd name="connsiteY257" fmla="*/ 910493 h 1817077"/>
                  <a:gd name="connsiteX258" fmla="*/ 324338 w 2555631"/>
                  <a:gd name="connsiteY258" fmla="*/ 945662 h 1817077"/>
                  <a:gd name="connsiteX259" fmla="*/ 250092 w 2555631"/>
                  <a:gd name="connsiteY259" fmla="*/ 941754 h 1817077"/>
                  <a:gd name="connsiteX260" fmla="*/ 207108 w 2555631"/>
                  <a:gd name="connsiteY260" fmla="*/ 984739 h 1817077"/>
                  <a:gd name="connsiteX261" fmla="*/ 156308 w 2555631"/>
                  <a:gd name="connsiteY261" fmla="*/ 953477 h 1817077"/>
                  <a:gd name="connsiteX262" fmla="*/ 117231 w 2555631"/>
                  <a:gd name="connsiteY262" fmla="*/ 996462 h 1817077"/>
                  <a:gd name="connsiteX263" fmla="*/ 156308 w 2555631"/>
                  <a:gd name="connsiteY263" fmla="*/ 1058985 h 1817077"/>
                  <a:gd name="connsiteX264" fmla="*/ 218831 w 2555631"/>
                  <a:gd name="connsiteY264" fmla="*/ 1098062 h 1817077"/>
                  <a:gd name="connsiteX265" fmla="*/ 246185 w 2555631"/>
                  <a:gd name="connsiteY265" fmla="*/ 1039446 h 1817077"/>
                  <a:gd name="connsiteX266" fmla="*/ 293077 w 2555631"/>
                  <a:gd name="connsiteY266" fmla="*/ 1043354 h 1817077"/>
                  <a:gd name="connsiteX267" fmla="*/ 375138 w 2555631"/>
                  <a:gd name="connsiteY267" fmla="*/ 1023816 h 1817077"/>
                  <a:gd name="connsiteX268" fmla="*/ 433754 w 2555631"/>
                  <a:gd name="connsiteY268" fmla="*/ 1039446 h 1817077"/>
                  <a:gd name="connsiteX269" fmla="*/ 492369 w 2555631"/>
                  <a:gd name="connsiteY269" fmla="*/ 1031631 h 1817077"/>
                  <a:gd name="connsiteX270" fmla="*/ 511908 w 2555631"/>
                  <a:gd name="connsiteY270" fmla="*/ 1094154 h 1817077"/>
                  <a:gd name="connsiteX271" fmla="*/ 500185 w 2555631"/>
                  <a:gd name="connsiteY271" fmla="*/ 1144954 h 1817077"/>
                  <a:gd name="connsiteX272" fmla="*/ 531446 w 2555631"/>
                  <a:gd name="connsiteY272" fmla="*/ 1184031 h 1817077"/>
                  <a:gd name="connsiteX273" fmla="*/ 656492 w 2555631"/>
                  <a:gd name="connsiteY273" fmla="*/ 1160585 h 1817077"/>
                  <a:gd name="connsiteX274" fmla="*/ 586154 w 2555631"/>
                  <a:gd name="connsiteY274" fmla="*/ 1215293 h 1817077"/>
                  <a:gd name="connsiteX275" fmla="*/ 586154 w 2555631"/>
                  <a:gd name="connsiteY275" fmla="*/ 1266093 h 1817077"/>
                  <a:gd name="connsiteX276" fmla="*/ 586154 w 2555631"/>
                  <a:gd name="connsiteY276" fmla="*/ 1266093 h 1817077"/>
                  <a:gd name="connsiteX277" fmla="*/ 609600 w 2555631"/>
                  <a:gd name="connsiteY277" fmla="*/ 1305170 h 1817077"/>
                  <a:gd name="connsiteX278" fmla="*/ 672123 w 2555631"/>
                  <a:gd name="connsiteY278" fmla="*/ 1254370 h 1817077"/>
                  <a:gd name="connsiteX279" fmla="*/ 750277 w 2555631"/>
                  <a:gd name="connsiteY279" fmla="*/ 1270000 h 1817077"/>
                  <a:gd name="connsiteX280" fmla="*/ 668215 w 2555631"/>
                  <a:gd name="connsiteY280" fmla="*/ 1289539 h 1817077"/>
                  <a:gd name="connsiteX281" fmla="*/ 633046 w 2555631"/>
                  <a:gd name="connsiteY281" fmla="*/ 1312985 h 1817077"/>
                  <a:gd name="connsiteX282" fmla="*/ 644769 w 2555631"/>
                  <a:gd name="connsiteY282" fmla="*/ 1363785 h 1817077"/>
                  <a:gd name="connsiteX283" fmla="*/ 593969 w 2555631"/>
                  <a:gd name="connsiteY283" fmla="*/ 1426308 h 1817077"/>
                  <a:gd name="connsiteX284" fmla="*/ 558800 w 2555631"/>
                  <a:gd name="connsiteY284" fmla="*/ 1461477 h 1817077"/>
                  <a:gd name="connsiteX285" fmla="*/ 515815 w 2555631"/>
                  <a:gd name="connsiteY285" fmla="*/ 1481016 h 1817077"/>
                  <a:gd name="connsiteX286" fmla="*/ 480646 w 2555631"/>
                  <a:gd name="connsiteY286" fmla="*/ 1488831 h 1817077"/>
                  <a:gd name="connsiteX287" fmla="*/ 441569 w 2555631"/>
                  <a:gd name="connsiteY287" fmla="*/ 1438031 h 1817077"/>
                  <a:gd name="connsiteX288" fmla="*/ 418123 w 2555631"/>
                  <a:gd name="connsiteY288" fmla="*/ 1488831 h 1817077"/>
                  <a:gd name="connsiteX289" fmla="*/ 449385 w 2555631"/>
                  <a:gd name="connsiteY289" fmla="*/ 1582616 h 181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2555631" h="1817077">
                    <a:moveTo>
                      <a:pt x="449385" y="1582616"/>
                    </a:moveTo>
                    <a:lnTo>
                      <a:pt x="449385" y="1582616"/>
                    </a:lnTo>
                    <a:cubicBezTo>
                      <a:pt x="518133" y="1580706"/>
                      <a:pt x="557277" y="1586046"/>
                      <a:pt x="613508" y="1574800"/>
                    </a:cubicBezTo>
                    <a:cubicBezTo>
                      <a:pt x="618774" y="1573747"/>
                      <a:pt x="623928" y="1572195"/>
                      <a:pt x="629138" y="1570893"/>
                    </a:cubicBezTo>
                    <a:cubicBezTo>
                      <a:pt x="630441" y="1565683"/>
                      <a:pt x="628351" y="1557870"/>
                      <a:pt x="633046" y="1555262"/>
                    </a:cubicBezTo>
                    <a:cubicBezTo>
                      <a:pt x="648524" y="1546663"/>
                      <a:pt x="712891" y="1554825"/>
                      <a:pt x="719015" y="1555262"/>
                    </a:cubicBezTo>
                    <a:cubicBezTo>
                      <a:pt x="735940" y="1553569"/>
                      <a:pt x="756101" y="1559883"/>
                      <a:pt x="765908" y="1543539"/>
                    </a:cubicBezTo>
                    <a:cubicBezTo>
                      <a:pt x="768027" y="1540007"/>
                      <a:pt x="768513" y="1535724"/>
                      <a:pt x="769815" y="1531816"/>
                    </a:cubicBezTo>
                    <a:cubicBezTo>
                      <a:pt x="775138" y="1535365"/>
                      <a:pt x="785643" y="1541261"/>
                      <a:pt x="789354" y="1547446"/>
                    </a:cubicBezTo>
                    <a:cubicBezTo>
                      <a:pt x="791473" y="1550978"/>
                      <a:pt x="790349" y="1556257"/>
                      <a:pt x="793262" y="1559170"/>
                    </a:cubicBezTo>
                    <a:cubicBezTo>
                      <a:pt x="806697" y="1572605"/>
                      <a:pt x="813691" y="1573794"/>
                      <a:pt x="828431" y="1578708"/>
                    </a:cubicBezTo>
                    <a:cubicBezTo>
                      <a:pt x="845908" y="1604925"/>
                      <a:pt x="825320" y="1579239"/>
                      <a:pt x="847969" y="1594339"/>
                    </a:cubicBezTo>
                    <a:cubicBezTo>
                      <a:pt x="875906" y="1612964"/>
                      <a:pt x="842264" y="1601705"/>
                      <a:pt x="875323" y="1609970"/>
                    </a:cubicBezTo>
                    <a:cubicBezTo>
                      <a:pt x="879231" y="1613878"/>
                      <a:pt x="882215" y="1619009"/>
                      <a:pt x="887046" y="1621693"/>
                    </a:cubicBezTo>
                    <a:cubicBezTo>
                      <a:pt x="894247" y="1625694"/>
                      <a:pt x="910492" y="1629508"/>
                      <a:pt x="910492" y="1629508"/>
                    </a:cubicBezTo>
                    <a:cubicBezTo>
                      <a:pt x="937086" y="1656099"/>
                      <a:pt x="896561" y="1614557"/>
                      <a:pt x="926123" y="1649046"/>
                    </a:cubicBezTo>
                    <a:cubicBezTo>
                      <a:pt x="930918" y="1654641"/>
                      <a:pt x="936544" y="1659467"/>
                      <a:pt x="941754" y="1664677"/>
                    </a:cubicBezTo>
                    <a:lnTo>
                      <a:pt x="949569" y="1672493"/>
                    </a:lnTo>
                    <a:cubicBezTo>
                      <a:pt x="952174" y="1675098"/>
                      <a:pt x="955341" y="1677242"/>
                      <a:pt x="957385" y="1680308"/>
                    </a:cubicBezTo>
                    <a:cubicBezTo>
                      <a:pt x="967805" y="1695939"/>
                      <a:pt x="961292" y="1689426"/>
                      <a:pt x="976923" y="1699846"/>
                    </a:cubicBezTo>
                    <a:cubicBezTo>
                      <a:pt x="979052" y="1706233"/>
                      <a:pt x="982267" y="1719306"/>
                      <a:pt x="988646" y="1723293"/>
                    </a:cubicBezTo>
                    <a:cubicBezTo>
                      <a:pt x="995632" y="1727659"/>
                      <a:pt x="1003870" y="1730594"/>
                      <a:pt x="1012092" y="1731108"/>
                    </a:cubicBezTo>
                    <a:lnTo>
                      <a:pt x="1137138" y="1738923"/>
                    </a:lnTo>
                    <a:cubicBezTo>
                      <a:pt x="1151189" y="1741733"/>
                      <a:pt x="1165774" y="1742372"/>
                      <a:pt x="1176215" y="1754554"/>
                    </a:cubicBezTo>
                    <a:cubicBezTo>
                      <a:pt x="1179710" y="1758632"/>
                      <a:pt x="1177144" y="1765716"/>
                      <a:pt x="1180123" y="1770185"/>
                    </a:cubicBezTo>
                    <a:cubicBezTo>
                      <a:pt x="1182728" y="1774093"/>
                      <a:pt x="1188179" y="1775066"/>
                      <a:pt x="1191846" y="1778000"/>
                    </a:cubicBezTo>
                    <a:cubicBezTo>
                      <a:pt x="1194723" y="1780302"/>
                      <a:pt x="1196366" y="1784168"/>
                      <a:pt x="1199662" y="1785816"/>
                    </a:cubicBezTo>
                    <a:cubicBezTo>
                      <a:pt x="1204465" y="1788218"/>
                      <a:pt x="1210128" y="1788248"/>
                      <a:pt x="1215292" y="1789723"/>
                    </a:cubicBezTo>
                    <a:cubicBezTo>
                      <a:pt x="1219253" y="1790855"/>
                      <a:pt x="1223331" y="1791789"/>
                      <a:pt x="1227015" y="1793631"/>
                    </a:cubicBezTo>
                    <a:cubicBezTo>
                      <a:pt x="1249851" y="1805049"/>
                      <a:pt x="1227541" y="1798805"/>
                      <a:pt x="1250462" y="1805354"/>
                    </a:cubicBezTo>
                    <a:cubicBezTo>
                      <a:pt x="1255626" y="1806829"/>
                      <a:pt x="1261064" y="1807376"/>
                      <a:pt x="1266092" y="1809262"/>
                    </a:cubicBezTo>
                    <a:cubicBezTo>
                      <a:pt x="1271546" y="1811307"/>
                      <a:pt x="1281723" y="1817077"/>
                      <a:pt x="1281723" y="1817077"/>
                    </a:cubicBezTo>
                    <a:lnTo>
                      <a:pt x="1426308" y="1805354"/>
                    </a:lnTo>
                    <a:lnTo>
                      <a:pt x="1516185" y="1762370"/>
                    </a:lnTo>
                    <a:lnTo>
                      <a:pt x="1551354" y="1711570"/>
                    </a:lnTo>
                    <a:lnTo>
                      <a:pt x="1598246" y="1637323"/>
                    </a:lnTo>
                    <a:lnTo>
                      <a:pt x="1672492" y="1602154"/>
                    </a:lnTo>
                    <a:lnTo>
                      <a:pt x="1731108" y="1598246"/>
                    </a:lnTo>
                    <a:lnTo>
                      <a:pt x="1727200" y="1551354"/>
                    </a:lnTo>
                    <a:lnTo>
                      <a:pt x="1774092" y="1563077"/>
                    </a:lnTo>
                    <a:lnTo>
                      <a:pt x="1820985" y="1574800"/>
                    </a:lnTo>
                    <a:lnTo>
                      <a:pt x="1985108" y="1395046"/>
                    </a:lnTo>
                    <a:lnTo>
                      <a:pt x="2098431" y="1359877"/>
                    </a:lnTo>
                    <a:lnTo>
                      <a:pt x="2129692" y="1312985"/>
                    </a:lnTo>
                    <a:lnTo>
                      <a:pt x="2207846" y="1359877"/>
                    </a:lnTo>
                    <a:lnTo>
                      <a:pt x="2239108" y="1305170"/>
                    </a:lnTo>
                    <a:lnTo>
                      <a:pt x="2286000" y="1254370"/>
                    </a:lnTo>
                    <a:lnTo>
                      <a:pt x="2336800" y="1238739"/>
                    </a:lnTo>
                    <a:lnTo>
                      <a:pt x="2332892" y="1184031"/>
                    </a:lnTo>
                    <a:lnTo>
                      <a:pt x="2332892" y="1184031"/>
                    </a:lnTo>
                    <a:lnTo>
                      <a:pt x="2340708" y="1113693"/>
                    </a:lnTo>
                    <a:lnTo>
                      <a:pt x="2379785" y="1109785"/>
                    </a:lnTo>
                    <a:lnTo>
                      <a:pt x="2348523" y="1062893"/>
                    </a:lnTo>
                    <a:lnTo>
                      <a:pt x="2430585" y="1090246"/>
                    </a:lnTo>
                    <a:lnTo>
                      <a:pt x="2446215" y="1039446"/>
                    </a:lnTo>
                    <a:lnTo>
                      <a:pt x="2481385" y="1016000"/>
                    </a:lnTo>
                    <a:lnTo>
                      <a:pt x="2481385" y="1016000"/>
                    </a:lnTo>
                    <a:lnTo>
                      <a:pt x="2457938" y="976923"/>
                    </a:lnTo>
                    <a:lnTo>
                      <a:pt x="2504831" y="961293"/>
                    </a:lnTo>
                    <a:lnTo>
                      <a:pt x="2430585" y="906585"/>
                    </a:lnTo>
                    <a:lnTo>
                      <a:pt x="2454031" y="871416"/>
                    </a:lnTo>
                    <a:lnTo>
                      <a:pt x="2508738" y="898770"/>
                    </a:lnTo>
                    <a:lnTo>
                      <a:pt x="2555631" y="890954"/>
                    </a:lnTo>
                    <a:lnTo>
                      <a:pt x="2555631" y="890954"/>
                    </a:lnTo>
                    <a:lnTo>
                      <a:pt x="2520462" y="836246"/>
                    </a:lnTo>
                    <a:lnTo>
                      <a:pt x="2500923" y="804985"/>
                    </a:lnTo>
                    <a:lnTo>
                      <a:pt x="2540000" y="777631"/>
                    </a:lnTo>
                    <a:lnTo>
                      <a:pt x="2500923" y="746370"/>
                    </a:lnTo>
                    <a:lnTo>
                      <a:pt x="2457938" y="750277"/>
                    </a:lnTo>
                    <a:lnTo>
                      <a:pt x="2520462" y="687754"/>
                    </a:lnTo>
                    <a:lnTo>
                      <a:pt x="2540000" y="629139"/>
                    </a:lnTo>
                    <a:lnTo>
                      <a:pt x="2528277" y="597877"/>
                    </a:lnTo>
                    <a:lnTo>
                      <a:pt x="2481385" y="597877"/>
                    </a:lnTo>
                    <a:lnTo>
                      <a:pt x="2481385" y="597877"/>
                    </a:lnTo>
                    <a:lnTo>
                      <a:pt x="2446215" y="562708"/>
                    </a:lnTo>
                    <a:lnTo>
                      <a:pt x="2379785" y="519723"/>
                    </a:lnTo>
                    <a:lnTo>
                      <a:pt x="2364154" y="488462"/>
                    </a:lnTo>
                    <a:lnTo>
                      <a:pt x="2356338" y="449385"/>
                    </a:lnTo>
                    <a:lnTo>
                      <a:pt x="2278185" y="484554"/>
                    </a:lnTo>
                    <a:lnTo>
                      <a:pt x="2278185" y="484554"/>
                    </a:lnTo>
                    <a:lnTo>
                      <a:pt x="2258646" y="422031"/>
                    </a:lnTo>
                    <a:lnTo>
                      <a:pt x="2305538" y="371231"/>
                    </a:lnTo>
                    <a:lnTo>
                      <a:pt x="2297723" y="324339"/>
                    </a:lnTo>
                    <a:lnTo>
                      <a:pt x="2274277" y="289170"/>
                    </a:lnTo>
                    <a:lnTo>
                      <a:pt x="2219569" y="304800"/>
                    </a:lnTo>
                    <a:lnTo>
                      <a:pt x="2188308" y="273539"/>
                    </a:lnTo>
                    <a:lnTo>
                      <a:pt x="2188308" y="273539"/>
                    </a:lnTo>
                    <a:lnTo>
                      <a:pt x="2235200" y="207108"/>
                    </a:lnTo>
                    <a:lnTo>
                      <a:pt x="2231292" y="156308"/>
                    </a:lnTo>
                    <a:lnTo>
                      <a:pt x="2293815" y="136770"/>
                    </a:lnTo>
                    <a:lnTo>
                      <a:pt x="2250831" y="89877"/>
                    </a:lnTo>
                    <a:lnTo>
                      <a:pt x="2196123" y="113323"/>
                    </a:lnTo>
                    <a:lnTo>
                      <a:pt x="2176585" y="160216"/>
                    </a:lnTo>
                    <a:lnTo>
                      <a:pt x="2133600" y="164123"/>
                    </a:lnTo>
                    <a:lnTo>
                      <a:pt x="2133600" y="222739"/>
                    </a:lnTo>
                    <a:lnTo>
                      <a:pt x="2055446" y="175846"/>
                    </a:lnTo>
                    <a:lnTo>
                      <a:pt x="2063262" y="113323"/>
                    </a:lnTo>
                    <a:lnTo>
                      <a:pt x="2028092" y="78154"/>
                    </a:lnTo>
                    <a:lnTo>
                      <a:pt x="2028092" y="78154"/>
                    </a:lnTo>
                    <a:lnTo>
                      <a:pt x="2028092" y="78154"/>
                    </a:lnTo>
                    <a:lnTo>
                      <a:pt x="1985108" y="74246"/>
                    </a:lnTo>
                    <a:lnTo>
                      <a:pt x="1977292" y="3908"/>
                    </a:lnTo>
                    <a:lnTo>
                      <a:pt x="1934308" y="0"/>
                    </a:lnTo>
                    <a:lnTo>
                      <a:pt x="1906954" y="39077"/>
                    </a:lnTo>
                    <a:lnTo>
                      <a:pt x="1856154" y="19539"/>
                    </a:lnTo>
                    <a:lnTo>
                      <a:pt x="1824892" y="54708"/>
                    </a:lnTo>
                    <a:lnTo>
                      <a:pt x="1860062" y="109416"/>
                    </a:lnTo>
                    <a:lnTo>
                      <a:pt x="1871785" y="160216"/>
                    </a:lnTo>
                    <a:lnTo>
                      <a:pt x="1875692" y="207108"/>
                    </a:lnTo>
                    <a:lnTo>
                      <a:pt x="1762369" y="265723"/>
                    </a:lnTo>
                    <a:lnTo>
                      <a:pt x="1742831" y="211016"/>
                    </a:lnTo>
                    <a:lnTo>
                      <a:pt x="1707662" y="214923"/>
                    </a:lnTo>
                    <a:lnTo>
                      <a:pt x="1680308" y="254000"/>
                    </a:lnTo>
                    <a:lnTo>
                      <a:pt x="1664677" y="320431"/>
                    </a:lnTo>
                    <a:lnTo>
                      <a:pt x="1606062" y="336062"/>
                    </a:lnTo>
                    <a:lnTo>
                      <a:pt x="1582615" y="289170"/>
                    </a:lnTo>
                    <a:lnTo>
                      <a:pt x="1547446" y="246185"/>
                    </a:lnTo>
                    <a:lnTo>
                      <a:pt x="1500554" y="238370"/>
                    </a:lnTo>
                    <a:lnTo>
                      <a:pt x="1461477" y="226646"/>
                    </a:lnTo>
                    <a:lnTo>
                      <a:pt x="1434123" y="257908"/>
                    </a:lnTo>
                    <a:lnTo>
                      <a:pt x="1445846" y="304800"/>
                    </a:lnTo>
                    <a:lnTo>
                      <a:pt x="1457569" y="351693"/>
                    </a:lnTo>
                    <a:lnTo>
                      <a:pt x="1504462" y="394677"/>
                    </a:lnTo>
                    <a:lnTo>
                      <a:pt x="1508369" y="445477"/>
                    </a:lnTo>
                    <a:lnTo>
                      <a:pt x="1508369" y="492370"/>
                    </a:lnTo>
                    <a:lnTo>
                      <a:pt x="1508369" y="492370"/>
                    </a:lnTo>
                    <a:lnTo>
                      <a:pt x="1465385" y="422031"/>
                    </a:lnTo>
                    <a:lnTo>
                      <a:pt x="1441938" y="371231"/>
                    </a:lnTo>
                    <a:lnTo>
                      <a:pt x="1414585" y="343877"/>
                    </a:lnTo>
                    <a:lnTo>
                      <a:pt x="1395046" y="281354"/>
                    </a:lnTo>
                    <a:lnTo>
                      <a:pt x="1367692" y="250093"/>
                    </a:lnTo>
                    <a:lnTo>
                      <a:pt x="1367692" y="250093"/>
                    </a:lnTo>
                    <a:lnTo>
                      <a:pt x="1293446" y="214923"/>
                    </a:lnTo>
                    <a:lnTo>
                      <a:pt x="1293446" y="214923"/>
                    </a:lnTo>
                    <a:lnTo>
                      <a:pt x="1258277" y="265723"/>
                    </a:lnTo>
                    <a:lnTo>
                      <a:pt x="1195754" y="285262"/>
                    </a:lnTo>
                    <a:lnTo>
                      <a:pt x="1195754" y="285262"/>
                    </a:lnTo>
                    <a:lnTo>
                      <a:pt x="1199662" y="332154"/>
                    </a:lnTo>
                    <a:lnTo>
                      <a:pt x="1160585" y="351693"/>
                    </a:lnTo>
                    <a:lnTo>
                      <a:pt x="1168400" y="386862"/>
                    </a:lnTo>
                    <a:lnTo>
                      <a:pt x="1199662" y="418123"/>
                    </a:lnTo>
                    <a:lnTo>
                      <a:pt x="1203569" y="457200"/>
                    </a:lnTo>
                    <a:lnTo>
                      <a:pt x="1203569" y="457200"/>
                    </a:lnTo>
                    <a:lnTo>
                      <a:pt x="1144954" y="484554"/>
                    </a:lnTo>
                    <a:lnTo>
                      <a:pt x="1129323" y="422031"/>
                    </a:lnTo>
                    <a:lnTo>
                      <a:pt x="1109785" y="379046"/>
                    </a:lnTo>
                    <a:lnTo>
                      <a:pt x="1109785" y="379046"/>
                    </a:lnTo>
                    <a:lnTo>
                      <a:pt x="1062892" y="379046"/>
                    </a:lnTo>
                    <a:lnTo>
                      <a:pt x="1062892" y="289170"/>
                    </a:lnTo>
                    <a:lnTo>
                      <a:pt x="1019908" y="250093"/>
                    </a:lnTo>
                    <a:lnTo>
                      <a:pt x="969108" y="265723"/>
                    </a:lnTo>
                    <a:lnTo>
                      <a:pt x="949569" y="304800"/>
                    </a:lnTo>
                    <a:lnTo>
                      <a:pt x="957385" y="363416"/>
                    </a:lnTo>
                    <a:lnTo>
                      <a:pt x="957385" y="363416"/>
                    </a:lnTo>
                    <a:lnTo>
                      <a:pt x="984738" y="433754"/>
                    </a:lnTo>
                    <a:lnTo>
                      <a:pt x="992554" y="484554"/>
                    </a:lnTo>
                    <a:lnTo>
                      <a:pt x="984738" y="531446"/>
                    </a:lnTo>
                    <a:lnTo>
                      <a:pt x="980831" y="570523"/>
                    </a:lnTo>
                    <a:lnTo>
                      <a:pt x="949569" y="625231"/>
                    </a:lnTo>
                    <a:lnTo>
                      <a:pt x="949569" y="625231"/>
                    </a:lnTo>
                    <a:lnTo>
                      <a:pt x="894862" y="550985"/>
                    </a:lnTo>
                    <a:lnTo>
                      <a:pt x="898769" y="500185"/>
                    </a:lnTo>
                    <a:lnTo>
                      <a:pt x="847969" y="593970"/>
                    </a:lnTo>
                    <a:lnTo>
                      <a:pt x="820615" y="636954"/>
                    </a:lnTo>
                    <a:lnTo>
                      <a:pt x="840154" y="691662"/>
                    </a:lnTo>
                    <a:lnTo>
                      <a:pt x="820615" y="738554"/>
                    </a:lnTo>
                    <a:lnTo>
                      <a:pt x="816708" y="793262"/>
                    </a:lnTo>
                    <a:lnTo>
                      <a:pt x="793262" y="746370"/>
                    </a:lnTo>
                    <a:lnTo>
                      <a:pt x="793262" y="746370"/>
                    </a:lnTo>
                    <a:lnTo>
                      <a:pt x="781538" y="664308"/>
                    </a:lnTo>
                    <a:lnTo>
                      <a:pt x="746369" y="640862"/>
                    </a:lnTo>
                    <a:lnTo>
                      <a:pt x="781538" y="578339"/>
                    </a:lnTo>
                    <a:lnTo>
                      <a:pt x="722923" y="543170"/>
                    </a:lnTo>
                    <a:lnTo>
                      <a:pt x="679938" y="539262"/>
                    </a:lnTo>
                    <a:lnTo>
                      <a:pt x="652585" y="492370"/>
                    </a:lnTo>
                    <a:lnTo>
                      <a:pt x="652585" y="492370"/>
                    </a:lnTo>
                    <a:lnTo>
                      <a:pt x="719015" y="508000"/>
                    </a:lnTo>
                    <a:lnTo>
                      <a:pt x="746369" y="472831"/>
                    </a:lnTo>
                    <a:lnTo>
                      <a:pt x="777631" y="445477"/>
                    </a:lnTo>
                    <a:lnTo>
                      <a:pt x="758092" y="351693"/>
                    </a:lnTo>
                    <a:lnTo>
                      <a:pt x="719015" y="312616"/>
                    </a:lnTo>
                    <a:lnTo>
                      <a:pt x="715108" y="265723"/>
                    </a:lnTo>
                    <a:lnTo>
                      <a:pt x="676031" y="281354"/>
                    </a:lnTo>
                    <a:lnTo>
                      <a:pt x="652585" y="218831"/>
                    </a:lnTo>
                    <a:lnTo>
                      <a:pt x="621323" y="207108"/>
                    </a:lnTo>
                    <a:lnTo>
                      <a:pt x="578338" y="175846"/>
                    </a:lnTo>
                    <a:lnTo>
                      <a:pt x="578338" y="175846"/>
                    </a:lnTo>
                    <a:lnTo>
                      <a:pt x="496277" y="70339"/>
                    </a:lnTo>
                    <a:lnTo>
                      <a:pt x="461108" y="31262"/>
                    </a:lnTo>
                    <a:lnTo>
                      <a:pt x="437662" y="66431"/>
                    </a:lnTo>
                    <a:lnTo>
                      <a:pt x="379046" y="39077"/>
                    </a:lnTo>
                    <a:lnTo>
                      <a:pt x="339969" y="54708"/>
                    </a:lnTo>
                    <a:lnTo>
                      <a:pt x="324338" y="109416"/>
                    </a:lnTo>
                    <a:lnTo>
                      <a:pt x="363415" y="160216"/>
                    </a:lnTo>
                    <a:lnTo>
                      <a:pt x="425938" y="144585"/>
                    </a:lnTo>
                    <a:lnTo>
                      <a:pt x="468923" y="175846"/>
                    </a:lnTo>
                    <a:lnTo>
                      <a:pt x="410308" y="183662"/>
                    </a:lnTo>
                    <a:lnTo>
                      <a:pt x="375138" y="214923"/>
                    </a:lnTo>
                    <a:lnTo>
                      <a:pt x="418123" y="254000"/>
                    </a:lnTo>
                    <a:lnTo>
                      <a:pt x="480646" y="281354"/>
                    </a:lnTo>
                    <a:lnTo>
                      <a:pt x="488462" y="324339"/>
                    </a:lnTo>
                    <a:lnTo>
                      <a:pt x="488462" y="324339"/>
                    </a:lnTo>
                    <a:lnTo>
                      <a:pt x="508000" y="422031"/>
                    </a:lnTo>
                    <a:lnTo>
                      <a:pt x="457200" y="332154"/>
                    </a:lnTo>
                    <a:lnTo>
                      <a:pt x="433754" y="289170"/>
                    </a:lnTo>
                    <a:lnTo>
                      <a:pt x="394677" y="336062"/>
                    </a:lnTo>
                    <a:lnTo>
                      <a:pt x="394677" y="336062"/>
                    </a:lnTo>
                    <a:lnTo>
                      <a:pt x="316523" y="222739"/>
                    </a:lnTo>
                    <a:lnTo>
                      <a:pt x="277446" y="218831"/>
                    </a:lnTo>
                    <a:lnTo>
                      <a:pt x="214923" y="242277"/>
                    </a:lnTo>
                    <a:lnTo>
                      <a:pt x="214923" y="242277"/>
                    </a:lnTo>
                    <a:lnTo>
                      <a:pt x="250092" y="300893"/>
                    </a:lnTo>
                    <a:lnTo>
                      <a:pt x="187569" y="304800"/>
                    </a:lnTo>
                    <a:lnTo>
                      <a:pt x="175846" y="351693"/>
                    </a:lnTo>
                    <a:lnTo>
                      <a:pt x="250092" y="402493"/>
                    </a:lnTo>
                    <a:lnTo>
                      <a:pt x="293077" y="422031"/>
                    </a:lnTo>
                    <a:lnTo>
                      <a:pt x="160215" y="390770"/>
                    </a:lnTo>
                    <a:lnTo>
                      <a:pt x="171938" y="441570"/>
                    </a:lnTo>
                    <a:lnTo>
                      <a:pt x="257908" y="476739"/>
                    </a:lnTo>
                    <a:lnTo>
                      <a:pt x="308708" y="476739"/>
                    </a:lnTo>
                    <a:lnTo>
                      <a:pt x="308708" y="476739"/>
                    </a:lnTo>
                    <a:lnTo>
                      <a:pt x="242277" y="504093"/>
                    </a:lnTo>
                    <a:lnTo>
                      <a:pt x="281354" y="539262"/>
                    </a:lnTo>
                    <a:lnTo>
                      <a:pt x="281354" y="539262"/>
                    </a:lnTo>
                    <a:lnTo>
                      <a:pt x="160215" y="484554"/>
                    </a:lnTo>
                    <a:lnTo>
                      <a:pt x="113323" y="449385"/>
                    </a:lnTo>
                    <a:lnTo>
                      <a:pt x="97692" y="504093"/>
                    </a:lnTo>
                    <a:lnTo>
                      <a:pt x="132862" y="543170"/>
                    </a:lnTo>
                    <a:lnTo>
                      <a:pt x="128954" y="586154"/>
                    </a:lnTo>
                    <a:lnTo>
                      <a:pt x="46892" y="554893"/>
                    </a:lnTo>
                    <a:lnTo>
                      <a:pt x="35169" y="597877"/>
                    </a:lnTo>
                    <a:lnTo>
                      <a:pt x="0" y="625231"/>
                    </a:lnTo>
                    <a:lnTo>
                      <a:pt x="121138" y="648677"/>
                    </a:lnTo>
                    <a:lnTo>
                      <a:pt x="160215" y="699477"/>
                    </a:lnTo>
                    <a:lnTo>
                      <a:pt x="222738" y="676031"/>
                    </a:lnTo>
                    <a:lnTo>
                      <a:pt x="269631" y="640862"/>
                    </a:lnTo>
                    <a:lnTo>
                      <a:pt x="375138" y="593970"/>
                    </a:lnTo>
                    <a:lnTo>
                      <a:pt x="418123" y="562708"/>
                    </a:lnTo>
                    <a:lnTo>
                      <a:pt x="418123" y="625231"/>
                    </a:lnTo>
                    <a:lnTo>
                      <a:pt x="511908" y="601785"/>
                    </a:lnTo>
                    <a:lnTo>
                      <a:pt x="515815" y="660400"/>
                    </a:lnTo>
                    <a:lnTo>
                      <a:pt x="566615" y="660400"/>
                    </a:lnTo>
                    <a:lnTo>
                      <a:pt x="566615" y="660400"/>
                    </a:lnTo>
                    <a:lnTo>
                      <a:pt x="617415" y="629139"/>
                    </a:lnTo>
                    <a:lnTo>
                      <a:pt x="664308" y="660400"/>
                    </a:lnTo>
                    <a:lnTo>
                      <a:pt x="488462" y="769816"/>
                    </a:lnTo>
                    <a:lnTo>
                      <a:pt x="453292" y="797170"/>
                    </a:lnTo>
                    <a:lnTo>
                      <a:pt x="492369" y="832339"/>
                    </a:lnTo>
                    <a:lnTo>
                      <a:pt x="566615" y="851877"/>
                    </a:lnTo>
                    <a:lnTo>
                      <a:pt x="613508" y="859693"/>
                    </a:lnTo>
                    <a:lnTo>
                      <a:pt x="629138" y="797170"/>
                    </a:lnTo>
                    <a:lnTo>
                      <a:pt x="672123" y="801077"/>
                    </a:lnTo>
                    <a:lnTo>
                      <a:pt x="672123" y="855785"/>
                    </a:lnTo>
                    <a:lnTo>
                      <a:pt x="625231" y="910493"/>
                    </a:lnTo>
                    <a:lnTo>
                      <a:pt x="484554" y="871416"/>
                    </a:lnTo>
                    <a:lnTo>
                      <a:pt x="461108" y="902677"/>
                    </a:lnTo>
                    <a:lnTo>
                      <a:pt x="418123" y="902677"/>
                    </a:lnTo>
                    <a:lnTo>
                      <a:pt x="343877" y="910493"/>
                    </a:lnTo>
                    <a:lnTo>
                      <a:pt x="324338" y="945662"/>
                    </a:lnTo>
                    <a:lnTo>
                      <a:pt x="250092" y="941754"/>
                    </a:lnTo>
                    <a:lnTo>
                      <a:pt x="207108" y="984739"/>
                    </a:lnTo>
                    <a:lnTo>
                      <a:pt x="156308" y="953477"/>
                    </a:lnTo>
                    <a:lnTo>
                      <a:pt x="117231" y="996462"/>
                    </a:lnTo>
                    <a:lnTo>
                      <a:pt x="156308" y="1058985"/>
                    </a:lnTo>
                    <a:lnTo>
                      <a:pt x="218831" y="1098062"/>
                    </a:lnTo>
                    <a:lnTo>
                      <a:pt x="246185" y="1039446"/>
                    </a:lnTo>
                    <a:lnTo>
                      <a:pt x="293077" y="1043354"/>
                    </a:lnTo>
                    <a:lnTo>
                      <a:pt x="375138" y="1023816"/>
                    </a:lnTo>
                    <a:lnTo>
                      <a:pt x="433754" y="1039446"/>
                    </a:lnTo>
                    <a:lnTo>
                      <a:pt x="492369" y="1031631"/>
                    </a:lnTo>
                    <a:lnTo>
                      <a:pt x="511908" y="1094154"/>
                    </a:lnTo>
                    <a:lnTo>
                      <a:pt x="500185" y="1144954"/>
                    </a:lnTo>
                    <a:lnTo>
                      <a:pt x="531446" y="1184031"/>
                    </a:lnTo>
                    <a:lnTo>
                      <a:pt x="656492" y="1160585"/>
                    </a:lnTo>
                    <a:lnTo>
                      <a:pt x="586154" y="1215293"/>
                    </a:lnTo>
                    <a:lnTo>
                      <a:pt x="586154" y="1266093"/>
                    </a:lnTo>
                    <a:lnTo>
                      <a:pt x="586154" y="1266093"/>
                    </a:lnTo>
                    <a:lnTo>
                      <a:pt x="609600" y="1305170"/>
                    </a:lnTo>
                    <a:lnTo>
                      <a:pt x="672123" y="1254370"/>
                    </a:lnTo>
                    <a:lnTo>
                      <a:pt x="750277" y="1270000"/>
                    </a:lnTo>
                    <a:lnTo>
                      <a:pt x="668215" y="1289539"/>
                    </a:lnTo>
                    <a:lnTo>
                      <a:pt x="633046" y="1312985"/>
                    </a:lnTo>
                    <a:lnTo>
                      <a:pt x="644769" y="1363785"/>
                    </a:lnTo>
                    <a:lnTo>
                      <a:pt x="593969" y="1426308"/>
                    </a:lnTo>
                    <a:lnTo>
                      <a:pt x="558800" y="1461477"/>
                    </a:lnTo>
                    <a:lnTo>
                      <a:pt x="515815" y="1481016"/>
                    </a:lnTo>
                    <a:lnTo>
                      <a:pt x="480646" y="1488831"/>
                    </a:lnTo>
                    <a:lnTo>
                      <a:pt x="441569" y="1438031"/>
                    </a:lnTo>
                    <a:lnTo>
                      <a:pt x="418123" y="1488831"/>
                    </a:lnTo>
                    <a:lnTo>
                      <a:pt x="449385" y="158261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grpSp>
        <p:grpSp>
          <p:nvGrpSpPr>
            <p:cNvPr id="205" name="Group 204"/>
            <p:cNvGrpSpPr/>
            <p:nvPr/>
          </p:nvGrpSpPr>
          <p:grpSpPr>
            <a:xfrm>
              <a:off x="1192286" y="2445306"/>
              <a:ext cx="3467782" cy="3883575"/>
              <a:chOff x="1192286" y="2445306"/>
              <a:chExt cx="3467782" cy="3883575"/>
            </a:xfrm>
          </p:grpSpPr>
          <p:sp>
            <p:nvSpPr>
              <p:cNvPr id="206" name="Freeform 89"/>
              <p:cNvSpPr>
                <a:spLocks/>
              </p:cNvSpPr>
              <p:nvPr/>
            </p:nvSpPr>
            <p:spPr bwMode="auto">
              <a:xfrm>
                <a:off x="4332860" y="6274533"/>
                <a:ext cx="27951" cy="36526"/>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F5912C"/>
              </a:solidFill>
              <a:ln w="3175">
                <a:noFill/>
                <a:headEnd/>
                <a:tailEn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7569"/>
                <a:endParaRPr lang="en-US" sz="3200">
                  <a:solidFill>
                    <a:prstClr val="black"/>
                  </a:solidFill>
                  <a:latin typeface="+mj-lt"/>
                </a:endParaRPr>
              </a:p>
            </p:txBody>
          </p:sp>
          <p:sp>
            <p:nvSpPr>
              <p:cNvPr id="208" name="Connector 207"/>
              <p:cNvSpPr/>
              <p:nvPr/>
            </p:nvSpPr>
            <p:spPr>
              <a:xfrm>
                <a:off x="4206017" y="3739190"/>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09" name="Connector 208"/>
              <p:cNvSpPr/>
              <p:nvPr/>
            </p:nvSpPr>
            <p:spPr>
              <a:xfrm>
                <a:off x="4218581" y="393264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10" name="Connector 209"/>
              <p:cNvSpPr/>
              <p:nvPr/>
            </p:nvSpPr>
            <p:spPr>
              <a:xfrm>
                <a:off x="3711949" y="402241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11" name="Connector 210"/>
              <p:cNvSpPr/>
              <p:nvPr/>
            </p:nvSpPr>
            <p:spPr>
              <a:xfrm>
                <a:off x="3654820" y="392666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12" name="Connector 211"/>
              <p:cNvSpPr/>
              <p:nvPr/>
            </p:nvSpPr>
            <p:spPr>
              <a:xfrm>
                <a:off x="4568462" y="2812505"/>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13" name="Connector 212"/>
              <p:cNvSpPr/>
              <p:nvPr/>
            </p:nvSpPr>
            <p:spPr>
              <a:xfrm>
                <a:off x="4506161" y="2695927"/>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14" name="Connector 213"/>
              <p:cNvSpPr/>
              <p:nvPr/>
            </p:nvSpPr>
            <p:spPr>
              <a:xfrm>
                <a:off x="4175227" y="453610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15" name="Connector 214"/>
              <p:cNvSpPr/>
              <p:nvPr/>
            </p:nvSpPr>
            <p:spPr>
              <a:xfrm>
                <a:off x="3941036" y="464454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16" name="Connector 215"/>
              <p:cNvSpPr/>
              <p:nvPr/>
            </p:nvSpPr>
            <p:spPr>
              <a:xfrm>
                <a:off x="3883401" y="459965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17" name="Connector 216"/>
              <p:cNvSpPr/>
              <p:nvPr/>
            </p:nvSpPr>
            <p:spPr>
              <a:xfrm>
                <a:off x="3476760" y="422271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18" name="Connector 217"/>
              <p:cNvSpPr/>
              <p:nvPr/>
            </p:nvSpPr>
            <p:spPr>
              <a:xfrm>
                <a:off x="3440100" y="417580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19" name="Connector 218"/>
              <p:cNvSpPr/>
              <p:nvPr/>
            </p:nvSpPr>
            <p:spPr>
              <a:xfrm>
                <a:off x="3041249" y="443264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20" name="Connector 219"/>
              <p:cNvSpPr/>
              <p:nvPr/>
            </p:nvSpPr>
            <p:spPr>
              <a:xfrm>
                <a:off x="2658496" y="4049230"/>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21" name="Connector 220"/>
              <p:cNvSpPr/>
              <p:nvPr/>
            </p:nvSpPr>
            <p:spPr>
              <a:xfrm>
                <a:off x="3090817" y="368698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23" name="Connector 222"/>
              <p:cNvSpPr/>
              <p:nvPr/>
            </p:nvSpPr>
            <p:spPr>
              <a:xfrm>
                <a:off x="3705562" y="257379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24" name="Connector 223"/>
              <p:cNvSpPr/>
              <p:nvPr/>
            </p:nvSpPr>
            <p:spPr>
              <a:xfrm>
                <a:off x="3401081" y="3056457"/>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25" name="Connector 224"/>
              <p:cNvSpPr/>
              <p:nvPr/>
            </p:nvSpPr>
            <p:spPr>
              <a:xfrm>
                <a:off x="3250786" y="326372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26" name="Connector 225"/>
              <p:cNvSpPr/>
              <p:nvPr/>
            </p:nvSpPr>
            <p:spPr>
              <a:xfrm>
                <a:off x="2981521" y="324335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27" name="Connector 226"/>
              <p:cNvSpPr/>
              <p:nvPr/>
            </p:nvSpPr>
            <p:spPr>
              <a:xfrm>
                <a:off x="3287357" y="261518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28" name="Connector 227"/>
              <p:cNvSpPr/>
              <p:nvPr/>
            </p:nvSpPr>
            <p:spPr>
              <a:xfrm>
                <a:off x="3197857" y="244530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30" name="Connector 229"/>
              <p:cNvSpPr/>
              <p:nvPr/>
            </p:nvSpPr>
            <p:spPr>
              <a:xfrm>
                <a:off x="2190613" y="417580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31" name="Connector 230"/>
              <p:cNvSpPr/>
              <p:nvPr/>
            </p:nvSpPr>
            <p:spPr>
              <a:xfrm>
                <a:off x="2134831" y="413900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33" name="Connector 232"/>
              <p:cNvSpPr/>
              <p:nvPr/>
            </p:nvSpPr>
            <p:spPr>
              <a:xfrm>
                <a:off x="1192286" y="497522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34" name="Connector 233"/>
              <p:cNvSpPr/>
              <p:nvPr/>
            </p:nvSpPr>
            <p:spPr>
              <a:xfrm>
                <a:off x="1903602" y="3616060"/>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35" name="Connector 234"/>
              <p:cNvSpPr/>
              <p:nvPr/>
            </p:nvSpPr>
            <p:spPr>
              <a:xfrm>
                <a:off x="1845820" y="3593374"/>
                <a:ext cx="91606" cy="9936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36" name="Connector 235"/>
              <p:cNvSpPr/>
              <p:nvPr/>
            </p:nvSpPr>
            <p:spPr>
              <a:xfrm>
                <a:off x="1770881" y="337147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37" name="Connector 236"/>
              <p:cNvSpPr/>
              <p:nvPr/>
            </p:nvSpPr>
            <p:spPr>
              <a:xfrm>
                <a:off x="1861544" y="333000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39" name="Connector 238"/>
              <p:cNvSpPr/>
              <p:nvPr/>
            </p:nvSpPr>
            <p:spPr>
              <a:xfrm>
                <a:off x="3274010" y="484907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40" name="Connector 239"/>
              <p:cNvSpPr/>
              <p:nvPr/>
            </p:nvSpPr>
            <p:spPr>
              <a:xfrm>
                <a:off x="3007748" y="503912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41" name="Connector 240"/>
              <p:cNvSpPr/>
              <p:nvPr/>
            </p:nvSpPr>
            <p:spPr>
              <a:xfrm>
                <a:off x="3337255" y="623910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42" name="Connector 241"/>
              <p:cNvSpPr/>
              <p:nvPr/>
            </p:nvSpPr>
            <p:spPr>
              <a:xfrm>
                <a:off x="2721528" y="489375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43" name="Connector 242"/>
              <p:cNvSpPr/>
              <p:nvPr/>
            </p:nvSpPr>
            <p:spPr>
              <a:xfrm>
                <a:off x="2657577" y="485181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sp>
            <p:nvSpPr>
              <p:cNvPr id="244" name="Connector 243"/>
              <p:cNvSpPr/>
              <p:nvPr/>
            </p:nvSpPr>
            <p:spPr>
              <a:xfrm>
                <a:off x="2617340" y="454535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7492"/>
                <a:endParaRPr lang="en-US">
                  <a:solidFill>
                    <a:prstClr val="white"/>
                  </a:solidFill>
                  <a:latin typeface="+mj-lt"/>
                </a:endParaRPr>
              </a:p>
            </p:txBody>
          </p:sp>
        </p:grpSp>
      </p:grpSp>
      <p:sp>
        <p:nvSpPr>
          <p:cNvPr id="354" name="Connector 353"/>
          <p:cNvSpPr/>
          <p:nvPr/>
        </p:nvSpPr>
        <p:spPr>
          <a:xfrm>
            <a:off x="4796983" y="2478692"/>
            <a:ext cx="9659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2756" tIns="51381" rIns="102756" bIns="51381" rtlCol="0" anchor="ctr"/>
          <a:lstStyle/>
          <a:p>
            <a:pPr algn="ctr" defTabSz="1027492"/>
            <a:endParaRPr lang="en-US">
              <a:solidFill>
                <a:prstClr val="white"/>
              </a:solidFill>
              <a:latin typeface="+mj-lt"/>
            </a:endParaRPr>
          </a:p>
        </p:txBody>
      </p:sp>
      <p:sp>
        <p:nvSpPr>
          <p:cNvPr id="356" name="Connector 355"/>
          <p:cNvSpPr/>
          <p:nvPr/>
        </p:nvSpPr>
        <p:spPr>
          <a:xfrm>
            <a:off x="4640965" y="4811748"/>
            <a:ext cx="9659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2756" tIns="51381" rIns="102756" bIns="51381" rtlCol="0" anchor="ctr"/>
          <a:lstStyle/>
          <a:p>
            <a:pPr algn="ctr" defTabSz="1027492"/>
            <a:endParaRPr lang="en-US">
              <a:solidFill>
                <a:prstClr val="white"/>
              </a:solidFill>
              <a:latin typeface="+mj-lt"/>
            </a:endParaRPr>
          </a:p>
        </p:txBody>
      </p:sp>
      <p:sp>
        <p:nvSpPr>
          <p:cNvPr id="372" name="Rectangle 371"/>
          <p:cNvSpPr/>
          <p:nvPr/>
        </p:nvSpPr>
        <p:spPr>
          <a:xfrm>
            <a:off x="6773507" y="1528020"/>
            <a:ext cx="3132493" cy="4489582"/>
          </a:xfrm>
          <a:prstGeom prst="rect">
            <a:avLst/>
          </a:prstGeom>
          <a:solidFill>
            <a:schemeClr val="bg1"/>
          </a:solidFill>
        </p:spPr>
        <p:txBody>
          <a:bodyPr wrap="square" lIns="102756" tIns="51381" rIns="102756" bIns="51381">
            <a:spAutoFit/>
          </a:bodyPr>
          <a:lstStyle/>
          <a:p>
            <a:pPr defTabSz="1027492">
              <a:spcAft>
                <a:spcPts val="300"/>
              </a:spcAft>
            </a:pPr>
            <a:r>
              <a:rPr lang="en-US" sz="1200" dirty="0">
                <a:solidFill>
                  <a:srgbClr val="0DABF1"/>
                </a:solidFill>
                <a:latin typeface="+mj-lt"/>
                <a:cs typeface="Calibri"/>
              </a:rPr>
              <a:t>Rutherford-Appleton Laboratory, Oxford(ISIS)</a:t>
            </a:r>
          </a:p>
          <a:p>
            <a:pPr defTabSz="1027492">
              <a:spcAft>
                <a:spcPts val="300"/>
              </a:spcAft>
            </a:pPr>
            <a:r>
              <a:rPr lang="en-US" sz="1200" dirty="0" err="1">
                <a:solidFill>
                  <a:srgbClr val="0DABF1"/>
                </a:solidFill>
                <a:latin typeface="+mj-lt"/>
                <a:cs typeface="Calibri"/>
              </a:rPr>
              <a:t>C</a:t>
            </a:r>
            <a:r>
              <a:rPr lang="en-US" sz="1200" smtClean="0">
                <a:solidFill>
                  <a:srgbClr val="0DABF1"/>
                </a:solidFill>
                <a:latin typeface="+mj-lt"/>
                <a:cs typeface="Calibri"/>
              </a:rPr>
              <a:t>openhagen </a:t>
            </a:r>
            <a:r>
              <a:rPr lang="en-US" sz="1200" dirty="0">
                <a:solidFill>
                  <a:srgbClr val="0DABF1"/>
                </a:solidFill>
                <a:latin typeface="+mj-lt"/>
                <a:cs typeface="Calibri"/>
              </a:rPr>
              <a:t>University</a:t>
            </a:r>
          </a:p>
          <a:p>
            <a:pPr defTabSz="1027492">
              <a:spcAft>
                <a:spcPts val="300"/>
              </a:spcAft>
            </a:pPr>
            <a:r>
              <a:rPr lang="en-US" sz="1200" dirty="0" err="1">
                <a:solidFill>
                  <a:srgbClr val="0DABF1"/>
                </a:solidFill>
                <a:latin typeface="+mj-lt"/>
                <a:cs typeface="Calibri"/>
              </a:rPr>
              <a:t>Laboratoire</a:t>
            </a:r>
            <a:r>
              <a:rPr lang="en-US" sz="1200" dirty="0">
                <a:solidFill>
                  <a:srgbClr val="0DABF1"/>
                </a:solidFill>
                <a:latin typeface="+mj-lt"/>
                <a:cs typeface="Calibri"/>
              </a:rPr>
              <a:t> Léon </a:t>
            </a:r>
            <a:r>
              <a:rPr lang="en-US" sz="1200" dirty="0" err="1">
                <a:solidFill>
                  <a:srgbClr val="0DABF1"/>
                </a:solidFill>
                <a:latin typeface="+mj-lt"/>
                <a:cs typeface="Calibri"/>
              </a:rPr>
              <a:t>Brilouin</a:t>
            </a:r>
            <a:r>
              <a:rPr lang="en-US" sz="1200" dirty="0">
                <a:solidFill>
                  <a:srgbClr val="0DABF1"/>
                </a:solidFill>
                <a:latin typeface="+mj-lt"/>
                <a:cs typeface="Calibri"/>
              </a:rPr>
              <a:t> (LLB)</a:t>
            </a:r>
          </a:p>
          <a:p>
            <a:pPr defTabSz="1027492">
              <a:spcAft>
                <a:spcPts val="300"/>
              </a:spcAft>
            </a:pPr>
            <a:r>
              <a:rPr lang="en-US" sz="1200" dirty="0">
                <a:solidFill>
                  <a:srgbClr val="0DABF1"/>
                </a:solidFill>
                <a:latin typeface="+mj-lt"/>
                <a:cs typeface="Calibri"/>
              </a:rPr>
              <a:t>Lund University</a:t>
            </a:r>
          </a:p>
          <a:p>
            <a:pPr defTabSz="1027492">
              <a:spcAft>
                <a:spcPts val="300"/>
              </a:spcAft>
            </a:pPr>
            <a:r>
              <a:rPr lang="en-US" sz="1200" dirty="0">
                <a:solidFill>
                  <a:srgbClr val="0DABF1"/>
                </a:solidFill>
                <a:latin typeface="+mj-lt"/>
                <a:cs typeface="Calibri"/>
              </a:rPr>
              <a:t>Nuclear Physics Institute of the ASCR</a:t>
            </a:r>
          </a:p>
          <a:p>
            <a:pPr defTabSz="1027492">
              <a:spcAft>
                <a:spcPts val="300"/>
              </a:spcAft>
            </a:pPr>
            <a:r>
              <a:rPr lang="en-US" sz="1200" dirty="0">
                <a:solidFill>
                  <a:srgbClr val="0DABF1"/>
                </a:solidFill>
                <a:latin typeface="+mj-lt"/>
                <a:cs typeface="Calibri"/>
              </a:rPr>
              <a:t>Oslo University</a:t>
            </a:r>
          </a:p>
          <a:p>
            <a:pPr defTabSz="1027492">
              <a:spcAft>
                <a:spcPts val="300"/>
              </a:spcAft>
            </a:pPr>
            <a:r>
              <a:rPr lang="en-US" sz="1200" dirty="0">
                <a:solidFill>
                  <a:srgbClr val="0DABF1"/>
                </a:solidFill>
                <a:latin typeface="+mj-lt"/>
                <a:cs typeface="Calibri"/>
              </a:rPr>
              <a:t>Paul </a:t>
            </a:r>
            <a:r>
              <a:rPr lang="en-US" sz="1200" dirty="0" err="1">
                <a:solidFill>
                  <a:srgbClr val="0DABF1"/>
                </a:solidFill>
                <a:latin typeface="+mj-lt"/>
                <a:cs typeface="Calibri"/>
              </a:rPr>
              <a:t>Scherrer</a:t>
            </a:r>
            <a:r>
              <a:rPr lang="en-US" sz="1200" dirty="0">
                <a:solidFill>
                  <a:srgbClr val="0DABF1"/>
                </a:solidFill>
                <a:latin typeface="+mj-lt"/>
                <a:cs typeface="Calibri"/>
              </a:rPr>
              <a:t> Institute (PSI)</a:t>
            </a:r>
          </a:p>
          <a:p>
            <a:pPr defTabSz="1027492">
              <a:spcAft>
                <a:spcPts val="300"/>
              </a:spcAft>
            </a:pPr>
            <a:r>
              <a:rPr lang="en-US" sz="1200" dirty="0">
                <a:solidFill>
                  <a:srgbClr val="0DABF1"/>
                </a:solidFill>
              </a:rPr>
              <a:t>P</a:t>
            </a:r>
            <a:r>
              <a:rPr lang="en-US" sz="1200" dirty="0" smtClean="0">
                <a:solidFill>
                  <a:srgbClr val="0DABF1"/>
                </a:solidFill>
              </a:rPr>
              <a:t>olish</a:t>
            </a:r>
            <a:r>
              <a:rPr lang="en-US" sz="1200" dirty="0">
                <a:solidFill>
                  <a:srgbClr val="0DABF1"/>
                </a:solidFill>
              </a:rPr>
              <a:t> Electronic Group (NCBJ, TU Warsaw, TU Lodz</a:t>
            </a:r>
            <a:r>
              <a:rPr lang="en-US" sz="1200" dirty="0" smtClean="0">
                <a:solidFill>
                  <a:srgbClr val="0DABF1"/>
                </a:solidFill>
              </a:rPr>
              <a:t>)</a:t>
            </a:r>
          </a:p>
          <a:p>
            <a:pPr defTabSz="1027492">
              <a:spcAft>
                <a:spcPts val="300"/>
              </a:spcAft>
            </a:pPr>
            <a:r>
              <a:rPr lang="en-US" sz="1200" dirty="0" smtClean="0">
                <a:solidFill>
                  <a:srgbClr val="0DABF1"/>
                </a:solidFill>
                <a:latin typeface="+mj-lt"/>
                <a:cs typeface="Calibri"/>
              </a:rPr>
              <a:t>Roskilde </a:t>
            </a:r>
            <a:r>
              <a:rPr lang="en-US" sz="1200" dirty="0">
                <a:solidFill>
                  <a:srgbClr val="0DABF1"/>
                </a:solidFill>
                <a:latin typeface="+mj-lt"/>
                <a:cs typeface="Calibri"/>
              </a:rPr>
              <a:t>University</a:t>
            </a:r>
          </a:p>
          <a:p>
            <a:pPr defTabSz="1027492">
              <a:spcAft>
                <a:spcPts val="300"/>
              </a:spcAft>
            </a:pPr>
            <a:r>
              <a:rPr lang="en-US" sz="1200" dirty="0">
                <a:solidFill>
                  <a:srgbClr val="0DABF1"/>
                </a:solidFill>
                <a:latin typeface="+mj-lt"/>
                <a:cs typeface="Calibri"/>
              </a:rPr>
              <a:t>Tallinn Technical University</a:t>
            </a:r>
          </a:p>
          <a:p>
            <a:pPr defTabSz="1027492">
              <a:spcAft>
                <a:spcPts val="300"/>
              </a:spcAft>
            </a:pPr>
            <a:r>
              <a:rPr lang="en-US" sz="1200" dirty="0">
                <a:solidFill>
                  <a:srgbClr val="0DABF1"/>
                </a:solidFill>
                <a:latin typeface="+mj-lt"/>
                <a:cs typeface="Calibri"/>
              </a:rPr>
              <a:t>Technical University of Denmark</a:t>
            </a:r>
          </a:p>
          <a:p>
            <a:pPr defTabSz="1027492">
              <a:spcAft>
                <a:spcPts val="300"/>
              </a:spcAft>
            </a:pPr>
            <a:r>
              <a:rPr lang="en-US" sz="1200" dirty="0">
                <a:solidFill>
                  <a:srgbClr val="0DABF1"/>
                </a:solidFill>
                <a:latin typeface="+mj-lt"/>
                <a:cs typeface="Calibri"/>
              </a:rPr>
              <a:t>Technical University Munich</a:t>
            </a:r>
          </a:p>
          <a:p>
            <a:pPr defTabSz="1027492">
              <a:spcAft>
                <a:spcPts val="300"/>
              </a:spcAft>
            </a:pPr>
            <a:r>
              <a:rPr lang="en-US" sz="1200" dirty="0">
                <a:solidFill>
                  <a:srgbClr val="0DABF1"/>
                </a:solidFill>
                <a:latin typeface="+mj-lt"/>
                <a:cs typeface="Calibri"/>
              </a:rPr>
              <a:t>Science and Technology Facilities Council </a:t>
            </a:r>
          </a:p>
          <a:p>
            <a:pPr defTabSz="1027492">
              <a:spcAft>
                <a:spcPts val="300"/>
              </a:spcAft>
            </a:pPr>
            <a:r>
              <a:rPr lang="en-US" sz="1200" dirty="0">
                <a:solidFill>
                  <a:srgbClr val="0DABF1"/>
                </a:solidFill>
                <a:latin typeface="+mj-lt"/>
                <a:cs typeface="Calibri"/>
              </a:rPr>
              <a:t>University of Tartu</a:t>
            </a:r>
          </a:p>
          <a:p>
            <a:pPr defTabSz="1027492">
              <a:spcAft>
                <a:spcPts val="300"/>
              </a:spcAft>
            </a:pPr>
            <a:r>
              <a:rPr lang="en-US" sz="1200" dirty="0">
                <a:solidFill>
                  <a:srgbClr val="0DABF1"/>
                </a:solidFill>
                <a:latin typeface="+mj-lt"/>
                <a:cs typeface="Calibri"/>
              </a:rPr>
              <a:t>Uppsala University</a:t>
            </a:r>
          </a:p>
          <a:p>
            <a:pPr defTabSz="1027492">
              <a:spcAft>
                <a:spcPts val="300"/>
              </a:spcAft>
            </a:pPr>
            <a:r>
              <a:rPr lang="en-US" sz="1200" dirty="0">
                <a:solidFill>
                  <a:srgbClr val="0DABF1"/>
                </a:solidFill>
                <a:latin typeface="+mj-lt"/>
                <a:cs typeface="Calibri"/>
              </a:rPr>
              <a:t>WIGNER Research Centre for Physics</a:t>
            </a:r>
          </a:p>
          <a:p>
            <a:pPr defTabSz="1027492">
              <a:spcAft>
                <a:spcPts val="300"/>
              </a:spcAft>
            </a:pPr>
            <a:r>
              <a:rPr lang="en-US" sz="1200" dirty="0">
                <a:solidFill>
                  <a:srgbClr val="0DABF1"/>
                </a:solidFill>
                <a:latin typeface="+mj-lt"/>
                <a:cs typeface="Calibri"/>
              </a:rPr>
              <a:t>Wroclaw University of technology</a:t>
            </a:r>
          </a:p>
          <a:p>
            <a:pPr defTabSz="1027492">
              <a:spcAft>
                <a:spcPts val="300"/>
              </a:spcAft>
            </a:pPr>
            <a:r>
              <a:rPr lang="en-US" sz="1200" dirty="0">
                <a:solidFill>
                  <a:srgbClr val="0DABF1"/>
                </a:solidFill>
                <a:latin typeface="+mj-lt"/>
                <a:cs typeface="Calibri"/>
              </a:rPr>
              <a:t>Warsaw University of Technology</a:t>
            </a:r>
          </a:p>
          <a:p>
            <a:pPr defTabSz="1027492">
              <a:spcAft>
                <a:spcPts val="300"/>
              </a:spcAft>
            </a:pPr>
            <a:r>
              <a:rPr lang="en-US" sz="1200" dirty="0">
                <a:solidFill>
                  <a:srgbClr val="0DABF1"/>
                </a:solidFill>
                <a:latin typeface="+mj-lt"/>
                <a:cs typeface="Calibri"/>
              </a:rPr>
              <a:t>Zurich University of Applied Sciences (ZHAW)</a:t>
            </a:r>
          </a:p>
        </p:txBody>
      </p:sp>
      <p:sp>
        <p:nvSpPr>
          <p:cNvPr id="2" name="TextBox 1"/>
          <p:cNvSpPr txBox="1"/>
          <p:nvPr/>
        </p:nvSpPr>
        <p:spPr>
          <a:xfrm>
            <a:off x="3819391" y="5742556"/>
            <a:ext cx="207519" cy="380764"/>
          </a:xfrm>
          <a:prstGeom prst="rect">
            <a:avLst/>
          </a:prstGeom>
          <a:noFill/>
        </p:spPr>
        <p:txBody>
          <a:bodyPr wrap="none" lIns="102756" tIns="51381" rIns="102756" bIns="51381" rtlCol="0">
            <a:spAutoFit/>
          </a:bodyPr>
          <a:lstStyle/>
          <a:p>
            <a:pPr defTabSz="1027492"/>
            <a:endParaRPr lang="en-US" dirty="0">
              <a:solidFill>
                <a:prstClr val="black"/>
              </a:solidFill>
              <a:latin typeface="+mj-lt"/>
            </a:endParaRPr>
          </a:p>
        </p:txBody>
      </p:sp>
      <p:sp>
        <p:nvSpPr>
          <p:cNvPr id="370" name="TextBox 369"/>
          <p:cNvSpPr txBox="1"/>
          <p:nvPr/>
        </p:nvSpPr>
        <p:spPr>
          <a:xfrm>
            <a:off x="116469" y="231873"/>
            <a:ext cx="7566841" cy="965540"/>
          </a:xfrm>
          <a:prstGeom prst="rect">
            <a:avLst/>
          </a:prstGeom>
          <a:noFill/>
        </p:spPr>
        <p:txBody>
          <a:bodyPr wrap="square" lIns="102756" tIns="51381" rIns="102756" bIns="51381" rtlCol="0">
            <a:spAutoFit/>
          </a:bodyPr>
          <a:lstStyle/>
          <a:p>
            <a:pPr defTabSz="1027492"/>
            <a:r>
              <a:rPr lang="en-GB" sz="2800" b="1" dirty="0">
                <a:solidFill>
                  <a:srgbClr val="1E9FD4"/>
                </a:solidFill>
                <a:uFill>
                  <a:solidFill>
                    <a:srgbClr val="FFFFFF"/>
                  </a:solidFill>
                </a:uFill>
                <a:latin typeface="+mj-lt"/>
                <a:cs typeface="Calibri"/>
                <a:sym typeface="Arial"/>
              </a:rPr>
              <a:t>ESS In-kind Partners</a:t>
            </a:r>
          </a:p>
          <a:p>
            <a:pPr defTabSz="1027492"/>
            <a:endParaRPr lang="en-US" sz="2800" dirty="0">
              <a:solidFill>
                <a:prstClr val="black"/>
              </a:solidFill>
              <a:latin typeface="+mj-lt"/>
            </a:endParaRPr>
          </a:p>
        </p:txBody>
      </p:sp>
      <p:sp>
        <p:nvSpPr>
          <p:cNvPr id="359" name="Connector 358"/>
          <p:cNvSpPr/>
          <p:nvPr/>
        </p:nvSpPr>
        <p:spPr>
          <a:xfrm>
            <a:off x="5445655" y="3965919"/>
            <a:ext cx="9659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387" tIns="45694" rIns="91387" bIns="45694" rtlCol="0" anchor="ctr"/>
          <a:lstStyle/>
          <a:p>
            <a:pPr algn="ctr" defTabSz="1027492"/>
            <a:endParaRPr lang="en-US">
              <a:solidFill>
                <a:prstClr val="white"/>
              </a:solidFill>
              <a:latin typeface="+mj-lt"/>
            </a:endParaRPr>
          </a:p>
        </p:txBody>
      </p:sp>
      <p:sp>
        <p:nvSpPr>
          <p:cNvPr id="361" name="Connector 360"/>
          <p:cNvSpPr/>
          <p:nvPr/>
        </p:nvSpPr>
        <p:spPr>
          <a:xfrm>
            <a:off x="4882112" y="3817875"/>
            <a:ext cx="9659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387" tIns="45694" rIns="91387" bIns="45694" rtlCol="0" anchor="ctr"/>
          <a:lstStyle/>
          <a:p>
            <a:pPr algn="ctr" defTabSz="1027492"/>
            <a:endParaRPr lang="en-US">
              <a:solidFill>
                <a:prstClr val="white"/>
              </a:solidFill>
              <a:latin typeface="+mj-lt"/>
            </a:endParaRPr>
          </a:p>
        </p:txBody>
      </p:sp>
      <p:sp>
        <p:nvSpPr>
          <p:cNvPr id="362" name="Connector 361"/>
          <p:cNvSpPr/>
          <p:nvPr/>
        </p:nvSpPr>
        <p:spPr>
          <a:xfrm>
            <a:off x="4407227" y="4863144"/>
            <a:ext cx="9659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2756" tIns="51381" rIns="102756" bIns="51381" rtlCol="0" anchor="ctr"/>
          <a:lstStyle/>
          <a:p>
            <a:pPr algn="ctr" defTabSz="1027492"/>
            <a:endParaRPr lang="en-US">
              <a:solidFill>
                <a:prstClr val="white"/>
              </a:solidFill>
              <a:latin typeface="+mj-lt"/>
            </a:endParaRPr>
          </a:p>
        </p:txBody>
      </p:sp>
      <p:pic>
        <p:nvPicPr>
          <p:cNvPr id="3" name="Picture 2" descr="IMG_4566.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5932252" y="3834233"/>
            <a:ext cx="3643521" cy="2732641"/>
          </a:xfrm>
          <a:prstGeom prst="rect">
            <a:avLst/>
          </a:prstGeom>
          <a:ln>
            <a:noFill/>
          </a:ln>
          <a:effectLst>
            <a:outerShdw blurRad="292100" dist="139700" dir="2700000" algn="tl" rotWithShape="0">
              <a:srgbClr val="333333">
                <a:alpha val="65000"/>
              </a:srgbClr>
            </a:outerShdw>
          </a:effectLst>
        </p:spPr>
      </p:pic>
      <p:pic>
        <p:nvPicPr>
          <p:cNvPr id="207" name="Picture 206"/>
          <p:cNvPicPr/>
          <p:nvPr/>
        </p:nvPicPr>
        <p:blipFill>
          <a:blip r:embed="rId4" cstate="screen">
            <a:extLst>
              <a:ext uri="{28A0092B-C50C-407E-A947-70E740481C1C}">
                <a14:useLocalDpi xmlns:a14="http://schemas.microsoft.com/office/drawing/2010/main"/>
              </a:ext>
            </a:extLst>
          </a:blip>
          <a:stretch>
            <a:fillRect/>
          </a:stretch>
        </p:blipFill>
        <p:spPr bwMode="auto">
          <a:xfrm>
            <a:off x="227374" y="951988"/>
            <a:ext cx="3099209" cy="260251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5592248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ubrik 1"/>
          <p:cNvSpPr>
            <a:spLocks noGrp="1"/>
          </p:cNvSpPr>
          <p:nvPr>
            <p:ph type="title"/>
          </p:nvPr>
        </p:nvSpPr>
        <p:spPr>
          <a:xfrm>
            <a:off x="440084" y="81355"/>
            <a:ext cx="7734064" cy="1143000"/>
          </a:xfrm>
        </p:spPr>
        <p:txBody>
          <a:bodyPr/>
          <a:lstStyle/>
          <a:p>
            <a:pPr eaLnBrk="1" hangingPunct="1"/>
            <a:r>
              <a:rPr lang="en-US" dirty="0" err="1" smtClean="0">
                <a:latin typeface="+mn-lt"/>
              </a:rPr>
              <a:t>Organisation</a:t>
            </a:r>
            <a:r>
              <a:rPr lang="en-US" dirty="0" smtClean="0">
                <a:latin typeface="+mn-lt"/>
              </a:rPr>
              <a:t> and People</a:t>
            </a:r>
            <a:r>
              <a:rPr lang="en-GB" sz="2800" dirty="0">
                <a:latin typeface="+mn-lt"/>
              </a:rPr>
              <a:t>	</a:t>
            </a:r>
            <a:endParaRPr sz="2800" i="1" dirty="0">
              <a:latin typeface="+mn-lt"/>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t="3466" b="17846"/>
          <a:stretch/>
        </p:blipFill>
        <p:spPr>
          <a:xfrm>
            <a:off x="0" y="1442492"/>
            <a:ext cx="9906000" cy="5394196"/>
          </a:xfrm>
          <a:prstGeom prst="rect">
            <a:avLst/>
          </a:prstGeom>
        </p:spPr>
      </p:pic>
      <p:grpSp>
        <p:nvGrpSpPr>
          <p:cNvPr id="3" name="Group 2"/>
          <p:cNvGrpSpPr/>
          <p:nvPr/>
        </p:nvGrpSpPr>
        <p:grpSpPr>
          <a:xfrm>
            <a:off x="42864" y="2475926"/>
            <a:ext cx="3613194" cy="3327327"/>
            <a:chOff x="3735915" y="4618018"/>
            <a:chExt cx="3613194" cy="3327327"/>
          </a:xfrm>
        </p:grpSpPr>
        <p:grpSp>
          <p:nvGrpSpPr>
            <p:cNvPr id="24" name="Group 23"/>
            <p:cNvGrpSpPr/>
            <p:nvPr/>
          </p:nvGrpSpPr>
          <p:grpSpPr>
            <a:xfrm>
              <a:off x="3735915" y="4618018"/>
              <a:ext cx="3613194" cy="3327327"/>
              <a:chOff x="4499992" y="2281436"/>
              <a:chExt cx="2016224" cy="1872208"/>
            </a:xfrm>
          </p:grpSpPr>
          <p:sp>
            <p:nvSpPr>
              <p:cNvPr id="25" name="Oval 24"/>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150067"/>
                <a:endParaRPr lang="en-US" sz="3600" b="1" dirty="0">
                  <a:solidFill>
                    <a:srgbClr val="149ED6"/>
                  </a:solidFill>
                  <a:cs typeface="Helvetica"/>
                </a:endParaRPr>
              </a:p>
            </p:txBody>
          </p:sp>
          <p:sp>
            <p:nvSpPr>
              <p:cNvPr id="26" name="TextBox 25"/>
              <p:cNvSpPr txBox="1"/>
              <p:nvPr/>
            </p:nvSpPr>
            <p:spPr>
              <a:xfrm>
                <a:off x="4499992" y="2522015"/>
                <a:ext cx="2016224" cy="562830"/>
              </a:xfrm>
              <a:prstGeom prst="rect">
                <a:avLst/>
              </a:prstGeom>
              <a:noFill/>
            </p:spPr>
            <p:txBody>
              <a:bodyPr wrap="square" rtlCol="0">
                <a:spAutoFit/>
              </a:bodyPr>
              <a:lstStyle/>
              <a:p>
                <a:pPr algn="ctr" defTabSz="1150067"/>
                <a:r>
                  <a:rPr lang="en-US" sz="4100" b="1" dirty="0" smtClean="0">
                    <a:solidFill>
                      <a:srgbClr val="FFFFFF"/>
                    </a:solidFill>
                    <a:cs typeface="Helvetica"/>
                  </a:rPr>
                  <a:t>388</a:t>
                </a:r>
                <a:endParaRPr lang="en-US" sz="4100" b="1" dirty="0">
                  <a:solidFill>
                    <a:srgbClr val="FFFFFF"/>
                  </a:solidFill>
                  <a:cs typeface="Helvetica"/>
                </a:endParaRPr>
              </a:p>
              <a:p>
                <a:pPr algn="ctr" defTabSz="1150067"/>
                <a:r>
                  <a:rPr lang="en-US" dirty="0" smtClean="0">
                    <a:solidFill>
                      <a:srgbClr val="FFFFFF"/>
                    </a:solidFill>
                    <a:cs typeface="Helvetica"/>
                  </a:rPr>
                  <a:t>Employees</a:t>
                </a:r>
              </a:p>
            </p:txBody>
          </p:sp>
        </p:grpSp>
        <p:pic>
          <p:nvPicPr>
            <p:cNvPr id="3076" name="Picture 4" desc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449" y="6203193"/>
              <a:ext cx="2580125" cy="8330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3144819" y="2475926"/>
            <a:ext cx="3613194" cy="3327327"/>
            <a:chOff x="-949710" y="3908461"/>
            <a:chExt cx="3613194" cy="3327327"/>
          </a:xfrm>
        </p:grpSpPr>
        <p:grpSp>
          <p:nvGrpSpPr>
            <p:cNvPr id="21" name="Group 20"/>
            <p:cNvGrpSpPr/>
            <p:nvPr/>
          </p:nvGrpSpPr>
          <p:grpSpPr>
            <a:xfrm>
              <a:off x="-949710" y="3908461"/>
              <a:ext cx="3613194" cy="3327327"/>
              <a:chOff x="4499992" y="2281436"/>
              <a:chExt cx="2016224" cy="1872208"/>
            </a:xfrm>
          </p:grpSpPr>
          <p:sp>
            <p:nvSpPr>
              <p:cNvPr id="22" name="Oval 21"/>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150067"/>
                <a:endParaRPr lang="en-US" sz="3600" b="1" dirty="0">
                  <a:solidFill>
                    <a:srgbClr val="149ED6"/>
                  </a:solidFill>
                  <a:cs typeface="Helvetica"/>
                </a:endParaRPr>
              </a:p>
            </p:txBody>
          </p:sp>
          <p:sp>
            <p:nvSpPr>
              <p:cNvPr id="23" name="TextBox 22"/>
              <p:cNvSpPr txBox="1"/>
              <p:nvPr/>
            </p:nvSpPr>
            <p:spPr>
              <a:xfrm>
                <a:off x="4499992" y="2522015"/>
                <a:ext cx="2016224" cy="562830"/>
              </a:xfrm>
              <a:prstGeom prst="rect">
                <a:avLst/>
              </a:prstGeom>
              <a:noFill/>
            </p:spPr>
            <p:txBody>
              <a:bodyPr wrap="square" rtlCol="0">
                <a:spAutoFit/>
              </a:bodyPr>
              <a:lstStyle/>
              <a:p>
                <a:pPr algn="ctr" defTabSz="1150067"/>
                <a:r>
                  <a:rPr lang="en-US" sz="4100" b="1" dirty="0" smtClean="0">
                    <a:solidFill>
                      <a:srgbClr val="FFFFFF"/>
                    </a:solidFill>
                    <a:cs typeface="Helvetica"/>
                  </a:rPr>
                  <a:t>48</a:t>
                </a:r>
                <a:endParaRPr lang="en-US" sz="4100" b="1" dirty="0">
                  <a:solidFill>
                    <a:srgbClr val="FFFFFF"/>
                  </a:solidFill>
                  <a:cs typeface="Helvetica"/>
                </a:endParaRPr>
              </a:p>
              <a:p>
                <a:pPr algn="ctr" defTabSz="1150067"/>
                <a:r>
                  <a:rPr lang="en-US" dirty="0" smtClean="0">
                    <a:solidFill>
                      <a:srgbClr val="FFFFFF"/>
                    </a:solidFill>
                    <a:cs typeface="Helvetica"/>
                  </a:rPr>
                  <a:t>Nationalities</a:t>
                </a:r>
              </a:p>
            </p:txBody>
          </p:sp>
        </p:grpSp>
        <p:pic>
          <p:nvPicPr>
            <p:cNvPr id="3074" name="Picture 2" desc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552" y="5444715"/>
              <a:ext cx="2279838" cy="11416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6241478" y="2475926"/>
            <a:ext cx="3613194" cy="3327327"/>
            <a:chOff x="314325" y="2244798"/>
            <a:chExt cx="3613194" cy="3327327"/>
          </a:xfrm>
        </p:grpSpPr>
        <p:grpSp>
          <p:nvGrpSpPr>
            <p:cNvPr id="13" name="Group 12"/>
            <p:cNvGrpSpPr/>
            <p:nvPr/>
          </p:nvGrpSpPr>
          <p:grpSpPr>
            <a:xfrm>
              <a:off x="314325" y="2244798"/>
              <a:ext cx="3613194" cy="3327327"/>
              <a:chOff x="4499992" y="2281436"/>
              <a:chExt cx="2016224" cy="1872208"/>
            </a:xfrm>
          </p:grpSpPr>
          <p:sp>
            <p:nvSpPr>
              <p:cNvPr id="14" name="Oval 13"/>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150067"/>
                <a:endParaRPr lang="en-US" sz="3600" b="1" dirty="0">
                  <a:solidFill>
                    <a:srgbClr val="149ED6"/>
                  </a:solidFill>
                  <a:cs typeface="Helvetica"/>
                </a:endParaRPr>
              </a:p>
            </p:txBody>
          </p:sp>
          <p:sp>
            <p:nvSpPr>
              <p:cNvPr id="15" name="TextBox 14"/>
              <p:cNvSpPr txBox="1"/>
              <p:nvPr/>
            </p:nvSpPr>
            <p:spPr>
              <a:xfrm>
                <a:off x="4499992" y="2522015"/>
                <a:ext cx="2016224" cy="562830"/>
              </a:xfrm>
              <a:prstGeom prst="rect">
                <a:avLst/>
              </a:prstGeom>
              <a:noFill/>
            </p:spPr>
            <p:txBody>
              <a:bodyPr wrap="square" rtlCol="0">
                <a:spAutoFit/>
              </a:bodyPr>
              <a:lstStyle/>
              <a:p>
                <a:pPr algn="ctr" defTabSz="1150067"/>
                <a:r>
                  <a:rPr lang="en-US" sz="4100" b="1" dirty="0">
                    <a:solidFill>
                      <a:srgbClr val="FFFFFF"/>
                    </a:solidFill>
                    <a:latin typeface="Arial" charset="0"/>
                    <a:ea typeface="Arial" charset="0"/>
                    <a:cs typeface="Arial" charset="0"/>
                  </a:rPr>
                  <a:t>~</a:t>
                </a:r>
                <a:r>
                  <a:rPr lang="en-US" sz="4100" b="1" dirty="0">
                    <a:solidFill>
                      <a:srgbClr val="FFFFFF"/>
                    </a:solidFill>
                    <a:cs typeface="Helvetica"/>
                  </a:rPr>
                  <a:t> 100</a:t>
                </a:r>
              </a:p>
              <a:p>
                <a:pPr algn="ctr" defTabSz="1150067"/>
                <a:r>
                  <a:rPr lang="en-US" dirty="0" smtClean="0">
                    <a:solidFill>
                      <a:srgbClr val="FFFFFF"/>
                    </a:solidFill>
                    <a:cs typeface="Helvetica"/>
                  </a:rPr>
                  <a:t>Collaborating Institutions</a:t>
                </a:r>
              </a:p>
            </p:txBody>
          </p:sp>
        </p:grpSp>
        <p:pic>
          <p:nvPicPr>
            <p:cNvPr id="3078" name="Picture 6" descr="mage result for PSI villi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1" y="3725099"/>
              <a:ext cx="2033896" cy="13559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779749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
            <a:ext cx="9906000" cy="6858007"/>
          </a:xfrm>
          <a:prstGeom prst="rect">
            <a:avLst/>
          </a:prstGeom>
        </p:spPr>
      </p:pic>
      <p:sp>
        <p:nvSpPr>
          <p:cNvPr id="6" name="TextBox 5"/>
          <p:cNvSpPr txBox="1"/>
          <p:nvPr/>
        </p:nvSpPr>
        <p:spPr>
          <a:xfrm>
            <a:off x="350529" y="318311"/>
            <a:ext cx="5824441" cy="596208"/>
          </a:xfrm>
          <a:prstGeom prst="rect">
            <a:avLst/>
          </a:prstGeom>
          <a:noFill/>
        </p:spPr>
        <p:txBody>
          <a:bodyPr wrap="none" lIns="102756" tIns="51381" rIns="102756" bIns="51381" rtlCol="0">
            <a:spAutoFit/>
          </a:bodyPr>
          <a:lstStyle/>
          <a:p>
            <a:pPr defTabSz="1027492"/>
            <a:r>
              <a:rPr lang="en-US" sz="3200" dirty="0">
                <a:solidFill>
                  <a:prstClr val="white"/>
                </a:solidFill>
                <a:latin typeface="Calibri"/>
                <a:cs typeface="Calibri"/>
              </a:rPr>
              <a:t>Civil construction groundbreaking</a:t>
            </a:r>
          </a:p>
        </p:txBody>
      </p:sp>
      <p:sp>
        <p:nvSpPr>
          <p:cNvPr id="7" name="Rectangle 6"/>
          <p:cNvSpPr/>
          <p:nvPr/>
        </p:nvSpPr>
        <p:spPr>
          <a:xfrm>
            <a:off x="6429386" y="5717670"/>
            <a:ext cx="3422942" cy="657763"/>
          </a:xfrm>
          <a:prstGeom prst="rect">
            <a:avLst/>
          </a:prstGeom>
        </p:spPr>
        <p:txBody>
          <a:bodyPr wrap="none" lIns="102756" tIns="51381" rIns="102756" bIns="51381">
            <a:spAutoFit/>
          </a:bodyPr>
          <a:lstStyle/>
          <a:p>
            <a:pPr defTabSz="1027492"/>
            <a:r>
              <a:rPr lang="en-US" sz="3600" dirty="0">
                <a:solidFill>
                  <a:prstClr val="white"/>
                </a:solidFill>
                <a:latin typeface="Calibri"/>
                <a:cs typeface="Calibri"/>
              </a:rPr>
              <a:t>September  2014 </a:t>
            </a:r>
            <a:endParaRPr lang="en-US" sz="3600" dirty="0">
              <a:solidFill>
                <a:prstClr val="black"/>
              </a:solidFill>
              <a:latin typeface="Calibri"/>
              <a:cs typeface="Calibri"/>
            </a:endParaRPr>
          </a:p>
        </p:txBody>
      </p:sp>
      <p:pic>
        <p:nvPicPr>
          <p:cNvPr id="8" name="Bildobjekt 7"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Tree>
    <p:extLst>
      <p:ext uri="{BB962C8B-B14F-4D97-AF65-F5344CB8AC3E}">
        <p14:creationId xmlns:p14="http://schemas.microsoft.com/office/powerpoint/2010/main" val="22969215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saerial_18august201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1029"/>
            <a:ext cx="10032999" cy="7532809"/>
          </a:xfrm>
          <a:prstGeom prst="rect">
            <a:avLst/>
          </a:prstGeom>
        </p:spPr>
      </p:pic>
      <p:sp>
        <p:nvSpPr>
          <p:cNvPr id="6" name="TextBox 5"/>
          <p:cNvSpPr txBox="1"/>
          <p:nvPr/>
        </p:nvSpPr>
        <p:spPr>
          <a:xfrm>
            <a:off x="7282165" y="5723974"/>
            <a:ext cx="2553292" cy="658107"/>
          </a:xfrm>
          <a:prstGeom prst="rect">
            <a:avLst/>
          </a:prstGeom>
          <a:noFill/>
        </p:spPr>
        <p:txBody>
          <a:bodyPr wrap="none" lIns="103105" tIns="51551" rIns="103105" bIns="51551" rtlCol="0">
            <a:spAutoFit/>
          </a:bodyPr>
          <a:lstStyle/>
          <a:p>
            <a:r>
              <a:rPr lang="en-US" sz="3600" dirty="0">
                <a:solidFill>
                  <a:prstClr val="white"/>
                </a:solidFill>
                <a:latin typeface="Calibri"/>
                <a:cs typeface="Calibri"/>
              </a:rPr>
              <a:t>August 2015</a:t>
            </a:r>
          </a:p>
        </p:txBody>
      </p:sp>
      <p:pic>
        <p:nvPicPr>
          <p:cNvPr id="8" name="Bildobjekt 7" descr="ESS-vit-logga.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Tree>
    <p:extLst>
      <p:ext uri="{BB962C8B-B14F-4D97-AF65-F5344CB8AC3E}">
        <p14:creationId xmlns:p14="http://schemas.microsoft.com/office/powerpoint/2010/main" val="915396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151369" y="5762090"/>
            <a:ext cx="1512901" cy="658078"/>
          </a:xfrm>
          <a:prstGeom prst="rect">
            <a:avLst/>
          </a:prstGeom>
          <a:noFill/>
        </p:spPr>
        <p:txBody>
          <a:bodyPr wrap="none" lIns="103072" tIns="51537" rIns="103072" bIns="51537" rtlCol="0">
            <a:spAutoFit/>
          </a:bodyPr>
          <a:lstStyle/>
          <a:p>
            <a:pPr defTabSz="1030723"/>
            <a:r>
              <a:rPr lang="en-US" sz="3600" dirty="0">
                <a:solidFill>
                  <a:prstClr val="white"/>
                </a:solidFill>
                <a:latin typeface="Calibri"/>
                <a:cs typeface="Calibri"/>
              </a:rPr>
              <a:t>August</a:t>
            </a:r>
          </a:p>
        </p:txBody>
      </p:sp>
      <p:pic>
        <p:nvPicPr>
          <p:cNvPr id="8" name="Bildobjekt 7"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
        <p:nvSpPr>
          <p:cNvPr id="18" name="Title 1"/>
          <p:cNvSpPr txBox="1">
            <a:spLocks/>
          </p:cNvSpPr>
          <p:nvPr/>
        </p:nvSpPr>
        <p:spPr>
          <a:xfrm>
            <a:off x="1052567" y="-1323528"/>
            <a:ext cx="7734064" cy="1143000"/>
          </a:xfrm>
          <a:prstGeom prst="rect">
            <a:avLst/>
          </a:prstGeom>
        </p:spPr>
        <p:txBody>
          <a:bodyPr vert="horz" lIns="103072" tIns="51537" rIns="103072" bIns="51537" rtlCol="0" anchor="ctr">
            <a:normAutofit/>
          </a:bodyPr>
          <a:lstStyle>
            <a:lvl1pPr algn="l" defTabSz="914330" rtl="0" eaLnBrk="1" latinLnBrk="0" hangingPunct="1">
              <a:spcBef>
                <a:spcPct val="0"/>
              </a:spcBef>
              <a:buNone/>
              <a:defRPr sz="3200" kern="1200" baseline="0">
                <a:solidFill>
                  <a:schemeClr val="bg1"/>
                </a:solidFill>
                <a:latin typeface="Helvetica"/>
                <a:ea typeface="+mj-ea"/>
                <a:cs typeface="Helvetica"/>
              </a:defRPr>
            </a:lvl1pPr>
          </a:lstStyle>
          <a:p>
            <a:endParaRPr lang="en-US" dirty="0">
              <a:solidFill>
                <a:prstClr val="white"/>
              </a:solidFill>
              <a:latin typeface="Calibri"/>
              <a:cs typeface="Calibri"/>
            </a:endParaRPr>
          </a:p>
        </p:txBody>
      </p:sp>
      <p:pic>
        <p:nvPicPr>
          <p:cNvPr id="2" name="Content Placeholder 1"/>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535052" y="-180524"/>
            <a:ext cx="11687433" cy="7791623"/>
          </a:xfrm>
        </p:spPr>
      </p:pic>
      <p:pic>
        <p:nvPicPr>
          <p:cNvPr id="17" name="Bildobjekt 7"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
        <p:nvSpPr>
          <p:cNvPr id="10" name="TextBox 9"/>
          <p:cNvSpPr txBox="1"/>
          <p:nvPr/>
        </p:nvSpPr>
        <p:spPr>
          <a:xfrm>
            <a:off x="6514680" y="5716362"/>
            <a:ext cx="3319210" cy="658078"/>
          </a:xfrm>
          <a:prstGeom prst="rect">
            <a:avLst/>
          </a:prstGeom>
          <a:noFill/>
        </p:spPr>
        <p:txBody>
          <a:bodyPr wrap="none" lIns="103072" tIns="51537" rIns="103072" bIns="51537" rtlCol="0">
            <a:spAutoFit/>
          </a:bodyPr>
          <a:lstStyle/>
          <a:p>
            <a:pPr defTabSz="1030723"/>
            <a:r>
              <a:rPr lang="en-US" sz="3600" dirty="0">
                <a:solidFill>
                  <a:prstClr val="white"/>
                </a:solidFill>
                <a:latin typeface="Calibri"/>
                <a:cs typeface="Calibri"/>
              </a:rPr>
              <a:t>September 2016</a:t>
            </a:r>
          </a:p>
        </p:txBody>
      </p:sp>
    </p:spTree>
    <p:extLst>
      <p:ext uri="{BB962C8B-B14F-4D97-AF65-F5344CB8AC3E}">
        <p14:creationId xmlns:p14="http://schemas.microsoft.com/office/powerpoint/2010/main" val="1501763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431776" y="-1194852"/>
            <a:ext cx="6982141" cy="1031875"/>
          </a:xfrm>
          <a:prstGeom prst="rect">
            <a:avLst/>
          </a:prstGeom>
        </p:spPr>
        <p:txBody>
          <a:bodyPr vert="horz" lIns="93105" tIns="46553" rIns="93105" bIns="46553" rtlCol="0" anchor="ctr">
            <a:normAutofit/>
          </a:bodyPr>
          <a:lstStyle>
            <a:lvl1pPr algn="l" defTabSz="914330" rtl="0" eaLnBrk="1" latinLnBrk="0" hangingPunct="1">
              <a:spcBef>
                <a:spcPct val="0"/>
              </a:spcBef>
              <a:buNone/>
              <a:defRPr sz="3200" kern="1200" baseline="0">
                <a:solidFill>
                  <a:schemeClr val="bg1"/>
                </a:solidFill>
                <a:latin typeface="Helvetica"/>
                <a:ea typeface="+mj-ea"/>
                <a:cs typeface="Helvetica"/>
              </a:defRPr>
            </a:lvl1pPr>
          </a:lstStyle>
          <a:p>
            <a:endParaRPr lang="en-US" sz="2889" dirty="0">
              <a:solidFill>
                <a:prstClr val="white"/>
              </a:solidFill>
            </a:endParaRPr>
          </a:p>
        </p:txBody>
      </p:sp>
      <p:sp>
        <p:nvSpPr>
          <p:cNvPr id="3" name="Content Placeholder 2"/>
          <p:cNvSpPr>
            <a:spLocks noGrp="1"/>
          </p:cNvSpPr>
          <p:nvPr>
            <p:ph idx="1"/>
          </p:nvPr>
        </p:nvSpPr>
        <p:spPr/>
        <p:txBody>
          <a:bodyPr/>
          <a:lstStyle/>
          <a:p>
            <a:endParaRPr lang="en-US"/>
          </a:p>
        </p:txBody>
      </p:sp>
      <p:pic>
        <p:nvPicPr>
          <p:cNvPr id="10" name="Picture 9"/>
          <p:cNvPicPr>
            <a:picLocks noChangeAspect="1"/>
          </p:cNvPicPr>
          <p:nvPr/>
        </p:nvPicPr>
        <p:blipFill rotWithShape="1">
          <a:blip r:embed="rId3"/>
          <a:srcRect l="-7" t="8016" r="-396"/>
          <a:stretch/>
        </p:blipFill>
        <p:spPr>
          <a:xfrm>
            <a:off x="-42865" y="0"/>
            <a:ext cx="10029826" cy="6886576"/>
          </a:xfrm>
          <a:prstGeom prst="rect">
            <a:avLst/>
          </a:prstGeom>
        </p:spPr>
      </p:pic>
      <p:sp>
        <p:nvSpPr>
          <p:cNvPr id="9" name="TextBox 8"/>
          <p:cNvSpPr txBox="1"/>
          <p:nvPr/>
        </p:nvSpPr>
        <p:spPr>
          <a:xfrm>
            <a:off x="339086" y="448781"/>
            <a:ext cx="2879237" cy="594172"/>
          </a:xfrm>
          <a:prstGeom prst="rect">
            <a:avLst/>
          </a:prstGeom>
          <a:noFill/>
        </p:spPr>
        <p:txBody>
          <a:bodyPr wrap="none" lIns="93126" tIns="46563" rIns="93126" bIns="46563" rtlCol="0">
            <a:spAutoFit/>
          </a:bodyPr>
          <a:lstStyle/>
          <a:p>
            <a:r>
              <a:rPr lang="en-US" sz="3250" dirty="0">
                <a:solidFill>
                  <a:schemeClr val="bg1"/>
                </a:solidFill>
                <a:latin typeface="+mj-lt"/>
                <a:cs typeface="Helvetica"/>
              </a:rPr>
              <a:t>December 2016</a:t>
            </a:r>
          </a:p>
        </p:txBody>
      </p:sp>
      <p:pic>
        <p:nvPicPr>
          <p:cNvPr id="17" name="Bildobjekt 7" descr="ESS-vit-logga.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6036" y="434375"/>
            <a:ext cx="1408489" cy="799915"/>
          </a:xfrm>
          <a:prstGeom prst="rect">
            <a:avLst/>
          </a:prstGeom>
        </p:spPr>
      </p:pic>
    </p:spTree>
    <p:extLst>
      <p:ext uri="{BB962C8B-B14F-4D97-AF65-F5344CB8AC3E}">
        <p14:creationId xmlns:p14="http://schemas.microsoft.com/office/powerpoint/2010/main" val="700206830"/>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4734" r="16705"/>
          <a:stretch/>
        </p:blipFill>
        <p:spPr>
          <a:xfrm>
            <a:off x="0" y="0"/>
            <a:ext cx="9906000" cy="7092779"/>
          </a:xfrm>
          <a:prstGeom prst="rect">
            <a:avLst/>
          </a:prstGeom>
        </p:spPr>
      </p:pic>
      <p:sp>
        <p:nvSpPr>
          <p:cNvPr id="4" name="TextBox 3"/>
          <p:cNvSpPr txBox="1"/>
          <p:nvPr/>
        </p:nvSpPr>
        <p:spPr>
          <a:xfrm>
            <a:off x="4361396" y="5507593"/>
            <a:ext cx="876300" cy="369332"/>
          </a:xfrm>
          <a:prstGeom prst="rect">
            <a:avLst/>
          </a:prstGeom>
          <a:solidFill>
            <a:schemeClr val="bg1"/>
          </a:solidFill>
          <a:ln>
            <a:solidFill>
              <a:schemeClr val="bg1"/>
            </a:solidFill>
          </a:ln>
        </p:spPr>
        <p:txBody>
          <a:bodyPr wrap="square" rtlCol="0">
            <a:spAutoFit/>
          </a:bodyPr>
          <a:lstStyle/>
          <a:p>
            <a:pPr algn="ctr" defTabSz="455442"/>
            <a:r>
              <a:rPr lang="en-US" dirty="0" smtClean="0">
                <a:solidFill>
                  <a:prstClr val="black"/>
                </a:solidFill>
              </a:rPr>
              <a:t>Target </a:t>
            </a:r>
            <a:endParaRPr lang="en-US" dirty="0">
              <a:solidFill>
                <a:prstClr val="black"/>
              </a:solidFill>
            </a:endParaRPr>
          </a:p>
        </p:txBody>
      </p:sp>
      <p:sp>
        <p:nvSpPr>
          <p:cNvPr id="5" name="TextBox 4"/>
          <p:cNvSpPr txBox="1"/>
          <p:nvPr/>
        </p:nvSpPr>
        <p:spPr>
          <a:xfrm>
            <a:off x="4283141" y="1297002"/>
            <a:ext cx="876300" cy="369332"/>
          </a:xfrm>
          <a:prstGeom prst="rect">
            <a:avLst/>
          </a:prstGeom>
          <a:solidFill>
            <a:schemeClr val="bg1"/>
          </a:solidFill>
          <a:ln>
            <a:solidFill>
              <a:schemeClr val="bg1"/>
            </a:solidFill>
          </a:ln>
        </p:spPr>
        <p:txBody>
          <a:bodyPr wrap="square" rtlCol="0">
            <a:spAutoFit/>
          </a:bodyPr>
          <a:lstStyle/>
          <a:p>
            <a:pPr algn="ctr" defTabSz="455442"/>
            <a:r>
              <a:rPr lang="en-US" dirty="0" smtClean="0">
                <a:solidFill>
                  <a:prstClr val="black"/>
                </a:solidFill>
              </a:rPr>
              <a:t>LINAC</a:t>
            </a:r>
            <a:endParaRPr lang="en-US" dirty="0">
              <a:solidFill>
                <a:prstClr val="black"/>
              </a:solidFill>
            </a:endParaRPr>
          </a:p>
        </p:txBody>
      </p:sp>
      <p:sp>
        <p:nvSpPr>
          <p:cNvPr id="6" name="TextBox 5"/>
          <p:cNvSpPr txBox="1"/>
          <p:nvPr/>
        </p:nvSpPr>
        <p:spPr>
          <a:xfrm>
            <a:off x="362949" y="1297002"/>
            <a:ext cx="1636522" cy="646331"/>
          </a:xfrm>
          <a:prstGeom prst="rect">
            <a:avLst/>
          </a:prstGeom>
          <a:solidFill>
            <a:schemeClr val="bg1"/>
          </a:solidFill>
          <a:ln>
            <a:solidFill>
              <a:schemeClr val="bg1"/>
            </a:solidFill>
          </a:ln>
        </p:spPr>
        <p:txBody>
          <a:bodyPr wrap="square" rtlCol="0">
            <a:spAutoFit/>
          </a:bodyPr>
          <a:lstStyle/>
          <a:p>
            <a:pPr algn="ctr" defTabSz="455442"/>
            <a:r>
              <a:rPr lang="en-US" dirty="0" smtClean="0">
                <a:solidFill>
                  <a:prstClr val="black"/>
                </a:solidFill>
              </a:rPr>
              <a:t>Central Utilities Building (CUB)</a:t>
            </a:r>
            <a:endParaRPr lang="en-US" dirty="0">
              <a:solidFill>
                <a:prstClr val="black"/>
              </a:solidFill>
            </a:endParaRPr>
          </a:p>
        </p:txBody>
      </p:sp>
      <p:sp>
        <p:nvSpPr>
          <p:cNvPr id="7" name="TextBox 6"/>
          <p:cNvSpPr txBox="1"/>
          <p:nvPr/>
        </p:nvSpPr>
        <p:spPr>
          <a:xfrm>
            <a:off x="892383" y="3772968"/>
            <a:ext cx="1411250" cy="369332"/>
          </a:xfrm>
          <a:prstGeom prst="rect">
            <a:avLst/>
          </a:prstGeom>
          <a:solidFill>
            <a:schemeClr val="bg1"/>
          </a:solidFill>
          <a:ln>
            <a:solidFill>
              <a:schemeClr val="bg1"/>
            </a:solidFill>
          </a:ln>
        </p:spPr>
        <p:txBody>
          <a:bodyPr wrap="square" rtlCol="0">
            <a:spAutoFit/>
          </a:bodyPr>
          <a:lstStyle/>
          <a:p>
            <a:pPr algn="ctr" defTabSz="455442"/>
            <a:r>
              <a:rPr lang="en-US" dirty="0" smtClean="0">
                <a:solidFill>
                  <a:prstClr val="black"/>
                </a:solidFill>
              </a:rPr>
              <a:t>Instruments</a:t>
            </a:r>
            <a:endParaRPr lang="en-US" dirty="0">
              <a:solidFill>
                <a:prstClr val="black"/>
              </a:solidFill>
            </a:endParaRPr>
          </a:p>
        </p:txBody>
      </p:sp>
      <p:sp>
        <p:nvSpPr>
          <p:cNvPr id="8" name="TextBox 7"/>
          <p:cNvSpPr txBox="1"/>
          <p:nvPr/>
        </p:nvSpPr>
        <p:spPr>
          <a:xfrm>
            <a:off x="7160480" y="1199240"/>
            <a:ext cx="976645" cy="640088"/>
          </a:xfrm>
          <a:prstGeom prst="rect">
            <a:avLst/>
          </a:prstGeom>
          <a:solidFill>
            <a:schemeClr val="bg1"/>
          </a:solidFill>
          <a:ln>
            <a:solidFill>
              <a:schemeClr val="bg1"/>
            </a:solidFill>
          </a:ln>
        </p:spPr>
        <p:txBody>
          <a:bodyPr wrap="square" rtlCol="0">
            <a:spAutoFit/>
          </a:bodyPr>
          <a:lstStyle/>
          <a:p>
            <a:pPr algn="ctr" defTabSz="455442"/>
            <a:r>
              <a:rPr lang="en-US" dirty="0" smtClean="0">
                <a:solidFill>
                  <a:prstClr val="black"/>
                </a:solidFill>
              </a:rPr>
              <a:t>Site </a:t>
            </a:r>
          </a:p>
          <a:p>
            <a:pPr algn="ctr" defTabSz="455442"/>
            <a:r>
              <a:rPr lang="en-US" dirty="0" smtClean="0">
                <a:solidFill>
                  <a:prstClr val="black"/>
                </a:solidFill>
              </a:rPr>
              <a:t>Offices</a:t>
            </a:r>
            <a:endParaRPr lang="en-US" dirty="0">
              <a:solidFill>
                <a:prstClr val="black"/>
              </a:solidFill>
            </a:endParaRPr>
          </a:p>
        </p:txBody>
      </p:sp>
      <p:sp>
        <p:nvSpPr>
          <p:cNvPr id="9" name="Triangle 8"/>
          <p:cNvSpPr/>
          <p:nvPr/>
        </p:nvSpPr>
        <p:spPr>
          <a:xfrm>
            <a:off x="4645596" y="5152806"/>
            <a:ext cx="307901" cy="244549"/>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442"/>
            <a:endParaRPr lang="en-US">
              <a:solidFill>
                <a:prstClr val="white"/>
              </a:solidFill>
            </a:endParaRPr>
          </a:p>
        </p:txBody>
      </p:sp>
      <p:sp>
        <p:nvSpPr>
          <p:cNvPr id="10" name="Triangle 9"/>
          <p:cNvSpPr/>
          <p:nvPr/>
        </p:nvSpPr>
        <p:spPr>
          <a:xfrm rot="10800000">
            <a:off x="4567341" y="1779587"/>
            <a:ext cx="307901" cy="244549"/>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442"/>
            <a:endParaRPr lang="en-US">
              <a:solidFill>
                <a:prstClr val="white"/>
              </a:solidFill>
            </a:endParaRPr>
          </a:p>
        </p:txBody>
      </p:sp>
      <p:sp>
        <p:nvSpPr>
          <p:cNvPr id="11" name="Triangle 10"/>
          <p:cNvSpPr/>
          <p:nvPr/>
        </p:nvSpPr>
        <p:spPr>
          <a:xfrm rot="10800000">
            <a:off x="1027260" y="2025921"/>
            <a:ext cx="307901" cy="244549"/>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442"/>
            <a:endParaRPr lang="en-US">
              <a:solidFill>
                <a:prstClr val="white"/>
              </a:solidFill>
            </a:endParaRPr>
          </a:p>
        </p:txBody>
      </p:sp>
      <p:sp>
        <p:nvSpPr>
          <p:cNvPr id="12" name="Triangle 11"/>
          <p:cNvSpPr/>
          <p:nvPr/>
        </p:nvSpPr>
        <p:spPr>
          <a:xfrm rot="10800000">
            <a:off x="7494851" y="1966816"/>
            <a:ext cx="307901" cy="244549"/>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442"/>
            <a:endParaRPr lang="en-US">
              <a:solidFill>
                <a:prstClr val="white"/>
              </a:solidFill>
            </a:endParaRPr>
          </a:p>
        </p:txBody>
      </p:sp>
      <p:sp>
        <p:nvSpPr>
          <p:cNvPr id="13" name="Triangle 12"/>
          <p:cNvSpPr/>
          <p:nvPr/>
        </p:nvSpPr>
        <p:spPr>
          <a:xfrm rot="18900000">
            <a:off x="754909" y="3664011"/>
            <a:ext cx="307901" cy="244549"/>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442"/>
            <a:endParaRPr lang="en-US">
              <a:solidFill>
                <a:prstClr val="white"/>
              </a:solidFill>
            </a:endParaRPr>
          </a:p>
        </p:txBody>
      </p:sp>
      <p:sp>
        <p:nvSpPr>
          <p:cNvPr id="14" name="TextBox 13"/>
          <p:cNvSpPr txBox="1"/>
          <p:nvPr/>
        </p:nvSpPr>
        <p:spPr>
          <a:xfrm>
            <a:off x="6615883" y="5716350"/>
            <a:ext cx="2919147" cy="658137"/>
          </a:xfrm>
          <a:prstGeom prst="rect">
            <a:avLst/>
          </a:prstGeom>
          <a:noFill/>
        </p:spPr>
        <p:txBody>
          <a:bodyPr wrap="none" lIns="103131" tIns="51566" rIns="103131" bIns="51566" rtlCol="0">
            <a:spAutoFit/>
          </a:bodyPr>
          <a:lstStyle/>
          <a:p>
            <a:pPr defTabSz="1031310"/>
            <a:r>
              <a:rPr lang="en-US" sz="3600" dirty="0" smtClean="0">
                <a:solidFill>
                  <a:prstClr val="black"/>
                </a:solidFill>
                <a:cs typeface="Helvetica"/>
              </a:rPr>
              <a:t>February 2017</a:t>
            </a:r>
            <a:endParaRPr lang="en-US" sz="3600" dirty="0">
              <a:solidFill>
                <a:prstClr val="black"/>
              </a:solidFill>
              <a:cs typeface="Helvetica"/>
            </a:endParaRPr>
          </a:p>
        </p:txBody>
      </p:sp>
    </p:spTree>
    <p:extLst>
      <p:ext uri="{BB962C8B-B14F-4D97-AF65-F5344CB8AC3E}">
        <p14:creationId xmlns:p14="http://schemas.microsoft.com/office/powerpoint/2010/main" val="1596752750"/>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2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2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20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2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20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200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506" y="21181"/>
            <a:ext cx="7734064" cy="1143000"/>
          </a:xfrm>
        </p:spPr>
        <p:txBody>
          <a:bodyPr/>
          <a:lstStyle/>
          <a:p>
            <a:r>
              <a:rPr lang="en-AU" dirty="0"/>
              <a:t>P</a:t>
            </a:r>
            <a:r>
              <a:rPr lang="en-AU" dirty="0" smtClean="0"/>
              <a:t>roject progress– December 2016</a:t>
            </a:r>
            <a:endParaRPr lang="sv-SE" dirty="0"/>
          </a:p>
        </p:txBody>
      </p:sp>
      <p:cxnSp>
        <p:nvCxnSpPr>
          <p:cNvPr id="4" name="Straight Connector 3"/>
          <p:cNvCxnSpPr/>
          <p:nvPr/>
        </p:nvCxnSpPr>
        <p:spPr>
          <a:xfrm flipV="1">
            <a:off x="3443227" y="3899842"/>
            <a:ext cx="0" cy="2790289"/>
          </a:xfrm>
          <a:prstGeom prst="line">
            <a:avLst/>
          </a:prstGeom>
          <a:ln w="5715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pic>
        <p:nvPicPr>
          <p:cNvPr id="34" name="Picture 33"/>
          <p:cNvPicPr/>
          <p:nvPr/>
        </p:nvPicPr>
        <p:blipFill>
          <a:blip r:embed="rId2"/>
          <a:stretch>
            <a:fillRect/>
          </a:stretch>
        </p:blipFill>
        <p:spPr>
          <a:xfrm>
            <a:off x="0" y="1442720"/>
            <a:ext cx="9906000" cy="5415280"/>
          </a:xfrm>
          <a:prstGeom prst="rect">
            <a:avLst/>
          </a:prstGeom>
        </p:spPr>
      </p:pic>
    </p:spTree>
    <p:extLst>
      <p:ext uri="{BB962C8B-B14F-4D97-AF65-F5344CB8AC3E}">
        <p14:creationId xmlns:p14="http://schemas.microsoft.com/office/powerpoint/2010/main" val="1710274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87944" y="6451848"/>
            <a:ext cx="1966899" cy="246221"/>
          </a:xfrm>
          <a:prstGeom prst="rect">
            <a:avLst/>
          </a:prstGeom>
          <a:noFill/>
        </p:spPr>
        <p:txBody>
          <a:bodyPr wrap="square" lIns="91429" tIns="45715" rIns="91429" bIns="45715" rtlCol="0">
            <a:spAutoFit/>
          </a:bodyPr>
          <a:lstStyle/>
          <a:p>
            <a:pPr algn="ctr" defTabSz="457059"/>
            <a:r>
              <a:rPr lang="en-US" sz="1000" i="1" dirty="0"/>
              <a:t>ESS Instrument Layout (June 2016)</a:t>
            </a:r>
          </a:p>
        </p:txBody>
      </p:sp>
      <p:grpSp>
        <p:nvGrpSpPr>
          <p:cNvPr id="50" name="Group 49"/>
          <p:cNvGrpSpPr>
            <a:grpSpLocks noChangeAspect="1"/>
          </p:cNvGrpSpPr>
          <p:nvPr/>
        </p:nvGrpSpPr>
        <p:grpSpPr>
          <a:xfrm>
            <a:off x="1734217" y="1793875"/>
            <a:ext cx="6087339" cy="4637438"/>
            <a:chOff x="2331432" y="1639312"/>
            <a:chExt cx="6693062" cy="5098887"/>
          </a:xfrm>
        </p:grpSpPr>
        <p:pic>
          <p:nvPicPr>
            <p:cNvPr id="5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8052" y="1639312"/>
              <a:ext cx="6525251" cy="50185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2" name="TextBox 51"/>
            <p:cNvSpPr txBox="1"/>
            <p:nvPr/>
          </p:nvSpPr>
          <p:spPr>
            <a:xfrm>
              <a:off x="3270860" y="3556415"/>
              <a:ext cx="643627"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ODIN</a:t>
              </a:r>
            </a:p>
          </p:txBody>
        </p:sp>
        <p:sp>
          <p:nvSpPr>
            <p:cNvPr id="55" name="TextBox 54"/>
            <p:cNvSpPr txBox="1"/>
            <p:nvPr/>
          </p:nvSpPr>
          <p:spPr>
            <a:xfrm>
              <a:off x="2486703" y="3421823"/>
              <a:ext cx="827052"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DREAM</a:t>
              </a:r>
            </a:p>
          </p:txBody>
        </p:sp>
        <p:sp>
          <p:nvSpPr>
            <p:cNvPr id="56" name="TextBox 55"/>
            <p:cNvSpPr txBox="1"/>
            <p:nvPr/>
          </p:nvSpPr>
          <p:spPr>
            <a:xfrm>
              <a:off x="6286351" y="1699201"/>
              <a:ext cx="614326"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NMX</a:t>
              </a:r>
            </a:p>
          </p:txBody>
        </p:sp>
        <p:sp>
          <p:nvSpPr>
            <p:cNvPr id="57" name="TextBox 56"/>
            <p:cNvSpPr txBox="1"/>
            <p:nvPr/>
          </p:nvSpPr>
          <p:spPr>
            <a:xfrm>
              <a:off x="7829100" y="2744722"/>
              <a:ext cx="1036501"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MIRACLES</a:t>
              </a:r>
            </a:p>
          </p:txBody>
        </p:sp>
        <p:sp>
          <p:nvSpPr>
            <p:cNvPr id="58" name="TextBox 57"/>
            <p:cNvSpPr txBox="1"/>
            <p:nvPr/>
          </p:nvSpPr>
          <p:spPr>
            <a:xfrm>
              <a:off x="6743573" y="1840001"/>
              <a:ext cx="617410"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BEER</a:t>
              </a:r>
            </a:p>
          </p:txBody>
        </p:sp>
        <p:sp>
          <p:nvSpPr>
            <p:cNvPr id="60" name="TextBox 59"/>
            <p:cNvSpPr txBox="1"/>
            <p:nvPr/>
          </p:nvSpPr>
          <p:spPr>
            <a:xfrm>
              <a:off x="7039886" y="2191579"/>
              <a:ext cx="781145"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C-SPEC</a:t>
              </a:r>
            </a:p>
          </p:txBody>
        </p:sp>
        <p:sp>
          <p:nvSpPr>
            <p:cNvPr id="61" name="TextBox 60"/>
            <p:cNvSpPr txBox="1"/>
            <p:nvPr/>
          </p:nvSpPr>
          <p:spPr>
            <a:xfrm>
              <a:off x="8347131" y="3448090"/>
              <a:ext cx="677363"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T-REX</a:t>
              </a:r>
            </a:p>
          </p:txBody>
        </p:sp>
        <p:sp>
          <p:nvSpPr>
            <p:cNvPr id="62" name="TextBox 61"/>
            <p:cNvSpPr txBox="1"/>
            <p:nvPr/>
          </p:nvSpPr>
          <p:spPr>
            <a:xfrm>
              <a:off x="8204334" y="3057331"/>
              <a:ext cx="781145"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MAGIC</a:t>
              </a:r>
            </a:p>
          </p:txBody>
        </p:sp>
        <p:sp>
          <p:nvSpPr>
            <p:cNvPr id="63" name="TextBox 62"/>
            <p:cNvSpPr txBox="1"/>
            <p:nvPr/>
          </p:nvSpPr>
          <p:spPr>
            <a:xfrm>
              <a:off x="7596210" y="2414182"/>
              <a:ext cx="893945"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BIFROST</a:t>
              </a:r>
            </a:p>
          </p:txBody>
        </p:sp>
        <p:sp>
          <p:nvSpPr>
            <p:cNvPr id="64" name="TextBox 63"/>
            <p:cNvSpPr txBox="1"/>
            <p:nvPr/>
          </p:nvSpPr>
          <p:spPr>
            <a:xfrm>
              <a:off x="8042621" y="3944243"/>
              <a:ext cx="978545"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HEIMDAL</a:t>
              </a:r>
            </a:p>
          </p:txBody>
        </p:sp>
        <p:sp>
          <p:nvSpPr>
            <p:cNvPr id="65" name="TextBox 64"/>
            <p:cNvSpPr txBox="1"/>
            <p:nvPr/>
          </p:nvSpPr>
          <p:spPr>
            <a:xfrm>
              <a:off x="5008451" y="5386488"/>
              <a:ext cx="682444"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FREIA</a:t>
              </a:r>
            </a:p>
          </p:txBody>
        </p:sp>
        <p:sp>
          <p:nvSpPr>
            <p:cNvPr id="66" name="TextBox 65"/>
            <p:cNvSpPr txBox="1"/>
            <p:nvPr/>
          </p:nvSpPr>
          <p:spPr>
            <a:xfrm>
              <a:off x="5236999" y="5069189"/>
              <a:ext cx="553216" cy="338402"/>
            </a:xfrm>
            <a:prstGeom prst="rect">
              <a:avLst/>
            </a:prstGeom>
            <a:noFill/>
            <a:ln>
              <a:noFill/>
            </a:ln>
          </p:spPr>
          <p:txBody>
            <a:bodyPr wrap="none" rtlCol="0">
              <a:spAutoFit/>
            </a:bodyPr>
            <a:lstStyle/>
            <a:p>
              <a:pPr defTabSz="457059"/>
              <a:r>
                <a:rPr lang="en-US" sz="1400" b="1" dirty="0" err="1">
                  <a:solidFill>
                    <a:srgbClr val="FFFF00"/>
                  </a:solidFill>
                  <a:effectLst>
                    <a:outerShdw blurRad="50800" dist="38100" dir="2700000" algn="tl" rotWithShape="0">
                      <a:srgbClr val="000000">
                        <a:alpha val="43000"/>
                      </a:srgbClr>
                    </a:outerShdw>
                  </a:effectLst>
                </a:rPr>
                <a:t>LoKI</a:t>
              </a:r>
              <a:endParaRPr lang="en-US" sz="1400" b="1" dirty="0">
                <a:solidFill>
                  <a:srgbClr val="FFFF00"/>
                </a:solidFill>
                <a:effectLst>
                  <a:outerShdw blurRad="50800" dist="38100" dir="2700000" algn="tl" rotWithShape="0">
                    <a:srgbClr val="000000">
                      <a:alpha val="43000"/>
                    </a:srgbClr>
                  </a:outerShdw>
                </a:effectLst>
              </a:endParaRPr>
            </a:p>
          </p:txBody>
        </p:sp>
        <p:sp>
          <p:nvSpPr>
            <p:cNvPr id="67" name="TextBox 66"/>
            <p:cNvSpPr txBox="1"/>
            <p:nvPr/>
          </p:nvSpPr>
          <p:spPr>
            <a:xfrm>
              <a:off x="3089855" y="5789186"/>
              <a:ext cx="700978"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SKADI</a:t>
              </a:r>
            </a:p>
          </p:txBody>
        </p:sp>
        <p:sp>
          <p:nvSpPr>
            <p:cNvPr id="68" name="TextBox 67"/>
            <p:cNvSpPr txBox="1"/>
            <p:nvPr/>
          </p:nvSpPr>
          <p:spPr>
            <a:xfrm>
              <a:off x="2331432" y="5405440"/>
              <a:ext cx="738845"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VESPA</a:t>
              </a:r>
            </a:p>
          </p:txBody>
        </p:sp>
        <p:sp>
          <p:nvSpPr>
            <p:cNvPr id="69" name="TextBox 68"/>
            <p:cNvSpPr txBox="1"/>
            <p:nvPr/>
          </p:nvSpPr>
          <p:spPr>
            <a:xfrm>
              <a:off x="3617056" y="5876988"/>
              <a:ext cx="668344"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ESTIA</a:t>
              </a:r>
            </a:p>
          </p:txBody>
        </p:sp>
        <p:sp>
          <p:nvSpPr>
            <p:cNvPr id="70" name="TextBox 69"/>
            <p:cNvSpPr txBox="1"/>
            <p:nvPr/>
          </p:nvSpPr>
          <p:spPr>
            <a:xfrm>
              <a:off x="2932852" y="4593557"/>
              <a:ext cx="564397" cy="338402"/>
            </a:xfrm>
            <a:prstGeom prst="rect">
              <a:avLst/>
            </a:prstGeom>
            <a:noFill/>
            <a:ln>
              <a:noFill/>
            </a:ln>
            <a:effectLst>
              <a:outerShdw blurRad="50800" dist="38100" dir="2700000" algn="tl" rotWithShape="0">
                <a:srgbClr val="000000">
                  <a:alpha val="43000"/>
                </a:srgbClr>
              </a:outerShdw>
            </a:effectLst>
          </p:spPr>
          <p:txBody>
            <a:bodyPr wrap="none" rtlCol="0">
              <a:spAutoFit/>
            </a:bodyPr>
            <a:lstStyle/>
            <a:p>
              <a:pPr algn="ctr" defTabSz="457059"/>
              <a:r>
                <a:rPr lang="en-US" sz="1400" b="1" dirty="0">
                  <a:solidFill>
                    <a:srgbClr val="FFFFFF"/>
                  </a:solidFill>
                  <a:effectLst>
                    <a:outerShdw blurRad="50800" dist="38100" dir="2700000" algn="tl" rotWithShape="0">
                      <a:srgbClr val="000000">
                        <a:alpha val="43000"/>
                      </a:srgbClr>
                    </a:outerShdw>
                  </a:effectLst>
                </a:rPr>
                <a:t>VOR</a:t>
              </a:r>
            </a:p>
          </p:txBody>
        </p:sp>
        <p:cxnSp>
          <p:nvCxnSpPr>
            <p:cNvPr id="72" name="Straight Connector 71"/>
            <p:cNvCxnSpPr/>
            <p:nvPr/>
          </p:nvCxnSpPr>
          <p:spPr>
            <a:xfrm>
              <a:off x="4524351" y="6643973"/>
              <a:ext cx="4475982" cy="0"/>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4524351" y="6554363"/>
              <a:ext cx="0" cy="172838"/>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5885049" y="6565361"/>
              <a:ext cx="0" cy="172838"/>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7245747" y="6565361"/>
              <a:ext cx="0" cy="172838"/>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8571012" y="6565361"/>
              <a:ext cx="0" cy="172838"/>
            </a:xfrm>
            <a:prstGeom prst="line">
              <a:avLst/>
            </a:prstGeom>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5491194" y="6246223"/>
              <a:ext cx="787860" cy="287642"/>
            </a:xfrm>
            <a:prstGeom prst="rect">
              <a:avLst/>
            </a:prstGeom>
            <a:noFill/>
            <a:ln>
              <a:noFill/>
            </a:ln>
          </p:spPr>
          <p:txBody>
            <a:bodyPr wrap="square" rtlCol="0">
              <a:spAutoFit/>
            </a:bodyPr>
            <a:lstStyle/>
            <a:p>
              <a:pPr algn="ctr" defTabSz="457059"/>
              <a:r>
                <a:rPr lang="en-US" sz="1100" dirty="0">
                  <a:solidFill>
                    <a:srgbClr val="4F81BD">
                      <a:lumMod val="75000"/>
                    </a:srgbClr>
                  </a:solidFill>
                </a:rPr>
                <a:t>50 m</a:t>
              </a:r>
            </a:p>
          </p:txBody>
        </p:sp>
        <p:sp>
          <p:nvSpPr>
            <p:cNvPr id="78" name="TextBox 77"/>
            <p:cNvSpPr txBox="1"/>
            <p:nvPr/>
          </p:nvSpPr>
          <p:spPr>
            <a:xfrm>
              <a:off x="6852044" y="6246223"/>
              <a:ext cx="787860" cy="287642"/>
            </a:xfrm>
            <a:prstGeom prst="rect">
              <a:avLst/>
            </a:prstGeom>
            <a:noFill/>
            <a:ln>
              <a:noFill/>
            </a:ln>
          </p:spPr>
          <p:txBody>
            <a:bodyPr wrap="square" rtlCol="0">
              <a:spAutoFit/>
            </a:bodyPr>
            <a:lstStyle/>
            <a:p>
              <a:pPr algn="ctr" defTabSz="457059"/>
              <a:r>
                <a:rPr lang="en-US" sz="1100" dirty="0">
                  <a:solidFill>
                    <a:srgbClr val="4F81BD">
                      <a:lumMod val="75000"/>
                    </a:srgbClr>
                  </a:solidFill>
                </a:rPr>
                <a:t>100 m</a:t>
              </a:r>
            </a:p>
          </p:txBody>
        </p:sp>
        <p:sp>
          <p:nvSpPr>
            <p:cNvPr id="79" name="TextBox 78"/>
            <p:cNvSpPr txBox="1"/>
            <p:nvPr/>
          </p:nvSpPr>
          <p:spPr>
            <a:xfrm>
              <a:off x="8160550" y="6236904"/>
              <a:ext cx="787860" cy="287642"/>
            </a:xfrm>
            <a:prstGeom prst="rect">
              <a:avLst/>
            </a:prstGeom>
            <a:noFill/>
            <a:ln>
              <a:noFill/>
            </a:ln>
          </p:spPr>
          <p:txBody>
            <a:bodyPr wrap="square" rtlCol="0">
              <a:spAutoFit/>
            </a:bodyPr>
            <a:lstStyle/>
            <a:p>
              <a:pPr algn="ctr" defTabSz="457059"/>
              <a:r>
                <a:rPr lang="en-US" sz="1100" dirty="0">
                  <a:solidFill>
                    <a:srgbClr val="4F81BD">
                      <a:lumMod val="75000"/>
                    </a:srgbClr>
                  </a:solidFill>
                </a:rPr>
                <a:t>150 m</a:t>
              </a:r>
            </a:p>
          </p:txBody>
        </p:sp>
      </p:grpSp>
      <p:sp>
        <p:nvSpPr>
          <p:cNvPr id="7" name="Slide Number Placeholder 6"/>
          <p:cNvSpPr>
            <a:spLocks noGrp="1"/>
          </p:cNvSpPr>
          <p:nvPr>
            <p:ph type="sldNum" sz="quarter" idx="4294967295"/>
          </p:nvPr>
        </p:nvSpPr>
        <p:spPr>
          <a:xfrm>
            <a:off x="8979261" y="6480135"/>
            <a:ext cx="250171" cy="279186"/>
          </a:xfrm>
          <a:prstGeom prst="rect">
            <a:avLst/>
          </a:prstGeom>
        </p:spPr>
        <p:txBody>
          <a:bodyPr/>
          <a:lstStyle/>
          <a:p>
            <a:fld id="{551115BC-487E-4422-894C-CB7CD3E79223}" type="slidenum">
              <a:rPr lang="sv-SE" smtClean="0">
                <a:solidFill>
                  <a:prstClr val="black">
                    <a:tint val="75000"/>
                  </a:prstClr>
                </a:solidFill>
              </a:rPr>
              <a:pPr/>
              <a:t>18</a:t>
            </a:fld>
            <a:endParaRPr lang="sv-SE" dirty="0">
              <a:solidFill>
                <a:prstClr val="black">
                  <a:tint val="75000"/>
                </a:prstClr>
              </a:solidFill>
            </a:endParaRPr>
          </a:p>
        </p:txBody>
      </p:sp>
      <p:grpSp>
        <p:nvGrpSpPr>
          <p:cNvPr id="10" name="Group 9"/>
          <p:cNvGrpSpPr/>
          <p:nvPr/>
        </p:nvGrpSpPr>
        <p:grpSpPr>
          <a:xfrm>
            <a:off x="1418760" y="1540925"/>
            <a:ext cx="7232183" cy="4692909"/>
            <a:chOff x="1892089" y="1460108"/>
            <a:chExt cx="7232183" cy="4692909"/>
          </a:xfrm>
        </p:grpSpPr>
        <p:grpSp>
          <p:nvGrpSpPr>
            <p:cNvPr id="3" name="Group 2"/>
            <p:cNvGrpSpPr/>
            <p:nvPr/>
          </p:nvGrpSpPr>
          <p:grpSpPr>
            <a:xfrm>
              <a:off x="1892089" y="1496138"/>
              <a:ext cx="7232183" cy="4656879"/>
              <a:chOff x="1892089" y="1496138"/>
              <a:chExt cx="7232183" cy="4656879"/>
            </a:xfrm>
          </p:grpSpPr>
          <p:sp>
            <p:nvSpPr>
              <p:cNvPr id="23" name="TextBox 22"/>
              <p:cNvSpPr txBox="1"/>
              <p:nvPr/>
            </p:nvSpPr>
            <p:spPr>
              <a:xfrm>
                <a:off x="2374609" y="1496138"/>
                <a:ext cx="2646518" cy="707886"/>
              </a:xfrm>
              <a:prstGeom prst="rect">
                <a:avLst/>
              </a:prstGeom>
              <a:noFill/>
            </p:spPr>
            <p:txBody>
              <a:bodyPr wrap="square" lIns="72000" rIns="72000" rtlCol="0">
                <a:spAutoFit/>
              </a:bodyPr>
              <a:lstStyle/>
              <a:p>
                <a:pPr algn="ctr" defTabSz="457059"/>
                <a:r>
                  <a:rPr lang="en-US" sz="2000" dirty="0"/>
                  <a:t>ESS Lead Partners for instrument construction</a:t>
                </a:r>
              </a:p>
            </p:txBody>
          </p:sp>
          <p:grpSp>
            <p:nvGrpSpPr>
              <p:cNvPr id="13" name="Group 12"/>
              <p:cNvGrpSpPr/>
              <p:nvPr/>
            </p:nvGrpSpPr>
            <p:grpSpPr>
              <a:xfrm>
                <a:off x="1892089" y="1496138"/>
                <a:ext cx="7232183" cy="4656879"/>
                <a:chOff x="1236204" y="1496138"/>
                <a:chExt cx="7232183" cy="4656879"/>
              </a:xfrm>
            </p:grpSpPr>
            <p:grpSp>
              <p:nvGrpSpPr>
                <p:cNvPr id="8" name="Group 7"/>
                <p:cNvGrpSpPr/>
                <p:nvPr/>
              </p:nvGrpSpPr>
              <p:grpSpPr>
                <a:xfrm>
                  <a:off x="1236204" y="1615799"/>
                  <a:ext cx="7232183" cy="4537218"/>
                  <a:chOff x="1236204" y="1410949"/>
                  <a:chExt cx="7232183" cy="4537218"/>
                </a:xfrm>
              </p:grpSpPr>
              <p:pic>
                <p:nvPicPr>
                  <p:cNvPr id="90" name="Picture 89" descr="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75387" y="4561730"/>
                    <a:ext cx="1328400" cy="324000"/>
                  </a:xfrm>
                  <a:prstGeom prst="rect">
                    <a:avLst/>
                  </a:prstGeom>
                </p:spPr>
              </p:pic>
              <p:pic>
                <p:nvPicPr>
                  <p:cNvPr id="92" name="Picture 91" descr="logo.gif;jsessionid=F764BA670D8CCC9EF18F9A6D1D7845E0.gif"/>
                  <p:cNvPicPr>
                    <a:picLocks noChangeAspect="1"/>
                  </p:cNvPicPr>
                  <p:nvPr/>
                </p:nvPicPr>
                <p:blipFill rotWithShape="1">
                  <a:blip r:embed="rId4" cstate="email">
                    <a:extLst>
                      <a:ext uri="{28A0092B-C50C-407E-A947-70E740481C1C}">
                        <a14:useLocalDpi xmlns:a14="http://schemas.microsoft.com/office/drawing/2010/main"/>
                      </a:ext>
                    </a:extLst>
                  </a:blip>
                  <a:srcRect l="15441" t="7488" r="7604" b="13948"/>
                  <a:stretch/>
                </p:blipFill>
                <p:spPr>
                  <a:xfrm>
                    <a:off x="1559212" y="2859290"/>
                    <a:ext cx="880691" cy="324000"/>
                  </a:xfrm>
                  <a:prstGeom prst="rect">
                    <a:avLst/>
                  </a:prstGeom>
                </p:spPr>
              </p:pic>
              <p:pic>
                <p:nvPicPr>
                  <p:cNvPr id="93" name="Picture 92" descr="logo.gif;jsessionid=F764BA670D8CCC9EF18F9A6D1D7845E0.gif"/>
                  <p:cNvPicPr>
                    <a:picLocks noChangeAspect="1"/>
                  </p:cNvPicPr>
                  <p:nvPr/>
                </p:nvPicPr>
                <p:blipFill rotWithShape="1">
                  <a:blip r:embed="rId4" cstate="email">
                    <a:extLst>
                      <a:ext uri="{28A0092B-C50C-407E-A947-70E740481C1C}">
                        <a14:useLocalDpi xmlns:a14="http://schemas.microsoft.com/office/drawing/2010/main"/>
                      </a:ext>
                    </a:extLst>
                  </a:blip>
                  <a:srcRect l="15441" t="7488" r="7604" b="13948"/>
                  <a:stretch/>
                </p:blipFill>
                <p:spPr>
                  <a:xfrm>
                    <a:off x="1864110" y="5531925"/>
                    <a:ext cx="880691" cy="324000"/>
                  </a:xfrm>
                  <a:prstGeom prst="rect">
                    <a:avLst/>
                  </a:prstGeom>
                </p:spPr>
              </p:pic>
              <p:pic>
                <p:nvPicPr>
                  <p:cNvPr id="95" name="Picture 94" descr="logo.gif;jsessionid=F764BA670D8CCC9EF18F9A6D1D7845E0.gif"/>
                  <p:cNvPicPr>
                    <a:picLocks noChangeAspect="1"/>
                  </p:cNvPicPr>
                  <p:nvPr/>
                </p:nvPicPr>
                <p:blipFill rotWithShape="1">
                  <a:blip r:embed="rId4" cstate="email">
                    <a:extLst>
                      <a:ext uri="{28A0092B-C50C-407E-A947-70E740481C1C}">
                        <a14:useLocalDpi xmlns:a14="http://schemas.microsoft.com/office/drawing/2010/main"/>
                      </a:ext>
                    </a:extLst>
                  </a:blip>
                  <a:srcRect l="15441" t="7488" r="7604" b="13948"/>
                  <a:stretch/>
                </p:blipFill>
                <p:spPr>
                  <a:xfrm>
                    <a:off x="7587696" y="3251815"/>
                    <a:ext cx="880691" cy="324000"/>
                  </a:xfrm>
                  <a:prstGeom prst="rect">
                    <a:avLst/>
                  </a:prstGeom>
                </p:spPr>
              </p:pic>
              <p:pic>
                <p:nvPicPr>
                  <p:cNvPr id="96" name="Picture 95" descr="LogoLLB.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41678" y="2724905"/>
                    <a:ext cx="502920" cy="502920"/>
                  </a:xfrm>
                  <a:prstGeom prst="rect">
                    <a:avLst/>
                  </a:prstGeom>
                </p:spPr>
              </p:pic>
              <p:pic>
                <p:nvPicPr>
                  <p:cNvPr id="97" name="Picture 96" descr="ess-superconductores.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75072" y="2409792"/>
                    <a:ext cx="756000" cy="324000"/>
                  </a:xfrm>
                  <a:prstGeom prst="rect">
                    <a:avLst/>
                  </a:prstGeom>
                </p:spPr>
              </p:pic>
              <p:pic>
                <p:nvPicPr>
                  <p:cNvPr id="98" name="Picture 97" descr="Danmarks_Tekniske_Universitet_(logo).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32211" y="1962031"/>
                    <a:ext cx="320040" cy="466344"/>
                  </a:xfrm>
                  <a:prstGeom prst="rect">
                    <a:avLst/>
                  </a:prstGeom>
                </p:spPr>
              </p:pic>
              <p:pic>
                <p:nvPicPr>
                  <p:cNvPr id="100" name="Picture 99" descr="tum_logo.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477919" y="2988514"/>
                    <a:ext cx="953486" cy="324000"/>
                  </a:xfrm>
                  <a:prstGeom prst="rect">
                    <a:avLst/>
                  </a:prstGeom>
                  <a:solidFill>
                    <a:srgbClr val="FFFFFF"/>
                  </a:solidFill>
                </p:spPr>
              </p:pic>
              <p:pic>
                <p:nvPicPr>
                  <p:cNvPr id="101" name="Picture 100" descr="tum_logo.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19143" y="1779165"/>
                    <a:ext cx="953486" cy="324000"/>
                  </a:xfrm>
                  <a:prstGeom prst="rect">
                    <a:avLst/>
                  </a:prstGeom>
                  <a:solidFill>
                    <a:srgbClr val="FFFFFF"/>
                  </a:solidFill>
                </p:spPr>
              </p:pic>
              <p:pic>
                <p:nvPicPr>
                  <p:cNvPr id="102" name="Picture 101" descr="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33631" y="5014256"/>
                    <a:ext cx="1328400" cy="324000"/>
                  </a:xfrm>
                  <a:prstGeom prst="rect">
                    <a:avLst/>
                  </a:prstGeom>
                </p:spPr>
              </p:pic>
              <p:pic>
                <p:nvPicPr>
                  <p:cNvPr id="103" name="Picture 102" descr="logo_hzg_cms10.gi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15261" y="1410949"/>
                    <a:ext cx="1303902" cy="360000"/>
                  </a:xfrm>
                  <a:prstGeom prst="rect">
                    <a:avLst/>
                  </a:prstGeom>
                </p:spPr>
              </p:pic>
              <p:pic>
                <p:nvPicPr>
                  <p:cNvPr id="104" name="Picture 103" descr="logo-cnr.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236204" y="4711546"/>
                    <a:ext cx="929740" cy="324000"/>
                  </a:xfrm>
                  <a:prstGeom prst="rect">
                    <a:avLst/>
                  </a:prstGeom>
                </p:spPr>
              </p:pic>
              <p:pic>
                <p:nvPicPr>
                  <p:cNvPr id="105" name="Picture 104" descr="PSI-Logo.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775605" y="5624167"/>
                    <a:ext cx="907200" cy="324000"/>
                  </a:xfrm>
                  <a:prstGeom prst="rect">
                    <a:avLst/>
                  </a:prstGeom>
                </p:spPr>
              </p:pic>
              <p:pic>
                <p:nvPicPr>
                  <p:cNvPr id="106" name="Picture 105" descr="aulogo.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95890" y="3706315"/>
                    <a:ext cx="816693" cy="324000"/>
                  </a:xfrm>
                  <a:prstGeom prst="rect">
                    <a:avLst/>
                  </a:prstGeom>
                </p:spPr>
              </p:pic>
            </p:grpSp>
            <p:pic>
              <p:nvPicPr>
                <p:cNvPr id="108" name="Picture 107" descr="Macintosh HD:Users:helenebjorkman:Desktop:ESS_Logo_Frugal_Blue_RGB.jpe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102000" y="1496138"/>
                  <a:ext cx="644499" cy="345600"/>
                </a:xfrm>
                <a:prstGeom prst="rect">
                  <a:avLst/>
                </a:prstGeom>
                <a:noFill/>
                <a:ln>
                  <a:noFill/>
                </a:ln>
              </p:spPr>
            </p:pic>
          </p:grpSp>
        </p:grpSp>
        <p:grpSp>
          <p:nvGrpSpPr>
            <p:cNvPr id="9" name="Group 8"/>
            <p:cNvGrpSpPr/>
            <p:nvPr/>
          </p:nvGrpSpPr>
          <p:grpSpPr>
            <a:xfrm>
              <a:off x="7749698" y="1460108"/>
              <a:ext cx="1267630" cy="506039"/>
              <a:chOff x="533178" y="5106061"/>
              <a:chExt cx="1267630" cy="506039"/>
            </a:xfrm>
          </p:grpSpPr>
          <p:pic>
            <p:nvPicPr>
              <p:cNvPr id="59" name="Picture 58" descr="logoujf.gif"/>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01341" y="5161855"/>
                <a:ext cx="228264" cy="450245"/>
              </a:xfrm>
              <a:prstGeom prst="rect">
                <a:avLst/>
              </a:prstGeom>
            </p:spPr>
          </p:pic>
          <p:sp>
            <p:nvSpPr>
              <p:cNvPr id="71" name="TextBox 70"/>
              <p:cNvSpPr txBox="1"/>
              <p:nvPr/>
            </p:nvSpPr>
            <p:spPr>
              <a:xfrm>
                <a:off x="533178" y="5134656"/>
                <a:ext cx="35070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defTabSz="457059"/>
                <a:r>
                  <a:rPr lang="en-US" sz="2000" dirty="0"/>
                  <a:t>+  </a:t>
                </a:r>
              </a:p>
            </p:txBody>
          </p:sp>
          <p:sp>
            <p:nvSpPr>
              <p:cNvPr id="80" name="TextBox 79"/>
              <p:cNvSpPr txBox="1"/>
              <p:nvPr/>
            </p:nvSpPr>
            <p:spPr>
              <a:xfrm>
                <a:off x="962505" y="5106061"/>
                <a:ext cx="83830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457059"/>
                <a:r>
                  <a:rPr lang="en-US" sz="800" i="1" dirty="0"/>
                  <a:t>Nuclear Physics Institute</a:t>
                </a:r>
              </a:p>
            </p:txBody>
          </p:sp>
        </p:grpSp>
      </p:grpSp>
      <p:sp>
        <p:nvSpPr>
          <p:cNvPr id="86" name="Title 1"/>
          <p:cNvSpPr>
            <a:spLocks noGrp="1"/>
          </p:cNvSpPr>
          <p:nvPr>
            <p:ph type="title"/>
          </p:nvPr>
        </p:nvSpPr>
        <p:spPr>
          <a:xfrm>
            <a:off x="843003" y="188640"/>
            <a:ext cx="6840760" cy="1008112"/>
          </a:xfrm>
          <a:prstGeom prst="rect">
            <a:avLst/>
          </a:prstGeom>
        </p:spPr>
        <p:txBody>
          <a:bodyPr>
            <a:noAutofit/>
          </a:bodyPr>
          <a:lstStyle/>
          <a:p>
            <a:pPr defTabSz="914400">
              <a:spcBef>
                <a:spcPts val="0"/>
              </a:spcBef>
              <a:defRPr/>
            </a:pPr>
            <a:r>
              <a:rPr lang="en-US" sz="2000" kern="0" dirty="0">
                <a:solidFill>
                  <a:sysClr val="windowText" lastClr="000000"/>
                </a:solidFill>
              </a:rPr>
              <a:t/>
            </a:r>
            <a:br>
              <a:rPr lang="en-US" sz="2000" kern="0" dirty="0">
                <a:solidFill>
                  <a:sysClr val="windowText" lastClr="000000"/>
                </a:solidFill>
              </a:rPr>
            </a:br>
            <a:r>
              <a:rPr lang="en-US" sz="3200" kern="0" dirty="0"/>
              <a:t>ESS Neutron Instruments 1-15</a:t>
            </a:r>
          </a:p>
        </p:txBody>
      </p:sp>
    </p:spTree>
    <p:extLst>
      <p:ext uri="{BB962C8B-B14F-4D97-AF65-F5344CB8AC3E}">
        <p14:creationId xmlns:p14="http://schemas.microsoft.com/office/powerpoint/2010/main" val="456054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Instruments</a:t>
            </a:r>
            <a:endParaRPr lang="en-US" dirty="0"/>
          </a:p>
        </p:txBody>
      </p:sp>
      <p:sp>
        <p:nvSpPr>
          <p:cNvPr id="3" name="Content Placeholder 2"/>
          <p:cNvSpPr>
            <a:spLocks noGrp="1"/>
          </p:cNvSpPr>
          <p:nvPr>
            <p:ph idx="1"/>
          </p:nvPr>
        </p:nvSpPr>
        <p:spPr>
          <a:xfrm>
            <a:off x="657225" y="1964948"/>
            <a:ext cx="8886825" cy="4038982"/>
          </a:xfrm>
        </p:spPr>
        <p:txBody>
          <a:bodyPr>
            <a:normAutofit/>
          </a:bodyPr>
          <a:lstStyle/>
          <a:p>
            <a:pPr marL="342900" indent="-342900">
              <a:buFont typeface="Arial"/>
              <a:buChar char="•"/>
            </a:pPr>
            <a:r>
              <a:rPr lang="en-US" sz="2800" dirty="0">
                <a:solidFill>
                  <a:srgbClr val="000000"/>
                </a:solidFill>
              </a:rPr>
              <a:t>Scope, budget, and timelines set for 15 instruments</a:t>
            </a:r>
          </a:p>
          <a:p>
            <a:pPr marL="342900" indent="-342900">
              <a:buFont typeface="Arial"/>
              <a:buChar char="•"/>
            </a:pPr>
            <a:r>
              <a:rPr lang="en-US" sz="2800" dirty="0">
                <a:solidFill>
                  <a:srgbClr val="000000"/>
                </a:solidFill>
              </a:rPr>
              <a:t>Defined which 8 to build first</a:t>
            </a:r>
          </a:p>
          <a:p>
            <a:pPr marL="342900" indent="-342900">
              <a:buFont typeface="Arial"/>
              <a:buChar char="•"/>
            </a:pPr>
            <a:r>
              <a:rPr lang="en-US" sz="2800" dirty="0">
                <a:solidFill>
                  <a:srgbClr val="000000"/>
                </a:solidFill>
              </a:rPr>
              <a:t>All 15 instruments will be world leading at 2 MW +</a:t>
            </a:r>
          </a:p>
          <a:p>
            <a:pPr marL="342900" indent="-342900">
              <a:buFont typeface="Arial"/>
              <a:buChar char="•"/>
            </a:pPr>
            <a:r>
              <a:rPr lang="en-US" sz="2800" dirty="0">
                <a:solidFill>
                  <a:srgbClr val="000000"/>
                </a:solidFill>
              </a:rPr>
              <a:t>Important to move on fast into construction to maintain schedule (preliminary design =&gt; detailed design)</a:t>
            </a:r>
          </a:p>
          <a:p>
            <a:pPr marL="342900" indent="-342900">
              <a:buFont typeface="Arial"/>
              <a:buChar char="•"/>
            </a:pPr>
            <a:r>
              <a:rPr lang="en-US" sz="2800" dirty="0">
                <a:solidFill>
                  <a:srgbClr val="000000"/>
                </a:solidFill>
              </a:rPr>
              <a:t>Instruments 15-22 to be funded from initial operations</a:t>
            </a:r>
          </a:p>
          <a:p>
            <a:pPr marL="342900" indent="-342900">
              <a:buFont typeface="Arial"/>
              <a:buChar char="•"/>
            </a:pPr>
            <a:r>
              <a:rPr lang="en-US" sz="2800" dirty="0">
                <a:solidFill>
                  <a:srgbClr val="000000"/>
                </a:solidFill>
              </a:rPr>
              <a:t>User operation in 2023: </a:t>
            </a:r>
            <a:r>
              <a:rPr lang="en-US" sz="2800" dirty="0" smtClean="0">
                <a:solidFill>
                  <a:srgbClr val="000000"/>
                </a:solidFill>
              </a:rPr>
              <a:t>challenging </a:t>
            </a:r>
            <a:r>
              <a:rPr lang="en-US" sz="2800" dirty="0">
                <a:solidFill>
                  <a:srgbClr val="000000"/>
                </a:solidFill>
              </a:rPr>
              <a:t>but </a:t>
            </a:r>
            <a:r>
              <a:rPr lang="en-US" sz="2800" dirty="0" smtClean="0">
                <a:solidFill>
                  <a:srgbClr val="000000"/>
                </a:solidFill>
              </a:rPr>
              <a:t>realistic goal</a:t>
            </a:r>
            <a:endParaRPr lang="en-US" sz="2800" dirty="0">
              <a:solidFill>
                <a:srgbClr val="000000"/>
              </a:solidFill>
            </a:endParaRPr>
          </a:p>
        </p:txBody>
      </p:sp>
    </p:spTree>
    <p:extLst>
      <p:ext uri="{BB962C8B-B14F-4D97-AF65-F5344CB8AC3E}">
        <p14:creationId xmlns:p14="http://schemas.microsoft.com/office/powerpoint/2010/main" val="1033793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941C3232-68A9-4742-A21D-77842125016B}" type="slidenum">
              <a:rPr lang="en-US"/>
              <a:pPr/>
              <a:t>2</a:t>
            </a:fld>
            <a:endParaRPr lang="en-US"/>
          </a:p>
        </p:txBody>
      </p:sp>
      <p:sp>
        <p:nvSpPr>
          <p:cNvPr id="11265" name="Rectangle 1"/>
          <p:cNvSpPr>
            <a:spLocks/>
          </p:cNvSpPr>
          <p:nvPr/>
        </p:nvSpPr>
        <p:spPr bwMode="auto">
          <a:xfrm>
            <a:off x="0" y="13"/>
            <a:ext cx="9906000" cy="1433513"/>
          </a:xfrm>
          <a:prstGeom prst="rect">
            <a:avLst/>
          </a:prstGeom>
          <a:solidFill>
            <a:schemeClr val="accent1"/>
          </a:soli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pic>
        <p:nvPicPr>
          <p:cNvPr id="112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7313" y="377838"/>
            <a:ext cx="1358900" cy="72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pic>
      <p:sp>
        <p:nvSpPr>
          <p:cNvPr id="11267" name="Line 3"/>
          <p:cNvSpPr>
            <a:spLocks noChangeShapeType="1"/>
          </p:cNvSpPr>
          <p:nvPr/>
        </p:nvSpPr>
        <p:spPr bwMode="auto">
          <a:xfrm>
            <a:off x="55565"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sp>
        <p:nvSpPr>
          <p:cNvPr id="11269" name="Rectangle 5"/>
          <p:cNvSpPr>
            <a:spLocks noGrp="1" noChangeArrowheads="1"/>
          </p:cNvSpPr>
          <p:nvPr>
            <p:ph type="title"/>
          </p:nvPr>
        </p:nvSpPr>
        <p:spPr>
          <a:ln/>
        </p:spPr>
        <p:txBody>
          <a:bodyPr/>
          <a:lstStyle/>
          <a:p>
            <a:r>
              <a:rPr lang="en-US" dirty="0"/>
              <a:t>Neutrons are special</a:t>
            </a:r>
          </a:p>
        </p:txBody>
      </p:sp>
      <p:sp>
        <p:nvSpPr>
          <p:cNvPr id="11270" name="Rectangle 6"/>
          <p:cNvSpPr>
            <a:spLocks noGrp="1" noChangeArrowheads="1"/>
          </p:cNvSpPr>
          <p:nvPr>
            <p:ph type="body" idx="1"/>
          </p:nvPr>
        </p:nvSpPr>
        <p:spPr>
          <a:xfrm>
            <a:off x="362041" y="1568667"/>
            <a:ext cx="5170065" cy="4608512"/>
          </a:xfrm>
          <a:ln/>
        </p:spPr>
        <p:txBody>
          <a:bodyPr vert="horz" wrap="square" lIns="38017" tIns="38017" rIns="38017" bIns="38017" numCol="1" anchor="t" anchorCtr="0" compatLnSpc="1">
            <a:prstTxWarp prst="textNoShape">
              <a:avLst/>
            </a:prstTxWarp>
          </a:bodyPr>
          <a:lstStyle/>
          <a:p>
            <a:pPr marL="304155" indent="-304155">
              <a:spcBef>
                <a:spcPct val="0"/>
              </a:spcBef>
              <a:buClr>
                <a:srgbClr val="000000"/>
              </a:buClr>
              <a:buFont typeface="Arial" charset="0"/>
              <a:buChar char="•"/>
            </a:pPr>
            <a:r>
              <a:rPr lang="en-US" b="1" dirty="0" smtClean="0">
                <a:solidFill>
                  <a:schemeClr val="tx1"/>
                </a:solidFill>
                <a:latin typeface="+mj-lt"/>
                <a:cs typeface="Tahoma Bold" charset="0"/>
                <a:sym typeface="Tahoma Bold" charset="0"/>
              </a:rPr>
              <a:t>Electrically neutral</a:t>
            </a:r>
            <a:r>
              <a:rPr lang="en-US" dirty="0" smtClean="0">
                <a:solidFill>
                  <a:schemeClr val="tx1"/>
                </a:solidFill>
                <a:latin typeface="+mj-lt"/>
                <a:cs typeface="Tahoma Bold" charset="0"/>
                <a:sym typeface="Tahoma Bold" charset="0"/>
              </a:rPr>
              <a:t> - </a:t>
            </a:r>
            <a:r>
              <a:rPr lang="en-US" dirty="0" smtClean="0">
                <a:solidFill>
                  <a:schemeClr val="tx1"/>
                </a:solidFill>
                <a:latin typeface="+mj-lt"/>
                <a:cs typeface="Tahoma" charset="0"/>
                <a:sym typeface="Tahoma" charset="0"/>
              </a:rPr>
              <a:t>deeply penetrating </a:t>
            </a:r>
            <a:r>
              <a:rPr lang="en-US" sz="1600" dirty="0">
                <a:solidFill>
                  <a:schemeClr val="tx1"/>
                </a:solidFill>
                <a:latin typeface="+mj-lt"/>
                <a:cs typeface="Tahoma" charset="0"/>
                <a:sym typeface="Tahoma" charset="0"/>
              </a:rPr>
              <a:t>... except for some isotopes</a:t>
            </a:r>
            <a:endParaRPr lang="en-US" sz="1600" dirty="0">
              <a:solidFill>
                <a:schemeClr val="tx1"/>
              </a:solidFill>
              <a:latin typeface="+mj-lt"/>
              <a:sym typeface="Tahoma" charset="0"/>
            </a:endParaRPr>
          </a:p>
          <a:p>
            <a:pPr marL="304155" indent="-304155">
              <a:buClr>
                <a:srgbClr val="000000"/>
              </a:buClr>
              <a:buFont typeface="Arial" charset="0"/>
              <a:buChar char="•"/>
            </a:pPr>
            <a:r>
              <a:rPr lang="en-US" b="1" dirty="0">
                <a:solidFill>
                  <a:schemeClr val="tx1"/>
                </a:solidFill>
                <a:latin typeface="+mj-lt"/>
                <a:cs typeface="Tahoma Bold" charset="0"/>
                <a:sym typeface="Tahoma Bold" charset="0"/>
              </a:rPr>
              <a:t>N</a:t>
            </a:r>
            <a:r>
              <a:rPr lang="en-US" b="1" dirty="0" smtClean="0">
                <a:solidFill>
                  <a:schemeClr val="tx1"/>
                </a:solidFill>
                <a:latin typeface="+mj-lt"/>
                <a:cs typeface="Tahoma Bold" charset="0"/>
                <a:sym typeface="Tahoma Bold" charset="0"/>
              </a:rPr>
              <a:t>uclear </a:t>
            </a:r>
            <a:r>
              <a:rPr lang="en-US" b="1" dirty="0">
                <a:solidFill>
                  <a:schemeClr val="tx1"/>
                </a:solidFill>
                <a:latin typeface="+mj-lt"/>
                <a:cs typeface="Tahoma Bold" charset="0"/>
                <a:sym typeface="Tahoma Bold" charset="0"/>
              </a:rPr>
              <a:t>interaction</a:t>
            </a:r>
            <a:r>
              <a:rPr lang="en-US" dirty="0">
                <a:solidFill>
                  <a:schemeClr val="tx1"/>
                </a:solidFill>
                <a:latin typeface="+mj-lt"/>
                <a:cs typeface="Tahoma Bold" charset="0"/>
                <a:sym typeface="Tahoma Bold" charset="0"/>
              </a:rPr>
              <a:t>:</a:t>
            </a:r>
            <a:r>
              <a:rPr lang="en-US" dirty="0">
                <a:solidFill>
                  <a:schemeClr val="tx1"/>
                </a:solidFill>
                <a:latin typeface="+mj-lt"/>
                <a:cs typeface="Tahoma" charset="0"/>
                <a:sym typeface="Tahoma" charset="0"/>
              </a:rPr>
              <a:t> cross  section depending on isotope </a:t>
            </a:r>
            <a:r>
              <a:rPr lang="en-US" dirty="0" smtClean="0">
                <a:solidFill>
                  <a:schemeClr val="tx1"/>
                </a:solidFill>
                <a:latin typeface="+mj-lt"/>
                <a:cs typeface="Tahoma" charset="0"/>
                <a:sym typeface="Tahoma" charset="0"/>
              </a:rPr>
              <a:t>(</a:t>
            </a:r>
            <a:r>
              <a:rPr lang="en-US" dirty="0">
                <a:solidFill>
                  <a:schemeClr val="tx1"/>
                </a:solidFill>
                <a:latin typeface="+mj-lt"/>
                <a:cs typeface="Tahoma" charset="0"/>
                <a:sym typeface="Tahoma" charset="0"/>
              </a:rPr>
              <a:t>not Z), sensitive to light </a:t>
            </a:r>
            <a:r>
              <a:rPr lang="en-US" dirty="0" smtClean="0">
                <a:solidFill>
                  <a:schemeClr val="tx1"/>
                </a:solidFill>
                <a:latin typeface="+mj-lt"/>
                <a:cs typeface="Tahoma" charset="0"/>
                <a:sym typeface="Tahoma" charset="0"/>
              </a:rPr>
              <a:t>elements and water</a:t>
            </a:r>
            <a:endParaRPr lang="en-US" dirty="0">
              <a:solidFill>
                <a:schemeClr val="tx1"/>
              </a:solidFill>
              <a:latin typeface="+mj-lt"/>
              <a:sym typeface="Tahoma" charset="0"/>
            </a:endParaRPr>
          </a:p>
          <a:p>
            <a:pPr marL="304155" indent="-304155">
              <a:buClr>
                <a:srgbClr val="000000"/>
              </a:buClr>
              <a:buFont typeface="Arial" charset="0"/>
              <a:buChar char="•"/>
            </a:pPr>
            <a:r>
              <a:rPr lang="en-US" b="1" dirty="0">
                <a:solidFill>
                  <a:schemeClr val="tx1"/>
                </a:solidFill>
                <a:latin typeface="+mj-lt"/>
                <a:cs typeface="Tahoma Bold" charset="0"/>
                <a:sym typeface="Tahoma Bold" charset="0"/>
              </a:rPr>
              <a:t>S</a:t>
            </a:r>
            <a:r>
              <a:rPr lang="en-US" b="1" dirty="0" smtClean="0">
                <a:solidFill>
                  <a:schemeClr val="tx1"/>
                </a:solidFill>
                <a:latin typeface="+mj-lt"/>
                <a:cs typeface="Tahoma Bold" charset="0"/>
                <a:sym typeface="Tahoma Bold" charset="0"/>
              </a:rPr>
              <a:t>pin ½</a:t>
            </a:r>
            <a:r>
              <a:rPr lang="en-US" dirty="0" smtClean="0">
                <a:solidFill>
                  <a:schemeClr val="tx1"/>
                </a:solidFill>
                <a:latin typeface="+mj-lt"/>
                <a:cs typeface="Tahoma" charset="0"/>
                <a:sym typeface="Tahoma" charset="0"/>
              </a:rPr>
              <a:t> </a:t>
            </a:r>
            <a:r>
              <a:rPr lang="en-US" dirty="0">
                <a:solidFill>
                  <a:schemeClr val="tx1"/>
                </a:solidFill>
                <a:latin typeface="+mj-lt"/>
                <a:cs typeface="Tahoma" charset="0"/>
                <a:sym typeface="Tahoma" charset="0"/>
              </a:rPr>
              <a:t>probing </a:t>
            </a:r>
            <a:r>
              <a:rPr lang="en-US" dirty="0" smtClean="0">
                <a:solidFill>
                  <a:schemeClr val="tx1"/>
                </a:solidFill>
                <a:latin typeface="+mj-lt"/>
                <a:cs typeface="Tahoma" charset="0"/>
                <a:sym typeface="Tahoma" charset="0"/>
              </a:rPr>
              <a:t>magnetism and quantum properties</a:t>
            </a:r>
            <a:endParaRPr lang="en-US" dirty="0">
              <a:solidFill>
                <a:schemeClr val="tx1"/>
              </a:solidFill>
              <a:latin typeface="+mj-lt"/>
              <a:sym typeface="Tahoma" charset="0"/>
            </a:endParaRPr>
          </a:p>
          <a:p>
            <a:pPr marL="304155" indent="-304155">
              <a:buClr>
                <a:srgbClr val="000000"/>
              </a:buClr>
              <a:buFont typeface="Arial" charset="0"/>
              <a:buChar char="•"/>
            </a:pPr>
            <a:r>
              <a:rPr lang="en-US" b="1" dirty="0" smtClean="0">
                <a:solidFill>
                  <a:schemeClr val="tx1"/>
                </a:solidFill>
                <a:latin typeface="+mj-lt"/>
                <a:cs typeface="Tahoma Bold" charset="0"/>
                <a:sym typeface="Tahoma Bold" charset="0"/>
              </a:rPr>
              <a:t>Mass</a:t>
            </a:r>
            <a:r>
              <a:rPr lang="en-US" dirty="0" smtClean="0">
                <a:solidFill>
                  <a:schemeClr val="tx1"/>
                </a:solidFill>
                <a:latin typeface="+mj-lt"/>
                <a:cs typeface="Tahoma" charset="0"/>
                <a:sym typeface="Tahoma" charset="0"/>
              </a:rPr>
              <a:t> </a:t>
            </a:r>
            <a:r>
              <a:rPr lang="en-US" dirty="0">
                <a:solidFill>
                  <a:schemeClr val="tx1"/>
                </a:solidFill>
                <a:latin typeface="+mj-lt"/>
                <a:cs typeface="Tahoma" charset="0"/>
                <a:sym typeface="Tahoma" charset="0"/>
              </a:rPr>
              <a:t>n </a:t>
            </a:r>
            <a:r>
              <a:rPr lang="en-US" dirty="0" smtClean="0">
                <a:solidFill>
                  <a:schemeClr val="tx1"/>
                </a:solidFill>
                <a:latin typeface="Arial" charset="0"/>
                <a:ea typeface="Arial" charset="0"/>
                <a:cs typeface="Arial" charset="0"/>
                <a:sym typeface="Tahoma" charset="0"/>
              </a:rPr>
              <a:t>~</a:t>
            </a:r>
            <a:r>
              <a:rPr lang="en-US" dirty="0" smtClean="0">
                <a:solidFill>
                  <a:schemeClr val="tx1"/>
                </a:solidFill>
                <a:latin typeface="+mj-lt"/>
                <a:cs typeface="Tahoma" charset="0"/>
                <a:sym typeface="Tahoma" charset="0"/>
              </a:rPr>
              <a:t> p</a:t>
            </a:r>
            <a:r>
              <a:rPr lang="en-US" dirty="0">
                <a:solidFill>
                  <a:schemeClr val="tx1"/>
                </a:solidFill>
                <a:latin typeface="+mj-lt"/>
                <a:cs typeface="Tahoma" charset="0"/>
                <a:sym typeface="Tahoma" charset="0"/>
              </a:rPr>
              <a:t>; thermal </a:t>
            </a:r>
            <a:r>
              <a:rPr lang="en-US" dirty="0" smtClean="0">
                <a:solidFill>
                  <a:schemeClr val="tx1"/>
                </a:solidFill>
                <a:latin typeface="+mj-lt"/>
                <a:cs typeface="Tahoma" charset="0"/>
                <a:sym typeface="Tahoma" charset="0"/>
              </a:rPr>
              <a:t>energies, </a:t>
            </a:r>
            <a:br>
              <a:rPr lang="en-US" dirty="0" smtClean="0">
                <a:solidFill>
                  <a:schemeClr val="tx1"/>
                </a:solidFill>
                <a:latin typeface="+mj-lt"/>
                <a:cs typeface="Tahoma" charset="0"/>
                <a:sym typeface="Tahoma" charset="0"/>
              </a:rPr>
            </a:br>
            <a:r>
              <a:rPr lang="en-US" dirty="0" smtClean="0">
                <a:solidFill>
                  <a:schemeClr val="tx1"/>
                </a:solidFill>
                <a:latin typeface="+mj-lt"/>
                <a:cs typeface="Tahoma" charset="0"/>
                <a:sym typeface="Tahoma" charset="0"/>
              </a:rPr>
              <a:t>non-relativistic velocities</a:t>
            </a:r>
            <a:r>
              <a:rPr lang="en-US" dirty="0">
                <a:solidFill>
                  <a:schemeClr val="tx1"/>
                </a:solidFill>
                <a:latin typeface="+mj-lt"/>
                <a:cs typeface="Tahoma" charset="0"/>
                <a:sym typeface="Tahoma" charset="0"/>
              </a:rPr>
              <a:t/>
            </a:r>
            <a:br>
              <a:rPr lang="en-US" dirty="0">
                <a:solidFill>
                  <a:schemeClr val="tx1"/>
                </a:solidFill>
                <a:latin typeface="+mj-lt"/>
                <a:cs typeface="Tahoma" charset="0"/>
                <a:sym typeface="Tahoma" charset="0"/>
              </a:rPr>
            </a:br>
            <a:r>
              <a:rPr lang="en-US" dirty="0" smtClean="0">
                <a:solidFill>
                  <a:schemeClr val="tx1"/>
                </a:solidFill>
                <a:latin typeface="+mj-lt"/>
                <a:cs typeface="Tahoma" charset="0"/>
                <a:sym typeface="Tahoma" charset="0"/>
              </a:rPr>
              <a:t>E </a:t>
            </a:r>
            <a:r>
              <a:rPr lang="en-US" dirty="0">
                <a:solidFill>
                  <a:schemeClr val="tx1"/>
                </a:solidFill>
                <a:latin typeface="+mj-lt"/>
                <a:cs typeface="Tahoma" charset="0"/>
                <a:sym typeface="Tahoma" charset="0"/>
              </a:rPr>
              <a:t>= </a:t>
            </a:r>
            <a:r>
              <a:rPr lang="en-US" dirty="0" smtClean="0">
                <a:solidFill>
                  <a:schemeClr val="tx1"/>
                </a:solidFill>
                <a:latin typeface="+mj-lt"/>
                <a:cs typeface="Tahoma" charset="0"/>
                <a:sym typeface="Tahoma" charset="0"/>
              </a:rPr>
              <a:t>293K </a:t>
            </a:r>
            <a:r>
              <a:rPr lang="en-US" dirty="0">
                <a:solidFill>
                  <a:schemeClr val="tx1"/>
                </a:solidFill>
                <a:latin typeface="+mj-lt"/>
                <a:cs typeface="Tahoma" charset="0"/>
                <a:sym typeface="Tahoma" charset="0"/>
              </a:rPr>
              <a:t>= 25 </a:t>
            </a:r>
            <a:r>
              <a:rPr lang="en-US" dirty="0" err="1">
                <a:solidFill>
                  <a:schemeClr val="tx1"/>
                </a:solidFill>
                <a:latin typeface="+mj-lt"/>
                <a:cs typeface="Tahoma" charset="0"/>
                <a:sym typeface="Tahoma" charset="0"/>
              </a:rPr>
              <a:t>meV</a:t>
            </a:r>
            <a:r>
              <a:rPr lang="en-US" dirty="0">
                <a:solidFill>
                  <a:schemeClr val="tx1"/>
                </a:solidFill>
                <a:latin typeface="+mj-lt"/>
                <a:cs typeface="Tahoma" charset="0"/>
                <a:sym typeface="Tahoma" charset="0"/>
              </a:rPr>
              <a:t>, </a:t>
            </a:r>
            <a:r>
              <a:rPr lang="en-US" dirty="0" err="1">
                <a:solidFill>
                  <a:schemeClr val="tx1"/>
                </a:solidFill>
                <a:latin typeface="Gill Sans" charset="0"/>
                <a:cs typeface="Lucida Grande" charset="0"/>
                <a:sym typeface="Gill Sans" charset="0"/>
              </a:rPr>
              <a:t>λ</a:t>
            </a:r>
            <a:r>
              <a:rPr lang="en-US" dirty="0">
                <a:solidFill>
                  <a:schemeClr val="tx1"/>
                </a:solidFill>
                <a:latin typeface="+mj-lt"/>
                <a:cs typeface="Lucida Grande" charset="0"/>
                <a:sym typeface="Gill Sans" charset="0"/>
              </a:rPr>
              <a:t> = 1.8 </a:t>
            </a:r>
            <a:r>
              <a:rPr lang="en-US" dirty="0" err="1" smtClean="0">
                <a:solidFill>
                  <a:schemeClr val="tx1"/>
                </a:solidFill>
                <a:latin typeface="+mj-lt"/>
                <a:cs typeface="Lucida Grande" charset="0"/>
                <a:sym typeface="Gill Sans" charset="0"/>
              </a:rPr>
              <a:t>Å</a:t>
            </a:r>
            <a:r>
              <a:rPr lang="en-US" dirty="0" smtClean="0">
                <a:solidFill>
                  <a:schemeClr val="tx1"/>
                </a:solidFill>
                <a:latin typeface="+mj-lt"/>
                <a:sym typeface="Gill Sans" charset="0"/>
              </a:rPr>
              <a:t/>
            </a:r>
            <a:br>
              <a:rPr lang="en-US" dirty="0" smtClean="0">
                <a:solidFill>
                  <a:schemeClr val="tx1"/>
                </a:solidFill>
                <a:latin typeface="+mj-lt"/>
                <a:sym typeface="Gill Sans" charset="0"/>
              </a:rPr>
            </a:br>
            <a:r>
              <a:rPr lang="en-US" dirty="0" smtClean="0">
                <a:solidFill>
                  <a:schemeClr val="tx1"/>
                </a:solidFill>
                <a:latin typeface="+mj-lt"/>
                <a:cs typeface="Tahoma" charset="0"/>
                <a:sym typeface="Tahoma" charset="0"/>
              </a:rPr>
              <a:t>v </a:t>
            </a:r>
            <a:r>
              <a:rPr lang="en-US" dirty="0">
                <a:solidFill>
                  <a:schemeClr val="tx1"/>
                </a:solidFill>
                <a:latin typeface="+mj-lt"/>
                <a:cs typeface="Tahoma" charset="0"/>
                <a:sym typeface="Tahoma" charset="0"/>
              </a:rPr>
              <a:t>= </a:t>
            </a:r>
            <a:r>
              <a:rPr lang="en-US" dirty="0" smtClean="0">
                <a:solidFill>
                  <a:schemeClr val="tx1"/>
                </a:solidFill>
                <a:latin typeface="+mj-lt"/>
                <a:cs typeface="Tahoma" charset="0"/>
                <a:sym typeface="Tahoma" charset="0"/>
              </a:rPr>
              <a:t>2 km/s </a:t>
            </a:r>
            <a:endParaRPr lang="en-US" dirty="0">
              <a:solidFill>
                <a:schemeClr val="tx1"/>
              </a:solidFill>
              <a:latin typeface="+mj-lt"/>
              <a:sym typeface="Gill Sans" charset="0"/>
            </a:endParaRPr>
          </a:p>
        </p:txBody>
      </p:sp>
      <p:pic>
        <p:nvPicPr>
          <p:cNvPr id="11" name="COMPASSMovie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775325" y="5104059"/>
            <a:ext cx="2781300" cy="1706319"/>
          </a:xfrm>
          <a:prstGeom prst="rect">
            <a:avLst/>
          </a:prstGeom>
        </p:spPr>
      </p:pic>
      <p:pic>
        <p:nvPicPr>
          <p:cNvPr id="15" name="Picture 14"/>
          <p:cNvPicPr>
            <a:picLocks noChangeAspect="1"/>
          </p:cNvPicPr>
          <p:nvPr/>
        </p:nvPicPr>
        <p:blipFill>
          <a:blip r:embed="rId9"/>
          <a:stretch>
            <a:fillRect/>
          </a:stretch>
        </p:blipFill>
        <p:spPr>
          <a:xfrm>
            <a:off x="6108412" y="2967182"/>
            <a:ext cx="2184400" cy="2032000"/>
          </a:xfrm>
          <a:prstGeom prst="rect">
            <a:avLst/>
          </a:prstGeom>
        </p:spPr>
      </p:pic>
      <p:sp>
        <p:nvSpPr>
          <p:cNvPr id="16" name="TextBox 15"/>
          <p:cNvSpPr txBox="1"/>
          <p:nvPr/>
        </p:nvSpPr>
        <p:spPr>
          <a:xfrm>
            <a:off x="601849" y="5541816"/>
            <a:ext cx="4930257" cy="830803"/>
          </a:xfrm>
          <a:prstGeom prst="rect">
            <a:avLst/>
          </a:prstGeom>
          <a:noFill/>
        </p:spPr>
        <p:txBody>
          <a:bodyPr wrap="none" lIns="91248" tIns="45624" rIns="91248" bIns="45624" rtlCol="0">
            <a:spAutoFit/>
          </a:bodyPr>
          <a:lstStyle/>
          <a:p>
            <a:pPr defTabSz="456233"/>
            <a:r>
              <a:rPr lang="en-US" sz="2400" b="1" dirty="0" smtClean="0">
                <a:solidFill>
                  <a:srgbClr val="FF0000"/>
                </a:solidFill>
                <a:sym typeface="Calibri"/>
              </a:rPr>
              <a:t>Neutrons tell us where are the atoms</a:t>
            </a:r>
            <a:endParaRPr lang="en-US" sz="2400" b="1" dirty="0">
              <a:solidFill>
                <a:srgbClr val="FF0000"/>
              </a:solidFill>
              <a:sym typeface="Calibri"/>
            </a:endParaRPr>
          </a:p>
          <a:p>
            <a:pPr defTabSz="456233"/>
            <a:r>
              <a:rPr lang="en-US" sz="2400" b="1" dirty="0">
                <a:solidFill>
                  <a:srgbClr val="FF0000"/>
                </a:solidFill>
                <a:sym typeface="Calibri"/>
              </a:rPr>
              <a:t>a</a:t>
            </a:r>
            <a:r>
              <a:rPr lang="en-US" sz="2400" b="1" dirty="0" smtClean="0">
                <a:solidFill>
                  <a:srgbClr val="FF0000"/>
                </a:solidFill>
                <a:sym typeface="Calibri"/>
              </a:rPr>
              <a:t>nd what do they do</a:t>
            </a:r>
            <a:endParaRPr lang="en-US" sz="2400" b="1" dirty="0">
              <a:solidFill>
                <a:srgbClr val="FF0000"/>
              </a:solidFill>
              <a:sym typeface="Calibri"/>
            </a:endParaRPr>
          </a:p>
        </p:txBody>
      </p:sp>
      <p:pic>
        <p:nvPicPr>
          <p:cNvPr id="2" name="neutron_coffee.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5795921" y="170152"/>
            <a:ext cx="2760705" cy="2797030"/>
          </a:xfrm>
          <a:prstGeom prst="rect">
            <a:avLst/>
          </a:prstGeom>
        </p:spPr>
      </p:pic>
    </p:spTree>
    <p:extLst>
      <p:ext uri="{BB962C8B-B14F-4D97-AF65-F5344CB8AC3E}">
        <p14:creationId xmlns:p14="http://schemas.microsoft.com/office/powerpoint/2010/main" val="10004910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0" fill="hold"/>
                                        <p:tgtEl>
                                          <p:spTgt spid="11"/>
                                        </p:tgtEl>
                                      </p:cBhvr>
                                    </p:cmd>
                                  </p:childTnLst>
                                </p:cTn>
                              </p:par>
                              <p:par>
                                <p:cTn id="7" presetID="1" presetClass="mediacall" presetSubtype="0" fill="hold" nodeType="withEffect">
                                  <p:stCondLst>
                                    <p:cond delay="0"/>
                                  </p:stCondLst>
                                  <p:childTnLst>
                                    <p:cmd type="call" cmd="playFrom(0.0)">
                                      <p:cBhvr>
                                        <p:cTn id="8" dur="62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1"/>
                                        </p:tgtEl>
                                      </p:cBhvr>
                                    </p:cmd>
                                  </p:childTnLst>
                                </p:cTn>
                              </p:par>
                            </p:childTnLst>
                          </p:cTn>
                        </p:par>
                      </p:childTnLst>
                    </p:cTn>
                  </p:par>
                </p:childTnLst>
              </p:cTn>
              <p:nextCondLst>
                <p:cond evt="onClick" delay="0">
                  <p:tgtEl>
                    <p:spTgt spid="11"/>
                  </p:tgtEl>
                </p:cond>
              </p:nextCondLst>
            </p:seq>
            <p:video>
              <p:cMediaNode vol="80000">
                <p:cTn id="14" fill="hold" display="0">
                  <p:stCondLst>
                    <p:cond delay="indefinite"/>
                  </p:stCondLst>
                </p:cTn>
                <p:tgtEl>
                  <p:spTgt spid="11"/>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p:cTn id="20"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p:cNvSpPr>
          <p:nvPr/>
        </p:nvSpPr>
        <p:spPr bwMode="auto">
          <a:xfrm>
            <a:off x="0" y="70"/>
            <a:ext cx="9906000" cy="1097521"/>
          </a:xfrm>
          <a:prstGeom prst="rect">
            <a:avLst/>
          </a:prstGeom>
          <a:solidFill>
            <a:srgbClr val="1E9FD4"/>
          </a:soli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911806" fontAlgn="base">
              <a:spcBef>
                <a:spcPct val="0"/>
              </a:spcBef>
              <a:spcAft>
                <a:spcPct val="0"/>
              </a:spcAft>
            </a:pPr>
            <a:endParaRPr lang="en-US" sz="4200">
              <a:latin typeface="Gill Sans" charset="0"/>
              <a:ea typeface="ヒラギノ角ゴ ProN W3" charset="0"/>
              <a:cs typeface="ヒラギノ角ゴ ProN W3" charset="0"/>
              <a:sym typeface="Gill Sans" charset="0"/>
            </a:endParaRPr>
          </a:p>
        </p:txBody>
      </p:sp>
      <p:sp>
        <p:nvSpPr>
          <p:cNvPr id="2" name="Rectangle 1"/>
          <p:cNvSpPr/>
          <p:nvPr/>
        </p:nvSpPr>
        <p:spPr bwMode="auto">
          <a:xfrm>
            <a:off x="381000" y="1106508"/>
            <a:ext cx="9144000" cy="5711519"/>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182" tIns="45594" rIns="91182" bIns="45594" numCol="1" spcCol="0" rtlCol="0" anchor="t" anchorCtr="0" compatLnSpc="1">
            <a:prstTxWarp prst="textNoShape">
              <a:avLst/>
            </a:prstTxWarp>
          </a:bodyPr>
          <a:lstStyle/>
          <a:p>
            <a:pPr algn="ctr" defTabSz="911806" fontAlgn="base">
              <a:spcBef>
                <a:spcPct val="0"/>
              </a:spcBef>
              <a:spcAft>
                <a:spcPct val="0"/>
              </a:spcAft>
            </a:pPr>
            <a:endParaRPr lang="en-US" sz="4200">
              <a:solidFill>
                <a:srgbClr val="FFFFFF"/>
              </a:solidFill>
              <a:latin typeface="Gill Sans" charset="0"/>
              <a:ea typeface="ヒラギノ角ゴ ProN W3" charset="0"/>
              <a:cs typeface="ヒラギノ角ゴ ProN W3" charset="0"/>
              <a:sym typeface="Gill Sans"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07313" y="377895"/>
            <a:ext cx="1358900" cy="72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pic>
      <p:sp>
        <p:nvSpPr>
          <p:cNvPr id="10245" name="Rectangle 5"/>
          <p:cNvSpPr>
            <a:spLocks noGrp="1" noChangeArrowheads="1"/>
          </p:cNvSpPr>
          <p:nvPr>
            <p:ph type="title"/>
          </p:nvPr>
        </p:nvSpPr>
        <p:spPr>
          <a:xfrm>
            <a:off x="855224" y="1"/>
            <a:ext cx="8229600" cy="993412"/>
          </a:xfrm>
          <a:ln/>
        </p:spPr>
        <p:txBody>
          <a:bodyPr vert="horz" lIns="37988" tIns="37988" rIns="37988" bIns="37988" rtlCol="0" anchor="ctr">
            <a:normAutofit/>
          </a:bodyPr>
          <a:lstStyle/>
          <a:p>
            <a:r>
              <a:rPr lang="en-US" sz="3000" dirty="0"/>
              <a:t>Science Drivers for the </a:t>
            </a:r>
            <a:br>
              <a:rPr lang="en-US" sz="3000" dirty="0"/>
            </a:br>
            <a:r>
              <a:rPr lang="en-US" sz="3000" dirty="0"/>
              <a:t>Reference Instrument Suite</a:t>
            </a:r>
          </a:p>
        </p:txBody>
      </p:sp>
      <p:graphicFrame>
        <p:nvGraphicFramePr>
          <p:cNvPr id="95" name="Table 94"/>
          <p:cNvGraphicFramePr>
            <a:graphicFrameLocks noGrp="1"/>
          </p:cNvGraphicFramePr>
          <p:nvPr>
            <p:extLst/>
          </p:nvPr>
        </p:nvGraphicFramePr>
        <p:xfrm>
          <a:off x="767695" y="1102765"/>
          <a:ext cx="4202343" cy="5681924"/>
        </p:xfrm>
        <a:graphic>
          <a:graphicData uri="http://schemas.openxmlformats.org/drawingml/2006/table">
            <a:tbl>
              <a:tblPr firstRow="1" bandRow="1">
                <a:tableStyleId>{2D5ABB26-0587-4C30-8999-92F81FD0307C}</a:tableStyleId>
              </a:tblPr>
              <a:tblGrid>
                <a:gridCol w="1872077"/>
                <a:gridCol w="2330266"/>
              </a:tblGrid>
              <a:tr h="421922">
                <a:tc>
                  <a:txBody>
                    <a:bodyPr/>
                    <a:lstStyle/>
                    <a:p>
                      <a:r>
                        <a:rPr lang="en-US" sz="1100" b="1" dirty="0" smtClean="0"/>
                        <a:t>Multi-Purpose</a:t>
                      </a:r>
                      <a:r>
                        <a:rPr lang="en-US" sz="1100" b="1" baseline="0" dirty="0" smtClean="0"/>
                        <a:t> Imaging</a:t>
                      </a:r>
                    </a:p>
                    <a:p>
                      <a:r>
                        <a:rPr lang="en-US" sz="1100" b="1" baseline="0" dirty="0" smtClean="0"/>
                        <a:t>ODIN</a:t>
                      </a:r>
                      <a:endParaRPr lang="en-US" sz="1100" b="1" dirty="0"/>
                    </a:p>
                  </a:txBody>
                  <a:tcPr marL="64293" marR="64293" marT="32147" marB="32147">
                    <a:solidFill>
                      <a:srgbClr val="8EB9DC">
                        <a:alpha val="50000"/>
                      </a:srgbClr>
                    </a:solidFill>
                  </a:tcPr>
                </a:tc>
                <a:tc>
                  <a:txBody>
                    <a:bodyPr/>
                    <a:lstStyle/>
                    <a:p>
                      <a:endParaRPr lang="en-US" sz="1100" b="1" dirty="0"/>
                    </a:p>
                  </a:txBody>
                  <a:tcPr marL="64293" marR="64293" marT="32147" marB="32147">
                    <a:solidFill>
                      <a:srgbClr val="8EB9DC">
                        <a:alpha val="50000"/>
                      </a:srgbClr>
                    </a:solidFill>
                  </a:tcPr>
                </a:tc>
              </a:tr>
              <a:tr h="421922">
                <a:tc>
                  <a:txBody>
                    <a:bodyPr/>
                    <a:lstStyle/>
                    <a:p>
                      <a:r>
                        <a:rPr lang="en-US" sz="1100" b="1" dirty="0" smtClean="0"/>
                        <a:t>General-Purpose</a:t>
                      </a:r>
                      <a:r>
                        <a:rPr lang="en-US" sz="1100" b="1" baseline="0" dirty="0" smtClean="0"/>
                        <a:t> SANS</a:t>
                      </a:r>
                    </a:p>
                    <a:p>
                      <a:r>
                        <a:rPr lang="en-US" sz="1100" b="1" baseline="0" dirty="0" smtClean="0"/>
                        <a:t>SKADI</a:t>
                      </a:r>
                      <a:endParaRPr lang="en-US" sz="1100" b="1" dirty="0"/>
                    </a:p>
                  </a:txBody>
                  <a:tcPr marL="64293" marR="64293" marT="32147" marB="32147">
                    <a:solidFill>
                      <a:srgbClr val="8EB9DC">
                        <a:alpha val="50000"/>
                      </a:srgbClr>
                    </a:solidFill>
                  </a:tcPr>
                </a:tc>
                <a:tc>
                  <a:txBody>
                    <a:bodyPr/>
                    <a:lstStyle/>
                    <a:p>
                      <a:endParaRPr lang="en-US" sz="1100" b="1" dirty="0"/>
                    </a:p>
                  </a:txBody>
                  <a:tcPr marL="64293" marR="64293" marT="32147" marB="32147">
                    <a:solidFill>
                      <a:srgbClr val="8EB9DC">
                        <a:alpha val="50000"/>
                      </a:srgbClr>
                    </a:solidFill>
                  </a:tcPr>
                </a:tc>
              </a:tr>
              <a:tr h="421922">
                <a:tc>
                  <a:txBody>
                    <a:bodyPr/>
                    <a:lstStyle/>
                    <a:p>
                      <a:r>
                        <a:rPr lang="en-US" sz="1100" b="1" dirty="0" smtClean="0"/>
                        <a:t>Broadband SANS</a:t>
                      </a:r>
                    </a:p>
                    <a:p>
                      <a:r>
                        <a:rPr lang="en-US" sz="1100" b="1" dirty="0" smtClean="0"/>
                        <a:t>LOKI</a:t>
                      </a:r>
                      <a:endParaRPr lang="en-US" sz="1100" b="1" dirty="0"/>
                    </a:p>
                  </a:txBody>
                  <a:tcPr marL="64293" marR="64293" marT="32147" marB="32147">
                    <a:solidFill>
                      <a:srgbClr val="8EB9DC">
                        <a:alpha val="50000"/>
                      </a:srgbClr>
                    </a:solidFill>
                  </a:tcPr>
                </a:tc>
                <a:tc>
                  <a:txBody>
                    <a:bodyPr/>
                    <a:lstStyle/>
                    <a:p>
                      <a:endParaRPr lang="en-US" sz="1100" b="1" dirty="0"/>
                    </a:p>
                  </a:txBody>
                  <a:tcPr marL="64293" marR="64293" marT="32147" marB="32147">
                    <a:solidFill>
                      <a:srgbClr val="8EB9DC">
                        <a:alpha val="50000"/>
                      </a:srgbClr>
                    </a:solidFill>
                  </a:tcPr>
                </a:tc>
              </a:tr>
              <a:tr h="421922">
                <a:tc>
                  <a:txBody>
                    <a:bodyPr/>
                    <a:lstStyle/>
                    <a:p>
                      <a:r>
                        <a:rPr lang="en-US" sz="1100" dirty="0" smtClean="0"/>
                        <a:t>Surface Scattering</a:t>
                      </a:r>
                      <a:endParaRPr lang="en-US" sz="1100" b="1" dirty="0"/>
                    </a:p>
                  </a:txBody>
                  <a:tcPr marL="64293" marR="64293" marT="32147" marB="32147">
                    <a:solidFill>
                      <a:srgbClr val="8EB9DC">
                        <a:alpha val="50000"/>
                      </a:srgbClr>
                    </a:solidFill>
                  </a:tcPr>
                </a:tc>
                <a:tc>
                  <a:txBody>
                    <a:bodyPr/>
                    <a:lstStyle/>
                    <a:p>
                      <a:endParaRPr lang="en-US" sz="1100" b="1" dirty="0"/>
                    </a:p>
                  </a:txBody>
                  <a:tcPr marL="64293" marR="64293" marT="32147" marB="32147">
                    <a:solidFill>
                      <a:srgbClr val="8EB9DC">
                        <a:alpha val="50000"/>
                      </a:srgbClr>
                    </a:solidFill>
                  </a:tcPr>
                </a:tc>
              </a:tr>
              <a:tr h="421922">
                <a:tc>
                  <a:txBody>
                    <a:bodyPr/>
                    <a:lstStyle/>
                    <a:p>
                      <a:r>
                        <a:rPr lang="en-US" sz="1100" b="1" dirty="0" smtClean="0"/>
                        <a:t>Horizontal </a:t>
                      </a:r>
                      <a:r>
                        <a:rPr lang="en-US" sz="1100" b="1" baseline="0" dirty="0" smtClean="0"/>
                        <a:t>Reflectometer</a:t>
                      </a:r>
                    </a:p>
                    <a:p>
                      <a:r>
                        <a:rPr lang="en-US" sz="1100" b="1" baseline="0" dirty="0" smtClean="0"/>
                        <a:t>FREIA</a:t>
                      </a:r>
                      <a:endParaRPr lang="en-US" sz="1100" b="1" dirty="0"/>
                    </a:p>
                  </a:txBody>
                  <a:tcPr marL="64293" marR="64293" marT="32147" marB="32147">
                    <a:solidFill>
                      <a:srgbClr val="8EB9DC">
                        <a:alpha val="50000"/>
                      </a:srgbClr>
                    </a:solidFill>
                  </a:tcPr>
                </a:tc>
                <a:tc>
                  <a:txBody>
                    <a:bodyPr/>
                    <a:lstStyle/>
                    <a:p>
                      <a:endParaRPr lang="en-US" sz="1100" b="1" dirty="0"/>
                    </a:p>
                  </a:txBody>
                  <a:tcPr marL="64293" marR="64293" marT="32147" marB="32147">
                    <a:solidFill>
                      <a:srgbClr val="8EB9DC">
                        <a:alpha val="50000"/>
                      </a:srgbClr>
                    </a:solidFill>
                  </a:tcPr>
                </a:tc>
              </a:tr>
              <a:tr h="421922">
                <a:tc>
                  <a:txBody>
                    <a:bodyPr/>
                    <a:lstStyle/>
                    <a:p>
                      <a:r>
                        <a:rPr lang="en-US" sz="1100" b="1" dirty="0" smtClean="0"/>
                        <a:t>Vertical Reflectometer</a:t>
                      </a:r>
                    </a:p>
                    <a:p>
                      <a:r>
                        <a:rPr lang="en-US" sz="1100" b="1" dirty="0" smtClean="0"/>
                        <a:t>ESTIA</a:t>
                      </a:r>
                      <a:endParaRPr lang="en-US" sz="1100" b="1" dirty="0"/>
                    </a:p>
                  </a:txBody>
                  <a:tcPr marL="64293" marR="64293" marT="32147" marB="32147">
                    <a:solidFill>
                      <a:srgbClr val="8EB9DC">
                        <a:alpha val="50000"/>
                      </a:srgbClr>
                    </a:solidFill>
                  </a:tcPr>
                </a:tc>
                <a:tc>
                  <a:txBody>
                    <a:bodyPr/>
                    <a:lstStyle/>
                    <a:p>
                      <a:endParaRPr lang="en-US" sz="1100" b="1" dirty="0"/>
                    </a:p>
                  </a:txBody>
                  <a:tcPr marL="64293" marR="64293" marT="32147" marB="32147">
                    <a:solidFill>
                      <a:srgbClr val="8EB9DC">
                        <a:alpha val="50000"/>
                      </a:srgbClr>
                    </a:solidFill>
                  </a:tcPr>
                </a:tc>
              </a:tr>
              <a:tr h="450056">
                <a:tc>
                  <a:txBody>
                    <a:bodyPr/>
                    <a:lstStyle/>
                    <a:p>
                      <a:r>
                        <a:rPr lang="en-US" sz="1100" b="1" dirty="0" smtClean="0"/>
                        <a:t>Thermal Powder Diffractometer HEIMDAL</a:t>
                      </a:r>
                      <a:endParaRPr lang="en-US" sz="1100" b="1" dirty="0"/>
                    </a:p>
                  </a:txBody>
                  <a:tcPr marL="64293" marR="64293" marT="32147" marB="32147">
                    <a:solidFill>
                      <a:schemeClr val="accent2">
                        <a:lumMod val="40000"/>
                        <a:lumOff val="60000"/>
                        <a:alpha val="49000"/>
                      </a:schemeClr>
                    </a:solidFill>
                  </a:tcPr>
                </a:tc>
                <a:tc>
                  <a:txBody>
                    <a:bodyPr/>
                    <a:lstStyle/>
                    <a:p>
                      <a:endParaRPr lang="en-US" sz="1100" b="1" dirty="0"/>
                    </a:p>
                  </a:txBody>
                  <a:tcPr marL="64293" marR="64293" marT="32147" marB="32147">
                    <a:solidFill>
                      <a:schemeClr val="accent2">
                        <a:lumMod val="40000"/>
                        <a:lumOff val="60000"/>
                        <a:alpha val="49000"/>
                      </a:schemeClr>
                    </a:solidFill>
                  </a:tcPr>
                </a:tc>
              </a:tr>
              <a:tr h="450056">
                <a:tc>
                  <a:txBody>
                    <a:bodyPr/>
                    <a:lstStyle/>
                    <a:p>
                      <a:r>
                        <a:rPr lang="en-US" sz="1100" b="1" dirty="0" err="1" smtClean="0"/>
                        <a:t>Bispectral</a:t>
                      </a:r>
                      <a:r>
                        <a:rPr lang="en-US" sz="1100" b="1" dirty="0" smtClean="0"/>
                        <a:t> Powder Diffractometer DREAM</a:t>
                      </a:r>
                      <a:endParaRPr lang="en-US" sz="1100" b="1" dirty="0"/>
                    </a:p>
                  </a:txBody>
                  <a:tcPr marL="64293" marR="64293" marT="32147" marB="32147">
                    <a:solidFill>
                      <a:schemeClr val="accent2">
                        <a:lumMod val="40000"/>
                        <a:lumOff val="60000"/>
                        <a:alpha val="49000"/>
                      </a:schemeClr>
                    </a:solidFill>
                  </a:tcPr>
                </a:tc>
                <a:tc>
                  <a:txBody>
                    <a:bodyPr/>
                    <a:lstStyle/>
                    <a:p>
                      <a:endParaRPr lang="en-US" sz="1100" b="1"/>
                    </a:p>
                  </a:txBody>
                  <a:tcPr marL="64293" marR="64293" marT="32147" marB="32147">
                    <a:solidFill>
                      <a:schemeClr val="accent2">
                        <a:lumMod val="40000"/>
                        <a:lumOff val="60000"/>
                        <a:alpha val="49000"/>
                      </a:schemeClr>
                    </a:solidFill>
                  </a:tcPr>
                </a:tc>
              </a:tr>
              <a:tr h="450056">
                <a:tc>
                  <a:txBody>
                    <a:bodyPr/>
                    <a:lstStyle/>
                    <a:p>
                      <a:r>
                        <a:rPr lang="en-US" sz="1100" dirty="0" smtClean="0"/>
                        <a:t>Monochromatic</a:t>
                      </a:r>
                      <a:r>
                        <a:rPr lang="en-US" sz="1100" baseline="0" dirty="0" smtClean="0"/>
                        <a:t> Powder Diffractometer</a:t>
                      </a:r>
                      <a:endParaRPr lang="en-US" sz="1100" b="1" dirty="0"/>
                    </a:p>
                  </a:txBody>
                  <a:tcPr marL="64293" marR="64293" marT="32147" marB="32147">
                    <a:solidFill>
                      <a:schemeClr val="accent2">
                        <a:lumMod val="40000"/>
                        <a:lumOff val="60000"/>
                        <a:alpha val="49000"/>
                      </a:schemeClr>
                    </a:solidFill>
                  </a:tcPr>
                </a:tc>
                <a:tc>
                  <a:txBody>
                    <a:bodyPr/>
                    <a:lstStyle/>
                    <a:p>
                      <a:endParaRPr lang="en-US" sz="1100" b="1" dirty="0"/>
                    </a:p>
                  </a:txBody>
                  <a:tcPr marL="64293" marR="64293" marT="32147" marB="32147">
                    <a:solidFill>
                      <a:schemeClr val="accent2">
                        <a:lumMod val="40000"/>
                        <a:lumOff val="60000"/>
                        <a:alpha val="49000"/>
                      </a:schemeClr>
                    </a:solidFill>
                  </a:tcPr>
                </a:tc>
              </a:tr>
              <a:tr h="450056">
                <a:tc>
                  <a:txBody>
                    <a:bodyPr/>
                    <a:lstStyle/>
                    <a:p>
                      <a:r>
                        <a:rPr lang="en-US" sz="1100" b="1" dirty="0" smtClean="0"/>
                        <a:t>Materials Science Diffractometer BEER</a:t>
                      </a:r>
                      <a:endParaRPr lang="en-US" sz="1100" b="1" dirty="0"/>
                    </a:p>
                  </a:txBody>
                  <a:tcPr marL="64293" marR="64293" marT="32147" marB="32147">
                    <a:solidFill>
                      <a:schemeClr val="accent2">
                        <a:lumMod val="40000"/>
                        <a:lumOff val="60000"/>
                        <a:alpha val="49000"/>
                      </a:schemeClr>
                    </a:solidFill>
                  </a:tcPr>
                </a:tc>
                <a:tc>
                  <a:txBody>
                    <a:bodyPr/>
                    <a:lstStyle/>
                    <a:p>
                      <a:endParaRPr lang="en-US" sz="1100" b="1" dirty="0"/>
                    </a:p>
                  </a:txBody>
                  <a:tcPr marL="64293" marR="64293" marT="32147" marB="32147">
                    <a:solidFill>
                      <a:schemeClr val="accent2">
                        <a:lumMod val="40000"/>
                        <a:lumOff val="60000"/>
                        <a:alpha val="49000"/>
                      </a:schemeClr>
                    </a:solidFill>
                  </a:tcPr>
                </a:tc>
              </a:tr>
              <a:tr h="450056">
                <a:tc>
                  <a:txBody>
                    <a:bodyPr/>
                    <a:lstStyle/>
                    <a:p>
                      <a:r>
                        <a:rPr lang="en-US" sz="1100" dirty="0" smtClean="0"/>
                        <a:t>Extreme Conditions Diffractometer</a:t>
                      </a:r>
                      <a:endParaRPr lang="en-US" sz="1100" b="1" dirty="0"/>
                    </a:p>
                  </a:txBody>
                  <a:tcPr marL="64293" marR="64293" marT="32147" marB="32147">
                    <a:solidFill>
                      <a:schemeClr val="accent2">
                        <a:lumMod val="40000"/>
                        <a:lumOff val="60000"/>
                        <a:alpha val="49000"/>
                      </a:schemeClr>
                    </a:solidFill>
                  </a:tcPr>
                </a:tc>
                <a:tc>
                  <a:txBody>
                    <a:bodyPr/>
                    <a:lstStyle/>
                    <a:p>
                      <a:endParaRPr lang="en-US" sz="1100" b="1" dirty="0"/>
                    </a:p>
                  </a:txBody>
                  <a:tcPr marL="64293" marR="64293" marT="32147" marB="32147">
                    <a:solidFill>
                      <a:schemeClr val="accent2">
                        <a:lumMod val="40000"/>
                        <a:lumOff val="60000"/>
                        <a:alpha val="49000"/>
                      </a:schemeClr>
                    </a:solidFill>
                  </a:tcPr>
                </a:tc>
              </a:tr>
              <a:tr h="450056">
                <a:tc>
                  <a:txBody>
                    <a:bodyPr/>
                    <a:lstStyle/>
                    <a:p>
                      <a:r>
                        <a:rPr lang="en-US" sz="1100" b="1" dirty="0" smtClean="0"/>
                        <a:t>Single-Crystal Magnetism </a:t>
                      </a:r>
                      <a:r>
                        <a:rPr lang="en-US" sz="1100" b="1" dirty="0" err="1" smtClean="0"/>
                        <a:t>Diffractometer</a:t>
                      </a:r>
                      <a:r>
                        <a:rPr lang="en-US" sz="1100" b="1" dirty="0" smtClean="0"/>
                        <a:t> MAGIC</a:t>
                      </a:r>
                      <a:endParaRPr lang="en-US" sz="1100" b="1" dirty="0"/>
                    </a:p>
                  </a:txBody>
                  <a:tcPr marL="64293" marR="64293" marT="32147" marB="32147">
                    <a:solidFill>
                      <a:schemeClr val="accent2">
                        <a:lumMod val="40000"/>
                        <a:lumOff val="60000"/>
                        <a:alpha val="49000"/>
                      </a:schemeClr>
                    </a:solidFill>
                  </a:tcPr>
                </a:tc>
                <a:tc>
                  <a:txBody>
                    <a:bodyPr/>
                    <a:lstStyle/>
                    <a:p>
                      <a:endParaRPr lang="en-US" sz="1100" b="1" dirty="0"/>
                    </a:p>
                  </a:txBody>
                  <a:tcPr marL="64293" marR="64293" marT="32147" marB="32147">
                    <a:solidFill>
                      <a:schemeClr val="accent2">
                        <a:lumMod val="40000"/>
                        <a:lumOff val="60000"/>
                        <a:alpha val="49000"/>
                      </a:schemeClr>
                    </a:solidFill>
                  </a:tcPr>
                </a:tc>
              </a:tr>
              <a:tr h="450056">
                <a:tc>
                  <a:txBody>
                    <a:bodyPr/>
                    <a:lstStyle/>
                    <a:p>
                      <a:r>
                        <a:rPr lang="en-US" sz="1100" b="1" dirty="0" smtClean="0"/>
                        <a:t>Macromolecular Diffractometer NMX</a:t>
                      </a:r>
                      <a:endParaRPr lang="en-US" sz="1100" b="1" dirty="0"/>
                    </a:p>
                  </a:txBody>
                  <a:tcPr marL="64293" marR="64293" marT="32147" marB="32147">
                    <a:solidFill>
                      <a:schemeClr val="accent2">
                        <a:lumMod val="40000"/>
                        <a:lumOff val="60000"/>
                        <a:alpha val="49000"/>
                      </a:schemeClr>
                    </a:solidFill>
                  </a:tcPr>
                </a:tc>
                <a:tc>
                  <a:txBody>
                    <a:bodyPr/>
                    <a:lstStyle/>
                    <a:p>
                      <a:endParaRPr lang="en-US" sz="1100" b="1" dirty="0"/>
                    </a:p>
                  </a:txBody>
                  <a:tcPr marL="64293" marR="64293" marT="32147" marB="32147">
                    <a:solidFill>
                      <a:schemeClr val="accent2">
                        <a:lumMod val="40000"/>
                        <a:lumOff val="60000"/>
                        <a:alpha val="49000"/>
                      </a:schemeClr>
                    </a:solidFill>
                  </a:tcPr>
                </a:tc>
              </a:tr>
            </a:tbl>
          </a:graphicData>
        </a:graphic>
      </p:graphicFrame>
      <p:graphicFrame>
        <p:nvGraphicFramePr>
          <p:cNvPr id="96" name="Table 95"/>
          <p:cNvGraphicFramePr>
            <a:graphicFrameLocks noGrp="1"/>
          </p:cNvGraphicFramePr>
          <p:nvPr>
            <p:extLst/>
          </p:nvPr>
        </p:nvGraphicFramePr>
        <p:xfrm>
          <a:off x="5470630" y="1113280"/>
          <a:ext cx="3736743" cy="3835843"/>
        </p:xfrm>
        <a:graphic>
          <a:graphicData uri="http://schemas.openxmlformats.org/drawingml/2006/table">
            <a:tbl>
              <a:tblPr firstRow="1" bandRow="1">
                <a:tableStyleId>{2D5ABB26-0587-4C30-8999-92F81FD0307C}</a:tableStyleId>
              </a:tblPr>
              <a:tblGrid>
                <a:gridCol w="1725798"/>
                <a:gridCol w="2010945"/>
              </a:tblGrid>
              <a:tr h="431242">
                <a:tc>
                  <a:txBody>
                    <a:bodyPr/>
                    <a:lstStyle/>
                    <a:p>
                      <a:r>
                        <a:rPr lang="en-US" sz="1100" b="1" dirty="0" smtClean="0"/>
                        <a:t>Cold Direct Geometry Spectrometer C-SPEC</a:t>
                      </a:r>
                      <a:endParaRPr lang="en-US" sz="1100" b="1" dirty="0"/>
                    </a:p>
                  </a:txBody>
                  <a:tcPr marL="64293" marR="64293" marT="32147" marB="32147">
                    <a:solidFill>
                      <a:srgbClr val="CCFFCC">
                        <a:alpha val="50000"/>
                      </a:srgbClr>
                    </a:solidFill>
                  </a:tcPr>
                </a:tc>
                <a:tc>
                  <a:txBody>
                    <a:bodyPr/>
                    <a:lstStyle/>
                    <a:p>
                      <a:endParaRPr lang="en-US" sz="1100" b="1" dirty="0"/>
                    </a:p>
                  </a:txBody>
                  <a:tcPr marL="64293" marR="64293" marT="32147" marB="32147">
                    <a:solidFill>
                      <a:srgbClr val="CCFFCC">
                        <a:alpha val="50000"/>
                      </a:srgbClr>
                    </a:solidFill>
                  </a:tcPr>
                </a:tc>
              </a:tr>
              <a:tr h="431242">
                <a:tc>
                  <a:txBody>
                    <a:bodyPr/>
                    <a:lstStyle/>
                    <a:p>
                      <a:r>
                        <a:rPr lang="en-US" sz="1100" b="1" dirty="0" smtClean="0"/>
                        <a:t>Wide</a:t>
                      </a:r>
                      <a:r>
                        <a:rPr lang="en-US" sz="1100" b="1" baseline="0" dirty="0" smtClean="0"/>
                        <a:t> Bandwidth </a:t>
                      </a:r>
                      <a:r>
                        <a:rPr lang="en-US" sz="1100" b="1" dirty="0" smtClean="0"/>
                        <a:t>Direct Geom. Spectrometer VOR</a:t>
                      </a:r>
                      <a:endParaRPr lang="en-US" sz="1100" b="1" dirty="0"/>
                    </a:p>
                  </a:txBody>
                  <a:tcPr marL="64293" marR="64293" marT="32147" marB="32147">
                    <a:solidFill>
                      <a:srgbClr val="CCFFCC">
                        <a:alpha val="50000"/>
                      </a:srgbClr>
                    </a:solidFill>
                  </a:tcPr>
                </a:tc>
                <a:tc>
                  <a:txBody>
                    <a:bodyPr/>
                    <a:lstStyle/>
                    <a:p>
                      <a:endParaRPr lang="en-US" sz="1100" b="1" dirty="0"/>
                    </a:p>
                  </a:txBody>
                  <a:tcPr marL="64293" marR="64293" marT="32147" marB="32147">
                    <a:solidFill>
                      <a:srgbClr val="CCFFCC">
                        <a:alpha val="50000"/>
                      </a:srgbClr>
                    </a:solidFill>
                  </a:tcPr>
                </a:tc>
              </a:tr>
              <a:tr h="431242">
                <a:tc>
                  <a:txBody>
                    <a:bodyPr/>
                    <a:lstStyle/>
                    <a:p>
                      <a:r>
                        <a:rPr lang="en-US" sz="1100" b="1" dirty="0" err="1" smtClean="0">
                          <a:solidFill>
                            <a:schemeClr val="tx1"/>
                          </a:solidFill>
                        </a:rPr>
                        <a:t>Bispectral</a:t>
                      </a:r>
                      <a:r>
                        <a:rPr lang="en-US" sz="1100" b="1" dirty="0" smtClean="0">
                          <a:solidFill>
                            <a:schemeClr val="tx1"/>
                          </a:solidFill>
                        </a:rPr>
                        <a:t> Direct Geometry </a:t>
                      </a:r>
                      <a:r>
                        <a:rPr lang="en-US" sz="1100" b="1" baseline="0" dirty="0" smtClean="0">
                          <a:solidFill>
                            <a:schemeClr val="tx1"/>
                          </a:solidFill>
                        </a:rPr>
                        <a:t>Spectrometer TREX</a:t>
                      </a:r>
                      <a:endParaRPr lang="en-US" sz="1100" b="1" dirty="0">
                        <a:solidFill>
                          <a:schemeClr val="tx1"/>
                        </a:solidFill>
                      </a:endParaRPr>
                    </a:p>
                  </a:txBody>
                  <a:tcPr marL="64293" marR="64293" marT="32147" marB="32147">
                    <a:solidFill>
                      <a:srgbClr val="CCFFCC">
                        <a:alpha val="50000"/>
                      </a:srgbClr>
                    </a:solidFill>
                  </a:tcPr>
                </a:tc>
                <a:tc>
                  <a:txBody>
                    <a:bodyPr/>
                    <a:lstStyle/>
                    <a:p>
                      <a:endParaRPr lang="en-US" sz="1100" b="1" dirty="0"/>
                    </a:p>
                  </a:txBody>
                  <a:tcPr marL="64293" marR="64293" marT="32147" marB="32147">
                    <a:solidFill>
                      <a:srgbClr val="CCFFCC">
                        <a:alpha val="50000"/>
                      </a:srgbClr>
                    </a:solidFill>
                  </a:tcPr>
                </a:tc>
              </a:tr>
              <a:tr h="431242">
                <a:tc>
                  <a:txBody>
                    <a:bodyPr/>
                    <a:lstStyle/>
                    <a:p>
                      <a:r>
                        <a:rPr lang="en-US" sz="1100" b="1" dirty="0" smtClean="0"/>
                        <a:t>Cold Crystal-</a:t>
                      </a:r>
                      <a:r>
                        <a:rPr lang="en-US" sz="1100" b="1" dirty="0" err="1" smtClean="0"/>
                        <a:t>Analyser</a:t>
                      </a:r>
                      <a:r>
                        <a:rPr lang="en-US" sz="1100" b="1" baseline="0" dirty="0" smtClean="0"/>
                        <a:t> Spectrometer CAMEA</a:t>
                      </a:r>
                      <a:endParaRPr lang="en-US" sz="1100" b="1" dirty="0"/>
                    </a:p>
                  </a:txBody>
                  <a:tcPr marL="64293" marR="64293" marT="32147" marB="32147">
                    <a:solidFill>
                      <a:srgbClr val="CCFFCC">
                        <a:alpha val="50000"/>
                      </a:srgbClr>
                    </a:solidFill>
                  </a:tcPr>
                </a:tc>
                <a:tc>
                  <a:txBody>
                    <a:bodyPr/>
                    <a:lstStyle/>
                    <a:p>
                      <a:endParaRPr lang="en-US" sz="1100" b="1" dirty="0"/>
                    </a:p>
                  </a:txBody>
                  <a:tcPr marL="64293" marR="64293" marT="32147" marB="32147">
                    <a:solidFill>
                      <a:srgbClr val="CCFFCC">
                        <a:alpha val="50000"/>
                      </a:srgbClr>
                    </a:solidFill>
                  </a:tcPr>
                </a:tc>
              </a:tr>
              <a:tr h="431242">
                <a:tc>
                  <a:txBody>
                    <a:bodyPr/>
                    <a:lstStyle/>
                    <a:p>
                      <a:r>
                        <a:rPr lang="en-US" sz="1100" b="1" dirty="0" smtClean="0"/>
                        <a:t>Vibrational Spectrometer</a:t>
                      </a:r>
                      <a:r>
                        <a:rPr lang="en-US" sz="1100" b="1" baseline="0" dirty="0" smtClean="0"/>
                        <a:t> VESPA</a:t>
                      </a:r>
                      <a:endParaRPr lang="en-US" sz="1100" b="1" dirty="0"/>
                    </a:p>
                  </a:txBody>
                  <a:tcPr marL="64293" marR="64293" marT="32147" marB="32147">
                    <a:solidFill>
                      <a:srgbClr val="CCFFCC">
                        <a:alpha val="50000"/>
                      </a:srgbClr>
                    </a:solidFill>
                  </a:tcPr>
                </a:tc>
                <a:tc>
                  <a:txBody>
                    <a:bodyPr/>
                    <a:lstStyle/>
                    <a:p>
                      <a:endParaRPr lang="en-US" sz="1100" b="1" dirty="0"/>
                    </a:p>
                  </a:txBody>
                  <a:tcPr marL="64293" marR="64293" marT="32147" marB="32147">
                    <a:solidFill>
                      <a:srgbClr val="CCFFCC">
                        <a:alpha val="50000"/>
                      </a:srgbClr>
                    </a:solidFill>
                  </a:tcPr>
                </a:tc>
              </a:tr>
              <a:tr h="431242">
                <a:tc>
                  <a:txBody>
                    <a:bodyPr/>
                    <a:lstStyle/>
                    <a:p>
                      <a:r>
                        <a:rPr lang="en-US" sz="1100" b="1" dirty="0" smtClean="0"/>
                        <a:t>Backscattering Spectrometer MIRACLES</a:t>
                      </a:r>
                      <a:endParaRPr lang="en-US" sz="1100" b="1" dirty="0"/>
                    </a:p>
                  </a:txBody>
                  <a:tcPr marL="64293" marR="64293" marT="32147" marB="32147">
                    <a:solidFill>
                      <a:srgbClr val="CCFFCC">
                        <a:alpha val="50000"/>
                      </a:srgbClr>
                    </a:solidFill>
                  </a:tcPr>
                </a:tc>
                <a:tc>
                  <a:txBody>
                    <a:bodyPr/>
                    <a:lstStyle/>
                    <a:p>
                      <a:endParaRPr lang="en-US" sz="1100" b="1" dirty="0"/>
                    </a:p>
                  </a:txBody>
                  <a:tcPr marL="64293" marR="64293" marT="32147" marB="32147">
                    <a:solidFill>
                      <a:srgbClr val="CCFFCC">
                        <a:alpha val="50000"/>
                      </a:srgbClr>
                    </a:solidFill>
                  </a:tcPr>
                </a:tc>
              </a:tr>
              <a:tr h="431242">
                <a:tc>
                  <a:txBody>
                    <a:bodyPr/>
                    <a:lstStyle/>
                    <a:p>
                      <a:r>
                        <a:rPr lang="en-US" sz="1100" i="1" dirty="0" smtClean="0"/>
                        <a:t>High-Resolution Spin-Echo</a:t>
                      </a:r>
                      <a:endParaRPr lang="en-US" sz="1100" b="1" i="1" dirty="0"/>
                    </a:p>
                  </a:txBody>
                  <a:tcPr marL="64293" marR="64293" marT="32147" marB="32147">
                    <a:solidFill>
                      <a:srgbClr val="CCFFCC">
                        <a:alpha val="50000"/>
                      </a:srgbClr>
                    </a:solidFill>
                  </a:tcPr>
                </a:tc>
                <a:tc>
                  <a:txBody>
                    <a:bodyPr/>
                    <a:lstStyle/>
                    <a:p>
                      <a:endParaRPr lang="en-US" sz="1100" b="1" dirty="0"/>
                    </a:p>
                  </a:txBody>
                  <a:tcPr marL="64293" marR="64293" marT="32147" marB="32147">
                    <a:solidFill>
                      <a:srgbClr val="CCFFCC">
                        <a:alpha val="50000"/>
                      </a:srgbClr>
                    </a:solidFill>
                  </a:tcPr>
                </a:tc>
              </a:tr>
              <a:tr h="385907">
                <a:tc>
                  <a:txBody>
                    <a:bodyPr/>
                    <a:lstStyle/>
                    <a:p>
                      <a:r>
                        <a:rPr lang="en-US" sz="1100" dirty="0" smtClean="0"/>
                        <a:t>Wide-Angle Spin-Echo</a:t>
                      </a:r>
                      <a:endParaRPr lang="en-US" sz="1100" b="1" dirty="0"/>
                    </a:p>
                  </a:txBody>
                  <a:tcPr marL="64293" marR="64293" marT="32147" marB="32147">
                    <a:solidFill>
                      <a:srgbClr val="CCFFCC">
                        <a:alpha val="50000"/>
                      </a:srgbClr>
                    </a:solidFill>
                  </a:tcPr>
                </a:tc>
                <a:tc>
                  <a:txBody>
                    <a:bodyPr/>
                    <a:lstStyle/>
                    <a:p>
                      <a:endParaRPr lang="en-US" sz="1100" b="1" dirty="0"/>
                    </a:p>
                  </a:txBody>
                  <a:tcPr marL="64293" marR="64293" marT="32147" marB="32147">
                    <a:solidFill>
                      <a:srgbClr val="CCFFCC">
                        <a:alpha val="50000"/>
                      </a:srgbClr>
                    </a:solidFill>
                  </a:tcPr>
                </a:tc>
              </a:tr>
              <a:tr h="431242">
                <a:tc>
                  <a:txBody>
                    <a:bodyPr/>
                    <a:lstStyle/>
                    <a:p>
                      <a:r>
                        <a:rPr lang="en-US" sz="1100" dirty="0" smtClean="0"/>
                        <a:t>Fundamental &amp; Particle Physics</a:t>
                      </a:r>
                      <a:endParaRPr lang="en-US" sz="1100" b="1" dirty="0"/>
                    </a:p>
                  </a:txBody>
                  <a:tcPr marL="64293" marR="64293" marT="32147" marB="32147">
                    <a:solidFill>
                      <a:schemeClr val="bg1">
                        <a:lumMod val="85000"/>
                      </a:schemeClr>
                    </a:solidFill>
                  </a:tcPr>
                </a:tc>
                <a:tc>
                  <a:txBody>
                    <a:bodyPr/>
                    <a:lstStyle/>
                    <a:p>
                      <a:endParaRPr lang="en-US" sz="1100" b="1" dirty="0"/>
                    </a:p>
                  </a:txBody>
                  <a:tcPr marL="64293" marR="64293" marT="32147" marB="32147">
                    <a:solidFill>
                      <a:schemeClr val="bg1">
                        <a:lumMod val="85000"/>
                      </a:schemeClr>
                    </a:solidFill>
                  </a:tcPr>
                </a:tc>
              </a:tr>
            </a:tbl>
          </a:graphicData>
        </a:graphic>
      </p:graphicFrame>
      <p:graphicFrame>
        <p:nvGraphicFramePr>
          <p:cNvPr id="97" name="Table 96"/>
          <p:cNvGraphicFramePr>
            <a:graphicFrameLocks noGrp="1"/>
          </p:cNvGraphicFramePr>
          <p:nvPr>
            <p:extLst/>
          </p:nvPr>
        </p:nvGraphicFramePr>
        <p:xfrm>
          <a:off x="5535873" y="5192685"/>
          <a:ext cx="3959351" cy="1643737"/>
        </p:xfrm>
        <a:graphic>
          <a:graphicData uri="http://schemas.openxmlformats.org/drawingml/2006/table">
            <a:tbl>
              <a:tblPr firstRow="1" bandRow="1">
                <a:tableStyleId>{2D5ABB26-0587-4C30-8999-92F81FD0307C}</a:tableStyleId>
              </a:tblPr>
              <a:tblGrid>
                <a:gridCol w="2149628"/>
                <a:gridCol w="1809723"/>
              </a:tblGrid>
              <a:tr h="407194">
                <a:tc>
                  <a:txBody>
                    <a:bodyPr/>
                    <a:lstStyle/>
                    <a:p>
                      <a:r>
                        <a:rPr lang="en-US" sz="1100" dirty="0" smtClean="0"/>
                        <a:t>life sciences</a:t>
                      </a:r>
                      <a:endParaRPr lang="en-US" sz="1100" b="0" dirty="0"/>
                    </a:p>
                  </a:txBody>
                  <a:tcPr marL="64293" marR="64293" marT="32147" marB="32147"/>
                </a:tc>
                <a:tc>
                  <a:txBody>
                    <a:bodyPr/>
                    <a:lstStyle/>
                    <a:p>
                      <a:r>
                        <a:rPr lang="en-US" sz="1100" dirty="0" smtClean="0"/>
                        <a:t>magnetism &amp; superconductivity</a:t>
                      </a:r>
                      <a:endParaRPr lang="en-US" sz="1100" b="0" dirty="0"/>
                    </a:p>
                  </a:txBody>
                  <a:tcPr marL="64293" marR="64293" marT="32147" marB="32147"/>
                </a:tc>
              </a:tr>
              <a:tr h="407194">
                <a:tc>
                  <a:txBody>
                    <a:bodyPr/>
                    <a:lstStyle/>
                    <a:p>
                      <a:r>
                        <a:rPr lang="en-US" sz="1100" dirty="0" smtClean="0"/>
                        <a:t>soft condensed matter</a:t>
                      </a:r>
                      <a:endParaRPr lang="en-US" sz="1100" b="0" dirty="0"/>
                    </a:p>
                  </a:txBody>
                  <a:tcPr marL="64293" marR="64293" marT="32147" marB="32147"/>
                </a:tc>
                <a:tc>
                  <a:txBody>
                    <a:bodyPr/>
                    <a:lstStyle/>
                    <a:p>
                      <a:r>
                        <a:rPr lang="en-US" sz="1100" dirty="0" smtClean="0"/>
                        <a:t>engineering &amp;</a:t>
                      </a:r>
                      <a:r>
                        <a:rPr lang="en-US" sz="1100" baseline="0" dirty="0" smtClean="0"/>
                        <a:t> geo-sciences</a:t>
                      </a:r>
                      <a:endParaRPr lang="en-US" sz="1100" b="0" dirty="0"/>
                    </a:p>
                  </a:txBody>
                  <a:tcPr marL="64293" marR="64293" marT="32147" marB="32147"/>
                </a:tc>
              </a:tr>
              <a:tr h="422155">
                <a:tc>
                  <a:txBody>
                    <a:bodyPr/>
                    <a:lstStyle/>
                    <a:p>
                      <a:r>
                        <a:rPr lang="en-US" sz="1100" dirty="0" smtClean="0"/>
                        <a:t>chemistry of materials</a:t>
                      </a:r>
                      <a:endParaRPr lang="en-US" sz="1100" b="0" dirty="0"/>
                    </a:p>
                  </a:txBody>
                  <a:tcPr marL="64293" marR="64293" marT="32147" marB="32147"/>
                </a:tc>
                <a:tc>
                  <a:txBody>
                    <a:bodyPr/>
                    <a:lstStyle/>
                    <a:p>
                      <a:r>
                        <a:rPr lang="en-US" sz="1100" dirty="0" smtClean="0"/>
                        <a:t>archeology &amp; heritage conservation</a:t>
                      </a:r>
                      <a:endParaRPr lang="en-US" sz="1100" b="0" dirty="0"/>
                    </a:p>
                  </a:txBody>
                  <a:tcPr marL="64293" marR="64293" marT="32147" marB="32147"/>
                </a:tc>
              </a:tr>
              <a:tr h="407194">
                <a:tc>
                  <a:txBody>
                    <a:bodyPr/>
                    <a:lstStyle/>
                    <a:p>
                      <a:r>
                        <a:rPr lang="en-US" sz="1100" dirty="0" smtClean="0"/>
                        <a:t>energy research</a:t>
                      </a:r>
                      <a:endParaRPr lang="en-US" sz="1100" b="0" dirty="0"/>
                    </a:p>
                  </a:txBody>
                  <a:tcPr marL="64293" marR="64293" marT="32147" marB="32147"/>
                </a:tc>
                <a:tc>
                  <a:txBody>
                    <a:bodyPr/>
                    <a:lstStyle/>
                    <a:p>
                      <a:r>
                        <a:rPr lang="en-US" sz="1100" dirty="0" smtClean="0"/>
                        <a:t>fundamental &amp; particle physics</a:t>
                      </a:r>
                      <a:endParaRPr lang="en-US" sz="1100" b="0" dirty="0"/>
                    </a:p>
                  </a:txBody>
                  <a:tcPr marL="64293" marR="64293" marT="32147" marB="32147"/>
                </a:tc>
              </a:tr>
            </a:tbl>
          </a:graphicData>
        </a:graphic>
      </p:graphicFrame>
      <p:sp>
        <p:nvSpPr>
          <p:cNvPr id="254" name="Rectangle 253"/>
          <p:cNvSpPr/>
          <p:nvPr/>
        </p:nvSpPr>
        <p:spPr bwMode="auto">
          <a:xfrm>
            <a:off x="5080192" y="5142071"/>
            <a:ext cx="4303603" cy="1721441"/>
          </a:xfrm>
          <a:prstGeom prst="rect">
            <a:avLst/>
          </a:prstGeom>
          <a:noFill/>
          <a:ln w="25400" cap="flat" cmpd="sng" algn="ctr">
            <a:solidFill>
              <a:srgbClr val="000000"/>
            </a:solidFill>
            <a:prstDash val="solid"/>
            <a:round/>
            <a:headEnd type="none" w="med" len="med"/>
            <a:tailEnd type="none" w="med" len="med"/>
          </a:ln>
          <a:effectLst/>
        </p:spPr>
        <p:txBody>
          <a:bodyPr vert="horz" wrap="square" lIns="64107" tIns="32052" rIns="64107" bIns="32052" numCol="1" rtlCol="0" anchor="t" anchorCtr="0" compatLnSpc="1">
            <a:prstTxWarp prst="textNoShape">
              <a:avLst/>
            </a:prstTxWarp>
          </a:bodyPr>
          <a:lstStyle/>
          <a:p>
            <a:pPr algn="ctr" defTabSz="641061" fontAlgn="base">
              <a:spcBef>
                <a:spcPct val="0"/>
              </a:spcBef>
              <a:spcAft>
                <a:spcPct val="0"/>
              </a:spcAft>
            </a:pPr>
            <a:endParaRPr lang="en-US" sz="3000">
              <a:latin typeface="Gill Sans" charset="0"/>
              <a:ea typeface="ヒラギノ角ゴ ProN W3" charset="-128"/>
              <a:cs typeface="ヒラギノ角ゴ ProN W3" charset="-128"/>
              <a:sym typeface="Gill Sans" charset="0"/>
            </a:endParaRPr>
          </a:p>
        </p:txBody>
      </p:sp>
      <p:sp>
        <p:nvSpPr>
          <p:cNvPr id="255" name="TextBox 254"/>
          <p:cNvSpPr txBox="1"/>
          <p:nvPr/>
        </p:nvSpPr>
        <p:spPr>
          <a:xfrm rot="16200000">
            <a:off x="-580217" y="2185238"/>
            <a:ext cx="2256190" cy="363362"/>
          </a:xfrm>
          <a:prstGeom prst="rect">
            <a:avLst/>
          </a:prstGeom>
          <a:noFill/>
        </p:spPr>
        <p:txBody>
          <a:bodyPr wrap="none" lIns="85467" tIns="42734" rIns="85467" bIns="42734" rtlCol="0">
            <a:spAutoFit/>
          </a:bodyPr>
          <a:lstStyle/>
          <a:p>
            <a:pPr defTabSz="455903"/>
            <a:r>
              <a:rPr lang="en-US" dirty="0">
                <a:solidFill>
                  <a:srgbClr val="496DAC"/>
                </a:solidFill>
                <a:ea typeface="ヒラギノ角ゴ ProN W3"/>
                <a:cs typeface="ヒラギノ角ゴ ProN W3"/>
              </a:rPr>
              <a:t>Large-Scale Structures</a:t>
            </a:r>
          </a:p>
        </p:txBody>
      </p:sp>
      <p:sp>
        <p:nvSpPr>
          <p:cNvPr id="256" name="TextBox 255"/>
          <p:cNvSpPr txBox="1"/>
          <p:nvPr/>
        </p:nvSpPr>
        <p:spPr>
          <a:xfrm rot="16200000">
            <a:off x="6077" y="4920850"/>
            <a:ext cx="1162666" cy="363362"/>
          </a:xfrm>
          <a:prstGeom prst="rect">
            <a:avLst/>
          </a:prstGeom>
          <a:noFill/>
        </p:spPr>
        <p:txBody>
          <a:bodyPr wrap="none" lIns="85467" tIns="42734" rIns="85467" bIns="42734" rtlCol="0">
            <a:spAutoFit/>
          </a:bodyPr>
          <a:lstStyle/>
          <a:p>
            <a:pPr defTabSz="455903"/>
            <a:r>
              <a:rPr lang="en-US" dirty="0">
                <a:solidFill>
                  <a:srgbClr val="660066"/>
                </a:solidFill>
                <a:ea typeface="ヒラギノ角ゴ ProN W3"/>
                <a:cs typeface="ヒラギノ角ゴ ProN W3"/>
              </a:rPr>
              <a:t>Diffraction</a:t>
            </a:r>
          </a:p>
        </p:txBody>
      </p:sp>
      <p:sp>
        <p:nvSpPr>
          <p:cNvPr id="257" name="TextBox 256"/>
          <p:cNvSpPr txBox="1"/>
          <p:nvPr/>
        </p:nvSpPr>
        <p:spPr>
          <a:xfrm rot="16200000">
            <a:off x="4575638" y="2287371"/>
            <a:ext cx="1429479" cy="363362"/>
          </a:xfrm>
          <a:prstGeom prst="rect">
            <a:avLst/>
          </a:prstGeom>
          <a:noFill/>
        </p:spPr>
        <p:txBody>
          <a:bodyPr wrap="none" lIns="85467" tIns="42734" rIns="85467" bIns="42734" rtlCol="0">
            <a:spAutoFit/>
          </a:bodyPr>
          <a:lstStyle/>
          <a:p>
            <a:pPr defTabSz="455903"/>
            <a:r>
              <a:rPr lang="en-US" dirty="0">
                <a:solidFill>
                  <a:srgbClr val="008000"/>
                </a:solidFill>
                <a:ea typeface="ヒラギノ角ゴ ProN W3"/>
                <a:cs typeface="ヒラギノ角ゴ ProN W3"/>
              </a:rPr>
              <a:t>Spectroscopy</a:t>
            </a:r>
          </a:p>
        </p:txBody>
      </p:sp>
      <p:pic>
        <p:nvPicPr>
          <p:cNvPr id="3" name="Picture 2" descr="archeology_pos_ESS_science_icons_2015.ai"/>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63718" y="1121398"/>
            <a:ext cx="432000" cy="432000"/>
          </a:xfrm>
          <a:prstGeom prst="rect">
            <a:avLst/>
          </a:prstGeom>
        </p:spPr>
      </p:pic>
      <p:pic>
        <p:nvPicPr>
          <p:cNvPr id="5" name="Picture 4" descr="chemistry_pos_ESS_science_icons_2015.ai"/>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68575" y="1521557"/>
            <a:ext cx="432000" cy="432000"/>
          </a:xfrm>
          <a:prstGeom prst="rect">
            <a:avLst/>
          </a:prstGeom>
        </p:spPr>
      </p:pic>
      <p:pic>
        <p:nvPicPr>
          <p:cNvPr id="13" name="Picture 12" descr="energy_pos_ESS_science_icons_2015.ai"/>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15462" y="1521557"/>
            <a:ext cx="432000" cy="432000"/>
          </a:xfrm>
          <a:prstGeom prst="rect">
            <a:avLst/>
          </a:prstGeom>
        </p:spPr>
      </p:pic>
      <p:pic>
        <p:nvPicPr>
          <p:cNvPr id="14" name="Picture 13" descr="engineering_pos_ESS_science_icons_2015.ai"/>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15462" y="1121398"/>
            <a:ext cx="432000" cy="432000"/>
          </a:xfrm>
          <a:prstGeom prst="rect">
            <a:avLst/>
          </a:prstGeom>
        </p:spPr>
      </p:pic>
      <p:pic>
        <p:nvPicPr>
          <p:cNvPr id="15" name="Picture 14" descr="lifescience_pos_ESS_science_icons_2015.ai"/>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768575" y="1121398"/>
            <a:ext cx="432000" cy="432000"/>
          </a:xfrm>
          <a:prstGeom prst="rect">
            <a:avLst/>
          </a:prstGeom>
        </p:spPr>
      </p:pic>
      <p:pic>
        <p:nvPicPr>
          <p:cNvPr id="16" name="Picture 15" descr="magnetism_pos_ESS_science_icons_2015.ai"/>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547733" y="1121398"/>
            <a:ext cx="432000" cy="432000"/>
          </a:xfrm>
          <a:prstGeom prst="rect">
            <a:avLst/>
          </a:prstGeom>
        </p:spPr>
      </p:pic>
      <p:pic>
        <p:nvPicPr>
          <p:cNvPr id="17" name="Picture 16" descr="physics_pos_ESS_science_icons_2015.ai"/>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468886" y="4547044"/>
            <a:ext cx="432000" cy="432000"/>
          </a:xfrm>
          <a:prstGeom prst="rect">
            <a:avLst/>
          </a:prstGeom>
        </p:spPr>
      </p:pic>
      <p:pic>
        <p:nvPicPr>
          <p:cNvPr id="19" name="Picture 18" descr="softmatter_pos_ESS_science_icons_2015.ai"/>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165192" y="1121398"/>
            <a:ext cx="432000" cy="432000"/>
          </a:xfrm>
          <a:prstGeom prst="rect">
            <a:avLst/>
          </a:prstGeom>
        </p:spPr>
      </p:pic>
      <p:pic>
        <p:nvPicPr>
          <p:cNvPr id="258" name="Picture 257" descr="magnetism_pos_ESS_science_icons_2015.ai"/>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547733" y="1521557"/>
            <a:ext cx="432000" cy="432000"/>
          </a:xfrm>
          <a:prstGeom prst="rect">
            <a:avLst/>
          </a:prstGeom>
        </p:spPr>
      </p:pic>
      <p:pic>
        <p:nvPicPr>
          <p:cNvPr id="259" name="Picture 258" descr="softmatter_pos_ESS_science_icons_2015.ai"/>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165192" y="1521557"/>
            <a:ext cx="432000" cy="432000"/>
          </a:xfrm>
          <a:prstGeom prst="rect">
            <a:avLst/>
          </a:prstGeom>
        </p:spPr>
      </p:pic>
      <p:pic>
        <p:nvPicPr>
          <p:cNvPr id="260" name="Picture 259" descr="lifescience_pos_ESS_science_icons_2015.ai"/>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768575" y="1912580"/>
            <a:ext cx="432000" cy="432000"/>
          </a:xfrm>
          <a:prstGeom prst="rect">
            <a:avLst/>
          </a:prstGeom>
        </p:spPr>
      </p:pic>
      <p:pic>
        <p:nvPicPr>
          <p:cNvPr id="261" name="Picture 260" descr="softmatter_pos_ESS_science_icons_2015.ai"/>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165192" y="1912580"/>
            <a:ext cx="432000" cy="432000"/>
          </a:xfrm>
          <a:prstGeom prst="rect">
            <a:avLst/>
          </a:prstGeom>
        </p:spPr>
      </p:pic>
      <p:pic>
        <p:nvPicPr>
          <p:cNvPr id="262" name="Picture 261" descr="lifescience_pos_ESS_science_icons_2015.ai"/>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768575" y="2355733"/>
            <a:ext cx="432000" cy="432000"/>
          </a:xfrm>
          <a:prstGeom prst="rect">
            <a:avLst/>
          </a:prstGeom>
        </p:spPr>
      </p:pic>
      <p:pic>
        <p:nvPicPr>
          <p:cNvPr id="263" name="Picture 262" descr="softmatter_pos_ESS_science_icons_2015.ai"/>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165192" y="2355733"/>
            <a:ext cx="432000" cy="432000"/>
          </a:xfrm>
          <a:prstGeom prst="rect">
            <a:avLst/>
          </a:prstGeom>
        </p:spPr>
      </p:pic>
      <p:pic>
        <p:nvPicPr>
          <p:cNvPr id="264" name="Picture 263" descr="lifescience_pos_ESS_science_icons_2015.ai"/>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768575" y="2806546"/>
            <a:ext cx="432000" cy="432000"/>
          </a:xfrm>
          <a:prstGeom prst="rect">
            <a:avLst/>
          </a:prstGeom>
        </p:spPr>
      </p:pic>
      <p:pic>
        <p:nvPicPr>
          <p:cNvPr id="265" name="Picture 264" descr="softmatter_pos_ESS_science_icons_2015.ai"/>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165192" y="2806546"/>
            <a:ext cx="432000" cy="432000"/>
          </a:xfrm>
          <a:prstGeom prst="rect">
            <a:avLst/>
          </a:prstGeom>
        </p:spPr>
      </p:pic>
      <p:pic>
        <p:nvPicPr>
          <p:cNvPr id="266" name="Picture 265" descr="chemistry_pos_ESS_science_icons_2015.ai"/>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47733" y="2355733"/>
            <a:ext cx="432000" cy="432000"/>
          </a:xfrm>
          <a:prstGeom prst="rect">
            <a:avLst/>
          </a:prstGeom>
        </p:spPr>
      </p:pic>
      <p:pic>
        <p:nvPicPr>
          <p:cNvPr id="267" name="Picture 266" descr="chemistry_pos_ESS_science_icons_2015.ai"/>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47733" y="2806546"/>
            <a:ext cx="432000" cy="432000"/>
          </a:xfrm>
          <a:prstGeom prst="rect">
            <a:avLst/>
          </a:prstGeom>
        </p:spPr>
      </p:pic>
      <p:pic>
        <p:nvPicPr>
          <p:cNvPr id="268" name="Picture 267" descr="chemistry_pos_ESS_science_icons_2015.ai"/>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65192" y="3167517"/>
            <a:ext cx="432000" cy="432000"/>
          </a:xfrm>
          <a:prstGeom prst="rect">
            <a:avLst/>
          </a:prstGeom>
        </p:spPr>
      </p:pic>
      <p:pic>
        <p:nvPicPr>
          <p:cNvPr id="269" name="Picture 268" descr="chemistry_pos_ESS_science_icons_2015.ai"/>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68575" y="3609166"/>
            <a:ext cx="432000" cy="432000"/>
          </a:xfrm>
          <a:prstGeom prst="rect">
            <a:avLst/>
          </a:prstGeom>
        </p:spPr>
      </p:pic>
      <p:pic>
        <p:nvPicPr>
          <p:cNvPr id="270" name="Picture 269" descr="chemistry_pos_ESS_science_icons_2015.ai"/>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65192" y="5869221"/>
            <a:ext cx="432000" cy="432000"/>
          </a:xfrm>
          <a:prstGeom prst="rect">
            <a:avLst/>
          </a:prstGeom>
        </p:spPr>
      </p:pic>
      <p:pic>
        <p:nvPicPr>
          <p:cNvPr id="271" name="Picture 270" descr="chemistry_pos_ESS_science_icons_2015.ai"/>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65192" y="4957615"/>
            <a:ext cx="432000" cy="432000"/>
          </a:xfrm>
          <a:prstGeom prst="rect">
            <a:avLst/>
          </a:prstGeom>
        </p:spPr>
      </p:pic>
      <p:pic>
        <p:nvPicPr>
          <p:cNvPr id="272" name="Picture 271" descr="chemistry_pos_ESS_science_icons_2015.ai"/>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68575" y="4547044"/>
            <a:ext cx="432000" cy="432000"/>
          </a:xfrm>
          <a:prstGeom prst="rect">
            <a:avLst/>
          </a:prstGeom>
        </p:spPr>
      </p:pic>
      <p:pic>
        <p:nvPicPr>
          <p:cNvPr id="273" name="Picture 272" descr="chemistry_pos_ESS_science_icons_2015.ai"/>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65192" y="4043451"/>
            <a:ext cx="432000" cy="432000"/>
          </a:xfrm>
          <a:prstGeom prst="rect">
            <a:avLst/>
          </a:prstGeom>
        </p:spPr>
      </p:pic>
      <p:pic>
        <p:nvPicPr>
          <p:cNvPr id="274" name="Picture 273" descr="chemistry_pos_ESS_science_icons_2015.ai"/>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47733" y="5457183"/>
            <a:ext cx="432000" cy="432000"/>
          </a:xfrm>
          <a:prstGeom prst="rect">
            <a:avLst/>
          </a:prstGeom>
        </p:spPr>
      </p:pic>
      <p:pic>
        <p:nvPicPr>
          <p:cNvPr id="275" name="Picture 274" descr="magnetism_pos_ESS_science_icons_2015.ai"/>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915462" y="2355733"/>
            <a:ext cx="432000" cy="432000"/>
          </a:xfrm>
          <a:prstGeom prst="rect">
            <a:avLst/>
          </a:prstGeom>
        </p:spPr>
      </p:pic>
      <p:pic>
        <p:nvPicPr>
          <p:cNvPr id="276" name="Picture 275" descr="magnetism_pos_ESS_science_icons_2015.ai"/>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768575" y="3167517"/>
            <a:ext cx="432000" cy="432000"/>
          </a:xfrm>
          <a:prstGeom prst="rect">
            <a:avLst/>
          </a:prstGeom>
        </p:spPr>
      </p:pic>
      <p:pic>
        <p:nvPicPr>
          <p:cNvPr id="277" name="Picture 276" descr="magnetism_pos_ESS_science_icons_2015.ai"/>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915462" y="3609166"/>
            <a:ext cx="432000" cy="432000"/>
          </a:xfrm>
          <a:prstGeom prst="rect">
            <a:avLst/>
          </a:prstGeom>
        </p:spPr>
      </p:pic>
      <p:pic>
        <p:nvPicPr>
          <p:cNvPr id="278" name="Picture 277" descr="magnetism_pos_ESS_science_icons_2015.ai"/>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768575" y="4043451"/>
            <a:ext cx="432000" cy="432000"/>
          </a:xfrm>
          <a:prstGeom prst="rect">
            <a:avLst/>
          </a:prstGeom>
        </p:spPr>
      </p:pic>
      <p:pic>
        <p:nvPicPr>
          <p:cNvPr id="279" name="Picture 278" descr="magnetism_pos_ESS_science_icons_2015.ai"/>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547733" y="4547044"/>
            <a:ext cx="432000" cy="432000"/>
          </a:xfrm>
          <a:prstGeom prst="rect">
            <a:avLst/>
          </a:prstGeom>
        </p:spPr>
      </p:pic>
      <p:pic>
        <p:nvPicPr>
          <p:cNvPr id="280" name="Picture 279" descr="magnetism_pos_ESS_science_icons_2015.ai"/>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165192" y="5457183"/>
            <a:ext cx="432000" cy="432000"/>
          </a:xfrm>
          <a:prstGeom prst="rect">
            <a:avLst/>
          </a:prstGeom>
        </p:spPr>
      </p:pic>
      <p:pic>
        <p:nvPicPr>
          <p:cNvPr id="281" name="Picture 280" descr="magnetism_pos_ESS_science_icons_2015.ai"/>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768575" y="5869221"/>
            <a:ext cx="432000" cy="432000"/>
          </a:xfrm>
          <a:prstGeom prst="rect">
            <a:avLst/>
          </a:prstGeom>
        </p:spPr>
      </p:pic>
      <p:pic>
        <p:nvPicPr>
          <p:cNvPr id="282" name="Picture 281" descr="magnetism_pos_ESS_science_icons_2015.ai"/>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165192" y="6298558"/>
            <a:ext cx="432000" cy="432000"/>
          </a:xfrm>
          <a:prstGeom prst="rect">
            <a:avLst/>
          </a:prstGeom>
        </p:spPr>
      </p:pic>
      <p:pic>
        <p:nvPicPr>
          <p:cNvPr id="283" name="Picture 282" descr="energy_pos_ESS_science_icons_2015.ai"/>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547733" y="3167517"/>
            <a:ext cx="432000" cy="432000"/>
          </a:xfrm>
          <a:prstGeom prst="rect">
            <a:avLst/>
          </a:prstGeom>
        </p:spPr>
      </p:pic>
      <p:pic>
        <p:nvPicPr>
          <p:cNvPr id="284" name="Picture 283" descr="energy_pos_ESS_science_icons_2015.ai"/>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65192" y="3609166"/>
            <a:ext cx="432000" cy="432000"/>
          </a:xfrm>
          <a:prstGeom prst="rect">
            <a:avLst/>
          </a:prstGeom>
        </p:spPr>
      </p:pic>
      <p:pic>
        <p:nvPicPr>
          <p:cNvPr id="285" name="Picture 284" descr="energy_pos_ESS_science_icons_2015.ai"/>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547733" y="4043451"/>
            <a:ext cx="432000" cy="432000"/>
          </a:xfrm>
          <a:prstGeom prst="rect">
            <a:avLst/>
          </a:prstGeom>
        </p:spPr>
      </p:pic>
      <p:pic>
        <p:nvPicPr>
          <p:cNvPr id="286" name="Picture 285" descr="energy_pos_ESS_science_icons_2015.ai"/>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65192" y="4547044"/>
            <a:ext cx="432000" cy="432000"/>
          </a:xfrm>
          <a:prstGeom prst="rect">
            <a:avLst/>
          </a:prstGeom>
        </p:spPr>
      </p:pic>
      <p:pic>
        <p:nvPicPr>
          <p:cNvPr id="287" name="Picture 286" descr="energy_pos_ESS_science_icons_2015.ai"/>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68575" y="5457183"/>
            <a:ext cx="432000" cy="432000"/>
          </a:xfrm>
          <a:prstGeom prst="rect">
            <a:avLst/>
          </a:prstGeom>
        </p:spPr>
      </p:pic>
      <p:pic>
        <p:nvPicPr>
          <p:cNvPr id="288" name="Picture 287" descr="softmatter_pos_ESS_science_icons_2015.ai"/>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915462" y="3167517"/>
            <a:ext cx="432000" cy="432000"/>
          </a:xfrm>
          <a:prstGeom prst="rect">
            <a:avLst/>
          </a:prstGeom>
        </p:spPr>
      </p:pic>
      <p:pic>
        <p:nvPicPr>
          <p:cNvPr id="289" name="Picture 288" descr="lifescience_pos_ESS_science_icons_2015.ai"/>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768575" y="6298558"/>
            <a:ext cx="432000" cy="432000"/>
          </a:xfrm>
          <a:prstGeom prst="rect">
            <a:avLst/>
          </a:prstGeom>
        </p:spPr>
      </p:pic>
      <p:pic>
        <p:nvPicPr>
          <p:cNvPr id="290" name="Picture 289" descr="engineering_pos_ESS_science_icons_2015.ai"/>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47733" y="3609166"/>
            <a:ext cx="432000" cy="432000"/>
          </a:xfrm>
          <a:prstGeom prst="rect">
            <a:avLst/>
          </a:prstGeom>
        </p:spPr>
      </p:pic>
      <p:pic>
        <p:nvPicPr>
          <p:cNvPr id="291" name="Picture 290" descr="engineering_pos_ESS_science_icons_2015.ai"/>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15462" y="4043451"/>
            <a:ext cx="432000" cy="432000"/>
          </a:xfrm>
          <a:prstGeom prst="rect">
            <a:avLst/>
          </a:prstGeom>
        </p:spPr>
      </p:pic>
      <p:pic>
        <p:nvPicPr>
          <p:cNvPr id="292" name="Picture 291" descr="engineering_pos_ESS_science_icons_2015.ai"/>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768575" y="4957615"/>
            <a:ext cx="432000" cy="432000"/>
          </a:xfrm>
          <a:prstGeom prst="rect">
            <a:avLst/>
          </a:prstGeom>
        </p:spPr>
      </p:pic>
      <p:pic>
        <p:nvPicPr>
          <p:cNvPr id="293" name="Picture 292" descr="energy_pos_ESS_science_icons_2015.ai"/>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22689" y="4115395"/>
            <a:ext cx="432000" cy="432000"/>
          </a:xfrm>
          <a:prstGeom prst="rect">
            <a:avLst/>
          </a:prstGeom>
        </p:spPr>
      </p:pic>
      <p:pic>
        <p:nvPicPr>
          <p:cNvPr id="294" name="Picture 293" descr="magnetism_pos_ESS_science_icons_2015.ai"/>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279690" y="4115395"/>
            <a:ext cx="432000" cy="432000"/>
          </a:xfrm>
          <a:prstGeom prst="rect">
            <a:avLst/>
          </a:prstGeom>
        </p:spPr>
      </p:pic>
      <p:pic>
        <p:nvPicPr>
          <p:cNvPr id="295" name="Picture 294" descr="softmatter_pos_ESS_science_icons_2015.ai"/>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872419" y="4115395"/>
            <a:ext cx="432000" cy="432000"/>
          </a:xfrm>
          <a:prstGeom prst="rect">
            <a:avLst/>
          </a:prstGeom>
        </p:spPr>
      </p:pic>
      <p:pic>
        <p:nvPicPr>
          <p:cNvPr id="296" name="Picture 295" descr="lifescience_pos_ESS_science_icons_2015.ai"/>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475802" y="4115395"/>
            <a:ext cx="432000" cy="432000"/>
          </a:xfrm>
          <a:prstGeom prst="rect">
            <a:avLst/>
          </a:prstGeom>
        </p:spPr>
      </p:pic>
      <p:pic>
        <p:nvPicPr>
          <p:cNvPr id="297" name="Picture 296" descr="chemistry_pos_ESS_science_icons_2015.ai"/>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79690" y="3684249"/>
            <a:ext cx="432000" cy="432000"/>
          </a:xfrm>
          <a:prstGeom prst="rect">
            <a:avLst/>
          </a:prstGeom>
        </p:spPr>
      </p:pic>
      <p:pic>
        <p:nvPicPr>
          <p:cNvPr id="298" name="Picture 297" descr="energy_pos_ESS_science_icons_2015.ai"/>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22689" y="3684249"/>
            <a:ext cx="432000" cy="432000"/>
          </a:xfrm>
          <a:prstGeom prst="rect">
            <a:avLst/>
          </a:prstGeom>
        </p:spPr>
      </p:pic>
      <p:pic>
        <p:nvPicPr>
          <p:cNvPr id="299" name="Picture 298" descr="softmatter_pos_ESS_science_icons_2015.ai"/>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872419" y="3684249"/>
            <a:ext cx="432000" cy="432000"/>
          </a:xfrm>
          <a:prstGeom prst="rect">
            <a:avLst/>
          </a:prstGeom>
        </p:spPr>
      </p:pic>
      <p:pic>
        <p:nvPicPr>
          <p:cNvPr id="300" name="Picture 299" descr="lifescience_pos_ESS_science_icons_2015.ai"/>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475802" y="3684249"/>
            <a:ext cx="432000" cy="432000"/>
          </a:xfrm>
          <a:prstGeom prst="rect">
            <a:avLst/>
          </a:prstGeom>
        </p:spPr>
      </p:pic>
      <p:pic>
        <p:nvPicPr>
          <p:cNvPr id="301" name="Picture 300" descr="chemistry_pos_ESS_science_icons_2015.ai"/>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79690" y="3252249"/>
            <a:ext cx="432000" cy="432000"/>
          </a:xfrm>
          <a:prstGeom prst="rect">
            <a:avLst/>
          </a:prstGeom>
        </p:spPr>
      </p:pic>
      <p:pic>
        <p:nvPicPr>
          <p:cNvPr id="302" name="Picture 301" descr="softmatter_pos_ESS_science_icons_2015.ai"/>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872419" y="3252249"/>
            <a:ext cx="432000" cy="432000"/>
          </a:xfrm>
          <a:prstGeom prst="rect">
            <a:avLst/>
          </a:prstGeom>
        </p:spPr>
      </p:pic>
      <p:pic>
        <p:nvPicPr>
          <p:cNvPr id="303" name="Picture 302" descr="lifescience_pos_ESS_science_icons_2015.ai"/>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475802" y="3252249"/>
            <a:ext cx="432000" cy="432000"/>
          </a:xfrm>
          <a:prstGeom prst="rect">
            <a:avLst/>
          </a:prstGeom>
        </p:spPr>
      </p:pic>
      <p:pic>
        <p:nvPicPr>
          <p:cNvPr id="304" name="Picture 303" descr="chemistry_pos_ESS_science_icons_2015.ai"/>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72419" y="2355733"/>
            <a:ext cx="432000" cy="432000"/>
          </a:xfrm>
          <a:prstGeom prst="rect">
            <a:avLst/>
          </a:prstGeom>
        </p:spPr>
      </p:pic>
      <p:pic>
        <p:nvPicPr>
          <p:cNvPr id="305" name="Picture 304" descr="magnetism_pos_ESS_science_icons_2015.ai"/>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475802" y="2355733"/>
            <a:ext cx="432000" cy="432000"/>
          </a:xfrm>
          <a:prstGeom prst="rect">
            <a:avLst/>
          </a:prstGeom>
        </p:spPr>
      </p:pic>
      <p:pic>
        <p:nvPicPr>
          <p:cNvPr id="306" name="Picture 305" descr="energy_pos_ESS_science_icons_2015.ai"/>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79690" y="2355733"/>
            <a:ext cx="432000" cy="432000"/>
          </a:xfrm>
          <a:prstGeom prst="rect">
            <a:avLst/>
          </a:prstGeom>
        </p:spPr>
      </p:pic>
      <p:pic>
        <p:nvPicPr>
          <p:cNvPr id="307" name="Picture 306" descr="engineering_pos_ESS_science_icons_2015.ai"/>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22689" y="2355733"/>
            <a:ext cx="432000" cy="432000"/>
          </a:xfrm>
          <a:prstGeom prst="rect">
            <a:avLst/>
          </a:prstGeom>
        </p:spPr>
      </p:pic>
      <p:pic>
        <p:nvPicPr>
          <p:cNvPr id="308" name="Picture 307" descr="chemistry_pos_ESS_science_icons_2015.ai"/>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72419" y="2807245"/>
            <a:ext cx="432000" cy="432000"/>
          </a:xfrm>
          <a:prstGeom prst="rect">
            <a:avLst/>
          </a:prstGeom>
        </p:spPr>
      </p:pic>
      <p:pic>
        <p:nvPicPr>
          <p:cNvPr id="309" name="Picture 308" descr="magnetism_pos_ESS_science_icons_2015.ai"/>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475802" y="2807245"/>
            <a:ext cx="432000" cy="432000"/>
          </a:xfrm>
          <a:prstGeom prst="rect">
            <a:avLst/>
          </a:prstGeom>
        </p:spPr>
      </p:pic>
      <p:pic>
        <p:nvPicPr>
          <p:cNvPr id="310" name="Picture 309" descr="energy_pos_ESS_science_icons_2015.ai"/>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79690" y="2807245"/>
            <a:ext cx="432000" cy="432000"/>
          </a:xfrm>
          <a:prstGeom prst="rect">
            <a:avLst/>
          </a:prstGeom>
        </p:spPr>
      </p:pic>
      <p:pic>
        <p:nvPicPr>
          <p:cNvPr id="312" name="Picture 311" descr="chemistry_pos_ESS_science_icons_2015.ai"/>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72419" y="1911211"/>
            <a:ext cx="432000" cy="432000"/>
          </a:xfrm>
          <a:prstGeom prst="rect">
            <a:avLst/>
          </a:prstGeom>
        </p:spPr>
      </p:pic>
      <p:pic>
        <p:nvPicPr>
          <p:cNvPr id="313" name="Picture 312" descr="magnetism_pos_ESS_science_icons_2015.ai"/>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475802" y="1911211"/>
            <a:ext cx="432000" cy="432000"/>
          </a:xfrm>
          <a:prstGeom prst="rect">
            <a:avLst/>
          </a:prstGeom>
        </p:spPr>
      </p:pic>
      <p:pic>
        <p:nvPicPr>
          <p:cNvPr id="314" name="Picture 313" descr="energy_pos_ESS_science_icons_2015.ai"/>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79690" y="1911211"/>
            <a:ext cx="432000" cy="432000"/>
          </a:xfrm>
          <a:prstGeom prst="rect">
            <a:avLst/>
          </a:prstGeom>
        </p:spPr>
      </p:pic>
      <p:pic>
        <p:nvPicPr>
          <p:cNvPr id="316" name="Picture 315" descr="lifescience_pos_ESS_science_icons_2015.ai"/>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475802" y="1486119"/>
            <a:ext cx="432000" cy="432000"/>
          </a:xfrm>
          <a:prstGeom prst="rect">
            <a:avLst/>
          </a:prstGeom>
        </p:spPr>
      </p:pic>
      <p:pic>
        <p:nvPicPr>
          <p:cNvPr id="317" name="Picture 316" descr="softmatter_pos_ESS_science_icons_2015.ai"/>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872419" y="1486119"/>
            <a:ext cx="432000" cy="432000"/>
          </a:xfrm>
          <a:prstGeom prst="rect">
            <a:avLst/>
          </a:prstGeom>
        </p:spPr>
      </p:pic>
      <p:pic>
        <p:nvPicPr>
          <p:cNvPr id="318" name="Picture 317" descr="chemistry_pos_ESS_science_icons_2015.ai"/>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79690" y="1486119"/>
            <a:ext cx="432000" cy="432000"/>
          </a:xfrm>
          <a:prstGeom prst="rect">
            <a:avLst/>
          </a:prstGeom>
        </p:spPr>
      </p:pic>
      <p:pic>
        <p:nvPicPr>
          <p:cNvPr id="319" name="Picture 318" descr="magnetism_pos_ESS_science_icons_2015.ai"/>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622689" y="1486119"/>
            <a:ext cx="432000" cy="432000"/>
          </a:xfrm>
          <a:prstGeom prst="rect">
            <a:avLst/>
          </a:prstGeom>
        </p:spPr>
      </p:pic>
      <p:pic>
        <p:nvPicPr>
          <p:cNvPr id="320" name="Picture 319" descr="lifescience_pos_ESS_science_icons_2015.ai"/>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475802" y="1071838"/>
            <a:ext cx="432000" cy="432000"/>
          </a:xfrm>
          <a:prstGeom prst="rect">
            <a:avLst/>
          </a:prstGeom>
        </p:spPr>
      </p:pic>
      <p:pic>
        <p:nvPicPr>
          <p:cNvPr id="321" name="Picture 320" descr="chemistry_pos_ESS_science_icons_2015.ai"/>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72419" y="1071838"/>
            <a:ext cx="432000" cy="432000"/>
          </a:xfrm>
          <a:prstGeom prst="rect">
            <a:avLst/>
          </a:prstGeom>
        </p:spPr>
      </p:pic>
      <p:pic>
        <p:nvPicPr>
          <p:cNvPr id="322" name="Picture 321" descr="magnetism_pos_ESS_science_icons_2015.ai"/>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279690" y="1071838"/>
            <a:ext cx="432000" cy="432000"/>
          </a:xfrm>
          <a:prstGeom prst="rect">
            <a:avLst/>
          </a:prstGeom>
        </p:spPr>
      </p:pic>
      <p:pic>
        <p:nvPicPr>
          <p:cNvPr id="323" name="Picture 322" descr="archeology_pos_ESS_science_icons_2015.ai"/>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46671" y="5954007"/>
            <a:ext cx="432000" cy="432000"/>
          </a:xfrm>
          <a:prstGeom prst="rect">
            <a:avLst/>
          </a:prstGeom>
        </p:spPr>
      </p:pic>
      <p:pic>
        <p:nvPicPr>
          <p:cNvPr id="324" name="Picture 323" descr="chemistry_pos_ESS_science_icons_2015.ai"/>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19528" y="5889183"/>
            <a:ext cx="432000" cy="432000"/>
          </a:xfrm>
          <a:prstGeom prst="rect">
            <a:avLst/>
          </a:prstGeom>
        </p:spPr>
      </p:pic>
      <p:pic>
        <p:nvPicPr>
          <p:cNvPr id="325" name="Picture 324" descr="energy_pos_ESS_science_icons_2015.ai"/>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19528" y="6298558"/>
            <a:ext cx="432000" cy="432000"/>
          </a:xfrm>
          <a:prstGeom prst="rect">
            <a:avLst/>
          </a:prstGeom>
        </p:spPr>
      </p:pic>
      <p:pic>
        <p:nvPicPr>
          <p:cNvPr id="326" name="Picture 325" descr="engineering_pos_ESS_science_icons_2015.ai"/>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75313" y="5498200"/>
            <a:ext cx="432000" cy="432000"/>
          </a:xfrm>
          <a:prstGeom prst="rect">
            <a:avLst/>
          </a:prstGeom>
        </p:spPr>
      </p:pic>
      <p:pic>
        <p:nvPicPr>
          <p:cNvPr id="327" name="Picture 326" descr="lifescience_pos_ESS_science_icons_2015.ai"/>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119528" y="5141996"/>
            <a:ext cx="432000" cy="432000"/>
          </a:xfrm>
          <a:prstGeom prst="rect">
            <a:avLst/>
          </a:prstGeom>
        </p:spPr>
      </p:pic>
      <p:pic>
        <p:nvPicPr>
          <p:cNvPr id="328" name="Picture 327" descr="magnetism_pos_ESS_science_icons_2015.ai"/>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275313" y="5141996"/>
            <a:ext cx="432000" cy="432000"/>
          </a:xfrm>
          <a:prstGeom prst="rect">
            <a:avLst/>
          </a:prstGeom>
        </p:spPr>
      </p:pic>
      <p:pic>
        <p:nvPicPr>
          <p:cNvPr id="329" name="Picture 328" descr="physics_pos_ESS_science_icons_2015.ai"/>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246671" y="6386007"/>
            <a:ext cx="432000" cy="432000"/>
          </a:xfrm>
          <a:prstGeom prst="rect">
            <a:avLst/>
          </a:prstGeom>
        </p:spPr>
      </p:pic>
      <p:pic>
        <p:nvPicPr>
          <p:cNvPr id="330" name="Picture 329" descr="softmatter_pos_ESS_science_icons_2015.ai"/>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119528" y="5485128"/>
            <a:ext cx="432000" cy="432000"/>
          </a:xfrm>
          <a:prstGeom prst="rect">
            <a:avLst/>
          </a:prstGeom>
        </p:spPr>
      </p:pic>
      <p:sp>
        <p:nvSpPr>
          <p:cNvPr id="7" name="Rectangle 6"/>
          <p:cNvSpPr/>
          <p:nvPr/>
        </p:nvSpPr>
        <p:spPr>
          <a:xfrm>
            <a:off x="-200593" y="1104105"/>
            <a:ext cx="623371"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9298246" y="1097591"/>
            <a:ext cx="623371" cy="423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45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a:spLocks noGrp="1"/>
          </p:cNvSpPr>
          <p:nvPr>
            <p:ph type="title"/>
          </p:nvPr>
        </p:nvSpPr>
        <p:spPr>
          <a:xfrm>
            <a:off x="228600" y="84139"/>
            <a:ext cx="7734064" cy="1143000"/>
          </a:xfrm>
        </p:spPr>
        <p:txBody>
          <a:bodyPr>
            <a:normAutofit/>
          </a:bodyPr>
          <a:lstStyle/>
          <a:p>
            <a:r>
              <a:rPr lang="en-US" dirty="0">
                <a:latin typeface="+mn-lt"/>
              </a:rPr>
              <a:t>Data Management and Software </a:t>
            </a:r>
            <a:r>
              <a:rPr lang="en-US" dirty="0" smtClean="0">
                <a:latin typeface="+mn-lt"/>
              </a:rPr>
              <a:t>Centre</a:t>
            </a:r>
            <a:br>
              <a:rPr lang="en-US" dirty="0" smtClean="0">
                <a:latin typeface="+mn-lt"/>
              </a:rPr>
            </a:br>
            <a:r>
              <a:rPr lang="en-US" sz="1800" dirty="0" smtClean="0">
                <a:latin typeface="+mn-lt"/>
              </a:rPr>
              <a:t>COBIS, Copenhagen University North Campus</a:t>
            </a:r>
            <a:endParaRPr lang="en-US" sz="1800" dirty="0">
              <a:latin typeface="+mn-lt"/>
            </a:endParaRPr>
          </a:p>
        </p:txBody>
      </p:sp>
      <p:sp>
        <p:nvSpPr>
          <p:cNvPr id="3" name="Content Placeholder 2"/>
          <p:cNvSpPr>
            <a:spLocks noGrp="1"/>
          </p:cNvSpPr>
          <p:nvPr>
            <p:ph idx="1"/>
          </p:nvPr>
        </p:nvSpPr>
        <p:spPr>
          <a:xfrm>
            <a:off x="266700" y="1536707"/>
            <a:ext cx="5314958" cy="1802952"/>
          </a:xfrm>
        </p:spPr>
        <p:txBody>
          <a:bodyPr>
            <a:noAutofit/>
          </a:bodyPr>
          <a:lstStyle/>
          <a:p>
            <a:pPr marL="0" indent="0">
              <a:buNone/>
            </a:pPr>
            <a:r>
              <a:rPr lang="en-US" sz="2000" b="1" dirty="0">
                <a:solidFill>
                  <a:schemeClr val="tx1"/>
                </a:solidFill>
              </a:rPr>
              <a:t>Provide world leading scientific software and scientific computing </a:t>
            </a:r>
            <a:r>
              <a:rPr lang="en-US" sz="2000" b="1" dirty="0" smtClean="0">
                <a:solidFill>
                  <a:schemeClr val="tx1"/>
                </a:solidFill>
              </a:rPr>
              <a:t>support</a:t>
            </a:r>
            <a:r>
              <a:rPr lang="en-US" sz="2000" b="1" i="1" dirty="0" smtClean="0">
                <a:solidFill>
                  <a:schemeClr val="tx1"/>
                </a:solidFill>
              </a:rPr>
              <a:t> </a:t>
            </a:r>
            <a:r>
              <a:rPr lang="en-US" sz="2000" b="1" dirty="0" smtClean="0">
                <a:solidFill>
                  <a:schemeClr val="tx1"/>
                </a:solidFill>
              </a:rPr>
              <a:t>for </a:t>
            </a:r>
            <a:r>
              <a:rPr lang="en-US" sz="2000" b="1" dirty="0">
                <a:solidFill>
                  <a:schemeClr val="tx1"/>
                </a:solidFill>
              </a:rPr>
              <a:t>neutron scattering at </a:t>
            </a:r>
            <a:r>
              <a:rPr lang="en-US" sz="2000" b="1" dirty="0" smtClean="0">
                <a:solidFill>
                  <a:schemeClr val="tx1"/>
                </a:solidFill>
              </a:rPr>
              <a:t>ESS</a:t>
            </a:r>
            <a:endParaRPr lang="en-US" sz="1800" dirty="0">
              <a:solidFill>
                <a:schemeClr val="tx1"/>
              </a:solidFill>
            </a:endParaRPr>
          </a:p>
          <a:p>
            <a:pPr marL="0" indent="0">
              <a:buNone/>
            </a:pPr>
            <a:r>
              <a:rPr lang="en-US" sz="1800" b="1" dirty="0">
                <a:solidFill>
                  <a:srgbClr val="1394CA"/>
                </a:solidFill>
              </a:rPr>
              <a:t>Scientific Software </a:t>
            </a:r>
            <a:endParaRPr lang="en-US" sz="1800" b="1" dirty="0" smtClean="0">
              <a:solidFill>
                <a:srgbClr val="1394CA"/>
              </a:solidFill>
            </a:endParaRPr>
          </a:p>
          <a:p>
            <a:pPr marL="0" indent="0">
              <a:buNone/>
            </a:pPr>
            <a:r>
              <a:rPr lang="en-US" sz="1600" dirty="0" smtClean="0">
                <a:solidFill>
                  <a:schemeClr val="tx1"/>
                </a:solidFill>
              </a:rPr>
              <a:t>ESS </a:t>
            </a:r>
            <a:r>
              <a:rPr lang="en-US" sz="1600" dirty="0">
                <a:solidFill>
                  <a:schemeClr val="tx1"/>
                </a:solidFill>
              </a:rPr>
              <a:t>experiment control </a:t>
            </a:r>
            <a:r>
              <a:rPr lang="en-US" sz="1600" dirty="0" smtClean="0">
                <a:solidFill>
                  <a:schemeClr val="tx1"/>
                </a:solidFill>
              </a:rPr>
              <a:t>system, Data acquisition, Data </a:t>
            </a:r>
            <a:r>
              <a:rPr lang="en-US" sz="1600" dirty="0">
                <a:solidFill>
                  <a:schemeClr val="tx1"/>
                </a:solidFill>
              </a:rPr>
              <a:t>correction </a:t>
            </a:r>
            <a:r>
              <a:rPr lang="en-US" sz="1600" dirty="0" smtClean="0">
                <a:solidFill>
                  <a:schemeClr val="tx1"/>
                </a:solidFill>
              </a:rPr>
              <a:t>software, visualization, and software </a:t>
            </a:r>
            <a:r>
              <a:rPr lang="en-US" sz="1600" dirty="0">
                <a:solidFill>
                  <a:schemeClr val="tx1"/>
                </a:solidFill>
              </a:rPr>
              <a:t>to model and analyze experimental data sets</a:t>
            </a:r>
            <a:r>
              <a:rPr lang="en-US" sz="1600" dirty="0" smtClean="0">
                <a:solidFill>
                  <a:schemeClr val="tx1"/>
                </a:solidFill>
              </a:rPr>
              <a:t>.</a:t>
            </a:r>
            <a:endParaRPr lang="en-US" sz="1600" dirty="0">
              <a:solidFill>
                <a:schemeClr val="tx1"/>
              </a:solidFill>
            </a:endParaRPr>
          </a:p>
          <a:p>
            <a:pPr marL="0" indent="0">
              <a:buNone/>
            </a:pPr>
            <a:r>
              <a:rPr lang="en-US" sz="1800" b="1" dirty="0">
                <a:solidFill>
                  <a:srgbClr val="1394CA"/>
                </a:solidFill>
              </a:rPr>
              <a:t>Data center </a:t>
            </a:r>
            <a:r>
              <a:rPr lang="en-US" sz="1800" b="1" dirty="0" smtClean="0">
                <a:solidFill>
                  <a:srgbClr val="1394CA"/>
                </a:solidFill>
              </a:rPr>
              <a:t>operations</a:t>
            </a:r>
          </a:p>
          <a:p>
            <a:pPr marL="0" indent="0">
              <a:buNone/>
            </a:pPr>
            <a:r>
              <a:rPr lang="en-US" sz="1600" dirty="0" smtClean="0">
                <a:solidFill>
                  <a:schemeClr val="tx1"/>
                </a:solidFill>
              </a:rPr>
              <a:t>Store and </a:t>
            </a:r>
            <a:r>
              <a:rPr lang="en-US" sz="1600" dirty="0">
                <a:solidFill>
                  <a:schemeClr val="tx1"/>
                </a:solidFill>
              </a:rPr>
              <a:t>catalogue ESS </a:t>
            </a:r>
            <a:r>
              <a:rPr lang="en-US" sz="1600" dirty="0" smtClean="0">
                <a:solidFill>
                  <a:schemeClr val="tx1"/>
                </a:solidFill>
              </a:rPr>
              <a:t>datasets, provide </a:t>
            </a:r>
            <a:r>
              <a:rPr lang="en-US" sz="1600" dirty="0">
                <a:solidFill>
                  <a:schemeClr val="tx1"/>
                </a:solidFill>
              </a:rPr>
              <a:t>ESS users remote access to their </a:t>
            </a:r>
            <a:r>
              <a:rPr lang="en-US" sz="1600" dirty="0" smtClean="0">
                <a:solidFill>
                  <a:schemeClr val="tx1"/>
                </a:solidFill>
              </a:rPr>
              <a:t>data, computing for </a:t>
            </a:r>
            <a:r>
              <a:rPr lang="en-US" sz="1600" dirty="0">
                <a:solidFill>
                  <a:schemeClr val="tx1"/>
                </a:solidFill>
              </a:rPr>
              <a:t>live data correction, </a:t>
            </a:r>
            <a:r>
              <a:rPr lang="en-US" sz="1600" dirty="0" smtClean="0">
                <a:solidFill>
                  <a:schemeClr val="tx1"/>
                </a:solidFill>
              </a:rPr>
              <a:t>and </a:t>
            </a:r>
            <a:r>
              <a:rPr lang="en-US" sz="1600" dirty="0">
                <a:solidFill>
                  <a:schemeClr val="tx1"/>
                </a:solidFill>
              </a:rPr>
              <a:t>analysis software during and after experiments</a:t>
            </a:r>
            <a:r>
              <a:rPr lang="en-US" sz="1600" dirty="0" smtClean="0">
                <a:solidFill>
                  <a:schemeClr val="tx1"/>
                </a:solidFill>
              </a:rPr>
              <a:t>.</a:t>
            </a:r>
            <a:endParaRPr lang="en-US" sz="1600" dirty="0">
              <a:solidFill>
                <a:schemeClr val="tx1"/>
              </a:solidFill>
            </a:endParaRPr>
          </a:p>
          <a:p>
            <a:pPr marL="0" indent="0">
              <a:buNone/>
            </a:pPr>
            <a:r>
              <a:rPr lang="en-US" sz="1800" b="1" dirty="0">
                <a:solidFill>
                  <a:srgbClr val="1394CA"/>
                </a:solidFill>
              </a:rPr>
              <a:t>User </a:t>
            </a:r>
            <a:r>
              <a:rPr lang="en-US" sz="1800" b="1" dirty="0" smtClean="0">
                <a:solidFill>
                  <a:srgbClr val="1394CA"/>
                </a:solidFill>
              </a:rPr>
              <a:t>support </a:t>
            </a:r>
          </a:p>
          <a:p>
            <a:pPr marL="0" indent="0">
              <a:buNone/>
            </a:pPr>
            <a:r>
              <a:rPr lang="en-US" sz="1600" dirty="0">
                <a:solidFill>
                  <a:schemeClr val="tx1"/>
                </a:solidFill>
              </a:rPr>
              <a:t>S</a:t>
            </a:r>
            <a:r>
              <a:rPr lang="en-US" sz="1600" dirty="0" smtClean="0">
                <a:solidFill>
                  <a:schemeClr val="tx1"/>
                </a:solidFill>
              </a:rPr>
              <a:t>upport ESS users with </a:t>
            </a:r>
            <a:br>
              <a:rPr lang="en-US" sz="1600" dirty="0" smtClean="0">
                <a:solidFill>
                  <a:schemeClr val="tx1"/>
                </a:solidFill>
              </a:rPr>
            </a:br>
            <a:r>
              <a:rPr lang="en-US" sz="1600" dirty="0" smtClean="0">
                <a:solidFill>
                  <a:schemeClr val="tx1"/>
                </a:solidFill>
              </a:rPr>
              <a:t>data </a:t>
            </a:r>
            <a:r>
              <a:rPr lang="en-US" sz="1600" dirty="0">
                <a:solidFill>
                  <a:schemeClr val="tx1"/>
                </a:solidFill>
              </a:rPr>
              <a:t>treatment </a:t>
            </a:r>
            <a:r>
              <a:rPr lang="en-US" sz="1600" dirty="0" smtClean="0">
                <a:solidFill>
                  <a:schemeClr val="tx1"/>
                </a:solidFill>
              </a:rPr>
              <a:t>and </a:t>
            </a:r>
            <a:br>
              <a:rPr lang="en-US" sz="1600" dirty="0" smtClean="0">
                <a:solidFill>
                  <a:schemeClr val="tx1"/>
                </a:solidFill>
              </a:rPr>
            </a:br>
            <a:r>
              <a:rPr lang="en-US" sz="1600" dirty="0" smtClean="0">
                <a:solidFill>
                  <a:schemeClr val="tx1"/>
                </a:solidFill>
              </a:rPr>
              <a:t>analysis.</a:t>
            </a:r>
          </a:p>
          <a:p>
            <a:pPr marL="0" indent="0">
              <a:buNone/>
            </a:pPr>
            <a:endParaRPr lang="en-US" sz="1600" dirty="0">
              <a:solidFill>
                <a:schemeClr val="tx1"/>
              </a:solidFill>
            </a:endParaRPr>
          </a:p>
        </p:txBody>
      </p:sp>
      <p:sp>
        <p:nvSpPr>
          <p:cNvPr id="44" name="Slide Number Placeholder 3"/>
          <p:cNvSpPr txBox="1">
            <a:spLocks/>
          </p:cNvSpPr>
          <p:nvPr/>
        </p:nvSpPr>
        <p:spPr>
          <a:xfrm>
            <a:off x="6934200" y="6356351"/>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400"/>
              <a:pPr algn="r"/>
              <a:t>21</a:t>
            </a:fld>
            <a:endParaRPr lang="sv-SE" sz="1400"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92800" y="1468439"/>
            <a:ext cx="4000500" cy="5313851"/>
          </a:xfrm>
          <a:prstGeom prst="rect">
            <a:avLst/>
          </a:prstGeom>
        </p:spPr>
      </p:pic>
      <p:pic>
        <p:nvPicPr>
          <p:cNvPr id="7" name="Picture 6" descr="IMG_201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4244" y="5130199"/>
            <a:ext cx="2601761" cy="1591277"/>
          </a:xfrm>
          <a:prstGeom prst="rect">
            <a:avLst/>
          </a:prstGeom>
        </p:spPr>
      </p:pic>
      <p:sp>
        <p:nvSpPr>
          <p:cNvPr id="8" name="TextBox 7"/>
          <p:cNvSpPr txBox="1"/>
          <p:nvPr/>
        </p:nvSpPr>
        <p:spPr>
          <a:xfrm>
            <a:off x="266699" y="6113212"/>
            <a:ext cx="2651429" cy="461665"/>
          </a:xfrm>
          <a:prstGeom prst="rect">
            <a:avLst/>
          </a:prstGeom>
          <a:noFill/>
          <a:ln w="19050">
            <a:solidFill>
              <a:srgbClr val="0DABF1"/>
            </a:solidFill>
          </a:ln>
        </p:spPr>
        <p:txBody>
          <a:bodyPr wrap="square" rtlCol="0">
            <a:spAutoFit/>
          </a:bodyPr>
          <a:lstStyle>
            <a:defPPr>
              <a:defRPr lang="sv-SE"/>
            </a:defPPr>
            <a:lvl1pPr algn="ctr">
              <a:defRPr sz="1600" b="1">
                <a:solidFill>
                  <a:srgbClr val="0DABF1"/>
                </a:solidFill>
              </a:defRPr>
            </a:lvl1pPr>
          </a:lstStyle>
          <a:p>
            <a:r>
              <a:rPr lang="en-US" dirty="0" smtClean="0">
                <a:solidFill>
                  <a:srgbClr val="1394CA"/>
                </a:solidFill>
              </a:rPr>
              <a:t>22* DMSC Staff now </a:t>
            </a:r>
            <a:r>
              <a:rPr lang="en-US" dirty="0" smtClean="0">
                <a:solidFill>
                  <a:srgbClr val="1394CA"/>
                </a:solidFill>
                <a:sym typeface="Wingdings"/>
              </a:rPr>
              <a:t> 60</a:t>
            </a:r>
            <a:r>
              <a:rPr lang="en-US" dirty="0" smtClean="0">
                <a:solidFill>
                  <a:srgbClr val="1394CA"/>
                </a:solidFill>
              </a:rPr>
              <a:t> </a:t>
            </a:r>
          </a:p>
          <a:p>
            <a:r>
              <a:rPr lang="en-US" sz="800" dirty="0" smtClean="0">
                <a:solidFill>
                  <a:srgbClr val="1394CA"/>
                </a:solidFill>
              </a:rPr>
              <a:t>(*</a:t>
            </a:r>
            <a:r>
              <a:rPr lang="en-US" sz="800" dirty="0">
                <a:solidFill>
                  <a:srgbClr val="1394CA"/>
                </a:solidFill>
              </a:rPr>
              <a:t>20 FTEs and 2 part </a:t>
            </a:r>
            <a:r>
              <a:rPr lang="en-US" sz="800" dirty="0" smtClean="0">
                <a:solidFill>
                  <a:srgbClr val="1394CA"/>
                </a:solidFill>
              </a:rPr>
              <a:t>time)</a:t>
            </a:r>
            <a:endParaRPr lang="en-US" sz="900" dirty="0" smtClean="0">
              <a:solidFill>
                <a:srgbClr val="1394CA"/>
              </a:solidFill>
            </a:endParaRPr>
          </a:p>
        </p:txBody>
      </p:sp>
    </p:spTree>
    <p:extLst>
      <p:ext uri="{BB962C8B-B14F-4D97-AF65-F5344CB8AC3E}">
        <p14:creationId xmlns:p14="http://schemas.microsoft.com/office/powerpoint/2010/main" val="11657188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mj-lt"/>
              </a:rPr>
              <a:pPr/>
              <a:t>22</a:t>
            </a:fld>
            <a:endParaRPr lang="sv-SE" dirty="0">
              <a:solidFill>
                <a:prstClr val="black">
                  <a:tint val="75000"/>
                </a:prstClr>
              </a:solidFill>
              <a:latin typeface="+mj-lt"/>
            </a:endParaRPr>
          </a:p>
        </p:txBody>
      </p:sp>
      <p:pic>
        <p:nvPicPr>
          <p:cNvPr id="5" name="Picture 4" descr="ESS_sit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7384"/>
            <a:ext cx="9906000" cy="6999179"/>
          </a:xfrm>
          <a:prstGeom prst="rect">
            <a:avLst/>
          </a:prstGeom>
        </p:spPr>
      </p:pic>
      <p:pic>
        <p:nvPicPr>
          <p:cNvPr id="57" name="Bildobjekt 7"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
        <p:nvSpPr>
          <p:cNvPr id="6" name="Title 1"/>
          <p:cNvSpPr>
            <a:spLocks noGrp="1"/>
          </p:cNvSpPr>
          <p:nvPr>
            <p:ph type="title"/>
          </p:nvPr>
        </p:nvSpPr>
        <p:spPr>
          <a:xfrm>
            <a:off x="370338" y="-28783"/>
            <a:ext cx="7918528" cy="1441531"/>
          </a:xfrm>
        </p:spPr>
        <p:txBody>
          <a:bodyPr>
            <a:normAutofit/>
          </a:bodyPr>
          <a:lstStyle/>
          <a:p>
            <a:r>
              <a:rPr lang="en-US" sz="2800" dirty="0">
                <a:latin typeface="+mj-lt"/>
              </a:rPr>
              <a:t>Journey to deliver the world’s leading facility for research using neutrons</a:t>
            </a:r>
          </a:p>
        </p:txBody>
      </p:sp>
      <p:grpSp>
        <p:nvGrpSpPr>
          <p:cNvPr id="2" name="Group 1"/>
          <p:cNvGrpSpPr/>
          <p:nvPr/>
        </p:nvGrpSpPr>
        <p:grpSpPr>
          <a:xfrm>
            <a:off x="506506" y="1441589"/>
            <a:ext cx="8814979" cy="5102330"/>
            <a:chOff x="223586" y="1601792"/>
            <a:chExt cx="9472614" cy="4949919"/>
          </a:xfrm>
        </p:grpSpPr>
        <p:cxnSp>
          <p:nvCxnSpPr>
            <p:cNvPr id="7" name="Straight Connector 6"/>
            <p:cNvCxnSpPr/>
            <p:nvPr/>
          </p:nvCxnSpPr>
          <p:spPr bwMode="auto">
            <a:xfrm>
              <a:off x="8533607" y="2371728"/>
              <a:ext cx="0" cy="36988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10" idx="2"/>
            </p:cNvCxnSpPr>
            <p:nvPr/>
          </p:nvCxnSpPr>
          <p:spPr bwMode="auto">
            <a:xfrm>
              <a:off x="4006707" y="3816627"/>
              <a:ext cx="240643" cy="575937"/>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a:off x="2149740" y="4813303"/>
              <a:ext cx="0" cy="19208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10" name="TextBox 33"/>
            <p:cNvSpPr txBox="1">
              <a:spLocks noChangeArrowheads="1"/>
            </p:cNvSpPr>
            <p:nvPr/>
          </p:nvSpPr>
          <p:spPr bwMode="auto">
            <a:xfrm>
              <a:off x="3050730" y="3159745"/>
              <a:ext cx="1911952" cy="656882"/>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1028595"/>
              <a:r>
                <a:rPr lang="en-US" sz="1400" b="1" dirty="0">
                  <a:solidFill>
                    <a:srgbClr val="0094CA"/>
                  </a:solidFill>
                  <a:latin typeface="+mj-lt"/>
                  <a:cs typeface="Calibri"/>
                </a:rPr>
                <a:t>2014</a:t>
              </a:r>
            </a:p>
            <a:p>
              <a:pPr defTabSz="1028595"/>
              <a:r>
                <a:rPr lang="en-US" sz="1200" b="1" dirty="0">
                  <a:solidFill>
                    <a:srgbClr val="000000"/>
                  </a:solidFill>
                  <a:latin typeface="+mj-lt"/>
                  <a:cs typeface="Calibri"/>
                </a:rPr>
                <a:t>Construction Starts on Green Field Site</a:t>
              </a:r>
            </a:p>
          </p:txBody>
        </p:sp>
        <p:sp>
          <p:nvSpPr>
            <p:cNvPr id="11" name="TextBox 36"/>
            <p:cNvSpPr txBox="1">
              <a:spLocks noChangeArrowheads="1"/>
            </p:cNvSpPr>
            <p:nvPr/>
          </p:nvSpPr>
          <p:spPr bwMode="auto">
            <a:xfrm>
              <a:off x="812373" y="4044006"/>
              <a:ext cx="1694339" cy="656882"/>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1028595"/>
              <a:r>
                <a:rPr lang="en-US" sz="1400" b="1" dirty="0">
                  <a:solidFill>
                    <a:srgbClr val="0094CA"/>
                  </a:solidFill>
                  <a:latin typeface="+mj-lt"/>
                  <a:cs typeface="Calibri"/>
                </a:rPr>
                <a:t>2009</a:t>
              </a:r>
            </a:p>
            <a:p>
              <a:pPr defTabSz="1028595"/>
              <a:r>
                <a:rPr lang="en-US" sz="1200" b="1" dirty="0">
                  <a:solidFill>
                    <a:srgbClr val="000000"/>
                  </a:solidFill>
                  <a:latin typeface="+mj-lt"/>
                  <a:cs typeface="Calibri"/>
                </a:rPr>
                <a:t>Decision to Site ESS in Lund</a:t>
              </a:r>
            </a:p>
          </p:txBody>
        </p:sp>
        <p:grpSp>
          <p:nvGrpSpPr>
            <p:cNvPr id="12" name="Group 84"/>
            <p:cNvGrpSpPr>
              <a:grpSpLocks/>
            </p:cNvGrpSpPr>
            <p:nvPr/>
          </p:nvGrpSpPr>
          <p:grpSpPr bwMode="auto">
            <a:xfrm>
              <a:off x="552207" y="2438402"/>
              <a:ext cx="8904941" cy="3290899"/>
              <a:chOff x="509589" y="2248787"/>
              <a:chExt cx="8219561" cy="3425738"/>
            </a:xfrm>
          </p:grpSpPr>
          <p:grpSp>
            <p:nvGrpSpPr>
              <p:cNvPr id="13" name="Group 72"/>
              <p:cNvGrpSpPr>
                <a:grpSpLocks/>
              </p:cNvGrpSpPr>
              <p:nvPr/>
            </p:nvGrpSpPr>
            <p:grpSpPr bwMode="auto">
              <a:xfrm>
                <a:off x="7576067" y="2569291"/>
                <a:ext cx="608554" cy="270369"/>
                <a:chOff x="1665943" y="4915251"/>
                <a:chExt cx="608554" cy="270369"/>
              </a:xfrm>
            </p:grpSpPr>
            <p:cxnSp>
              <p:nvCxnSpPr>
                <p:cNvPr id="45" name="Straight Connector 44"/>
                <p:cNvCxnSpPr/>
                <p:nvPr/>
              </p:nvCxnSpPr>
              <p:spPr>
                <a:xfrm flipH="1">
                  <a:off x="1664967"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2115796"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1834822" y="4915342"/>
                  <a:ext cx="269862"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1028595">
                    <a:defRPr/>
                  </a:pPr>
                  <a:endParaRPr lang="en-US" sz="1600" dirty="0">
                    <a:solidFill>
                      <a:prstClr val="white"/>
                    </a:solidFill>
                    <a:latin typeface="+mj-lt"/>
                    <a:cs typeface="Calibri"/>
                  </a:endParaRPr>
                </a:p>
              </p:txBody>
            </p:sp>
          </p:grpSp>
          <p:cxnSp>
            <p:nvCxnSpPr>
              <p:cNvPr id="14" name="Straight Arrow Connector 13"/>
              <p:cNvCxnSpPr/>
              <p:nvPr/>
            </p:nvCxnSpPr>
            <p:spPr>
              <a:xfrm flipV="1">
                <a:off x="8167201" y="2248787"/>
                <a:ext cx="561949" cy="461061"/>
              </a:xfrm>
              <a:prstGeom prst="straightConnector1">
                <a:avLst/>
              </a:prstGeom>
              <a:ln w="57150" cmpd="sng">
                <a:solidFill>
                  <a:srgbClr val="0094CA"/>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6986157" y="2696628"/>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16" name="Group 60"/>
              <p:cNvGrpSpPr>
                <a:grpSpLocks/>
              </p:cNvGrpSpPr>
              <p:nvPr/>
            </p:nvGrpSpPr>
            <p:grpSpPr bwMode="auto">
              <a:xfrm>
                <a:off x="6394219" y="3039642"/>
                <a:ext cx="608554" cy="270369"/>
                <a:chOff x="1665943" y="4915251"/>
                <a:chExt cx="608554" cy="270369"/>
              </a:xfrm>
            </p:grpSpPr>
            <p:cxnSp>
              <p:nvCxnSpPr>
                <p:cNvPr id="42" name="Straight Connector 41"/>
                <p:cNvCxnSpPr/>
                <p:nvPr/>
              </p:nvCxnSpPr>
              <p:spPr>
                <a:xfrm flipH="1">
                  <a:off x="1665770"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2115012"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1834037" y="4915966"/>
                  <a:ext cx="271450" cy="269364"/>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1028595">
                    <a:defRPr/>
                  </a:pPr>
                  <a:endParaRPr lang="en-US" sz="1600" dirty="0">
                    <a:solidFill>
                      <a:prstClr val="white"/>
                    </a:solidFill>
                    <a:latin typeface="+mj-lt"/>
                    <a:cs typeface="Calibri"/>
                  </a:endParaRPr>
                </a:p>
              </p:txBody>
            </p:sp>
          </p:grpSp>
          <p:cxnSp>
            <p:nvCxnSpPr>
              <p:cNvPr id="17" name="Straight Connector 16"/>
              <p:cNvCxnSpPr/>
              <p:nvPr/>
            </p:nvCxnSpPr>
            <p:spPr>
              <a:xfrm flipH="1">
                <a:off x="5808287" y="3169256"/>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18" name="Group 56"/>
              <p:cNvGrpSpPr>
                <a:grpSpLocks/>
              </p:cNvGrpSpPr>
              <p:nvPr/>
            </p:nvGrpSpPr>
            <p:grpSpPr bwMode="auto">
              <a:xfrm>
                <a:off x="5217882" y="3517943"/>
                <a:ext cx="608554" cy="270369"/>
                <a:chOff x="1665943" y="4915251"/>
                <a:chExt cx="608554" cy="270369"/>
              </a:xfrm>
            </p:grpSpPr>
            <p:cxnSp>
              <p:nvCxnSpPr>
                <p:cNvPr id="39" name="Straight Connector 38"/>
                <p:cNvCxnSpPr/>
                <p:nvPr/>
              </p:nvCxnSpPr>
              <p:spPr>
                <a:xfrm flipH="1">
                  <a:off x="1665825"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115066"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1834092" y="4915250"/>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1028595">
                    <a:defRPr/>
                  </a:pPr>
                  <a:endParaRPr lang="en-US" sz="1600" dirty="0">
                    <a:solidFill>
                      <a:prstClr val="white"/>
                    </a:solidFill>
                    <a:latin typeface="+mj-lt"/>
                    <a:cs typeface="Calibri"/>
                  </a:endParaRPr>
                </a:p>
              </p:txBody>
            </p:sp>
          </p:grpSp>
          <p:cxnSp>
            <p:nvCxnSpPr>
              <p:cNvPr id="19" name="Straight Connector 18"/>
              <p:cNvCxnSpPr>
                <a:endCxn id="38" idx="6"/>
              </p:cNvCxnSpPr>
              <p:nvPr/>
            </p:nvCxnSpPr>
            <p:spPr>
              <a:xfrm flipH="1">
                <a:off x="4035440" y="3646741"/>
                <a:ext cx="1200292" cy="746351"/>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8" name="Oval 37"/>
              <p:cNvSpPr/>
              <p:nvPr/>
            </p:nvSpPr>
            <p:spPr bwMode="auto">
              <a:xfrm>
                <a:off x="3765578" y="4257582"/>
                <a:ext cx="269862" cy="271019"/>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1028595">
                  <a:defRPr/>
                </a:pPr>
                <a:endParaRPr lang="en-US" sz="1600" dirty="0">
                  <a:solidFill>
                    <a:prstClr val="white"/>
                  </a:solidFill>
                  <a:latin typeface="+mj-lt"/>
                  <a:cs typeface="Calibri"/>
                </a:endParaRPr>
              </a:p>
            </p:txBody>
          </p:sp>
          <p:cxnSp>
            <p:nvCxnSpPr>
              <p:cNvPr id="21" name="Straight Connector 20"/>
              <p:cNvCxnSpPr/>
              <p:nvPr/>
            </p:nvCxnSpPr>
            <p:spPr>
              <a:xfrm flipH="1">
                <a:off x="3452547" y="4432109"/>
                <a:ext cx="313032" cy="173207"/>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2" name="Group 44"/>
              <p:cNvGrpSpPr>
                <a:grpSpLocks/>
              </p:cNvGrpSpPr>
              <p:nvPr/>
            </p:nvGrpSpPr>
            <p:grpSpPr bwMode="auto">
              <a:xfrm>
                <a:off x="2858379" y="4465147"/>
                <a:ext cx="608554" cy="270369"/>
                <a:chOff x="1665943" y="4915251"/>
                <a:chExt cx="608554" cy="270369"/>
              </a:xfrm>
            </p:grpSpPr>
            <p:cxnSp>
              <p:nvCxnSpPr>
                <p:cNvPr id="33" name="Straight Connector 32"/>
                <p:cNvCxnSpPr/>
                <p:nvPr/>
              </p:nvCxnSpPr>
              <p:spPr>
                <a:xfrm flipH="1">
                  <a:off x="1666414"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2115655"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1834681" y="4914954"/>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1028595">
                    <a:defRPr/>
                  </a:pPr>
                  <a:endParaRPr lang="en-US" sz="1600" dirty="0">
                    <a:solidFill>
                      <a:prstClr val="white"/>
                    </a:solidFill>
                    <a:latin typeface="+mj-lt"/>
                    <a:cs typeface="Calibri"/>
                  </a:endParaRPr>
                </a:p>
              </p:txBody>
            </p:sp>
          </p:grpSp>
          <p:cxnSp>
            <p:nvCxnSpPr>
              <p:cNvPr id="23" name="Straight Connector 22"/>
              <p:cNvCxnSpPr/>
              <p:nvPr/>
            </p:nvCxnSpPr>
            <p:spPr>
              <a:xfrm flipH="1">
                <a:off x="2274677" y="4592096"/>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4" name="Group 43"/>
              <p:cNvGrpSpPr>
                <a:grpSpLocks/>
              </p:cNvGrpSpPr>
              <p:nvPr/>
            </p:nvGrpSpPr>
            <p:grpSpPr bwMode="auto">
              <a:xfrm>
                <a:off x="1682729" y="4932036"/>
                <a:ext cx="608554" cy="270369"/>
                <a:chOff x="1665943" y="4915251"/>
                <a:chExt cx="608554" cy="270369"/>
              </a:xfrm>
            </p:grpSpPr>
            <p:cxnSp>
              <p:nvCxnSpPr>
                <p:cNvPr id="30" name="Straight Connector 29"/>
                <p:cNvCxnSpPr/>
                <p:nvPr/>
              </p:nvCxnSpPr>
              <p:spPr>
                <a:xfrm flipH="1">
                  <a:off x="1665781"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2115023"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1834048" y="4915735"/>
                  <a:ext cx="271450" cy="269366"/>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1028595">
                    <a:defRPr/>
                  </a:pPr>
                  <a:endParaRPr lang="en-US" sz="1600" dirty="0">
                    <a:solidFill>
                      <a:prstClr val="white"/>
                    </a:solidFill>
                    <a:latin typeface="+mj-lt"/>
                    <a:cs typeface="Calibri"/>
                  </a:endParaRPr>
                </a:p>
              </p:txBody>
            </p:sp>
          </p:grpSp>
          <p:cxnSp>
            <p:nvCxnSpPr>
              <p:cNvPr id="25" name="Straight Connector 24"/>
              <p:cNvCxnSpPr/>
              <p:nvPr/>
            </p:nvCxnSpPr>
            <p:spPr>
              <a:xfrm flipH="1">
                <a:off x="1099982" y="5061419"/>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6" name="Group 64"/>
              <p:cNvGrpSpPr>
                <a:grpSpLocks/>
              </p:cNvGrpSpPr>
              <p:nvPr/>
            </p:nvGrpSpPr>
            <p:grpSpPr bwMode="auto">
              <a:xfrm>
                <a:off x="509589" y="5404156"/>
                <a:ext cx="608554" cy="270369"/>
                <a:chOff x="1665943" y="4915251"/>
                <a:chExt cx="608554" cy="270369"/>
              </a:xfrm>
            </p:grpSpPr>
            <p:cxnSp>
              <p:nvCxnSpPr>
                <p:cNvPr id="27" name="Straight Connector 26"/>
                <p:cNvCxnSpPr/>
                <p:nvPr/>
              </p:nvCxnSpPr>
              <p:spPr>
                <a:xfrm flipH="1">
                  <a:off x="1665814"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2115055"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1834081" y="4914591"/>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1028595">
                    <a:defRPr/>
                  </a:pPr>
                  <a:endParaRPr lang="en-US" sz="1600" dirty="0">
                    <a:solidFill>
                      <a:prstClr val="white"/>
                    </a:solidFill>
                    <a:latin typeface="+mj-lt"/>
                    <a:cs typeface="Calibri"/>
                  </a:endParaRPr>
                </a:p>
              </p:txBody>
            </p:sp>
          </p:grpSp>
        </p:grpSp>
        <p:sp>
          <p:nvSpPr>
            <p:cNvPr id="48" name="TextBox 32"/>
            <p:cNvSpPr txBox="1">
              <a:spLocks noChangeArrowheads="1"/>
            </p:cNvSpPr>
            <p:nvPr/>
          </p:nvSpPr>
          <p:spPr bwMode="auto">
            <a:xfrm>
              <a:off x="7988941" y="1601792"/>
              <a:ext cx="1707259" cy="656882"/>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1028595"/>
              <a:r>
                <a:rPr lang="en-US" sz="1400" b="1" dirty="0">
                  <a:solidFill>
                    <a:srgbClr val="0094CA"/>
                  </a:solidFill>
                  <a:latin typeface="+mj-lt"/>
                  <a:cs typeface="Calibri"/>
                </a:rPr>
                <a:t>2025</a:t>
              </a:r>
            </a:p>
            <a:p>
              <a:pPr defTabSz="1028595"/>
              <a:r>
                <a:rPr lang="en-US" sz="1200" b="1" dirty="0">
                  <a:solidFill>
                    <a:srgbClr val="000000"/>
                  </a:solidFill>
                  <a:latin typeface="+mj-lt"/>
                  <a:cs typeface="Calibri"/>
                </a:rPr>
                <a:t>ESS Construction Phase Complete</a:t>
              </a:r>
            </a:p>
          </p:txBody>
        </p:sp>
        <p:cxnSp>
          <p:nvCxnSpPr>
            <p:cNvPr id="49" name="Straight Connector 48"/>
            <p:cNvCxnSpPr/>
            <p:nvPr/>
          </p:nvCxnSpPr>
          <p:spPr bwMode="auto">
            <a:xfrm>
              <a:off x="883973" y="5729291"/>
              <a:ext cx="0" cy="158750"/>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0" name="TextBox 35"/>
            <p:cNvSpPr txBox="1">
              <a:spLocks noChangeArrowheads="1"/>
            </p:cNvSpPr>
            <p:nvPr/>
          </p:nvSpPr>
          <p:spPr bwMode="auto">
            <a:xfrm>
              <a:off x="223586" y="5894829"/>
              <a:ext cx="2258879" cy="656882"/>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1028595"/>
              <a:r>
                <a:rPr lang="en-US" sz="1400" b="1" dirty="0">
                  <a:solidFill>
                    <a:srgbClr val="0094CA"/>
                  </a:solidFill>
                  <a:latin typeface="+mj-lt"/>
                  <a:cs typeface="Calibri"/>
                </a:rPr>
                <a:t>2003</a:t>
              </a:r>
            </a:p>
            <a:p>
              <a:pPr defTabSz="1028595"/>
              <a:r>
                <a:rPr lang="en-US" sz="1200" b="1" dirty="0">
                  <a:solidFill>
                    <a:srgbClr val="000000"/>
                  </a:solidFill>
                  <a:latin typeface="+mj-lt"/>
                  <a:cs typeface="Calibri"/>
                </a:rPr>
                <a:t>European Design of ESS Completed</a:t>
              </a:r>
            </a:p>
          </p:txBody>
        </p:sp>
        <p:cxnSp>
          <p:nvCxnSpPr>
            <p:cNvPr id="51" name="Straight Connector 50"/>
            <p:cNvCxnSpPr/>
            <p:nvPr/>
          </p:nvCxnSpPr>
          <p:spPr bwMode="auto">
            <a:xfrm>
              <a:off x="3436144" y="4827616"/>
              <a:ext cx="0" cy="312737"/>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2" name="TextBox 34"/>
            <p:cNvSpPr txBox="1">
              <a:spLocks noChangeArrowheads="1"/>
            </p:cNvSpPr>
            <p:nvPr/>
          </p:nvSpPr>
          <p:spPr bwMode="auto">
            <a:xfrm>
              <a:off x="2801268" y="5143260"/>
              <a:ext cx="2034833" cy="656882"/>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1028595"/>
              <a:r>
                <a:rPr lang="en-US" sz="1400" b="1" dirty="0">
                  <a:solidFill>
                    <a:srgbClr val="0094CA"/>
                  </a:solidFill>
                  <a:latin typeface="+mj-lt"/>
                  <a:cs typeface="Calibri"/>
                </a:rPr>
                <a:t>2012</a:t>
              </a:r>
            </a:p>
            <a:p>
              <a:pPr defTabSz="1028595"/>
              <a:r>
                <a:rPr lang="en-US" sz="1200" b="1" dirty="0">
                  <a:solidFill>
                    <a:prstClr val="black"/>
                  </a:solidFill>
                  <a:latin typeface="+mj-lt"/>
                  <a:cs typeface="Calibri"/>
                </a:rPr>
                <a:t>ESS Design Update Phase Complete</a:t>
              </a:r>
            </a:p>
          </p:txBody>
        </p:sp>
        <p:cxnSp>
          <p:nvCxnSpPr>
            <p:cNvPr id="53" name="Straight Connector 52"/>
            <p:cNvCxnSpPr/>
            <p:nvPr/>
          </p:nvCxnSpPr>
          <p:spPr bwMode="auto">
            <a:xfrm>
              <a:off x="5981435" y="3929066"/>
              <a:ext cx="0" cy="747712"/>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4" name="TextBox 31"/>
            <p:cNvSpPr txBox="1">
              <a:spLocks noChangeArrowheads="1"/>
            </p:cNvSpPr>
            <p:nvPr/>
          </p:nvSpPr>
          <p:spPr bwMode="auto">
            <a:xfrm>
              <a:off x="5461360" y="4677402"/>
              <a:ext cx="1892126" cy="656882"/>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1028595"/>
              <a:r>
                <a:rPr lang="en-US" sz="1400" b="1" dirty="0" smtClean="0">
                  <a:solidFill>
                    <a:srgbClr val="0094CA"/>
                  </a:solidFill>
                  <a:latin typeface="+mj-lt"/>
                  <a:cs typeface="Calibri"/>
                </a:rPr>
                <a:t>2019-20</a:t>
              </a:r>
              <a:endParaRPr lang="en-US" sz="1400" b="1" dirty="0">
                <a:solidFill>
                  <a:srgbClr val="0094CA"/>
                </a:solidFill>
                <a:latin typeface="+mj-lt"/>
                <a:cs typeface="Calibri"/>
              </a:endParaRPr>
            </a:p>
            <a:p>
              <a:pPr defTabSz="1028595"/>
              <a:r>
                <a:rPr lang="en-US" sz="1200" b="1" dirty="0">
                  <a:solidFill>
                    <a:prstClr val="black"/>
                  </a:solidFill>
                  <a:latin typeface="+mj-lt"/>
                  <a:cs typeface="Calibri"/>
                </a:rPr>
                <a:t>Machine Ready for</a:t>
              </a:r>
            </a:p>
            <a:p>
              <a:pPr defTabSz="1028595"/>
              <a:r>
                <a:rPr lang="en-US" sz="1200" b="1" dirty="0">
                  <a:solidFill>
                    <a:prstClr val="black"/>
                  </a:solidFill>
                  <a:latin typeface="+mj-lt"/>
                  <a:cs typeface="Calibri"/>
                </a:rPr>
                <a:t>1</a:t>
              </a:r>
              <a:r>
                <a:rPr lang="en-US" sz="1200" b="1" baseline="30000" dirty="0">
                  <a:solidFill>
                    <a:prstClr val="black"/>
                  </a:solidFill>
                  <a:latin typeface="+mj-lt"/>
                  <a:cs typeface="Calibri"/>
                </a:rPr>
                <a:t>st</a:t>
              </a:r>
              <a:r>
                <a:rPr lang="en-US" sz="1200" b="1" dirty="0">
                  <a:solidFill>
                    <a:prstClr val="black"/>
                  </a:solidFill>
                  <a:latin typeface="+mj-lt"/>
                  <a:cs typeface="Calibri"/>
                </a:rPr>
                <a:t> Beam on Target</a:t>
              </a:r>
            </a:p>
          </p:txBody>
        </p:sp>
        <p:cxnSp>
          <p:nvCxnSpPr>
            <p:cNvPr id="55" name="Straight Connector 54"/>
            <p:cNvCxnSpPr/>
            <p:nvPr/>
          </p:nvCxnSpPr>
          <p:spPr bwMode="auto">
            <a:xfrm>
              <a:off x="7260962" y="3463928"/>
              <a:ext cx="0" cy="257175"/>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6" name="TextBox 22"/>
            <p:cNvSpPr txBox="1">
              <a:spLocks noChangeArrowheads="1"/>
            </p:cNvSpPr>
            <p:nvPr/>
          </p:nvSpPr>
          <p:spPr bwMode="auto">
            <a:xfrm>
              <a:off x="6927507" y="3720713"/>
              <a:ext cx="1837271" cy="656882"/>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1028595"/>
              <a:r>
                <a:rPr lang="en-US" sz="1400" b="1" dirty="0">
                  <a:solidFill>
                    <a:srgbClr val="0094CA"/>
                  </a:solidFill>
                  <a:latin typeface="+mj-lt"/>
                  <a:cs typeface="Calibri"/>
                </a:rPr>
                <a:t>2023</a:t>
              </a:r>
            </a:p>
            <a:p>
              <a:pPr defTabSz="1028595"/>
              <a:r>
                <a:rPr lang="en-US" sz="1200" b="1" dirty="0">
                  <a:solidFill>
                    <a:srgbClr val="000000"/>
                  </a:solidFill>
                  <a:latin typeface="+mj-lt"/>
                  <a:cs typeface="Calibri"/>
                </a:rPr>
                <a:t>ESS Starts</a:t>
              </a:r>
            </a:p>
            <a:p>
              <a:pPr defTabSz="1028595"/>
              <a:r>
                <a:rPr lang="en-US" sz="1200" b="1" dirty="0">
                  <a:solidFill>
                    <a:srgbClr val="000000"/>
                  </a:solidFill>
                  <a:latin typeface="+mj-lt"/>
                  <a:cs typeface="Calibri"/>
                </a:rPr>
                <a:t>User Program</a:t>
              </a:r>
            </a:p>
          </p:txBody>
        </p:sp>
      </p:grpSp>
    </p:spTree>
    <p:extLst>
      <p:ext uri="{BB962C8B-B14F-4D97-AF65-F5344CB8AC3E}">
        <p14:creationId xmlns:p14="http://schemas.microsoft.com/office/powerpoint/2010/main" val="19429810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 is making rapid progress</a:t>
            </a:r>
            <a:endParaRPr lang="en-US" dirty="0"/>
          </a:p>
        </p:txBody>
      </p:sp>
      <p:sp>
        <p:nvSpPr>
          <p:cNvPr id="3" name="Content Placeholder 2"/>
          <p:cNvSpPr>
            <a:spLocks noGrp="1"/>
          </p:cNvSpPr>
          <p:nvPr>
            <p:ph idx="1"/>
          </p:nvPr>
        </p:nvSpPr>
        <p:spPr>
          <a:xfrm>
            <a:off x="495301" y="1600203"/>
            <a:ext cx="6133652" cy="4525963"/>
          </a:xfrm>
        </p:spPr>
        <p:txBody>
          <a:bodyPr>
            <a:normAutofit lnSpcReduction="10000"/>
          </a:bodyPr>
          <a:lstStyle/>
          <a:p>
            <a:pPr>
              <a:lnSpc>
                <a:spcPct val="100000"/>
              </a:lnSpc>
            </a:pPr>
            <a:r>
              <a:rPr lang="en-US" sz="2400" dirty="0" smtClean="0">
                <a:solidFill>
                  <a:schemeClr val="tx1"/>
                </a:solidFill>
              </a:rPr>
              <a:t>Conventional construction moving fast</a:t>
            </a:r>
          </a:p>
          <a:p>
            <a:pPr>
              <a:lnSpc>
                <a:spcPct val="100000"/>
              </a:lnSpc>
            </a:pPr>
            <a:r>
              <a:rPr lang="en-US" sz="2400" dirty="0" smtClean="0">
                <a:solidFill>
                  <a:schemeClr val="tx1"/>
                </a:solidFill>
              </a:rPr>
              <a:t>First in-kind deliveries on site</a:t>
            </a:r>
          </a:p>
          <a:p>
            <a:pPr>
              <a:lnSpc>
                <a:spcPct val="100000"/>
              </a:lnSpc>
            </a:pPr>
            <a:r>
              <a:rPr lang="en-US" sz="2400" dirty="0" smtClean="0">
                <a:solidFill>
                  <a:schemeClr val="tx1"/>
                </a:solidFill>
              </a:rPr>
              <a:t>Agreement on Financing with EIB, NIB, SEK </a:t>
            </a:r>
            <a:r>
              <a:rPr lang="en-US" sz="2400" dirty="0">
                <a:solidFill>
                  <a:schemeClr val="tx1"/>
                </a:solidFill>
                <a:latin typeface="AppleColorEmoji"/>
              </a:rPr>
              <a:t>✅</a:t>
            </a:r>
            <a:endParaRPr lang="en-US" sz="2400" dirty="0" smtClean="0">
              <a:solidFill>
                <a:schemeClr val="tx1"/>
              </a:solidFill>
            </a:endParaRPr>
          </a:p>
          <a:p>
            <a:pPr>
              <a:lnSpc>
                <a:spcPct val="100000"/>
              </a:lnSpc>
            </a:pPr>
            <a:r>
              <a:rPr lang="en-US" sz="2400" dirty="0" smtClean="0">
                <a:solidFill>
                  <a:schemeClr val="tx1"/>
                </a:solidFill>
              </a:rPr>
              <a:t>Selection of Initial Instruments </a:t>
            </a:r>
            <a:r>
              <a:rPr lang="en-US" sz="2400" dirty="0" smtClean="0">
                <a:solidFill>
                  <a:schemeClr val="tx1"/>
                </a:solidFill>
                <a:latin typeface="AppleColorEmoji"/>
              </a:rPr>
              <a:t>✅</a:t>
            </a:r>
          </a:p>
          <a:p>
            <a:pPr>
              <a:lnSpc>
                <a:spcPct val="100000"/>
              </a:lnSpc>
            </a:pPr>
            <a:r>
              <a:rPr lang="en-US" sz="2400" dirty="0" smtClean="0">
                <a:solidFill>
                  <a:schemeClr val="tx1"/>
                </a:solidFill>
              </a:rPr>
              <a:t>Target price agreed for remaining civil construction ✅</a:t>
            </a:r>
          </a:p>
          <a:p>
            <a:pPr>
              <a:lnSpc>
                <a:spcPct val="100000"/>
              </a:lnSpc>
            </a:pPr>
            <a:r>
              <a:rPr lang="en-US" sz="2400" dirty="0" smtClean="0">
                <a:solidFill>
                  <a:schemeClr val="tx1"/>
                </a:solidFill>
              </a:rPr>
              <a:t>Starting installation of first </a:t>
            </a:r>
            <a:r>
              <a:rPr lang="en-US" sz="2400" dirty="0" err="1" smtClean="0">
                <a:solidFill>
                  <a:schemeClr val="tx1"/>
                </a:solidFill>
              </a:rPr>
              <a:t>cryo</a:t>
            </a:r>
            <a:r>
              <a:rPr lang="en-US" sz="2400" dirty="0" smtClean="0">
                <a:solidFill>
                  <a:schemeClr val="tx1"/>
                </a:solidFill>
              </a:rPr>
              <a:t> and electrical systems</a:t>
            </a:r>
          </a:p>
          <a:p>
            <a:pPr>
              <a:lnSpc>
                <a:spcPct val="100000"/>
              </a:lnSpc>
            </a:pPr>
            <a:r>
              <a:rPr lang="en-US" sz="2400" dirty="0" smtClean="0">
                <a:solidFill>
                  <a:schemeClr val="tx1"/>
                </a:solidFill>
              </a:rPr>
              <a:t>Will begin to move </a:t>
            </a:r>
            <a:r>
              <a:rPr lang="en-US" sz="2400" dirty="0">
                <a:solidFill>
                  <a:schemeClr val="tx1"/>
                </a:solidFill>
              </a:rPr>
              <a:t>ESS staff </a:t>
            </a:r>
            <a:r>
              <a:rPr lang="en-US" sz="2400" dirty="0" smtClean="0">
                <a:solidFill>
                  <a:schemeClr val="tx1"/>
                </a:solidFill>
              </a:rPr>
              <a:t>out to </a:t>
            </a:r>
            <a:r>
              <a:rPr lang="en-US" sz="2400" dirty="0">
                <a:solidFill>
                  <a:schemeClr val="tx1"/>
                </a:solidFill>
              </a:rPr>
              <a:t>the site in 2017</a:t>
            </a:r>
          </a:p>
          <a:p>
            <a:endParaRPr lang="en-US" sz="2400"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ea typeface="Avenir Roman"/>
                <a:cs typeface="Avenir Roman"/>
              </a:rPr>
              <a:pPr/>
              <a:t>23</a:t>
            </a:fld>
            <a:endParaRPr lang="sv-SE" dirty="0">
              <a:solidFill>
                <a:prstClr val="black">
                  <a:tint val="75000"/>
                </a:prstClr>
              </a:solidFill>
              <a:latin typeface="Calibri"/>
              <a:ea typeface="Avenir Roman"/>
              <a:cs typeface="Avenir Roman"/>
            </a:endParaRPr>
          </a:p>
        </p:txBody>
      </p:sp>
      <p:pic>
        <p:nvPicPr>
          <p:cNvPr id="5" name="Picture 4" descr="IMG_851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71269" y="3136035"/>
            <a:ext cx="2407534" cy="1666754"/>
          </a:xfrm>
          <a:prstGeom prst="rect">
            <a:avLst/>
          </a:prstGeom>
        </p:spPr>
      </p:pic>
      <p:pic>
        <p:nvPicPr>
          <p:cNvPr id="6" name="Picture 5" descr="IMG_852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1858" y="1600202"/>
            <a:ext cx="2445862" cy="1693289"/>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7380" y="4710601"/>
            <a:ext cx="2643320" cy="1784241"/>
          </a:xfrm>
          <a:prstGeom prst="rect">
            <a:avLst/>
          </a:prstGeom>
        </p:spPr>
      </p:pic>
    </p:spTree>
    <p:extLst>
      <p:ext uri="{BB962C8B-B14F-4D97-AF65-F5344CB8AC3E}">
        <p14:creationId xmlns:p14="http://schemas.microsoft.com/office/powerpoint/2010/main" val="3738119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Our current focus</a:t>
            </a:r>
            <a:endParaRPr lang="en-US" sz="3200" dirty="0"/>
          </a:p>
        </p:txBody>
      </p:sp>
      <p:sp>
        <p:nvSpPr>
          <p:cNvPr id="3" name="Content Placeholder 2"/>
          <p:cNvSpPr>
            <a:spLocks noGrp="1"/>
          </p:cNvSpPr>
          <p:nvPr>
            <p:ph idx="1"/>
          </p:nvPr>
        </p:nvSpPr>
        <p:spPr>
          <a:xfrm>
            <a:off x="495300" y="1600206"/>
            <a:ext cx="5934075" cy="4525963"/>
          </a:xfrm>
        </p:spPr>
        <p:txBody>
          <a:bodyPr/>
          <a:lstStyle/>
          <a:p>
            <a:r>
              <a:rPr lang="en-US" sz="2800" dirty="0">
                <a:solidFill>
                  <a:schemeClr val="tx1"/>
                </a:solidFill>
              </a:rPr>
              <a:t>Maintaining the </a:t>
            </a:r>
            <a:r>
              <a:rPr lang="en-US" sz="2800" dirty="0" smtClean="0">
                <a:solidFill>
                  <a:schemeClr val="tx1"/>
                </a:solidFill>
              </a:rPr>
              <a:t>schedule and the cost ceiling</a:t>
            </a:r>
            <a:endParaRPr lang="en-US" sz="2800" dirty="0">
              <a:solidFill>
                <a:schemeClr val="tx1"/>
              </a:solidFill>
            </a:endParaRPr>
          </a:p>
          <a:p>
            <a:r>
              <a:rPr lang="en-US" sz="2800" dirty="0">
                <a:solidFill>
                  <a:schemeClr val="tx1"/>
                </a:solidFill>
                <a:sym typeface="Wingdings"/>
              </a:rPr>
              <a:t>In-kind agreements, member commitments</a:t>
            </a:r>
            <a:endParaRPr lang="en-US" sz="2800" dirty="0">
              <a:solidFill>
                <a:schemeClr val="tx1"/>
              </a:solidFill>
            </a:endParaRPr>
          </a:p>
          <a:p>
            <a:r>
              <a:rPr lang="en-US" sz="2800" dirty="0" smtClean="0">
                <a:solidFill>
                  <a:schemeClr val="tx1"/>
                </a:solidFill>
              </a:rPr>
              <a:t>Integrated </a:t>
            </a:r>
            <a:r>
              <a:rPr lang="en-US" sz="2800" dirty="0">
                <a:solidFill>
                  <a:schemeClr val="tx1"/>
                </a:solidFill>
              </a:rPr>
              <a:t>Project Schedule </a:t>
            </a:r>
          </a:p>
          <a:p>
            <a:r>
              <a:rPr lang="en-US" sz="2800" dirty="0" smtClean="0">
                <a:solidFill>
                  <a:schemeClr val="tx1"/>
                </a:solidFill>
              </a:rPr>
              <a:t>Value Engineering exercise</a:t>
            </a:r>
          </a:p>
          <a:p>
            <a:r>
              <a:rPr lang="en-US" sz="2800" dirty="0" smtClean="0">
                <a:solidFill>
                  <a:schemeClr val="tx1"/>
                </a:solidFill>
              </a:rPr>
              <a:t>Understanding the transition </a:t>
            </a:r>
            <a:r>
              <a:rPr lang="en-US" sz="2800" dirty="0">
                <a:solidFill>
                  <a:schemeClr val="tx1"/>
                </a:solidFill>
              </a:rPr>
              <a:t>to initial </a:t>
            </a:r>
            <a:r>
              <a:rPr lang="en-US" sz="2800" dirty="0" smtClean="0">
                <a:solidFill>
                  <a:schemeClr val="tx1"/>
                </a:solidFill>
              </a:rPr>
              <a:t>operations</a:t>
            </a:r>
            <a:endParaRPr lang="en-US" sz="2300" dirty="0">
              <a:solidFill>
                <a:srgbClr val="1394CA"/>
              </a:solidFill>
            </a:endParaRPr>
          </a:p>
          <a:p>
            <a:endParaRPr lang="en-US" dirty="0" smtClean="0"/>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24</a:t>
            </a:fld>
            <a:endParaRPr lang="sv-SE" dirty="0">
              <a:solidFill>
                <a:prstClr val="black">
                  <a:tint val="75000"/>
                </a:prstClr>
              </a:solidFill>
            </a:endParaRPr>
          </a:p>
        </p:txBody>
      </p:sp>
      <p:pic>
        <p:nvPicPr>
          <p:cNvPr id="2050" name="Picture 2" descr="mage result for focus on what matters m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487" y="1871668"/>
            <a:ext cx="3562350" cy="356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1942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ESS Office Campus</a:t>
            </a:r>
            <a:endParaRPr lang="en-US" sz="3200" dirty="0"/>
          </a:p>
        </p:txBody>
      </p:sp>
      <p:sp>
        <p:nvSpPr>
          <p:cNvPr id="3" name="Content Placeholder 2"/>
          <p:cNvSpPr>
            <a:spLocks noGrp="1"/>
          </p:cNvSpPr>
          <p:nvPr>
            <p:ph idx="1"/>
          </p:nvPr>
        </p:nvSpPr>
        <p:spPr>
          <a:xfrm>
            <a:off x="495300" y="4329114"/>
            <a:ext cx="9091613" cy="2528886"/>
          </a:xfrm>
        </p:spPr>
        <p:txBody>
          <a:bodyPr/>
          <a:lstStyle/>
          <a:p>
            <a:pPr marL="456941" lvl="4" indent="-456941">
              <a:lnSpc>
                <a:spcPct val="100000"/>
              </a:lnSpc>
              <a:buFont typeface="Arial"/>
              <a:buChar char="•"/>
            </a:pPr>
            <a:r>
              <a:rPr lang="en-US" sz="2300" dirty="0" smtClean="0">
                <a:solidFill>
                  <a:schemeClr val="tx1"/>
                </a:solidFill>
              </a:rPr>
              <a:t>Financing tenders received and process complete</a:t>
            </a:r>
          </a:p>
          <a:p>
            <a:pPr marL="456941" lvl="4" indent="-456941">
              <a:lnSpc>
                <a:spcPct val="100000"/>
              </a:lnSpc>
              <a:buFont typeface="Arial"/>
              <a:buChar char="•"/>
            </a:pPr>
            <a:r>
              <a:rPr lang="en-US" sz="2300" dirty="0" smtClean="0">
                <a:solidFill>
                  <a:schemeClr val="tx1"/>
                </a:solidFill>
              </a:rPr>
              <a:t>Building requirements review and approval ongoing</a:t>
            </a:r>
          </a:p>
          <a:p>
            <a:pPr marL="456941" lvl="4" indent="-456941">
              <a:lnSpc>
                <a:spcPct val="100000"/>
              </a:lnSpc>
              <a:buFont typeface="Arial"/>
              <a:buChar char="•"/>
            </a:pPr>
            <a:r>
              <a:rPr lang="sv-SE" sz="2300" dirty="0">
                <a:solidFill>
                  <a:schemeClr val="tx1"/>
                </a:solidFill>
              </a:rPr>
              <a:t>Design/Construct tender </a:t>
            </a:r>
            <a:r>
              <a:rPr lang="sv-SE" sz="2300" dirty="0" err="1">
                <a:solidFill>
                  <a:schemeClr val="tx1"/>
                </a:solidFill>
              </a:rPr>
              <a:t>published</a:t>
            </a:r>
            <a:r>
              <a:rPr lang="sv-SE" sz="2300" dirty="0">
                <a:solidFill>
                  <a:schemeClr val="tx1"/>
                </a:solidFill>
              </a:rPr>
              <a:t> </a:t>
            </a:r>
            <a:r>
              <a:rPr lang="sv-SE" sz="2300" dirty="0" smtClean="0">
                <a:solidFill>
                  <a:schemeClr val="tx1"/>
                </a:solidFill>
              </a:rPr>
              <a:t>Q3 2017</a:t>
            </a:r>
          </a:p>
          <a:p>
            <a:pPr marL="456941" lvl="4" indent="-456941">
              <a:lnSpc>
                <a:spcPct val="100000"/>
              </a:lnSpc>
              <a:buFont typeface="Arial"/>
              <a:buChar char="•"/>
            </a:pPr>
            <a:r>
              <a:rPr lang="sv-SE" dirty="0" err="1"/>
              <a:t>C</a:t>
            </a:r>
            <a:r>
              <a:rPr lang="sv-SE" sz="2300" dirty="0" err="1" smtClean="0">
                <a:solidFill>
                  <a:schemeClr val="tx1"/>
                </a:solidFill>
              </a:rPr>
              <a:t>ontract</a:t>
            </a:r>
            <a:r>
              <a:rPr lang="sv-SE" sz="2300" dirty="0" smtClean="0">
                <a:solidFill>
                  <a:schemeClr val="tx1"/>
                </a:solidFill>
              </a:rPr>
              <a:t> signing </a:t>
            </a:r>
            <a:r>
              <a:rPr lang="sv-SE" sz="2300" dirty="0">
                <a:solidFill>
                  <a:schemeClr val="tx1"/>
                </a:solidFill>
              </a:rPr>
              <a:t>Dec </a:t>
            </a:r>
            <a:r>
              <a:rPr lang="sv-SE" sz="2300" dirty="0" smtClean="0">
                <a:solidFill>
                  <a:schemeClr val="tx1"/>
                </a:solidFill>
              </a:rPr>
              <a:t>2017</a:t>
            </a:r>
          </a:p>
          <a:p>
            <a:pPr marL="456941" lvl="4" indent="-456941">
              <a:lnSpc>
                <a:spcPct val="100000"/>
              </a:lnSpc>
              <a:buFont typeface="Arial"/>
              <a:buChar char="•"/>
            </a:pPr>
            <a:r>
              <a:rPr lang="sv-SE" sz="2300" dirty="0" smtClean="0">
                <a:solidFill>
                  <a:schemeClr val="tx1"/>
                </a:solidFill>
              </a:rPr>
              <a:t>Design and Construction Q1 2018</a:t>
            </a:r>
            <a:r>
              <a:rPr lang="sv-SE" sz="2300" dirty="0">
                <a:solidFill>
                  <a:schemeClr val="tx1"/>
                </a:solidFill>
              </a:rPr>
              <a:t> – </a:t>
            </a:r>
            <a:r>
              <a:rPr lang="sv-SE" sz="2300" dirty="0" smtClean="0">
                <a:solidFill>
                  <a:schemeClr val="tx1"/>
                </a:solidFill>
              </a:rPr>
              <a:t>Q2 </a:t>
            </a:r>
            <a:r>
              <a:rPr lang="sv-SE" sz="2300" dirty="0">
                <a:solidFill>
                  <a:schemeClr val="tx1"/>
                </a:solidFill>
              </a:rPr>
              <a:t>2020 </a:t>
            </a:r>
          </a:p>
          <a:p>
            <a:pPr marL="456941" lvl="4" indent="-456941">
              <a:lnSpc>
                <a:spcPct val="100000"/>
              </a:lnSpc>
              <a:buFont typeface="Arial"/>
              <a:buChar char="•"/>
            </a:pPr>
            <a:endParaRPr lang="en-US" sz="2300" dirty="0">
              <a:solidFill>
                <a:srgbClr val="FF0000"/>
              </a:solidFill>
            </a:endParaRPr>
          </a:p>
          <a:p>
            <a:endParaRPr lang="en-US" sz="2300" dirty="0">
              <a:solidFill>
                <a:srgbClr val="FF0000"/>
              </a:solidFill>
            </a:endParaRP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25</a:t>
            </a:fld>
            <a:endParaRPr lang="sv-SE" dirty="0">
              <a:solidFill>
                <a:prstClr val="black">
                  <a:tint val="75000"/>
                </a:prstClr>
              </a:solidFill>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256" t="1955" r="-42" b="12619"/>
          <a:stretch/>
        </p:blipFill>
        <p:spPr>
          <a:xfrm>
            <a:off x="1811136" y="1569953"/>
            <a:ext cx="6193239" cy="2606847"/>
          </a:xfrm>
          <a:prstGeom prst="rect">
            <a:avLst/>
          </a:prstGeom>
        </p:spPr>
      </p:pic>
    </p:spTree>
    <p:extLst>
      <p:ext uri="{BB962C8B-B14F-4D97-AF65-F5344CB8AC3E}">
        <p14:creationId xmlns:p14="http://schemas.microsoft.com/office/powerpoint/2010/main" val="3369336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642973" y="369"/>
            <a:ext cx="6937870" cy="1441451"/>
          </a:xfrm>
        </p:spPr>
        <p:txBody>
          <a:bodyPr>
            <a:normAutofit/>
          </a:bodyPr>
          <a:lstStyle/>
          <a:p>
            <a:r>
              <a:rPr lang="sv-SE" sz="2800" dirty="0" smtClean="0"/>
              <a:t>ESS is part </a:t>
            </a:r>
            <a:r>
              <a:rPr lang="sv-SE" sz="2800" dirty="0" err="1" smtClean="0"/>
              <a:t>of</a:t>
            </a:r>
            <a:r>
              <a:rPr lang="sv-SE" sz="2800" dirty="0" smtClean="0"/>
              <a:t> an </a:t>
            </a:r>
            <a:r>
              <a:rPr lang="sv-SE" sz="2800" dirty="0" err="1"/>
              <a:t>e</a:t>
            </a:r>
            <a:r>
              <a:rPr lang="sv-SE" sz="2800" dirty="0" err="1" smtClean="0"/>
              <a:t>cosystem</a:t>
            </a:r>
            <a:endParaRPr lang="sv-SE" sz="2800" dirty="0"/>
          </a:p>
        </p:txBody>
      </p:sp>
      <p:pic>
        <p:nvPicPr>
          <p:cNvPr id="4" name="Picture 3" descr="_MG_7010.jpg"/>
          <p:cNvPicPr>
            <a:picLocks noChangeAspect="1"/>
          </p:cNvPicPr>
          <p:nvPr/>
        </p:nvPicPr>
        <p:blipFill rotWithShape="1">
          <a:blip r:embed="rId2" cstate="screen">
            <a:extLst>
              <a:ext uri="{28A0092B-C50C-407E-A947-70E740481C1C}">
                <a14:useLocalDpi xmlns:a14="http://schemas.microsoft.com/office/drawing/2010/main"/>
              </a:ext>
            </a:extLst>
          </a:blip>
          <a:srcRect r="-87"/>
          <a:stretch/>
        </p:blipFill>
        <p:spPr>
          <a:xfrm>
            <a:off x="0" y="1400982"/>
            <a:ext cx="9906000" cy="5484405"/>
          </a:xfrm>
          <a:prstGeom prst="rect">
            <a:avLst/>
          </a:prstGeom>
        </p:spPr>
      </p:pic>
      <p:sp>
        <p:nvSpPr>
          <p:cNvPr id="3" name="Freeform 2"/>
          <p:cNvSpPr/>
          <p:nvPr/>
        </p:nvSpPr>
        <p:spPr>
          <a:xfrm>
            <a:off x="2441437" y="1984971"/>
            <a:ext cx="5219203" cy="1164630"/>
          </a:xfrm>
          <a:custGeom>
            <a:avLst/>
            <a:gdLst>
              <a:gd name="connsiteX0" fmla="*/ 0 w 5240455"/>
              <a:gd name="connsiteY0" fmla="*/ 1171254 h 1257557"/>
              <a:gd name="connsiteX1" fmla="*/ 5240455 w 5240455"/>
              <a:gd name="connsiteY1" fmla="*/ 1257557 h 1257557"/>
              <a:gd name="connsiteX2" fmla="*/ 2848341 w 5240455"/>
              <a:gd name="connsiteY2" fmla="*/ 0 h 1257557"/>
              <a:gd name="connsiteX3" fmla="*/ 443898 w 5240455"/>
              <a:gd name="connsiteY3" fmla="*/ 24658 h 1257557"/>
              <a:gd name="connsiteX4" fmla="*/ 443898 w 5240455"/>
              <a:gd name="connsiteY4" fmla="*/ 24658 h 1257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0455" h="1257557">
                <a:moveTo>
                  <a:pt x="0" y="1171254"/>
                </a:moveTo>
                <a:lnTo>
                  <a:pt x="5240455" y="1257557"/>
                </a:lnTo>
                <a:lnTo>
                  <a:pt x="2848341" y="0"/>
                </a:lnTo>
                <a:lnTo>
                  <a:pt x="443898" y="24658"/>
                </a:lnTo>
                <a:lnTo>
                  <a:pt x="443898" y="24658"/>
                </a:lnTo>
              </a:path>
            </a:pathLst>
          </a:custGeom>
          <a:solidFill>
            <a:schemeClr val="bg1">
              <a:lumMod val="75000"/>
              <a:alpha val="55000"/>
            </a:scheme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32187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27</a:t>
            </a:fld>
            <a:endParaRPr lang="sv-SE" dirty="0">
              <a:solidFill>
                <a:prstClr val="black">
                  <a:tint val="75000"/>
                </a:prstClr>
              </a:solidFill>
            </a:endParaRPr>
          </a:p>
        </p:txBody>
      </p:sp>
      <p:pic>
        <p:nvPicPr>
          <p:cNvPr id="5" name="Picture 4"/>
          <p:cNvPicPr>
            <a:picLocks noChangeAspect="1"/>
          </p:cNvPicPr>
          <p:nvPr/>
        </p:nvPicPr>
        <p:blipFill rotWithShape="1">
          <a:blip r:embed="rId2"/>
          <a:srcRect t="4762"/>
          <a:stretch/>
        </p:blipFill>
        <p:spPr>
          <a:xfrm>
            <a:off x="0" y="0"/>
            <a:ext cx="9906000" cy="6858000"/>
          </a:xfrm>
          <a:prstGeom prst="rect">
            <a:avLst/>
          </a:prstGeom>
        </p:spPr>
      </p:pic>
      <p:pic>
        <p:nvPicPr>
          <p:cNvPr id="7" name="Picture 2" descr="mage result for science village scandinav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51" y="174311"/>
            <a:ext cx="2597461" cy="1251582"/>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8"/>
          <p:cNvSpPr/>
          <p:nvPr/>
        </p:nvSpPr>
        <p:spPr>
          <a:xfrm>
            <a:off x="5772150" y="4329113"/>
            <a:ext cx="1171575" cy="1157287"/>
          </a:xfrm>
          <a:custGeom>
            <a:avLst/>
            <a:gdLst>
              <a:gd name="connsiteX0" fmla="*/ 0 w 1171575"/>
              <a:gd name="connsiteY0" fmla="*/ 1157287 h 1157287"/>
              <a:gd name="connsiteX1" fmla="*/ 471488 w 1171575"/>
              <a:gd name="connsiteY1" fmla="*/ 571500 h 1157287"/>
              <a:gd name="connsiteX2" fmla="*/ 1171575 w 1171575"/>
              <a:gd name="connsiteY2" fmla="*/ 0 h 1157287"/>
              <a:gd name="connsiteX3" fmla="*/ 1171575 w 1171575"/>
              <a:gd name="connsiteY3" fmla="*/ 0 h 1157287"/>
            </a:gdLst>
            <a:ahLst/>
            <a:cxnLst>
              <a:cxn ang="0">
                <a:pos x="connsiteX0" y="connsiteY0"/>
              </a:cxn>
              <a:cxn ang="0">
                <a:pos x="connsiteX1" y="connsiteY1"/>
              </a:cxn>
              <a:cxn ang="0">
                <a:pos x="connsiteX2" y="connsiteY2"/>
              </a:cxn>
              <a:cxn ang="0">
                <a:pos x="connsiteX3" y="connsiteY3"/>
              </a:cxn>
            </a:cxnLst>
            <a:rect l="l" t="t" r="r" b="b"/>
            <a:pathLst>
              <a:path w="1171575" h="1157287">
                <a:moveTo>
                  <a:pt x="0" y="1157287"/>
                </a:moveTo>
                <a:cubicBezTo>
                  <a:pt x="138113" y="960834"/>
                  <a:pt x="276226" y="764381"/>
                  <a:pt x="471488" y="571500"/>
                </a:cubicBezTo>
                <a:cubicBezTo>
                  <a:pt x="666751" y="378619"/>
                  <a:pt x="1171575" y="0"/>
                  <a:pt x="1171575" y="0"/>
                </a:cubicBezTo>
                <a:lnTo>
                  <a:pt x="1171575" y="0"/>
                </a:lnTo>
              </a:path>
            </a:pathLst>
          </a:custGeom>
          <a:noFill/>
          <a:ln w="6667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729538" y="3142108"/>
            <a:ext cx="2171700" cy="615505"/>
          </a:xfrm>
          <a:custGeom>
            <a:avLst/>
            <a:gdLst>
              <a:gd name="connsiteX0" fmla="*/ 0 w 2171700"/>
              <a:gd name="connsiteY0" fmla="*/ 615505 h 615505"/>
              <a:gd name="connsiteX1" fmla="*/ 371475 w 2171700"/>
              <a:gd name="connsiteY1" fmla="*/ 329755 h 615505"/>
              <a:gd name="connsiteX2" fmla="*/ 900112 w 2171700"/>
              <a:gd name="connsiteY2" fmla="*/ 129730 h 615505"/>
              <a:gd name="connsiteX3" fmla="*/ 1714500 w 2171700"/>
              <a:gd name="connsiteY3" fmla="*/ 15430 h 615505"/>
              <a:gd name="connsiteX4" fmla="*/ 2171700 w 2171700"/>
              <a:gd name="connsiteY4" fmla="*/ 1142 h 615505"/>
              <a:gd name="connsiteX5" fmla="*/ 2171700 w 2171700"/>
              <a:gd name="connsiteY5" fmla="*/ 1142 h 61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700" h="615505">
                <a:moveTo>
                  <a:pt x="0" y="615505"/>
                </a:moveTo>
                <a:cubicBezTo>
                  <a:pt x="110728" y="513111"/>
                  <a:pt x="221456" y="410717"/>
                  <a:pt x="371475" y="329755"/>
                </a:cubicBezTo>
                <a:cubicBezTo>
                  <a:pt x="521494" y="248793"/>
                  <a:pt x="676275" y="182117"/>
                  <a:pt x="900112" y="129730"/>
                </a:cubicBezTo>
                <a:cubicBezTo>
                  <a:pt x="1123950" y="77342"/>
                  <a:pt x="1502569" y="36861"/>
                  <a:pt x="1714500" y="15430"/>
                </a:cubicBezTo>
                <a:cubicBezTo>
                  <a:pt x="1926431" y="-6001"/>
                  <a:pt x="2171700" y="1142"/>
                  <a:pt x="2171700" y="1142"/>
                </a:cubicBezTo>
                <a:lnTo>
                  <a:pt x="2171700" y="1142"/>
                </a:lnTo>
              </a:path>
            </a:pathLst>
          </a:custGeom>
          <a:noFill/>
          <a:ln w="6985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740989" y="338438"/>
            <a:ext cx="624338" cy="461665"/>
          </a:xfrm>
          <a:prstGeom prst="rect">
            <a:avLst/>
          </a:prstGeom>
          <a:solidFill>
            <a:srgbClr val="0DABF1"/>
          </a:solidFill>
        </p:spPr>
        <p:txBody>
          <a:bodyPr wrap="none" rtlCol="0">
            <a:spAutoFit/>
          </a:bodyPr>
          <a:lstStyle/>
          <a:p>
            <a:pPr algn="ctr"/>
            <a:r>
              <a:rPr lang="en-US" sz="2400" b="1" dirty="0" smtClean="0">
                <a:solidFill>
                  <a:schemeClr val="bg1"/>
                </a:solidFill>
              </a:rPr>
              <a:t>ESS</a:t>
            </a:r>
            <a:endParaRPr lang="en-US" sz="2400" b="1" dirty="0">
              <a:solidFill>
                <a:schemeClr val="bg1"/>
              </a:solidFill>
            </a:endParaRPr>
          </a:p>
        </p:txBody>
      </p:sp>
      <p:cxnSp>
        <p:nvCxnSpPr>
          <p:cNvPr id="13" name="Straight Arrow Connector 12"/>
          <p:cNvCxnSpPr/>
          <p:nvPr/>
        </p:nvCxnSpPr>
        <p:spPr>
          <a:xfrm flipV="1">
            <a:off x="9278121" y="126280"/>
            <a:ext cx="357542" cy="296717"/>
          </a:xfrm>
          <a:prstGeom prst="straightConnector1">
            <a:avLst/>
          </a:prstGeom>
          <a:ln w="76200">
            <a:solidFill>
              <a:srgbClr val="0DABF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2907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n nya ikonbyggnade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3362"/>
            <a:ext cx="9906000" cy="662463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28</a:t>
            </a:fld>
            <a:endParaRPr lang="sv-SE" dirty="0">
              <a:solidFill>
                <a:prstClr val="black">
                  <a:tint val="75000"/>
                </a:prstClr>
              </a:solidFill>
            </a:endParaRPr>
          </a:p>
        </p:txBody>
      </p:sp>
      <p:sp>
        <p:nvSpPr>
          <p:cNvPr id="6" name="Rectangle 5"/>
          <p:cNvSpPr/>
          <p:nvPr/>
        </p:nvSpPr>
        <p:spPr>
          <a:xfrm>
            <a:off x="0" y="1"/>
            <a:ext cx="9906000" cy="1600206"/>
          </a:xfrm>
          <a:prstGeom prst="rect">
            <a:avLst/>
          </a:prstGeom>
          <a:solidFill>
            <a:srgbClr val="0DA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DABF1"/>
              </a:solidFill>
            </a:endParaRPr>
          </a:p>
        </p:txBody>
      </p:sp>
      <p:sp>
        <p:nvSpPr>
          <p:cNvPr id="7" name="Title 1"/>
          <p:cNvSpPr txBox="1">
            <a:spLocks/>
          </p:cNvSpPr>
          <p:nvPr/>
        </p:nvSpPr>
        <p:spPr>
          <a:xfrm>
            <a:off x="3092760" y="0"/>
            <a:ext cx="6813239" cy="1600205"/>
          </a:xfrm>
          <a:prstGeom prst="rect">
            <a:avLst/>
          </a:prstGeom>
        </p:spPr>
        <p:txBody>
          <a:bodyPr vert="horz" lIns="102868" tIns="51435" rIns="102868" bIns="51435" rtlCol="0" anchor="ctr">
            <a:noAutofit/>
          </a:bodyPr>
          <a:lstStyle>
            <a:lvl1pPr algn="l" defTabSz="1028674" rtl="0" eaLnBrk="1" latinLnBrk="0" hangingPunct="1">
              <a:spcBef>
                <a:spcPct val="0"/>
              </a:spcBef>
              <a:buNone/>
              <a:defRPr sz="3600" kern="1200" baseline="0">
                <a:solidFill>
                  <a:schemeClr val="bg1"/>
                </a:solidFill>
                <a:latin typeface="Calibri"/>
                <a:ea typeface="+mj-ea"/>
                <a:cs typeface="Calibri"/>
              </a:defRPr>
            </a:lvl1pPr>
          </a:lstStyle>
          <a:p>
            <a:r>
              <a:rPr lang="en-US" sz="2400" b="1" dirty="0" smtClean="0">
                <a:solidFill>
                  <a:srgbClr val="FFFFFF"/>
                </a:solidFill>
                <a:latin typeface="Calibri" charset="0"/>
                <a:ea typeface="Calibri" charset="0"/>
                <a:cs typeface="Calibri" charset="0"/>
                <a:sym typeface="Calibri"/>
              </a:rPr>
              <a:t>SPACE Building:   </a:t>
            </a:r>
            <a:r>
              <a:rPr lang="en-US" sz="2400" dirty="0" smtClean="0">
                <a:solidFill>
                  <a:srgbClr val="FFFFFF"/>
                </a:solidFill>
                <a:latin typeface="Calibri" charset="0"/>
                <a:ea typeface="Calibri" charset="0"/>
                <a:cs typeface="Calibri" charset="0"/>
                <a:sym typeface="Calibri"/>
              </a:rPr>
              <a:t>Reception, exhibition space</a:t>
            </a:r>
            <a:r>
              <a:rPr lang="en-US" sz="2400" smtClean="0">
                <a:solidFill>
                  <a:srgbClr val="FFFFFF"/>
                </a:solidFill>
                <a:latin typeface="Calibri" charset="0"/>
                <a:ea typeface="Calibri" charset="0"/>
                <a:cs typeface="Calibri" charset="0"/>
                <a:sym typeface="Calibri"/>
              </a:rPr>
              <a:t>, </a:t>
            </a:r>
            <a:br>
              <a:rPr lang="en-US" sz="2400" smtClean="0">
                <a:solidFill>
                  <a:srgbClr val="FFFFFF"/>
                </a:solidFill>
                <a:latin typeface="Calibri" charset="0"/>
                <a:ea typeface="Calibri" charset="0"/>
                <a:cs typeface="Calibri" charset="0"/>
                <a:sym typeface="Calibri"/>
              </a:rPr>
            </a:br>
            <a:r>
              <a:rPr lang="en-US" sz="2400" smtClean="0">
                <a:solidFill>
                  <a:srgbClr val="FFFFFF"/>
                </a:solidFill>
                <a:latin typeface="Calibri" charset="0"/>
                <a:ea typeface="Calibri" charset="0"/>
                <a:cs typeface="Calibri" charset="0"/>
                <a:sym typeface="Calibri"/>
              </a:rPr>
              <a:t>guest </a:t>
            </a:r>
            <a:r>
              <a:rPr lang="en-US" sz="2400" dirty="0" smtClean="0">
                <a:solidFill>
                  <a:srgbClr val="FFFFFF"/>
                </a:solidFill>
                <a:latin typeface="Calibri" charset="0"/>
                <a:ea typeface="Calibri" charset="0"/>
                <a:cs typeface="Calibri" charset="0"/>
                <a:sym typeface="Calibri"/>
              </a:rPr>
              <a:t>house for MAX IV and ESS (</a:t>
            </a:r>
            <a:r>
              <a:rPr lang="en-US" sz="2400" dirty="0" smtClean="0">
                <a:solidFill>
                  <a:srgbClr val="FFFFFF"/>
                </a:solidFill>
                <a:latin typeface="Arial" charset="0"/>
                <a:ea typeface="Arial" charset="0"/>
                <a:cs typeface="Arial" charset="0"/>
                <a:sym typeface="Calibri"/>
              </a:rPr>
              <a:t>~</a:t>
            </a:r>
            <a:r>
              <a:rPr lang="en-US" sz="2400" dirty="0" smtClean="0">
                <a:solidFill>
                  <a:srgbClr val="FFFFFF"/>
                </a:solidFill>
                <a:latin typeface="Calibri" charset="0"/>
                <a:ea typeface="Calibri" charset="0"/>
                <a:cs typeface="Calibri" charset="0"/>
                <a:sym typeface="Calibri"/>
              </a:rPr>
              <a:t>100 rooms</a:t>
            </a:r>
            <a:r>
              <a:rPr lang="en-US" sz="2400" smtClean="0">
                <a:solidFill>
                  <a:srgbClr val="FFFFFF"/>
                </a:solidFill>
                <a:latin typeface="Calibri" charset="0"/>
                <a:ea typeface="Calibri" charset="0"/>
                <a:cs typeface="Calibri" charset="0"/>
                <a:sym typeface="Calibri"/>
              </a:rPr>
              <a:t>), </a:t>
            </a:r>
            <a:br>
              <a:rPr lang="en-US" sz="2400" smtClean="0">
                <a:solidFill>
                  <a:srgbClr val="FFFFFF"/>
                </a:solidFill>
                <a:latin typeface="Calibri" charset="0"/>
                <a:ea typeface="Calibri" charset="0"/>
                <a:cs typeface="Calibri" charset="0"/>
                <a:sym typeface="Calibri"/>
              </a:rPr>
            </a:br>
            <a:r>
              <a:rPr lang="en-US" sz="2400" smtClean="0">
                <a:solidFill>
                  <a:srgbClr val="FFFFFF"/>
                </a:solidFill>
                <a:latin typeface="Calibri" charset="0"/>
                <a:ea typeface="Calibri" charset="0"/>
                <a:cs typeface="Calibri" charset="0"/>
                <a:sym typeface="Calibri"/>
              </a:rPr>
              <a:t>office </a:t>
            </a:r>
            <a:r>
              <a:rPr lang="en-US" sz="2400" dirty="0" smtClean="0">
                <a:solidFill>
                  <a:srgbClr val="FFFFFF"/>
                </a:solidFill>
                <a:latin typeface="Calibri" charset="0"/>
                <a:ea typeface="Calibri" charset="0"/>
                <a:cs typeface="Calibri" charset="0"/>
                <a:sym typeface="Calibri"/>
              </a:rPr>
              <a:t>and meeting space, restaurant</a:t>
            </a:r>
            <a:endParaRPr lang="en-US" sz="2400" dirty="0">
              <a:solidFill>
                <a:srgbClr val="FFFFFF"/>
              </a:solidFill>
              <a:latin typeface="Calibri" charset="0"/>
              <a:ea typeface="Calibri" charset="0"/>
              <a:cs typeface="Calibri" charset="0"/>
            </a:endParaRPr>
          </a:p>
        </p:txBody>
      </p:sp>
      <p:pic>
        <p:nvPicPr>
          <p:cNvPr id="8" name="Bildobjekt 7"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6517" y="2122791"/>
            <a:ext cx="1408489" cy="799915"/>
          </a:xfrm>
          <a:prstGeom prst="rect">
            <a:avLst/>
          </a:prstGeom>
          <a:solidFill>
            <a:srgbClr val="0DABF1"/>
          </a:solidFill>
        </p:spPr>
      </p:pic>
      <p:pic>
        <p:nvPicPr>
          <p:cNvPr id="9" name="Picture 2" descr="mage result for science village scandinav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51" y="174311"/>
            <a:ext cx="2597461" cy="125158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a:off x="7480823" y="2705317"/>
            <a:ext cx="0" cy="1349218"/>
          </a:xfrm>
          <a:prstGeom prst="straightConnector1">
            <a:avLst/>
          </a:prstGeom>
          <a:ln w="38100" cmpd="sng">
            <a:solidFill>
              <a:srgbClr val="0DABF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27080" y="6169630"/>
            <a:ext cx="3479863" cy="461665"/>
          </a:xfrm>
          <a:prstGeom prst="rect">
            <a:avLst/>
          </a:prstGeom>
          <a:solidFill>
            <a:srgbClr val="0DABF1"/>
          </a:solidFill>
        </p:spPr>
        <p:txBody>
          <a:bodyPr wrap="none" rtlCol="0">
            <a:spAutoFit/>
          </a:bodyPr>
          <a:lstStyle/>
          <a:p>
            <a:r>
              <a:rPr lang="en-US" sz="2400" dirty="0" smtClean="0">
                <a:solidFill>
                  <a:schemeClr val="bg1"/>
                </a:solidFill>
              </a:rPr>
              <a:t>Tramway to Lund C station</a:t>
            </a:r>
            <a:endParaRPr lang="en-US" sz="2400" dirty="0">
              <a:solidFill>
                <a:schemeClr val="bg1"/>
              </a:solidFill>
            </a:endParaRPr>
          </a:p>
        </p:txBody>
      </p:sp>
      <p:cxnSp>
        <p:nvCxnSpPr>
          <p:cNvPr id="17" name="Straight Arrow Connector 16"/>
          <p:cNvCxnSpPr/>
          <p:nvPr/>
        </p:nvCxnSpPr>
        <p:spPr>
          <a:xfrm flipH="1" flipV="1">
            <a:off x="1228725" y="5586413"/>
            <a:ext cx="1157288" cy="583217"/>
          </a:xfrm>
          <a:prstGeom prst="straightConnector1">
            <a:avLst/>
          </a:prstGeom>
          <a:ln w="38100" cmpd="sng">
            <a:solidFill>
              <a:srgbClr val="0DABF1"/>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2018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Construction and Operations cost</a:t>
            </a:r>
            <a:endParaRPr lang="en-US" sz="2800" dirty="0"/>
          </a:p>
        </p:txBody>
      </p:sp>
      <p:sp>
        <p:nvSpPr>
          <p:cNvPr id="4" name="Slide Number Placeholder 3"/>
          <p:cNvSpPr>
            <a:spLocks noGrp="1"/>
          </p:cNvSpPr>
          <p:nvPr>
            <p:ph type="sldNum" sz="quarter" idx="4294967295"/>
          </p:nvPr>
        </p:nvSpPr>
        <p:spPr>
          <a:xfrm>
            <a:off x="6934200" y="6356389"/>
            <a:ext cx="2133600" cy="365125"/>
          </a:xfrm>
          <a:prstGeom prst="rect">
            <a:avLst/>
          </a:prstGeom>
        </p:spPr>
        <p:txBody>
          <a:bodyPr/>
          <a:lstStyle/>
          <a:p>
            <a:fld id="{551115BC-487E-4422-894C-CB7CD3E79223}" type="slidenum">
              <a:rPr lang="sv-SE" smtClean="0">
                <a:solidFill>
                  <a:prstClr val="black">
                    <a:tint val="75000"/>
                  </a:prstClr>
                </a:solidFill>
                <a:latin typeface="Calibri"/>
              </a:rPr>
              <a:pPr/>
              <a:t>29</a:t>
            </a:fld>
            <a:endParaRPr lang="sv-SE" dirty="0">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381000" y="1412777"/>
            <a:ext cx="9144000" cy="5431488"/>
          </a:xfrm>
          <a:prstGeom prst="rect">
            <a:avLst/>
          </a:prstGeom>
        </p:spPr>
      </p:pic>
      <p:sp>
        <p:nvSpPr>
          <p:cNvPr id="6" name="TextBox 5"/>
          <p:cNvSpPr txBox="1"/>
          <p:nvPr/>
        </p:nvSpPr>
        <p:spPr>
          <a:xfrm>
            <a:off x="2253335" y="1923473"/>
            <a:ext cx="4240764" cy="400110"/>
          </a:xfrm>
          <a:prstGeom prst="rect">
            <a:avLst/>
          </a:prstGeom>
          <a:noFill/>
        </p:spPr>
        <p:txBody>
          <a:bodyPr wrap="none" lIns="91374" tIns="45690" rIns="91374" bIns="45690" rtlCol="0">
            <a:spAutoFit/>
          </a:bodyPr>
          <a:lstStyle/>
          <a:p>
            <a:pPr defTabSz="913660"/>
            <a:r>
              <a:rPr lang="en-US" sz="2000" dirty="0">
                <a:solidFill>
                  <a:prstClr val="black"/>
                </a:solidFill>
              </a:rPr>
              <a:t>Construction Budget: Instruments 1-15</a:t>
            </a:r>
          </a:p>
        </p:txBody>
      </p:sp>
      <p:sp>
        <p:nvSpPr>
          <p:cNvPr id="7" name="TextBox 6"/>
          <p:cNvSpPr txBox="1"/>
          <p:nvPr/>
        </p:nvSpPr>
        <p:spPr>
          <a:xfrm>
            <a:off x="5095215" y="3829157"/>
            <a:ext cx="4211409" cy="1015663"/>
          </a:xfrm>
          <a:prstGeom prst="rect">
            <a:avLst/>
          </a:prstGeom>
          <a:noFill/>
        </p:spPr>
        <p:txBody>
          <a:bodyPr wrap="none" lIns="91374" tIns="45690" rIns="91374" bIns="45690" rtlCol="0">
            <a:spAutoFit/>
          </a:bodyPr>
          <a:lstStyle/>
          <a:p>
            <a:pPr defTabSz="913660"/>
            <a:r>
              <a:rPr lang="en-US" sz="2000" dirty="0">
                <a:solidFill>
                  <a:prstClr val="black"/>
                </a:solidFill>
              </a:rPr>
              <a:t>Initial Operation Budget (2019-2025): </a:t>
            </a:r>
          </a:p>
          <a:p>
            <a:pPr defTabSz="913660"/>
            <a:r>
              <a:rPr lang="en-US" sz="2000" dirty="0">
                <a:solidFill>
                  <a:prstClr val="black"/>
                </a:solidFill>
              </a:rPr>
              <a:t>instruments 16-22, scope upgrades for</a:t>
            </a:r>
          </a:p>
          <a:p>
            <a:pPr defTabSz="913660"/>
            <a:r>
              <a:rPr lang="en-US" sz="2000" dirty="0">
                <a:solidFill>
                  <a:prstClr val="black"/>
                </a:solidFill>
              </a:rPr>
              <a:t>instruments 1-15</a:t>
            </a:r>
          </a:p>
        </p:txBody>
      </p:sp>
      <p:sp>
        <p:nvSpPr>
          <p:cNvPr id="9" name="TextBox 8"/>
          <p:cNvSpPr txBox="1"/>
          <p:nvPr/>
        </p:nvSpPr>
        <p:spPr>
          <a:xfrm>
            <a:off x="8128073" y="4610036"/>
            <a:ext cx="1539775" cy="707826"/>
          </a:xfrm>
          <a:prstGeom prst="rect">
            <a:avLst/>
          </a:prstGeom>
          <a:noFill/>
        </p:spPr>
        <p:txBody>
          <a:bodyPr wrap="none" lIns="91374" tIns="45690" rIns="91374" bIns="45690" rtlCol="0">
            <a:spAutoFit/>
          </a:bodyPr>
          <a:lstStyle/>
          <a:p>
            <a:pPr defTabSz="913660"/>
            <a:r>
              <a:rPr lang="en-US" sz="2000" dirty="0">
                <a:solidFill>
                  <a:prstClr val="black"/>
                </a:solidFill>
              </a:rPr>
              <a:t>Steady State </a:t>
            </a:r>
          </a:p>
          <a:p>
            <a:pPr defTabSz="913660"/>
            <a:r>
              <a:rPr lang="en-US" sz="2000" dirty="0">
                <a:solidFill>
                  <a:prstClr val="black"/>
                </a:solidFill>
              </a:rPr>
              <a:t>Operation </a:t>
            </a:r>
          </a:p>
        </p:txBody>
      </p:sp>
    </p:spTree>
    <p:extLst>
      <p:ext uri="{BB962C8B-B14F-4D97-AF65-F5344CB8AC3E}">
        <p14:creationId xmlns:p14="http://schemas.microsoft.com/office/powerpoint/2010/main" val="1330393221"/>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3</a:t>
            </a:fld>
            <a:endParaRPr lang="sv-SE" dirty="0">
              <a:solidFill>
                <a:prstClr val="black">
                  <a:tint val="75000"/>
                </a:prstClr>
              </a:solidFill>
            </a:endParaRPr>
          </a:p>
        </p:txBody>
      </p:sp>
      <p:pic>
        <p:nvPicPr>
          <p:cNvPr id="6" name="Picture 5"/>
          <p:cNvPicPr>
            <a:picLocks noChangeAspect="1"/>
          </p:cNvPicPr>
          <p:nvPr/>
        </p:nvPicPr>
        <p:blipFill>
          <a:blip r:embed="rId2"/>
          <a:stretch>
            <a:fillRect/>
          </a:stretch>
        </p:blipFill>
        <p:spPr>
          <a:xfrm>
            <a:off x="0" y="0"/>
            <a:ext cx="9906000" cy="6845808"/>
          </a:xfrm>
          <a:prstGeom prst="rect">
            <a:avLst/>
          </a:prstGeom>
        </p:spPr>
      </p:pic>
    </p:spTree>
    <p:extLst>
      <p:ext uri="{BB962C8B-B14F-4D97-AF65-F5344CB8AC3E}">
        <p14:creationId xmlns:p14="http://schemas.microsoft.com/office/powerpoint/2010/main" val="12836860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graded_Pessimisti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856" y="2386201"/>
            <a:ext cx="3996269" cy="3313853"/>
          </a:xfrm>
          <a:prstGeom prst="rect">
            <a:avLst/>
          </a:prstGeom>
        </p:spPr>
      </p:pic>
      <p:pic>
        <p:nvPicPr>
          <p:cNvPr id="4" name="Picture 3" descr="Enhanced_optimist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6397" y="2386200"/>
            <a:ext cx="4073063" cy="3132732"/>
          </a:xfrm>
          <a:prstGeom prst="rect">
            <a:avLst/>
          </a:prstGeom>
        </p:spPr>
      </p:pic>
      <p:sp>
        <p:nvSpPr>
          <p:cNvPr id="7" name="TextBox 6"/>
          <p:cNvSpPr txBox="1"/>
          <p:nvPr/>
        </p:nvSpPr>
        <p:spPr>
          <a:xfrm>
            <a:off x="1058326" y="5799667"/>
            <a:ext cx="3733799" cy="892552"/>
          </a:xfrm>
          <a:prstGeom prst="rect">
            <a:avLst/>
          </a:prstGeom>
          <a:noFill/>
        </p:spPr>
        <p:txBody>
          <a:bodyPr wrap="square" rtlCol="0">
            <a:spAutoFit/>
          </a:bodyPr>
          <a:lstStyle/>
          <a:p>
            <a:pPr defTabSz="914400"/>
            <a:r>
              <a:rPr lang="en-US" sz="1300" b="1" dirty="0">
                <a:solidFill>
                  <a:prstClr val="black"/>
                </a:solidFill>
              </a:rPr>
              <a:t>Pessimistic scenario: </a:t>
            </a:r>
            <a:r>
              <a:rPr lang="en-US" sz="1300" dirty="0">
                <a:solidFill>
                  <a:prstClr val="black"/>
                </a:solidFill>
              </a:rPr>
              <a:t>ILL operates at reduced output until 2023, ESS with 22 instruments beyond 2028. Earlier closer and/reduced operations for a number of medium power sources</a:t>
            </a:r>
          </a:p>
        </p:txBody>
      </p:sp>
      <p:sp>
        <p:nvSpPr>
          <p:cNvPr id="8" name="TextBox 7"/>
          <p:cNvSpPr txBox="1"/>
          <p:nvPr/>
        </p:nvSpPr>
        <p:spPr>
          <a:xfrm>
            <a:off x="5604930" y="5799668"/>
            <a:ext cx="3733799" cy="492443"/>
          </a:xfrm>
          <a:prstGeom prst="rect">
            <a:avLst/>
          </a:prstGeom>
          <a:noFill/>
        </p:spPr>
        <p:txBody>
          <a:bodyPr wrap="square" rtlCol="0">
            <a:spAutoFit/>
          </a:bodyPr>
          <a:lstStyle/>
          <a:p>
            <a:pPr defTabSz="914400"/>
            <a:r>
              <a:rPr lang="en-US" sz="1300" b="1" dirty="0">
                <a:solidFill>
                  <a:prstClr val="black"/>
                </a:solidFill>
              </a:rPr>
              <a:t>Optimistic scenario: </a:t>
            </a:r>
            <a:r>
              <a:rPr lang="en-US" sz="1300" dirty="0">
                <a:solidFill>
                  <a:prstClr val="black"/>
                </a:solidFill>
              </a:rPr>
              <a:t>ILL operates until 2030, ESS with </a:t>
            </a:r>
            <a:r>
              <a:rPr lang="en-US" sz="1300" b="1" dirty="0">
                <a:solidFill>
                  <a:prstClr val="black"/>
                </a:solidFill>
              </a:rPr>
              <a:t>35</a:t>
            </a:r>
            <a:r>
              <a:rPr lang="en-US" sz="1300" dirty="0">
                <a:solidFill>
                  <a:prstClr val="black"/>
                </a:solidFill>
              </a:rPr>
              <a:t> instruments beyond 2035. </a:t>
            </a:r>
          </a:p>
        </p:txBody>
      </p:sp>
      <p:sp>
        <p:nvSpPr>
          <p:cNvPr id="5" name="Title 4"/>
          <p:cNvSpPr>
            <a:spLocks noGrp="1"/>
          </p:cNvSpPr>
          <p:nvPr>
            <p:ph type="title"/>
          </p:nvPr>
        </p:nvSpPr>
        <p:spPr/>
        <p:txBody>
          <a:bodyPr>
            <a:normAutofit/>
          </a:bodyPr>
          <a:lstStyle/>
          <a:p>
            <a:r>
              <a:rPr lang="en-US" sz="2800" dirty="0" smtClean="0"/>
              <a:t>European Neutron facilities landscape</a:t>
            </a:r>
            <a:br>
              <a:rPr lang="en-US" sz="2800" dirty="0" smtClean="0"/>
            </a:br>
            <a:r>
              <a:rPr lang="en-US" sz="2800" dirty="0" smtClean="0"/>
              <a:t>2016 ESFRI report</a:t>
            </a:r>
            <a:endParaRPr lang="en-US" sz="2800" dirty="0"/>
          </a:p>
        </p:txBody>
      </p:sp>
    </p:spTree>
    <p:extLst>
      <p:ext uri="{BB962C8B-B14F-4D97-AF65-F5344CB8AC3E}">
        <p14:creationId xmlns:p14="http://schemas.microsoft.com/office/powerpoint/2010/main" val="319132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graded_Pessimisti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856" y="2386201"/>
            <a:ext cx="3996269" cy="3313853"/>
          </a:xfrm>
          <a:prstGeom prst="rect">
            <a:avLst/>
          </a:prstGeom>
        </p:spPr>
      </p:pic>
      <p:pic>
        <p:nvPicPr>
          <p:cNvPr id="4" name="Picture 3" descr="Enhanced_optimist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6397" y="2386200"/>
            <a:ext cx="4073063" cy="3132732"/>
          </a:xfrm>
          <a:prstGeom prst="rect">
            <a:avLst/>
          </a:prstGeom>
        </p:spPr>
      </p:pic>
      <p:sp>
        <p:nvSpPr>
          <p:cNvPr id="7" name="TextBox 6"/>
          <p:cNvSpPr txBox="1"/>
          <p:nvPr/>
        </p:nvSpPr>
        <p:spPr>
          <a:xfrm>
            <a:off x="1058326" y="5799667"/>
            <a:ext cx="3733799" cy="892552"/>
          </a:xfrm>
          <a:prstGeom prst="rect">
            <a:avLst/>
          </a:prstGeom>
          <a:noFill/>
        </p:spPr>
        <p:txBody>
          <a:bodyPr wrap="square" rtlCol="0">
            <a:spAutoFit/>
          </a:bodyPr>
          <a:lstStyle/>
          <a:p>
            <a:pPr defTabSz="914400"/>
            <a:r>
              <a:rPr lang="en-US" sz="1300" b="1" dirty="0">
                <a:solidFill>
                  <a:prstClr val="black"/>
                </a:solidFill>
              </a:rPr>
              <a:t>Pessimistic scenario: </a:t>
            </a:r>
            <a:r>
              <a:rPr lang="en-US" sz="1300" dirty="0">
                <a:solidFill>
                  <a:prstClr val="black"/>
                </a:solidFill>
              </a:rPr>
              <a:t>ILL operates at reduced output until 2023, ESS with 22 instruments beyond 2028. Earlier closer and/reduced operations for a number of medium power sources</a:t>
            </a:r>
          </a:p>
        </p:txBody>
      </p:sp>
      <p:sp>
        <p:nvSpPr>
          <p:cNvPr id="8" name="TextBox 7"/>
          <p:cNvSpPr txBox="1"/>
          <p:nvPr/>
        </p:nvSpPr>
        <p:spPr>
          <a:xfrm>
            <a:off x="5604930" y="5799668"/>
            <a:ext cx="3733799" cy="492443"/>
          </a:xfrm>
          <a:prstGeom prst="rect">
            <a:avLst/>
          </a:prstGeom>
          <a:noFill/>
        </p:spPr>
        <p:txBody>
          <a:bodyPr wrap="square" rtlCol="0">
            <a:spAutoFit/>
          </a:bodyPr>
          <a:lstStyle/>
          <a:p>
            <a:pPr defTabSz="914400"/>
            <a:r>
              <a:rPr lang="en-US" sz="1300" b="1" dirty="0">
                <a:solidFill>
                  <a:prstClr val="black"/>
                </a:solidFill>
              </a:rPr>
              <a:t>Optimistic scenario: </a:t>
            </a:r>
            <a:r>
              <a:rPr lang="en-US" sz="1300" dirty="0">
                <a:solidFill>
                  <a:prstClr val="black"/>
                </a:solidFill>
              </a:rPr>
              <a:t>ILL operates until 2030, ESS with 35 instruments beyond 2035. </a:t>
            </a:r>
          </a:p>
        </p:txBody>
      </p:sp>
      <p:sp>
        <p:nvSpPr>
          <p:cNvPr id="6" name="TextBox 5"/>
          <p:cNvSpPr txBox="1"/>
          <p:nvPr/>
        </p:nvSpPr>
        <p:spPr>
          <a:xfrm>
            <a:off x="1927690" y="5643246"/>
            <a:ext cx="6365845" cy="954107"/>
          </a:xfrm>
          <a:prstGeom prst="rect">
            <a:avLst/>
          </a:prstGeom>
          <a:solidFill>
            <a:schemeClr val="bg1"/>
          </a:solidFill>
          <a:ln w="50800">
            <a:solidFill>
              <a:srgbClr val="FF0000"/>
            </a:solidFill>
          </a:ln>
        </p:spPr>
        <p:txBody>
          <a:bodyPr wrap="none" rtlCol="0">
            <a:spAutoFit/>
          </a:bodyPr>
          <a:lstStyle/>
          <a:p>
            <a:pPr algn="ctr" defTabSz="914400"/>
            <a:r>
              <a:rPr lang="en-US" sz="2800" dirty="0">
                <a:solidFill>
                  <a:prstClr val="black"/>
                </a:solidFill>
              </a:rPr>
              <a:t>ESS needs to build up its research capacity </a:t>
            </a:r>
          </a:p>
          <a:p>
            <a:pPr algn="ctr" defTabSz="914400"/>
            <a:r>
              <a:rPr lang="en-US" sz="2800" dirty="0">
                <a:solidFill>
                  <a:prstClr val="black"/>
                </a:solidFill>
              </a:rPr>
              <a:t>as soon as at all possible</a:t>
            </a:r>
          </a:p>
        </p:txBody>
      </p:sp>
      <p:sp>
        <p:nvSpPr>
          <p:cNvPr id="9" name="Title 4"/>
          <p:cNvSpPr txBox="1">
            <a:spLocks/>
          </p:cNvSpPr>
          <p:nvPr/>
        </p:nvSpPr>
        <p:spPr>
          <a:xfrm>
            <a:off x="358899" y="0"/>
            <a:ext cx="7062433" cy="1414463"/>
          </a:xfrm>
          <a:prstGeom prst="rect">
            <a:avLst/>
          </a:prstGeom>
        </p:spPr>
        <p:txBody>
          <a:bodyPr vert="horz" lIns="0" tIns="0" rIns="0" bIns="0" rtlCol="0" anchor="ctr">
            <a:normAutofit/>
            <a:scene3d>
              <a:camera prst="orthographicFront">
                <a:rot lat="0" lon="0" rev="0"/>
              </a:camera>
              <a:lightRig rig="threePt" dir="t"/>
            </a:scene3d>
          </a:bodyPr>
          <a:lstStyle>
            <a:lvl1pPr algn="l" defTabSz="455263" rtl="0" eaLnBrk="1" latinLnBrk="0" hangingPunct="1">
              <a:spcBef>
                <a:spcPct val="0"/>
              </a:spcBef>
              <a:buNone/>
              <a:defRPr sz="2300" b="0" kern="1200">
                <a:solidFill>
                  <a:srgbClr val="FFFFFF"/>
                </a:solidFill>
                <a:latin typeface="+mj-lt"/>
                <a:ea typeface="+mj-ea"/>
                <a:cs typeface="+mj-cs"/>
              </a:defRPr>
            </a:lvl1pPr>
          </a:lstStyle>
          <a:p>
            <a:r>
              <a:rPr lang="en-US" sz="2800" smtClean="0"/>
              <a:t>European Neutron facilities landscape</a:t>
            </a:r>
            <a:br>
              <a:rPr lang="en-US" sz="2800" smtClean="0"/>
            </a:br>
            <a:r>
              <a:rPr lang="en-US" sz="2800" smtClean="0"/>
              <a:t>2016 ESFRI report</a:t>
            </a:r>
            <a:endParaRPr lang="en-US" sz="2800" dirty="0"/>
          </a:p>
        </p:txBody>
      </p:sp>
    </p:spTree>
    <p:extLst>
      <p:ext uri="{BB962C8B-B14F-4D97-AF65-F5344CB8AC3E}">
        <p14:creationId xmlns:p14="http://schemas.microsoft.com/office/powerpoint/2010/main" val="1398017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2771778"/>
            <a:ext cx="8915400" cy="3913396"/>
          </a:xfrm>
        </p:spPr>
        <p:txBody>
          <a:bodyPr>
            <a:normAutofit fontScale="77500" lnSpcReduction="20000"/>
          </a:bodyPr>
          <a:lstStyle/>
          <a:p>
            <a:pPr marL="0" indent="0">
              <a:buNone/>
            </a:pPr>
            <a:r>
              <a:rPr lang="en-US" sz="3100" dirty="0">
                <a:solidFill>
                  <a:schemeClr val="dk1"/>
                </a:solidFill>
                <a:latin typeface="Calibri" charset="0"/>
                <a:ea typeface="Calibri" charset="0"/>
                <a:cs typeface="Calibri" charset="0"/>
                <a:sym typeface="Calibri"/>
              </a:rPr>
              <a:t>To do this, we commit to deliver ESS as a facility that:</a:t>
            </a:r>
          </a:p>
          <a:p>
            <a:endParaRPr lang="en-GB" sz="1600" dirty="0">
              <a:solidFill>
                <a:schemeClr val="dk1"/>
              </a:solidFill>
              <a:latin typeface="Calibri" charset="0"/>
              <a:ea typeface="Calibri" charset="0"/>
              <a:cs typeface="Calibri" charset="0"/>
              <a:sym typeface="Calibri"/>
            </a:endParaRPr>
          </a:p>
          <a:p>
            <a:pPr marL="285750" lvl="0" indent="-285750">
              <a:buFont typeface="Arial" charset="0"/>
              <a:buChar char="•"/>
            </a:pPr>
            <a:r>
              <a:rPr lang="en-US" sz="3100" dirty="0">
                <a:solidFill>
                  <a:schemeClr val="dk1"/>
                </a:solidFill>
                <a:latin typeface="Calibri" charset="0"/>
                <a:ea typeface="Calibri" charset="0"/>
                <a:cs typeface="Calibri" charset="0"/>
                <a:sym typeface="Calibri"/>
              </a:rPr>
              <a:t>Is built safely, on time and on budget</a:t>
            </a:r>
            <a:endParaRPr lang="en-GB" sz="3100" dirty="0">
              <a:solidFill>
                <a:schemeClr val="dk1"/>
              </a:solidFill>
              <a:latin typeface="Calibri" charset="0"/>
              <a:ea typeface="Calibri" charset="0"/>
              <a:cs typeface="Calibri" charset="0"/>
              <a:sym typeface="Calibri"/>
            </a:endParaRPr>
          </a:p>
          <a:p>
            <a:pPr marL="285750" lvl="0" indent="-285750">
              <a:buFont typeface="Arial" charset="0"/>
              <a:buChar char="•"/>
            </a:pPr>
            <a:r>
              <a:rPr lang="en-US" sz="3100" dirty="0">
                <a:solidFill>
                  <a:schemeClr val="dk1"/>
                </a:solidFill>
                <a:latin typeface="Calibri" charset="0"/>
                <a:ea typeface="Calibri" charset="0"/>
                <a:cs typeface="Calibri" charset="0"/>
                <a:sym typeface="Calibri"/>
              </a:rPr>
              <a:t>Produces research outputs that are best-in-class both in terms of scientific quality and in terms of socioeconomic impact</a:t>
            </a:r>
            <a:endParaRPr lang="en-GB" sz="3100" dirty="0">
              <a:solidFill>
                <a:schemeClr val="dk1"/>
              </a:solidFill>
              <a:latin typeface="Calibri" charset="0"/>
              <a:ea typeface="Calibri" charset="0"/>
              <a:cs typeface="Calibri" charset="0"/>
              <a:sym typeface="Calibri"/>
            </a:endParaRPr>
          </a:p>
          <a:p>
            <a:pPr marL="285750" lvl="0" indent="-285750">
              <a:buFont typeface="Arial" charset="0"/>
              <a:buChar char="•"/>
            </a:pPr>
            <a:r>
              <a:rPr lang="en-GB" sz="3100" dirty="0">
                <a:solidFill>
                  <a:schemeClr val="dk1"/>
                </a:solidFill>
                <a:latin typeface="Calibri" charset="0"/>
                <a:ea typeface="Calibri" charset="0"/>
                <a:cs typeface="Calibri" charset="0"/>
                <a:sym typeface="Calibri"/>
              </a:rPr>
              <a:t>Supports and</a:t>
            </a:r>
            <a:r>
              <a:rPr lang="en-US" sz="3100" dirty="0">
                <a:solidFill>
                  <a:schemeClr val="dk1"/>
                </a:solidFill>
                <a:latin typeface="Calibri" charset="0"/>
                <a:ea typeface="Calibri" charset="0"/>
                <a:cs typeface="Calibri" charset="0"/>
                <a:sym typeface="Calibri"/>
              </a:rPr>
              <a:t> develops its user community, fosters a scientific culture of excellence and acts as an international scientific hub</a:t>
            </a:r>
            <a:endParaRPr lang="en-GB" sz="3100" dirty="0">
              <a:solidFill>
                <a:schemeClr val="dk1"/>
              </a:solidFill>
              <a:latin typeface="Calibri" charset="0"/>
              <a:ea typeface="Calibri" charset="0"/>
              <a:cs typeface="Calibri" charset="0"/>
              <a:sym typeface="Calibri"/>
            </a:endParaRPr>
          </a:p>
          <a:p>
            <a:pPr marL="285750" lvl="0" indent="-285750">
              <a:buFont typeface="Arial" charset="0"/>
              <a:buChar char="•"/>
            </a:pPr>
            <a:r>
              <a:rPr lang="en-US" sz="3100" dirty="0">
                <a:solidFill>
                  <a:schemeClr val="dk1"/>
                </a:solidFill>
                <a:latin typeface="Calibri" charset="0"/>
                <a:ea typeface="Calibri" charset="0"/>
                <a:cs typeface="Calibri" charset="0"/>
                <a:sym typeface="Calibri"/>
              </a:rPr>
              <a:t>Operates safely, efficiently and economically and responds to the needs of its stakeholders, its host states and member states</a:t>
            </a:r>
            <a:endParaRPr lang="en-GB" sz="3100" dirty="0">
              <a:solidFill>
                <a:schemeClr val="dk1"/>
              </a:solidFill>
              <a:latin typeface="Calibri" charset="0"/>
              <a:ea typeface="Calibri" charset="0"/>
              <a:cs typeface="Calibri" charset="0"/>
              <a:sym typeface="Calibri"/>
            </a:endParaRPr>
          </a:p>
          <a:p>
            <a:pPr marL="285750" lvl="0" indent="-285750">
              <a:buFont typeface="Arial" charset="0"/>
              <a:buChar char="•"/>
            </a:pPr>
            <a:r>
              <a:rPr lang="en-US" sz="3100" dirty="0">
                <a:solidFill>
                  <a:schemeClr val="dk1"/>
                </a:solidFill>
                <a:latin typeface="Calibri" charset="0"/>
                <a:ea typeface="Calibri" charset="0"/>
                <a:cs typeface="Calibri" charset="0"/>
                <a:sym typeface="Calibri"/>
              </a:rPr>
              <a:t>Develops innovative ways of working, new technologies, and upgrades to capabilities needed to remain at the cutting edge</a:t>
            </a:r>
            <a:endParaRPr lang="en-GB" sz="3100" dirty="0">
              <a:solidFill>
                <a:schemeClr val="dk1"/>
              </a:solidFill>
              <a:latin typeface="Calibri" charset="0"/>
              <a:ea typeface="Calibri" charset="0"/>
              <a:cs typeface="Calibri" charset="0"/>
              <a:sym typeface="Calibri"/>
            </a:endParaRP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32</a:t>
            </a:fld>
            <a:endParaRPr lang="sv-SE" dirty="0">
              <a:solidFill>
                <a:prstClr val="black">
                  <a:tint val="75000"/>
                </a:prstClr>
              </a:solidFill>
            </a:endParaRPr>
          </a:p>
        </p:txBody>
      </p:sp>
      <p:sp>
        <p:nvSpPr>
          <p:cNvPr id="5" name="Rectangle 4"/>
          <p:cNvSpPr/>
          <p:nvPr/>
        </p:nvSpPr>
        <p:spPr>
          <a:xfrm>
            <a:off x="0" y="0"/>
            <a:ext cx="9906000" cy="2543175"/>
          </a:xfrm>
          <a:prstGeom prst="rect">
            <a:avLst/>
          </a:prstGeom>
          <a:solidFill>
            <a:srgbClr val="0DA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DABF1"/>
              </a:solidFill>
            </a:endParaRPr>
          </a:p>
        </p:txBody>
      </p:sp>
      <p:sp>
        <p:nvSpPr>
          <p:cNvPr id="2" name="Title 1"/>
          <p:cNvSpPr>
            <a:spLocks noGrp="1"/>
          </p:cNvSpPr>
          <p:nvPr>
            <p:ph type="title"/>
          </p:nvPr>
        </p:nvSpPr>
        <p:spPr>
          <a:xfrm>
            <a:off x="495300" y="317502"/>
            <a:ext cx="7277100" cy="1868486"/>
          </a:xfrm>
        </p:spPr>
        <p:txBody>
          <a:bodyPr>
            <a:noAutofit/>
          </a:bodyPr>
          <a:lstStyle/>
          <a:p>
            <a:r>
              <a:rPr lang="en-US" sz="2400" i="1" dirty="0">
                <a:solidFill>
                  <a:srgbClr val="FFFFFF"/>
                </a:solidFill>
                <a:latin typeface="Calibri" charset="0"/>
                <a:ea typeface="Calibri" charset="0"/>
                <a:cs typeface="Calibri" charset="0"/>
                <a:sym typeface="Calibri"/>
              </a:rPr>
              <a:t>Our vision is to build and operate the world’s most powerful neutron source, enabling scientific breakthroughs in research related to materials and molecules, and addressing some of the most important societal challenges of our time</a:t>
            </a:r>
            <a:r>
              <a:rPr lang="en-GB" sz="2400" i="1" dirty="0">
                <a:solidFill>
                  <a:srgbClr val="FFFFFF"/>
                </a:solidFill>
                <a:latin typeface="Calibri" charset="0"/>
                <a:ea typeface="Calibri" charset="0"/>
                <a:cs typeface="Calibri" charset="0"/>
              </a:rPr>
              <a:t> </a:t>
            </a:r>
            <a:endParaRPr lang="en-US" sz="2400" i="1" dirty="0">
              <a:solidFill>
                <a:srgbClr val="FFFFFF"/>
              </a:solidFill>
              <a:latin typeface="Calibri" charset="0"/>
              <a:ea typeface="Calibri" charset="0"/>
              <a:cs typeface="Calibri" charset="0"/>
            </a:endParaRPr>
          </a:p>
        </p:txBody>
      </p:sp>
      <p:pic>
        <p:nvPicPr>
          <p:cNvPr id="7" name="Bildobjekt 7" descr="ESS-vit-logga.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6036" y="434375"/>
            <a:ext cx="1408489" cy="799915"/>
          </a:xfrm>
          <a:prstGeom prst="rect">
            <a:avLst/>
          </a:prstGeom>
        </p:spPr>
      </p:pic>
    </p:spTree>
    <p:extLst>
      <p:ext uri="{BB962C8B-B14F-4D97-AF65-F5344CB8AC3E}">
        <p14:creationId xmlns:p14="http://schemas.microsoft.com/office/powerpoint/2010/main" val="19381562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pic>
        <p:nvPicPr>
          <p:cNvPr id="6" name="Bildobjekt 5" descr="ESS-vit-logga.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51539" y="657452"/>
            <a:ext cx="2256367" cy="1114297"/>
          </a:xfrm>
          <a:prstGeom prst="rect">
            <a:avLst/>
          </a:prstGeom>
        </p:spPr>
      </p:pic>
      <p:sp>
        <p:nvSpPr>
          <p:cNvPr id="7" name="textruta 6"/>
          <p:cNvSpPr txBox="1"/>
          <p:nvPr/>
        </p:nvSpPr>
        <p:spPr>
          <a:xfrm>
            <a:off x="800631" y="4474927"/>
            <a:ext cx="8827333" cy="1815484"/>
          </a:xfrm>
          <a:prstGeom prst="rect">
            <a:avLst/>
          </a:prstGeom>
          <a:noFill/>
        </p:spPr>
        <p:txBody>
          <a:bodyPr wrap="square" lIns="91038" tIns="45523" rIns="91038" bIns="45523" rtlCol="0">
            <a:spAutoFit/>
          </a:bodyPr>
          <a:lstStyle/>
          <a:p>
            <a:r>
              <a:rPr lang="en-GB" sz="4000" dirty="0">
                <a:solidFill>
                  <a:srgbClr val="FFFFFF"/>
                </a:solidFill>
                <a:latin typeface="Calibri"/>
                <a:cs typeface="Calibri"/>
              </a:rPr>
              <a:t>Thank you!</a:t>
            </a:r>
            <a:endParaRPr lang="en-US" sz="3200" i="1" dirty="0">
              <a:solidFill>
                <a:prstClr val="white"/>
              </a:solidFill>
              <a:latin typeface="Calibri"/>
              <a:cs typeface="Calibri"/>
            </a:endParaRPr>
          </a:p>
          <a:p>
            <a:r>
              <a:rPr lang="en-US" sz="3600" b="1" dirty="0">
                <a:solidFill>
                  <a:srgbClr val="FFFFFF"/>
                </a:solidFill>
                <a:latin typeface="Calibri"/>
                <a:cs typeface="Calibri"/>
              </a:rPr>
              <a:t> </a:t>
            </a:r>
          </a:p>
          <a:p>
            <a:endParaRPr lang="en-US" sz="3600" b="1" dirty="0">
              <a:solidFill>
                <a:prstClr val="white"/>
              </a:solidFill>
              <a:latin typeface="Calibri"/>
              <a:cs typeface="Calibri"/>
            </a:endParaRPr>
          </a:p>
        </p:txBody>
      </p:sp>
    </p:spTree>
    <p:extLst>
      <p:ext uri="{BB962C8B-B14F-4D97-AF65-F5344CB8AC3E}">
        <p14:creationId xmlns:p14="http://schemas.microsoft.com/office/powerpoint/2010/main" val="41229451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263436" y="2747286"/>
            <a:ext cx="6152485" cy="3609270"/>
            <a:chOff x="-313654" y="936515"/>
            <a:chExt cx="9730011" cy="5707980"/>
          </a:xfrm>
        </p:grpSpPr>
        <p:sp>
          <p:nvSpPr>
            <p:cNvPr id="3074" name="AutoShape 2"/>
            <p:cNvSpPr>
              <a:spLocks/>
            </p:cNvSpPr>
            <p:nvPr/>
          </p:nvSpPr>
          <p:spPr bwMode="auto">
            <a:xfrm>
              <a:off x="6138046" y="6152246"/>
              <a:ext cx="2822897" cy="4922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26781" tIns="26781" rIns="26781" bIns="26781"/>
            <a:lstStyle/>
            <a:p>
              <a:pPr algn="r" defTabSz="342392" fontAlgn="base" hangingPunct="0">
                <a:lnSpc>
                  <a:spcPct val="130000"/>
                </a:lnSpc>
                <a:spcBef>
                  <a:spcPct val="0"/>
                </a:spcBef>
                <a:spcAft>
                  <a:spcPct val="0"/>
                </a:spcAft>
                <a:buClr>
                  <a:srgbClr val="FFFFFF"/>
                </a:buClr>
                <a:defRPr/>
              </a:pPr>
              <a:r>
                <a:rPr lang="en-US" sz="1100">
                  <a:solidFill>
                    <a:srgbClr val="FFFFFF"/>
                  </a:solidFill>
                  <a:latin typeface="+mj-lt"/>
                  <a:ea typeface="ＭＳ Ｐゴシック" charset="0"/>
                  <a:cs typeface="Arial" charset="0"/>
                  <a:sym typeface="Arial" charset="0"/>
                </a:rPr>
                <a:t>2013-10-11</a:t>
              </a:r>
              <a:endParaRPr lang="en-US" sz="1500">
                <a:solidFill>
                  <a:srgbClr val="000000"/>
                </a:solidFill>
                <a:latin typeface="+mj-lt"/>
                <a:ea typeface="ＭＳ Ｐゴシック" charset="0"/>
                <a:cs typeface="Arial" charset="0"/>
                <a:sym typeface="Arial" charset="0"/>
              </a:endParaRPr>
            </a:p>
            <a:p>
              <a:pPr algn="r" defTabSz="342392" fontAlgn="base" hangingPunct="0">
                <a:lnSpc>
                  <a:spcPct val="130000"/>
                </a:lnSpc>
                <a:spcBef>
                  <a:spcPct val="0"/>
                </a:spcBef>
                <a:spcAft>
                  <a:spcPct val="0"/>
                </a:spcAft>
                <a:buClr>
                  <a:srgbClr val="FFFFFF"/>
                </a:buClr>
                <a:defRPr/>
              </a:pPr>
              <a:r>
                <a:rPr lang="en-US" sz="1100">
                  <a:solidFill>
                    <a:srgbClr val="FFFFFF"/>
                  </a:solidFill>
                  <a:latin typeface="+mj-lt"/>
                  <a:ea typeface="ＭＳ Ｐゴシック" charset="0"/>
                  <a:cs typeface="Arial" charset="0"/>
                  <a:sym typeface="Arial" charset="0"/>
                </a:rPr>
                <a:t>STC16 Agenda Item 9</a:t>
              </a:r>
              <a:endParaRPr lang="en-US" sz="2500">
                <a:solidFill>
                  <a:srgbClr val="000000"/>
                </a:solidFill>
                <a:latin typeface="+mj-lt"/>
                <a:ea typeface="ＭＳ Ｐゴシック" charset="0"/>
                <a:cs typeface="Helvetica Light" charset="0"/>
                <a:sym typeface="Helvetica Light" charset="0"/>
              </a:endParaRPr>
            </a:p>
          </p:txBody>
        </p:sp>
        <p:grpSp>
          <p:nvGrpSpPr>
            <p:cNvPr id="3076" name="Group 6"/>
            <p:cNvGrpSpPr>
              <a:grpSpLocks/>
            </p:cNvGrpSpPr>
            <p:nvPr/>
          </p:nvGrpSpPr>
          <p:grpSpPr bwMode="auto">
            <a:xfrm>
              <a:off x="233078" y="2978859"/>
              <a:ext cx="2125479" cy="2138657"/>
              <a:chOff x="-362744" y="438588"/>
              <a:chExt cx="3021755" cy="3041467"/>
            </a:xfrm>
          </p:grpSpPr>
          <p:pic>
            <p:nvPicPr>
              <p:cNvPr id="4" name="Picture 7" descr="pasted-imag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18623511">
                <a:off x="237711" y="1058755"/>
                <a:ext cx="3041467" cy="18011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 name="AutoShape 8"/>
              <p:cNvSpPr>
                <a:spLocks/>
              </p:cNvSpPr>
              <p:nvPr/>
            </p:nvSpPr>
            <p:spPr bwMode="auto">
              <a:xfrm rot="18904708">
                <a:off x="-362744" y="498036"/>
                <a:ext cx="1438923" cy="5027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5023" tIns="65023" rIns="65023" bIns="65023" anchor="ctr"/>
              <a:lstStyle/>
              <a:p>
                <a:pPr algn="ctr" defTabSz="410424" fontAlgn="base" hangingPunct="0">
                  <a:spcBef>
                    <a:spcPct val="0"/>
                  </a:spcBef>
                  <a:spcAft>
                    <a:spcPct val="0"/>
                  </a:spcAft>
                  <a:defRPr/>
                </a:pPr>
                <a:r>
                  <a:rPr lang="en-US" sz="800" b="1" dirty="0">
                    <a:solidFill>
                      <a:srgbClr val="91A9C5"/>
                    </a:solidFill>
                    <a:latin typeface="+mj-lt"/>
                    <a:ea typeface="ＭＳ Ｐゴシック" charset="0"/>
                    <a:cs typeface="Calibri"/>
                    <a:sym typeface="Helvetica" charset="0"/>
                  </a:rPr>
                  <a:t>Quantum</a:t>
                </a:r>
                <a:r>
                  <a:rPr lang="en-US" sz="1100" b="1" dirty="0">
                    <a:solidFill>
                      <a:srgbClr val="91A9C5"/>
                    </a:solidFill>
                    <a:latin typeface="+mj-lt"/>
                    <a:ea typeface="ＭＳ Ｐゴシック" charset="0"/>
                    <a:cs typeface="Calibri"/>
                    <a:sym typeface="Helvetica" charset="0"/>
                  </a:rPr>
                  <a:t> </a:t>
                </a:r>
                <a:r>
                  <a:rPr lang="en-US" sz="800" b="1" dirty="0">
                    <a:solidFill>
                      <a:srgbClr val="91A9C5"/>
                    </a:solidFill>
                    <a:latin typeface="+mj-lt"/>
                    <a:ea typeface="ＭＳ Ｐゴシック" charset="0"/>
                    <a:cs typeface="Calibri"/>
                    <a:sym typeface="Helvetica" charset="0"/>
                  </a:rPr>
                  <a:t>Enzymology</a:t>
                </a:r>
                <a:endParaRPr lang="en-US" sz="2500" dirty="0">
                  <a:solidFill>
                    <a:srgbClr val="000000"/>
                  </a:solidFill>
                  <a:latin typeface="+mj-lt"/>
                  <a:ea typeface="ＭＳ Ｐゴシック" charset="0"/>
                  <a:cs typeface="Helvetica Light" charset="0"/>
                  <a:sym typeface="Helvetica Light" charset="0"/>
                </a:endParaRPr>
              </a:p>
            </p:txBody>
          </p:sp>
          <p:sp>
            <p:nvSpPr>
              <p:cNvPr id="6" name="AutoShape 9"/>
              <p:cNvSpPr>
                <a:spLocks/>
              </p:cNvSpPr>
              <p:nvPr/>
            </p:nvSpPr>
            <p:spPr bwMode="auto">
              <a:xfrm rot="18900000">
                <a:off x="242025" y="944179"/>
                <a:ext cx="1273728" cy="5514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5023" tIns="65023" rIns="65023" bIns="65023" anchor="ctr"/>
              <a:lstStyle/>
              <a:p>
                <a:pPr algn="ctr" defTabSz="410424" fontAlgn="base" hangingPunct="0">
                  <a:spcBef>
                    <a:spcPct val="0"/>
                  </a:spcBef>
                  <a:spcAft>
                    <a:spcPct val="0"/>
                  </a:spcAft>
                  <a:defRPr/>
                </a:pPr>
                <a:r>
                  <a:rPr lang="en-US" sz="800" b="1" dirty="0">
                    <a:solidFill>
                      <a:srgbClr val="91A9C5"/>
                    </a:solidFill>
                    <a:latin typeface="+mj-lt"/>
                    <a:ea typeface="ＭＳ Ｐゴシック" charset="0"/>
                    <a:cs typeface="Calibri"/>
                    <a:sym typeface="Helvetica" charset="0"/>
                  </a:rPr>
                  <a:t>Protein Dynamics</a:t>
                </a:r>
                <a:endParaRPr lang="en-US" sz="1600" dirty="0">
                  <a:solidFill>
                    <a:srgbClr val="000000"/>
                  </a:solidFill>
                  <a:latin typeface="+mj-lt"/>
                  <a:ea typeface="ＭＳ Ｐゴシック" charset="0"/>
                  <a:cs typeface="Helvetica Light" charset="0"/>
                  <a:sym typeface="Helvetica Light" charset="0"/>
                </a:endParaRPr>
              </a:p>
            </p:txBody>
          </p:sp>
        </p:grpSp>
        <p:grpSp>
          <p:nvGrpSpPr>
            <p:cNvPr id="3077" name="Group 10"/>
            <p:cNvGrpSpPr>
              <a:grpSpLocks/>
            </p:cNvGrpSpPr>
            <p:nvPr/>
          </p:nvGrpSpPr>
          <p:grpSpPr bwMode="auto">
            <a:xfrm>
              <a:off x="864180" y="1497751"/>
              <a:ext cx="1871657" cy="2386358"/>
              <a:chOff x="121907" y="330301"/>
              <a:chExt cx="2662194" cy="3392890"/>
            </a:xfrm>
          </p:grpSpPr>
          <p:pic>
            <p:nvPicPr>
              <p:cNvPr id="7" name="Picture 11" descr="image78.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14156951">
                <a:off x="620719" y="1559810"/>
                <a:ext cx="2966131" cy="13606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84" name="AutoShape 12"/>
              <p:cNvSpPr>
                <a:spLocks/>
              </p:cNvSpPr>
              <p:nvPr/>
            </p:nvSpPr>
            <p:spPr bwMode="auto">
              <a:xfrm rot="19584575">
                <a:off x="121907" y="330301"/>
                <a:ext cx="1932193" cy="561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5023" tIns="65023" rIns="65023" bIns="65023" anchor="ctr"/>
              <a:lstStyle/>
              <a:p>
                <a:pPr algn="ctr" defTabSz="410424" fontAlgn="base" hangingPunct="0">
                  <a:spcBef>
                    <a:spcPct val="0"/>
                  </a:spcBef>
                  <a:spcAft>
                    <a:spcPct val="0"/>
                  </a:spcAft>
                  <a:defRPr/>
                </a:pPr>
                <a:r>
                  <a:rPr lang="en-US" sz="800" b="1" dirty="0">
                    <a:solidFill>
                      <a:srgbClr val="91A9C5"/>
                    </a:solidFill>
                    <a:latin typeface="+mj-lt"/>
                    <a:ea typeface="ＭＳ Ｐゴシック" charset="0"/>
                    <a:cs typeface="Calibri"/>
                    <a:sym typeface="Helvetica" charset="0"/>
                  </a:rPr>
                  <a:t>Multi-scale structure</a:t>
                </a:r>
              </a:p>
              <a:p>
                <a:pPr algn="ctr" defTabSz="410424" fontAlgn="base" hangingPunct="0">
                  <a:spcBef>
                    <a:spcPct val="0"/>
                  </a:spcBef>
                  <a:spcAft>
                    <a:spcPct val="0"/>
                  </a:spcAft>
                  <a:defRPr/>
                </a:pPr>
                <a:r>
                  <a:rPr lang="en-US" sz="800" b="1" dirty="0">
                    <a:solidFill>
                      <a:srgbClr val="91A9C5"/>
                    </a:solidFill>
                    <a:latin typeface="+mj-lt"/>
                    <a:ea typeface="ＭＳ Ｐゴシック" charset="0"/>
                    <a:cs typeface="Calibri"/>
                    <a:sym typeface="Helvetica" charset="0"/>
                  </a:rPr>
                  <a:t>and dynamics</a:t>
                </a:r>
                <a:endParaRPr lang="en-US" sz="1600" dirty="0">
                  <a:solidFill>
                    <a:srgbClr val="000000"/>
                  </a:solidFill>
                  <a:latin typeface="+mj-lt"/>
                  <a:ea typeface="ＭＳ Ｐゴシック" charset="0"/>
                  <a:cs typeface="Helvetica Light" charset="0"/>
                  <a:sym typeface="Helvetica Light" charset="0"/>
                </a:endParaRPr>
              </a:p>
            </p:txBody>
          </p:sp>
        </p:grpSp>
        <p:grpSp>
          <p:nvGrpSpPr>
            <p:cNvPr id="3078" name="Group 13"/>
            <p:cNvGrpSpPr>
              <a:grpSpLocks/>
            </p:cNvGrpSpPr>
            <p:nvPr/>
          </p:nvGrpSpPr>
          <p:grpSpPr bwMode="auto">
            <a:xfrm>
              <a:off x="2336574" y="1389698"/>
              <a:ext cx="1442917" cy="1906162"/>
              <a:chOff x="200967" y="126920"/>
              <a:chExt cx="2052526" cy="2710675"/>
            </a:xfrm>
          </p:grpSpPr>
          <p:pic>
            <p:nvPicPr>
              <p:cNvPr id="3086" name="Picture 14" descr="image84.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20611802">
                <a:off x="921336" y="843923"/>
                <a:ext cx="1055880" cy="10111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87" name="Picture 15" descr="image81.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20646156">
                <a:off x="1299231" y="1883616"/>
                <a:ext cx="954262" cy="9539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88" name="AutoShape 16"/>
              <p:cNvSpPr>
                <a:spLocks/>
              </p:cNvSpPr>
              <p:nvPr/>
            </p:nvSpPr>
            <p:spPr bwMode="auto">
              <a:xfrm rot="20637869">
                <a:off x="200967" y="126920"/>
                <a:ext cx="1951393" cy="5619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5023" tIns="65023" rIns="65023" bIns="65023" anchor="ctr"/>
              <a:lstStyle/>
              <a:p>
                <a:pPr algn="ctr" defTabSz="410424" fontAlgn="base" hangingPunct="0">
                  <a:spcBef>
                    <a:spcPct val="0"/>
                  </a:spcBef>
                  <a:spcAft>
                    <a:spcPct val="0"/>
                  </a:spcAft>
                  <a:defRPr/>
                </a:pPr>
                <a:r>
                  <a:rPr lang="en-US" sz="800" b="1" dirty="0">
                    <a:solidFill>
                      <a:srgbClr val="91A9C5"/>
                    </a:solidFill>
                    <a:latin typeface="+mj-lt"/>
                    <a:ea typeface="ＭＳ Ｐゴシック" charset="0"/>
                    <a:cs typeface="Calibri"/>
                    <a:sym typeface="Helvetica" charset="0"/>
                  </a:rPr>
                  <a:t>Kinetics of Complex </a:t>
                </a:r>
              </a:p>
              <a:p>
                <a:pPr algn="ctr" defTabSz="410424" fontAlgn="base" hangingPunct="0">
                  <a:spcBef>
                    <a:spcPct val="0"/>
                  </a:spcBef>
                  <a:spcAft>
                    <a:spcPct val="0"/>
                  </a:spcAft>
                  <a:defRPr/>
                </a:pPr>
                <a:r>
                  <a:rPr lang="en-US" sz="800" b="1" dirty="0">
                    <a:solidFill>
                      <a:srgbClr val="91A9C5"/>
                    </a:solidFill>
                    <a:latin typeface="+mj-lt"/>
                    <a:ea typeface="ＭＳ Ｐゴシック" charset="0"/>
                    <a:cs typeface="Calibri"/>
                    <a:sym typeface="Helvetica" charset="0"/>
                  </a:rPr>
                  <a:t>micro-fluids</a:t>
                </a:r>
                <a:endParaRPr lang="en-US" sz="1600" dirty="0">
                  <a:solidFill>
                    <a:srgbClr val="000000"/>
                  </a:solidFill>
                  <a:latin typeface="+mj-lt"/>
                  <a:ea typeface="ＭＳ Ｐゴシック" charset="0"/>
                  <a:cs typeface="Helvetica Light" charset="0"/>
                  <a:sym typeface="Helvetica Light" charset="0"/>
                </a:endParaRPr>
              </a:p>
            </p:txBody>
          </p:sp>
        </p:grpSp>
        <p:grpSp>
          <p:nvGrpSpPr>
            <p:cNvPr id="3079" name="Group 17"/>
            <p:cNvGrpSpPr>
              <a:grpSpLocks/>
            </p:cNvGrpSpPr>
            <p:nvPr/>
          </p:nvGrpSpPr>
          <p:grpSpPr bwMode="auto">
            <a:xfrm>
              <a:off x="3824911" y="936515"/>
              <a:ext cx="1492374" cy="2209772"/>
              <a:chOff x="26003" y="-156114"/>
              <a:chExt cx="2122077" cy="3142578"/>
            </a:xfrm>
          </p:grpSpPr>
          <p:pic>
            <p:nvPicPr>
              <p:cNvPr id="3090" name="Picture 18" descr="pasted-image.pdf"/>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25756">
                <a:off x="353455" y="613306"/>
                <a:ext cx="1398316" cy="139690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91" name="Picture 19" descr="pasted-image.pdf"/>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rot="21576883">
                <a:off x="391547" y="2048312"/>
                <a:ext cx="1339591" cy="9381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92" name="AutoShape 20"/>
              <p:cNvSpPr>
                <a:spLocks/>
              </p:cNvSpPr>
              <p:nvPr/>
            </p:nvSpPr>
            <p:spPr bwMode="auto">
              <a:xfrm>
                <a:off x="26003" y="-156114"/>
                <a:ext cx="2122077" cy="561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5023" tIns="65023" rIns="65023" bIns="65023" anchor="ctr"/>
              <a:lstStyle/>
              <a:p>
                <a:pPr algn="ctr" defTabSz="410424" fontAlgn="base" hangingPunct="0">
                  <a:spcBef>
                    <a:spcPct val="0"/>
                  </a:spcBef>
                  <a:spcAft>
                    <a:spcPct val="0"/>
                  </a:spcAft>
                  <a:defRPr/>
                </a:pPr>
                <a:r>
                  <a:rPr lang="en-US" sz="800" b="1" dirty="0">
                    <a:solidFill>
                      <a:srgbClr val="91A9C5"/>
                    </a:solidFill>
                    <a:latin typeface="+mj-lt"/>
                    <a:ea typeface="ＭＳ Ｐゴシック" charset="0"/>
                    <a:cs typeface="Calibri"/>
                    <a:sym typeface="Helvetica" charset="0"/>
                  </a:rPr>
                  <a:t>In Operandi Advanced </a:t>
                </a:r>
              </a:p>
              <a:p>
                <a:pPr algn="ctr" defTabSz="410424" fontAlgn="base" hangingPunct="0">
                  <a:spcBef>
                    <a:spcPct val="0"/>
                  </a:spcBef>
                  <a:spcAft>
                    <a:spcPct val="0"/>
                  </a:spcAft>
                  <a:defRPr/>
                </a:pPr>
                <a:r>
                  <a:rPr lang="en-US" sz="800" b="1" dirty="0">
                    <a:solidFill>
                      <a:srgbClr val="91A9C5"/>
                    </a:solidFill>
                    <a:latin typeface="+mj-lt"/>
                    <a:ea typeface="ＭＳ Ｐゴシック" charset="0"/>
                    <a:cs typeface="Calibri"/>
                    <a:sym typeface="Helvetica" charset="0"/>
                  </a:rPr>
                  <a:t>Energy Devices </a:t>
                </a:r>
                <a:endParaRPr lang="en-US" sz="1600" dirty="0">
                  <a:solidFill>
                    <a:srgbClr val="000000"/>
                  </a:solidFill>
                  <a:latin typeface="+mj-lt"/>
                  <a:ea typeface="ＭＳ Ｐゴシック" charset="0"/>
                  <a:cs typeface="Helvetica Light" charset="0"/>
                  <a:sym typeface="Helvetica Light" charset="0"/>
                </a:endParaRPr>
              </a:p>
            </p:txBody>
          </p:sp>
        </p:grpSp>
        <p:grpSp>
          <p:nvGrpSpPr>
            <p:cNvPr id="3080" name="Group 21"/>
            <p:cNvGrpSpPr>
              <a:grpSpLocks/>
            </p:cNvGrpSpPr>
            <p:nvPr/>
          </p:nvGrpSpPr>
          <p:grpSpPr bwMode="auto">
            <a:xfrm>
              <a:off x="5462738" y="1339046"/>
              <a:ext cx="1301680" cy="2096338"/>
              <a:chOff x="307952" y="191017"/>
              <a:chExt cx="1851148" cy="2980879"/>
            </a:xfrm>
          </p:grpSpPr>
          <p:pic>
            <p:nvPicPr>
              <p:cNvPr id="3094" name="Picture 22" descr="PhysRevLett.109.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rot="17569244">
                <a:off x="-134026" y="1847331"/>
                <a:ext cx="1766543" cy="882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95" name="Picture 23" descr="droppedImage.pdf"/>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rot="1201077">
                <a:off x="500027" y="602234"/>
                <a:ext cx="1444523" cy="9364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96" name="AutoShape 24"/>
              <p:cNvSpPr>
                <a:spLocks/>
              </p:cNvSpPr>
              <p:nvPr/>
            </p:nvSpPr>
            <p:spPr bwMode="auto">
              <a:xfrm rot="1264902">
                <a:off x="937780" y="191017"/>
                <a:ext cx="1221320" cy="3169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5023" tIns="65023" rIns="65023" bIns="65023" anchor="ctr"/>
              <a:lstStyle/>
              <a:p>
                <a:pPr algn="ctr" defTabSz="410424" fontAlgn="base" hangingPunct="0">
                  <a:spcBef>
                    <a:spcPct val="0"/>
                  </a:spcBef>
                  <a:spcAft>
                    <a:spcPct val="0"/>
                  </a:spcAft>
                  <a:defRPr/>
                </a:pPr>
                <a:r>
                  <a:rPr lang="en-US" sz="800" b="1" dirty="0">
                    <a:solidFill>
                      <a:srgbClr val="91A9C5"/>
                    </a:solidFill>
                    <a:latin typeface="+mj-lt"/>
                    <a:ea typeface="ＭＳ Ｐゴシック" charset="0"/>
                    <a:cs typeface="Calibri"/>
                    <a:sym typeface="Helvetica" charset="0"/>
                  </a:rPr>
                  <a:t>Complex Interfaces</a:t>
                </a:r>
                <a:endParaRPr lang="en-US" sz="1600" dirty="0">
                  <a:solidFill>
                    <a:srgbClr val="000000"/>
                  </a:solidFill>
                  <a:latin typeface="+mj-lt"/>
                  <a:ea typeface="ＭＳ Ｐゴシック" charset="0"/>
                  <a:cs typeface="Helvetica Light" charset="0"/>
                  <a:sym typeface="Helvetica Light" charset="0"/>
                </a:endParaRPr>
              </a:p>
            </p:txBody>
          </p:sp>
        </p:grpSp>
        <p:grpSp>
          <p:nvGrpSpPr>
            <p:cNvPr id="3081" name="Group 25"/>
            <p:cNvGrpSpPr>
              <a:grpSpLocks/>
            </p:cNvGrpSpPr>
            <p:nvPr/>
          </p:nvGrpSpPr>
          <p:grpSpPr bwMode="auto">
            <a:xfrm>
              <a:off x="6136928" y="1668312"/>
              <a:ext cx="1934851" cy="1902140"/>
              <a:chOff x="115953" y="182661"/>
              <a:chExt cx="2751203" cy="2705155"/>
            </a:xfrm>
          </p:grpSpPr>
          <p:pic>
            <p:nvPicPr>
              <p:cNvPr id="3098" name="Picture 26" descr="image.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rot="2002646">
                <a:off x="115953" y="2075050"/>
                <a:ext cx="1296711" cy="81276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99" name="Picture 27" descr="image.pn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rot="1913373">
                <a:off x="719074" y="1074967"/>
                <a:ext cx="1134821" cy="10762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100" name="AutoShape 28"/>
              <p:cNvSpPr>
                <a:spLocks/>
              </p:cNvSpPr>
              <p:nvPr/>
            </p:nvSpPr>
            <p:spPr bwMode="auto">
              <a:xfrm rot="1910656">
                <a:off x="1162546" y="182661"/>
                <a:ext cx="1704610" cy="7778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5023" tIns="65023" rIns="65023" bIns="65023" anchor="ctr"/>
              <a:lstStyle/>
              <a:p>
                <a:pPr algn="ctr" defTabSz="410424" fontAlgn="base" hangingPunct="0">
                  <a:spcBef>
                    <a:spcPct val="0"/>
                  </a:spcBef>
                  <a:spcAft>
                    <a:spcPct val="0"/>
                  </a:spcAft>
                  <a:defRPr/>
                </a:pPr>
                <a:r>
                  <a:rPr lang="en-US" sz="800" b="1" dirty="0">
                    <a:solidFill>
                      <a:srgbClr val="91A9C5"/>
                    </a:solidFill>
                    <a:latin typeface="+mj-lt"/>
                    <a:ea typeface="ＭＳ Ｐゴシック" charset="0"/>
                    <a:cs typeface="Calibri"/>
                    <a:sym typeface="Helvetica" charset="0"/>
                  </a:rPr>
                  <a:t>Charge and spin </a:t>
                </a:r>
              </a:p>
              <a:p>
                <a:pPr algn="ctr" defTabSz="410424" fontAlgn="base" hangingPunct="0">
                  <a:spcBef>
                    <a:spcPct val="0"/>
                  </a:spcBef>
                  <a:spcAft>
                    <a:spcPct val="0"/>
                  </a:spcAft>
                  <a:defRPr/>
                </a:pPr>
                <a:r>
                  <a:rPr lang="en-US" sz="800" b="1" dirty="0">
                    <a:solidFill>
                      <a:srgbClr val="91A9C5"/>
                    </a:solidFill>
                    <a:latin typeface="+mj-lt"/>
                    <a:ea typeface="ＭＳ Ｐゴシック" charset="0"/>
                    <a:cs typeface="Calibri"/>
                    <a:sym typeface="Helvetica" charset="0"/>
                  </a:rPr>
                  <a:t>Transport </a:t>
                </a:r>
              </a:p>
              <a:p>
                <a:pPr algn="ctr" defTabSz="410424" fontAlgn="base" hangingPunct="0">
                  <a:spcBef>
                    <a:spcPct val="0"/>
                  </a:spcBef>
                  <a:spcAft>
                    <a:spcPct val="0"/>
                  </a:spcAft>
                  <a:defRPr/>
                </a:pPr>
                <a:r>
                  <a:rPr lang="en-US" sz="800" b="1" dirty="0">
                    <a:solidFill>
                      <a:srgbClr val="91A9C5"/>
                    </a:solidFill>
                    <a:latin typeface="+mj-lt"/>
                    <a:ea typeface="ＭＳ Ｐゴシック" charset="0"/>
                    <a:cs typeface="Calibri"/>
                    <a:sym typeface="Helvetica" charset="0"/>
                  </a:rPr>
                  <a:t>in Novel Materials </a:t>
                </a:r>
                <a:endParaRPr lang="en-US" sz="1600" dirty="0">
                  <a:solidFill>
                    <a:srgbClr val="000000"/>
                  </a:solidFill>
                  <a:latin typeface="+mj-lt"/>
                  <a:ea typeface="ＭＳ Ｐゴシック" charset="0"/>
                  <a:cs typeface="Helvetica Light" charset="0"/>
                  <a:sym typeface="Helvetica Light" charset="0"/>
                </a:endParaRPr>
              </a:p>
            </p:txBody>
          </p:sp>
        </p:grpSp>
        <p:grpSp>
          <p:nvGrpSpPr>
            <p:cNvPr id="3082" name="Group 29"/>
            <p:cNvGrpSpPr>
              <a:grpSpLocks/>
            </p:cNvGrpSpPr>
            <p:nvPr/>
          </p:nvGrpSpPr>
          <p:grpSpPr bwMode="auto">
            <a:xfrm>
              <a:off x="7089058" y="2471314"/>
              <a:ext cx="2296187" cy="2035633"/>
              <a:chOff x="242876" y="421898"/>
              <a:chExt cx="3265543" cy="2895024"/>
            </a:xfrm>
          </p:grpSpPr>
          <p:pic>
            <p:nvPicPr>
              <p:cNvPr id="3102" name="Picture 30" descr="090903163725-large.pn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rot="19740000">
                <a:off x="242876" y="2008866"/>
                <a:ext cx="1308040" cy="13080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103" name="Picture 31" descr="Monopole.pn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rot="2639156">
                <a:off x="1217556" y="834156"/>
                <a:ext cx="1620762" cy="15826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104" name="AutoShape 32"/>
              <p:cNvSpPr>
                <a:spLocks/>
              </p:cNvSpPr>
              <p:nvPr/>
            </p:nvSpPr>
            <p:spPr bwMode="auto">
              <a:xfrm rot="2519421">
                <a:off x="2270225" y="421898"/>
                <a:ext cx="1238194" cy="5619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5023" tIns="65023" rIns="65023" bIns="65023" anchor="ctr"/>
              <a:lstStyle/>
              <a:p>
                <a:pPr algn="ctr" defTabSz="410424" fontAlgn="base" hangingPunct="0">
                  <a:spcBef>
                    <a:spcPct val="0"/>
                  </a:spcBef>
                  <a:spcAft>
                    <a:spcPct val="0"/>
                  </a:spcAft>
                  <a:defRPr/>
                </a:pPr>
                <a:r>
                  <a:rPr lang="en-US" sz="800" b="1" dirty="0">
                    <a:solidFill>
                      <a:srgbClr val="91A9C5"/>
                    </a:solidFill>
                    <a:latin typeface="+mj-lt"/>
                    <a:ea typeface="ＭＳ Ｐゴシック" charset="0"/>
                    <a:cs typeface="Calibri"/>
                    <a:sym typeface="Helvetica" charset="0"/>
                  </a:rPr>
                  <a:t>New States of Matter</a:t>
                </a:r>
                <a:endParaRPr lang="en-US" sz="1600" dirty="0">
                  <a:solidFill>
                    <a:srgbClr val="000000"/>
                  </a:solidFill>
                  <a:latin typeface="+mj-lt"/>
                  <a:ea typeface="ＭＳ Ｐゴシック" charset="0"/>
                  <a:cs typeface="Helvetica Light" charset="0"/>
                  <a:sym typeface="Helvetica Light" charset="0"/>
                </a:endParaRPr>
              </a:p>
            </p:txBody>
          </p:sp>
        </p:grpSp>
        <p:grpSp>
          <p:nvGrpSpPr>
            <p:cNvPr id="3083" name="Group 33"/>
            <p:cNvGrpSpPr>
              <a:grpSpLocks/>
            </p:cNvGrpSpPr>
            <p:nvPr/>
          </p:nvGrpSpPr>
          <p:grpSpPr bwMode="auto">
            <a:xfrm>
              <a:off x="-313654" y="2818123"/>
              <a:ext cx="9730011" cy="3826372"/>
              <a:chOff x="-422319" y="1499238"/>
              <a:chExt cx="13839636" cy="5441945"/>
            </a:xfrm>
          </p:grpSpPr>
          <p:pic>
            <p:nvPicPr>
              <p:cNvPr id="3106" name="Picture 34" descr="image53-enhanced.jpe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9740000">
                <a:off x="2883191" y="1499238"/>
                <a:ext cx="7233381" cy="52323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107" name="AutoShape 35"/>
              <p:cNvSpPr>
                <a:spLocks/>
              </p:cNvSpPr>
              <p:nvPr/>
            </p:nvSpPr>
            <p:spPr bwMode="auto">
              <a:xfrm>
                <a:off x="4629279" y="6445885"/>
                <a:ext cx="1197437" cy="4952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lstStyle/>
              <a:p>
                <a:pPr algn="r" defTabSz="410424" fontAlgn="base" hangingPunct="0">
                  <a:spcBef>
                    <a:spcPct val="0"/>
                  </a:spcBef>
                  <a:spcAft>
                    <a:spcPct val="0"/>
                  </a:spcAft>
                  <a:buClr>
                    <a:srgbClr val="000000"/>
                  </a:buClr>
                  <a:defRPr/>
                </a:pPr>
                <a:r>
                  <a:rPr lang="en-US" sz="1200" dirty="0">
                    <a:solidFill>
                      <a:srgbClr val="000000"/>
                    </a:solidFill>
                    <a:latin typeface="+mj-lt"/>
                    <a:ea typeface="ＭＳ Ｐゴシック" charset="0"/>
                    <a:cs typeface="Calibri" charset="0"/>
                    <a:sym typeface="Calibri" charset="0"/>
                  </a:rPr>
                  <a:t>1960</a:t>
                </a:r>
                <a:endParaRPr lang="en-US" sz="2000" dirty="0">
                  <a:solidFill>
                    <a:srgbClr val="000000"/>
                  </a:solidFill>
                  <a:latin typeface="+mj-lt"/>
                  <a:ea typeface="ＭＳ Ｐゴシック" charset="0"/>
                  <a:cs typeface="Helvetica Light" charset="0"/>
                  <a:sym typeface="Helvetica Light" charset="0"/>
                </a:endParaRPr>
              </a:p>
            </p:txBody>
          </p:sp>
          <p:sp>
            <p:nvSpPr>
              <p:cNvPr id="3108" name="AutoShape 36"/>
              <p:cNvSpPr>
                <a:spLocks/>
              </p:cNvSpPr>
              <p:nvPr/>
            </p:nvSpPr>
            <p:spPr bwMode="auto">
              <a:xfrm rot="19680000">
                <a:off x="7167839" y="5214613"/>
                <a:ext cx="5250393" cy="406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lstStyle/>
              <a:p>
                <a:pPr defTabSz="398155" fontAlgn="base" hangingPunct="0">
                  <a:spcBef>
                    <a:spcPct val="0"/>
                  </a:spcBef>
                  <a:spcAft>
                    <a:spcPct val="0"/>
                  </a:spcAft>
                  <a:buClr>
                    <a:srgbClr val="000000"/>
                  </a:buClr>
                  <a:defRPr/>
                </a:pPr>
                <a:endParaRPr lang="en-US" sz="2500" dirty="0">
                  <a:solidFill>
                    <a:srgbClr val="000000"/>
                  </a:solidFill>
                  <a:latin typeface="+mj-lt"/>
                  <a:ea typeface="ＭＳ Ｐゴシック" charset="0"/>
                  <a:cs typeface="Helvetica Light" charset="0"/>
                  <a:sym typeface="Helvetica Light" charset="0"/>
                </a:endParaRPr>
              </a:p>
            </p:txBody>
          </p:sp>
          <p:sp>
            <p:nvSpPr>
              <p:cNvPr id="3109" name="AutoShape 37"/>
              <p:cNvSpPr>
                <a:spLocks/>
              </p:cNvSpPr>
              <p:nvPr/>
            </p:nvSpPr>
            <p:spPr bwMode="auto">
              <a:xfrm>
                <a:off x="3945879" y="5948994"/>
                <a:ext cx="1185443" cy="4968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lstStyle/>
              <a:p>
                <a:pPr algn="r" defTabSz="410424" fontAlgn="base" hangingPunct="0">
                  <a:spcBef>
                    <a:spcPct val="0"/>
                  </a:spcBef>
                  <a:spcAft>
                    <a:spcPct val="0"/>
                  </a:spcAft>
                  <a:buClr>
                    <a:srgbClr val="000000"/>
                  </a:buClr>
                  <a:defRPr/>
                </a:pPr>
                <a:r>
                  <a:rPr lang="en-US" sz="1200" dirty="0">
                    <a:solidFill>
                      <a:srgbClr val="000000"/>
                    </a:solidFill>
                    <a:latin typeface="+mj-lt"/>
                    <a:ea typeface="ＭＳ Ｐゴシック" charset="0"/>
                    <a:cs typeface="Calibri" charset="0"/>
                    <a:sym typeface="Calibri" charset="0"/>
                  </a:rPr>
                  <a:t>1970</a:t>
                </a:r>
                <a:endParaRPr lang="en-US" sz="2000" dirty="0">
                  <a:solidFill>
                    <a:srgbClr val="000000"/>
                  </a:solidFill>
                  <a:latin typeface="+mj-lt"/>
                  <a:ea typeface="ＭＳ Ｐゴシック" charset="0"/>
                  <a:cs typeface="Helvetica Light" charset="0"/>
                  <a:sym typeface="Helvetica Light" charset="0"/>
                </a:endParaRPr>
              </a:p>
            </p:txBody>
          </p:sp>
          <p:sp>
            <p:nvSpPr>
              <p:cNvPr id="3110" name="AutoShape 38"/>
              <p:cNvSpPr>
                <a:spLocks/>
              </p:cNvSpPr>
              <p:nvPr/>
            </p:nvSpPr>
            <p:spPr bwMode="auto">
              <a:xfrm>
                <a:off x="2916536" y="5548945"/>
                <a:ext cx="1373325" cy="4000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lstStyle/>
              <a:p>
                <a:pPr algn="r" defTabSz="410424" fontAlgn="base" hangingPunct="0">
                  <a:spcBef>
                    <a:spcPct val="0"/>
                  </a:spcBef>
                  <a:spcAft>
                    <a:spcPct val="0"/>
                  </a:spcAft>
                  <a:buClr>
                    <a:srgbClr val="000000"/>
                  </a:buClr>
                  <a:defRPr/>
                </a:pPr>
                <a:r>
                  <a:rPr lang="en-US" sz="1200" dirty="0">
                    <a:solidFill>
                      <a:srgbClr val="000000"/>
                    </a:solidFill>
                    <a:latin typeface="+mj-lt"/>
                    <a:ea typeface="ＭＳ Ｐゴシック" charset="0"/>
                    <a:cs typeface="Calibri" charset="0"/>
                    <a:sym typeface="Calibri" charset="0"/>
                  </a:rPr>
                  <a:t>1980</a:t>
                </a:r>
                <a:endParaRPr lang="en-US" sz="2000" dirty="0">
                  <a:solidFill>
                    <a:srgbClr val="000000"/>
                  </a:solidFill>
                  <a:latin typeface="+mj-lt"/>
                  <a:ea typeface="ＭＳ Ｐゴシック" charset="0"/>
                  <a:cs typeface="Helvetica Light" charset="0"/>
                  <a:sym typeface="Helvetica Light" charset="0"/>
                </a:endParaRPr>
              </a:p>
            </p:txBody>
          </p:sp>
          <p:sp>
            <p:nvSpPr>
              <p:cNvPr id="3111" name="AutoShape 39"/>
              <p:cNvSpPr>
                <a:spLocks/>
              </p:cNvSpPr>
              <p:nvPr/>
            </p:nvSpPr>
            <p:spPr bwMode="auto">
              <a:xfrm>
                <a:off x="2128177" y="5042535"/>
                <a:ext cx="1334509" cy="459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lstStyle/>
              <a:p>
                <a:pPr algn="r" defTabSz="410424" fontAlgn="base" hangingPunct="0">
                  <a:spcBef>
                    <a:spcPct val="0"/>
                  </a:spcBef>
                  <a:spcAft>
                    <a:spcPct val="0"/>
                  </a:spcAft>
                  <a:buClr>
                    <a:srgbClr val="000000"/>
                  </a:buClr>
                  <a:defRPr/>
                </a:pPr>
                <a:r>
                  <a:rPr lang="en-US" sz="1200" dirty="0">
                    <a:solidFill>
                      <a:srgbClr val="000000"/>
                    </a:solidFill>
                    <a:latin typeface="+mj-lt"/>
                    <a:ea typeface="ＭＳ Ｐゴシック" charset="0"/>
                    <a:cs typeface="Calibri" charset="0"/>
                    <a:sym typeface="Calibri" charset="0"/>
                  </a:rPr>
                  <a:t>1990</a:t>
                </a:r>
                <a:endParaRPr lang="en-US" sz="2000" dirty="0">
                  <a:solidFill>
                    <a:srgbClr val="000000"/>
                  </a:solidFill>
                  <a:latin typeface="+mj-lt"/>
                  <a:ea typeface="ＭＳ Ｐゴシック" charset="0"/>
                  <a:cs typeface="Helvetica Light" charset="0"/>
                  <a:sym typeface="Helvetica Light" charset="0"/>
                </a:endParaRPr>
              </a:p>
            </p:txBody>
          </p:sp>
          <p:sp>
            <p:nvSpPr>
              <p:cNvPr id="3112" name="AutoShape 40"/>
              <p:cNvSpPr>
                <a:spLocks/>
              </p:cNvSpPr>
              <p:nvPr/>
            </p:nvSpPr>
            <p:spPr bwMode="auto">
              <a:xfrm>
                <a:off x="1590029" y="4523422"/>
                <a:ext cx="1326507" cy="4673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lstStyle/>
              <a:p>
                <a:pPr algn="r" defTabSz="410424" fontAlgn="base" hangingPunct="0">
                  <a:spcBef>
                    <a:spcPct val="0"/>
                  </a:spcBef>
                  <a:spcAft>
                    <a:spcPct val="0"/>
                  </a:spcAft>
                  <a:buClr>
                    <a:srgbClr val="000000"/>
                  </a:buClr>
                  <a:defRPr/>
                </a:pPr>
                <a:r>
                  <a:rPr lang="en-US" sz="1200" dirty="0">
                    <a:solidFill>
                      <a:srgbClr val="000000"/>
                    </a:solidFill>
                    <a:latin typeface="+mj-lt"/>
                    <a:ea typeface="ＭＳ Ｐゴシック" charset="0"/>
                    <a:cs typeface="Calibri" charset="0"/>
                    <a:sym typeface="Calibri" charset="0"/>
                  </a:rPr>
                  <a:t>2000’s</a:t>
                </a:r>
                <a:endParaRPr lang="en-US" sz="2000" dirty="0">
                  <a:solidFill>
                    <a:srgbClr val="000000"/>
                  </a:solidFill>
                  <a:latin typeface="+mj-lt"/>
                  <a:ea typeface="ＭＳ Ｐゴシック" charset="0"/>
                  <a:cs typeface="Helvetica Light" charset="0"/>
                  <a:sym typeface="Helvetica Light" charset="0"/>
                </a:endParaRPr>
              </a:p>
            </p:txBody>
          </p:sp>
          <p:sp>
            <p:nvSpPr>
              <p:cNvPr id="3113" name="AutoShape 41"/>
              <p:cNvSpPr>
                <a:spLocks/>
              </p:cNvSpPr>
              <p:nvPr/>
            </p:nvSpPr>
            <p:spPr bwMode="auto">
              <a:xfrm>
                <a:off x="387913" y="3932874"/>
                <a:ext cx="1583960" cy="4063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lstStyle/>
              <a:p>
                <a:pPr algn="r" defTabSz="410424" fontAlgn="base" hangingPunct="0">
                  <a:spcBef>
                    <a:spcPct val="0"/>
                  </a:spcBef>
                  <a:spcAft>
                    <a:spcPct val="0"/>
                  </a:spcAft>
                  <a:buClr>
                    <a:srgbClr val="000000"/>
                  </a:buClr>
                  <a:defRPr/>
                </a:pPr>
                <a:r>
                  <a:rPr lang="en-US" sz="1200" dirty="0">
                    <a:solidFill>
                      <a:srgbClr val="000000"/>
                    </a:solidFill>
                    <a:latin typeface="+mj-lt"/>
                    <a:ea typeface="ＭＳ Ｐゴシック" charset="0"/>
                    <a:cs typeface="Calibri" charset="0"/>
                    <a:sym typeface="Calibri" charset="0"/>
                  </a:rPr>
                  <a:t>2020+</a:t>
                </a:r>
                <a:endParaRPr lang="en-US" sz="2000" dirty="0">
                  <a:solidFill>
                    <a:srgbClr val="000000"/>
                  </a:solidFill>
                  <a:latin typeface="+mj-lt"/>
                  <a:ea typeface="ＭＳ Ｐゴシック" charset="0"/>
                  <a:cs typeface="Helvetica Light" charset="0"/>
                  <a:sym typeface="Helvetica Light" charset="0"/>
                </a:endParaRPr>
              </a:p>
            </p:txBody>
          </p:sp>
          <p:sp>
            <p:nvSpPr>
              <p:cNvPr id="3114" name="AutoShape 42"/>
              <p:cNvSpPr>
                <a:spLocks/>
              </p:cNvSpPr>
              <p:nvPr/>
            </p:nvSpPr>
            <p:spPr bwMode="auto">
              <a:xfrm rot="19713018">
                <a:off x="6458602" y="4672647"/>
                <a:ext cx="6958715" cy="507999"/>
              </a:xfrm>
              <a:prstGeom prst="rightArrow">
                <a:avLst>
                  <a:gd name="adj1" fmla="val 47852"/>
                  <a:gd name="adj2" fmla="val 152584"/>
                </a:avLst>
              </a:prstGeom>
              <a:gradFill rotWithShape="0">
                <a:gsLst>
                  <a:gs pos="0">
                    <a:srgbClr val="020624"/>
                  </a:gs>
                  <a:gs pos="100000">
                    <a:srgbClr val="51A7F9"/>
                  </a:gs>
                </a:gsLst>
                <a:lin ang="18900000"/>
              </a:gra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65023" tIns="65023" rIns="65023" bIns="65023" anchor="ctr"/>
              <a:lstStyle/>
              <a:p>
                <a:pPr algn="ctr" defTabSz="410424" fontAlgn="base" hangingPunct="0">
                  <a:spcBef>
                    <a:spcPct val="0"/>
                  </a:spcBef>
                  <a:spcAft>
                    <a:spcPct val="0"/>
                  </a:spcAft>
                  <a:buClr>
                    <a:srgbClr val="000000"/>
                  </a:buClr>
                  <a:defRPr/>
                </a:pPr>
                <a:endParaRPr lang="en-US" sz="3500">
                  <a:solidFill>
                    <a:srgbClr val="FFFFFF"/>
                  </a:solidFill>
                  <a:effectLst>
                    <a:outerShdw blurRad="38100" dist="38100" dir="2700000" algn="tl">
                      <a:srgbClr val="000000"/>
                    </a:outerShdw>
                  </a:effectLst>
                  <a:latin typeface="+mj-lt"/>
                  <a:ea typeface="ＭＳ Ｐゴシック" charset="0"/>
                  <a:cs typeface="Arial" charset="0"/>
                  <a:sym typeface="Arial" charset="0"/>
                </a:endParaRPr>
              </a:p>
            </p:txBody>
          </p:sp>
          <p:sp>
            <p:nvSpPr>
              <p:cNvPr id="3115" name="AutoShape 43"/>
              <p:cNvSpPr>
                <a:spLocks/>
              </p:cNvSpPr>
              <p:nvPr/>
            </p:nvSpPr>
            <p:spPr bwMode="auto">
              <a:xfrm rot="12780000">
                <a:off x="-422319" y="4343874"/>
                <a:ext cx="6958715" cy="507999"/>
              </a:xfrm>
              <a:prstGeom prst="rightArrow">
                <a:avLst>
                  <a:gd name="adj1" fmla="val 47852"/>
                  <a:gd name="adj2" fmla="val 152584"/>
                </a:avLst>
              </a:prstGeom>
              <a:gradFill rotWithShape="0">
                <a:gsLst>
                  <a:gs pos="0">
                    <a:srgbClr val="020624"/>
                  </a:gs>
                  <a:gs pos="100000">
                    <a:srgbClr val="51A7F9"/>
                  </a:gs>
                </a:gsLst>
                <a:lin ang="18900000"/>
              </a:gra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65023" tIns="65023" rIns="65023" bIns="65023" anchor="ctr"/>
              <a:lstStyle/>
              <a:p>
                <a:pPr algn="ctr" defTabSz="410424" fontAlgn="base" hangingPunct="0">
                  <a:spcBef>
                    <a:spcPct val="0"/>
                  </a:spcBef>
                  <a:spcAft>
                    <a:spcPct val="0"/>
                  </a:spcAft>
                  <a:buClr>
                    <a:srgbClr val="000000"/>
                  </a:buClr>
                  <a:defRPr/>
                </a:pPr>
                <a:endParaRPr lang="en-US" sz="3500">
                  <a:solidFill>
                    <a:srgbClr val="FFFFFF"/>
                  </a:solidFill>
                  <a:effectLst>
                    <a:outerShdw blurRad="38100" dist="38100" dir="2700000" algn="tl">
                      <a:srgbClr val="000000"/>
                    </a:outerShdw>
                  </a:effectLst>
                  <a:latin typeface="+mj-lt"/>
                  <a:ea typeface="ＭＳ Ｐゴシック" charset="0"/>
                  <a:cs typeface="Arial" charset="0"/>
                  <a:sym typeface="Arial" charset="0"/>
                </a:endParaRPr>
              </a:p>
            </p:txBody>
          </p:sp>
          <p:sp>
            <p:nvSpPr>
              <p:cNvPr id="3116" name="AutoShape 44"/>
              <p:cNvSpPr>
                <a:spLocks/>
              </p:cNvSpPr>
              <p:nvPr/>
            </p:nvSpPr>
            <p:spPr bwMode="auto">
              <a:xfrm rot="2047416">
                <a:off x="2192223" y="5844463"/>
                <a:ext cx="1424728" cy="6655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lstStyle/>
              <a:p>
                <a:pPr defTabSz="398155" fontAlgn="base" hangingPunct="0">
                  <a:spcBef>
                    <a:spcPct val="0"/>
                  </a:spcBef>
                  <a:spcAft>
                    <a:spcPct val="0"/>
                  </a:spcAft>
                  <a:buClr>
                    <a:srgbClr val="000000"/>
                  </a:buClr>
                  <a:defRPr/>
                </a:pPr>
                <a:r>
                  <a:rPr lang="en-US" sz="1200" b="1" dirty="0">
                    <a:solidFill>
                      <a:srgbClr val="000000"/>
                    </a:solidFill>
                    <a:latin typeface="+mj-lt"/>
                    <a:ea typeface="ＭＳ Ｐゴシック" charset="0"/>
                    <a:cs typeface="Calibri" charset="0"/>
                    <a:sym typeface="Calibri" charset="0"/>
                  </a:rPr>
                  <a:t>Time </a:t>
                </a:r>
                <a:endParaRPr lang="en-US" sz="2000" dirty="0">
                  <a:solidFill>
                    <a:srgbClr val="000000"/>
                  </a:solidFill>
                  <a:latin typeface="+mj-lt"/>
                  <a:ea typeface="ＭＳ Ｐゴシック" charset="0"/>
                  <a:cs typeface="Helvetica Light" charset="0"/>
                  <a:sym typeface="Helvetica Light" charset="0"/>
                </a:endParaRPr>
              </a:p>
            </p:txBody>
          </p:sp>
        </p:grpSp>
      </p:grpSp>
      <p:sp>
        <p:nvSpPr>
          <p:cNvPr id="3" name="Title 2"/>
          <p:cNvSpPr>
            <a:spLocks noGrp="1"/>
          </p:cNvSpPr>
          <p:nvPr>
            <p:ph type="title"/>
          </p:nvPr>
        </p:nvSpPr>
        <p:spPr>
          <a:xfrm>
            <a:off x="233466" y="161"/>
            <a:ext cx="7155877" cy="1441531"/>
          </a:xfrm>
        </p:spPr>
        <p:txBody>
          <a:bodyPr/>
          <a:lstStyle/>
          <a:p>
            <a:r>
              <a:rPr lang="en-US" sz="3200" dirty="0" smtClean="0"/>
              <a:t>Neutron Science Needs to Push the Boundaries</a:t>
            </a:r>
            <a:endParaRPr lang="en-US" sz="3200" dirty="0"/>
          </a:p>
        </p:txBody>
      </p:sp>
      <p:sp>
        <p:nvSpPr>
          <p:cNvPr id="8" name="Slide Number Placeholder 7"/>
          <p:cNvSpPr>
            <a:spLocks noGrp="1"/>
          </p:cNvSpPr>
          <p:nvPr>
            <p:ph type="sldNum" sz="quarter" idx="12"/>
          </p:nvPr>
        </p:nvSpPr>
        <p:spPr/>
        <p:txBody>
          <a:bodyPr/>
          <a:lstStyle/>
          <a:p>
            <a:fld id="{038C62C7-F79B-CD4A-A5DF-5683BBEC4A65}" type="slidenum">
              <a:rPr lang="sv-SE" smtClean="0">
                <a:latin typeface="Calibri"/>
              </a:rPr>
              <a:pPr/>
              <a:t>4</a:t>
            </a:fld>
            <a:endParaRPr lang="sv-SE">
              <a:latin typeface="Calibri"/>
            </a:endParaRPr>
          </a:p>
        </p:txBody>
      </p:sp>
      <p:sp>
        <p:nvSpPr>
          <p:cNvPr id="10" name="Left Arrow 9"/>
          <p:cNvSpPr/>
          <p:nvPr/>
        </p:nvSpPr>
        <p:spPr>
          <a:xfrm rot="5400000">
            <a:off x="6383136" y="4364295"/>
            <a:ext cx="3103977" cy="67115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rot="16200000">
            <a:off x="7373919" y="4700719"/>
            <a:ext cx="2468757" cy="646331"/>
          </a:xfrm>
          <a:prstGeom prst="rect">
            <a:avLst/>
          </a:prstGeom>
          <a:noFill/>
        </p:spPr>
        <p:txBody>
          <a:bodyPr wrap="none" rtlCol="0">
            <a:spAutoFit/>
          </a:bodyPr>
          <a:lstStyle/>
          <a:p>
            <a:r>
              <a:rPr lang="en-US" dirty="0" smtClean="0"/>
              <a:t>Greater complexity</a:t>
            </a:r>
          </a:p>
          <a:p>
            <a:r>
              <a:rPr lang="en-US" dirty="0" smtClean="0"/>
              <a:t>Need for more precision</a:t>
            </a:r>
          </a:p>
        </p:txBody>
      </p:sp>
      <p:sp>
        <p:nvSpPr>
          <p:cNvPr id="49" name="TextBox 48"/>
          <p:cNvSpPr txBox="1"/>
          <p:nvPr/>
        </p:nvSpPr>
        <p:spPr>
          <a:xfrm>
            <a:off x="2850271" y="1587459"/>
            <a:ext cx="3241956" cy="369332"/>
          </a:xfrm>
          <a:prstGeom prst="rect">
            <a:avLst/>
          </a:prstGeom>
          <a:noFill/>
        </p:spPr>
        <p:txBody>
          <a:bodyPr wrap="none" rtlCol="0">
            <a:spAutoFit/>
          </a:bodyPr>
          <a:lstStyle/>
          <a:p>
            <a:pPr algn="ctr"/>
            <a:r>
              <a:rPr lang="en-US" dirty="0" smtClean="0"/>
              <a:t>Wider range of application areas</a:t>
            </a:r>
          </a:p>
        </p:txBody>
      </p:sp>
      <p:sp>
        <p:nvSpPr>
          <p:cNvPr id="12" name="Left-Right Arrow 11"/>
          <p:cNvSpPr/>
          <p:nvPr/>
        </p:nvSpPr>
        <p:spPr>
          <a:xfrm>
            <a:off x="2850271" y="1956791"/>
            <a:ext cx="3280834" cy="58795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0110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ubrik 7"/>
          <p:cNvSpPr txBox="1">
            <a:spLocks/>
          </p:cNvSpPr>
          <p:nvPr/>
        </p:nvSpPr>
        <p:spPr>
          <a:xfrm>
            <a:off x="658022" y="189"/>
            <a:ext cx="7135581" cy="1441451"/>
          </a:xfrm>
          <a:prstGeom prst="rect">
            <a:avLst/>
          </a:prstGeom>
        </p:spPr>
        <p:txBody>
          <a:bodyPr vert="horz" lIns="0" tIns="0" rIns="0" bIns="0" rtlCol="0" anchor="ctr">
            <a:noAutofit/>
          </a:bodyPr>
          <a:lstStyle>
            <a:lvl1pPr algn="l" defTabSz="457200" rtl="0" eaLnBrk="1" latinLnBrk="0" hangingPunct="1">
              <a:spcBef>
                <a:spcPct val="0"/>
              </a:spcBef>
              <a:buNone/>
              <a:defRPr sz="2800" kern="1200">
                <a:solidFill>
                  <a:schemeClr val="bg1"/>
                </a:solidFill>
                <a:latin typeface="+mj-lt"/>
                <a:ea typeface="+mj-ea"/>
                <a:cs typeface="+mj-cs"/>
              </a:defRPr>
            </a:lvl1pPr>
          </a:lstStyle>
          <a:p>
            <a:r>
              <a:rPr lang="sv-SE" dirty="0">
                <a:solidFill>
                  <a:prstClr val="white"/>
                </a:solidFill>
                <a:latin typeface="Calibri"/>
              </a:rPr>
              <a:t>N</a:t>
            </a:r>
            <a:r>
              <a:rPr lang="sv-SE" dirty="0" smtClean="0">
                <a:solidFill>
                  <a:prstClr val="white"/>
                </a:solidFill>
                <a:latin typeface="Calibri"/>
              </a:rPr>
              <a:t>eutron </a:t>
            </a:r>
            <a:r>
              <a:rPr lang="sv-SE" dirty="0" err="1" smtClean="0">
                <a:solidFill>
                  <a:prstClr val="white"/>
                </a:solidFill>
                <a:latin typeface="Calibri"/>
              </a:rPr>
              <a:t>facilities</a:t>
            </a:r>
            <a:r>
              <a:rPr lang="sv-SE" dirty="0" smtClean="0">
                <a:solidFill>
                  <a:prstClr val="white"/>
                </a:solidFill>
                <a:latin typeface="Calibri"/>
              </a:rPr>
              <a:t> – </a:t>
            </a:r>
            <a:r>
              <a:rPr lang="sv-SE" dirty="0" err="1" smtClean="0">
                <a:solidFill>
                  <a:prstClr val="white"/>
                </a:solidFill>
                <a:latin typeface="Calibri"/>
              </a:rPr>
              <a:t>reactors</a:t>
            </a:r>
            <a:r>
              <a:rPr lang="sv-SE" dirty="0" smtClean="0">
                <a:solidFill>
                  <a:prstClr val="white"/>
                </a:solidFill>
                <a:latin typeface="Calibri"/>
              </a:rPr>
              <a:t> and </a:t>
            </a:r>
            <a:r>
              <a:rPr lang="sv-SE" dirty="0" err="1" smtClean="0">
                <a:solidFill>
                  <a:prstClr val="white"/>
                </a:solidFill>
                <a:latin typeface="Calibri"/>
              </a:rPr>
              <a:t>particle</a:t>
            </a:r>
            <a:r>
              <a:rPr lang="sv-SE" dirty="0" smtClean="0">
                <a:solidFill>
                  <a:prstClr val="white"/>
                </a:solidFill>
                <a:latin typeface="Calibri"/>
              </a:rPr>
              <a:t> driven</a:t>
            </a:r>
            <a:endParaRPr lang="sv-SE" dirty="0">
              <a:solidFill>
                <a:prstClr val="white"/>
              </a:solidFill>
              <a:latin typeface="Calibri"/>
            </a:endParaRPr>
          </a:p>
        </p:txBody>
      </p:sp>
      <p:grpSp>
        <p:nvGrpSpPr>
          <p:cNvPr id="36" name="Group 35"/>
          <p:cNvGrpSpPr/>
          <p:nvPr/>
        </p:nvGrpSpPr>
        <p:grpSpPr>
          <a:xfrm>
            <a:off x="160715" y="2095657"/>
            <a:ext cx="10212966" cy="4656307"/>
            <a:chOff x="228889" y="2446069"/>
            <a:chExt cx="10212966" cy="4656306"/>
          </a:xfrm>
        </p:grpSpPr>
        <p:grpSp>
          <p:nvGrpSpPr>
            <p:cNvPr id="2" name="Group 1"/>
            <p:cNvGrpSpPr/>
            <p:nvPr/>
          </p:nvGrpSpPr>
          <p:grpSpPr>
            <a:xfrm>
              <a:off x="228889" y="2446069"/>
              <a:ext cx="10212966" cy="4656306"/>
              <a:chOff x="211280" y="2455726"/>
              <a:chExt cx="9735913" cy="4935069"/>
            </a:xfrm>
          </p:grpSpPr>
          <p:sp>
            <p:nvSpPr>
              <p:cNvPr id="120" name="AutoShape 8"/>
              <p:cNvSpPr>
                <a:spLocks/>
              </p:cNvSpPr>
              <p:nvPr/>
            </p:nvSpPr>
            <p:spPr bwMode="auto">
              <a:xfrm>
                <a:off x="1323233" y="5329061"/>
                <a:ext cx="96753" cy="108585"/>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409737">
                  <a:defRPr/>
                </a:pPr>
                <a:endParaRPr lang="en-US" sz="1100" dirty="0">
                  <a:solidFill>
                    <a:prstClr val="white"/>
                  </a:solidFill>
                  <a:latin typeface="Calibri"/>
                  <a:cs typeface="Calibri"/>
                  <a:sym typeface="Helvetica" charset="0"/>
                </a:endParaRPr>
              </a:p>
            </p:txBody>
          </p:sp>
          <p:grpSp>
            <p:nvGrpSpPr>
              <p:cNvPr id="5" name="Group 1"/>
              <p:cNvGrpSpPr>
                <a:grpSpLocks/>
              </p:cNvGrpSpPr>
              <p:nvPr/>
            </p:nvGrpSpPr>
            <p:grpSpPr bwMode="auto">
              <a:xfrm>
                <a:off x="211280" y="2455726"/>
                <a:ext cx="9735913" cy="4935069"/>
                <a:chOff x="-1" y="71437"/>
                <a:chExt cx="11022075" cy="5483409"/>
              </a:xfrm>
            </p:grpSpPr>
            <p:sp>
              <p:nvSpPr>
                <p:cNvPr id="6" name="AutoShape 2"/>
                <p:cNvSpPr>
                  <a:spLocks/>
                </p:cNvSpPr>
                <p:nvPr/>
              </p:nvSpPr>
              <p:spPr bwMode="auto">
                <a:xfrm>
                  <a:off x="1101689" y="2427287"/>
                  <a:ext cx="1154076" cy="1862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cubicBezTo>
                        <a:pt x="1035" y="18117"/>
                        <a:pt x="2101" y="14635"/>
                        <a:pt x="3579" y="12117"/>
                      </a:cubicBezTo>
                      <a:cubicBezTo>
                        <a:pt x="5060" y="9599"/>
                        <a:pt x="5918" y="8478"/>
                        <a:pt x="8906" y="6451"/>
                      </a:cubicBezTo>
                      <a:cubicBezTo>
                        <a:pt x="11895" y="4425"/>
                        <a:pt x="16747" y="2203"/>
                        <a:pt x="21599" y="0"/>
                      </a:cubicBezTo>
                    </a:path>
                  </a:pathLst>
                </a:custGeom>
                <a:solidFill>
                  <a:srgbClr val="FFFFFF"/>
                </a:solidFill>
                <a:ln w="19050" cap="flat" cmpd="sng">
                  <a:solidFill>
                    <a:srgbClr val="14A6D7"/>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7" name="AutoShape 3"/>
                <p:cNvSpPr>
                  <a:spLocks/>
                </p:cNvSpPr>
                <p:nvPr/>
              </p:nvSpPr>
              <p:spPr bwMode="auto">
                <a:xfrm>
                  <a:off x="1673172" y="3005137"/>
                  <a:ext cx="2479596"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B5B5B5"/>
                    </a:buClr>
                    <a:defRPr/>
                  </a:pPr>
                  <a:r>
                    <a:rPr lang="en-US" sz="1100" dirty="0">
                      <a:solidFill>
                        <a:srgbClr val="15A7D9"/>
                      </a:solidFill>
                      <a:latin typeface="Calibri" charset="0"/>
                      <a:cs typeface="Calibri" charset="0"/>
                      <a:sym typeface="Calibri" charset="0"/>
                    </a:rPr>
                    <a:t>Berkeley 37-inch cyclotron</a:t>
                  </a:r>
                  <a:endParaRPr lang="en-US" dirty="0">
                    <a:solidFill>
                      <a:srgbClr val="15A7D9"/>
                    </a:solidFill>
                    <a:latin typeface="Calibri"/>
                    <a:cs typeface="Arial" charset="0"/>
                  </a:endParaRPr>
                </a:p>
              </p:txBody>
            </p:sp>
            <p:sp>
              <p:nvSpPr>
                <p:cNvPr id="8" name="AutoShape 4"/>
                <p:cNvSpPr>
                  <a:spLocks/>
                </p:cNvSpPr>
                <p:nvPr/>
              </p:nvSpPr>
              <p:spPr bwMode="auto">
                <a:xfrm>
                  <a:off x="1396956" y="3392487"/>
                  <a:ext cx="218274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B5B5B5"/>
                    </a:buClr>
                    <a:defRPr/>
                  </a:pPr>
                  <a:r>
                    <a:rPr lang="en-US" sz="1100" dirty="0">
                      <a:solidFill>
                        <a:srgbClr val="15A7D9"/>
                      </a:solidFill>
                      <a:latin typeface="Calibri" charset="0"/>
                      <a:cs typeface="Calibri" charset="0"/>
                      <a:sym typeface="Calibri" charset="0"/>
                    </a:rPr>
                    <a:t>350 </a:t>
                  </a:r>
                  <a:r>
                    <a:rPr lang="en-US" sz="1100" dirty="0" err="1">
                      <a:solidFill>
                        <a:srgbClr val="15A7D9"/>
                      </a:solidFill>
                      <a:latin typeface="Calibri" charset="0"/>
                      <a:cs typeface="Calibri" charset="0"/>
                      <a:sym typeface="Calibri" charset="0"/>
                    </a:rPr>
                    <a:t>mCi</a:t>
                  </a:r>
                  <a:r>
                    <a:rPr lang="en-US" sz="1100" dirty="0">
                      <a:solidFill>
                        <a:srgbClr val="15A7D9"/>
                      </a:solidFill>
                      <a:latin typeface="Calibri" charset="0"/>
                      <a:cs typeface="Calibri" charset="0"/>
                      <a:sym typeface="Calibri" charset="0"/>
                    </a:rPr>
                    <a:t> Ra-Be source</a:t>
                  </a:r>
                  <a:endParaRPr lang="en-US" dirty="0">
                    <a:solidFill>
                      <a:srgbClr val="15A7D9"/>
                    </a:solidFill>
                    <a:latin typeface="Calibri"/>
                    <a:cs typeface="Arial" charset="0"/>
                  </a:endParaRPr>
                </a:p>
              </p:txBody>
            </p:sp>
            <p:sp>
              <p:nvSpPr>
                <p:cNvPr id="9" name="AutoShape 5"/>
                <p:cNvSpPr>
                  <a:spLocks/>
                </p:cNvSpPr>
                <p:nvPr/>
              </p:nvSpPr>
              <p:spPr bwMode="auto">
                <a:xfrm>
                  <a:off x="1200112" y="4119562"/>
                  <a:ext cx="2479596"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B5B5B5"/>
                    </a:buClr>
                    <a:defRPr/>
                  </a:pPr>
                  <a:r>
                    <a:rPr lang="en-US" sz="1100" dirty="0">
                      <a:solidFill>
                        <a:srgbClr val="15A7D9"/>
                      </a:solidFill>
                      <a:latin typeface="Calibri" charset="0"/>
                      <a:cs typeface="Calibri" charset="0"/>
                      <a:sym typeface="Calibri" charset="0"/>
                    </a:rPr>
                    <a:t>Chadwick</a:t>
                  </a:r>
                  <a:endParaRPr lang="en-US" dirty="0">
                    <a:solidFill>
                      <a:srgbClr val="15A7D9"/>
                    </a:solidFill>
                    <a:latin typeface="Calibri"/>
                    <a:cs typeface="Arial" charset="0"/>
                  </a:endParaRPr>
                </a:p>
              </p:txBody>
            </p:sp>
            <p:sp>
              <p:nvSpPr>
                <p:cNvPr id="12" name="AutoShape 8"/>
                <p:cNvSpPr>
                  <a:spLocks/>
                </p:cNvSpPr>
                <p:nvPr/>
              </p:nvSpPr>
              <p:spPr bwMode="auto">
                <a:xfrm>
                  <a:off x="1563637" y="2863850"/>
                  <a:ext cx="109535" cy="120650"/>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409737">
                    <a:defRPr/>
                  </a:pPr>
                  <a:endParaRPr lang="en-US" sz="1100" dirty="0">
                    <a:solidFill>
                      <a:prstClr val="white"/>
                    </a:solidFill>
                    <a:latin typeface="Calibri"/>
                    <a:cs typeface="Calibri"/>
                    <a:sym typeface="Helvetica" charset="0"/>
                  </a:endParaRPr>
                </a:p>
              </p:txBody>
            </p:sp>
            <p:sp>
              <p:nvSpPr>
                <p:cNvPr id="14" name="AutoShape 10"/>
                <p:cNvSpPr>
                  <a:spLocks/>
                </p:cNvSpPr>
                <p:nvPr/>
              </p:nvSpPr>
              <p:spPr bwMode="auto">
                <a:xfrm>
                  <a:off x="657204"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400" b="1" dirty="0">
                      <a:solidFill>
                        <a:srgbClr val="000000"/>
                      </a:solidFill>
                      <a:latin typeface="Calibri" charset="0"/>
                      <a:cs typeface="Calibri" charset="0"/>
                      <a:sym typeface="Calibri" charset="0"/>
                    </a:rPr>
                    <a:t>1930</a:t>
                  </a:r>
                  <a:endParaRPr lang="en-US" sz="1400" dirty="0">
                    <a:solidFill>
                      <a:srgbClr val="000000"/>
                    </a:solidFill>
                    <a:latin typeface="Calibri"/>
                    <a:cs typeface="Arial" charset="0"/>
                  </a:endParaRPr>
                </a:p>
              </p:txBody>
            </p:sp>
            <p:sp>
              <p:nvSpPr>
                <p:cNvPr id="15" name="AutoShape 11"/>
                <p:cNvSpPr>
                  <a:spLocks/>
                </p:cNvSpPr>
                <p:nvPr/>
              </p:nvSpPr>
              <p:spPr bwMode="auto">
                <a:xfrm>
                  <a:off x="4375011"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400" b="1" dirty="0">
                      <a:solidFill>
                        <a:srgbClr val="000000"/>
                      </a:solidFill>
                      <a:latin typeface="Calibri" charset="0"/>
                      <a:cs typeface="Calibri" charset="0"/>
                      <a:sym typeface="Calibri" charset="0"/>
                    </a:rPr>
                    <a:t>1970</a:t>
                  </a:r>
                  <a:endParaRPr lang="en-US" sz="1400" dirty="0">
                    <a:solidFill>
                      <a:srgbClr val="000000"/>
                    </a:solidFill>
                    <a:latin typeface="Calibri"/>
                    <a:cs typeface="Arial" charset="0"/>
                  </a:endParaRPr>
                </a:p>
              </p:txBody>
            </p:sp>
            <p:sp>
              <p:nvSpPr>
                <p:cNvPr id="16" name="AutoShape 12"/>
                <p:cNvSpPr>
                  <a:spLocks/>
                </p:cNvSpPr>
                <p:nvPr/>
              </p:nvSpPr>
              <p:spPr bwMode="auto">
                <a:xfrm>
                  <a:off x="5305256"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400" b="1" dirty="0">
                      <a:solidFill>
                        <a:srgbClr val="000000"/>
                      </a:solidFill>
                      <a:latin typeface="Calibri" charset="0"/>
                      <a:cs typeface="Calibri" charset="0"/>
                      <a:sym typeface="Calibri" charset="0"/>
                    </a:rPr>
                    <a:t>1980</a:t>
                  </a:r>
                  <a:endParaRPr lang="en-US" sz="1400" dirty="0">
                    <a:solidFill>
                      <a:srgbClr val="000000"/>
                    </a:solidFill>
                    <a:latin typeface="Calibri"/>
                    <a:cs typeface="Arial" charset="0"/>
                  </a:endParaRPr>
                </a:p>
              </p:txBody>
            </p:sp>
            <p:sp>
              <p:nvSpPr>
                <p:cNvPr id="17" name="AutoShape 13"/>
                <p:cNvSpPr>
                  <a:spLocks/>
                </p:cNvSpPr>
                <p:nvPr/>
              </p:nvSpPr>
              <p:spPr bwMode="auto">
                <a:xfrm>
                  <a:off x="623550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400" b="1" dirty="0">
                      <a:solidFill>
                        <a:srgbClr val="000000"/>
                      </a:solidFill>
                      <a:latin typeface="Calibri" charset="0"/>
                      <a:cs typeface="Calibri" charset="0"/>
                      <a:sym typeface="Calibri" charset="0"/>
                    </a:rPr>
                    <a:t>1990</a:t>
                  </a:r>
                  <a:endParaRPr lang="en-US" sz="1400" dirty="0">
                    <a:solidFill>
                      <a:srgbClr val="000000"/>
                    </a:solidFill>
                    <a:latin typeface="Calibri"/>
                    <a:cs typeface="Arial" charset="0"/>
                  </a:endParaRPr>
                </a:p>
              </p:txBody>
            </p:sp>
            <p:sp>
              <p:nvSpPr>
                <p:cNvPr id="18" name="AutoShape 14"/>
                <p:cNvSpPr>
                  <a:spLocks/>
                </p:cNvSpPr>
                <p:nvPr/>
              </p:nvSpPr>
              <p:spPr bwMode="auto">
                <a:xfrm>
                  <a:off x="716257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400" b="1" dirty="0">
                      <a:solidFill>
                        <a:srgbClr val="000000"/>
                      </a:solidFill>
                      <a:latin typeface="Calibri" charset="0"/>
                      <a:cs typeface="Calibri" charset="0"/>
                      <a:sym typeface="Calibri" charset="0"/>
                    </a:rPr>
                    <a:t>2000</a:t>
                  </a:r>
                  <a:endParaRPr lang="en-US" sz="1400" dirty="0">
                    <a:solidFill>
                      <a:srgbClr val="000000"/>
                    </a:solidFill>
                    <a:latin typeface="Calibri"/>
                    <a:cs typeface="Arial" charset="0"/>
                  </a:endParaRPr>
                </a:p>
              </p:txBody>
            </p:sp>
            <p:sp>
              <p:nvSpPr>
                <p:cNvPr id="19" name="AutoShape 15"/>
                <p:cNvSpPr>
                  <a:spLocks/>
                </p:cNvSpPr>
                <p:nvPr/>
              </p:nvSpPr>
              <p:spPr bwMode="auto">
                <a:xfrm>
                  <a:off x="8094404"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400" b="1" dirty="0">
                      <a:solidFill>
                        <a:srgbClr val="000000"/>
                      </a:solidFill>
                      <a:latin typeface="Calibri" charset="0"/>
                      <a:cs typeface="Calibri" charset="0"/>
                      <a:sym typeface="Calibri" charset="0"/>
                    </a:rPr>
                    <a:t>2010</a:t>
                  </a:r>
                  <a:endParaRPr lang="en-US" sz="1400" dirty="0">
                    <a:solidFill>
                      <a:srgbClr val="000000"/>
                    </a:solidFill>
                    <a:latin typeface="Calibri"/>
                    <a:cs typeface="Arial" charset="0"/>
                  </a:endParaRPr>
                </a:p>
              </p:txBody>
            </p:sp>
            <p:sp>
              <p:nvSpPr>
                <p:cNvPr id="20" name="AutoShape 16"/>
                <p:cNvSpPr>
                  <a:spLocks/>
                </p:cNvSpPr>
                <p:nvPr/>
              </p:nvSpPr>
              <p:spPr bwMode="auto">
                <a:xfrm>
                  <a:off x="9023063"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400" b="1" dirty="0">
                      <a:solidFill>
                        <a:srgbClr val="000000"/>
                      </a:solidFill>
                      <a:latin typeface="Calibri" charset="0"/>
                      <a:cs typeface="Calibri" charset="0"/>
                      <a:sym typeface="Calibri" charset="0"/>
                    </a:rPr>
                    <a:t>2020</a:t>
                  </a:r>
                  <a:endParaRPr lang="en-US" sz="1400" dirty="0">
                    <a:solidFill>
                      <a:srgbClr val="000000"/>
                    </a:solidFill>
                    <a:latin typeface="Calibri"/>
                    <a:cs typeface="Arial" charset="0"/>
                  </a:endParaRPr>
                </a:p>
              </p:txBody>
            </p:sp>
            <p:sp>
              <p:nvSpPr>
                <p:cNvPr id="21" name="Line 17"/>
                <p:cNvSpPr>
                  <a:spLocks noChangeShapeType="1"/>
                </p:cNvSpPr>
                <p:nvPr/>
              </p:nvSpPr>
              <p:spPr bwMode="auto">
                <a:xfrm>
                  <a:off x="1846202" y="4343668"/>
                  <a:ext cx="1588"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22" name="Line 18"/>
                <p:cNvSpPr>
                  <a:spLocks noChangeShapeType="1"/>
                </p:cNvSpPr>
                <p:nvPr/>
              </p:nvSpPr>
              <p:spPr bwMode="auto">
                <a:xfrm>
                  <a:off x="8396020" y="4349750"/>
                  <a:ext cx="0" cy="92075"/>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23" name="Line 19"/>
                <p:cNvSpPr>
                  <a:spLocks noChangeShapeType="1"/>
                </p:cNvSpPr>
                <p:nvPr/>
              </p:nvSpPr>
              <p:spPr bwMode="auto">
                <a:xfrm>
                  <a:off x="2779624" y="4343668"/>
                  <a:ext cx="3176"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24" name="Line 20"/>
                <p:cNvSpPr>
                  <a:spLocks noChangeShapeType="1"/>
                </p:cNvSpPr>
                <p:nvPr/>
              </p:nvSpPr>
              <p:spPr bwMode="auto">
                <a:xfrm>
                  <a:off x="3714631" y="4343668"/>
                  <a:ext cx="3176"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25" name="Line 21"/>
                <p:cNvSpPr>
                  <a:spLocks noChangeShapeType="1"/>
                </p:cNvSpPr>
                <p:nvPr/>
              </p:nvSpPr>
              <p:spPr bwMode="auto">
                <a:xfrm>
                  <a:off x="4651227" y="4343668"/>
                  <a:ext cx="0"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26" name="Line 22"/>
                <p:cNvSpPr>
                  <a:spLocks noChangeShapeType="1"/>
                </p:cNvSpPr>
                <p:nvPr/>
              </p:nvSpPr>
              <p:spPr bwMode="auto">
                <a:xfrm>
                  <a:off x="5586234" y="4343668"/>
                  <a:ext cx="1588"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27" name="Line 23"/>
                <p:cNvSpPr>
                  <a:spLocks noChangeShapeType="1"/>
                </p:cNvSpPr>
                <p:nvPr/>
              </p:nvSpPr>
              <p:spPr bwMode="auto">
                <a:xfrm>
                  <a:off x="6521242" y="4343668"/>
                  <a:ext cx="1587"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28" name="Line 24"/>
                <p:cNvSpPr>
                  <a:spLocks noChangeShapeType="1"/>
                </p:cNvSpPr>
                <p:nvPr/>
              </p:nvSpPr>
              <p:spPr bwMode="auto">
                <a:xfrm>
                  <a:off x="7456250" y="4343668"/>
                  <a:ext cx="3176"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37" name="Line 33"/>
                <p:cNvSpPr>
                  <a:spLocks noChangeShapeType="1"/>
                </p:cNvSpPr>
                <p:nvPr/>
              </p:nvSpPr>
              <p:spPr bwMode="auto">
                <a:xfrm flipV="1">
                  <a:off x="944532" y="2243137"/>
                  <a:ext cx="90485" cy="1588"/>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38" name="Line 34"/>
                <p:cNvSpPr>
                  <a:spLocks noChangeShapeType="1"/>
                </p:cNvSpPr>
                <p:nvPr/>
              </p:nvSpPr>
              <p:spPr bwMode="auto">
                <a:xfrm flipV="1">
                  <a:off x="944532" y="1241425"/>
                  <a:ext cx="90485" cy="1587"/>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39" name="Line 35"/>
                <p:cNvSpPr>
                  <a:spLocks noChangeShapeType="1"/>
                </p:cNvSpPr>
                <p:nvPr/>
              </p:nvSpPr>
              <p:spPr bwMode="auto">
                <a:xfrm flipV="1">
                  <a:off x="944532" y="238125"/>
                  <a:ext cx="90485" cy="1587"/>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44" name="AutoShape 40"/>
                <p:cNvSpPr>
                  <a:spLocks/>
                </p:cNvSpPr>
                <p:nvPr/>
              </p:nvSpPr>
              <p:spPr bwMode="auto">
                <a:xfrm>
                  <a:off x="935006" y="71437"/>
                  <a:ext cx="9371437" cy="43571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solidFill>
                    <a:schemeClr val="tx1"/>
                  </a:solidFill>
                  <a:prstDash val="solid"/>
                  <a:miter lim="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3555">
                    <a:buClr>
                      <a:srgbClr val="929292"/>
                    </a:buClr>
                    <a:defRPr/>
                  </a:pPr>
                  <a:endParaRPr lang="en-US" sz="3600">
                    <a:solidFill>
                      <a:srgbClr val="929292"/>
                    </a:solidFill>
                    <a:effectLst>
                      <a:outerShdw blurRad="38100" dist="38100" dir="2700000" algn="tl">
                        <a:srgbClr val="DDDDDD"/>
                      </a:outerShdw>
                    </a:effectLst>
                    <a:latin typeface="Calibri" charset="0"/>
                    <a:cs typeface="Calibri" charset="0"/>
                    <a:sym typeface="Calibri" charset="0"/>
                  </a:endParaRPr>
                </a:p>
              </p:txBody>
            </p:sp>
            <p:sp>
              <p:nvSpPr>
                <p:cNvPr id="45" name="AutoShape 41"/>
                <p:cNvSpPr>
                  <a:spLocks/>
                </p:cNvSpPr>
                <p:nvPr/>
              </p:nvSpPr>
              <p:spPr bwMode="auto">
                <a:xfrm>
                  <a:off x="480636" y="3114663"/>
                  <a:ext cx="514334"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400" b="1" dirty="0">
                      <a:solidFill>
                        <a:srgbClr val="000000"/>
                      </a:solidFill>
                      <a:latin typeface="Calibri" charset="0"/>
                      <a:cs typeface="Calibri" charset="0"/>
                      <a:sym typeface="Calibri" charset="0"/>
                    </a:rPr>
                    <a:t>10</a:t>
                  </a:r>
                  <a:r>
                    <a:rPr lang="en-US" sz="1400" b="1" baseline="29000" dirty="0">
                      <a:solidFill>
                        <a:srgbClr val="000000"/>
                      </a:solidFill>
                      <a:latin typeface="Calibri" charset="0"/>
                      <a:cs typeface="Calibri" charset="0"/>
                      <a:sym typeface="Calibri" charset="0"/>
                    </a:rPr>
                    <a:t>5</a:t>
                  </a:r>
                  <a:endParaRPr lang="en-US" sz="1400" dirty="0">
                    <a:solidFill>
                      <a:srgbClr val="000000"/>
                    </a:solidFill>
                    <a:latin typeface="Calibri"/>
                    <a:cs typeface="Arial" charset="0"/>
                  </a:endParaRPr>
                </a:p>
              </p:txBody>
            </p:sp>
            <p:sp>
              <p:nvSpPr>
                <p:cNvPr id="46" name="AutoShape 42"/>
                <p:cNvSpPr>
                  <a:spLocks/>
                </p:cNvSpPr>
                <p:nvPr/>
              </p:nvSpPr>
              <p:spPr bwMode="auto">
                <a:xfrm>
                  <a:off x="476235" y="2107417"/>
                  <a:ext cx="498459"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400" b="1" dirty="0">
                      <a:solidFill>
                        <a:srgbClr val="000000"/>
                      </a:solidFill>
                      <a:latin typeface="Calibri" charset="0"/>
                      <a:cs typeface="Calibri" charset="0"/>
                      <a:sym typeface="Calibri" charset="0"/>
                    </a:rPr>
                    <a:t>10</a:t>
                  </a:r>
                  <a:r>
                    <a:rPr lang="en-US" sz="1400" b="1" baseline="29000" dirty="0">
                      <a:solidFill>
                        <a:srgbClr val="000000"/>
                      </a:solidFill>
                      <a:latin typeface="Calibri" charset="0"/>
                      <a:cs typeface="Calibri" charset="0"/>
                      <a:sym typeface="Calibri" charset="0"/>
                    </a:rPr>
                    <a:t>10</a:t>
                  </a:r>
                  <a:endParaRPr lang="en-US" sz="1400" dirty="0">
                    <a:solidFill>
                      <a:srgbClr val="000000"/>
                    </a:solidFill>
                    <a:latin typeface="Calibri"/>
                    <a:cs typeface="Arial" charset="0"/>
                  </a:endParaRPr>
                </a:p>
              </p:txBody>
            </p:sp>
            <p:sp>
              <p:nvSpPr>
                <p:cNvPr id="47" name="AutoShape 43"/>
                <p:cNvSpPr>
                  <a:spLocks/>
                </p:cNvSpPr>
                <p:nvPr/>
              </p:nvSpPr>
              <p:spPr bwMode="auto">
                <a:xfrm>
                  <a:off x="476471" y="1080679"/>
                  <a:ext cx="498459" cy="201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400" b="1" dirty="0">
                      <a:solidFill>
                        <a:srgbClr val="000000"/>
                      </a:solidFill>
                      <a:latin typeface="Calibri" charset="0"/>
                      <a:cs typeface="Calibri" charset="0"/>
                      <a:sym typeface="Calibri" charset="0"/>
                    </a:rPr>
                    <a:t>10</a:t>
                  </a:r>
                  <a:r>
                    <a:rPr lang="en-US" sz="1400" b="1" baseline="29000" dirty="0">
                      <a:solidFill>
                        <a:srgbClr val="000000"/>
                      </a:solidFill>
                      <a:latin typeface="Calibri" charset="0"/>
                      <a:cs typeface="Calibri" charset="0"/>
                      <a:sym typeface="Calibri" charset="0"/>
                    </a:rPr>
                    <a:t>15</a:t>
                  </a:r>
                  <a:endParaRPr lang="en-US" sz="1400" dirty="0">
                    <a:solidFill>
                      <a:srgbClr val="000000"/>
                    </a:solidFill>
                    <a:latin typeface="Calibri"/>
                    <a:cs typeface="Arial" charset="0"/>
                  </a:endParaRPr>
                </a:p>
              </p:txBody>
            </p:sp>
            <p:sp>
              <p:nvSpPr>
                <p:cNvPr id="48" name="AutoShape 44"/>
                <p:cNvSpPr>
                  <a:spLocks/>
                </p:cNvSpPr>
                <p:nvPr/>
              </p:nvSpPr>
              <p:spPr bwMode="auto">
                <a:xfrm>
                  <a:off x="467649" y="103050"/>
                  <a:ext cx="498459"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400" b="1" dirty="0">
                      <a:solidFill>
                        <a:prstClr val="black"/>
                      </a:solidFill>
                      <a:latin typeface="Calibri" charset="0"/>
                      <a:cs typeface="Calibri" charset="0"/>
                      <a:sym typeface="Calibri" charset="0"/>
                    </a:rPr>
                    <a:t>10</a:t>
                  </a:r>
                  <a:r>
                    <a:rPr lang="en-US" sz="1400" b="1" baseline="29000" dirty="0">
                      <a:solidFill>
                        <a:prstClr val="black"/>
                      </a:solidFill>
                      <a:latin typeface="Calibri" charset="0"/>
                      <a:cs typeface="Calibri" charset="0"/>
                      <a:sym typeface="Calibri" charset="0"/>
                    </a:rPr>
                    <a:t>20</a:t>
                  </a:r>
                  <a:endParaRPr lang="en-US" sz="1400" dirty="0">
                    <a:solidFill>
                      <a:prstClr val="black"/>
                    </a:solidFill>
                    <a:latin typeface="Calibri"/>
                    <a:cs typeface="Arial" charset="0"/>
                  </a:endParaRPr>
                </a:p>
              </p:txBody>
            </p:sp>
            <p:sp>
              <p:nvSpPr>
                <p:cNvPr id="49" name="AutoShape 45"/>
                <p:cNvSpPr>
                  <a:spLocks/>
                </p:cNvSpPr>
                <p:nvPr/>
              </p:nvSpPr>
              <p:spPr bwMode="auto">
                <a:xfrm>
                  <a:off x="556072" y="4029075"/>
                  <a:ext cx="207956" cy="295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algn="ctr" defTabSz="523555">
                    <a:buClr>
                      <a:srgbClr val="929292"/>
                    </a:buClr>
                    <a:defRPr/>
                  </a:pPr>
                  <a:r>
                    <a:rPr lang="en-US" sz="1400" b="1" dirty="0">
                      <a:solidFill>
                        <a:srgbClr val="000000"/>
                      </a:solidFill>
                      <a:latin typeface="Calibri" charset="0"/>
                      <a:cs typeface="Calibri" charset="0"/>
                      <a:sym typeface="Calibri" charset="0"/>
                    </a:rPr>
                    <a:t>1</a:t>
                  </a:r>
                  <a:endParaRPr lang="en-US" sz="1400" b="1" dirty="0">
                    <a:solidFill>
                      <a:srgbClr val="000000"/>
                    </a:solidFill>
                    <a:latin typeface="Calibri"/>
                    <a:cs typeface="Arial" charset="0"/>
                  </a:endParaRPr>
                </a:p>
              </p:txBody>
            </p:sp>
            <p:sp>
              <p:nvSpPr>
                <p:cNvPr id="50" name="AutoShape 46"/>
                <p:cNvSpPr>
                  <a:spLocks/>
                </p:cNvSpPr>
                <p:nvPr/>
              </p:nvSpPr>
              <p:spPr bwMode="auto">
                <a:xfrm>
                  <a:off x="6392069" y="849994"/>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100" b="1" dirty="0">
                      <a:solidFill>
                        <a:srgbClr val="00A5D4"/>
                      </a:solidFill>
                      <a:latin typeface="Calibri" charset="0"/>
                      <a:cs typeface="Calibri" charset="0"/>
                      <a:sym typeface="Calibri" charset="0"/>
                    </a:rPr>
                    <a:t>ISIS</a:t>
                  </a:r>
                  <a:endParaRPr lang="en-US" dirty="0">
                    <a:solidFill>
                      <a:prstClr val="black"/>
                    </a:solidFill>
                    <a:latin typeface="Calibri"/>
                    <a:cs typeface="Arial" charset="0"/>
                  </a:endParaRPr>
                </a:p>
              </p:txBody>
            </p:sp>
            <p:sp>
              <p:nvSpPr>
                <p:cNvPr id="51" name="AutoShape 47"/>
                <p:cNvSpPr>
                  <a:spLocks/>
                </p:cNvSpPr>
                <p:nvPr/>
              </p:nvSpPr>
              <p:spPr bwMode="auto">
                <a:xfrm>
                  <a:off x="7681050" y="3180701"/>
                  <a:ext cx="122234"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3555">
                    <a:buClr>
                      <a:srgbClr val="000000"/>
                    </a:buClr>
                    <a:defRPr/>
                  </a:pPr>
                  <a:endParaRPr lang="en-US" sz="3600">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52" name="AutoShape 48"/>
                <p:cNvSpPr>
                  <a:spLocks/>
                </p:cNvSpPr>
                <p:nvPr/>
              </p:nvSpPr>
              <p:spPr bwMode="auto">
                <a:xfrm>
                  <a:off x="7916958" y="3057655"/>
                  <a:ext cx="2187417" cy="3270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500" dirty="0">
                      <a:solidFill>
                        <a:srgbClr val="00A5D4"/>
                      </a:solidFill>
                      <a:latin typeface="Calibri" charset="0"/>
                      <a:cs typeface="Calibri" charset="0"/>
                      <a:sym typeface="Calibri" charset="0"/>
                    </a:rPr>
                    <a:t>Particle driven pulsed</a:t>
                  </a:r>
                  <a:endParaRPr lang="en-US" dirty="0">
                    <a:solidFill>
                      <a:prstClr val="black"/>
                    </a:solidFill>
                    <a:latin typeface="Calibri"/>
                    <a:cs typeface="Arial" charset="0"/>
                  </a:endParaRPr>
                </a:p>
              </p:txBody>
            </p:sp>
            <p:sp>
              <p:nvSpPr>
                <p:cNvPr id="53" name="AutoShape 49"/>
                <p:cNvSpPr>
                  <a:spLocks/>
                </p:cNvSpPr>
                <p:nvPr/>
              </p:nvSpPr>
              <p:spPr bwMode="auto">
                <a:xfrm>
                  <a:off x="5306843" y="1549400"/>
                  <a:ext cx="120646"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3555">
                    <a:buClr>
                      <a:srgbClr val="000000"/>
                    </a:buClr>
                    <a:defRPr/>
                  </a:pPr>
                  <a:endParaRPr lang="en-US" sz="3600">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54" name="AutoShape 50"/>
                <p:cNvSpPr>
                  <a:spLocks/>
                </p:cNvSpPr>
                <p:nvPr/>
              </p:nvSpPr>
              <p:spPr bwMode="auto">
                <a:xfrm>
                  <a:off x="5330655" y="1445213"/>
                  <a:ext cx="123821"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3555">
                    <a:buClr>
                      <a:srgbClr val="000000"/>
                    </a:buClr>
                    <a:defRPr/>
                  </a:pPr>
                  <a:endParaRPr lang="en-US" sz="3600">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55" name="AutoShape 51"/>
                <p:cNvSpPr>
                  <a:spLocks/>
                </p:cNvSpPr>
                <p:nvPr/>
              </p:nvSpPr>
              <p:spPr bwMode="auto">
                <a:xfrm>
                  <a:off x="5575916" y="1369272"/>
                  <a:ext cx="119058"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3555">
                    <a:buClr>
                      <a:srgbClr val="000000"/>
                    </a:buClr>
                    <a:defRPr/>
                  </a:pPr>
                  <a:endParaRPr lang="en-US" sz="3600">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56" name="AutoShape 52"/>
                <p:cNvSpPr>
                  <a:spLocks/>
                </p:cNvSpPr>
                <p:nvPr/>
              </p:nvSpPr>
              <p:spPr bwMode="auto">
                <a:xfrm>
                  <a:off x="5857689" y="1277556"/>
                  <a:ext cx="12223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3555">
                    <a:buClr>
                      <a:srgbClr val="000000"/>
                    </a:buClr>
                    <a:defRPr/>
                  </a:pPr>
                  <a:endParaRPr lang="en-US" sz="3600">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57" name="AutoShape 53"/>
                <p:cNvSpPr>
                  <a:spLocks/>
                </p:cNvSpPr>
                <p:nvPr/>
              </p:nvSpPr>
              <p:spPr bwMode="auto">
                <a:xfrm>
                  <a:off x="6376784" y="1060450"/>
                  <a:ext cx="119059"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3555">
                    <a:buClr>
                      <a:srgbClr val="000000"/>
                    </a:buClr>
                    <a:defRPr/>
                  </a:pPr>
                  <a:endParaRPr lang="en-US" sz="3600">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58" name="AutoShape 54"/>
                <p:cNvSpPr>
                  <a:spLocks/>
                </p:cNvSpPr>
                <p:nvPr/>
              </p:nvSpPr>
              <p:spPr bwMode="auto">
                <a:xfrm>
                  <a:off x="4998878" y="2012950"/>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100" b="1" dirty="0">
                      <a:solidFill>
                        <a:srgbClr val="00A5D4"/>
                      </a:solidFill>
                      <a:latin typeface="Calibri" charset="0"/>
                      <a:cs typeface="Calibri" charset="0"/>
                      <a:sym typeface="Calibri" charset="0"/>
                    </a:rPr>
                    <a:t>ZING-P</a:t>
                  </a:r>
                  <a:endParaRPr lang="en-US" dirty="0">
                    <a:solidFill>
                      <a:prstClr val="black"/>
                    </a:solidFill>
                    <a:latin typeface="Calibri"/>
                    <a:cs typeface="Arial" charset="0"/>
                  </a:endParaRPr>
                </a:p>
              </p:txBody>
            </p:sp>
            <p:sp>
              <p:nvSpPr>
                <p:cNvPr id="59" name="AutoShape 55"/>
                <p:cNvSpPr>
                  <a:spLocks/>
                </p:cNvSpPr>
                <p:nvPr/>
              </p:nvSpPr>
              <p:spPr bwMode="auto">
                <a:xfrm>
                  <a:off x="4884581" y="131154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100" b="1" dirty="0">
                      <a:solidFill>
                        <a:srgbClr val="00A5D4"/>
                      </a:solidFill>
                      <a:latin typeface="Calibri" charset="0"/>
                      <a:cs typeface="Calibri" charset="0"/>
                      <a:sym typeface="Calibri" charset="0"/>
                    </a:rPr>
                    <a:t>ZING-P</a:t>
                  </a:r>
                  <a:r>
                    <a:rPr lang="en-US" sz="1100" b="1" baseline="30000" dirty="0">
                      <a:solidFill>
                        <a:srgbClr val="00A5D4"/>
                      </a:solidFill>
                      <a:latin typeface="Calibri" charset="0"/>
                      <a:cs typeface="Calibri" charset="0"/>
                      <a:sym typeface="Calibri" charset="0"/>
                    </a:rPr>
                    <a:t>’</a:t>
                  </a:r>
                  <a:endParaRPr lang="en-US" dirty="0">
                    <a:solidFill>
                      <a:prstClr val="black"/>
                    </a:solidFill>
                    <a:latin typeface="Calibri"/>
                    <a:cs typeface="Arial" charset="0"/>
                  </a:endParaRPr>
                </a:p>
              </p:txBody>
            </p:sp>
            <p:sp>
              <p:nvSpPr>
                <p:cNvPr id="60" name="AutoShape 56"/>
                <p:cNvSpPr>
                  <a:spLocks/>
                </p:cNvSpPr>
                <p:nvPr/>
              </p:nvSpPr>
              <p:spPr bwMode="auto">
                <a:xfrm>
                  <a:off x="5487512" y="151485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100" b="1" dirty="0">
                      <a:solidFill>
                        <a:srgbClr val="00A5D4"/>
                      </a:solidFill>
                      <a:latin typeface="Calibri" charset="0"/>
                      <a:cs typeface="Calibri" charset="0"/>
                      <a:sym typeface="Calibri" charset="0"/>
                    </a:rPr>
                    <a:t>KENS</a:t>
                  </a:r>
                  <a:endParaRPr lang="en-US" dirty="0">
                    <a:solidFill>
                      <a:prstClr val="black"/>
                    </a:solidFill>
                    <a:latin typeface="Calibri"/>
                    <a:cs typeface="Arial" charset="0"/>
                  </a:endParaRPr>
                </a:p>
              </p:txBody>
            </p:sp>
            <p:sp>
              <p:nvSpPr>
                <p:cNvPr id="61" name="AutoShape 57"/>
                <p:cNvSpPr>
                  <a:spLocks/>
                </p:cNvSpPr>
                <p:nvPr/>
              </p:nvSpPr>
              <p:spPr bwMode="auto">
                <a:xfrm>
                  <a:off x="5312671" y="1667068"/>
                  <a:ext cx="50957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100" b="1" dirty="0">
                      <a:solidFill>
                        <a:srgbClr val="00A5D4"/>
                      </a:solidFill>
                      <a:latin typeface="Calibri" charset="0"/>
                      <a:cs typeface="Calibri" charset="0"/>
                      <a:sym typeface="Calibri" charset="0"/>
                    </a:rPr>
                    <a:t>WNR</a:t>
                  </a:r>
                  <a:endParaRPr lang="en-US" dirty="0">
                    <a:solidFill>
                      <a:prstClr val="black"/>
                    </a:solidFill>
                    <a:latin typeface="Calibri"/>
                    <a:cs typeface="Arial" charset="0"/>
                  </a:endParaRPr>
                </a:p>
              </p:txBody>
            </p:sp>
            <p:sp>
              <p:nvSpPr>
                <p:cNvPr id="62" name="AutoShape 58"/>
                <p:cNvSpPr>
                  <a:spLocks/>
                </p:cNvSpPr>
                <p:nvPr/>
              </p:nvSpPr>
              <p:spPr bwMode="auto">
                <a:xfrm>
                  <a:off x="5760962" y="1042484"/>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100" b="1" dirty="0">
                      <a:solidFill>
                        <a:srgbClr val="00A5D4"/>
                      </a:solidFill>
                      <a:latin typeface="Calibri" charset="0"/>
                      <a:cs typeface="Calibri" charset="0"/>
                      <a:sym typeface="Calibri" charset="0"/>
                    </a:rPr>
                    <a:t>IPNS</a:t>
                  </a:r>
                  <a:endParaRPr lang="en-US" dirty="0">
                    <a:solidFill>
                      <a:prstClr val="black"/>
                    </a:solidFill>
                    <a:latin typeface="Calibri"/>
                    <a:cs typeface="Arial" charset="0"/>
                  </a:endParaRPr>
                </a:p>
              </p:txBody>
            </p:sp>
            <p:sp>
              <p:nvSpPr>
                <p:cNvPr id="63" name="AutoShape 59"/>
                <p:cNvSpPr>
                  <a:spLocks/>
                </p:cNvSpPr>
                <p:nvPr/>
              </p:nvSpPr>
              <p:spPr bwMode="auto">
                <a:xfrm>
                  <a:off x="5052851" y="1851025"/>
                  <a:ext cx="119059"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3555">
                    <a:buClr>
                      <a:srgbClr val="000000"/>
                    </a:buClr>
                    <a:defRPr/>
                  </a:pPr>
                  <a:endParaRPr lang="en-US" sz="3600">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64" name="AutoShape 60"/>
                <p:cNvSpPr>
                  <a:spLocks/>
                </p:cNvSpPr>
                <p:nvPr/>
              </p:nvSpPr>
              <p:spPr bwMode="auto">
                <a:xfrm>
                  <a:off x="4303576" y="927100"/>
                  <a:ext cx="695302" cy="193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574" algn="ctr" defTabSz="523555">
                    <a:buClr>
                      <a:srgbClr val="FF9100"/>
                    </a:buClr>
                    <a:defRPr/>
                  </a:pPr>
                  <a:r>
                    <a:rPr lang="en-US" sz="1100" b="1" dirty="0">
                      <a:solidFill>
                        <a:srgbClr val="FF9100"/>
                      </a:solidFill>
                      <a:latin typeface="Calibri" charset="0"/>
                      <a:cs typeface="Calibri" charset="0"/>
                      <a:sym typeface="Calibri" charset="0"/>
                    </a:rPr>
                    <a:t>ILL</a:t>
                  </a:r>
                  <a:endParaRPr lang="en-US" dirty="0">
                    <a:solidFill>
                      <a:prstClr val="black"/>
                    </a:solidFill>
                    <a:latin typeface="Calibri"/>
                    <a:cs typeface="Arial" charset="0"/>
                  </a:endParaRPr>
                </a:p>
              </p:txBody>
            </p:sp>
            <p:sp>
              <p:nvSpPr>
                <p:cNvPr id="65" name="AutoShape 61"/>
                <p:cNvSpPr>
                  <a:spLocks/>
                </p:cNvSpPr>
                <p:nvPr/>
              </p:nvSpPr>
              <p:spPr bwMode="auto">
                <a:xfrm>
                  <a:off x="4660357" y="1120775"/>
                  <a:ext cx="93660" cy="101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66" name="AutoShape 62"/>
                <p:cNvSpPr>
                  <a:spLocks/>
                </p:cNvSpPr>
                <p:nvPr/>
              </p:nvSpPr>
              <p:spPr bwMode="auto">
                <a:xfrm>
                  <a:off x="2030347" y="1204912"/>
                  <a:ext cx="2938370" cy="1684338"/>
                </a:xfrm>
                <a:custGeom>
                  <a:avLst/>
                  <a:gdLst>
                    <a:gd name="T0" fmla="+- 0 10819 39"/>
                    <a:gd name="T1" fmla="*/ T0 w 21561"/>
                    <a:gd name="T2" fmla="+- 0 10848 96"/>
                    <a:gd name="T3" fmla="*/ 10848 h 21504"/>
                    <a:gd name="T4" fmla="+- 0 10819 39"/>
                    <a:gd name="T5" fmla="*/ T4 w 21561"/>
                    <a:gd name="T6" fmla="+- 0 10848 96"/>
                    <a:gd name="T7" fmla="*/ 10848 h 21504"/>
                    <a:gd name="T8" fmla="+- 0 10819 39"/>
                    <a:gd name="T9" fmla="*/ T8 w 21561"/>
                    <a:gd name="T10" fmla="+- 0 10848 96"/>
                    <a:gd name="T11" fmla="*/ 10848 h 21504"/>
                    <a:gd name="T12" fmla="+- 0 10819 39"/>
                    <a:gd name="T13" fmla="*/ T12 w 21561"/>
                    <a:gd name="T14" fmla="+- 0 10848 96"/>
                    <a:gd name="T15" fmla="*/ 10848 h 21504"/>
                  </a:gdLst>
                  <a:ahLst/>
                  <a:cxnLst>
                    <a:cxn ang="0">
                      <a:pos x="T1" y="T3"/>
                    </a:cxn>
                    <a:cxn ang="0">
                      <a:pos x="T5" y="T7"/>
                    </a:cxn>
                    <a:cxn ang="0">
                      <a:pos x="T9" y="T11"/>
                    </a:cxn>
                    <a:cxn ang="0">
                      <a:pos x="T13" y="T15"/>
                    </a:cxn>
                  </a:cxnLst>
                  <a:rect l="0" t="0" r="r" b="b"/>
                  <a:pathLst>
                    <a:path w="21561" h="21504">
                      <a:moveTo>
                        <a:pt x="11" y="21503"/>
                      </a:moveTo>
                      <a:cubicBezTo>
                        <a:pt x="-14" y="18787"/>
                        <a:pt x="-39" y="16093"/>
                        <a:pt x="357" y="13466"/>
                      </a:cubicBezTo>
                      <a:cubicBezTo>
                        <a:pt x="751" y="10839"/>
                        <a:pt x="1480" y="7738"/>
                        <a:pt x="2412" y="5746"/>
                      </a:cubicBezTo>
                      <a:cubicBezTo>
                        <a:pt x="3344" y="3752"/>
                        <a:pt x="4493" y="2417"/>
                        <a:pt x="5923" y="1489"/>
                      </a:cubicBezTo>
                      <a:cubicBezTo>
                        <a:pt x="7352" y="561"/>
                        <a:pt x="8361" y="357"/>
                        <a:pt x="10965" y="130"/>
                      </a:cubicBezTo>
                      <a:cubicBezTo>
                        <a:pt x="13570" y="-96"/>
                        <a:pt x="17565" y="17"/>
                        <a:pt x="21560" y="130"/>
                      </a:cubicBezTo>
                    </a:path>
                  </a:pathLst>
                </a:custGeom>
                <a:noFill/>
                <a:ln w="19050" cap="flat" cmpd="sng">
                  <a:solidFill>
                    <a:srgbClr val="FF91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67" name="AutoShape 63"/>
                <p:cNvSpPr>
                  <a:spLocks/>
                </p:cNvSpPr>
                <p:nvPr/>
              </p:nvSpPr>
              <p:spPr bwMode="auto">
                <a:xfrm>
                  <a:off x="1771198" y="1678075"/>
                  <a:ext cx="70324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100" b="1" dirty="0">
                      <a:solidFill>
                        <a:srgbClr val="FF9100"/>
                      </a:solidFill>
                      <a:latin typeface="Calibri" charset="0"/>
                      <a:cs typeface="Calibri" charset="0"/>
                      <a:sym typeface="Calibri" charset="0"/>
                    </a:rPr>
                    <a:t>X-10</a:t>
                  </a:r>
                  <a:endParaRPr lang="en-US" b="1" dirty="0">
                    <a:solidFill>
                      <a:prstClr val="black"/>
                    </a:solidFill>
                    <a:latin typeface="Calibri"/>
                    <a:cs typeface="Arial" charset="0"/>
                  </a:endParaRPr>
                </a:p>
              </p:txBody>
            </p:sp>
            <p:sp>
              <p:nvSpPr>
                <p:cNvPr id="68" name="AutoShape 64"/>
                <p:cNvSpPr>
                  <a:spLocks/>
                </p:cNvSpPr>
                <p:nvPr/>
              </p:nvSpPr>
              <p:spPr bwMode="auto">
                <a:xfrm>
                  <a:off x="1610094" y="2402681"/>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100" b="1" dirty="0">
                      <a:solidFill>
                        <a:srgbClr val="FF9100"/>
                      </a:solidFill>
                      <a:latin typeface="Calibri" charset="0"/>
                      <a:cs typeface="Calibri" charset="0"/>
                      <a:sym typeface="Calibri" charset="0"/>
                    </a:rPr>
                    <a:t>CP-2</a:t>
                  </a:r>
                  <a:endParaRPr lang="en-US" b="1" dirty="0">
                    <a:solidFill>
                      <a:prstClr val="black"/>
                    </a:solidFill>
                    <a:latin typeface="Calibri"/>
                    <a:cs typeface="Arial" charset="0"/>
                  </a:endParaRPr>
                </a:p>
              </p:txBody>
            </p:sp>
            <p:sp>
              <p:nvSpPr>
                <p:cNvPr id="69" name="AutoShape 65"/>
                <p:cNvSpPr>
                  <a:spLocks/>
                </p:cNvSpPr>
                <p:nvPr/>
              </p:nvSpPr>
              <p:spPr bwMode="auto">
                <a:xfrm>
                  <a:off x="1979549" y="2844800"/>
                  <a:ext cx="95247" cy="1000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70" name="AutoShape 66"/>
                <p:cNvSpPr>
                  <a:spLocks/>
                </p:cNvSpPr>
                <p:nvPr/>
              </p:nvSpPr>
              <p:spPr bwMode="auto">
                <a:xfrm>
                  <a:off x="2029159" y="2541759"/>
                  <a:ext cx="93659"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71" name="AutoShape 67"/>
                <p:cNvSpPr>
                  <a:spLocks/>
                </p:cNvSpPr>
                <p:nvPr/>
              </p:nvSpPr>
              <p:spPr bwMode="auto">
                <a:xfrm>
                  <a:off x="2135119" y="1735137"/>
                  <a:ext cx="95247" cy="101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72" name="AutoShape 68"/>
                <p:cNvSpPr>
                  <a:spLocks/>
                </p:cNvSpPr>
                <p:nvPr/>
              </p:nvSpPr>
              <p:spPr bwMode="auto">
                <a:xfrm>
                  <a:off x="2504995" y="1416050"/>
                  <a:ext cx="96834" cy="1000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73" name="AutoShape 69"/>
                <p:cNvSpPr>
                  <a:spLocks/>
                </p:cNvSpPr>
                <p:nvPr/>
              </p:nvSpPr>
              <p:spPr bwMode="auto">
                <a:xfrm>
                  <a:off x="2998692" y="1249362"/>
                  <a:ext cx="98422"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74" name="AutoShape 70"/>
                <p:cNvSpPr>
                  <a:spLocks/>
                </p:cNvSpPr>
                <p:nvPr/>
              </p:nvSpPr>
              <p:spPr bwMode="auto">
                <a:xfrm>
                  <a:off x="3484451" y="1284287"/>
                  <a:ext cx="98422"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75" name="AutoShape 71"/>
                <p:cNvSpPr>
                  <a:spLocks/>
                </p:cNvSpPr>
                <p:nvPr/>
              </p:nvSpPr>
              <p:spPr bwMode="auto">
                <a:xfrm>
                  <a:off x="4188090" y="1246187"/>
                  <a:ext cx="95247"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76" name="AutoShape 72"/>
                <p:cNvSpPr>
                  <a:spLocks/>
                </p:cNvSpPr>
                <p:nvPr/>
              </p:nvSpPr>
              <p:spPr bwMode="auto">
                <a:xfrm>
                  <a:off x="4260450" y="1111250"/>
                  <a:ext cx="96834" cy="1158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77" name="AutoShape 73"/>
                <p:cNvSpPr>
                  <a:spLocks/>
                </p:cNvSpPr>
                <p:nvPr/>
              </p:nvSpPr>
              <p:spPr bwMode="auto">
                <a:xfrm>
                  <a:off x="7897716" y="3843083"/>
                  <a:ext cx="1795018" cy="3270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500" dirty="0">
                      <a:solidFill>
                        <a:srgbClr val="FF9100"/>
                      </a:solidFill>
                      <a:latin typeface="Calibri" charset="0"/>
                      <a:cs typeface="Calibri" charset="0"/>
                      <a:sym typeface="Calibri" charset="0"/>
                    </a:rPr>
                    <a:t>Fission reactors</a:t>
                  </a:r>
                  <a:endParaRPr lang="en-US" dirty="0">
                    <a:solidFill>
                      <a:prstClr val="black"/>
                    </a:solidFill>
                    <a:latin typeface="Calibri"/>
                    <a:cs typeface="Arial" charset="0"/>
                  </a:endParaRPr>
                </a:p>
              </p:txBody>
            </p:sp>
            <p:sp>
              <p:nvSpPr>
                <p:cNvPr id="78" name="AutoShape 74"/>
                <p:cNvSpPr>
                  <a:spLocks/>
                </p:cNvSpPr>
                <p:nvPr/>
              </p:nvSpPr>
              <p:spPr bwMode="auto">
                <a:xfrm>
                  <a:off x="7682031" y="3949617"/>
                  <a:ext cx="141819" cy="1468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79" name="AutoShape 75"/>
                <p:cNvSpPr>
                  <a:spLocks/>
                </p:cNvSpPr>
                <p:nvPr/>
              </p:nvSpPr>
              <p:spPr bwMode="auto">
                <a:xfrm>
                  <a:off x="3641008" y="1190154"/>
                  <a:ext cx="696892" cy="173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algn="ctr" defTabSz="523555">
                    <a:buClr>
                      <a:srgbClr val="FF9100"/>
                    </a:buClr>
                    <a:defRPr/>
                  </a:pPr>
                  <a:r>
                    <a:rPr lang="en-US" sz="1100" b="1" dirty="0">
                      <a:solidFill>
                        <a:srgbClr val="FF9100"/>
                      </a:solidFill>
                      <a:latin typeface="Calibri" charset="0"/>
                      <a:cs typeface="Calibri" charset="0"/>
                      <a:sym typeface="Calibri" charset="0"/>
                    </a:rPr>
                    <a:t>HFBR</a:t>
                  </a:r>
                  <a:endParaRPr lang="en-US" b="1" dirty="0">
                    <a:solidFill>
                      <a:prstClr val="black"/>
                    </a:solidFill>
                    <a:latin typeface="Calibri"/>
                    <a:cs typeface="Arial" charset="0"/>
                  </a:endParaRPr>
                </a:p>
              </p:txBody>
            </p:sp>
            <p:sp>
              <p:nvSpPr>
                <p:cNvPr id="80" name="AutoShape 76"/>
                <p:cNvSpPr>
                  <a:spLocks/>
                </p:cNvSpPr>
                <p:nvPr/>
              </p:nvSpPr>
              <p:spPr bwMode="auto">
                <a:xfrm>
                  <a:off x="3984888" y="925779"/>
                  <a:ext cx="507223" cy="171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algn="ctr" defTabSz="523555">
                    <a:buClr>
                      <a:srgbClr val="FF9100"/>
                    </a:buClr>
                    <a:defRPr/>
                  </a:pPr>
                  <a:r>
                    <a:rPr lang="en-US" sz="1100" b="1" dirty="0">
                      <a:solidFill>
                        <a:srgbClr val="FF9100"/>
                      </a:solidFill>
                      <a:latin typeface="Calibri" charset="0"/>
                      <a:cs typeface="Calibri" charset="0"/>
                      <a:sym typeface="Calibri" charset="0"/>
                    </a:rPr>
                    <a:t>HFIR</a:t>
                  </a:r>
                  <a:endParaRPr lang="en-US" b="1" dirty="0">
                    <a:solidFill>
                      <a:prstClr val="black"/>
                    </a:solidFill>
                    <a:latin typeface="Calibri"/>
                    <a:cs typeface="Arial" charset="0"/>
                  </a:endParaRPr>
                </a:p>
              </p:txBody>
            </p:sp>
            <p:sp>
              <p:nvSpPr>
                <p:cNvPr id="81" name="AutoShape 77"/>
                <p:cNvSpPr>
                  <a:spLocks/>
                </p:cNvSpPr>
                <p:nvPr/>
              </p:nvSpPr>
              <p:spPr bwMode="auto">
                <a:xfrm>
                  <a:off x="3536847" y="1384300"/>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100" b="1" dirty="0">
                      <a:solidFill>
                        <a:srgbClr val="FF9100"/>
                      </a:solidFill>
                      <a:latin typeface="Calibri" charset="0"/>
                      <a:cs typeface="Calibri" charset="0"/>
                      <a:sym typeface="Calibri" charset="0"/>
                    </a:rPr>
                    <a:t>NRU</a:t>
                  </a:r>
                  <a:endParaRPr lang="en-US" b="1" dirty="0">
                    <a:solidFill>
                      <a:prstClr val="black"/>
                    </a:solidFill>
                    <a:latin typeface="Calibri"/>
                    <a:cs typeface="Arial" charset="0"/>
                  </a:endParaRPr>
                </a:p>
              </p:txBody>
            </p:sp>
            <p:sp>
              <p:nvSpPr>
                <p:cNvPr id="82" name="AutoShape 78"/>
                <p:cNvSpPr>
                  <a:spLocks/>
                </p:cNvSpPr>
                <p:nvPr/>
              </p:nvSpPr>
              <p:spPr bwMode="auto">
                <a:xfrm>
                  <a:off x="2855822" y="1031599"/>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100" b="1" dirty="0">
                      <a:solidFill>
                        <a:srgbClr val="FF9100"/>
                      </a:solidFill>
                      <a:latin typeface="Calibri" charset="0"/>
                      <a:cs typeface="Calibri" charset="0"/>
                      <a:sym typeface="Calibri" charset="0"/>
                    </a:rPr>
                    <a:t>MTR</a:t>
                  </a:r>
                  <a:endParaRPr lang="en-US" b="1" dirty="0">
                    <a:solidFill>
                      <a:prstClr val="black"/>
                    </a:solidFill>
                    <a:latin typeface="Calibri"/>
                    <a:cs typeface="Arial" charset="0"/>
                  </a:endParaRPr>
                </a:p>
              </p:txBody>
            </p:sp>
            <p:sp>
              <p:nvSpPr>
                <p:cNvPr id="83" name="AutoShape 79"/>
                <p:cNvSpPr>
                  <a:spLocks/>
                </p:cNvSpPr>
                <p:nvPr/>
              </p:nvSpPr>
              <p:spPr bwMode="auto">
                <a:xfrm>
                  <a:off x="2154169" y="125571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100" b="1" dirty="0">
                      <a:solidFill>
                        <a:srgbClr val="FF9100"/>
                      </a:solidFill>
                      <a:latin typeface="Calibri" charset="0"/>
                      <a:cs typeface="Calibri" charset="0"/>
                      <a:sym typeface="Calibri" charset="0"/>
                    </a:rPr>
                    <a:t>NRX</a:t>
                  </a:r>
                  <a:endParaRPr lang="en-US" b="1" dirty="0">
                    <a:solidFill>
                      <a:prstClr val="black"/>
                    </a:solidFill>
                    <a:latin typeface="Calibri"/>
                    <a:cs typeface="Arial" charset="0"/>
                  </a:endParaRPr>
                </a:p>
              </p:txBody>
            </p:sp>
            <p:sp>
              <p:nvSpPr>
                <p:cNvPr id="84" name="AutoShape 80"/>
                <p:cNvSpPr>
                  <a:spLocks/>
                </p:cNvSpPr>
                <p:nvPr/>
              </p:nvSpPr>
              <p:spPr bwMode="auto">
                <a:xfrm>
                  <a:off x="2089084" y="278606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100" b="1" dirty="0">
                      <a:solidFill>
                        <a:srgbClr val="FF9100"/>
                      </a:solidFill>
                      <a:latin typeface="Calibri" charset="0"/>
                      <a:cs typeface="Calibri" charset="0"/>
                      <a:sym typeface="Calibri" charset="0"/>
                    </a:rPr>
                    <a:t>CP-1</a:t>
                  </a:r>
                  <a:endParaRPr lang="en-US" b="1" dirty="0">
                    <a:solidFill>
                      <a:prstClr val="black"/>
                    </a:solidFill>
                    <a:latin typeface="Calibri"/>
                    <a:cs typeface="Arial" charset="0"/>
                  </a:endParaRPr>
                </a:p>
              </p:txBody>
            </p:sp>
            <p:sp>
              <p:nvSpPr>
                <p:cNvPr id="85" name="AutoShape 81"/>
                <p:cNvSpPr>
                  <a:spLocks/>
                </p:cNvSpPr>
                <p:nvPr/>
              </p:nvSpPr>
              <p:spPr bwMode="auto">
                <a:xfrm>
                  <a:off x="1610095" y="4460875"/>
                  <a:ext cx="701652"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400" b="1" dirty="0">
                      <a:solidFill>
                        <a:srgbClr val="000000"/>
                      </a:solidFill>
                      <a:latin typeface="Calibri" charset="0"/>
                      <a:cs typeface="Calibri" charset="0"/>
                      <a:sym typeface="Calibri" charset="0"/>
                    </a:rPr>
                    <a:t>1940</a:t>
                  </a:r>
                  <a:endParaRPr lang="en-US" sz="1400" dirty="0">
                    <a:solidFill>
                      <a:srgbClr val="000000"/>
                    </a:solidFill>
                    <a:latin typeface="Calibri"/>
                    <a:cs typeface="Arial" charset="0"/>
                  </a:endParaRPr>
                </a:p>
              </p:txBody>
            </p:sp>
            <p:sp>
              <p:nvSpPr>
                <p:cNvPr id="86" name="AutoShape 82"/>
                <p:cNvSpPr>
                  <a:spLocks/>
                </p:cNvSpPr>
                <p:nvPr/>
              </p:nvSpPr>
              <p:spPr bwMode="auto">
                <a:xfrm>
                  <a:off x="2532262" y="4460875"/>
                  <a:ext cx="701652"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400" b="1" dirty="0">
                      <a:solidFill>
                        <a:srgbClr val="000000"/>
                      </a:solidFill>
                      <a:latin typeface="Calibri" charset="0"/>
                      <a:cs typeface="Calibri" charset="0"/>
                      <a:sym typeface="Calibri" charset="0"/>
                    </a:rPr>
                    <a:t>1950</a:t>
                  </a:r>
                  <a:endParaRPr lang="en-US" sz="1400" dirty="0">
                    <a:solidFill>
                      <a:srgbClr val="000000"/>
                    </a:solidFill>
                    <a:latin typeface="Calibri"/>
                    <a:cs typeface="Arial" charset="0"/>
                  </a:endParaRPr>
                </a:p>
              </p:txBody>
            </p:sp>
            <p:sp>
              <p:nvSpPr>
                <p:cNvPr id="87" name="AutoShape 83"/>
                <p:cNvSpPr>
                  <a:spLocks/>
                </p:cNvSpPr>
                <p:nvPr/>
              </p:nvSpPr>
              <p:spPr bwMode="auto">
                <a:xfrm>
                  <a:off x="344635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400" b="1" dirty="0">
                      <a:solidFill>
                        <a:srgbClr val="000000"/>
                      </a:solidFill>
                      <a:latin typeface="Calibri" charset="0"/>
                      <a:cs typeface="Calibri" charset="0"/>
                      <a:sym typeface="Calibri" charset="0"/>
                    </a:rPr>
                    <a:t>1960</a:t>
                  </a:r>
                  <a:endParaRPr lang="en-US" sz="1400" dirty="0">
                    <a:solidFill>
                      <a:srgbClr val="000000"/>
                    </a:solidFill>
                    <a:latin typeface="Calibri"/>
                    <a:cs typeface="Arial" charset="0"/>
                  </a:endParaRPr>
                </a:p>
              </p:txBody>
            </p:sp>
            <p:sp>
              <p:nvSpPr>
                <p:cNvPr id="88" name="Line 84"/>
                <p:cNvSpPr>
                  <a:spLocks noChangeShapeType="1"/>
                </p:cNvSpPr>
                <p:nvPr/>
              </p:nvSpPr>
              <p:spPr bwMode="auto">
                <a:xfrm flipV="1">
                  <a:off x="944532" y="4248150"/>
                  <a:ext cx="90485" cy="1587"/>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89" name="Line 85"/>
                <p:cNvSpPr>
                  <a:spLocks noChangeShapeType="1"/>
                </p:cNvSpPr>
                <p:nvPr/>
              </p:nvSpPr>
              <p:spPr bwMode="auto">
                <a:xfrm flipV="1">
                  <a:off x="944532" y="3246437"/>
                  <a:ext cx="90485" cy="1588"/>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grpSp>
              <p:nvGrpSpPr>
                <p:cNvPr id="90" name="Group 86"/>
                <p:cNvGrpSpPr>
                  <a:grpSpLocks/>
                </p:cNvGrpSpPr>
                <p:nvPr/>
              </p:nvGrpSpPr>
              <p:grpSpPr bwMode="auto">
                <a:xfrm rot="-5400000">
                  <a:off x="-1880467" y="1983516"/>
                  <a:ext cx="4024450" cy="263518"/>
                  <a:chOff x="711" y="-1"/>
                  <a:chExt cx="4024450" cy="263518"/>
                </a:xfrm>
              </p:grpSpPr>
              <p:sp>
                <p:nvSpPr>
                  <p:cNvPr id="117" name="AutoShape 87"/>
                  <p:cNvSpPr>
                    <a:spLocks/>
                  </p:cNvSpPr>
                  <p:nvPr/>
                </p:nvSpPr>
                <p:spPr bwMode="auto">
                  <a:xfrm>
                    <a:off x="711" y="0"/>
                    <a:ext cx="3725863"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lnTo>
                          <a:pt x="0" y="0"/>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lstStyle/>
                  <a:p>
                    <a:pPr algn="ctr" defTabSz="523555">
                      <a:buClr>
                        <a:srgbClr val="000000"/>
                      </a:buClr>
                      <a:defRPr/>
                    </a:pPr>
                    <a:endParaRPr lang="en-US" sz="3600">
                      <a:solidFill>
                        <a:srgbClr val="FFFFFF"/>
                      </a:solidFill>
                      <a:effectLst>
                        <a:outerShdw blurRad="38100" dist="38100" dir="2700000" algn="tl">
                          <a:srgbClr val="DDDDDD"/>
                        </a:outerShdw>
                      </a:effectLst>
                      <a:latin typeface="Calibri" charset="0"/>
                      <a:cs typeface="Calibri" charset="0"/>
                      <a:sym typeface="Calibri" charset="0"/>
                    </a:endParaRPr>
                  </a:p>
                </p:txBody>
              </p:sp>
              <p:sp>
                <p:nvSpPr>
                  <p:cNvPr id="118" name="AutoShape 88"/>
                  <p:cNvSpPr>
                    <a:spLocks/>
                  </p:cNvSpPr>
                  <p:nvPr/>
                </p:nvSpPr>
                <p:spPr bwMode="auto">
                  <a:xfrm>
                    <a:off x="299297" y="-1"/>
                    <a:ext cx="3725864"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400" dirty="0">
                        <a:solidFill>
                          <a:srgbClr val="000000"/>
                        </a:solidFill>
                        <a:latin typeface="Calibri" charset="0"/>
                        <a:cs typeface="Calibri" charset="0"/>
                        <a:sym typeface="Calibri" charset="0"/>
                      </a:rPr>
                      <a:t>Effective thermal neutron flux n/cm</a:t>
                    </a:r>
                    <a:r>
                      <a:rPr lang="en-US" sz="1400" baseline="31000" dirty="0">
                        <a:solidFill>
                          <a:srgbClr val="000000"/>
                        </a:solidFill>
                        <a:latin typeface="Calibri" charset="0"/>
                        <a:cs typeface="Calibri" charset="0"/>
                        <a:sym typeface="Calibri" charset="0"/>
                      </a:rPr>
                      <a:t>2</a:t>
                    </a:r>
                    <a:r>
                      <a:rPr lang="en-US" sz="1400" dirty="0">
                        <a:solidFill>
                          <a:srgbClr val="000000"/>
                        </a:solidFill>
                        <a:latin typeface="Calibri" charset="0"/>
                        <a:cs typeface="Calibri" charset="0"/>
                        <a:sym typeface="Calibri" charset="0"/>
                      </a:rPr>
                      <a:t>-s</a:t>
                    </a:r>
                    <a:endParaRPr lang="en-US" sz="1400" dirty="0">
                      <a:solidFill>
                        <a:srgbClr val="000000"/>
                      </a:solidFill>
                      <a:latin typeface="Calibri"/>
                      <a:cs typeface="Arial" charset="0"/>
                    </a:endParaRPr>
                  </a:p>
                </p:txBody>
              </p:sp>
            </p:grpSp>
            <p:sp>
              <p:nvSpPr>
                <p:cNvPr id="91" name="AutoShape 89"/>
                <p:cNvSpPr>
                  <a:spLocks/>
                </p:cNvSpPr>
                <p:nvPr/>
              </p:nvSpPr>
              <p:spPr bwMode="auto">
                <a:xfrm>
                  <a:off x="5108537" y="5361171"/>
                  <a:ext cx="5913537" cy="193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algn="ctr" defTabSz="523555">
                    <a:buClr>
                      <a:srgbClr val="929292"/>
                    </a:buClr>
                    <a:defRPr/>
                  </a:pPr>
                  <a:r>
                    <a:rPr lang="en-US" sz="900" dirty="0">
                      <a:solidFill>
                        <a:srgbClr val="000000"/>
                      </a:solidFill>
                      <a:effectLst>
                        <a:outerShdw blurRad="38100" dist="38100" dir="2700000" algn="tl">
                          <a:srgbClr val="DDDDDD"/>
                        </a:outerShdw>
                      </a:effectLst>
                      <a:latin typeface="Calibri" charset="0"/>
                      <a:cs typeface="Calibri" charset="0"/>
                      <a:sym typeface="Calibri" charset="0"/>
                    </a:rPr>
                    <a:t>(Updated from </a:t>
                  </a:r>
                  <a:r>
                    <a:rPr lang="en-US" sz="900" i="1" dirty="0">
                      <a:solidFill>
                        <a:srgbClr val="000000"/>
                      </a:solidFill>
                      <a:effectLst>
                        <a:outerShdw blurRad="38100" dist="38100" dir="2700000" algn="tl">
                          <a:srgbClr val="DDDDDD"/>
                        </a:outerShdw>
                      </a:effectLst>
                      <a:latin typeface="Calibri" charset="0"/>
                      <a:cs typeface="Calibri" charset="0"/>
                      <a:sym typeface="Calibri" charset="0"/>
                    </a:rPr>
                    <a:t>Neutron Scattering</a:t>
                  </a:r>
                  <a:r>
                    <a:rPr lang="en-US" sz="900" dirty="0">
                      <a:solidFill>
                        <a:srgbClr val="000000"/>
                      </a:solidFill>
                      <a:effectLst>
                        <a:outerShdw blurRad="38100" dist="38100" dir="2700000" algn="tl">
                          <a:srgbClr val="DDDDDD"/>
                        </a:outerShdw>
                      </a:effectLst>
                      <a:latin typeface="Calibri" charset="0"/>
                      <a:cs typeface="Calibri" charset="0"/>
                      <a:sym typeface="Calibri" charset="0"/>
                    </a:rPr>
                    <a:t>, K. </a:t>
                  </a:r>
                  <a:r>
                    <a:rPr lang="en-US" sz="900" dirty="0" err="1">
                      <a:solidFill>
                        <a:srgbClr val="000000"/>
                      </a:solidFill>
                      <a:effectLst>
                        <a:outerShdw blurRad="38100" dist="38100" dir="2700000" algn="tl">
                          <a:srgbClr val="DDDDDD"/>
                        </a:outerShdw>
                      </a:effectLst>
                      <a:latin typeface="Calibri" charset="0"/>
                      <a:cs typeface="Calibri" charset="0"/>
                      <a:sym typeface="Calibri" charset="0"/>
                    </a:rPr>
                    <a:t>Skold</a:t>
                  </a:r>
                  <a:r>
                    <a:rPr lang="en-US" sz="900" dirty="0">
                      <a:solidFill>
                        <a:srgbClr val="000000"/>
                      </a:solidFill>
                      <a:effectLst>
                        <a:outerShdw blurRad="38100" dist="38100" dir="2700000" algn="tl">
                          <a:srgbClr val="DDDDDD"/>
                        </a:outerShdw>
                      </a:effectLst>
                      <a:latin typeface="Calibri" charset="0"/>
                      <a:cs typeface="Calibri" charset="0"/>
                      <a:sym typeface="Calibri" charset="0"/>
                    </a:rPr>
                    <a:t> and D. L. Price, eds., Academic Press, 1986) </a:t>
                  </a:r>
                  <a:endParaRPr lang="en-US" sz="900" dirty="0">
                    <a:solidFill>
                      <a:srgbClr val="000000"/>
                    </a:solidFill>
                    <a:latin typeface="Calibri"/>
                    <a:cs typeface="Arial" charset="0"/>
                  </a:endParaRPr>
                </a:p>
              </p:txBody>
            </p:sp>
            <p:sp>
              <p:nvSpPr>
                <p:cNvPr id="92" name="AutoShape 90"/>
                <p:cNvSpPr>
                  <a:spLocks/>
                </p:cNvSpPr>
                <p:nvPr/>
              </p:nvSpPr>
              <p:spPr bwMode="auto">
                <a:xfrm>
                  <a:off x="8010399" y="976623"/>
                  <a:ext cx="119058"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3555">
                    <a:buClr>
                      <a:srgbClr val="000000"/>
                    </a:buClr>
                    <a:defRPr/>
                  </a:pPr>
                  <a:endParaRPr lang="en-US" sz="3600">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93" name="Line 91"/>
                <p:cNvSpPr>
                  <a:spLocks noChangeShapeType="1"/>
                </p:cNvSpPr>
                <p:nvPr/>
              </p:nvSpPr>
              <p:spPr bwMode="auto">
                <a:xfrm flipV="1">
                  <a:off x="4963955" y="1206388"/>
                  <a:ext cx="3832104" cy="8406"/>
                </a:xfrm>
                <a:prstGeom prst="line">
                  <a:avLst/>
                </a:prstGeom>
                <a:noFill/>
                <a:ln w="19050" cap="flat" cmpd="sng">
                  <a:solidFill>
                    <a:srgbClr val="FF91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94" name="AutoShape 92"/>
                <p:cNvSpPr>
                  <a:spLocks/>
                </p:cNvSpPr>
                <p:nvPr/>
              </p:nvSpPr>
              <p:spPr bwMode="auto">
                <a:xfrm>
                  <a:off x="7581959" y="1366158"/>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100" b="1" dirty="0">
                      <a:solidFill>
                        <a:srgbClr val="FF9100"/>
                      </a:solidFill>
                      <a:latin typeface="Calibri" charset="0"/>
                      <a:cs typeface="Calibri" charset="0"/>
                      <a:sym typeface="Calibri" charset="0"/>
                    </a:rPr>
                    <a:t>FRM-II</a:t>
                  </a:r>
                  <a:endParaRPr lang="en-US" b="1" dirty="0">
                    <a:solidFill>
                      <a:prstClr val="black"/>
                    </a:solidFill>
                    <a:latin typeface="Calibri"/>
                    <a:cs typeface="Arial" charset="0"/>
                  </a:endParaRPr>
                </a:p>
              </p:txBody>
            </p:sp>
            <p:sp>
              <p:nvSpPr>
                <p:cNvPr id="95" name="AutoShape 93"/>
                <p:cNvSpPr>
                  <a:spLocks/>
                </p:cNvSpPr>
                <p:nvPr/>
              </p:nvSpPr>
              <p:spPr bwMode="auto">
                <a:xfrm>
                  <a:off x="7731142" y="1267052"/>
                  <a:ext cx="96834" cy="984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97" name="AutoShape 95"/>
                <p:cNvSpPr>
                  <a:spLocks/>
                </p:cNvSpPr>
                <p:nvPr/>
              </p:nvSpPr>
              <p:spPr bwMode="auto">
                <a:xfrm>
                  <a:off x="6762214" y="1437367"/>
                  <a:ext cx="701653" cy="201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100" b="1" dirty="0">
                      <a:solidFill>
                        <a:srgbClr val="15A7D9"/>
                      </a:solidFill>
                      <a:latin typeface="Calibri" charset="0"/>
                      <a:cs typeface="Calibri" charset="0"/>
                      <a:sym typeface="Calibri" charset="0"/>
                    </a:rPr>
                    <a:t>SINQ</a:t>
                  </a:r>
                  <a:endParaRPr lang="en-US" b="1" dirty="0">
                    <a:solidFill>
                      <a:srgbClr val="15A7D9"/>
                    </a:solidFill>
                    <a:latin typeface="Calibri"/>
                    <a:cs typeface="Arial" charset="0"/>
                  </a:endParaRPr>
                </a:p>
              </p:txBody>
            </p:sp>
            <p:sp>
              <p:nvSpPr>
                <p:cNvPr id="99" name="AutoShape 97"/>
                <p:cNvSpPr>
                  <a:spLocks/>
                </p:cNvSpPr>
                <p:nvPr/>
              </p:nvSpPr>
              <p:spPr bwMode="auto">
                <a:xfrm>
                  <a:off x="7714390" y="966979"/>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100" b="1" dirty="0">
                      <a:solidFill>
                        <a:srgbClr val="00A5D4"/>
                      </a:solidFill>
                      <a:latin typeface="Calibri" charset="0"/>
                      <a:cs typeface="Calibri" charset="0"/>
                      <a:sym typeface="Calibri" charset="0"/>
                    </a:rPr>
                    <a:t>SNS</a:t>
                  </a:r>
                  <a:endParaRPr lang="en-US" dirty="0">
                    <a:solidFill>
                      <a:prstClr val="black"/>
                    </a:solidFill>
                    <a:latin typeface="Calibri"/>
                    <a:cs typeface="Arial" charset="0"/>
                  </a:endParaRPr>
                </a:p>
              </p:txBody>
            </p:sp>
            <p:sp>
              <p:nvSpPr>
                <p:cNvPr id="108" name="AutoShape 104"/>
                <p:cNvSpPr>
                  <a:spLocks/>
                </p:cNvSpPr>
                <p:nvPr/>
              </p:nvSpPr>
              <p:spPr bwMode="auto">
                <a:xfrm>
                  <a:off x="7903743" y="681437"/>
                  <a:ext cx="1003268"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100" b="1" dirty="0">
                      <a:solidFill>
                        <a:srgbClr val="00A5D4"/>
                      </a:solidFill>
                      <a:latin typeface="Calibri" charset="0"/>
                      <a:cs typeface="Calibri" charset="0"/>
                      <a:sym typeface="Calibri" charset="0"/>
                    </a:rPr>
                    <a:t>J-PARC</a:t>
                  </a:r>
                  <a:endParaRPr lang="en-US" dirty="0">
                    <a:solidFill>
                      <a:prstClr val="black"/>
                    </a:solidFill>
                    <a:latin typeface="Calibri"/>
                    <a:cs typeface="Arial" charset="0"/>
                  </a:endParaRPr>
                </a:p>
              </p:txBody>
            </p:sp>
            <p:sp>
              <p:nvSpPr>
                <p:cNvPr id="109" name="AutoShape 105"/>
                <p:cNvSpPr>
                  <a:spLocks/>
                </p:cNvSpPr>
                <p:nvPr/>
              </p:nvSpPr>
              <p:spPr bwMode="auto">
                <a:xfrm>
                  <a:off x="8213464" y="908709"/>
                  <a:ext cx="12223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3555">
                    <a:buClr>
                      <a:srgbClr val="000000"/>
                    </a:buClr>
                    <a:defRPr/>
                  </a:pPr>
                  <a:endParaRPr lang="en-US" sz="3600">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111" name="AutoShape 107"/>
                <p:cNvSpPr>
                  <a:spLocks/>
                </p:cNvSpPr>
                <p:nvPr/>
              </p:nvSpPr>
              <p:spPr bwMode="auto">
                <a:xfrm>
                  <a:off x="6130745" y="1157287"/>
                  <a:ext cx="120646"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3555">
                    <a:buClr>
                      <a:srgbClr val="000000"/>
                    </a:buClr>
                    <a:defRPr/>
                  </a:pPr>
                  <a:endParaRPr lang="en-US" sz="3600">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112" name="AutoShape 108"/>
                <p:cNvSpPr>
                  <a:spLocks/>
                </p:cNvSpPr>
                <p:nvPr/>
              </p:nvSpPr>
              <p:spPr bwMode="auto">
                <a:xfrm>
                  <a:off x="5884675" y="919163"/>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100" b="1" dirty="0">
                      <a:solidFill>
                        <a:srgbClr val="00A5D4"/>
                      </a:solidFill>
                      <a:latin typeface="Calibri" charset="0"/>
                      <a:cs typeface="Calibri" charset="0"/>
                      <a:sym typeface="Calibri" charset="0"/>
                    </a:rPr>
                    <a:t>LANSCE</a:t>
                  </a:r>
                  <a:endParaRPr lang="en-US" dirty="0">
                    <a:solidFill>
                      <a:prstClr val="black"/>
                    </a:solidFill>
                    <a:latin typeface="Calibri"/>
                    <a:cs typeface="Arial" charset="0"/>
                  </a:endParaRPr>
                </a:p>
              </p:txBody>
            </p:sp>
            <p:sp>
              <p:nvSpPr>
                <p:cNvPr id="113" name="AutoShape 109"/>
                <p:cNvSpPr>
                  <a:spLocks/>
                </p:cNvSpPr>
                <p:nvPr/>
              </p:nvSpPr>
              <p:spPr bwMode="auto">
                <a:xfrm>
                  <a:off x="8003387" y="1314210"/>
                  <a:ext cx="91017" cy="1005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114" name="AutoShape 110"/>
                <p:cNvSpPr>
                  <a:spLocks/>
                </p:cNvSpPr>
                <p:nvPr/>
              </p:nvSpPr>
              <p:spPr bwMode="auto">
                <a:xfrm>
                  <a:off x="8080006" y="1394991"/>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100" b="1" dirty="0">
                      <a:solidFill>
                        <a:srgbClr val="FF9100"/>
                      </a:solidFill>
                      <a:latin typeface="Calibri" charset="0"/>
                      <a:cs typeface="Calibri" charset="0"/>
                      <a:sym typeface="Calibri" charset="0"/>
                    </a:rPr>
                    <a:t>OPAL</a:t>
                  </a:r>
                  <a:endParaRPr lang="en-US" b="1" dirty="0">
                    <a:solidFill>
                      <a:prstClr val="black"/>
                    </a:solidFill>
                    <a:latin typeface="Calibri"/>
                    <a:cs typeface="Arial" charset="0"/>
                  </a:endParaRPr>
                </a:p>
              </p:txBody>
            </p:sp>
            <p:sp>
              <p:nvSpPr>
                <p:cNvPr id="115" name="AutoShape 111"/>
                <p:cNvSpPr>
                  <a:spLocks/>
                </p:cNvSpPr>
                <p:nvPr/>
              </p:nvSpPr>
              <p:spPr bwMode="auto">
                <a:xfrm>
                  <a:off x="9199182" y="1104788"/>
                  <a:ext cx="96834" cy="984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19050"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116" name="AutoShape 112"/>
                <p:cNvSpPr>
                  <a:spLocks/>
                </p:cNvSpPr>
                <p:nvPr/>
              </p:nvSpPr>
              <p:spPr bwMode="auto">
                <a:xfrm>
                  <a:off x="9120450" y="1204007"/>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100" b="1" dirty="0">
                      <a:solidFill>
                        <a:srgbClr val="FF9100"/>
                      </a:solidFill>
                      <a:latin typeface="Calibri" charset="0"/>
                      <a:cs typeface="Calibri" charset="0"/>
                      <a:sym typeface="Calibri" charset="0"/>
                    </a:rPr>
                    <a:t>PIK</a:t>
                  </a:r>
                  <a:endParaRPr lang="en-US" b="1" dirty="0">
                    <a:solidFill>
                      <a:prstClr val="black"/>
                    </a:solidFill>
                    <a:latin typeface="Calibri"/>
                    <a:cs typeface="Arial" charset="0"/>
                  </a:endParaRPr>
                </a:p>
              </p:txBody>
            </p:sp>
          </p:grpSp>
          <p:sp>
            <p:nvSpPr>
              <p:cNvPr id="121" name="AutoShape 8"/>
              <p:cNvSpPr>
                <a:spLocks/>
              </p:cNvSpPr>
              <p:nvPr/>
            </p:nvSpPr>
            <p:spPr bwMode="auto">
              <a:xfrm>
                <a:off x="1168780" y="6012151"/>
                <a:ext cx="96753" cy="108585"/>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409737">
                  <a:defRPr/>
                </a:pPr>
                <a:endParaRPr lang="en-US" sz="1100" dirty="0">
                  <a:solidFill>
                    <a:prstClr val="white"/>
                  </a:solidFill>
                  <a:latin typeface="Calibri"/>
                  <a:cs typeface="Calibri"/>
                  <a:sym typeface="Helvetica" charset="0"/>
                </a:endParaRPr>
              </a:p>
            </p:txBody>
          </p:sp>
          <p:sp>
            <p:nvSpPr>
              <p:cNvPr id="119" name="Line 18"/>
              <p:cNvSpPr>
                <a:spLocks noChangeShapeType="1"/>
              </p:cNvSpPr>
              <p:nvPr/>
            </p:nvSpPr>
            <p:spPr bwMode="auto">
              <a:xfrm>
                <a:off x="8458774" y="6305245"/>
                <a:ext cx="0" cy="82868"/>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grpSp>
        <p:sp>
          <p:nvSpPr>
            <p:cNvPr id="122" name="AutoShape 16"/>
            <p:cNvSpPr>
              <a:spLocks/>
            </p:cNvSpPr>
            <p:nvPr/>
          </p:nvSpPr>
          <p:spPr bwMode="auto">
            <a:xfrm>
              <a:off x="9500082" y="6182333"/>
              <a:ext cx="650146" cy="1995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400" b="1" dirty="0">
                  <a:solidFill>
                    <a:srgbClr val="000000"/>
                  </a:solidFill>
                  <a:latin typeface="Calibri" charset="0"/>
                  <a:cs typeface="Calibri" charset="0"/>
                  <a:sym typeface="Calibri" charset="0"/>
                </a:rPr>
                <a:t>2030</a:t>
              </a:r>
              <a:endParaRPr lang="en-US" sz="1400" dirty="0">
                <a:solidFill>
                  <a:srgbClr val="000000"/>
                </a:solidFill>
                <a:latin typeface="Calibri"/>
                <a:cs typeface="Arial" charset="0"/>
              </a:endParaRPr>
            </a:p>
          </p:txBody>
        </p:sp>
        <p:sp>
          <p:nvSpPr>
            <p:cNvPr id="130" name="AutoShape 109"/>
            <p:cNvSpPr>
              <a:spLocks/>
            </p:cNvSpPr>
            <p:nvPr/>
          </p:nvSpPr>
          <p:spPr bwMode="auto">
            <a:xfrm>
              <a:off x="7851183" y="3417785"/>
              <a:ext cx="89726" cy="8357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131" name="AutoShape 110"/>
            <p:cNvSpPr>
              <a:spLocks/>
            </p:cNvSpPr>
            <p:nvPr/>
          </p:nvSpPr>
          <p:spPr bwMode="auto">
            <a:xfrm>
              <a:off x="7958917" y="3425866"/>
              <a:ext cx="650146" cy="1883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100" b="1" dirty="0">
                  <a:solidFill>
                    <a:srgbClr val="FF9100"/>
                  </a:solidFill>
                  <a:latin typeface="Calibri" charset="0"/>
                  <a:cs typeface="Calibri" charset="0"/>
                  <a:sym typeface="Calibri" charset="0"/>
                </a:rPr>
                <a:t>CARR</a:t>
              </a:r>
              <a:endParaRPr lang="en-US" b="1" dirty="0">
                <a:solidFill>
                  <a:prstClr val="black"/>
                </a:solidFill>
                <a:latin typeface="Calibri"/>
                <a:cs typeface="Arial" charset="0"/>
              </a:endParaRPr>
            </a:p>
          </p:txBody>
        </p:sp>
        <p:sp>
          <p:nvSpPr>
            <p:cNvPr id="124" name="AutoShape 103"/>
            <p:cNvSpPr>
              <a:spLocks/>
            </p:cNvSpPr>
            <p:nvPr/>
          </p:nvSpPr>
          <p:spPr bwMode="auto">
            <a:xfrm>
              <a:off x="8622736" y="3220829"/>
              <a:ext cx="111789" cy="835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w="19050" cap="flat" cmpd="sng">
              <a:solidFill>
                <a:srgbClr val="19A6D4"/>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3555">
                <a:buClr>
                  <a:srgbClr val="000000"/>
                </a:buClr>
                <a:defRPr/>
              </a:pPr>
              <a:endParaRPr lang="en-US" sz="3600">
                <a:solidFill>
                  <a:srgbClr val="FFFFFF"/>
                </a:solidFill>
                <a:effectLst>
                  <a:outerShdw blurRad="38100" dist="38100" dir="2700000" algn="tl">
                    <a:srgbClr val="DDDDDD"/>
                  </a:outerShdw>
                </a:effectLst>
                <a:latin typeface="Calibri" charset="0"/>
                <a:cs typeface="Calibri" charset="0"/>
                <a:sym typeface="Calibri" charset="0"/>
              </a:endParaRPr>
            </a:p>
          </p:txBody>
        </p:sp>
        <p:sp>
          <p:nvSpPr>
            <p:cNvPr id="125" name="AutoShape 106"/>
            <p:cNvSpPr>
              <a:spLocks/>
            </p:cNvSpPr>
            <p:nvPr/>
          </p:nvSpPr>
          <p:spPr bwMode="auto">
            <a:xfrm>
              <a:off x="8528811" y="3045574"/>
              <a:ext cx="929620" cy="1509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100" b="1" dirty="0">
                  <a:solidFill>
                    <a:srgbClr val="00A5D4"/>
                  </a:solidFill>
                  <a:latin typeface="Calibri" charset="0"/>
                  <a:cs typeface="Calibri" charset="0"/>
                  <a:sym typeface="Calibri" charset="0"/>
                </a:rPr>
                <a:t>CSNS</a:t>
              </a:r>
              <a:endParaRPr lang="en-US" dirty="0">
                <a:solidFill>
                  <a:prstClr val="black"/>
                </a:solidFill>
                <a:latin typeface="Calibri"/>
                <a:cs typeface="Arial" charset="0"/>
              </a:endParaRPr>
            </a:p>
          </p:txBody>
        </p:sp>
        <p:sp>
          <p:nvSpPr>
            <p:cNvPr id="126" name="AutoShape 94"/>
            <p:cNvSpPr>
              <a:spLocks/>
            </p:cNvSpPr>
            <p:nvPr/>
          </p:nvSpPr>
          <p:spPr bwMode="auto">
            <a:xfrm>
              <a:off x="5842529" y="3548071"/>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129" name="AutoShape 95"/>
            <p:cNvSpPr>
              <a:spLocks/>
            </p:cNvSpPr>
            <p:nvPr/>
          </p:nvSpPr>
          <p:spPr bwMode="auto">
            <a:xfrm>
              <a:off x="5840145" y="3418242"/>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100" b="1" dirty="0" err="1">
                  <a:solidFill>
                    <a:srgbClr val="FF9100"/>
                  </a:solidFill>
                  <a:latin typeface="Calibri" charset="0"/>
                  <a:cs typeface="Calibri" charset="0"/>
                  <a:sym typeface="Calibri" charset="0"/>
                </a:rPr>
                <a:t>Dhruva</a:t>
              </a:r>
              <a:endParaRPr lang="en-US" b="1" dirty="0">
                <a:solidFill>
                  <a:prstClr val="black"/>
                </a:solidFill>
                <a:latin typeface="Calibri"/>
                <a:cs typeface="Arial" charset="0"/>
              </a:endParaRPr>
            </a:p>
          </p:txBody>
        </p:sp>
        <p:sp>
          <p:nvSpPr>
            <p:cNvPr id="136" name="AutoShape 58"/>
            <p:cNvSpPr>
              <a:spLocks/>
            </p:cNvSpPr>
            <p:nvPr/>
          </p:nvSpPr>
          <p:spPr bwMode="auto">
            <a:xfrm>
              <a:off x="5615926" y="3668507"/>
              <a:ext cx="650146" cy="256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100" b="1" dirty="0">
                  <a:solidFill>
                    <a:srgbClr val="F79646"/>
                  </a:solidFill>
                  <a:latin typeface="Calibri" charset="0"/>
                  <a:cs typeface="Calibri" charset="0"/>
                  <a:sym typeface="Calibri" charset="0"/>
                </a:rPr>
                <a:t>IBR-II</a:t>
              </a:r>
              <a:endParaRPr lang="en-US" dirty="0">
                <a:solidFill>
                  <a:srgbClr val="F79646"/>
                </a:solidFill>
                <a:latin typeface="Calibri"/>
                <a:cs typeface="Arial" charset="0"/>
              </a:endParaRPr>
            </a:p>
          </p:txBody>
        </p:sp>
        <p:sp>
          <p:nvSpPr>
            <p:cNvPr id="138" name="AutoShape 71"/>
            <p:cNvSpPr>
              <a:spLocks/>
            </p:cNvSpPr>
            <p:nvPr/>
          </p:nvSpPr>
          <p:spPr bwMode="auto">
            <a:xfrm>
              <a:off x="4261940" y="3468676"/>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139" name="AutoShape 60"/>
            <p:cNvSpPr>
              <a:spLocks/>
            </p:cNvSpPr>
            <p:nvPr/>
          </p:nvSpPr>
          <p:spPr bwMode="auto">
            <a:xfrm>
              <a:off x="4178714" y="3433379"/>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574" algn="ctr" defTabSz="523555">
                <a:buClr>
                  <a:srgbClr val="FF9100"/>
                </a:buClr>
                <a:defRPr/>
              </a:pPr>
              <a:r>
                <a:rPr lang="en-US" sz="1100" b="1" dirty="0">
                  <a:solidFill>
                    <a:srgbClr val="FF9100"/>
                  </a:solidFill>
                  <a:latin typeface="Calibri" charset="0"/>
                  <a:cs typeface="Calibri" charset="0"/>
                  <a:sym typeface="Calibri" charset="0"/>
                </a:rPr>
                <a:t>NIST</a:t>
              </a:r>
              <a:endParaRPr lang="en-US" dirty="0">
                <a:solidFill>
                  <a:prstClr val="black"/>
                </a:solidFill>
                <a:latin typeface="Calibri"/>
                <a:cs typeface="Arial" charset="0"/>
              </a:endParaRPr>
            </a:p>
          </p:txBody>
        </p:sp>
        <p:sp>
          <p:nvSpPr>
            <p:cNvPr id="141" name="AutoShape 94"/>
            <p:cNvSpPr>
              <a:spLocks/>
            </p:cNvSpPr>
            <p:nvPr/>
          </p:nvSpPr>
          <p:spPr bwMode="auto">
            <a:xfrm>
              <a:off x="5962527" y="3597679"/>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142" name="AutoShape 95"/>
            <p:cNvSpPr>
              <a:spLocks/>
            </p:cNvSpPr>
            <p:nvPr/>
          </p:nvSpPr>
          <p:spPr bwMode="auto">
            <a:xfrm>
              <a:off x="5909588" y="3663138"/>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100" b="1" dirty="0">
                  <a:solidFill>
                    <a:srgbClr val="FF9100"/>
                  </a:solidFill>
                  <a:latin typeface="Calibri" charset="0"/>
                  <a:cs typeface="Calibri" charset="0"/>
                  <a:sym typeface="Calibri" charset="0"/>
                </a:rPr>
                <a:t>RSG</a:t>
              </a:r>
              <a:endParaRPr lang="en-US" b="1" dirty="0">
                <a:solidFill>
                  <a:prstClr val="black"/>
                </a:solidFill>
                <a:latin typeface="Calibri"/>
                <a:cs typeface="Arial" charset="0"/>
              </a:endParaRPr>
            </a:p>
          </p:txBody>
        </p:sp>
        <p:sp>
          <p:nvSpPr>
            <p:cNvPr id="143" name="AutoShape 70"/>
            <p:cNvSpPr>
              <a:spLocks/>
            </p:cNvSpPr>
            <p:nvPr/>
          </p:nvSpPr>
          <p:spPr bwMode="auto">
            <a:xfrm>
              <a:off x="3351735" y="3528372"/>
              <a:ext cx="91197"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144" name="AutoShape 77"/>
            <p:cNvSpPr>
              <a:spLocks/>
            </p:cNvSpPr>
            <p:nvPr/>
          </p:nvSpPr>
          <p:spPr bwMode="auto">
            <a:xfrm>
              <a:off x="3156362" y="3615693"/>
              <a:ext cx="650146" cy="17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100" b="1" dirty="0">
                  <a:solidFill>
                    <a:srgbClr val="FF9100"/>
                  </a:solidFill>
                  <a:latin typeface="Calibri" charset="0"/>
                  <a:cs typeface="Calibri" charset="0"/>
                  <a:sym typeface="Calibri" charset="0"/>
                </a:rPr>
                <a:t>LVR</a:t>
              </a:r>
              <a:endParaRPr lang="en-US" b="1" dirty="0">
                <a:solidFill>
                  <a:prstClr val="black"/>
                </a:solidFill>
                <a:latin typeface="Calibri"/>
                <a:cs typeface="Arial" charset="0"/>
              </a:endParaRPr>
            </a:p>
          </p:txBody>
        </p:sp>
        <p:sp>
          <p:nvSpPr>
            <p:cNvPr id="145" name="AutoShape 95"/>
            <p:cNvSpPr>
              <a:spLocks/>
            </p:cNvSpPr>
            <p:nvPr/>
          </p:nvSpPr>
          <p:spPr bwMode="auto">
            <a:xfrm>
              <a:off x="6150481" y="3585049"/>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100" b="1" dirty="0">
                  <a:solidFill>
                    <a:srgbClr val="FF9100"/>
                  </a:solidFill>
                  <a:latin typeface="Calibri" charset="0"/>
                  <a:cs typeface="Calibri" charset="0"/>
                  <a:sym typeface="Calibri" charset="0"/>
                </a:rPr>
                <a:t>JRR-3</a:t>
              </a:r>
              <a:endParaRPr lang="en-US" b="1" dirty="0">
                <a:solidFill>
                  <a:prstClr val="black"/>
                </a:solidFill>
                <a:latin typeface="Calibri"/>
                <a:cs typeface="Arial" charset="0"/>
              </a:endParaRPr>
            </a:p>
          </p:txBody>
        </p:sp>
        <p:sp>
          <p:nvSpPr>
            <p:cNvPr id="146" name="AutoShape 109"/>
            <p:cNvSpPr>
              <a:spLocks/>
            </p:cNvSpPr>
            <p:nvPr/>
          </p:nvSpPr>
          <p:spPr bwMode="auto">
            <a:xfrm flipH="1">
              <a:off x="6251794" y="3495581"/>
              <a:ext cx="108680" cy="10319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148" name="AutoShape 73"/>
            <p:cNvSpPr>
              <a:spLocks/>
            </p:cNvSpPr>
            <p:nvPr/>
          </p:nvSpPr>
          <p:spPr bwMode="auto">
            <a:xfrm>
              <a:off x="7561337" y="5198263"/>
              <a:ext cx="2267413"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500" dirty="0">
                  <a:solidFill>
                    <a:srgbClr val="15A7D9"/>
                  </a:solidFill>
                  <a:latin typeface="Calibri" charset="0"/>
                  <a:cs typeface="Calibri" charset="0"/>
                  <a:sym typeface="Calibri" charset="0"/>
                </a:rPr>
                <a:t>Particle driven steady state</a:t>
              </a:r>
              <a:endParaRPr lang="en-US" dirty="0">
                <a:solidFill>
                  <a:srgbClr val="15A7D9"/>
                </a:solidFill>
                <a:latin typeface="Calibri"/>
                <a:cs typeface="Arial" charset="0"/>
              </a:endParaRPr>
            </a:p>
          </p:txBody>
        </p:sp>
        <p:sp>
          <p:nvSpPr>
            <p:cNvPr id="150" name="AutoShape 48"/>
            <p:cNvSpPr>
              <a:spLocks/>
            </p:cNvSpPr>
            <p:nvPr/>
          </p:nvSpPr>
          <p:spPr bwMode="auto">
            <a:xfrm>
              <a:off x="7561337" y="5426062"/>
              <a:ext cx="282103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500" dirty="0">
                  <a:solidFill>
                    <a:srgbClr val="FB901F"/>
                  </a:solidFill>
                  <a:latin typeface="Calibri" charset="0"/>
                  <a:cs typeface="Calibri" charset="0"/>
                  <a:sym typeface="Calibri" charset="0"/>
                </a:rPr>
                <a:t>Pulsed reactor</a:t>
              </a:r>
              <a:endParaRPr lang="en-US" dirty="0">
                <a:solidFill>
                  <a:srgbClr val="FB901F"/>
                </a:solidFill>
                <a:latin typeface="Calibri"/>
                <a:cs typeface="Arial" charset="0"/>
              </a:endParaRPr>
            </a:p>
          </p:txBody>
        </p:sp>
        <p:sp>
          <p:nvSpPr>
            <p:cNvPr id="153" name="AutoShape 110"/>
            <p:cNvSpPr>
              <a:spLocks/>
            </p:cNvSpPr>
            <p:nvPr/>
          </p:nvSpPr>
          <p:spPr bwMode="auto">
            <a:xfrm>
              <a:off x="6693731" y="3265334"/>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100" b="1" dirty="0">
                  <a:solidFill>
                    <a:srgbClr val="FF9100"/>
                  </a:solidFill>
                  <a:latin typeface="Calibri" charset="0"/>
                  <a:cs typeface="Calibri" charset="0"/>
                  <a:sym typeface="Calibri" charset="0"/>
                </a:rPr>
                <a:t>HANARO</a:t>
              </a:r>
              <a:endParaRPr lang="en-US" b="1" dirty="0">
                <a:solidFill>
                  <a:prstClr val="black"/>
                </a:solidFill>
                <a:latin typeface="Calibri"/>
                <a:cs typeface="Arial" charset="0"/>
              </a:endParaRPr>
            </a:p>
          </p:txBody>
        </p:sp>
        <p:sp>
          <p:nvSpPr>
            <p:cNvPr id="155" name="AutoShape 93"/>
            <p:cNvSpPr>
              <a:spLocks/>
            </p:cNvSpPr>
            <p:nvPr/>
          </p:nvSpPr>
          <p:spPr bwMode="auto">
            <a:xfrm>
              <a:off x="6677394" y="3454408"/>
              <a:ext cx="94021" cy="8309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159" name="AutoShape 77"/>
            <p:cNvSpPr>
              <a:spLocks/>
            </p:cNvSpPr>
            <p:nvPr/>
          </p:nvSpPr>
          <p:spPr bwMode="auto">
            <a:xfrm>
              <a:off x="3313404" y="3237277"/>
              <a:ext cx="650146" cy="17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100" b="1" dirty="0">
                  <a:solidFill>
                    <a:srgbClr val="FF9100"/>
                  </a:solidFill>
                  <a:latin typeface="Calibri" charset="0"/>
                  <a:cs typeface="Calibri" charset="0"/>
                  <a:sym typeface="Calibri" charset="0"/>
                </a:rPr>
                <a:t>HIFAR</a:t>
              </a:r>
              <a:endParaRPr lang="en-US" b="1" dirty="0">
                <a:solidFill>
                  <a:prstClr val="black"/>
                </a:solidFill>
                <a:latin typeface="Calibri"/>
                <a:cs typeface="Arial" charset="0"/>
              </a:endParaRPr>
            </a:p>
          </p:txBody>
        </p:sp>
        <p:sp>
          <p:nvSpPr>
            <p:cNvPr id="160" name="AutoShape 70"/>
            <p:cNvSpPr>
              <a:spLocks/>
            </p:cNvSpPr>
            <p:nvPr/>
          </p:nvSpPr>
          <p:spPr bwMode="auto">
            <a:xfrm>
              <a:off x="3397333" y="3468676"/>
              <a:ext cx="91197"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161" name="AutoShape 60"/>
            <p:cNvSpPr>
              <a:spLocks/>
            </p:cNvSpPr>
            <p:nvPr/>
          </p:nvSpPr>
          <p:spPr bwMode="auto">
            <a:xfrm>
              <a:off x="4044330" y="3574874"/>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574" algn="ctr" defTabSz="523555">
                <a:buClr>
                  <a:srgbClr val="FF9100"/>
                </a:buClr>
                <a:defRPr/>
              </a:pPr>
              <a:r>
                <a:rPr lang="en-US" sz="1100" b="1" dirty="0">
                  <a:solidFill>
                    <a:srgbClr val="FF9100"/>
                  </a:solidFill>
                  <a:latin typeface="Calibri" charset="0"/>
                  <a:cs typeface="Calibri" charset="0"/>
                  <a:sym typeface="Calibri" charset="0"/>
                </a:rPr>
                <a:t>SAFARI-1</a:t>
              </a:r>
              <a:endParaRPr lang="en-US" dirty="0">
                <a:solidFill>
                  <a:prstClr val="black"/>
                </a:solidFill>
                <a:latin typeface="Calibri"/>
                <a:cs typeface="Arial" charset="0"/>
              </a:endParaRPr>
            </a:p>
          </p:txBody>
        </p:sp>
        <p:sp>
          <p:nvSpPr>
            <p:cNvPr id="162" name="AutoShape 71"/>
            <p:cNvSpPr>
              <a:spLocks/>
            </p:cNvSpPr>
            <p:nvPr/>
          </p:nvSpPr>
          <p:spPr bwMode="auto">
            <a:xfrm>
              <a:off x="4076810" y="3512238"/>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140" name="AutoShape 110"/>
            <p:cNvSpPr>
              <a:spLocks/>
            </p:cNvSpPr>
            <p:nvPr/>
          </p:nvSpPr>
          <p:spPr bwMode="auto">
            <a:xfrm>
              <a:off x="6270736" y="3270769"/>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100" b="1" dirty="0">
                  <a:solidFill>
                    <a:srgbClr val="FF9100"/>
                  </a:solidFill>
                  <a:latin typeface="Calibri" charset="0"/>
                  <a:cs typeface="Calibri" charset="0"/>
                  <a:sym typeface="Calibri" charset="0"/>
                </a:rPr>
                <a:t>SALAM</a:t>
              </a:r>
              <a:endParaRPr lang="en-US" b="1" dirty="0">
                <a:solidFill>
                  <a:prstClr val="black"/>
                </a:solidFill>
                <a:latin typeface="Calibri"/>
                <a:cs typeface="Arial" charset="0"/>
              </a:endParaRPr>
            </a:p>
          </p:txBody>
        </p:sp>
        <p:sp>
          <p:nvSpPr>
            <p:cNvPr id="149" name="AutoShape 93"/>
            <p:cNvSpPr>
              <a:spLocks/>
            </p:cNvSpPr>
            <p:nvPr/>
          </p:nvSpPr>
          <p:spPr bwMode="auto">
            <a:xfrm>
              <a:off x="6532376" y="3490499"/>
              <a:ext cx="94021" cy="8309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154" name="AutoShape 110"/>
            <p:cNvSpPr>
              <a:spLocks/>
            </p:cNvSpPr>
            <p:nvPr/>
          </p:nvSpPr>
          <p:spPr bwMode="auto">
            <a:xfrm>
              <a:off x="6795225" y="3573035"/>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100" b="1" dirty="0">
                  <a:solidFill>
                    <a:srgbClr val="FF9100"/>
                  </a:solidFill>
                  <a:latin typeface="Calibri" charset="0"/>
                  <a:cs typeface="Calibri" charset="0"/>
                  <a:sym typeface="Calibri" charset="0"/>
                </a:rPr>
                <a:t>ETERR-2</a:t>
              </a:r>
              <a:endParaRPr lang="en-US" b="1" dirty="0">
                <a:solidFill>
                  <a:prstClr val="black"/>
                </a:solidFill>
                <a:latin typeface="Calibri"/>
                <a:cs typeface="Arial" charset="0"/>
              </a:endParaRPr>
            </a:p>
          </p:txBody>
        </p:sp>
        <p:sp>
          <p:nvSpPr>
            <p:cNvPr id="163" name="AutoShape 109"/>
            <p:cNvSpPr>
              <a:spLocks/>
            </p:cNvSpPr>
            <p:nvPr/>
          </p:nvSpPr>
          <p:spPr bwMode="auto">
            <a:xfrm>
              <a:off x="6823503" y="3483063"/>
              <a:ext cx="84336" cy="8537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164" name="AutoShape 61"/>
            <p:cNvSpPr>
              <a:spLocks/>
            </p:cNvSpPr>
            <p:nvPr/>
          </p:nvSpPr>
          <p:spPr bwMode="auto">
            <a:xfrm>
              <a:off x="4958199" y="3407131"/>
              <a:ext cx="86785" cy="862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165" name="AutoShape 60"/>
            <p:cNvSpPr>
              <a:spLocks/>
            </p:cNvSpPr>
            <p:nvPr/>
          </p:nvSpPr>
          <p:spPr bwMode="auto">
            <a:xfrm>
              <a:off x="4532776" y="3239463"/>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574" algn="ctr" defTabSz="523555">
                <a:buClr>
                  <a:srgbClr val="FF9100"/>
                </a:buClr>
                <a:defRPr/>
              </a:pPr>
              <a:r>
                <a:rPr lang="en-US" sz="1100" b="1" dirty="0">
                  <a:solidFill>
                    <a:srgbClr val="FF9100"/>
                  </a:solidFill>
                  <a:latin typeface="Calibri" charset="0"/>
                  <a:cs typeface="Calibri" charset="0"/>
                  <a:sym typeface="Calibri" charset="0"/>
                </a:rPr>
                <a:t>MARIA</a:t>
              </a:r>
              <a:endParaRPr lang="en-US" dirty="0">
                <a:solidFill>
                  <a:prstClr val="black"/>
                </a:solidFill>
                <a:latin typeface="Calibri"/>
                <a:cs typeface="Arial" charset="0"/>
              </a:endParaRPr>
            </a:p>
          </p:txBody>
        </p:sp>
        <p:sp>
          <p:nvSpPr>
            <p:cNvPr id="166" name="AutoShape 60"/>
            <p:cNvSpPr>
              <a:spLocks/>
            </p:cNvSpPr>
            <p:nvPr/>
          </p:nvSpPr>
          <p:spPr bwMode="auto">
            <a:xfrm>
              <a:off x="3787409" y="3739609"/>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574" algn="ctr" defTabSz="523555">
                <a:buClr>
                  <a:srgbClr val="FF9100"/>
                </a:buClr>
                <a:defRPr/>
              </a:pPr>
              <a:r>
                <a:rPr lang="en-US" sz="1100" b="1" dirty="0">
                  <a:solidFill>
                    <a:srgbClr val="FF9100"/>
                  </a:solidFill>
                  <a:latin typeface="Calibri" charset="0"/>
                  <a:cs typeface="Calibri" charset="0"/>
                  <a:sym typeface="Calibri" charset="0"/>
                </a:rPr>
                <a:t>HOR</a:t>
              </a:r>
              <a:endParaRPr lang="en-US" dirty="0">
                <a:solidFill>
                  <a:prstClr val="black"/>
                </a:solidFill>
                <a:latin typeface="Calibri"/>
                <a:cs typeface="Arial" charset="0"/>
              </a:endParaRPr>
            </a:p>
          </p:txBody>
        </p:sp>
        <p:sp>
          <p:nvSpPr>
            <p:cNvPr id="167" name="AutoShape 71"/>
            <p:cNvSpPr>
              <a:spLocks/>
            </p:cNvSpPr>
            <p:nvPr/>
          </p:nvSpPr>
          <p:spPr bwMode="auto">
            <a:xfrm>
              <a:off x="3988555" y="3654124"/>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168" name="AutoShape 71"/>
            <p:cNvSpPr>
              <a:spLocks/>
            </p:cNvSpPr>
            <p:nvPr/>
          </p:nvSpPr>
          <p:spPr bwMode="auto">
            <a:xfrm>
              <a:off x="4947785" y="3647691"/>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169" name="AutoShape 60"/>
            <p:cNvSpPr>
              <a:spLocks/>
            </p:cNvSpPr>
            <p:nvPr/>
          </p:nvSpPr>
          <p:spPr bwMode="auto">
            <a:xfrm>
              <a:off x="4462467" y="3674012"/>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574" algn="ctr" defTabSz="523555">
                <a:buClr>
                  <a:srgbClr val="FF9100"/>
                </a:buClr>
                <a:defRPr/>
              </a:pPr>
              <a:r>
                <a:rPr lang="en-US" sz="1100" b="1" dirty="0">
                  <a:solidFill>
                    <a:srgbClr val="FF9100"/>
                  </a:solidFill>
                  <a:latin typeface="Calibri" charset="0"/>
                  <a:cs typeface="Calibri" charset="0"/>
                  <a:sym typeface="Calibri" charset="0"/>
                </a:rPr>
                <a:t>JEEP II</a:t>
              </a:r>
              <a:endParaRPr lang="en-US" dirty="0">
                <a:solidFill>
                  <a:prstClr val="black"/>
                </a:solidFill>
                <a:latin typeface="Calibri"/>
                <a:cs typeface="Arial" charset="0"/>
              </a:endParaRPr>
            </a:p>
          </p:txBody>
        </p:sp>
        <p:sp>
          <p:nvSpPr>
            <p:cNvPr id="170" name="AutoShape 61"/>
            <p:cNvSpPr>
              <a:spLocks/>
            </p:cNvSpPr>
            <p:nvPr/>
          </p:nvSpPr>
          <p:spPr bwMode="auto">
            <a:xfrm>
              <a:off x="5352095" y="3459223"/>
              <a:ext cx="86785" cy="862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171" name="AutoShape 60"/>
            <p:cNvSpPr>
              <a:spLocks/>
            </p:cNvSpPr>
            <p:nvPr/>
          </p:nvSpPr>
          <p:spPr bwMode="auto">
            <a:xfrm>
              <a:off x="4987695" y="3248468"/>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574" algn="ctr" defTabSz="523555">
                <a:buClr>
                  <a:srgbClr val="FF9100"/>
                </a:buClr>
                <a:defRPr/>
              </a:pPr>
              <a:r>
                <a:rPr lang="en-US" sz="1100" b="1" dirty="0">
                  <a:solidFill>
                    <a:srgbClr val="FF9100"/>
                  </a:solidFill>
                  <a:latin typeface="Calibri" charset="0"/>
                  <a:cs typeface="Calibri" charset="0"/>
                  <a:sym typeface="Calibri" charset="0"/>
                </a:rPr>
                <a:t>ORPHEE</a:t>
              </a:r>
              <a:endParaRPr lang="en-US" dirty="0">
                <a:solidFill>
                  <a:prstClr val="black"/>
                </a:solidFill>
                <a:latin typeface="Calibri"/>
                <a:cs typeface="Arial" charset="0"/>
              </a:endParaRPr>
            </a:p>
          </p:txBody>
        </p:sp>
        <p:cxnSp>
          <p:nvCxnSpPr>
            <p:cNvPr id="172" name="Straight Connector 171"/>
            <p:cNvCxnSpPr/>
            <p:nvPr/>
          </p:nvCxnSpPr>
          <p:spPr>
            <a:xfrm flipV="1">
              <a:off x="8482054" y="3206530"/>
              <a:ext cx="840699" cy="9769"/>
            </a:xfrm>
            <a:prstGeom prst="line">
              <a:avLst/>
            </a:prstGeom>
            <a:ln w="19050" cmpd="sng">
              <a:solidFill>
                <a:srgbClr val="1E9FD4"/>
              </a:solidFill>
              <a:prstDash val="dash"/>
            </a:ln>
            <a:effectLst/>
          </p:spPr>
          <p:style>
            <a:lnRef idx="2">
              <a:schemeClr val="accent1"/>
            </a:lnRef>
            <a:fillRef idx="0">
              <a:schemeClr val="accent1"/>
            </a:fillRef>
            <a:effectRef idx="1">
              <a:schemeClr val="accent1"/>
            </a:effectRef>
            <a:fontRef idx="minor">
              <a:schemeClr val="tx1"/>
            </a:fontRef>
          </p:style>
        </p:cxnSp>
        <p:sp>
          <p:nvSpPr>
            <p:cNvPr id="173" name="Line 91"/>
            <p:cNvSpPr>
              <a:spLocks noChangeShapeType="1"/>
            </p:cNvSpPr>
            <p:nvPr/>
          </p:nvSpPr>
          <p:spPr bwMode="auto">
            <a:xfrm flipV="1">
              <a:off x="8358830" y="3403926"/>
              <a:ext cx="963923" cy="5494"/>
            </a:xfrm>
            <a:prstGeom prst="line">
              <a:avLst/>
            </a:prstGeom>
            <a:noFill/>
            <a:ln w="19050" cap="flat" cmpd="sng">
              <a:solidFill>
                <a:srgbClr val="FF91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09737">
                <a:defRPr/>
              </a:pPr>
              <a:endParaRPr lang="en-US" sz="1100" dirty="0">
                <a:solidFill>
                  <a:prstClr val="black"/>
                </a:solidFill>
                <a:latin typeface="Calibri"/>
                <a:cs typeface="Calibri"/>
                <a:sym typeface="Helvetica" charset="0"/>
              </a:endParaRPr>
            </a:p>
          </p:txBody>
        </p:sp>
        <p:sp>
          <p:nvSpPr>
            <p:cNvPr id="174" name="AutoShape 73"/>
            <p:cNvSpPr>
              <a:spLocks/>
            </p:cNvSpPr>
            <p:nvPr/>
          </p:nvSpPr>
          <p:spPr bwMode="auto">
            <a:xfrm>
              <a:off x="2064208" y="2675626"/>
              <a:ext cx="257505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500" b="1" dirty="0">
                  <a:solidFill>
                    <a:srgbClr val="FF9100"/>
                  </a:solidFill>
                  <a:latin typeface="Calibri" charset="0"/>
                  <a:cs typeface="Calibri" charset="0"/>
                  <a:sym typeface="Calibri" charset="0"/>
                </a:rPr>
                <a:t>Reactor Sources</a:t>
              </a:r>
              <a:endParaRPr lang="en-US" b="1" dirty="0">
                <a:solidFill>
                  <a:prstClr val="black"/>
                </a:solidFill>
                <a:latin typeface="Calibri"/>
                <a:cs typeface="Arial" charset="0"/>
              </a:endParaRPr>
            </a:p>
          </p:txBody>
        </p:sp>
        <p:sp>
          <p:nvSpPr>
            <p:cNvPr id="175" name="AutoShape 48"/>
            <p:cNvSpPr>
              <a:spLocks/>
            </p:cNvSpPr>
            <p:nvPr/>
          </p:nvSpPr>
          <p:spPr bwMode="auto">
            <a:xfrm>
              <a:off x="5525684" y="2679535"/>
              <a:ext cx="233609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500" b="1" dirty="0">
                  <a:solidFill>
                    <a:srgbClr val="00A5D4"/>
                  </a:solidFill>
                  <a:latin typeface="Calibri" charset="0"/>
                  <a:cs typeface="Calibri" charset="0"/>
                  <a:sym typeface="Calibri" charset="0"/>
                </a:rPr>
                <a:t>Spallation Sources</a:t>
              </a:r>
              <a:endParaRPr lang="en-US" b="1" dirty="0">
                <a:solidFill>
                  <a:prstClr val="black"/>
                </a:solidFill>
                <a:latin typeface="Calibri"/>
                <a:cs typeface="Arial" charset="0"/>
              </a:endParaRPr>
            </a:p>
          </p:txBody>
        </p:sp>
        <p:sp>
          <p:nvSpPr>
            <p:cNvPr id="176" name="AutoShape 8"/>
            <p:cNvSpPr>
              <a:spLocks/>
            </p:cNvSpPr>
            <p:nvPr/>
          </p:nvSpPr>
          <p:spPr bwMode="auto">
            <a:xfrm>
              <a:off x="6603426" y="3508463"/>
              <a:ext cx="101494" cy="102451"/>
            </a:xfrm>
            <a:prstGeom prst="diamond">
              <a:avLst/>
            </a:prstGeom>
            <a:solidFill>
              <a:srgbClr val="15A7D9"/>
            </a:solidFill>
            <a:ln>
              <a:solidFill>
                <a:srgbClr val="15A7D9"/>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409737">
                <a:defRPr/>
              </a:pPr>
              <a:endParaRPr lang="en-US" sz="1100" dirty="0">
                <a:solidFill>
                  <a:prstClr val="white"/>
                </a:solidFill>
                <a:latin typeface="Calibri"/>
                <a:cs typeface="Calibri"/>
                <a:sym typeface="Helvetica" charset="0"/>
              </a:endParaRPr>
            </a:p>
          </p:txBody>
        </p:sp>
        <p:sp>
          <p:nvSpPr>
            <p:cNvPr id="177" name="AutoShape 8"/>
            <p:cNvSpPr>
              <a:spLocks/>
            </p:cNvSpPr>
            <p:nvPr/>
          </p:nvSpPr>
          <p:spPr bwMode="auto">
            <a:xfrm>
              <a:off x="7357856" y="5276648"/>
              <a:ext cx="101494" cy="102451"/>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409737">
                <a:defRPr/>
              </a:pPr>
              <a:endParaRPr lang="en-US" sz="1100" dirty="0">
                <a:solidFill>
                  <a:prstClr val="white"/>
                </a:solidFill>
                <a:latin typeface="Calibri"/>
                <a:cs typeface="Calibri"/>
                <a:sym typeface="Helvetica" charset="0"/>
              </a:endParaRPr>
            </a:p>
          </p:txBody>
        </p:sp>
        <p:sp>
          <p:nvSpPr>
            <p:cNvPr id="152" name="AutoShape 103"/>
            <p:cNvSpPr>
              <a:spLocks/>
            </p:cNvSpPr>
            <p:nvPr/>
          </p:nvSpPr>
          <p:spPr bwMode="auto">
            <a:xfrm>
              <a:off x="9266858" y="3031460"/>
              <a:ext cx="111789" cy="835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w="19050" cap="flat" cmpd="sng">
              <a:solidFill>
                <a:srgbClr val="19A6D4"/>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3555">
                <a:buClr>
                  <a:srgbClr val="000000"/>
                </a:buClr>
                <a:defRPr/>
              </a:pPr>
              <a:endParaRPr lang="en-US" sz="3600">
                <a:solidFill>
                  <a:srgbClr val="FFFFFF"/>
                </a:solidFill>
                <a:effectLst>
                  <a:outerShdw blurRad="38100" dist="38100" dir="2700000" algn="tl">
                    <a:srgbClr val="DDDDDD"/>
                  </a:outerShdw>
                </a:effectLst>
                <a:latin typeface="Calibri" charset="0"/>
                <a:cs typeface="Calibri" charset="0"/>
                <a:sym typeface="Calibri" charset="0"/>
              </a:endParaRPr>
            </a:p>
          </p:txBody>
        </p:sp>
      </p:grpSp>
      <p:sp>
        <p:nvSpPr>
          <p:cNvPr id="178" name="AutoShape 88"/>
          <p:cNvSpPr>
            <a:spLocks/>
          </p:cNvSpPr>
          <p:nvPr/>
        </p:nvSpPr>
        <p:spPr bwMode="auto">
          <a:xfrm>
            <a:off x="5111868" y="6141999"/>
            <a:ext cx="1948192" cy="244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400" dirty="0">
                <a:solidFill>
                  <a:srgbClr val="000000"/>
                </a:solidFill>
                <a:latin typeface="Calibri" charset="0"/>
                <a:cs typeface="Calibri" charset="0"/>
                <a:sym typeface="Calibri" charset="0"/>
              </a:rPr>
              <a:t>Year</a:t>
            </a:r>
            <a:endParaRPr lang="en-US" sz="1400" dirty="0">
              <a:solidFill>
                <a:srgbClr val="000000"/>
              </a:solidFill>
              <a:latin typeface="Calibri"/>
              <a:cs typeface="Arial" charset="0"/>
            </a:endParaRPr>
          </a:p>
        </p:txBody>
      </p:sp>
      <p:sp>
        <p:nvSpPr>
          <p:cNvPr id="13" name="Freeform 12"/>
          <p:cNvSpPr/>
          <p:nvPr/>
        </p:nvSpPr>
        <p:spPr>
          <a:xfrm>
            <a:off x="4910409" y="2865887"/>
            <a:ext cx="3464208" cy="791276"/>
          </a:xfrm>
          <a:custGeom>
            <a:avLst/>
            <a:gdLst>
              <a:gd name="connsiteX0" fmla="*/ 0 w 3733503"/>
              <a:gd name="connsiteY0" fmla="*/ 791276 h 791276"/>
              <a:gd name="connsiteX1" fmla="*/ 216098 w 3733503"/>
              <a:gd name="connsiteY1" fmla="*/ 548573 h 791276"/>
              <a:gd name="connsiteX2" fmla="*/ 332458 w 3733503"/>
              <a:gd name="connsiteY2" fmla="*/ 442183 h 791276"/>
              <a:gd name="connsiteX3" fmla="*/ 468766 w 3733503"/>
              <a:gd name="connsiteY3" fmla="*/ 355742 h 791276"/>
              <a:gd name="connsiteX4" fmla="*/ 721434 w 3733503"/>
              <a:gd name="connsiteY4" fmla="*/ 249352 h 791276"/>
              <a:gd name="connsiteX5" fmla="*/ 1137006 w 3733503"/>
              <a:gd name="connsiteY5" fmla="*/ 123013 h 791276"/>
              <a:gd name="connsiteX6" fmla="*/ 1409622 w 3733503"/>
              <a:gd name="connsiteY6" fmla="*/ 66494 h 791276"/>
              <a:gd name="connsiteX7" fmla="*/ 1948204 w 3733503"/>
              <a:gd name="connsiteY7" fmla="*/ 23273 h 791276"/>
              <a:gd name="connsiteX8" fmla="*/ 3248114 w 3733503"/>
              <a:gd name="connsiteY8" fmla="*/ 3325 h 791276"/>
              <a:gd name="connsiteX9" fmla="*/ 3733503 w 3733503"/>
              <a:gd name="connsiteY9" fmla="*/ 0 h 79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3503" h="791276">
                <a:moveTo>
                  <a:pt x="0" y="791276"/>
                </a:moveTo>
                <a:cubicBezTo>
                  <a:pt x="80344" y="699015"/>
                  <a:pt x="160688" y="606755"/>
                  <a:pt x="216098" y="548573"/>
                </a:cubicBezTo>
                <a:cubicBezTo>
                  <a:pt x="271508" y="490391"/>
                  <a:pt x="290347" y="474321"/>
                  <a:pt x="332458" y="442183"/>
                </a:cubicBezTo>
                <a:cubicBezTo>
                  <a:pt x="374569" y="410044"/>
                  <a:pt x="403937" y="387880"/>
                  <a:pt x="468766" y="355742"/>
                </a:cubicBezTo>
                <a:cubicBezTo>
                  <a:pt x="533595" y="323604"/>
                  <a:pt x="610061" y="288140"/>
                  <a:pt x="721434" y="249352"/>
                </a:cubicBezTo>
                <a:cubicBezTo>
                  <a:pt x="832807" y="210564"/>
                  <a:pt x="1022308" y="153489"/>
                  <a:pt x="1137006" y="123013"/>
                </a:cubicBezTo>
                <a:cubicBezTo>
                  <a:pt x="1251704" y="92537"/>
                  <a:pt x="1274422" y="83117"/>
                  <a:pt x="1409622" y="66494"/>
                </a:cubicBezTo>
                <a:cubicBezTo>
                  <a:pt x="1544822" y="49871"/>
                  <a:pt x="1641789" y="33801"/>
                  <a:pt x="1948204" y="23273"/>
                </a:cubicBezTo>
                <a:cubicBezTo>
                  <a:pt x="2254619" y="12745"/>
                  <a:pt x="3248114" y="3325"/>
                  <a:pt x="3248114" y="3325"/>
                </a:cubicBezTo>
                <a:lnTo>
                  <a:pt x="3733503" y="0"/>
                </a:lnTo>
              </a:path>
            </a:pathLst>
          </a:custGeom>
          <a:ln w="19050" cmpd="sng">
            <a:solidFill>
              <a:srgbClr val="14A6D7"/>
            </a:solidFill>
          </a:ln>
          <a:effectLst/>
        </p:spPr>
        <p:style>
          <a:lnRef idx="2">
            <a:schemeClr val="accent1"/>
          </a:lnRef>
          <a:fillRef idx="0">
            <a:schemeClr val="accent1"/>
          </a:fillRef>
          <a:effectRef idx="1">
            <a:schemeClr val="accent1"/>
          </a:effectRef>
          <a:fontRef idx="minor">
            <a:schemeClr val="tx1"/>
          </a:fontRef>
        </p:style>
        <p:txBody>
          <a:bodyPr lIns="91055" tIns="45532" rIns="91055" bIns="45532" rtlCol="0" anchor="ctr"/>
          <a:lstStyle/>
          <a:p>
            <a:pPr algn="ctr"/>
            <a:endParaRPr lang="en-US">
              <a:solidFill>
                <a:prstClr val="black"/>
              </a:solidFill>
              <a:latin typeface="Calibri"/>
            </a:endParaRPr>
          </a:p>
        </p:txBody>
      </p:sp>
      <p:sp>
        <p:nvSpPr>
          <p:cNvPr id="156" name="AutoShape 104"/>
          <p:cNvSpPr>
            <a:spLocks/>
          </p:cNvSpPr>
          <p:nvPr/>
        </p:nvSpPr>
        <p:spPr bwMode="auto">
          <a:xfrm>
            <a:off x="9162312" y="2492123"/>
            <a:ext cx="455891" cy="1509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100" b="1" dirty="0">
                <a:solidFill>
                  <a:srgbClr val="00A5D4"/>
                </a:solidFill>
                <a:latin typeface="Calibri" charset="0"/>
                <a:cs typeface="Calibri" charset="0"/>
                <a:sym typeface="Calibri" charset="0"/>
              </a:rPr>
              <a:t>ESS</a:t>
            </a:r>
            <a:endParaRPr lang="en-US" dirty="0">
              <a:solidFill>
                <a:prstClr val="black"/>
              </a:solidFill>
              <a:latin typeface="Calibri"/>
              <a:cs typeface="Arial" charset="0"/>
            </a:endParaRPr>
          </a:p>
        </p:txBody>
      </p:sp>
      <p:sp>
        <p:nvSpPr>
          <p:cNvPr id="30" name="Isosceles Triangle 29"/>
          <p:cNvSpPr/>
          <p:nvPr/>
        </p:nvSpPr>
        <p:spPr>
          <a:xfrm>
            <a:off x="5547756" y="3246593"/>
            <a:ext cx="124426" cy="90923"/>
          </a:xfrm>
          <a:prstGeom prst="triangl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91055" tIns="45532" rIns="91055" bIns="45532" rtlCol="0" anchor="ctr"/>
          <a:lstStyle/>
          <a:p>
            <a:pPr algn="ctr"/>
            <a:endParaRPr lang="en-US">
              <a:solidFill>
                <a:prstClr val="white"/>
              </a:solidFill>
              <a:latin typeface="Calibri"/>
            </a:endParaRPr>
          </a:p>
        </p:txBody>
      </p:sp>
      <p:sp>
        <p:nvSpPr>
          <p:cNvPr id="157" name="Isosceles Triangle 156"/>
          <p:cNvSpPr/>
          <p:nvPr/>
        </p:nvSpPr>
        <p:spPr>
          <a:xfrm>
            <a:off x="7275703" y="5161761"/>
            <a:ext cx="124426" cy="90923"/>
          </a:xfrm>
          <a:prstGeom prst="triangl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91055" tIns="45532" rIns="91055" bIns="45532" rtlCol="0" anchor="ctr"/>
          <a:lstStyle/>
          <a:p>
            <a:pPr algn="ctr"/>
            <a:endParaRPr lang="en-US">
              <a:solidFill>
                <a:prstClr val="white"/>
              </a:solidFill>
              <a:latin typeface="Calibri"/>
            </a:endParaRPr>
          </a:p>
        </p:txBody>
      </p:sp>
      <p:sp>
        <p:nvSpPr>
          <p:cNvPr id="3" name="Slide Number Placeholder 2"/>
          <p:cNvSpPr>
            <a:spLocks noGrp="1"/>
          </p:cNvSpPr>
          <p:nvPr>
            <p:ph type="sldNum" sz="quarter" idx="12"/>
          </p:nvPr>
        </p:nvSpPr>
        <p:spPr/>
        <p:txBody>
          <a:bodyPr/>
          <a:lstStyle/>
          <a:p>
            <a:fld id="{038C62C7-F79B-CD4A-A5DF-5683BBEC4A65}" type="slidenum">
              <a:rPr lang="sv-SE" smtClean="0">
                <a:latin typeface="Calibri"/>
              </a:rPr>
              <a:pPr/>
              <a:t>5</a:t>
            </a:fld>
            <a:endParaRPr lang="sv-SE">
              <a:latin typeface="Calibri"/>
            </a:endParaRPr>
          </a:p>
        </p:txBody>
      </p:sp>
    </p:spTree>
    <p:extLst>
      <p:ext uri="{BB962C8B-B14F-4D97-AF65-F5344CB8AC3E}">
        <p14:creationId xmlns:p14="http://schemas.microsoft.com/office/powerpoint/2010/main" val="3319202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ubrik 7"/>
          <p:cNvSpPr txBox="1">
            <a:spLocks/>
          </p:cNvSpPr>
          <p:nvPr/>
        </p:nvSpPr>
        <p:spPr>
          <a:xfrm>
            <a:off x="658022" y="189"/>
            <a:ext cx="7135581" cy="1441451"/>
          </a:xfrm>
          <a:prstGeom prst="rect">
            <a:avLst/>
          </a:prstGeom>
        </p:spPr>
        <p:txBody>
          <a:bodyPr vert="horz" lIns="0" tIns="0" rIns="0" bIns="0" rtlCol="0" anchor="ctr">
            <a:noAutofit/>
          </a:bodyPr>
          <a:lstStyle>
            <a:lvl1pPr algn="l" defTabSz="457200" rtl="0" eaLnBrk="1" latinLnBrk="0" hangingPunct="1">
              <a:spcBef>
                <a:spcPct val="0"/>
              </a:spcBef>
              <a:buNone/>
              <a:defRPr sz="2800" kern="1200">
                <a:solidFill>
                  <a:schemeClr val="bg1"/>
                </a:solidFill>
                <a:latin typeface="+mj-lt"/>
                <a:ea typeface="+mj-ea"/>
                <a:cs typeface="+mj-cs"/>
              </a:defRPr>
            </a:lvl1pPr>
          </a:lstStyle>
          <a:p>
            <a:r>
              <a:rPr lang="sv-SE" sz="3200" dirty="0">
                <a:solidFill>
                  <a:prstClr val="white"/>
                </a:solidFill>
                <a:latin typeface="Calibri"/>
              </a:rPr>
              <a:t>N</a:t>
            </a:r>
            <a:r>
              <a:rPr lang="sv-SE" sz="3200" dirty="0" smtClean="0">
                <a:solidFill>
                  <a:prstClr val="white"/>
                </a:solidFill>
                <a:latin typeface="Calibri"/>
              </a:rPr>
              <a:t>eutron </a:t>
            </a:r>
            <a:r>
              <a:rPr lang="sv-SE" sz="3200" dirty="0" err="1" smtClean="0">
                <a:solidFill>
                  <a:prstClr val="white"/>
                </a:solidFill>
                <a:latin typeface="Calibri"/>
              </a:rPr>
              <a:t>facilities</a:t>
            </a:r>
            <a:endParaRPr lang="sv-SE" sz="3200" dirty="0">
              <a:solidFill>
                <a:prstClr val="white"/>
              </a:solidFill>
              <a:latin typeface="Calibri"/>
            </a:endParaRPr>
          </a:p>
        </p:txBody>
      </p:sp>
      <p:grpSp>
        <p:nvGrpSpPr>
          <p:cNvPr id="133" name="Group 132"/>
          <p:cNvGrpSpPr/>
          <p:nvPr/>
        </p:nvGrpSpPr>
        <p:grpSpPr>
          <a:xfrm>
            <a:off x="1842212" y="1902483"/>
            <a:ext cx="5962993" cy="4148269"/>
            <a:chOff x="1842210" y="1902483"/>
            <a:chExt cx="5962993" cy="4148269"/>
          </a:xfrm>
        </p:grpSpPr>
        <p:sp>
          <p:nvSpPr>
            <p:cNvPr id="50" name="AutoShape 46"/>
            <p:cNvSpPr>
              <a:spLocks/>
            </p:cNvSpPr>
            <p:nvPr/>
          </p:nvSpPr>
          <p:spPr bwMode="auto">
            <a:xfrm>
              <a:off x="4577398" y="4887879"/>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600" b="1" dirty="0">
                  <a:solidFill>
                    <a:srgbClr val="FF0000"/>
                  </a:solidFill>
                  <a:cs typeface="Calibri" charset="0"/>
                  <a:sym typeface="Calibri" charset="0"/>
                </a:rPr>
                <a:t>ISIS</a:t>
              </a:r>
              <a:endParaRPr lang="en-US" sz="1600" dirty="0">
                <a:solidFill>
                  <a:srgbClr val="FF0000"/>
                </a:solidFill>
                <a:cs typeface="Arial" charset="0"/>
              </a:endParaRPr>
            </a:p>
          </p:txBody>
        </p:sp>
        <p:sp>
          <p:nvSpPr>
            <p:cNvPr id="64" name="AutoShape 60"/>
            <p:cNvSpPr>
              <a:spLocks/>
            </p:cNvSpPr>
            <p:nvPr/>
          </p:nvSpPr>
          <p:spPr bwMode="auto">
            <a:xfrm>
              <a:off x="3026301" y="4899506"/>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574" algn="ctr" defTabSz="523555">
                <a:buClr>
                  <a:srgbClr val="FF9100"/>
                </a:buClr>
                <a:defRPr/>
              </a:pPr>
              <a:r>
                <a:rPr lang="en-US" sz="1600" b="1" dirty="0">
                  <a:solidFill>
                    <a:srgbClr val="0000FF"/>
                  </a:solidFill>
                  <a:cs typeface="Calibri" charset="0"/>
                  <a:sym typeface="Calibri" charset="0"/>
                </a:rPr>
                <a:t>ILL</a:t>
              </a:r>
              <a:endParaRPr lang="en-US" sz="1600" dirty="0">
                <a:solidFill>
                  <a:srgbClr val="0000FF"/>
                </a:solidFill>
                <a:cs typeface="Arial" charset="0"/>
              </a:endParaRPr>
            </a:p>
          </p:txBody>
        </p:sp>
        <p:grpSp>
          <p:nvGrpSpPr>
            <p:cNvPr id="90" name="Group 86"/>
            <p:cNvGrpSpPr>
              <a:grpSpLocks/>
            </p:cNvGrpSpPr>
            <p:nvPr/>
          </p:nvGrpSpPr>
          <p:grpSpPr bwMode="auto">
            <a:xfrm rot="16200000">
              <a:off x="119971" y="3683466"/>
              <a:ext cx="3688654" cy="244176"/>
              <a:chOff x="711" y="-1"/>
              <a:chExt cx="4343871" cy="263520"/>
            </a:xfrm>
          </p:grpSpPr>
          <p:sp>
            <p:nvSpPr>
              <p:cNvPr id="117" name="AutoShape 87"/>
              <p:cNvSpPr>
                <a:spLocks/>
              </p:cNvSpPr>
              <p:nvPr/>
            </p:nvSpPr>
            <p:spPr bwMode="auto">
              <a:xfrm>
                <a:off x="711" y="0"/>
                <a:ext cx="3725863"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lnTo>
                      <a:pt x="0" y="0"/>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lstStyle/>
              <a:p>
                <a:pPr algn="ctr" defTabSz="523555">
                  <a:buClr>
                    <a:srgbClr val="000000"/>
                  </a:buClr>
                  <a:defRPr/>
                </a:pPr>
                <a:endParaRPr lang="en-US" sz="1600">
                  <a:solidFill>
                    <a:srgbClr val="FFFFFF"/>
                  </a:solidFill>
                  <a:effectLst>
                    <a:outerShdw blurRad="38100" dist="38100" dir="2700000" algn="tl">
                      <a:srgbClr val="DDDDDD"/>
                    </a:outerShdw>
                  </a:effectLst>
                  <a:cs typeface="Calibri" charset="0"/>
                  <a:sym typeface="Calibri" charset="0"/>
                </a:endParaRPr>
              </a:p>
            </p:txBody>
          </p:sp>
          <p:sp>
            <p:nvSpPr>
              <p:cNvPr id="118" name="AutoShape 88"/>
              <p:cNvSpPr>
                <a:spLocks/>
              </p:cNvSpPr>
              <p:nvPr/>
            </p:nvSpPr>
            <p:spPr bwMode="auto">
              <a:xfrm>
                <a:off x="712" y="-1"/>
                <a:ext cx="4343870" cy="2635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600" dirty="0">
                    <a:solidFill>
                      <a:srgbClr val="000000"/>
                    </a:solidFill>
                    <a:cs typeface="Calibri" charset="0"/>
                    <a:sym typeface="Calibri" charset="0"/>
                  </a:rPr>
                  <a:t>Effective thermal neutron flux n/cm</a:t>
                </a:r>
                <a:r>
                  <a:rPr lang="en-US" sz="1600" baseline="31000" dirty="0">
                    <a:solidFill>
                      <a:srgbClr val="000000"/>
                    </a:solidFill>
                    <a:cs typeface="Calibri" charset="0"/>
                    <a:sym typeface="Calibri" charset="0"/>
                  </a:rPr>
                  <a:t>2</a:t>
                </a:r>
                <a:r>
                  <a:rPr lang="en-US" sz="1600" dirty="0">
                    <a:solidFill>
                      <a:srgbClr val="000000"/>
                    </a:solidFill>
                    <a:cs typeface="Calibri" charset="0"/>
                    <a:sym typeface="Calibri" charset="0"/>
                  </a:rPr>
                  <a:t>-s</a:t>
                </a:r>
                <a:endParaRPr lang="en-US" sz="1600" dirty="0">
                  <a:solidFill>
                    <a:srgbClr val="000000"/>
                  </a:solidFill>
                  <a:cs typeface="Arial" charset="0"/>
                </a:endParaRPr>
              </a:p>
            </p:txBody>
          </p:sp>
        </p:grpSp>
        <p:sp>
          <p:nvSpPr>
            <p:cNvPr id="94" name="AutoShape 92"/>
            <p:cNvSpPr>
              <a:spLocks/>
            </p:cNvSpPr>
            <p:nvPr/>
          </p:nvSpPr>
          <p:spPr bwMode="auto">
            <a:xfrm>
              <a:off x="5051163" y="4924866"/>
              <a:ext cx="1021421"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600" b="1" dirty="0">
                  <a:solidFill>
                    <a:srgbClr val="0000FF"/>
                  </a:solidFill>
                  <a:cs typeface="Calibri" charset="0"/>
                  <a:sym typeface="Calibri" charset="0"/>
                </a:rPr>
                <a:t>FRM-II</a:t>
              </a:r>
              <a:endParaRPr lang="en-US" sz="1600" b="1" dirty="0">
                <a:solidFill>
                  <a:srgbClr val="0000FF"/>
                </a:solidFill>
                <a:cs typeface="Arial" charset="0"/>
              </a:endParaRPr>
            </a:p>
          </p:txBody>
        </p:sp>
        <p:sp>
          <p:nvSpPr>
            <p:cNvPr id="99" name="AutoShape 97"/>
            <p:cNvSpPr>
              <a:spLocks/>
            </p:cNvSpPr>
            <p:nvPr/>
          </p:nvSpPr>
          <p:spPr bwMode="auto">
            <a:xfrm>
              <a:off x="6072584" y="5010467"/>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600" b="1" dirty="0">
                  <a:solidFill>
                    <a:srgbClr val="FF0000"/>
                  </a:solidFill>
                  <a:cs typeface="Calibri" charset="0"/>
                  <a:sym typeface="Calibri" charset="0"/>
                </a:rPr>
                <a:t>SNS</a:t>
              </a:r>
              <a:endParaRPr lang="en-US" sz="1600" dirty="0">
                <a:solidFill>
                  <a:srgbClr val="FF0000"/>
                </a:solidFill>
                <a:cs typeface="Arial" charset="0"/>
              </a:endParaRPr>
            </a:p>
          </p:txBody>
        </p:sp>
        <p:sp>
          <p:nvSpPr>
            <p:cNvPr id="108" name="AutoShape 104"/>
            <p:cNvSpPr>
              <a:spLocks/>
            </p:cNvSpPr>
            <p:nvPr/>
          </p:nvSpPr>
          <p:spPr bwMode="auto">
            <a:xfrm>
              <a:off x="6137406" y="4578850"/>
              <a:ext cx="929620" cy="1509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600" b="1" dirty="0">
                  <a:solidFill>
                    <a:srgbClr val="FF0000"/>
                  </a:solidFill>
                  <a:cs typeface="Calibri" charset="0"/>
                  <a:sym typeface="Calibri" charset="0"/>
                </a:rPr>
                <a:t>J-PARC</a:t>
              </a:r>
              <a:endParaRPr lang="en-US" sz="1600" dirty="0">
                <a:solidFill>
                  <a:srgbClr val="FF0000"/>
                </a:solidFill>
                <a:cs typeface="Arial" charset="0"/>
              </a:endParaRPr>
            </a:p>
          </p:txBody>
        </p:sp>
        <p:sp>
          <p:nvSpPr>
            <p:cNvPr id="112" name="AutoShape 108"/>
            <p:cNvSpPr>
              <a:spLocks/>
            </p:cNvSpPr>
            <p:nvPr/>
          </p:nvSpPr>
          <p:spPr bwMode="auto">
            <a:xfrm>
              <a:off x="3657100" y="4966049"/>
              <a:ext cx="761773" cy="1566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600" b="1" dirty="0">
                  <a:solidFill>
                    <a:srgbClr val="FF0000"/>
                  </a:solidFill>
                  <a:cs typeface="Calibri" charset="0"/>
                  <a:sym typeface="Calibri" charset="0"/>
                </a:rPr>
                <a:t>LANSCE</a:t>
              </a:r>
              <a:endParaRPr lang="en-US" sz="1600" dirty="0">
                <a:solidFill>
                  <a:srgbClr val="FF0000"/>
                </a:solidFill>
                <a:cs typeface="Arial" charset="0"/>
              </a:endParaRPr>
            </a:p>
          </p:txBody>
        </p:sp>
        <p:sp>
          <p:nvSpPr>
            <p:cNvPr id="139" name="AutoShape 60"/>
            <p:cNvSpPr>
              <a:spLocks/>
            </p:cNvSpPr>
            <p:nvPr/>
          </p:nvSpPr>
          <p:spPr bwMode="auto">
            <a:xfrm>
              <a:off x="2606020" y="4960460"/>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574" algn="ctr" defTabSz="523555">
                <a:buClr>
                  <a:srgbClr val="FF9100"/>
                </a:buClr>
                <a:defRPr/>
              </a:pPr>
              <a:r>
                <a:rPr lang="en-US" sz="1600" b="1" dirty="0">
                  <a:solidFill>
                    <a:srgbClr val="0000FF"/>
                  </a:solidFill>
                  <a:cs typeface="Calibri" charset="0"/>
                  <a:sym typeface="Calibri" charset="0"/>
                </a:rPr>
                <a:t>NIST</a:t>
              </a:r>
              <a:endParaRPr lang="en-US" sz="1600" dirty="0">
                <a:solidFill>
                  <a:srgbClr val="0000FF"/>
                </a:solidFill>
                <a:cs typeface="Arial" charset="0"/>
              </a:endParaRPr>
            </a:p>
          </p:txBody>
        </p:sp>
        <p:sp>
          <p:nvSpPr>
            <p:cNvPr id="178" name="AutoShape 88"/>
            <p:cNvSpPr>
              <a:spLocks/>
            </p:cNvSpPr>
            <p:nvPr/>
          </p:nvSpPr>
          <p:spPr bwMode="auto">
            <a:xfrm>
              <a:off x="4828497" y="5669526"/>
              <a:ext cx="1948192" cy="3812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600" dirty="0">
                  <a:solidFill>
                    <a:srgbClr val="000000"/>
                  </a:solidFill>
                  <a:cs typeface="Calibri" charset="0"/>
                  <a:sym typeface="Calibri" charset="0"/>
                </a:rPr>
                <a:t>Year</a:t>
              </a:r>
              <a:endParaRPr lang="en-US" sz="1600" dirty="0">
                <a:solidFill>
                  <a:srgbClr val="000000"/>
                </a:solidFill>
                <a:cs typeface="Arial" charset="0"/>
              </a:endParaRPr>
            </a:p>
          </p:txBody>
        </p:sp>
        <p:sp>
          <p:nvSpPr>
            <p:cNvPr id="156" name="AutoShape 104"/>
            <p:cNvSpPr>
              <a:spLocks/>
            </p:cNvSpPr>
            <p:nvPr/>
          </p:nvSpPr>
          <p:spPr bwMode="auto">
            <a:xfrm>
              <a:off x="6548743" y="2335462"/>
              <a:ext cx="455891" cy="1509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600" b="1" dirty="0">
                  <a:solidFill>
                    <a:srgbClr val="FF0000"/>
                  </a:solidFill>
                  <a:cs typeface="Calibri" charset="0"/>
                  <a:sym typeface="Calibri" charset="0"/>
                </a:rPr>
                <a:t>ESS</a:t>
              </a:r>
              <a:endParaRPr lang="en-US" sz="1600" dirty="0">
                <a:solidFill>
                  <a:srgbClr val="FF0000"/>
                </a:solidFill>
                <a:cs typeface="Arial" charset="0"/>
              </a:endParaRPr>
            </a:p>
          </p:txBody>
        </p:sp>
        <p:graphicFrame>
          <p:nvGraphicFramePr>
            <p:cNvPr id="180" name="Chart 179"/>
            <p:cNvGraphicFramePr>
              <a:graphicFrameLocks/>
            </p:cNvGraphicFramePr>
            <p:nvPr>
              <p:extLst>
                <p:ext uri="{D42A27DB-BD31-4B8C-83A1-F6EECF244321}">
                  <p14:modId xmlns:p14="http://schemas.microsoft.com/office/powerpoint/2010/main" val="147208086"/>
                </p:ext>
              </p:extLst>
            </p:nvPr>
          </p:nvGraphicFramePr>
          <p:xfrm>
            <a:off x="2145652" y="1902483"/>
            <a:ext cx="5659551" cy="3747406"/>
          </p:xfrm>
          <a:graphic>
            <a:graphicData uri="http://schemas.openxmlformats.org/drawingml/2006/chart">
              <c:chart xmlns:c="http://schemas.openxmlformats.org/drawingml/2006/chart" xmlns:r="http://schemas.openxmlformats.org/officeDocument/2006/relationships" r:id="rId3"/>
            </a:graphicData>
          </a:graphic>
        </p:graphicFrame>
        <p:sp>
          <p:nvSpPr>
            <p:cNvPr id="123" name="TextBox 122"/>
            <p:cNvSpPr txBox="1"/>
            <p:nvPr/>
          </p:nvSpPr>
          <p:spPr>
            <a:xfrm>
              <a:off x="2878019" y="2335462"/>
              <a:ext cx="2421556" cy="584776"/>
            </a:xfrm>
            <a:prstGeom prst="rect">
              <a:avLst/>
            </a:prstGeom>
            <a:solidFill>
              <a:schemeClr val="bg1"/>
            </a:solidFill>
          </p:spPr>
          <p:txBody>
            <a:bodyPr wrap="none" rtlCol="0">
              <a:spAutoFit/>
            </a:bodyPr>
            <a:lstStyle/>
            <a:p>
              <a:r>
                <a:rPr lang="en-US" sz="1600" dirty="0" smtClean="0">
                  <a:solidFill>
                    <a:srgbClr val="0000FF"/>
                  </a:solidFill>
                </a:rPr>
                <a:t>Reactor sources</a:t>
              </a:r>
            </a:p>
            <a:p>
              <a:r>
                <a:rPr lang="en-US" sz="1600" dirty="0" smtClean="0">
                  <a:solidFill>
                    <a:srgbClr val="FF0000"/>
                  </a:solidFill>
                </a:rPr>
                <a:t>Accelerator-driven sources</a:t>
              </a:r>
              <a:endParaRPr lang="en-US" sz="1600" dirty="0">
                <a:solidFill>
                  <a:srgbClr val="FF0000"/>
                </a:solidFill>
              </a:endParaRPr>
            </a:p>
          </p:txBody>
        </p:sp>
        <p:sp>
          <p:nvSpPr>
            <p:cNvPr id="183" name="AutoShape 104"/>
            <p:cNvSpPr>
              <a:spLocks/>
            </p:cNvSpPr>
            <p:nvPr/>
          </p:nvSpPr>
          <p:spPr bwMode="auto">
            <a:xfrm>
              <a:off x="6722730" y="5002323"/>
              <a:ext cx="687889" cy="286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600" b="1" dirty="0" smtClean="0">
                  <a:solidFill>
                    <a:srgbClr val="FF0000"/>
                  </a:solidFill>
                  <a:cs typeface="Calibri" charset="0"/>
                  <a:sym typeface="Calibri" charset="0"/>
                </a:rPr>
                <a:t>CSNS</a:t>
              </a:r>
              <a:endParaRPr lang="en-US" sz="1600" dirty="0">
                <a:solidFill>
                  <a:srgbClr val="FF0000"/>
                </a:solidFill>
                <a:cs typeface="Arial" charset="0"/>
              </a:endParaRPr>
            </a:p>
          </p:txBody>
        </p:sp>
        <p:sp>
          <p:nvSpPr>
            <p:cNvPr id="132" name="Oval 131"/>
            <p:cNvSpPr/>
            <p:nvPr/>
          </p:nvSpPr>
          <p:spPr>
            <a:xfrm>
              <a:off x="6604196" y="4943670"/>
              <a:ext cx="131233" cy="13123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
        <p:nvSpPr>
          <p:cNvPr id="6" name="Freeform 5"/>
          <p:cNvSpPr/>
          <p:nvPr/>
        </p:nvSpPr>
        <p:spPr>
          <a:xfrm rot="21119190">
            <a:off x="4522184" y="2844511"/>
            <a:ext cx="2744495" cy="2257315"/>
          </a:xfrm>
          <a:custGeom>
            <a:avLst/>
            <a:gdLst>
              <a:gd name="connsiteX0" fmla="*/ 0 w 2106397"/>
              <a:gd name="connsiteY0" fmla="*/ 2013263 h 2059297"/>
              <a:gd name="connsiteX1" fmla="*/ 1393939 w 2106397"/>
              <a:gd name="connsiteY1" fmla="*/ 1796450 h 2059297"/>
              <a:gd name="connsiteX2" fmla="*/ 2106397 w 2106397"/>
              <a:gd name="connsiteY2" fmla="*/ 0 h 2059297"/>
            </a:gdLst>
            <a:ahLst/>
            <a:cxnLst>
              <a:cxn ang="0">
                <a:pos x="connsiteX0" y="connsiteY0"/>
              </a:cxn>
              <a:cxn ang="0">
                <a:pos x="connsiteX1" y="connsiteY1"/>
              </a:cxn>
              <a:cxn ang="0">
                <a:pos x="connsiteX2" y="connsiteY2"/>
              </a:cxn>
            </a:cxnLst>
            <a:rect l="l" t="t" r="r" b="b"/>
            <a:pathLst>
              <a:path w="2106397" h="2059297">
                <a:moveTo>
                  <a:pt x="0" y="2013263"/>
                </a:moveTo>
                <a:cubicBezTo>
                  <a:pt x="521436" y="2072628"/>
                  <a:pt x="1042873" y="2131994"/>
                  <a:pt x="1393939" y="1796450"/>
                </a:cubicBezTo>
                <a:cubicBezTo>
                  <a:pt x="1745005" y="1460906"/>
                  <a:pt x="1925701" y="730453"/>
                  <a:pt x="2106397" y="0"/>
                </a:cubicBezTo>
              </a:path>
            </a:pathLst>
          </a:custGeom>
          <a:ln w="12700" cmpd="sng">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72281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627160" y="161"/>
            <a:ext cx="6573045" cy="1441531"/>
          </a:xfrm>
        </p:spPr>
        <p:txBody>
          <a:bodyPr/>
          <a:lstStyle/>
          <a:p>
            <a:pPr eaLnBrk="1">
              <a:defRPr/>
            </a:pPr>
            <a:r>
              <a:rPr lang="en-US" dirty="0" smtClean="0"/>
              <a:t>ESS long </a:t>
            </a:r>
            <a:r>
              <a:rPr lang="en-US" dirty="0"/>
              <a:t>p</a:t>
            </a:r>
            <a:r>
              <a:rPr lang="en-US" dirty="0" smtClean="0"/>
              <a:t>ulse </a:t>
            </a:r>
            <a:r>
              <a:rPr lang="en-US" dirty="0"/>
              <a:t>p</a:t>
            </a:r>
            <a:r>
              <a:rPr lang="en-US" dirty="0" smtClean="0"/>
              <a:t>otential</a:t>
            </a:r>
          </a:p>
        </p:txBody>
      </p:sp>
      <p:grpSp>
        <p:nvGrpSpPr>
          <p:cNvPr id="24" name="Group 23"/>
          <p:cNvGrpSpPr/>
          <p:nvPr/>
        </p:nvGrpSpPr>
        <p:grpSpPr>
          <a:xfrm>
            <a:off x="6560075" y="2692166"/>
            <a:ext cx="2636087" cy="1690231"/>
            <a:chOff x="6772374" y="2848998"/>
            <a:chExt cx="2636093" cy="1690230"/>
          </a:xfrm>
        </p:grpSpPr>
        <p:grpSp>
          <p:nvGrpSpPr>
            <p:cNvPr id="4" name="Group 3"/>
            <p:cNvGrpSpPr/>
            <p:nvPr/>
          </p:nvGrpSpPr>
          <p:grpSpPr>
            <a:xfrm>
              <a:off x="7210583" y="3242548"/>
              <a:ext cx="2197884" cy="1296680"/>
              <a:chOff x="7316437" y="2001555"/>
              <a:chExt cx="2197884" cy="1296680"/>
            </a:xfrm>
          </p:grpSpPr>
          <p:grpSp>
            <p:nvGrpSpPr>
              <p:cNvPr id="215" name="Group 214"/>
              <p:cNvGrpSpPr/>
              <p:nvPr/>
            </p:nvGrpSpPr>
            <p:grpSpPr>
              <a:xfrm>
                <a:off x="7316437" y="2001555"/>
                <a:ext cx="2197884" cy="1294273"/>
                <a:chOff x="1266115" y="1496294"/>
                <a:chExt cx="8201858" cy="4935232"/>
              </a:xfrm>
            </p:grpSpPr>
            <p:sp>
              <p:nvSpPr>
                <p:cNvPr id="216" name="AutoShape 2"/>
                <p:cNvSpPr>
                  <a:spLocks/>
                </p:cNvSpPr>
                <p:nvPr/>
              </p:nvSpPr>
              <p:spPr bwMode="auto">
                <a:xfrm>
                  <a:off x="1280052" y="1829935"/>
                  <a:ext cx="7484197" cy="46015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455" y="17233"/>
                      </a:lnTo>
                      <a:lnTo>
                        <a:pt x="810" y="14270"/>
                      </a:lnTo>
                      <a:lnTo>
                        <a:pt x="1240" y="11228"/>
                      </a:lnTo>
                      <a:lnTo>
                        <a:pt x="1671" y="8889"/>
                      </a:lnTo>
                      <a:lnTo>
                        <a:pt x="2203" y="6862"/>
                      </a:lnTo>
                      <a:lnTo>
                        <a:pt x="2709" y="5380"/>
                      </a:lnTo>
                      <a:lnTo>
                        <a:pt x="3291" y="3898"/>
                      </a:lnTo>
                      <a:lnTo>
                        <a:pt x="3773" y="3119"/>
                      </a:lnTo>
                      <a:lnTo>
                        <a:pt x="4431" y="2261"/>
                      </a:lnTo>
                      <a:lnTo>
                        <a:pt x="4912" y="1715"/>
                      </a:lnTo>
                      <a:lnTo>
                        <a:pt x="5520" y="1325"/>
                      </a:lnTo>
                      <a:lnTo>
                        <a:pt x="6153" y="935"/>
                      </a:lnTo>
                      <a:lnTo>
                        <a:pt x="7368" y="467"/>
                      </a:lnTo>
                      <a:lnTo>
                        <a:pt x="8457" y="311"/>
                      </a:lnTo>
                      <a:lnTo>
                        <a:pt x="9445" y="233"/>
                      </a:lnTo>
                      <a:lnTo>
                        <a:pt x="10432" y="77"/>
                      </a:lnTo>
                      <a:lnTo>
                        <a:pt x="12382" y="77"/>
                      </a:lnTo>
                      <a:lnTo>
                        <a:pt x="13901" y="0"/>
                      </a:lnTo>
                      <a:lnTo>
                        <a:pt x="14129" y="2573"/>
                      </a:lnTo>
                      <a:lnTo>
                        <a:pt x="14408" y="5380"/>
                      </a:lnTo>
                      <a:lnTo>
                        <a:pt x="14585" y="6862"/>
                      </a:lnTo>
                      <a:lnTo>
                        <a:pt x="14813" y="8655"/>
                      </a:lnTo>
                      <a:lnTo>
                        <a:pt x="15016" y="9981"/>
                      </a:lnTo>
                      <a:lnTo>
                        <a:pt x="15320" y="11618"/>
                      </a:lnTo>
                      <a:lnTo>
                        <a:pt x="15573" y="12944"/>
                      </a:lnTo>
                      <a:lnTo>
                        <a:pt x="15851" y="14114"/>
                      </a:lnTo>
                      <a:lnTo>
                        <a:pt x="16079" y="14971"/>
                      </a:lnTo>
                      <a:lnTo>
                        <a:pt x="16307" y="15673"/>
                      </a:lnTo>
                      <a:lnTo>
                        <a:pt x="16611" y="16531"/>
                      </a:lnTo>
                      <a:lnTo>
                        <a:pt x="16991" y="17389"/>
                      </a:lnTo>
                      <a:lnTo>
                        <a:pt x="17345" y="18090"/>
                      </a:lnTo>
                      <a:lnTo>
                        <a:pt x="17675" y="18636"/>
                      </a:lnTo>
                      <a:lnTo>
                        <a:pt x="18105" y="19182"/>
                      </a:lnTo>
                      <a:lnTo>
                        <a:pt x="18434" y="19572"/>
                      </a:lnTo>
                      <a:lnTo>
                        <a:pt x="18814" y="19884"/>
                      </a:lnTo>
                      <a:lnTo>
                        <a:pt x="19270" y="20274"/>
                      </a:lnTo>
                      <a:lnTo>
                        <a:pt x="19751" y="20664"/>
                      </a:lnTo>
                      <a:lnTo>
                        <a:pt x="20207" y="20898"/>
                      </a:lnTo>
                      <a:lnTo>
                        <a:pt x="20561" y="21054"/>
                      </a:lnTo>
                      <a:lnTo>
                        <a:pt x="21093" y="21288"/>
                      </a:lnTo>
                      <a:lnTo>
                        <a:pt x="21600" y="21366"/>
                      </a:lnTo>
                    </a:path>
                  </a:pathLst>
                </a:custGeom>
                <a:noFill/>
                <a:ln w="25400" cap="flat" cmpd="sng">
                  <a:solidFill>
                    <a:srgbClr val="40A0D5"/>
                  </a:solidFill>
                  <a:prstDash val="solid"/>
                  <a:round/>
                  <a:headEnd/>
                  <a:tailEnd/>
                </a:ln>
                <a:effectLst/>
              </p:spPr>
              <p:txBody>
                <a:bodyPr lIns="0" tIns="0" rIns="0" bIns="0" anchor="ctr"/>
                <a:lstStyle/>
                <a:p>
                  <a:pPr algn="ctr" defTabSz="1165204">
                    <a:defRPr/>
                  </a:pPr>
                  <a:endParaRPr lang="en-US" sz="5200">
                    <a:solidFill>
                      <a:srgbClr val="FFFFFF"/>
                    </a:solidFill>
                    <a:latin typeface="+mj-lt"/>
                    <a:cs typeface="Gill Sans" charset="0"/>
                    <a:sym typeface="Gill Sans" charset="0"/>
                  </a:endParaRPr>
                </a:p>
              </p:txBody>
            </p:sp>
            <p:sp>
              <p:nvSpPr>
                <p:cNvPr id="222" name="Line 11"/>
                <p:cNvSpPr>
                  <a:spLocks noChangeShapeType="1"/>
                </p:cNvSpPr>
                <p:nvPr/>
              </p:nvSpPr>
              <p:spPr bwMode="auto">
                <a:xfrm flipV="1">
                  <a:off x="1266115" y="1496294"/>
                  <a:ext cx="13936" cy="4908087"/>
                </a:xfrm>
                <a:prstGeom prst="line">
                  <a:avLst/>
                </a:prstGeom>
                <a:noFill/>
                <a:ln w="12700" cap="flat" cmpd="sng">
                  <a:solidFill>
                    <a:srgbClr val="00000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3245" indent="-204869" defTabSz="455263">
                    <a:spcBef>
                      <a:spcPts val="1620"/>
                    </a:spcBef>
                    <a:buSzPct val="100000"/>
                    <a:buFont typeface="Arial" charset="0"/>
                    <a:buChar char="•"/>
                    <a:defRPr/>
                  </a:pPr>
                  <a:endParaRPr lang="en-US" sz="1400">
                    <a:solidFill>
                      <a:srgbClr val="006D8F"/>
                    </a:solidFill>
                    <a:latin typeface="+mj-lt"/>
                    <a:cs typeface="Calibri" charset="0"/>
                    <a:sym typeface="Calibri" charset="0"/>
                  </a:endParaRPr>
                </a:p>
              </p:txBody>
            </p:sp>
            <p:sp>
              <p:nvSpPr>
                <p:cNvPr id="241" name="Line 39"/>
                <p:cNvSpPr>
                  <a:spLocks noChangeShapeType="1"/>
                </p:cNvSpPr>
                <p:nvPr/>
              </p:nvSpPr>
              <p:spPr bwMode="auto">
                <a:xfrm>
                  <a:off x="1266115" y="6424976"/>
                  <a:ext cx="8201858" cy="1429"/>
                </a:xfrm>
                <a:prstGeom prst="line">
                  <a:avLst/>
                </a:prstGeom>
                <a:noFill/>
                <a:ln w="12700" cap="flat" cmpd="sng">
                  <a:solidFill>
                    <a:srgbClr val="00000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3245" indent="-204869" defTabSz="455263">
                    <a:spcBef>
                      <a:spcPts val="1620"/>
                    </a:spcBef>
                    <a:buSzPct val="100000"/>
                    <a:buFont typeface="Arial" charset="0"/>
                    <a:buChar char="•"/>
                    <a:defRPr/>
                  </a:pPr>
                  <a:endParaRPr lang="en-US" sz="1400">
                    <a:solidFill>
                      <a:srgbClr val="006D8F"/>
                    </a:solidFill>
                    <a:latin typeface="+mj-lt"/>
                    <a:cs typeface="Calibri" charset="0"/>
                    <a:sym typeface="Calibri" charset="0"/>
                  </a:endParaRPr>
                </a:p>
              </p:txBody>
            </p:sp>
          </p:grpSp>
          <p:sp>
            <p:nvSpPr>
              <p:cNvPr id="31" name="Trapezoid 30"/>
              <p:cNvSpPr/>
              <p:nvPr/>
            </p:nvSpPr>
            <p:spPr>
              <a:xfrm>
                <a:off x="7971452" y="2098578"/>
                <a:ext cx="782392" cy="1199657"/>
              </a:xfrm>
              <a:prstGeom prst="trapezoid">
                <a:avLst/>
              </a:prstGeom>
              <a:solidFill>
                <a:srgbClr val="40A0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j-lt"/>
                </a:endParaRPr>
              </a:p>
            </p:txBody>
          </p:sp>
        </p:grpSp>
        <p:sp>
          <p:nvSpPr>
            <p:cNvPr id="2" name="TextBox 1"/>
            <p:cNvSpPr txBox="1"/>
            <p:nvPr/>
          </p:nvSpPr>
          <p:spPr>
            <a:xfrm>
              <a:off x="6772374" y="2848998"/>
              <a:ext cx="2621236" cy="338554"/>
            </a:xfrm>
            <a:prstGeom prst="rect">
              <a:avLst/>
            </a:prstGeom>
            <a:noFill/>
          </p:spPr>
          <p:txBody>
            <a:bodyPr wrap="none" rtlCol="0">
              <a:spAutoFit/>
            </a:bodyPr>
            <a:lstStyle/>
            <a:p>
              <a:r>
                <a:rPr lang="en-US" sz="1600" b="1" dirty="0">
                  <a:solidFill>
                    <a:prstClr val="black"/>
                  </a:solidFill>
                  <a:latin typeface="+mj-lt"/>
                  <a:cs typeface="Helvetica Light"/>
                </a:rPr>
                <a:t>Possibilities of pulse shaping</a:t>
              </a:r>
            </a:p>
          </p:txBody>
        </p:sp>
        <p:sp>
          <p:nvSpPr>
            <p:cNvPr id="5" name="Isosceles Triangle 4"/>
            <p:cNvSpPr/>
            <p:nvPr/>
          </p:nvSpPr>
          <p:spPr>
            <a:xfrm>
              <a:off x="7595598" y="3414394"/>
              <a:ext cx="45719" cy="1122427"/>
            </a:xfrm>
            <a:prstGeom prst="triangle">
              <a:avLst/>
            </a:prstGeom>
            <a:solidFill>
              <a:srgbClr val="44A1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j-lt"/>
              </a:endParaRPr>
            </a:p>
          </p:txBody>
        </p:sp>
      </p:grpSp>
      <p:grpSp>
        <p:nvGrpSpPr>
          <p:cNvPr id="25" name="Group 24"/>
          <p:cNvGrpSpPr/>
          <p:nvPr/>
        </p:nvGrpSpPr>
        <p:grpSpPr>
          <a:xfrm>
            <a:off x="440706" y="1578638"/>
            <a:ext cx="9016639" cy="5239500"/>
            <a:chOff x="186217" y="1175040"/>
            <a:chExt cx="9841399" cy="5669907"/>
          </a:xfrm>
        </p:grpSpPr>
        <p:sp>
          <p:nvSpPr>
            <p:cNvPr id="67" name="Freeform 66"/>
            <p:cNvSpPr/>
            <p:nvPr/>
          </p:nvSpPr>
          <p:spPr>
            <a:xfrm>
              <a:off x="1202725" y="1588728"/>
              <a:ext cx="7528286" cy="4768952"/>
            </a:xfrm>
            <a:custGeom>
              <a:avLst/>
              <a:gdLst>
                <a:gd name="connsiteX0" fmla="*/ 0 w 7528286"/>
                <a:gd name="connsiteY0" fmla="*/ 4331925 h 4341062"/>
                <a:gd name="connsiteX1" fmla="*/ 182725 w 7528286"/>
                <a:gd name="connsiteY1" fmla="*/ 3463968 h 4341062"/>
                <a:gd name="connsiteX2" fmla="*/ 438541 w 7528286"/>
                <a:gd name="connsiteY2" fmla="*/ 2239693 h 4341062"/>
                <a:gd name="connsiteX3" fmla="*/ 977581 w 7528286"/>
                <a:gd name="connsiteY3" fmla="*/ 1106781 h 4341062"/>
                <a:gd name="connsiteX4" fmla="*/ 1507484 w 7528286"/>
                <a:gd name="connsiteY4" fmla="*/ 531188 h 4341062"/>
                <a:gd name="connsiteX5" fmla="*/ 2156160 w 7528286"/>
                <a:gd name="connsiteY5" fmla="*/ 220551 h 4341062"/>
                <a:gd name="connsiteX6" fmla="*/ 2786562 w 7528286"/>
                <a:gd name="connsiteY6" fmla="*/ 92642 h 4341062"/>
                <a:gd name="connsiteX7" fmla="*/ 3736734 w 7528286"/>
                <a:gd name="connsiteY7" fmla="*/ 28687 h 4341062"/>
                <a:gd name="connsiteX8" fmla="*/ 4604680 w 7528286"/>
                <a:gd name="connsiteY8" fmla="*/ 19551 h 4341062"/>
                <a:gd name="connsiteX9" fmla="*/ 4979267 w 7528286"/>
                <a:gd name="connsiteY9" fmla="*/ 19551 h 4341062"/>
                <a:gd name="connsiteX10" fmla="*/ 4997539 w 7528286"/>
                <a:gd name="connsiteY10" fmla="*/ 74369 h 4341062"/>
                <a:gd name="connsiteX11" fmla="*/ 5116311 w 7528286"/>
                <a:gd name="connsiteY11" fmla="*/ 814416 h 4341062"/>
                <a:gd name="connsiteX12" fmla="*/ 5326445 w 7528286"/>
                <a:gd name="connsiteY12" fmla="*/ 1919919 h 4341062"/>
                <a:gd name="connsiteX13" fmla="*/ 5582261 w 7528286"/>
                <a:gd name="connsiteY13" fmla="*/ 2915785 h 4341062"/>
                <a:gd name="connsiteX14" fmla="*/ 5965984 w 7528286"/>
                <a:gd name="connsiteY14" fmla="*/ 3674105 h 4341062"/>
                <a:gd name="connsiteX15" fmla="*/ 6358843 w 7528286"/>
                <a:gd name="connsiteY15" fmla="*/ 4085243 h 4341062"/>
                <a:gd name="connsiteX16" fmla="*/ 6852202 w 7528286"/>
                <a:gd name="connsiteY16" fmla="*/ 4295380 h 4341062"/>
                <a:gd name="connsiteX17" fmla="*/ 7299879 w 7528286"/>
                <a:gd name="connsiteY17" fmla="*/ 4331925 h 4341062"/>
                <a:gd name="connsiteX18" fmla="*/ 7528286 w 7528286"/>
                <a:gd name="connsiteY18" fmla="*/ 4341062 h 4341062"/>
                <a:gd name="connsiteX19" fmla="*/ 0 w 7528286"/>
                <a:gd name="connsiteY19" fmla="*/ 4331925 h 434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28286" h="4341062">
                  <a:moveTo>
                    <a:pt x="0" y="4331925"/>
                  </a:moveTo>
                  <a:cubicBezTo>
                    <a:pt x="54817" y="4072299"/>
                    <a:pt x="109635" y="3812673"/>
                    <a:pt x="182725" y="3463968"/>
                  </a:cubicBezTo>
                  <a:cubicBezTo>
                    <a:pt x="255815" y="3115263"/>
                    <a:pt x="306065" y="2632557"/>
                    <a:pt x="438541" y="2239693"/>
                  </a:cubicBezTo>
                  <a:cubicBezTo>
                    <a:pt x="571017" y="1846829"/>
                    <a:pt x="799424" y="1391532"/>
                    <a:pt x="977581" y="1106781"/>
                  </a:cubicBezTo>
                  <a:cubicBezTo>
                    <a:pt x="1155738" y="822030"/>
                    <a:pt x="1311054" y="678893"/>
                    <a:pt x="1507484" y="531188"/>
                  </a:cubicBezTo>
                  <a:cubicBezTo>
                    <a:pt x="1703914" y="383483"/>
                    <a:pt x="1942980" y="293642"/>
                    <a:pt x="2156160" y="220551"/>
                  </a:cubicBezTo>
                  <a:cubicBezTo>
                    <a:pt x="2369340" y="147460"/>
                    <a:pt x="2523133" y="124619"/>
                    <a:pt x="2786562" y="92642"/>
                  </a:cubicBezTo>
                  <a:cubicBezTo>
                    <a:pt x="3049991" y="60665"/>
                    <a:pt x="3433714" y="40869"/>
                    <a:pt x="3736734" y="28687"/>
                  </a:cubicBezTo>
                  <a:cubicBezTo>
                    <a:pt x="4039754" y="16505"/>
                    <a:pt x="4604680" y="19551"/>
                    <a:pt x="4604680" y="19551"/>
                  </a:cubicBezTo>
                  <a:cubicBezTo>
                    <a:pt x="4811769" y="18028"/>
                    <a:pt x="4913791" y="10415"/>
                    <a:pt x="4979267" y="19551"/>
                  </a:cubicBezTo>
                  <a:cubicBezTo>
                    <a:pt x="5044743" y="28687"/>
                    <a:pt x="4974698" y="-58108"/>
                    <a:pt x="4997539" y="74369"/>
                  </a:cubicBezTo>
                  <a:cubicBezTo>
                    <a:pt x="5020380" y="206846"/>
                    <a:pt x="5061493" y="506824"/>
                    <a:pt x="5116311" y="814416"/>
                  </a:cubicBezTo>
                  <a:cubicBezTo>
                    <a:pt x="5171129" y="1122008"/>
                    <a:pt x="5248787" y="1569691"/>
                    <a:pt x="5326445" y="1919919"/>
                  </a:cubicBezTo>
                  <a:cubicBezTo>
                    <a:pt x="5404103" y="2270147"/>
                    <a:pt x="5475671" y="2623421"/>
                    <a:pt x="5582261" y="2915785"/>
                  </a:cubicBezTo>
                  <a:cubicBezTo>
                    <a:pt x="5688851" y="3208149"/>
                    <a:pt x="5836554" y="3479195"/>
                    <a:pt x="5965984" y="3674105"/>
                  </a:cubicBezTo>
                  <a:cubicBezTo>
                    <a:pt x="6095414" y="3869015"/>
                    <a:pt x="6211140" y="3981697"/>
                    <a:pt x="6358843" y="4085243"/>
                  </a:cubicBezTo>
                  <a:cubicBezTo>
                    <a:pt x="6506546" y="4188789"/>
                    <a:pt x="6695363" y="4254266"/>
                    <a:pt x="6852202" y="4295380"/>
                  </a:cubicBezTo>
                  <a:cubicBezTo>
                    <a:pt x="7009041" y="4336494"/>
                    <a:pt x="7187198" y="4324311"/>
                    <a:pt x="7299879" y="4331925"/>
                  </a:cubicBezTo>
                  <a:cubicBezTo>
                    <a:pt x="7412560" y="4339539"/>
                    <a:pt x="7528286" y="4341062"/>
                    <a:pt x="7528286" y="4341062"/>
                  </a:cubicBezTo>
                  <a:lnTo>
                    <a:pt x="0" y="4331925"/>
                  </a:lnTo>
                  <a:close/>
                </a:path>
              </a:pathLst>
            </a:custGeom>
            <a:solidFill>
              <a:schemeClr val="bg1"/>
            </a:solidFill>
            <a:ln w="38100" cmpd="sng">
              <a:solidFill>
                <a:srgbClr val="15A9E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j-lt"/>
              </a:endParaRPr>
            </a:p>
          </p:txBody>
        </p:sp>
        <p:sp>
          <p:nvSpPr>
            <p:cNvPr id="68" name="Freeform 67"/>
            <p:cNvSpPr/>
            <p:nvPr/>
          </p:nvSpPr>
          <p:spPr>
            <a:xfrm>
              <a:off x="1185019" y="4774826"/>
              <a:ext cx="7528286" cy="1558094"/>
            </a:xfrm>
            <a:custGeom>
              <a:avLst/>
              <a:gdLst>
                <a:gd name="connsiteX0" fmla="*/ 0 w 7528286"/>
                <a:gd name="connsiteY0" fmla="*/ 4331925 h 4341062"/>
                <a:gd name="connsiteX1" fmla="*/ 182725 w 7528286"/>
                <a:gd name="connsiteY1" fmla="*/ 3463968 h 4341062"/>
                <a:gd name="connsiteX2" fmla="*/ 438541 w 7528286"/>
                <a:gd name="connsiteY2" fmla="*/ 2239693 h 4341062"/>
                <a:gd name="connsiteX3" fmla="*/ 977581 w 7528286"/>
                <a:gd name="connsiteY3" fmla="*/ 1106781 h 4341062"/>
                <a:gd name="connsiteX4" fmla="*/ 1507484 w 7528286"/>
                <a:gd name="connsiteY4" fmla="*/ 531188 h 4341062"/>
                <a:gd name="connsiteX5" fmla="*/ 2156160 w 7528286"/>
                <a:gd name="connsiteY5" fmla="*/ 220551 h 4341062"/>
                <a:gd name="connsiteX6" fmla="*/ 2786562 w 7528286"/>
                <a:gd name="connsiteY6" fmla="*/ 92642 h 4341062"/>
                <a:gd name="connsiteX7" fmla="*/ 3736734 w 7528286"/>
                <a:gd name="connsiteY7" fmla="*/ 28687 h 4341062"/>
                <a:gd name="connsiteX8" fmla="*/ 4604680 w 7528286"/>
                <a:gd name="connsiteY8" fmla="*/ 19551 h 4341062"/>
                <a:gd name="connsiteX9" fmla="*/ 4979267 w 7528286"/>
                <a:gd name="connsiteY9" fmla="*/ 19551 h 4341062"/>
                <a:gd name="connsiteX10" fmla="*/ 4997539 w 7528286"/>
                <a:gd name="connsiteY10" fmla="*/ 74369 h 4341062"/>
                <a:gd name="connsiteX11" fmla="*/ 5116311 w 7528286"/>
                <a:gd name="connsiteY11" fmla="*/ 814416 h 4341062"/>
                <a:gd name="connsiteX12" fmla="*/ 5326445 w 7528286"/>
                <a:gd name="connsiteY12" fmla="*/ 1919919 h 4341062"/>
                <a:gd name="connsiteX13" fmla="*/ 5582261 w 7528286"/>
                <a:gd name="connsiteY13" fmla="*/ 2915785 h 4341062"/>
                <a:gd name="connsiteX14" fmla="*/ 5965984 w 7528286"/>
                <a:gd name="connsiteY14" fmla="*/ 3674105 h 4341062"/>
                <a:gd name="connsiteX15" fmla="*/ 6358843 w 7528286"/>
                <a:gd name="connsiteY15" fmla="*/ 4085243 h 4341062"/>
                <a:gd name="connsiteX16" fmla="*/ 6852202 w 7528286"/>
                <a:gd name="connsiteY16" fmla="*/ 4295380 h 4341062"/>
                <a:gd name="connsiteX17" fmla="*/ 7299879 w 7528286"/>
                <a:gd name="connsiteY17" fmla="*/ 4331925 h 4341062"/>
                <a:gd name="connsiteX18" fmla="*/ 7528286 w 7528286"/>
                <a:gd name="connsiteY18" fmla="*/ 4341062 h 4341062"/>
                <a:gd name="connsiteX19" fmla="*/ 0 w 7528286"/>
                <a:gd name="connsiteY19" fmla="*/ 4331925 h 434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28286" h="4341062">
                  <a:moveTo>
                    <a:pt x="0" y="4331925"/>
                  </a:moveTo>
                  <a:cubicBezTo>
                    <a:pt x="54817" y="4072299"/>
                    <a:pt x="109635" y="3812673"/>
                    <a:pt x="182725" y="3463968"/>
                  </a:cubicBezTo>
                  <a:cubicBezTo>
                    <a:pt x="255815" y="3115263"/>
                    <a:pt x="306065" y="2632557"/>
                    <a:pt x="438541" y="2239693"/>
                  </a:cubicBezTo>
                  <a:cubicBezTo>
                    <a:pt x="571017" y="1846829"/>
                    <a:pt x="799424" y="1391532"/>
                    <a:pt x="977581" y="1106781"/>
                  </a:cubicBezTo>
                  <a:cubicBezTo>
                    <a:pt x="1155738" y="822030"/>
                    <a:pt x="1311054" y="678893"/>
                    <a:pt x="1507484" y="531188"/>
                  </a:cubicBezTo>
                  <a:cubicBezTo>
                    <a:pt x="1703914" y="383483"/>
                    <a:pt x="1942980" y="293642"/>
                    <a:pt x="2156160" y="220551"/>
                  </a:cubicBezTo>
                  <a:cubicBezTo>
                    <a:pt x="2369340" y="147460"/>
                    <a:pt x="2523133" y="124619"/>
                    <a:pt x="2786562" y="92642"/>
                  </a:cubicBezTo>
                  <a:cubicBezTo>
                    <a:pt x="3049991" y="60665"/>
                    <a:pt x="3433714" y="40869"/>
                    <a:pt x="3736734" y="28687"/>
                  </a:cubicBezTo>
                  <a:cubicBezTo>
                    <a:pt x="4039754" y="16505"/>
                    <a:pt x="4604680" y="19551"/>
                    <a:pt x="4604680" y="19551"/>
                  </a:cubicBezTo>
                  <a:cubicBezTo>
                    <a:pt x="4811769" y="18028"/>
                    <a:pt x="4913791" y="10415"/>
                    <a:pt x="4979267" y="19551"/>
                  </a:cubicBezTo>
                  <a:cubicBezTo>
                    <a:pt x="5044743" y="28687"/>
                    <a:pt x="4974698" y="-58108"/>
                    <a:pt x="4997539" y="74369"/>
                  </a:cubicBezTo>
                  <a:cubicBezTo>
                    <a:pt x="5020380" y="206846"/>
                    <a:pt x="5061493" y="506824"/>
                    <a:pt x="5116311" y="814416"/>
                  </a:cubicBezTo>
                  <a:cubicBezTo>
                    <a:pt x="5171129" y="1122008"/>
                    <a:pt x="5248787" y="1569691"/>
                    <a:pt x="5326445" y="1919919"/>
                  </a:cubicBezTo>
                  <a:cubicBezTo>
                    <a:pt x="5404103" y="2270147"/>
                    <a:pt x="5475671" y="2623421"/>
                    <a:pt x="5582261" y="2915785"/>
                  </a:cubicBezTo>
                  <a:cubicBezTo>
                    <a:pt x="5688851" y="3208149"/>
                    <a:pt x="5836554" y="3479195"/>
                    <a:pt x="5965984" y="3674105"/>
                  </a:cubicBezTo>
                  <a:cubicBezTo>
                    <a:pt x="6095414" y="3869015"/>
                    <a:pt x="6211140" y="3981697"/>
                    <a:pt x="6358843" y="4085243"/>
                  </a:cubicBezTo>
                  <a:cubicBezTo>
                    <a:pt x="6506546" y="4188789"/>
                    <a:pt x="6695363" y="4254266"/>
                    <a:pt x="6852202" y="4295380"/>
                  </a:cubicBezTo>
                  <a:cubicBezTo>
                    <a:pt x="7009041" y="4336494"/>
                    <a:pt x="7187198" y="4324311"/>
                    <a:pt x="7299879" y="4331925"/>
                  </a:cubicBezTo>
                  <a:cubicBezTo>
                    <a:pt x="7412560" y="4339539"/>
                    <a:pt x="7528286" y="4341062"/>
                    <a:pt x="7528286" y="4341062"/>
                  </a:cubicBezTo>
                  <a:lnTo>
                    <a:pt x="0" y="4331925"/>
                  </a:lnTo>
                  <a:close/>
                </a:path>
              </a:pathLst>
            </a:custGeom>
            <a:solidFill>
              <a:srgbClr val="15A8E4"/>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j-lt"/>
              </a:endParaRPr>
            </a:p>
          </p:txBody>
        </p:sp>
        <p:grpSp>
          <p:nvGrpSpPr>
            <p:cNvPr id="16" name="Group 15"/>
            <p:cNvGrpSpPr/>
            <p:nvPr/>
          </p:nvGrpSpPr>
          <p:grpSpPr>
            <a:xfrm>
              <a:off x="186217" y="1175040"/>
              <a:ext cx="9841399" cy="5669907"/>
              <a:chOff x="235947" y="972624"/>
              <a:chExt cx="10237138" cy="5869003"/>
            </a:xfrm>
          </p:grpSpPr>
          <p:sp>
            <p:nvSpPr>
              <p:cNvPr id="18441" name="AutoShape 9"/>
              <p:cNvSpPr>
                <a:spLocks/>
              </p:cNvSpPr>
              <p:nvPr/>
            </p:nvSpPr>
            <p:spPr bwMode="auto">
              <a:xfrm>
                <a:off x="8386634" y="6367225"/>
                <a:ext cx="208645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sz="2000" dirty="0">
                    <a:solidFill>
                      <a:prstClr val="black"/>
                    </a:solidFill>
                    <a:latin typeface="+mj-lt"/>
                    <a:cs typeface="Helvetica Light" charset="0"/>
                    <a:sym typeface="Helvetica Light" charset="0"/>
                  </a:rPr>
                  <a:t>time (</a:t>
                </a:r>
                <a:r>
                  <a:rPr lang="en-US" sz="2000" dirty="0" err="1">
                    <a:solidFill>
                      <a:prstClr val="black"/>
                    </a:solidFill>
                    <a:latin typeface="+mj-lt"/>
                    <a:cs typeface="Helvetica Light" charset="0"/>
                    <a:sym typeface="Helvetica Light" charset="0"/>
                  </a:rPr>
                  <a:t>ms</a:t>
                </a:r>
                <a:r>
                  <a:rPr lang="en-US" sz="2000" dirty="0">
                    <a:solidFill>
                      <a:prstClr val="black"/>
                    </a:solidFill>
                    <a:latin typeface="+mj-lt"/>
                    <a:cs typeface="Helvetica Light" charset="0"/>
                    <a:sym typeface="Helvetica Light" charset="0"/>
                  </a:rPr>
                  <a:t>)</a:t>
                </a:r>
                <a:endParaRPr lang="en-US" sz="2000" dirty="0">
                  <a:solidFill>
                    <a:prstClr val="black"/>
                  </a:solidFill>
                  <a:latin typeface="+mj-lt"/>
                  <a:cs typeface="Calibri"/>
                </a:endParaRPr>
              </a:p>
            </p:txBody>
          </p:sp>
          <p:grpSp>
            <p:nvGrpSpPr>
              <p:cNvPr id="7" name="Group 6"/>
              <p:cNvGrpSpPr/>
              <p:nvPr/>
            </p:nvGrpSpPr>
            <p:grpSpPr>
              <a:xfrm>
                <a:off x="235947" y="972624"/>
                <a:ext cx="9077638" cy="5869003"/>
                <a:chOff x="235947" y="963614"/>
                <a:chExt cx="9077638" cy="5987175"/>
              </a:xfrm>
            </p:grpSpPr>
            <p:sp>
              <p:nvSpPr>
                <p:cNvPr id="18439" name="Line 7"/>
                <p:cNvSpPr>
                  <a:spLocks noChangeShapeType="1"/>
                </p:cNvSpPr>
                <p:nvPr/>
              </p:nvSpPr>
              <p:spPr bwMode="auto">
                <a:xfrm flipH="1">
                  <a:off x="3008951" y="6436255"/>
                  <a:ext cx="0" cy="141868"/>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3245" indent="-204869" defTabSz="455263">
                    <a:spcBef>
                      <a:spcPts val="1620"/>
                    </a:spcBef>
                    <a:buSzPct val="100000"/>
                    <a:buFont typeface="Arial" charset="0"/>
                    <a:buChar char="•"/>
                    <a:defRPr/>
                  </a:pPr>
                  <a:endParaRPr lang="en-US" sz="1400">
                    <a:solidFill>
                      <a:srgbClr val="006D8F"/>
                    </a:solidFill>
                    <a:latin typeface="+mj-lt"/>
                    <a:cs typeface="Calibri" charset="0"/>
                    <a:sym typeface="Calibri" charset="0"/>
                  </a:endParaRPr>
                </a:p>
              </p:txBody>
            </p:sp>
            <p:sp>
              <p:nvSpPr>
                <p:cNvPr id="18440" name="Line 8"/>
                <p:cNvSpPr>
                  <a:spLocks noChangeShapeType="1"/>
                </p:cNvSpPr>
                <p:nvPr/>
              </p:nvSpPr>
              <p:spPr bwMode="auto">
                <a:xfrm flipH="1">
                  <a:off x="6686551" y="6436254"/>
                  <a:ext cx="0" cy="141867"/>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3245" indent="-204869" defTabSz="455263">
                    <a:spcBef>
                      <a:spcPts val="1620"/>
                    </a:spcBef>
                    <a:buSzPct val="100000"/>
                    <a:buFont typeface="Arial" charset="0"/>
                    <a:buChar char="•"/>
                    <a:defRPr/>
                  </a:pPr>
                  <a:endParaRPr lang="en-US" sz="1400">
                    <a:solidFill>
                      <a:srgbClr val="006D8F"/>
                    </a:solidFill>
                    <a:latin typeface="+mj-lt"/>
                    <a:cs typeface="Calibri" charset="0"/>
                    <a:sym typeface="Calibri" charset="0"/>
                  </a:endParaRPr>
                </a:p>
              </p:txBody>
            </p:sp>
            <p:sp>
              <p:nvSpPr>
                <p:cNvPr id="18443" name="Line 11"/>
                <p:cNvSpPr>
                  <a:spLocks noChangeShapeType="1"/>
                </p:cNvSpPr>
                <p:nvPr/>
              </p:nvSpPr>
              <p:spPr bwMode="auto">
                <a:xfrm flipV="1">
                  <a:off x="1266115" y="963614"/>
                  <a:ext cx="8797" cy="5440767"/>
                </a:xfrm>
                <a:prstGeom prst="line">
                  <a:avLst/>
                </a:prstGeom>
                <a:noFill/>
                <a:ln w="38100" cap="flat" cmpd="sng">
                  <a:solidFill>
                    <a:srgbClr val="00000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3245" indent="-204869" defTabSz="455263">
                    <a:spcBef>
                      <a:spcPts val="1620"/>
                    </a:spcBef>
                    <a:buSzPct val="100000"/>
                    <a:buFont typeface="Arial" charset="0"/>
                    <a:buChar char="•"/>
                    <a:defRPr/>
                  </a:pPr>
                  <a:endParaRPr lang="en-US" sz="1400">
                    <a:solidFill>
                      <a:srgbClr val="006D8F"/>
                    </a:solidFill>
                    <a:latin typeface="+mj-lt"/>
                    <a:cs typeface="Calibri" charset="0"/>
                    <a:sym typeface="Calibri" charset="0"/>
                  </a:endParaRPr>
                </a:p>
              </p:txBody>
            </p:sp>
            <p:sp>
              <p:nvSpPr>
                <p:cNvPr id="18444" name="AutoShape 12"/>
                <p:cNvSpPr>
                  <a:spLocks/>
                </p:cNvSpPr>
                <p:nvPr/>
              </p:nvSpPr>
              <p:spPr bwMode="auto">
                <a:xfrm rot="16200000">
                  <a:off x="-1389613" y="3687582"/>
                  <a:ext cx="3743325" cy="4922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sz="2000" dirty="0">
                      <a:solidFill>
                        <a:prstClr val="black"/>
                      </a:solidFill>
                      <a:latin typeface="+mj-lt"/>
                      <a:cs typeface="Helvetica Light" charset="0"/>
                      <a:sym typeface="Helvetica Light" charset="0"/>
                    </a:rPr>
                    <a:t>Brightness (n/cm</a:t>
                  </a:r>
                  <a:r>
                    <a:rPr lang="en-US" sz="2000" baseline="32000" dirty="0">
                      <a:solidFill>
                        <a:prstClr val="black"/>
                      </a:solidFill>
                      <a:latin typeface="+mj-lt"/>
                      <a:cs typeface="Helvetica Light" charset="0"/>
                      <a:sym typeface="Helvetica Light" charset="0"/>
                    </a:rPr>
                    <a:t>2</a:t>
                  </a:r>
                  <a:r>
                    <a:rPr lang="en-US" sz="2000" dirty="0">
                      <a:solidFill>
                        <a:prstClr val="black"/>
                      </a:solidFill>
                      <a:latin typeface="+mj-lt"/>
                      <a:cs typeface="Helvetica Light" charset="0"/>
                      <a:sym typeface="Helvetica Light" charset="0"/>
                    </a:rPr>
                    <a:t>/s/</a:t>
                  </a:r>
                  <a:r>
                    <a:rPr lang="en-US" sz="2000" dirty="0" err="1">
                      <a:solidFill>
                        <a:prstClr val="black"/>
                      </a:solidFill>
                      <a:latin typeface="+mj-lt"/>
                      <a:cs typeface="Helvetica Light" charset="0"/>
                      <a:sym typeface="Helvetica Light" charset="0"/>
                    </a:rPr>
                    <a:t>ster</a:t>
                  </a:r>
                  <a:r>
                    <a:rPr lang="en-US" sz="2000" dirty="0">
                      <a:solidFill>
                        <a:prstClr val="black"/>
                      </a:solidFill>
                      <a:latin typeface="+mj-lt"/>
                      <a:cs typeface="Helvetica Light" charset="0"/>
                      <a:sym typeface="Helvetica Light" charset="0"/>
                    </a:rPr>
                    <a:t>/</a:t>
                  </a:r>
                  <a:r>
                    <a:rPr lang="en-US" sz="2000" dirty="0" err="1">
                      <a:solidFill>
                        <a:prstClr val="black"/>
                      </a:solidFill>
                      <a:latin typeface="+mj-lt"/>
                      <a:cs typeface="Helvetica Light" charset="0"/>
                      <a:sym typeface="Helvetica Light" charset="0"/>
                    </a:rPr>
                    <a:t>Å</a:t>
                  </a:r>
                  <a:r>
                    <a:rPr lang="en-US" sz="2000" dirty="0">
                      <a:solidFill>
                        <a:prstClr val="black"/>
                      </a:solidFill>
                      <a:latin typeface="+mj-lt"/>
                      <a:cs typeface="Helvetica Light" charset="0"/>
                      <a:sym typeface="Helvetica Light" charset="0"/>
                    </a:rPr>
                    <a:t>)</a:t>
                  </a:r>
                  <a:endParaRPr lang="en-US" sz="2000" dirty="0">
                    <a:solidFill>
                      <a:prstClr val="black"/>
                    </a:solidFill>
                    <a:latin typeface="+mj-lt"/>
                    <a:cs typeface="Calibri"/>
                  </a:endParaRPr>
                </a:p>
              </p:txBody>
            </p:sp>
            <p:sp>
              <p:nvSpPr>
                <p:cNvPr id="18447" name="Line 15"/>
                <p:cNvSpPr>
                  <a:spLocks noChangeShapeType="1"/>
                </p:cNvSpPr>
                <p:nvPr/>
              </p:nvSpPr>
              <p:spPr bwMode="auto">
                <a:xfrm>
                  <a:off x="1103360" y="2774493"/>
                  <a:ext cx="165021"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endParaRPr lang="en-US" sz="2100">
                    <a:solidFill>
                      <a:prstClr val="black"/>
                    </a:solidFill>
                    <a:latin typeface="+mj-lt"/>
                    <a:cs typeface="Helvetica Light" charset="0"/>
                    <a:sym typeface="Helvetica Light" charset="0"/>
                  </a:endParaRPr>
                </a:p>
              </p:txBody>
            </p:sp>
            <p:sp>
              <p:nvSpPr>
                <p:cNvPr id="18452" name="Line 20"/>
                <p:cNvSpPr>
                  <a:spLocks noChangeShapeType="1"/>
                </p:cNvSpPr>
                <p:nvPr/>
              </p:nvSpPr>
              <p:spPr bwMode="auto">
                <a:xfrm>
                  <a:off x="1115967" y="3384169"/>
                  <a:ext cx="166961"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endParaRPr lang="en-US" sz="2100">
                    <a:solidFill>
                      <a:prstClr val="black"/>
                    </a:solidFill>
                    <a:latin typeface="+mj-lt"/>
                    <a:cs typeface="Helvetica Light" charset="0"/>
                    <a:sym typeface="Helvetica Light" charset="0"/>
                  </a:endParaRPr>
                </a:p>
              </p:txBody>
            </p:sp>
            <p:sp>
              <p:nvSpPr>
                <p:cNvPr id="18457" name="AutoShape 25"/>
                <p:cNvSpPr>
                  <a:spLocks/>
                </p:cNvSpPr>
                <p:nvPr/>
              </p:nvSpPr>
              <p:spPr bwMode="auto">
                <a:xfrm>
                  <a:off x="713528" y="1923241"/>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sz="2000" dirty="0">
                      <a:solidFill>
                        <a:prstClr val="black"/>
                      </a:solidFill>
                      <a:latin typeface="+mj-lt"/>
                      <a:cs typeface="Helvetica Light" charset="0"/>
                      <a:sym typeface="Helvetica Light" charset="0"/>
                    </a:rPr>
                    <a:t>7</a:t>
                  </a:r>
                  <a:endParaRPr lang="en-US" sz="2000" dirty="0">
                    <a:solidFill>
                      <a:prstClr val="black"/>
                    </a:solidFill>
                    <a:latin typeface="+mj-lt"/>
                    <a:cs typeface="Calibri"/>
                  </a:endParaRPr>
                </a:p>
              </p:txBody>
            </p:sp>
            <p:sp>
              <p:nvSpPr>
                <p:cNvPr id="18458" name="AutoShape 26"/>
                <p:cNvSpPr>
                  <a:spLocks/>
                </p:cNvSpPr>
                <p:nvPr/>
              </p:nvSpPr>
              <p:spPr bwMode="auto">
                <a:xfrm>
                  <a:off x="744809" y="3129926"/>
                  <a:ext cx="397820"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sz="2000" dirty="0">
                      <a:solidFill>
                        <a:prstClr val="black"/>
                      </a:solidFill>
                      <a:latin typeface="+mj-lt"/>
                      <a:cs typeface="Helvetica Light" charset="0"/>
                      <a:sym typeface="Helvetica Light" charset="0"/>
                    </a:rPr>
                    <a:t>5</a:t>
                  </a:r>
                  <a:endParaRPr lang="en-US" sz="2000" dirty="0">
                    <a:solidFill>
                      <a:prstClr val="black"/>
                    </a:solidFill>
                    <a:latin typeface="+mj-lt"/>
                    <a:cs typeface="Calibri"/>
                  </a:endParaRPr>
                </a:p>
              </p:txBody>
            </p:sp>
            <p:sp>
              <p:nvSpPr>
                <p:cNvPr id="18459" name="AutoShape 27"/>
                <p:cNvSpPr>
                  <a:spLocks/>
                </p:cNvSpPr>
                <p:nvPr/>
              </p:nvSpPr>
              <p:spPr bwMode="auto">
                <a:xfrm>
                  <a:off x="1346831" y="1316875"/>
                  <a:ext cx="903923"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sz="2000" dirty="0">
                      <a:solidFill>
                        <a:prstClr val="black"/>
                      </a:solidFill>
                      <a:latin typeface="+mj-lt"/>
                      <a:cs typeface="Helvetica Light" charset="0"/>
                      <a:sym typeface="Helvetica Light" charset="0"/>
                    </a:rPr>
                    <a:t>x10</a:t>
                  </a:r>
                  <a:r>
                    <a:rPr lang="en-US" sz="2000" baseline="32000" dirty="0">
                      <a:solidFill>
                        <a:prstClr val="black"/>
                      </a:solidFill>
                      <a:latin typeface="+mj-lt"/>
                      <a:cs typeface="Helvetica Light" charset="0"/>
                      <a:sym typeface="Helvetica Light" charset="0"/>
                    </a:rPr>
                    <a:t>14</a:t>
                  </a:r>
                  <a:endParaRPr lang="en-US" sz="2000" dirty="0">
                    <a:solidFill>
                      <a:prstClr val="black"/>
                    </a:solidFill>
                    <a:latin typeface="+mj-lt"/>
                    <a:cs typeface="Calibri"/>
                  </a:endParaRPr>
                </a:p>
              </p:txBody>
            </p:sp>
            <p:sp>
              <p:nvSpPr>
                <p:cNvPr id="18460" name="AutoShape 28"/>
                <p:cNvSpPr>
                  <a:spLocks/>
                </p:cNvSpPr>
                <p:nvPr/>
              </p:nvSpPr>
              <p:spPr bwMode="auto">
                <a:xfrm>
                  <a:off x="1801801" y="5338671"/>
                  <a:ext cx="1112000" cy="8390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dirty="0" smtClean="0">
                      <a:solidFill>
                        <a:srgbClr val="FFFFFF"/>
                      </a:solidFill>
                      <a:latin typeface="+mj-lt"/>
                      <a:cs typeface="Helvetica Light" charset="0"/>
                      <a:sym typeface="Helvetica Light" charset="0"/>
                    </a:rPr>
                    <a:t>UK TS1</a:t>
                  </a:r>
                </a:p>
                <a:p>
                  <a:pPr algn="ctr" defTabSz="523555">
                    <a:defRPr/>
                  </a:pPr>
                  <a:r>
                    <a:rPr lang="en-US" dirty="0" smtClean="0">
                      <a:solidFill>
                        <a:srgbClr val="FFFFFF"/>
                      </a:solidFill>
                      <a:latin typeface="+mj-lt"/>
                      <a:cs typeface="Helvetica Light" charset="0"/>
                      <a:sym typeface="Helvetica Light" charset="0"/>
                    </a:rPr>
                    <a:t>128 kW</a:t>
                  </a:r>
                  <a:endParaRPr lang="en-US" dirty="0">
                    <a:solidFill>
                      <a:srgbClr val="FFFFFF"/>
                    </a:solidFill>
                    <a:latin typeface="+mj-lt"/>
                    <a:cs typeface="Calibri"/>
                  </a:endParaRPr>
                </a:p>
              </p:txBody>
            </p:sp>
            <p:sp>
              <p:nvSpPr>
                <p:cNvPr id="18461" name="AutoShape 29"/>
                <p:cNvSpPr>
                  <a:spLocks/>
                </p:cNvSpPr>
                <p:nvPr/>
              </p:nvSpPr>
              <p:spPr bwMode="auto">
                <a:xfrm>
                  <a:off x="2917114" y="5325887"/>
                  <a:ext cx="1218336" cy="8457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dirty="0" smtClean="0">
                      <a:solidFill>
                        <a:srgbClr val="FFFFFF"/>
                      </a:solidFill>
                      <a:latin typeface="+mj-lt"/>
                      <a:cs typeface="Helvetica Light"/>
                      <a:sym typeface="Helvetica Light" charset="0"/>
                    </a:rPr>
                    <a:t>UK TS2</a:t>
                  </a:r>
                </a:p>
                <a:p>
                  <a:pPr algn="ctr" defTabSz="523555">
                    <a:defRPr/>
                  </a:pPr>
                  <a:r>
                    <a:rPr lang="en-US" dirty="0" smtClean="0">
                      <a:solidFill>
                        <a:srgbClr val="FFFFFF"/>
                      </a:solidFill>
                      <a:latin typeface="+mj-lt"/>
                      <a:cs typeface="Helvetica Light"/>
                    </a:rPr>
                    <a:t>32 kW</a:t>
                  </a:r>
                  <a:endParaRPr lang="en-US" dirty="0">
                    <a:solidFill>
                      <a:srgbClr val="FFFFFF"/>
                    </a:solidFill>
                    <a:latin typeface="+mj-lt"/>
                    <a:cs typeface="Helvetica Light"/>
                  </a:endParaRPr>
                </a:p>
              </p:txBody>
            </p:sp>
            <p:sp>
              <p:nvSpPr>
                <p:cNvPr id="18462" name="AutoShape 30"/>
                <p:cNvSpPr>
                  <a:spLocks/>
                </p:cNvSpPr>
                <p:nvPr/>
              </p:nvSpPr>
              <p:spPr bwMode="auto">
                <a:xfrm>
                  <a:off x="4227435" y="5014440"/>
                  <a:ext cx="1149812" cy="6504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dirty="0" smtClean="0">
                      <a:solidFill>
                        <a:srgbClr val="FFFFFF"/>
                      </a:solidFill>
                      <a:latin typeface="+mj-lt"/>
                      <a:cs typeface="Helvetica Light" charset="0"/>
                      <a:sym typeface="Helvetica Light" charset="0"/>
                    </a:rPr>
                    <a:t>US</a:t>
                  </a:r>
                </a:p>
                <a:p>
                  <a:pPr algn="ctr" defTabSz="523555">
                    <a:defRPr/>
                  </a:pPr>
                  <a:r>
                    <a:rPr lang="en-US" dirty="0" smtClean="0">
                      <a:solidFill>
                        <a:srgbClr val="FFFFFF"/>
                      </a:solidFill>
                      <a:latin typeface="+mj-lt"/>
                      <a:cs typeface="Helvetica Light" charset="0"/>
                      <a:sym typeface="Helvetica Light" charset="0"/>
                    </a:rPr>
                    <a:t>1.4 MW </a:t>
                  </a:r>
                  <a:endParaRPr lang="en-US" dirty="0">
                    <a:solidFill>
                      <a:srgbClr val="FFFFFF"/>
                    </a:solidFill>
                    <a:latin typeface="+mj-lt"/>
                    <a:cs typeface="Calibri"/>
                  </a:endParaRPr>
                </a:p>
              </p:txBody>
            </p:sp>
            <p:sp>
              <p:nvSpPr>
                <p:cNvPr id="18463" name="AutoShape 31"/>
                <p:cNvSpPr>
                  <a:spLocks/>
                </p:cNvSpPr>
                <p:nvPr/>
              </p:nvSpPr>
              <p:spPr bwMode="auto">
                <a:xfrm>
                  <a:off x="5296179" y="5035389"/>
                  <a:ext cx="1558335" cy="5861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dirty="0" smtClean="0">
                      <a:solidFill>
                        <a:srgbClr val="FFFFFF"/>
                      </a:solidFill>
                      <a:latin typeface="+mj-lt"/>
                      <a:cs typeface="Helvetica Light" charset="0"/>
                      <a:sym typeface="Helvetica Light" charset="0"/>
                    </a:rPr>
                    <a:t>Japan</a:t>
                  </a:r>
                </a:p>
                <a:p>
                  <a:pPr algn="ctr" defTabSz="523555">
                    <a:defRPr/>
                  </a:pPr>
                  <a:r>
                    <a:rPr lang="en-US" dirty="0" smtClean="0">
                      <a:solidFill>
                        <a:srgbClr val="FFFFFF"/>
                      </a:solidFill>
                      <a:latin typeface="+mj-lt"/>
                      <a:cs typeface="Helvetica Light" charset="0"/>
                      <a:sym typeface="Helvetica Light" charset="0"/>
                    </a:rPr>
                    <a:t>300 kW</a:t>
                  </a:r>
                  <a:endParaRPr lang="en-US" dirty="0">
                    <a:solidFill>
                      <a:srgbClr val="FFFFFF"/>
                    </a:solidFill>
                    <a:latin typeface="+mj-lt"/>
                    <a:cs typeface="Calibri"/>
                  </a:endParaRPr>
                </a:p>
              </p:txBody>
            </p:sp>
            <p:sp>
              <p:nvSpPr>
                <p:cNvPr id="18464" name="AutoShape 32"/>
                <p:cNvSpPr>
                  <a:spLocks/>
                </p:cNvSpPr>
                <p:nvPr/>
              </p:nvSpPr>
              <p:spPr bwMode="auto">
                <a:xfrm>
                  <a:off x="5517077" y="5796922"/>
                  <a:ext cx="1917518" cy="5188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dirty="0" smtClean="0">
                      <a:solidFill>
                        <a:srgbClr val="FFFFFF"/>
                      </a:solidFill>
                      <a:latin typeface="+mj-lt"/>
                      <a:cs typeface="Helvetica Light" charset="0"/>
                      <a:sym typeface="Helvetica Light" charset="0"/>
                    </a:rPr>
                    <a:t>ILL 57 MW</a:t>
                  </a:r>
                  <a:endParaRPr lang="en-US" dirty="0">
                    <a:solidFill>
                      <a:srgbClr val="FFFFFF"/>
                    </a:solidFill>
                    <a:latin typeface="+mj-lt"/>
                    <a:cs typeface="Calibri"/>
                  </a:endParaRPr>
                </a:p>
              </p:txBody>
            </p:sp>
            <p:sp>
              <p:nvSpPr>
                <p:cNvPr id="18466" name="AutoShape 34"/>
                <p:cNvSpPr>
                  <a:spLocks/>
                </p:cNvSpPr>
                <p:nvPr/>
              </p:nvSpPr>
              <p:spPr bwMode="auto">
                <a:xfrm>
                  <a:off x="3965624" y="1313717"/>
                  <a:ext cx="2889372" cy="13621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dirty="0" smtClean="0">
                      <a:solidFill>
                        <a:srgbClr val="000000"/>
                      </a:solidFill>
                      <a:latin typeface="+mj-lt"/>
                      <a:cs typeface="Helvetica Light" charset="0"/>
                      <a:sym typeface="Helvetica Light" charset="0"/>
                    </a:rPr>
                    <a:t>ESS 5 MW</a:t>
                  </a:r>
                </a:p>
                <a:p>
                  <a:pPr algn="ctr" defTabSz="523555">
                    <a:defRPr/>
                  </a:pPr>
                  <a:r>
                    <a:rPr lang="en-US" dirty="0" smtClean="0">
                      <a:solidFill>
                        <a:srgbClr val="000000"/>
                      </a:solidFill>
                      <a:latin typeface="+mj-lt"/>
                      <a:cs typeface="Helvetica Light" charset="0"/>
                      <a:sym typeface="Helvetica Light" charset="0"/>
                    </a:rPr>
                    <a:t>2015 design</a:t>
                  </a:r>
                  <a:endParaRPr lang="en-US" dirty="0">
                    <a:solidFill>
                      <a:srgbClr val="000000"/>
                    </a:solidFill>
                    <a:latin typeface="+mj-lt"/>
                    <a:cs typeface="Helvetica Light" charset="0"/>
                    <a:sym typeface="Helvetica Light" charset="0"/>
                  </a:endParaRPr>
                </a:p>
                <a:p>
                  <a:pPr algn="ctr" defTabSz="523555">
                    <a:defRPr/>
                  </a:pPr>
                  <a:r>
                    <a:rPr lang="en-US" dirty="0" smtClean="0">
                      <a:solidFill>
                        <a:srgbClr val="000000"/>
                      </a:solidFill>
                      <a:latin typeface="+mj-lt"/>
                      <a:cs typeface="Helvetica Light" charset="0"/>
                      <a:sym typeface="Helvetica Light" charset="0"/>
                    </a:rPr>
                    <a:t>thermal moderator</a:t>
                  </a:r>
                </a:p>
              </p:txBody>
            </p:sp>
            <p:sp>
              <p:nvSpPr>
                <p:cNvPr id="18467" name="AutoShape 35"/>
                <p:cNvSpPr>
                  <a:spLocks/>
                </p:cNvSpPr>
                <p:nvPr/>
              </p:nvSpPr>
              <p:spPr bwMode="auto">
                <a:xfrm>
                  <a:off x="1115967" y="6465810"/>
                  <a:ext cx="280154"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sz="2000" dirty="0">
                      <a:solidFill>
                        <a:prstClr val="black"/>
                      </a:solidFill>
                      <a:latin typeface="+mj-lt"/>
                      <a:cs typeface="Helvetica Light" charset="0"/>
                      <a:sym typeface="Helvetica Light" charset="0"/>
                    </a:rPr>
                    <a:t>0</a:t>
                  </a:r>
                  <a:endParaRPr lang="en-US" sz="2000" dirty="0">
                    <a:solidFill>
                      <a:prstClr val="black"/>
                    </a:solidFill>
                    <a:latin typeface="+mj-lt"/>
                    <a:cs typeface="Calibri"/>
                  </a:endParaRPr>
                </a:p>
              </p:txBody>
            </p:sp>
            <p:sp>
              <p:nvSpPr>
                <p:cNvPr id="18468" name="AutoShape 36"/>
                <p:cNvSpPr>
                  <a:spLocks/>
                </p:cNvSpPr>
                <p:nvPr/>
              </p:nvSpPr>
              <p:spPr bwMode="auto">
                <a:xfrm>
                  <a:off x="2857158" y="6496299"/>
                  <a:ext cx="280153"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sz="2000" dirty="0">
                      <a:solidFill>
                        <a:prstClr val="black"/>
                      </a:solidFill>
                      <a:latin typeface="+mj-lt"/>
                      <a:cs typeface="Helvetica Light" charset="0"/>
                      <a:sym typeface="Helvetica Light" charset="0"/>
                    </a:rPr>
                    <a:t>1</a:t>
                  </a:r>
                  <a:endParaRPr lang="en-US" sz="2000" dirty="0">
                    <a:solidFill>
                      <a:prstClr val="black"/>
                    </a:solidFill>
                    <a:latin typeface="+mj-lt"/>
                    <a:cs typeface="Calibri"/>
                  </a:endParaRPr>
                </a:p>
              </p:txBody>
            </p:sp>
            <p:sp>
              <p:nvSpPr>
                <p:cNvPr id="18469" name="AutoShape 37"/>
                <p:cNvSpPr>
                  <a:spLocks/>
                </p:cNvSpPr>
                <p:nvPr/>
              </p:nvSpPr>
              <p:spPr bwMode="auto">
                <a:xfrm>
                  <a:off x="4706909" y="6496446"/>
                  <a:ext cx="280153"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sz="2000" dirty="0">
                      <a:solidFill>
                        <a:prstClr val="black"/>
                      </a:solidFill>
                      <a:latin typeface="+mj-lt"/>
                      <a:cs typeface="Helvetica Light" charset="0"/>
                      <a:sym typeface="Helvetica Light" charset="0"/>
                    </a:rPr>
                    <a:t>2</a:t>
                  </a:r>
                  <a:endParaRPr lang="en-US" sz="2000" dirty="0">
                    <a:solidFill>
                      <a:prstClr val="black"/>
                    </a:solidFill>
                    <a:latin typeface="+mj-lt"/>
                    <a:cs typeface="Calibri"/>
                  </a:endParaRPr>
                </a:p>
              </p:txBody>
            </p:sp>
            <p:sp>
              <p:nvSpPr>
                <p:cNvPr id="18470" name="AutoShape 38"/>
                <p:cNvSpPr>
                  <a:spLocks/>
                </p:cNvSpPr>
                <p:nvPr/>
              </p:nvSpPr>
              <p:spPr bwMode="auto">
                <a:xfrm>
                  <a:off x="6534752" y="6482662"/>
                  <a:ext cx="278606"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sz="2000" dirty="0">
                      <a:solidFill>
                        <a:prstClr val="black"/>
                      </a:solidFill>
                      <a:latin typeface="+mj-lt"/>
                      <a:cs typeface="Helvetica Light" charset="0"/>
                      <a:sym typeface="Helvetica Light" charset="0"/>
                    </a:rPr>
                    <a:t>3</a:t>
                  </a:r>
                  <a:endParaRPr lang="en-US" sz="2000" dirty="0">
                    <a:solidFill>
                      <a:prstClr val="black"/>
                    </a:solidFill>
                    <a:latin typeface="+mj-lt"/>
                    <a:cs typeface="Calibri"/>
                  </a:endParaRPr>
                </a:p>
              </p:txBody>
            </p:sp>
            <p:sp>
              <p:nvSpPr>
                <p:cNvPr id="18472" name="Line 40"/>
                <p:cNvSpPr>
                  <a:spLocks noChangeShapeType="1"/>
                </p:cNvSpPr>
                <p:nvPr/>
              </p:nvSpPr>
              <p:spPr bwMode="auto">
                <a:xfrm flipH="1">
                  <a:off x="4846202" y="6436255"/>
                  <a:ext cx="1547" cy="155652"/>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3245" indent="-204869" defTabSz="455263">
                    <a:spcBef>
                      <a:spcPts val="1620"/>
                    </a:spcBef>
                    <a:buSzPct val="100000"/>
                    <a:buFont typeface="Arial" charset="0"/>
                    <a:buChar char="•"/>
                    <a:defRPr/>
                  </a:pPr>
                  <a:endParaRPr lang="en-US" sz="1400">
                    <a:solidFill>
                      <a:srgbClr val="006D8F"/>
                    </a:solidFill>
                    <a:latin typeface="+mj-lt"/>
                    <a:cs typeface="Calibri" charset="0"/>
                    <a:sym typeface="Calibri" charset="0"/>
                  </a:endParaRPr>
                </a:p>
              </p:txBody>
            </p:sp>
            <p:sp>
              <p:nvSpPr>
                <p:cNvPr id="139" name="AutoShape 25"/>
                <p:cNvSpPr>
                  <a:spLocks/>
                </p:cNvSpPr>
                <p:nvPr/>
              </p:nvSpPr>
              <p:spPr bwMode="auto">
                <a:xfrm>
                  <a:off x="702960" y="4387438"/>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sz="2000" dirty="0">
                      <a:solidFill>
                        <a:prstClr val="black"/>
                      </a:solidFill>
                      <a:latin typeface="+mj-lt"/>
                      <a:cs typeface="Helvetica Light" charset="0"/>
                      <a:sym typeface="Helvetica Light" charset="0"/>
                    </a:rPr>
                    <a:t>3</a:t>
                  </a:r>
                  <a:endParaRPr lang="en-US" sz="2000" dirty="0">
                    <a:solidFill>
                      <a:prstClr val="black"/>
                    </a:solidFill>
                    <a:latin typeface="+mj-lt"/>
                    <a:cs typeface="Calibri"/>
                  </a:endParaRPr>
                </a:p>
              </p:txBody>
            </p:sp>
            <p:sp>
              <p:nvSpPr>
                <p:cNvPr id="140" name="AutoShape 25"/>
                <p:cNvSpPr>
                  <a:spLocks/>
                </p:cNvSpPr>
                <p:nvPr/>
              </p:nvSpPr>
              <p:spPr bwMode="auto">
                <a:xfrm>
                  <a:off x="718295" y="3759538"/>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sz="2000" dirty="0">
                      <a:solidFill>
                        <a:prstClr val="black"/>
                      </a:solidFill>
                      <a:latin typeface="+mj-lt"/>
                      <a:cs typeface="Helvetica Light" charset="0"/>
                      <a:sym typeface="Helvetica Light" charset="0"/>
                    </a:rPr>
                    <a:t>4</a:t>
                  </a:r>
                  <a:endParaRPr lang="en-US" sz="2000" dirty="0">
                    <a:solidFill>
                      <a:prstClr val="black"/>
                    </a:solidFill>
                    <a:latin typeface="+mj-lt"/>
                    <a:cs typeface="Calibri"/>
                  </a:endParaRPr>
                </a:p>
              </p:txBody>
            </p:sp>
            <p:sp>
              <p:nvSpPr>
                <p:cNvPr id="141" name="AutoShape 25"/>
                <p:cNvSpPr>
                  <a:spLocks/>
                </p:cNvSpPr>
                <p:nvPr/>
              </p:nvSpPr>
              <p:spPr bwMode="auto">
                <a:xfrm>
                  <a:off x="732999" y="5621550"/>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sz="2000" dirty="0">
                      <a:solidFill>
                        <a:prstClr val="black"/>
                      </a:solidFill>
                      <a:latin typeface="+mj-lt"/>
                      <a:cs typeface="Helvetica Light" charset="0"/>
                      <a:sym typeface="Helvetica Light" charset="0"/>
                    </a:rPr>
                    <a:t>1</a:t>
                  </a:r>
                  <a:endParaRPr lang="en-US" sz="2000" dirty="0">
                    <a:solidFill>
                      <a:prstClr val="black"/>
                    </a:solidFill>
                    <a:latin typeface="+mj-lt"/>
                    <a:cs typeface="Calibri"/>
                  </a:endParaRPr>
                </a:p>
              </p:txBody>
            </p:sp>
            <p:sp>
              <p:nvSpPr>
                <p:cNvPr id="142" name="AutoShape 25"/>
                <p:cNvSpPr>
                  <a:spLocks/>
                </p:cNvSpPr>
                <p:nvPr/>
              </p:nvSpPr>
              <p:spPr bwMode="auto">
                <a:xfrm>
                  <a:off x="714249" y="5014440"/>
                  <a:ext cx="473630"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sz="2000" dirty="0">
                      <a:solidFill>
                        <a:prstClr val="black"/>
                      </a:solidFill>
                      <a:latin typeface="+mj-lt"/>
                      <a:cs typeface="Helvetica Light" charset="0"/>
                      <a:sym typeface="Helvetica Light" charset="0"/>
                    </a:rPr>
                    <a:t>2</a:t>
                  </a:r>
                  <a:endParaRPr lang="en-US" sz="2000" dirty="0">
                    <a:solidFill>
                      <a:prstClr val="black"/>
                    </a:solidFill>
                    <a:latin typeface="+mj-lt"/>
                    <a:cs typeface="Calibri"/>
                  </a:endParaRPr>
                </a:p>
              </p:txBody>
            </p:sp>
            <p:sp>
              <p:nvSpPr>
                <p:cNvPr id="143" name="Line 20"/>
                <p:cNvSpPr>
                  <a:spLocks noChangeShapeType="1"/>
                </p:cNvSpPr>
                <p:nvPr/>
              </p:nvSpPr>
              <p:spPr bwMode="auto">
                <a:xfrm>
                  <a:off x="1103360" y="4008765"/>
                  <a:ext cx="146464"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endParaRPr lang="en-US" sz="2100">
                    <a:solidFill>
                      <a:prstClr val="black"/>
                    </a:solidFill>
                    <a:latin typeface="+mj-lt"/>
                    <a:cs typeface="Helvetica Light" charset="0"/>
                    <a:sym typeface="Helvetica Light" charset="0"/>
                  </a:endParaRPr>
                </a:p>
              </p:txBody>
            </p:sp>
            <p:sp>
              <p:nvSpPr>
                <p:cNvPr id="144" name="Line 20"/>
                <p:cNvSpPr>
                  <a:spLocks noChangeShapeType="1"/>
                </p:cNvSpPr>
                <p:nvPr/>
              </p:nvSpPr>
              <p:spPr bwMode="auto">
                <a:xfrm>
                  <a:off x="1109067" y="4627611"/>
                  <a:ext cx="146949"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endParaRPr lang="en-US" sz="2100">
                    <a:solidFill>
                      <a:prstClr val="black"/>
                    </a:solidFill>
                    <a:latin typeface="+mj-lt"/>
                    <a:cs typeface="Helvetica Light" charset="0"/>
                    <a:sym typeface="Helvetica Light" charset="0"/>
                  </a:endParaRPr>
                </a:p>
              </p:txBody>
            </p:sp>
            <p:sp>
              <p:nvSpPr>
                <p:cNvPr id="145" name="Line 20"/>
                <p:cNvSpPr>
                  <a:spLocks noChangeShapeType="1"/>
                </p:cNvSpPr>
                <p:nvPr/>
              </p:nvSpPr>
              <p:spPr bwMode="auto">
                <a:xfrm>
                  <a:off x="1117906" y="5241357"/>
                  <a:ext cx="145009"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endParaRPr lang="en-US" sz="2100">
                    <a:solidFill>
                      <a:prstClr val="black"/>
                    </a:solidFill>
                    <a:latin typeface="+mj-lt"/>
                    <a:cs typeface="Helvetica Light" charset="0"/>
                    <a:sym typeface="Helvetica Light" charset="0"/>
                  </a:endParaRPr>
                </a:p>
              </p:txBody>
            </p:sp>
            <p:sp>
              <p:nvSpPr>
                <p:cNvPr id="146" name="Line 20"/>
                <p:cNvSpPr>
                  <a:spLocks noChangeShapeType="1"/>
                </p:cNvSpPr>
                <p:nvPr/>
              </p:nvSpPr>
              <p:spPr bwMode="auto">
                <a:xfrm>
                  <a:off x="1117906" y="5857625"/>
                  <a:ext cx="138110"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endParaRPr lang="en-US" sz="2100">
                    <a:solidFill>
                      <a:prstClr val="black"/>
                    </a:solidFill>
                    <a:latin typeface="+mj-lt"/>
                    <a:cs typeface="Helvetica Light" charset="0"/>
                    <a:sym typeface="Helvetica Light" charset="0"/>
                  </a:endParaRPr>
                </a:p>
              </p:txBody>
            </p:sp>
            <p:sp>
              <p:nvSpPr>
                <p:cNvPr id="149" name="Line 15"/>
                <p:cNvSpPr>
                  <a:spLocks noChangeShapeType="1"/>
                </p:cNvSpPr>
                <p:nvPr/>
              </p:nvSpPr>
              <p:spPr bwMode="auto">
                <a:xfrm>
                  <a:off x="1093872" y="2176965"/>
                  <a:ext cx="162144"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endParaRPr lang="en-US" sz="2100">
                    <a:solidFill>
                      <a:prstClr val="black"/>
                    </a:solidFill>
                    <a:latin typeface="+mj-lt"/>
                    <a:cs typeface="Helvetica Light" charset="0"/>
                    <a:sym typeface="Helvetica Light" charset="0"/>
                  </a:endParaRPr>
                </a:p>
              </p:txBody>
            </p:sp>
            <p:sp>
              <p:nvSpPr>
                <p:cNvPr id="150" name="AutoShape 25"/>
                <p:cNvSpPr>
                  <a:spLocks/>
                </p:cNvSpPr>
                <p:nvPr/>
              </p:nvSpPr>
              <p:spPr bwMode="auto">
                <a:xfrm>
                  <a:off x="716146" y="2531972"/>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sz="2000" dirty="0">
                      <a:solidFill>
                        <a:prstClr val="black"/>
                      </a:solidFill>
                      <a:latin typeface="+mj-lt"/>
                      <a:cs typeface="Helvetica Light" charset="0"/>
                      <a:sym typeface="Helvetica Light" charset="0"/>
                    </a:rPr>
                    <a:t>6</a:t>
                  </a:r>
                  <a:endParaRPr lang="en-US" sz="2000" dirty="0">
                    <a:solidFill>
                      <a:prstClr val="black"/>
                    </a:solidFill>
                    <a:latin typeface="+mj-lt"/>
                    <a:cs typeface="Calibri"/>
                  </a:endParaRPr>
                </a:p>
              </p:txBody>
            </p:sp>
            <p:sp>
              <p:nvSpPr>
                <p:cNvPr id="152" name="AutoShape 31"/>
                <p:cNvSpPr>
                  <a:spLocks/>
                </p:cNvSpPr>
                <p:nvPr/>
              </p:nvSpPr>
              <p:spPr bwMode="auto">
                <a:xfrm>
                  <a:off x="1269929" y="1445059"/>
                  <a:ext cx="1420663" cy="10698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sz="2000" dirty="0" err="1">
                      <a:solidFill>
                        <a:prstClr val="black"/>
                      </a:solidFill>
                      <a:latin typeface="+mj-lt"/>
                      <a:cs typeface="Helvetica Light" charset="0"/>
                      <a:sym typeface="Helvetica Light" charset="0"/>
                    </a:rPr>
                    <a:t>λ</a:t>
                  </a:r>
                  <a:r>
                    <a:rPr lang="en-US" sz="2000" dirty="0">
                      <a:solidFill>
                        <a:prstClr val="black"/>
                      </a:solidFill>
                      <a:latin typeface="+mj-lt"/>
                      <a:cs typeface="Helvetica Light" charset="0"/>
                      <a:sym typeface="Helvetica Light" charset="0"/>
                    </a:rPr>
                    <a:t>=1.5 </a:t>
                  </a:r>
                  <a:r>
                    <a:rPr lang="en-US" sz="2000" dirty="0" err="1">
                      <a:solidFill>
                        <a:prstClr val="black"/>
                      </a:solidFill>
                      <a:latin typeface="+mj-lt"/>
                      <a:cs typeface="Helvetica Light" charset="0"/>
                      <a:sym typeface="Helvetica Light" charset="0"/>
                    </a:rPr>
                    <a:t>Å</a:t>
                  </a:r>
                  <a:endParaRPr lang="en-US" sz="2000" dirty="0">
                    <a:solidFill>
                      <a:prstClr val="black"/>
                    </a:solidFill>
                    <a:latin typeface="+mj-lt"/>
                    <a:cs typeface="Helvetica Light" charset="0"/>
                    <a:sym typeface="Helvetica Light" charset="0"/>
                  </a:endParaRPr>
                </a:p>
              </p:txBody>
            </p:sp>
            <p:sp>
              <p:nvSpPr>
                <p:cNvPr id="154" name="AutoShape 34"/>
                <p:cNvSpPr>
                  <a:spLocks/>
                </p:cNvSpPr>
                <p:nvPr/>
              </p:nvSpPr>
              <p:spPr bwMode="auto">
                <a:xfrm>
                  <a:off x="4186187" y="4081879"/>
                  <a:ext cx="2357014" cy="6188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dirty="0" smtClean="0">
                      <a:solidFill>
                        <a:srgbClr val="000000"/>
                      </a:solidFill>
                      <a:latin typeface="+mj-lt"/>
                      <a:cs typeface="Helvetica Light" charset="0"/>
                      <a:sym typeface="Helvetica Light" charset="0"/>
                    </a:rPr>
                    <a:t>ESS 5 MW</a:t>
                  </a:r>
                </a:p>
                <a:p>
                  <a:pPr algn="ctr" defTabSz="523555">
                    <a:defRPr/>
                  </a:pPr>
                  <a:r>
                    <a:rPr lang="en-US" dirty="0" smtClean="0">
                      <a:solidFill>
                        <a:srgbClr val="000000"/>
                      </a:solidFill>
                      <a:latin typeface="+mj-lt"/>
                      <a:cs typeface="Helvetica Light" charset="0"/>
                      <a:sym typeface="Helvetica Light" charset="0"/>
                    </a:rPr>
                    <a:t>2012 design (TDR)</a:t>
                  </a:r>
                </a:p>
              </p:txBody>
            </p:sp>
            <p:sp>
              <p:nvSpPr>
                <p:cNvPr id="18438" name="Line 6" descr="tile_paper_blue.jpg"/>
                <p:cNvSpPr>
                  <a:spLocks noChangeShapeType="1"/>
                </p:cNvSpPr>
                <p:nvPr/>
              </p:nvSpPr>
              <p:spPr bwMode="auto">
                <a:xfrm>
                  <a:off x="1286629" y="6241121"/>
                  <a:ext cx="8026956" cy="0"/>
                </a:xfrm>
                <a:prstGeom prst="line">
                  <a:avLst/>
                </a:prstGeom>
                <a:noFill/>
                <a:ln w="28575" cap="flat" cmpd="sng">
                  <a:solidFill>
                    <a:srgbClr val="D07E39"/>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48373" defTabSz="455263">
                    <a:spcBef>
                      <a:spcPts val="1620"/>
                    </a:spcBef>
                    <a:buSzPct val="100000"/>
                    <a:defRPr/>
                  </a:pPr>
                  <a:endParaRPr lang="en-US" sz="1400" dirty="0">
                    <a:solidFill>
                      <a:srgbClr val="006D8F"/>
                    </a:solidFill>
                    <a:latin typeface="+mj-lt"/>
                    <a:cs typeface="Calibri" charset="0"/>
                    <a:sym typeface="Calibri" charset="0"/>
                  </a:endParaRPr>
                </a:p>
              </p:txBody>
            </p:sp>
          </p:grpSp>
        </p:grpSp>
        <p:sp>
          <p:nvSpPr>
            <p:cNvPr id="285" name="AutoShape 38"/>
            <p:cNvSpPr>
              <a:spLocks/>
            </p:cNvSpPr>
            <p:nvPr/>
          </p:nvSpPr>
          <p:spPr bwMode="auto">
            <a:xfrm>
              <a:off x="8041689" y="6401234"/>
              <a:ext cx="267836" cy="4302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sz="2000" dirty="0">
                  <a:solidFill>
                    <a:prstClr val="black"/>
                  </a:solidFill>
                  <a:latin typeface="+mj-lt"/>
                  <a:cs typeface="Helvetica Light" charset="0"/>
                  <a:sym typeface="Helvetica Light" charset="0"/>
                </a:rPr>
                <a:t>4</a:t>
              </a:r>
              <a:endParaRPr lang="en-US" sz="2000" dirty="0">
                <a:solidFill>
                  <a:prstClr val="black"/>
                </a:solidFill>
                <a:latin typeface="+mj-lt"/>
                <a:cs typeface="Calibri"/>
              </a:endParaRPr>
            </a:p>
          </p:txBody>
        </p:sp>
        <p:sp>
          <p:nvSpPr>
            <p:cNvPr id="288" name="Line 8"/>
            <p:cNvSpPr>
              <a:spLocks noChangeShapeType="1"/>
            </p:cNvSpPr>
            <p:nvPr/>
          </p:nvSpPr>
          <p:spPr bwMode="auto">
            <a:xfrm flipH="1">
              <a:off x="8196784" y="6354207"/>
              <a:ext cx="0" cy="134349"/>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3245" indent="-204869" defTabSz="455263">
                <a:spcBef>
                  <a:spcPts val="1620"/>
                </a:spcBef>
                <a:buSzPct val="100000"/>
                <a:buFont typeface="Arial" charset="0"/>
                <a:buChar char="•"/>
                <a:defRPr/>
              </a:pPr>
              <a:endParaRPr lang="en-US" sz="1400">
                <a:solidFill>
                  <a:srgbClr val="006D8F"/>
                </a:solidFill>
                <a:latin typeface="+mj-lt"/>
                <a:cs typeface="Calibri" charset="0"/>
                <a:sym typeface="Calibri" charset="0"/>
              </a:endParaRPr>
            </a:p>
          </p:txBody>
        </p:sp>
        <p:sp>
          <p:nvSpPr>
            <p:cNvPr id="6" name="Rectangle 5"/>
            <p:cNvSpPr/>
            <p:nvPr/>
          </p:nvSpPr>
          <p:spPr>
            <a:xfrm>
              <a:off x="6215602" y="1507948"/>
              <a:ext cx="75678" cy="10795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j-lt"/>
              </a:endParaRPr>
            </a:p>
          </p:txBody>
        </p:sp>
        <p:sp>
          <p:nvSpPr>
            <p:cNvPr id="70" name="Line 15"/>
            <p:cNvSpPr>
              <a:spLocks noChangeShapeType="1"/>
            </p:cNvSpPr>
            <p:nvPr/>
          </p:nvSpPr>
          <p:spPr bwMode="auto">
            <a:xfrm>
              <a:off x="1020932" y="1735220"/>
              <a:ext cx="155876"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endParaRPr lang="en-US" sz="2100">
                <a:solidFill>
                  <a:prstClr val="black"/>
                </a:solidFill>
                <a:latin typeface="+mj-lt"/>
                <a:cs typeface="Helvetica Light" charset="0"/>
                <a:sym typeface="Helvetica Light" charset="0"/>
              </a:endParaRPr>
            </a:p>
          </p:txBody>
        </p:sp>
        <p:sp>
          <p:nvSpPr>
            <p:cNvPr id="75" name="AutoShape 25"/>
            <p:cNvSpPr>
              <a:spLocks/>
            </p:cNvSpPr>
            <p:nvPr/>
          </p:nvSpPr>
          <p:spPr bwMode="auto">
            <a:xfrm>
              <a:off x="651924" y="1518807"/>
              <a:ext cx="455322" cy="4302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3555">
                <a:defRPr/>
              </a:pPr>
              <a:r>
                <a:rPr lang="en-US" sz="2000" dirty="0">
                  <a:solidFill>
                    <a:prstClr val="black"/>
                  </a:solidFill>
                  <a:latin typeface="+mj-lt"/>
                  <a:cs typeface="Helvetica Light" charset="0"/>
                  <a:sym typeface="Helvetica Light" charset="0"/>
                </a:rPr>
                <a:t>8</a:t>
              </a:r>
              <a:endParaRPr lang="en-US" sz="2000" dirty="0">
                <a:solidFill>
                  <a:prstClr val="black"/>
                </a:solidFill>
                <a:latin typeface="+mj-lt"/>
                <a:cs typeface="Calibri"/>
              </a:endParaRPr>
            </a:p>
          </p:txBody>
        </p:sp>
        <p:sp>
          <p:nvSpPr>
            <p:cNvPr id="82" name="Freeform 81"/>
            <p:cNvSpPr/>
            <p:nvPr/>
          </p:nvSpPr>
          <p:spPr>
            <a:xfrm>
              <a:off x="2086572" y="6063189"/>
              <a:ext cx="140659" cy="266278"/>
            </a:xfrm>
            <a:custGeom>
              <a:avLst/>
              <a:gdLst>
                <a:gd name="connsiteX0" fmla="*/ 0 w 870439"/>
                <a:gd name="connsiteY0" fmla="*/ 922803 h 922803"/>
                <a:gd name="connsiteX1" fmla="*/ 9513 w 870439"/>
                <a:gd name="connsiteY1" fmla="*/ 0 h 922803"/>
                <a:gd name="connsiteX2" fmla="*/ 52322 w 870439"/>
                <a:gd name="connsiteY2" fmla="*/ 356754 h 922803"/>
                <a:gd name="connsiteX3" fmla="*/ 104643 w 870439"/>
                <a:gd name="connsiteY3" fmla="*/ 494698 h 922803"/>
                <a:gd name="connsiteX4" fmla="*/ 142695 w 870439"/>
                <a:gd name="connsiteY4" fmla="*/ 585076 h 922803"/>
                <a:gd name="connsiteX5" fmla="*/ 218799 w 870439"/>
                <a:gd name="connsiteY5" fmla="*/ 670697 h 922803"/>
                <a:gd name="connsiteX6" fmla="*/ 299659 w 870439"/>
                <a:gd name="connsiteY6" fmla="*/ 751561 h 922803"/>
                <a:gd name="connsiteX7" fmla="*/ 390033 w 870439"/>
                <a:gd name="connsiteY7" fmla="*/ 813399 h 922803"/>
                <a:gd name="connsiteX8" fmla="*/ 537484 w 870439"/>
                <a:gd name="connsiteY8" fmla="*/ 870479 h 922803"/>
                <a:gd name="connsiteX9" fmla="*/ 651640 w 870439"/>
                <a:gd name="connsiteY9" fmla="*/ 889506 h 922803"/>
                <a:gd name="connsiteX10" fmla="*/ 718231 w 870439"/>
                <a:gd name="connsiteY10" fmla="*/ 894263 h 922803"/>
                <a:gd name="connsiteX11" fmla="*/ 794335 w 870439"/>
                <a:gd name="connsiteY11" fmla="*/ 899020 h 922803"/>
                <a:gd name="connsiteX12" fmla="*/ 870439 w 870439"/>
                <a:gd name="connsiteY12" fmla="*/ 913290 h 922803"/>
                <a:gd name="connsiteX13" fmla="*/ 0 w 870439"/>
                <a:gd name="connsiteY13" fmla="*/ 922803 h 92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439" h="922803">
                  <a:moveTo>
                    <a:pt x="0" y="922803"/>
                  </a:moveTo>
                  <a:lnTo>
                    <a:pt x="9513" y="0"/>
                  </a:lnTo>
                  <a:lnTo>
                    <a:pt x="52322" y="356754"/>
                  </a:lnTo>
                  <a:lnTo>
                    <a:pt x="104643" y="494698"/>
                  </a:lnTo>
                  <a:lnTo>
                    <a:pt x="142695" y="585076"/>
                  </a:lnTo>
                  <a:lnTo>
                    <a:pt x="218799" y="670697"/>
                  </a:lnTo>
                  <a:lnTo>
                    <a:pt x="299659" y="751561"/>
                  </a:lnTo>
                  <a:lnTo>
                    <a:pt x="390033" y="813399"/>
                  </a:lnTo>
                  <a:lnTo>
                    <a:pt x="537484" y="870479"/>
                  </a:lnTo>
                  <a:lnTo>
                    <a:pt x="651640" y="889506"/>
                  </a:lnTo>
                  <a:lnTo>
                    <a:pt x="718231" y="894263"/>
                  </a:lnTo>
                  <a:lnTo>
                    <a:pt x="794335" y="899020"/>
                  </a:lnTo>
                  <a:lnTo>
                    <a:pt x="870439" y="913290"/>
                  </a:lnTo>
                  <a:lnTo>
                    <a:pt x="0" y="922803"/>
                  </a:lnTo>
                  <a:close/>
                </a:path>
              </a:pathLst>
            </a:custGeom>
            <a:solidFill>
              <a:srgbClr val="FF0000"/>
            </a:solid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j-lt"/>
              </a:endParaRPr>
            </a:p>
          </p:txBody>
        </p:sp>
        <p:sp>
          <p:nvSpPr>
            <p:cNvPr id="83" name="Freeform 82"/>
            <p:cNvSpPr/>
            <p:nvPr/>
          </p:nvSpPr>
          <p:spPr>
            <a:xfrm>
              <a:off x="3170071" y="6105078"/>
              <a:ext cx="140659" cy="224390"/>
            </a:xfrm>
            <a:custGeom>
              <a:avLst/>
              <a:gdLst>
                <a:gd name="connsiteX0" fmla="*/ 0 w 870439"/>
                <a:gd name="connsiteY0" fmla="*/ 922803 h 922803"/>
                <a:gd name="connsiteX1" fmla="*/ 9513 w 870439"/>
                <a:gd name="connsiteY1" fmla="*/ 0 h 922803"/>
                <a:gd name="connsiteX2" fmla="*/ 52322 w 870439"/>
                <a:gd name="connsiteY2" fmla="*/ 356754 h 922803"/>
                <a:gd name="connsiteX3" fmla="*/ 104643 w 870439"/>
                <a:gd name="connsiteY3" fmla="*/ 494698 h 922803"/>
                <a:gd name="connsiteX4" fmla="*/ 142695 w 870439"/>
                <a:gd name="connsiteY4" fmla="*/ 585076 h 922803"/>
                <a:gd name="connsiteX5" fmla="*/ 218799 w 870439"/>
                <a:gd name="connsiteY5" fmla="*/ 670697 h 922803"/>
                <a:gd name="connsiteX6" fmla="*/ 299659 w 870439"/>
                <a:gd name="connsiteY6" fmla="*/ 751561 h 922803"/>
                <a:gd name="connsiteX7" fmla="*/ 390033 w 870439"/>
                <a:gd name="connsiteY7" fmla="*/ 813399 h 922803"/>
                <a:gd name="connsiteX8" fmla="*/ 537484 w 870439"/>
                <a:gd name="connsiteY8" fmla="*/ 870479 h 922803"/>
                <a:gd name="connsiteX9" fmla="*/ 651640 w 870439"/>
                <a:gd name="connsiteY9" fmla="*/ 889506 h 922803"/>
                <a:gd name="connsiteX10" fmla="*/ 718231 w 870439"/>
                <a:gd name="connsiteY10" fmla="*/ 894263 h 922803"/>
                <a:gd name="connsiteX11" fmla="*/ 794335 w 870439"/>
                <a:gd name="connsiteY11" fmla="*/ 899020 h 922803"/>
                <a:gd name="connsiteX12" fmla="*/ 870439 w 870439"/>
                <a:gd name="connsiteY12" fmla="*/ 913290 h 922803"/>
                <a:gd name="connsiteX13" fmla="*/ 0 w 870439"/>
                <a:gd name="connsiteY13" fmla="*/ 922803 h 92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439" h="922803">
                  <a:moveTo>
                    <a:pt x="0" y="922803"/>
                  </a:moveTo>
                  <a:lnTo>
                    <a:pt x="9513" y="0"/>
                  </a:lnTo>
                  <a:lnTo>
                    <a:pt x="52322" y="356754"/>
                  </a:lnTo>
                  <a:lnTo>
                    <a:pt x="104643" y="494698"/>
                  </a:lnTo>
                  <a:lnTo>
                    <a:pt x="142695" y="585076"/>
                  </a:lnTo>
                  <a:lnTo>
                    <a:pt x="218799" y="670697"/>
                  </a:lnTo>
                  <a:lnTo>
                    <a:pt x="299659" y="751561"/>
                  </a:lnTo>
                  <a:lnTo>
                    <a:pt x="390033" y="813399"/>
                  </a:lnTo>
                  <a:lnTo>
                    <a:pt x="537484" y="870479"/>
                  </a:lnTo>
                  <a:lnTo>
                    <a:pt x="651640" y="889506"/>
                  </a:lnTo>
                  <a:lnTo>
                    <a:pt x="718231" y="894263"/>
                  </a:lnTo>
                  <a:lnTo>
                    <a:pt x="794335" y="899020"/>
                  </a:lnTo>
                  <a:lnTo>
                    <a:pt x="870439" y="913290"/>
                  </a:lnTo>
                  <a:lnTo>
                    <a:pt x="0" y="922803"/>
                  </a:lnTo>
                  <a:close/>
                </a:path>
              </a:pathLst>
            </a:custGeom>
            <a:solidFill>
              <a:schemeClr val="accent4">
                <a:lumMod val="75000"/>
              </a:schemeClr>
            </a:solidFill>
            <a:ln w="1905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j-lt"/>
              </a:endParaRPr>
            </a:p>
          </p:txBody>
        </p:sp>
        <p:sp>
          <p:nvSpPr>
            <p:cNvPr id="88" name="Freeform 87"/>
            <p:cNvSpPr/>
            <p:nvPr/>
          </p:nvSpPr>
          <p:spPr>
            <a:xfrm>
              <a:off x="5276546" y="5226100"/>
              <a:ext cx="141327" cy="1131579"/>
            </a:xfrm>
            <a:custGeom>
              <a:avLst/>
              <a:gdLst>
                <a:gd name="connsiteX0" fmla="*/ 0 w 870439"/>
                <a:gd name="connsiteY0" fmla="*/ 922803 h 922803"/>
                <a:gd name="connsiteX1" fmla="*/ 9513 w 870439"/>
                <a:gd name="connsiteY1" fmla="*/ 0 h 922803"/>
                <a:gd name="connsiteX2" fmla="*/ 52322 w 870439"/>
                <a:gd name="connsiteY2" fmla="*/ 356754 h 922803"/>
                <a:gd name="connsiteX3" fmla="*/ 104643 w 870439"/>
                <a:gd name="connsiteY3" fmla="*/ 494698 h 922803"/>
                <a:gd name="connsiteX4" fmla="*/ 142695 w 870439"/>
                <a:gd name="connsiteY4" fmla="*/ 585076 h 922803"/>
                <a:gd name="connsiteX5" fmla="*/ 218799 w 870439"/>
                <a:gd name="connsiteY5" fmla="*/ 670697 h 922803"/>
                <a:gd name="connsiteX6" fmla="*/ 299659 w 870439"/>
                <a:gd name="connsiteY6" fmla="*/ 751561 h 922803"/>
                <a:gd name="connsiteX7" fmla="*/ 390033 w 870439"/>
                <a:gd name="connsiteY7" fmla="*/ 813399 h 922803"/>
                <a:gd name="connsiteX8" fmla="*/ 537484 w 870439"/>
                <a:gd name="connsiteY8" fmla="*/ 870479 h 922803"/>
                <a:gd name="connsiteX9" fmla="*/ 651640 w 870439"/>
                <a:gd name="connsiteY9" fmla="*/ 889506 h 922803"/>
                <a:gd name="connsiteX10" fmla="*/ 718231 w 870439"/>
                <a:gd name="connsiteY10" fmla="*/ 894263 h 922803"/>
                <a:gd name="connsiteX11" fmla="*/ 794335 w 870439"/>
                <a:gd name="connsiteY11" fmla="*/ 899020 h 922803"/>
                <a:gd name="connsiteX12" fmla="*/ 870439 w 870439"/>
                <a:gd name="connsiteY12" fmla="*/ 913290 h 922803"/>
                <a:gd name="connsiteX13" fmla="*/ 0 w 870439"/>
                <a:gd name="connsiteY13" fmla="*/ 922803 h 92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439" h="922803">
                  <a:moveTo>
                    <a:pt x="0" y="922803"/>
                  </a:moveTo>
                  <a:lnTo>
                    <a:pt x="9513" y="0"/>
                  </a:lnTo>
                  <a:lnTo>
                    <a:pt x="52322" y="356754"/>
                  </a:lnTo>
                  <a:lnTo>
                    <a:pt x="104643" y="494698"/>
                  </a:lnTo>
                  <a:lnTo>
                    <a:pt x="142695" y="585076"/>
                  </a:lnTo>
                  <a:lnTo>
                    <a:pt x="218799" y="670697"/>
                  </a:lnTo>
                  <a:lnTo>
                    <a:pt x="299659" y="751561"/>
                  </a:lnTo>
                  <a:lnTo>
                    <a:pt x="390033" y="813399"/>
                  </a:lnTo>
                  <a:lnTo>
                    <a:pt x="537484" y="870479"/>
                  </a:lnTo>
                  <a:lnTo>
                    <a:pt x="651640" y="889506"/>
                  </a:lnTo>
                  <a:lnTo>
                    <a:pt x="718231" y="894263"/>
                  </a:lnTo>
                  <a:lnTo>
                    <a:pt x="794335" y="899020"/>
                  </a:lnTo>
                  <a:lnTo>
                    <a:pt x="870439" y="913290"/>
                  </a:lnTo>
                  <a:lnTo>
                    <a:pt x="0" y="922803"/>
                  </a:lnTo>
                  <a:close/>
                </a:path>
              </a:pathLst>
            </a:custGeom>
            <a:solidFill>
              <a:srgbClr val="18375D"/>
            </a:solidFill>
            <a:ln w="6350" cmpd="sng">
              <a:solidFill>
                <a:srgbClr val="18375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j-lt"/>
              </a:endParaRPr>
            </a:p>
          </p:txBody>
        </p:sp>
        <p:sp>
          <p:nvSpPr>
            <p:cNvPr id="89" name="Freeform 88"/>
            <p:cNvSpPr/>
            <p:nvPr/>
          </p:nvSpPr>
          <p:spPr>
            <a:xfrm>
              <a:off x="4099544" y="5104921"/>
              <a:ext cx="141327" cy="1234119"/>
            </a:xfrm>
            <a:custGeom>
              <a:avLst/>
              <a:gdLst>
                <a:gd name="connsiteX0" fmla="*/ 0 w 870439"/>
                <a:gd name="connsiteY0" fmla="*/ 922803 h 922803"/>
                <a:gd name="connsiteX1" fmla="*/ 9513 w 870439"/>
                <a:gd name="connsiteY1" fmla="*/ 0 h 922803"/>
                <a:gd name="connsiteX2" fmla="*/ 52322 w 870439"/>
                <a:gd name="connsiteY2" fmla="*/ 356754 h 922803"/>
                <a:gd name="connsiteX3" fmla="*/ 104643 w 870439"/>
                <a:gd name="connsiteY3" fmla="*/ 494698 h 922803"/>
                <a:gd name="connsiteX4" fmla="*/ 142695 w 870439"/>
                <a:gd name="connsiteY4" fmla="*/ 585076 h 922803"/>
                <a:gd name="connsiteX5" fmla="*/ 218799 w 870439"/>
                <a:gd name="connsiteY5" fmla="*/ 670697 h 922803"/>
                <a:gd name="connsiteX6" fmla="*/ 299659 w 870439"/>
                <a:gd name="connsiteY6" fmla="*/ 751561 h 922803"/>
                <a:gd name="connsiteX7" fmla="*/ 390033 w 870439"/>
                <a:gd name="connsiteY7" fmla="*/ 813399 h 922803"/>
                <a:gd name="connsiteX8" fmla="*/ 537484 w 870439"/>
                <a:gd name="connsiteY8" fmla="*/ 870479 h 922803"/>
                <a:gd name="connsiteX9" fmla="*/ 651640 w 870439"/>
                <a:gd name="connsiteY9" fmla="*/ 889506 h 922803"/>
                <a:gd name="connsiteX10" fmla="*/ 718231 w 870439"/>
                <a:gd name="connsiteY10" fmla="*/ 894263 h 922803"/>
                <a:gd name="connsiteX11" fmla="*/ 794335 w 870439"/>
                <a:gd name="connsiteY11" fmla="*/ 899020 h 922803"/>
                <a:gd name="connsiteX12" fmla="*/ 870439 w 870439"/>
                <a:gd name="connsiteY12" fmla="*/ 913290 h 922803"/>
                <a:gd name="connsiteX13" fmla="*/ 0 w 870439"/>
                <a:gd name="connsiteY13" fmla="*/ 922803 h 92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439" h="922803">
                  <a:moveTo>
                    <a:pt x="0" y="922803"/>
                  </a:moveTo>
                  <a:lnTo>
                    <a:pt x="9513" y="0"/>
                  </a:lnTo>
                  <a:lnTo>
                    <a:pt x="52322" y="356754"/>
                  </a:lnTo>
                  <a:lnTo>
                    <a:pt x="104643" y="494698"/>
                  </a:lnTo>
                  <a:lnTo>
                    <a:pt x="142695" y="585076"/>
                  </a:lnTo>
                  <a:lnTo>
                    <a:pt x="218799" y="670697"/>
                  </a:lnTo>
                  <a:lnTo>
                    <a:pt x="299659" y="751561"/>
                  </a:lnTo>
                  <a:lnTo>
                    <a:pt x="390033" y="813399"/>
                  </a:lnTo>
                  <a:lnTo>
                    <a:pt x="537484" y="870479"/>
                  </a:lnTo>
                  <a:lnTo>
                    <a:pt x="651640" y="889506"/>
                  </a:lnTo>
                  <a:lnTo>
                    <a:pt x="718231" y="894263"/>
                  </a:lnTo>
                  <a:lnTo>
                    <a:pt x="794335" y="899020"/>
                  </a:lnTo>
                  <a:lnTo>
                    <a:pt x="870439" y="913290"/>
                  </a:lnTo>
                  <a:lnTo>
                    <a:pt x="0" y="922803"/>
                  </a:lnTo>
                  <a:close/>
                </a:path>
              </a:pathLst>
            </a:custGeom>
            <a:solidFill>
              <a:srgbClr val="4F612A"/>
            </a:solidFill>
            <a:ln w="6350" cmpd="sng">
              <a:solidFill>
                <a:srgbClr val="4F61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j-lt"/>
              </a:endParaRPr>
            </a:p>
          </p:txBody>
        </p:sp>
        <p:sp>
          <p:nvSpPr>
            <p:cNvPr id="90" name="Line 39"/>
            <p:cNvSpPr>
              <a:spLocks noChangeShapeType="1"/>
            </p:cNvSpPr>
            <p:nvPr/>
          </p:nvSpPr>
          <p:spPr bwMode="auto">
            <a:xfrm>
              <a:off x="1159427" y="6348452"/>
              <a:ext cx="7884798" cy="1353"/>
            </a:xfrm>
            <a:prstGeom prst="line">
              <a:avLst/>
            </a:prstGeom>
            <a:noFill/>
            <a:ln w="38100" cap="flat" cmpd="sng">
              <a:solidFill>
                <a:srgbClr val="00000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3245" indent="-204869" defTabSz="455263">
                <a:spcBef>
                  <a:spcPts val="1620"/>
                </a:spcBef>
                <a:buSzPct val="100000"/>
                <a:buFont typeface="Arial" charset="0"/>
                <a:buChar char="•"/>
                <a:defRPr/>
              </a:pPr>
              <a:endParaRPr lang="en-US" sz="1400">
                <a:solidFill>
                  <a:srgbClr val="006D8F"/>
                </a:solidFill>
                <a:latin typeface="+mj-lt"/>
                <a:cs typeface="Calibri" charset="0"/>
                <a:sym typeface="Calibri" charset="0"/>
              </a:endParaRPr>
            </a:p>
          </p:txBody>
        </p:sp>
      </p:grpSp>
      <p:sp>
        <p:nvSpPr>
          <p:cNvPr id="69" name="Rectangle 68"/>
          <p:cNvSpPr/>
          <p:nvPr/>
        </p:nvSpPr>
        <p:spPr>
          <a:xfrm>
            <a:off x="5895334" y="1852134"/>
            <a:ext cx="69336" cy="9975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91055" tIns="45532" rIns="91055" bIns="45532" rtlCol="0" anchor="ctr"/>
          <a:lstStyle/>
          <a:p>
            <a:pPr algn="ctr"/>
            <a:endParaRPr lang="en-US">
              <a:solidFill>
                <a:prstClr val="white"/>
              </a:solidFill>
              <a:latin typeface="+mj-lt"/>
            </a:endParaRPr>
          </a:p>
        </p:txBody>
      </p:sp>
      <p:sp>
        <p:nvSpPr>
          <p:cNvPr id="3" name="Slide Number Placeholder 2"/>
          <p:cNvSpPr>
            <a:spLocks noGrp="1"/>
          </p:cNvSpPr>
          <p:nvPr>
            <p:ph type="sldNum" sz="quarter" idx="12"/>
          </p:nvPr>
        </p:nvSpPr>
        <p:spPr/>
        <p:txBody>
          <a:bodyPr/>
          <a:lstStyle/>
          <a:p>
            <a:fld id="{038C62C7-F79B-CD4A-A5DF-5683BBEC4A65}" type="slidenum">
              <a:rPr lang="sv-SE" smtClean="0">
                <a:latin typeface="Calibri"/>
              </a:rPr>
              <a:pPr/>
              <a:t>7</a:t>
            </a:fld>
            <a:endParaRPr lang="sv-SE">
              <a:latin typeface="Calibri"/>
            </a:endParaRPr>
          </a:p>
        </p:txBody>
      </p:sp>
    </p:spTree>
    <p:extLst>
      <p:ext uri="{BB962C8B-B14F-4D97-AF65-F5344CB8AC3E}">
        <p14:creationId xmlns:p14="http://schemas.microsoft.com/office/powerpoint/2010/main" val="127473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ea typeface="Helvetica" charset="0"/>
                <a:cs typeface="Helvetica" charset="0"/>
              </a:rPr>
              <a:pPr/>
              <a:t>8</a:t>
            </a:fld>
            <a:endParaRPr lang="sv-SE" dirty="0">
              <a:solidFill>
                <a:prstClr val="black">
                  <a:tint val="75000"/>
                </a:prstClr>
              </a:solidFill>
              <a:ea typeface="Helvetica" charset="0"/>
              <a:cs typeface="Helvetica" charset="0"/>
            </a:endParaRPr>
          </a:p>
        </p:txBody>
      </p:sp>
      <p:sp>
        <p:nvSpPr>
          <p:cNvPr id="106" name="Title 1"/>
          <p:cNvSpPr>
            <a:spLocks noGrp="1"/>
          </p:cNvSpPr>
          <p:nvPr>
            <p:ph type="title"/>
          </p:nvPr>
        </p:nvSpPr>
        <p:spPr>
          <a:xfrm>
            <a:off x="478460" y="232538"/>
            <a:ext cx="6982141" cy="1031875"/>
          </a:xfrm>
        </p:spPr>
        <p:txBody>
          <a:bodyPr>
            <a:noAutofit/>
          </a:bodyPr>
          <a:lstStyle/>
          <a:p>
            <a:r>
              <a:rPr lang="en-US" dirty="0">
                <a:latin typeface="+mn-lt"/>
                <a:ea typeface="Helvetica" charset="0"/>
                <a:cs typeface="Helvetica" charset="0"/>
              </a:rPr>
              <a:t>Financing includes cash and deliverables</a:t>
            </a:r>
          </a:p>
        </p:txBody>
      </p:sp>
      <p:grpSp>
        <p:nvGrpSpPr>
          <p:cNvPr id="110" name="Group 109"/>
          <p:cNvGrpSpPr/>
          <p:nvPr/>
        </p:nvGrpSpPr>
        <p:grpSpPr>
          <a:xfrm>
            <a:off x="5938960" y="1946859"/>
            <a:ext cx="3493991" cy="4446494"/>
            <a:chOff x="3733800" y="-381000"/>
            <a:chExt cx="6248400" cy="7353467"/>
          </a:xfrm>
        </p:grpSpPr>
        <p:sp>
          <p:nvSpPr>
            <p:cNvPr id="113" name="Freeform 192"/>
            <p:cNvSpPr>
              <a:spLocks noEditPoints="1"/>
            </p:cNvSpPr>
            <p:nvPr/>
          </p:nvSpPr>
          <p:spPr bwMode="auto">
            <a:xfrm>
              <a:off x="5101890" y="1499364"/>
              <a:ext cx="1309796" cy="2310264"/>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4" name="Freeform 7"/>
            <p:cNvSpPr>
              <a:spLocks/>
            </p:cNvSpPr>
            <p:nvPr/>
          </p:nvSpPr>
          <p:spPr bwMode="auto">
            <a:xfrm>
              <a:off x="8488413" y="2958858"/>
              <a:ext cx="375268" cy="205919"/>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5" name="Freeform 10"/>
            <p:cNvSpPr>
              <a:spLocks noEditPoints="1"/>
            </p:cNvSpPr>
            <p:nvPr/>
          </p:nvSpPr>
          <p:spPr bwMode="auto">
            <a:xfrm>
              <a:off x="6929045" y="-381000"/>
              <a:ext cx="2386415" cy="2651655"/>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6" name="Freeform 11"/>
            <p:cNvSpPr>
              <a:spLocks/>
            </p:cNvSpPr>
            <p:nvPr/>
          </p:nvSpPr>
          <p:spPr bwMode="auto">
            <a:xfrm>
              <a:off x="8883720" y="-377387"/>
              <a:ext cx="25504" cy="41546"/>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7" name="Freeform 12"/>
            <p:cNvSpPr>
              <a:spLocks/>
            </p:cNvSpPr>
            <p:nvPr/>
          </p:nvSpPr>
          <p:spPr bwMode="auto">
            <a:xfrm>
              <a:off x="8639613" y="-305135"/>
              <a:ext cx="91085" cy="68640"/>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8" name="Freeform 13"/>
            <p:cNvSpPr>
              <a:spLocks/>
            </p:cNvSpPr>
            <p:nvPr/>
          </p:nvSpPr>
          <p:spPr bwMode="auto">
            <a:xfrm>
              <a:off x="8716124" y="-247333"/>
              <a:ext cx="29147" cy="41546"/>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9" name="Freeform 14"/>
            <p:cNvSpPr>
              <a:spLocks/>
            </p:cNvSpPr>
            <p:nvPr/>
          </p:nvSpPr>
          <p:spPr bwMode="auto">
            <a:xfrm>
              <a:off x="8756202" y="-283460"/>
              <a:ext cx="30969" cy="28901"/>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0" name="Freeform 15"/>
            <p:cNvSpPr>
              <a:spLocks/>
            </p:cNvSpPr>
            <p:nvPr/>
          </p:nvSpPr>
          <p:spPr bwMode="auto">
            <a:xfrm>
              <a:off x="8688799" y="-202175"/>
              <a:ext cx="30969" cy="16257"/>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1" name="Freeform 16"/>
            <p:cNvSpPr>
              <a:spLocks/>
            </p:cNvSpPr>
            <p:nvPr/>
          </p:nvSpPr>
          <p:spPr bwMode="auto">
            <a:xfrm>
              <a:off x="8561280" y="-160631"/>
              <a:ext cx="18217" cy="25288"/>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2" name="Freeform 17"/>
            <p:cNvSpPr>
              <a:spLocks/>
            </p:cNvSpPr>
            <p:nvPr/>
          </p:nvSpPr>
          <p:spPr bwMode="auto">
            <a:xfrm>
              <a:off x="8493878" y="-178694"/>
              <a:ext cx="25504" cy="39739"/>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3" name="Freeform 18"/>
            <p:cNvSpPr>
              <a:spLocks/>
            </p:cNvSpPr>
            <p:nvPr/>
          </p:nvSpPr>
          <p:spPr bwMode="auto">
            <a:xfrm>
              <a:off x="8435584" y="-135343"/>
              <a:ext cx="49186" cy="45158"/>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4" name="Freeform 19"/>
            <p:cNvSpPr>
              <a:spLocks/>
            </p:cNvSpPr>
            <p:nvPr/>
          </p:nvSpPr>
          <p:spPr bwMode="auto">
            <a:xfrm>
              <a:off x="8448335" y="-180500"/>
              <a:ext cx="21860" cy="28901"/>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5" name="Freeform 20"/>
            <p:cNvSpPr>
              <a:spLocks/>
            </p:cNvSpPr>
            <p:nvPr/>
          </p:nvSpPr>
          <p:spPr bwMode="auto">
            <a:xfrm>
              <a:off x="8375468" y="-91991"/>
              <a:ext cx="61937" cy="50577"/>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6" name="Freeform 21"/>
            <p:cNvSpPr>
              <a:spLocks/>
            </p:cNvSpPr>
            <p:nvPr/>
          </p:nvSpPr>
          <p:spPr bwMode="auto">
            <a:xfrm>
              <a:off x="8278919" y="-21545"/>
              <a:ext cx="80154" cy="93928"/>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7" name="Freeform 22"/>
            <p:cNvSpPr>
              <a:spLocks/>
            </p:cNvSpPr>
            <p:nvPr/>
          </p:nvSpPr>
          <p:spPr bwMode="auto">
            <a:xfrm>
              <a:off x="8167795" y="16387"/>
              <a:ext cx="76511" cy="70446"/>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8" name="Freeform 23"/>
            <p:cNvSpPr>
              <a:spLocks/>
            </p:cNvSpPr>
            <p:nvPr/>
          </p:nvSpPr>
          <p:spPr bwMode="auto">
            <a:xfrm>
              <a:off x="8085819" y="106702"/>
              <a:ext cx="38256" cy="37933"/>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9" name="Freeform 24"/>
            <p:cNvSpPr>
              <a:spLocks/>
            </p:cNvSpPr>
            <p:nvPr/>
          </p:nvSpPr>
          <p:spPr bwMode="auto">
            <a:xfrm>
              <a:off x="8118610" y="86833"/>
              <a:ext cx="30969" cy="70446"/>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0" name="Freeform 25"/>
            <p:cNvSpPr>
              <a:spLocks/>
            </p:cNvSpPr>
            <p:nvPr/>
          </p:nvSpPr>
          <p:spPr bwMode="auto">
            <a:xfrm>
              <a:off x="8136827" y="101284"/>
              <a:ext cx="107480" cy="102960"/>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1" name="Freeform 26"/>
            <p:cNvSpPr>
              <a:spLocks/>
            </p:cNvSpPr>
            <p:nvPr/>
          </p:nvSpPr>
          <p:spPr bwMode="auto">
            <a:xfrm>
              <a:off x="8073067" y="195212"/>
              <a:ext cx="52830" cy="48771"/>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2" name="Freeform 27"/>
            <p:cNvSpPr>
              <a:spLocks/>
            </p:cNvSpPr>
            <p:nvPr/>
          </p:nvSpPr>
          <p:spPr bwMode="auto">
            <a:xfrm>
              <a:off x="7996556" y="215081"/>
              <a:ext cx="54651" cy="45158"/>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3" name="Freeform 28"/>
            <p:cNvSpPr>
              <a:spLocks/>
            </p:cNvSpPr>
            <p:nvPr/>
          </p:nvSpPr>
          <p:spPr bwMode="auto">
            <a:xfrm>
              <a:off x="7940084" y="251207"/>
              <a:ext cx="30969" cy="48771"/>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4" name="Freeform 29"/>
            <p:cNvSpPr>
              <a:spLocks/>
            </p:cNvSpPr>
            <p:nvPr/>
          </p:nvSpPr>
          <p:spPr bwMode="auto">
            <a:xfrm>
              <a:off x="7859930" y="621500"/>
              <a:ext cx="27326" cy="34320"/>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5" name="Freeform 30"/>
            <p:cNvSpPr>
              <a:spLocks/>
            </p:cNvSpPr>
            <p:nvPr/>
          </p:nvSpPr>
          <p:spPr bwMode="auto">
            <a:xfrm>
              <a:off x="7413615" y="1121846"/>
              <a:ext cx="67403" cy="39739"/>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6" name="Freeform 31"/>
            <p:cNvSpPr>
              <a:spLocks/>
            </p:cNvSpPr>
            <p:nvPr/>
          </p:nvSpPr>
          <p:spPr bwMode="auto">
            <a:xfrm>
              <a:off x="7417258" y="1085719"/>
              <a:ext cx="45543" cy="19870"/>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7" name="Freeform 32"/>
            <p:cNvSpPr>
              <a:spLocks/>
            </p:cNvSpPr>
            <p:nvPr/>
          </p:nvSpPr>
          <p:spPr bwMode="auto">
            <a:xfrm>
              <a:off x="7375360" y="1161584"/>
              <a:ext cx="30969" cy="25288"/>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8" name="Freeform 33"/>
            <p:cNvSpPr>
              <a:spLocks/>
            </p:cNvSpPr>
            <p:nvPr/>
          </p:nvSpPr>
          <p:spPr bwMode="auto">
            <a:xfrm>
              <a:off x="7000092" y="1665544"/>
              <a:ext cx="52830" cy="65027"/>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9" name="Freeform 34"/>
            <p:cNvSpPr>
              <a:spLocks/>
            </p:cNvSpPr>
            <p:nvPr/>
          </p:nvSpPr>
          <p:spPr bwMode="auto">
            <a:xfrm>
              <a:off x="6994626" y="1815467"/>
              <a:ext cx="18217" cy="3070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0" name="Freeform 35"/>
            <p:cNvSpPr>
              <a:spLocks/>
            </p:cNvSpPr>
            <p:nvPr/>
          </p:nvSpPr>
          <p:spPr bwMode="auto">
            <a:xfrm>
              <a:off x="6963658" y="1833530"/>
              <a:ext cx="21860" cy="3070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1" name="Freeform 36"/>
            <p:cNvSpPr>
              <a:spLocks/>
            </p:cNvSpPr>
            <p:nvPr/>
          </p:nvSpPr>
          <p:spPr bwMode="auto">
            <a:xfrm>
              <a:off x="6936332" y="1851593"/>
              <a:ext cx="18217" cy="25288"/>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2" name="Freeform 37"/>
            <p:cNvSpPr>
              <a:spLocks/>
            </p:cNvSpPr>
            <p:nvPr/>
          </p:nvSpPr>
          <p:spPr bwMode="auto">
            <a:xfrm>
              <a:off x="6929045" y="1959971"/>
              <a:ext cx="16396" cy="37933"/>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3" name="Freeform 38"/>
            <p:cNvSpPr>
              <a:spLocks/>
            </p:cNvSpPr>
            <p:nvPr/>
          </p:nvSpPr>
          <p:spPr bwMode="auto">
            <a:xfrm>
              <a:off x="6949085" y="-381000"/>
              <a:ext cx="2366377" cy="2651655"/>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4" name="Freeform 39"/>
            <p:cNvSpPr>
              <a:spLocks noEditPoints="1"/>
            </p:cNvSpPr>
            <p:nvPr/>
          </p:nvSpPr>
          <p:spPr bwMode="auto">
            <a:xfrm>
              <a:off x="7557529" y="68770"/>
              <a:ext cx="1306153" cy="2853961"/>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5" name="Freeform 40"/>
            <p:cNvSpPr>
              <a:spLocks/>
            </p:cNvSpPr>
            <p:nvPr/>
          </p:nvSpPr>
          <p:spPr bwMode="auto">
            <a:xfrm>
              <a:off x="7581211" y="2279687"/>
              <a:ext cx="32790" cy="3070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6" name="Freeform 41"/>
            <p:cNvSpPr>
              <a:spLocks/>
            </p:cNvSpPr>
            <p:nvPr/>
          </p:nvSpPr>
          <p:spPr bwMode="auto">
            <a:xfrm>
              <a:off x="8094927" y="2509088"/>
              <a:ext cx="96550" cy="243852"/>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7" name="Freeform 42"/>
            <p:cNvSpPr>
              <a:spLocks/>
            </p:cNvSpPr>
            <p:nvPr/>
          </p:nvSpPr>
          <p:spPr bwMode="auto">
            <a:xfrm>
              <a:off x="8302600" y="2386259"/>
              <a:ext cx="122054" cy="229401"/>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8" name="Freeform 43"/>
            <p:cNvSpPr>
              <a:spLocks/>
            </p:cNvSpPr>
            <p:nvPr/>
          </p:nvSpPr>
          <p:spPr bwMode="auto">
            <a:xfrm>
              <a:off x="7557529" y="68770"/>
              <a:ext cx="1306153" cy="285396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9" name="Freeform 44"/>
            <p:cNvSpPr>
              <a:spLocks noEditPoints="1"/>
            </p:cNvSpPr>
            <p:nvPr/>
          </p:nvSpPr>
          <p:spPr bwMode="auto">
            <a:xfrm>
              <a:off x="8481126" y="-146180"/>
              <a:ext cx="1147665" cy="2162147"/>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0" name="Freeform 45"/>
            <p:cNvSpPr>
              <a:spLocks/>
            </p:cNvSpPr>
            <p:nvPr/>
          </p:nvSpPr>
          <p:spPr bwMode="auto">
            <a:xfrm>
              <a:off x="8481126" y="1876881"/>
              <a:ext cx="74690" cy="9212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1" name="Freeform 46"/>
            <p:cNvSpPr>
              <a:spLocks/>
            </p:cNvSpPr>
            <p:nvPr/>
          </p:nvSpPr>
          <p:spPr bwMode="auto">
            <a:xfrm>
              <a:off x="8566746" y="-146180"/>
              <a:ext cx="1062046" cy="2162147"/>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2" name="Freeform 47"/>
            <p:cNvSpPr>
              <a:spLocks noEditPoints="1"/>
            </p:cNvSpPr>
            <p:nvPr/>
          </p:nvSpPr>
          <p:spPr bwMode="auto">
            <a:xfrm>
              <a:off x="7094820" y="2360971"/>
              <a:ext cx="843443" cy="688203"/>
            </a:xfrm>
            <a:custGeom>
              <a:avLst/>
              <a:gdLst/>
              <a:ahLst/>
              <a:cxnLst>
                <a:cxn ang="0">
                  <a:pos x="475" y="1099"/>
                </a:cxn>
                <a:cxn ang="0">
                  <a:pos x="601" y="1024"/>
                </a:cxn>
                <a:cxn ang="0">
                  <a:pos x="664" y="1068"/>
                </a:cxn>
                <a:cxn ang="0">
                  <a:pos x="697" y="1150"/>
                </a:cxn>
                <a:cxn ang="0">
                  <a:pos x="1079" y="1316"/>
                </a:cxn>
                <a:cxn ang="0">
                  <a:pos x="1101" y="1247"/>
                </a:cxn>
                <a:cxn ang="0">
                  <a:pos x="1115" y="1144"/>
                </a:cxn>
                <a:cxn ang="0">
                  <a:pos x="1190" y="1005"/>
                </a:cxn>
                <a:cxn ang="0">
                  <a:pos x="1182" y="859"/>
                </a:cxn>
                <a:cxn ang="0">
                  <a:pos x="1024" y="873"/>
                </a:cxn>
                <a:cxn ang="0">
                  <a:pos x="1049" y="985"/>
                </a:cxn>
                <a:cxn ang="0">
                  <a:pos x="976" y="1009"/>
                </a:cxn>
                <a:cxn ang="0">
                  <a:pos x="973" y="918"/>
                </a:cxn>
                <a:cxn ang="0">
                  <a:pos x="877" y="870"/>
                </a:cxn>
                <a:cxn ang="0">
                  <a:pos x="901" y="954"/>
                </a:cxn>
                <a:cxn ang="0">
                  <a:pos x="781" y="998"/>
                </a:cxn>
                <a:cxn ang="0">
                  <a:pos x="805" y="1162"/>
                </a:cxn>
                <a:cxn ang="0">
                  <a:pos x="956" y="1245"/>
                </a:cxn>
                <a:cxn ang="0">
                  <a:pos x="962" y="1330"/>
                </a:cxn>
                <a:cxn ang="0">
                  <a:pos x="1077" y="1331"/>
                </a:cxn>
                <a:cxn ang="0">
                  <a:pos x="726" y="884"/>
                </a:cxn>
                <a:cxn ang="0">
                  <a:pos x="436" y="1281"/>
                </a:cxn>
                <a:cxn ang="0">
                  <a:pos x="497" y="1309"/>
                </a:cxn>
                <a:cxn ang="0">
                  <a:pos x="668" y="1383"/>
                </a:cxn>
                <a:cxn ang="0">
                  <a:pos x="750" y="1267"/>
                </a:cxn>
                <a:cxn ang="0">
                  <a:pos x="855" y="1394"/>
                </a:cxn>
                <a:cxn ang="0">
                  <a:pos x="774" y="1399"/>
                </a:cxn>
                <a:cxn ang="0">
                  <a:pos x="830" y="1480"/>
                </a:cxn>
                <a:cxn ang="0">
                  <a:pos x="938" y="1501"/>
                </a:cxn>
                <a:cxn ang="0">
                  <a:pos x="887" y="1425"/>
                </a:cxn>
                <a:cxn ang="0">
                  <a:pos x="995" y="1388"/>
                </a:cxn>
                <a:cxn ang="0">
                  <a:pos x="1133" y="1364"/>
                </a:cxn>
                <a:cxn ang="0">
                  <a:pos x="1133" y="1410"/>
                </a:cxn>
                <a:cxn ang="0">
                  <a:pos x="1014" y="1502"/>
                </a:cxn>
                <a:cxn ang="0">
                  <a:pos x="912" y="235"/>
                </a:cxn>
                <a:cxn ang="0">
                  <a:pos x="890" y="296"/>
                </a:cxn>
                <a:cxn ang="0">
                  <a:pos x="1767" y="1404"/>
                </a:cxn>
                <a:cxn ang="0">
                  <a:pos x="1799" y="1344"/>
                </a:cxn>
                <a:cxn ang="0">
                  <a:pos x="208" y="1278"/>
                </a:cxn>
                <a:cxn ang="0">
                  <a:pos x="403" y="1346"/>
                </a:cxn>
                <a:cxn ang="0">
                  <a:pos x="344" y="1243"/>
                </a:cxn>
                <a:cxn ang="0">
                  <a:pos x="415" y="1146"/>
                </a:cxn>
                <a:cxn ang="0">
                  <a:pos x="453" y="967"/>
                </a:cxn>
                <a:cxn ang="0">
                  <a:pos x="518" y="906"/>
                </a:cxn>
                <a:cxn ang="0">
                  <a:pos x="610" y="870"/>
                </a:cxn>
                <a:cxn ang="0">
                  <a:pos x="678" y="725"/>
                </a:cxn>
                <a:cxn ang="0">
                  <a:pos x="769" y="802"/>
                </a:cxn>
                <a:cxn ang="0">
                  <a:pos x="831" y="733"/>
                </a:cxn>
                <a:cxn ang="0">
                  <a:pos x="838" y="633"/>
                </a:cxn>
                <a:cxn ang="0">
                  <a:pos x="719" y="586"/>
                </a:cxn>
                <a:cxn ang="0">
                  <a:pos x="690" y="423"/>
                </a:cxn>
                <a:cxn ang="0">
                  <a:pos x="795" y="169"/>
                </a:cxn>
                <a:cxn ang="0">
                  <a:pos x="835" y="6"/>
                </a:cxn>
                <a:cxn ang="0">
                  <a:pos x="627" y="59"/>
                </a:cxn>
                <a:cxn ang="0">
                  <a:pos x="487" y="259"/>
                </a:cxn>
                <a:cxn ang="0">
                  <a:pos x="232" y="299"/>
                </a:cxn>
                <a:cxn ang="0">
                  <a:pos x="159" y="440"/>
                </a:cxn>
                <a:cxn ang="0">
                  <a:pos x="159" y="510"/>
                </a:cxn>
                <a:cxn ang="0">
                  <a:pos x="116" y="579"/>
                </a:cxn>
                <a:cxn ang="0">
                  <a:pos x="15" y="839"/>
                </a:cxn>
                <a:cxn ang="0">
                  <a:pos x="66" y="971"/>
                </a:cxn>
                <a:cxn ang="0">
                  <a:pos x="128" y="1215"/>
                </a:cxn>
              </a:cxnLst>
              <a:rect l="0" t="0" r="r" b="b"/>
              <a:pathLst>
                <a:path w="1850" h="1527">
                  <a:moveTo>
                    <a:pt x="554" y="1259"/>
                  </a:moveTo>
                  <a:lnTo>
                    <a:pt x="549" y="1256"/>
                  </a:lnTo>
                  <a:lnTo>
                    <a:pt x="542" y="1251"/>
                  </a:lnTo>
                  <a:lnTo>
                    <a:pt x="536" y="1246"/>
                  </a:lnTo>
                  <a:lnTo>
                    <a:pt x="529" y="1239"/>
                  </a:lnTo>
                  <a:lnTo>
                    <a:pt x="515" y="1225"/>
                  </a:lnTo>
                  <a:lnTo>
                    <a:pt x="505" y="1215"/>
                  </a:lnTo>
                  <a:lnTo>
                    <a:pt x="501" y="1211"/>
                  </a:lnTo>
                  <a:lnTo>
                    <a:pt x="498" y="1207"/>
                  </a:lnTo>
                  <a:lnTo>
                    <a:pt x="494" y="1201"/>
                  </a:lnTo>
                  <a:lnTo>
                    <a:pt x="492" y="1194"/>
                  </a:lnTo>
                  <a:lnTo>
                    <a:pt x="487" y="1178"/>
                  </a:lnTo>
                  <a:lnTo>
                    <a:pt x="482" y="1160"/>
                  </a:lnTo>
                  <a:lnTo>
                    <a:pt x="479" y="1144"/>
                  </a:lnTo>
                  <a:lnTo>
                    <a:pt x="476" y="1127"/>
                  </a:lnTo>
                  <a:lnTo>
                    <a:pt x="475" y="1111"/>
                  </a:lnTo>
                  <a:lnTo>
                    <a:pt x="475" y="1099"/>
                  </a:lnTo>
                  <a:lnTo>
                    <a:pt x="476" y="1093"/>
                  </a:lnTo>
                  <a:lnTo>
                    <a:pt x="479" y="1089"/>
                  </a:lnTo>
                  <a:lnTo>
                    <a:pt x="483" y="1085"/>
                  </a:lnTo>
                  <a:lnTo>
                    <a:pt x="487" y="1083"/>
                  </a:lnTo>
                  <a:lnTo>
                    <a:pt x="494" y="1079"/>
                  </a:lnTo>
                  <a:lnTo>
                    <a:pt x="502" y="1074"/>
                  </a:lnTo>
                  <a:lnTo>
                    <a:pt x="519" y="1057"/>
                  </a:lnTo>
                  <a:lnTo>
                    <a:pt x="533" y="1039"/>
                  </a:lnTo>
                  <a:lnTo>
                    <a:pt x="541" y="1031"/>
                  </a:lnTo>
                  <a:lnTo>
                    <a:pt x="549" y="1024"/>
                  </a:lnTo>
                  <a:lnTo>
                    <a:pt x="561" y="1018"/>
                  </a:lnTo>
                  <a:lnTo>
                    <a:pt x="572" y="1014"/>
                  </a:lnTo>
                  <a:lnTo>
                    <a:pt x="581" y="1014"/>
                  </a:lnTo>
                  <a:lnTo>
                    <a:pt x="588" y="1014"/>
                  </a:lnTo>
                  <a:lnTo>
                    <a:pt x="593" y="1017"/>
                  </a:lnTo>
                  <a:lnTo>
                    <a:pt x="597" y="1020"/>
                  </a:lnTo>
                  <a:lnTo>
                    <a:pt x="601" y="1024"/>
                  </a:lnTo>
                  <a:lnTo>
                    <a:pt x="603" y="1030"/>
                  </a:lnTo>
                  <a:lnTo>
                    <a:pt x="605" y="1036"/>
                  </a:lnTo>
                  <a:lnTo>
                    <a:pt x="606" y="1042"/>
                  </a:lnTo>
                  <a:lnTo>
                    <a:pt x="610" y="1057"/>
                  </a:lnTo>
                  <a:lnTo>
                    <a:pt x="612" y="1071"/>
                  </a:lnTo>
                  <a:lnTo>
                    <a:pt x="615" y="1077"/>
                  </a:lnTo>
                  <a:lnTo>
                    <a:pt x="619" y="1083"/>
                  </a:lnTo>
                  <a:lnTo>
                    <a:pt x="623" y="1088"/>
                  </a:lnTo>
                  <a:lnTo>
                    <a:pt x="627" y="1093"/>
                  </a:lnTo>
                  <a:lnTo>
                    <a:pt x="632" y="1096"/>
                  </a:lnTo>
                  <a:lnTo>
                    <a:pt x="636" y="1097"/>
                  </a:lnTo>
                  <a:lnTo>
                    <a:pt x="638" y="1097"/>
                  </a:lnTo>
                  <a:lnTo>
                    <a:pt x="642" y="1097"/>
                  </a:lnTo>
                  <a:lnTo>
                    <a:pt x="647" y="1096"/>
                  </a:lnTo>
                  <a:lnTo>
                    <a:pt x="651" y="1092"/>
                  </a:lnTo>
                  <a:lnTo>
                    <a:pt x="658" y="1080"/>
                  </a:lnTo>
                  <a:lnTo>
                    <a:pt x="664" y="1068"/>
                  </a:lnTo>
                  <a:lnTo>
                    <a:pt x="673" y="1058"/>
                  </a:lnTo>
                  <a:lnTo>
                    <a:pt x="686" y="1045"/>
                  </a:lnTo>
                  <a:lnTo>
                    <a:pt x="694" y="1040"/>
                  </a:lnTo>
                  <a:lnTo>
                    <a:pt x="700" y="1035"/>
                  </a:lnTo>
                  <a:lnTo>
                    <a:pt x="704" y="1033"/>
                  </a:lnTo>
                  <a:lnTo>
                    <a:pt x="707" y="1032"/>
                  </a:lnTo>
                  <a:lnTo>
                    <a:pt x="708" y="1032"/>
                  </a:lnTo>
                  <a:lnTo>
                    <a:pt x="711" y="1033"/>
                  </a:lnTo>
                  <a:lnTo>
                    <a:pt x="710" y="1044"/>
                  </a:lnTo>
                  <a:lnTo>
                    <a:pt x="708" y="1054"/>
                  </a:lnTo>
                  <a:lnTo>
                    <a:pt x="706" y="1063"/>
                  </a:lnTo>
                  <a:lnTo>
                    <a:pt x="703" y="1074"/>
                  </a:lnTo>
                  <a:lnTo>
                    <a:pt x="700" y="1084"/>
                  </a:lnTo>
                  <a:lnTo>
                    <a:pt x="698" y="1094"/>
                  </a:lnTo>
                  <a:lnTo>
                    <a:pt x="695" y="1105"/>
                  </a:lnTo>
                  <a:lnTo>
                    <a:pt x="695" y="1115"/>
                  </a:lnTo>
                  <a:lnTo>
                    <a:pt x="697" y="1150"/>
                  </a:lnTo>
                  <a:lnTo>
                    <a:pt x="699" y="1181"/>
                  </a:lnTo>
                  <a:lnTo>
                    <a:pt x="699" y="1197"/>
                  </a:lnTo>
                  <a:lnTo>
                    <a:pt x="698" y="1213"/>
                  </a:lnTo>
                  <a:lnTo>
                    <a:pt x="695" y="1230"/>
                  </a:lnTo>
                  <a:lnTo>
                    <a:pt x="690" y="1248"/>
                  </a:lnTo>
                  <a:lnTo>
                    <a:pt x="686" y="1256"/>
                  </a:lnTo>
                  <a:lnTo>
                    <a:pt x="682" y="1263"/>
                  </a:lnTo>
                  <a:lnTo>
                    <a:pt x="677" y="1267"/>
                  </a:lnTo>
                  <a:lnTo>
                    <a:pt x="671" y="1270"/>
                  </a:lnTo>
                  <a:lnTo>
                    <a:pt x="665" y="1274"/>
                  </a:lnTo>
                  <a:lnTo>
                    <a:pt x="659" y="1276"/>
                  </a:lnTo>
                  <a:lnTo>
                    <a:pt x="653" y="1277"/>
                  </a:lnTo>
                  <a:lnTo>
                    <a:pt x="645" y="1277"/>
                  </a:lnTo>
                  <a:lnTo>
                    <a:pt x="615" y="1273"/>
                  </a:lnTo>
                  <a:lnTo>
                    <a:pt x="586" y="1267"/>
                  </a:lnTo>
                  <a:lnTo>
                    <a:pt x="554" y="1259"/>
                  </a:lnTo>
                  <a:close/>
                  <a:moveTo>
                    <a:pt x="1079" y="1316"/>
                  </a:moveTo>
                  <a:lnTo>
                    <a:pt x="1080" y="1309"/>
                  </a:lnTo>
                  <a:lnTo>
                    <a:pt x="1080" y="1304"/>
                  </a:lnTo>
                  <a:lnTo>
                    <a:pt x="1079" y="1300"/>
                  </a:lnTo>
                  <a:lnTo>
                    <a:pt x="1076" y="1296"/>
                  </a:lnTo>
                  <a:lnTo>
                    <a:pt x="1071" y="1290"/>
                  </a:lnTo>
                  <a:lnTo>
                    <a:pt x="1063" y="1286"/>
                  </a:lnTo>
                  <a:lnTo>
                    <a:pt x="1061" y="1283"/>
                  </a:lnTo>
                  <a:lnTo>
                    <a:pt x="1058" y="1281"/>
                  </a:lnTo>
                  <a:lnTo>
                    <a:pt x="1057" y="1278"/>
                  </a:lnTo>
                  <a:lnTo>
                    <a:pt x="1055" y="1276"/>
                  </a:lnTo>
                  <a:lnTo>
                    <a:pt x="1055" y="1273"/>
                  </a:lnTo>
                  <a:lnTo>
                    <a:pt x="1058" y="1269"/>
                  </a:lnTo>
                  <a:lnTo>
                    <a:pt x="1062" y="1264"/>
                  </a:lnTo>
                  <a:lnTo>
                    <a:pt x="1068" y="1259"/>
                  </a:lnTo>
                  <a:lnTo>
                    <a:pt x="1077" y="1254"/>
                  </a:lnTo>
                  <a:lnTo>
                    <a:pt x="1089" y="1250"/>
                  </a:lnTo>
                  <a:lnTo>
                    <a:pt x="1101" y="1247"/>
                  </a:lnTo>
                  <a:lnTo>
                    <a:pt x="1112" y="1246"/>
                  </a:lnTo>
                  <a:lnTo>
                    <a:pt x="1125" y="1245"/>
                  </a:lnTo>
                  <a:lnTo>
                    <a:pt x="1138" y="1242"/>
                  </a:lnTo>
                  <a:lnTo>
                    <a:pt x="1150" y="1239"/>
                  </a:lnTo>
                  <a:lnTo>
                    <a:pt x="1162" y="1234"/>
                  </a:lnTo>
                  <a:lnTo>
                    <a:pt x="1167" y="1230"/>
                  </a:lnTo>
                  <a:lnTo>
                    <a:pt x="1171" y="1225"/>
                  </a:lnTo>
                  <a:lnTo>
                    <a:pt x="1173" y="1219"/>
                  </a:lnTo>
                  <a:lnTo>
                    <a:pt x="1175" y="1212"/>
                  </a:lnTo>
                  <a:lnTo>
                    <a:pt x="1175" y="1206"/>
                  </a:lnTo>
                  <a:lnTo>
                    <a:pt x="1173" y="1199"/>
                  </a:lnTo>
                  <a:lnTo>
                    <a:pt x="1171" y="1194"/>
                  </a:lnTo>
                  <a:lnTo>
                    <a:pt x="1166" y="1189"/>
                  </a:lnTo>
                  <a:lnTo>
                    <a:pt x="1147" y="1177"/>
                  </a:lnTo>
                  <a:lnTo>
                    <a:pt x="1129" y="1162"/>
                  </a:lnTo>
                  <a:lnTo>
                    <a:pt x="1122" y="1153"/>
                  </a:lnTo>
                  <a:lnTo>
                    <a:pt x="1115" y="1144"/>
                  </a:lnTo>
                  <a:lnTo>
                    <a:pt x="1112" y="1138"/>
                  </a:lnTo>
                  <a:lnTo>
                    <a:pt x="1110" y="1134"/>
                  </a:lnTo>
                  <a:lnTo>
                    <a:pt x="1109" y="1129"/>
                  </a:lnTo>
                  <a:lnTo>
                    <a:pt x="1109" y="1124"/>
                  </a:lnTo>
                  <a:lnTo>
                    <a:pt x="1110" y="1116"/>
                  </a:lnTo>
                  <a:lnTo>
                    <a:pt x="1111" y="1111"/>
                  </a:lnTo>
                  <a:lnTo>
                    <a:pt x="1112" y="1106"/>
                  </a:lnTo>
                  <a:lnTo>
                    <a:pt x="1116" y="1101"/>
                  </a:lnTo>
                  <a:lnTo>
                    <a:pt x="1123" y="1092"/>
                  </a:lnTo>
                  <a:lnTo>
                    <a:pt x="1133" y="1083"/>
                  </a:lnTo>
                  <a:lnTo>
                    <a:pt x="1142" y="1076"/>
                  </a:lnTo>
                  <a:lnTo>
                    <a:pt x="1153" y="1068"/>
                  </a:lnTo>
                  <a:lnTo>
                    <a:pt x="1162" y="1061"/>
                  </a:lnTo>
                  <a:lnTo>
                    <a:pt x="1169" y="1052"/>
                  </a:lnTo>
                  <a:lnTo>
                    <a:pt x="1179" y="1033"/>
                  </a:lnTo>
                  <a:lnTo>
                    <a:pt x="1188" y="1014"/>
                  </a:lnTo>
                  <a:lnTo>
                    <a:pt x="1190" y="1005"/>
                  </a:lnTo>
                  <a:lnTo>
                    <a:pt x="1193" y="995"/>
                  </a:lnTo>
                  <a:lnTo>
                    <a:pt x="1194" y="985"/>
                  </a:lnTo>
                  <a:lnTo>
                    <a:pt x="1194" y="975"/>
                  </a:lnTo>
                  <a:lnTo>
                    <a:pt x="1190" y="961"/>
                  </a:lnTo>
                  <a:lnTo>
                    <a:pt x="1188" y="945"/>
                  </a:lnTo>
                  <a:lnTo>
                    <a:pt x="1186" y="938"/>
                  </a:lnTo>
                  <a:lnTo>
                    <a:pt x="1185" y="930"/>
                  </a:lnTo>
                  <a:lnTo>
                    <a:pt x="1186" y="922"/>
                  </a:lnTo>
                  <a:lnTo>
                    <a:pt x="1189" y="916"/>
                  </a:lnTo>
                  <a:lnTo>
                    <a:pt x="1193" y="908"/>
                  </a:lnTo>
                  <a:lnTo>
                    <a:pt x="1195" y="900"/>
                  </a:lnTo>
                  <a:lnTo>
                    <a:pt x="1195" y="892"/>
                  </a:lnTo>
                  <a:lnTo>
                    <a:pt x="1195" y="886"/>
                  </a:lnTo>
                  <a:lnTo>
                    <a:pt x="1193" y="878"/>
                  </a:lnTo>
                  <a:lnTo>
                    <a:pt x="1190" y="871"/>
                  </a:lnTo>
                  <a:lnTo>
                    <a:pt x="1186" y="865"/>
                  </a:lnTo>
                  <a:lnTo>
                    <a:pt x="1182" y="859"/>
                  </a:lnTo>
                  <a:lnTo>
                    <a:pt x="1177" y="853"/>
                  </a:lnTo>
                  <a:lnTo>
                    <a:pt x="1171" y="848"/>
                  </a:lnTo>
                  <a:lnTo>
                    <a:pt x="1164" y="843"/>
                  </a:lnTo>
                  <a:lnTo>
                    <a:pt x="1158" y="839"/>
                  </a:lnTo>
                  <a:lnTo>
                    <a:pt x="1144" y="831"/>
                  </a:lnTo>
                  <a:lnTo>
                    <a:pt x="1129" y="827"/>
                  </a:lnTo>
                  <a:lnTo>
                    <a:pt x="1123" y="826"/>
                  </a:lnTo>
                  <a:lnTo>
                    <a:pt x="1116" y="826"/>
                  </a:lnTo>
                  <a:lnTo>
                    <a:pt x="1111" y="826"/>
                  </a:lnTo>
                  <a:lnTo>
                    <a:pt x="1105" y="827"/>
                  </a:lnTo>
                  <a:lnTo>
                    <a:pt x="1094" y="830"/>
                  </a:lnTo>
                  <a:lnTo>
                    <a:pt x="1085" y="835"/>
                  </a:lnTo>
                  <a:lnTo>
                    <a:pt x="1067" y="848"/>
                  </a:lnTo>
                  <a:lnTo>
                    <a:pt x="1048" y="860"/>
                  </a:lnTo>
                  <a:lnTo>
                    <a:pt x="1036" y="865"/>
                  </a:lnTo>
                  <a:lnTo>
                    <a:pt x="1027" y="869"/>
                  </a:lnTo>
                  <a:lnTo>
                    <a:pt x="1024" y="873"/>
                  </a:lnTo>
                  <a:lnTo>
                    <a:pt x="1024" y="875"/>
                  </a:lnTo>
                  <a:lnTo>
                    <a:pt x="1028" y="879"/>
                  </a:lnTo>
                  <a:lnTo>
                    <a:pt x="1035" y="883"/>
                  </a:lnTo>
                  <a:lnTo>
                    <a:pt x="1045" y="887"/>
                  </a:lnTo>
                  <a:lnTo>
                    <a:pt x="1059" y="892"/>
                  </a:lnTo>
                  <a:lnTo>
                    <a:pt x="1066" y="896"/>
                  </a:lnTo>
                  <a:lnTo>
                    <a:pt x="1071" y="900"/>
                  </a:lnTo>
                  <a:lnTo>
                    <a:pt x="1074" y="904"/>
                  </a:lnTo>
                  <a:lnTo>
                    <a:pt x="1075" y="908"/>
                  </a:lnTo>
                  <a:lnTo>
                    <a:pt x="1059" y="974"/>
                  </a:lnTo>
                  <a:lnTo>
                    <a:pt x="1058" y="979"/>
                  </a:lnTo>
                  <a:lnTo>
                    <a:pt x="1057" y="984"/>
                  </a:lnTo>
                  <a:lnTo>
                    <a:pt x="1055" y="987"/>
                  </a:lnTo>
                  <a:lnTo>
                    <a:pt x="1053" y="988"/>
                  </a:lnTo>
                  <a:lnTo>
                    <a:pt x="1052" y="988"/>
                  </a:lnTo>
                  <a:lnTo>
                    <a:pt x="1050" y="987"/>
                  </a:lnTo>
                  <a:lnTo>
                    <a:pt x="1049" y="985"/>
                  </a:lnTo>
                  <a:lnTo>
                    <a:pt x="1046" y="983"/>
                  </a:lnTo>
                  <a:lnTo>
                    <a:pt x="1041" y="967"/>
                  </a:lnTo>
                  <a:lnTo>
                    <a:pt x="1039" y="953"/>
                  </a:lnTo>
                  <a:lnTo>
                    <a:pt x="1037" y="938"/>
                  </a:lnTo>
                  <a:lnTo>
                    <a:pt x="1033" y="925"/>
                  </a:lnTo>
                  <a:lnTo>
                    <a:pt x="1022" y="939"/>
                  </a:lnTo>
                  <a:lnTo>
                    <a:pt x="1008" y="954"/>
                  </a:lnTo>
                  <a:lnTo>
                    <a:pt x="1008" y="970"/>
                  </a:lnTo>
                  <a:lnTo>
                    <a:pt x="1009" y="987"/>
                  </a:lnTo>
                  <a:lnTo>
                    <a:pt x="1006" y="993"/>
                  </a:lnTo>
                  <a:lnTo>
                    <a:pt x="1004" y="998"/>
                  </a:lnTo>
                  <a:lnTo>
                    <a:pt x="1000" y="1002"/>
                  </a:lnTo>
                  <a:lnTo>
                    <a:pt x="996" y="1006"/>
                  </a:lnTo>
                  <a:lnTo>
                    <a:pt x="991" y="1008"/>
                  </a:lnTo>
                  <a:lnTo>
                    <a:pt x="987" y="1009"/>
                  </a:lnTo>
                  <a:lnTo>
                    <a:pt x="982" y="1009"/>
                  </a:lnTo>
                  <a:lnTo>
                    <a:pt x="976" y="1009"/>
                  </a:lnTo>
                  <a:lnTo>
                    <a:pt x="967" y="1008"/>
                  </a:lnTo>
                  <a:lnTo>
                    <a:pt x="960" y="1004"/>
                  </a:lnTo>
                  <a:lnTo>
                    <a:pt x="957" y="1001"/>
                  </a:lnTo>
                  <a:lnTo>
                    <a:pt x="954" y="998"/>
                  </a:lnTo>
                  <a:lnTo>
                    <a:pt x="953" y="996"/>
                  </a:lnTo>
                  <a:lnTo>
                    <a:pt x="953" y="995"/>
                  </a:lnTo>
                  <a:lnTo>
                    <a:pt x="958" y="983"/>
                  </a:lnTo>
                  <a:lnTo>
                    <a:pt x="962" y="970"/>
                  </a:lnTo>
                  <a:lnTo>
                    <a:pt x="965" y="963"/>
                  </a:lnTo>
                  <a:lnTo>
                    <a:pt x="966" y="958"/>
                  </a:lnTo>
                  <a:lnTo>
                    <a:pt x="967" y="952"/>
                  </a:lnTo>
                  <a:lnTo>
                    <a:pt x="966" y="945"/>
                  </a:lnTo>
                  <a:lnTo>
                    <a:pt x="966" y="939"/>
                  </a:lnTo>
                  <a:lnTo>
                    <a:pt x="966" y="934"/>
                  </a:lnTo>
                  <a:lnTo>
                    <a:pt x="966" y="928"/>
                  </a:lnTo>
                  <a:lnTo>
                    <a:pt x="969" y="925"/>
                  </a:lnTo>
                  <a:lnTo>
                    <a:pt x="973" y="918"/>
                  </a:lnTo>
                  <a:lnTo>
                    <a:pt x="978" y="912"/>
                  </a:lnTo>
                  <a:lnTo>
                    <a:pt x="983" y="906"/>
                  </a:lnTo>
                  <a:lnTo>
                    <a:pt x="988" y="901"/>
                  </a:lnTo>
                  <a:lnTo>
                    <a:pt x="991" y="896"/>
                  </a:lnTo>
                  <a:lnTo>
                    <a:pt x="992" y="888"/>
                  </a:lnTo>
                  <a:lnTo>
                    <a:pt x="991" y="886"/>
                  </a:lnTo>
                  <a:lnTo>
                    <a:pt x="987" y="883"/>
                  </a:lnTo>
                  <a:lnTo>
                    <a:pt x="982" y="883"/>
                  </a:lnTo>
                  <a:lnTo>
                    <a:pt x="975" y="883"/>
                  </a:lnTo>
                  <a:lnTo>
                    <a:pt x="963" y="883"/>
                  </a:lnTo>
                  <a:lnTo>
                    <a:pt x="954" y="884"/>
                  </a:lnTo>
                  <a:lnTo>
                    <a:pt x="940" y="883"/>
                  </a:lnTo>
                  <a:lnTo>
                    <a:pt x="925" y="879"/>
                  </a:lnTo>
                  <a:lnTo>
                    <a:pt x="906" y="875"/>
                  </a:lnTo>
                  <a:lnTo>
                    <a:pt x="890" y="871"/>
                  </a:lnTo>
                  <a:lnTo>
                    <a:pt x="883" y="870"/>
                  </a:lnTo>
                  <a:lnTo>
                    <a:pt x="877" y="870"/>
                  </a:lnTo>
                  <a:lnTo>
                    <a:pt x="871" y="871"/>
                  </a:lnTo>
                  <a:lnTo>
                    <a:pt x="868" y="874"/>
                  </a:lnTo>
                  <a:lnTo>
                    <a:pt x="866" y="879"/>
                  </a:lnTo>
                  <a:lnTo>
                    <a:pt x="866" y="886"/>
                  </a:lnTo>
                  <a:lnTo>
                    <a:pt x="869" y="894"/>
                  </a:lnTo>
                  <a:lnTo>
                    <a:pt x="874" y="905"/>
                  </a:lnTo>
                  <a:lnTo>
                    <a:pt x="892" y="913"/>
                  </a:lnTo>
                  <a:lnTo>
                    <a:pt x="909" y="921"/>
                  </a:lnTo>
                  <a:lnTo>
                    <a:pt x="912" y="922"/>
                  </a:lnTo>
                  <a:lnTo>
                    <a:pt x="914" y="925"/>
                  </a:lnTo>
                  <a:lnTo>
                    <a:pt x="917" y="927"/>
                  </a:lnTo>
                  <a:lnTo>
                    <a:pt x="918" y="931"/>
                  </a:lnTo>
                  <a:lnTo>
                    <a:pt x="918" y="934"/>
                  </a:lnTo>
                  <a:lnTo>
                    <a:pt x="917" y="938"/>
                  </a:lnTo>
                  <a:lnTo>
                    <a:pt x="914" y="941"/>
                  </a:lnTo>
                  <a:lnTo>
                    <a:pt x="912" y="945"/>
                  </a:lnTo>
                  <a:lnTo>
                    <a:pt x="901" y="954"/>
                  </a:lnTo>
                  <a:lnTo>
                    <a:pt x="891" y="962"/>
                  </a:lnTo>
                  <a:lnTo>
                    <a:pt x="879" y="967"/>
                  </a:lnTo>
                  <a:lnTo>
                    <a:pt x="866" y="971"/>
                  </a:lnTo>
                  <a:lnTo>
                    <a:pt x="853" y="974"/>
                  </a:lnTo>
                  <a:lnTo>
                    <a:pt x="840" y="975"/>
                  </a:lnTo>
                  <a:lnTo>
                    <a:pt x="827" y="974"/>
                  </a:lnTo>
                  <a:lnTo>
                    <a:pt x="814" y="973"/>
                  </a:lnTo>
                  <a:lnTo>
                    <a:pt x="800" y="969"/>
                  </a:lnTo>
                  <a:lnTo>
                    <a:pt x="787" y="965"/>
                  </a:lnTo>
                  <a:lnTo>
                    <a:pt x="782" y="965"/>
                  </a:lnTo>
                  <a:lnTo>
                    <a:pt x="778" y="967"/>
                  </a:lnTo>
                  <a:lnTo>
                    <a:pt x="777" y="969"/>
                  </a:lnTo>
                  <a:lnTo>
                    <a:pt x="777" y="973"/>
                  </a:lnTo>
                  <a:lnTo>
                    <a:pt x="776" y="976"/>
                  </a:lnTo>
                  <a:lnTo>
                    <a:pt x="777" y="980"/>
                  </a:lnTo>
                  <a:lnTo>
                    <a:pt x="778" y="991"/>
                  </a:lnTo>
                  <a:lnTo>
                    <a:pt x="781" y="998"/>
                  </a:lnTo>
                  <a:lnTo>
                    <a:pt x="786" y="1002"/>
                  </a:lnTo>
                  <a:lnTo>
                    <a:pt x="790" y="1006"/>
                  </a:lnTo>
                  <a:lnTo>
                    <a:pt x="795" y="1009"/>
                  </a:lnTo>
                  <a:lnTo>
                    <a:pt x="800" y="1011"/>
                  </a:lnTo>
                  <a:lnTo>
                    <a:pt x="807" y="1014"/>
                  </a:lnTo>
                  <a:lnTo>
                    <a:pt x="812" y="1019"/>
                  </a:lnTo>
                  <a:lnTo>
                    <a:pt x="814" y="1023"/>
                  </a:lnTo>
                  <a:lnTo>
                    <a:pt x="816" y="1028"/>
                  </a:lnTo>
                  <a:lnTo>
                    <a:pt x="817" y="1033"/>
                  </a:lnTo>
                  <a:lnTo>
                    <a:pt x="817" y="1040"/>
                  </a:lnTo>
                  <a:lnTo>
                    <a:pt x="814" y="1052"/>
                  </a:lnTo>
                  <a:lnTo>
                    <a:pt x="812" y="1066"/>
                  </a:lnTo>
                  <a:lnTo>
                    <a:pt x="804" y="1093"/>
                  </a:lnTo>
                  <a:lnTo>
                    <a:pt x="800" y="1115"/>
                  </a:lnTo>
                  <a:lnTo>
                    <a:pt x="800" y="1128"/>
                  </a:lnTo>
                  <a:lnTo>
                    <a:pt x="803" y="1144"/>
                  </a:lnTo>
                  <a:lnTo>
                    <a:pt x="805" y="1162"/>
                  </a:lnTo>
                  <a:lnTo>
                    <a:pt x="809" y="1180"/>
                  </a:lnTo>
                  <a:lnTo>
                    <a:pt x="814" y="1197"/>
                  </a:lnTo>
                  <a:lnTo>
                    <a:pt x="822" y="1212"/>
                  </a:lnTo>
                  <a:lnTo>
                    <a:pt x="826" y="1220"/>
                  </a:lnTo>
                  <a:lnTo>
                    <a:pt x="830" y="1225"/>
                  </a:lnTo>
                  <a:lnTo>
                    <a:pt x="835" y="1230"/>
                  </a:lnTo>
                  <a:lnTo>
                    <a:pt x="840" y="1233"/>
                  </a:lnTo>
                  <a:lnTo>
                    <a:pt x="847" y="1235"/>
                  </a:lnTo>
                  <a:lnTo>
                    <a:pt x="853" y="1238"/>
                  </a:lnTo>
                  <a:lnTo>
                    <a:pt x="861" y="1238"/>
                  </a:lnTo>
                  <a:lnTo>
                    <a:pt x="868" y="1238"/>
                  </a:lnTo>
                  <a:lnTo>
                    <a:pt x="882" y="1237"/>
                  </a:lnTo>
                  <a:lnTo>
                    <a:pt x="896" y="1238"/>
                  </a:lnTo>
                  <a:lnTo>
                    <a:pt x="912" y="1242"/>
                  </a:lnTo>
                  <a:lnTo>
                    <a:pt x="930" y="1247"/>
                  </a:lnTo>
                  <a:lnTo>
                    <a:pt x="941" y="1246"/>
                  </a:lnTo>
                  <a:lnTo>
                    <a:pt x="956" y="1245"/>
                  </a:lnTo>
                  <a:lnTo>
                    <a:pt x="962" y="1245"/>
                  </a:lnTo>
                  <a:lnTo>
                    <a:pt x="967" y="1246"/>
                  </a:lnTo>
                  <a:lnTo>
                    <a:pt x="970" y="1247"/>
                  </a:lnTo>
                  <a:lnTo>
                    <a:pt x="971" y="1248"/>
                  </a:lnTo>
                  <a:lnTo>
                    <a:pt x="973" y="1251"/>
                  </a:lnTo>
                  <a:lnTo>
                    <a:pt x="974" y="1254"/>
                  </a:lnTo>
                  <a:lnTo>
                    <a:pt x="973" y="1259"/>
                  </a:lnTo>
                  <a:lnTo>
                    <a:pt x="971" y="1264"/>
                  </a:lnTo>
                  <a:lnTo>
                    <a:pt x="967" y="1268"/>
                  </a:lnTo>
                  <a:lnTo>
                    <a:pt x="965" y="1274"/>
                  </a:lnTo>
                  <a:lnTo>
                    <a:pt x="961" y="1280"/>
                  </a:lnTo>
                  <a:lnTo>
                    <a:pt x="957" y="1285"/>
                  </a:lnTo>
                  <a:lnTo>
                    <a:pt x="956" y="1291"/>
                  </a:lnTo>
                  <a:lnTo>
                    <a:pt x="954" y="1298"/>
                  </a:lnTo>
                  <a:lnTo>
                    <a:pt x="954" y="1309"/>
                  </a:lnTo>
                  <a:lnTo>
                    <a:pt x="957" y="1320"/>
                  </a:lnTo>
                  <a:lnTo>
                    <a:pt x="962" y="1330"/>
                  </a:lnTo>
                  <a:lnTo>
                    <a:pt x="969" y="1339"/>
                  </a:lnTo>
                  <a:lnTo>
                    <a:pt x="973" y="1343"/>
                  </a:lnTo>
                  <a:lnTo>
                    <a:pt x="975" y="1346"/>
                  </a:lnTo>
                  <a:lnTo>
                    <a:pt x="979" y="1348"/>
                  </a:lnTo>
                  <a:lnTo>
                    <a:pt x="983" y="1349"/>
                  </a:lnTo>
                  <a:lnTo>
                    <a:pt x="992" y="1351"/>
                  </a:lnTo>
                  <a:lnTo>
                    <a:pt x="1001" y="1352"/>
                  </a:lnTo>
                  <a:lnTo>
                    <a:pt x="1014" y="1356"/>
                  </a:lnTo>
                  <a:lnTo>
                    <a:pt x="1026" y="1360"/>
                  </a:lnTo>
                  <a:lnTo>
                    <a:pt x="1039" y="1365"/>
                  </a:lnTo>
                  <a:lnTo>
                    <a:pt x="1052" y="1369"/>
                  </a:lnTo>
                  <a:lnTo>
                    <a:pt x="1057" y="1369"/>
                  </a:lnTo>
                  <a:lnTo>
                    <a:pt x="1062" y="1368"/>
                  </a:lnTo>
                  <a:lnTo>
                    <a:pt x="1066" y="1365"/>
                  </a:lnTo>
                  <a:lnTo>
                    <a:pt x="1068" y="1360"/>
                  </a:lnTo>
                  <a:lnTo>
                    <a:pt x="1074" y="1346"/>
                  </a:lnTo>
                  <a:lnTo>
                    <a:pt x="1077" y="1331"/>
                  </a:lnTo>
                  <a:lnTo>
                    <a:pt x="1079" y="1316"/>
                  </a:lnTo>
                  <a:close/>
                  <a:moveTo>
                    <a:pt x="693" y="940"/>
                  </a:moveTo>
                  <a:lnTo>
                    <a:pt x="691" y="940"/>
                  </a:lnTo>
                  <a:lnTo>
                    <a:pt x="691" y="938"/>
                  </a:lnTo>
                  <a:lnTo>
                    <a:pt x="691" y="936"/>
                  </a:lnTo>
                  <a:lnTo>
                    <a:pt x="691" y="934"/>
                  </a:lnTo>
                  <a:lnTo>
                    <a:pt x="694" y="914"/>
                  </a:lnTo>
                  <a:lnTo>
                    <a:pt x="699" y="896"/>
                  </a:lnTo>
                  <a:lnTo>
                    <a:pt x="700" y="890"/>
                  </a:lnTo>
                  <a:lnTo>
                    <a:pt x="703" y="883"/>
                  </a:lnTo>
                  <a:lnTo>
                    <a:pt x="704" y="882"/>
                  </a:lnTo>
                  <a:lnTo>
                    <a:pt x="707" y="879"/>
                  </a:lnTo>
                  <a:lnTo>
                    <a:pt x="710" y="879"/>
                  </a:lnTo>
                  <a:lnTo>
                    <a:pt x="713" y="878"/>
                  </a:lnTo>
                  <a:lnTo>
                    <a:pt x="719" y="879"/>
                  </a:lnTo>
                  <a:lnTo>
                    <a:pt x="723" y="882"/>
                  </a:lnTo>
                  <a:lnTo>
                    <a:pt x="726" y="884"/>
                  </a:lnTo>
                  <a:lnTo>
                    <a:pt x="729" y="888"/>
                  </a:lnTo>
                  <a:lnTo>
                    <a:pt x="730" y="894"/>
                  </a:lnTo>
                  <a:lnTo>
                    <a:pt x="730" y="897"/>
                  </a:lnTo>
                  <a:lnTo>
                    <a:pt x="730" y="901"/>
                  </a:lnTo>
                  <a:lnTo>
                    <a:pt x="729" y="906"/>
                  </a:lnTo>
                  <a:lnTo>
                    <a:pt x="728" y="918"/>
                  </a:lnTo>
                  <a:lnTo>
                    <a:pt x="729" y="930"/>
                  </a:lnTo>
                  <a:lnTo>
                    <a:pt x="728" y="934"/>
                  </a:lnTo>
                  <a:lnTo>
                    <a:pt x="726" y="936"/>
                  </a:lnTo>
                  <a:lnTo>
                    <a:pt x="725" y="939"/>
                  </a:lnTo>
                  <a:lnTo>
                    <a:pt x="721" y="941"/>
                  </a:lnTo>
                  <a:lnTo>
                    <a:pt x="715" y="944"/>
                  </a:lnTo>
                  <a:lnTo>
                    <a:pt x="708" y="947"/>
                  </a:lnTo>
                  <a:lnTo>
                    <a:pt x="693" y="940"/>
                  </a:lnTo>
                  <a:close/>
                  <a:moveTo>
                    <a:pt x="452" y="1309"/>
                  </a:moveTo>
                  <a:lnTo>
                    <a:pt x="443" y="1296"/>
                  </a:lnTo>
                  <a:lnTo>
                    <a:pt x="436" y="1281"/>
                  </a:lnTo>
                  <a:lnTo>
                    <a:pt x="428" y="1269"/>
                  </a:lnTo>
                  <a:lnTo>
                    <a:pt x="421" y="1255"/>
                  </a:lnTo>
                  <a:lnTo>
                    <a:pt x="421" y="1250"/>
                  </a:lnTo>
                  <a:lnTo>
                    <a:pt x="421" y="1247"/>
                  </a:lnTo>
                  <a:lnTo>
                    <a:pt x="421" y="1243"/>
                  </a:lnTo>
                  <a:lnTo>
                    <a:pt x="422" y="1242"/>
                  </a:lnTo>
                  <a:lnTo>
                    <a:pt x="426" y="1241"/>
                  </a:lnTo>
                  <a:lnTo>
                    <a:pt x="431" y="1241"/>
                  </a:lnTo>
                  <a:lnTo>
                    <a:pt x="441" y="1247"/>
                  </a:lnTo>
                  <a:lnTo>
                    <a:pt x="450" y="1255"/>
                  </a:lnTo>
                  <a:lnTo>
                    <a:pt x="465" y="1267"/>
                  </a:lnTo>
                  <a:lnTo>
                    <a:pt x="482" y="1281"/>
                  </a:lnTo>
                  <a:lnTo>
                    <a:pt x="489" y="1289"/>
                  </a:lnTo>
                  <a:lnTo>
                    <a:pt x="494" y="1296"/>
                  </a:lnTo>
                  <a:lnTo>
                    <a:pt x="496" y="1300"/>
                  </a:lnTo>
                  <a:lnTo>
                    <a:pt x="497" y="1304"/>
                  </a:lnTo>
                  <a:lnTo>
                    <a:pt x="497" y="1309"/>
                  </a:lnTo>
                  <a:lnTo>
                    <a:pt x="496" y="1313"/>
                  </a:lnTo>
                  <a:lnTo>
                    <a:pt x="493" y="1321"/>
                  </a:lnTo>
                  <a:lnTo>
                    <a:pt x="492" y="1329"/>
                  </a:lnTo>
                  <a:lnTo>
                    <a:pt x="492" y="1335"/>
                  </a:lnTo>
                  <a:lnTo>
                    <a:pt x="492" y="1344"/>
                  </a:lnTo>
                  <a:lnTo>
                    <a:pt x="491" y="1347"/>
                  </a:lnTo>
                  <a:lnTo>
                    <a:pt x="491" y="1349"/>
                  </a:lnTo>
                  <a:lnTo>
                    <a:pt x="489" y="1351"/>
                  </a:lnTo>
                  <a:lnTo>
                    <a:pt x="488" y="1351"/>
                  </a:lnTo>
                  <a:lnTo>
                    <a:pt x="483" y="1351"/>
                  </a:lnTo>
                  <a:lnTo>
                    <a:pt x="479" y="1348"/>
                  </a:lnTo>
                  <a:lnTo>
                    <a:pt x="469" y="1340"/>
                  </a:lnTo>
                  <a:lnTo>
                    <a:pt x="463" y="1333"/>
                  </a:lnTo>
                  <a:lnTo>
                    <a:pt x="452" y="1309"/>
                  </a:lnTo>
                  <a:close/>
                  <a:moveTo>
                    <a:pt x="662" y="1399"/>
                  </a:moveTo>
                  <a:lnTo>
                    <a:pt x="664" y="1391"/>
                  </a:lnTo>
                  <a:lnTo>
                    <a:pt x="668" y="1383"/>
                  </a:lnTo>
                  <a:lnTo>
                    <a:pt x="673" y="1377"/>
                  </a:lnTo>
                  <a:lnTo>
                    <a:pt x="680" y="1372"/>
                  </a:lnTo>
                  <a:lnTo>
                    <a:pt x="686" y="1366"/>
                  </a:lnTo>
                  <a:lnTo>
                    <a:pt x="693" y="1361"/>
                  </a:lnTo>
                  <a:lnTo>
                    <a:pt x="698" y="1356"/>
                  </a:lnTo>
                  <a:lnTo>
                    <a:pt x="703" y="1349"/>
                  </a:lnTo>
                  <a:lnTo>
                    <a:pt x="708" y="1338"/>
                  </a:lnTo>
                  <a:lnTo>
                    <a:pt x="711" y="1326"/>
                  </a:lnTo>
                  <a:lnTo>
                    <a:pt x="715" y="1315"/>
                  </a:lnTo>
                  <a:lnTo>
                    <a:pt x="720" y="1303"/>
                  </a:lnTo>
                  <a:lnTo>
                    <a:pt x="725" y="1294"/>
                  </a:lnTo>
                  <a:lnTo>
                    <a:pt x="734" y="1281"/>
                  </a:lnTo>
                  <a:lnTo>
                    <a:pt x="739" y="1274"/>
                  </a:lnTo>
                  <a:lnTo>
                    <a:pt x="743" y="1269"/>
                  </a:lnTo>
                  <a:lnTo>
                    <a:pt x="746" y="1268"/>
                  </a:lnTo>
                  <a:lnTo>
                    <a:pt x="747" y="1267"/>
                  </a:lnTo>
                  <a:lnTo>
                    <a:pt x="750" y="1267"/>
                  </a:lnTo>
                  <a:lnTo>
                    <a:pt x="751" y="1268"/>
                  </a:lnTo>
                  <a:lnTo>
                    <a:pt x="750" y="1281"/>
                  </a:lnTo>
                  <a:lnTo>
                    <a:pt x="747" y="1295"/>
                  </a:lnTo>
                  <a:lnTo>
                    <a:pt x="743" y="1309"/>
                  </a:lnTo>
                  <a:lnTo>
                    <a:pt x="738" y="1324"/>
                  </a:lnTo>
                  <a:lnTo>
                    <a:pt x="725" y="1351"/>
                  </a:lnTo>
                  <a:lnTo>
                    <a:pt x="712" y="1377"/>
                  </a:lnTo>
                  <a:lnTo>
                    <a:pt x="703" y="1392"/>
                  </a:lnTo>
                  <a:lnTo>
                    <a:pt x="686" y="1416"/>
                  </a:lnTo>
                  <a:lnTo>
                    <a:pt x="678" y="1425"/>
                  </a:lnTo>
                  <a:lnTo>
                    <a:pt x="669" y="1430"/>
                  </a:lnTo>
                  <a:lnTo>
                    <a:pt x="667" y="1431"/>
                  </a:lnTo>
                  <a:lnTo>
                    <a:pt x="663" y="1430"/>
                  </a:lnTo>
                  <a:lnTo>
                    <a:pt x="660" y="1426"/>
                  </a:lnTo>
                  <a:lnTo>
                    <a:pt x="659" y="1422"/>
                  </a:lnTo>
                  <a:lnTo>
                    <a:pt x="662" y="1399"/>
                  </a:lnTo>
                  <a:close/>
                  <a:moveTo>
                    <a:pt x="855" y="1394"/>
                  </a:moveTo>
                  <a:lnTo>
                    <a:pt x="846" y="1392"/>
                  </a:lnTo>
                  <a:lnTo>
                    <a:pt x="837" y="1388"/>
                  </a:lnTo>
                  <a:lnTo>
                    <a:pt x="827" y="1384"/>
                  </a:lnTo>
                  <a:lnTo>
                    <a:pt x="820" y="1379"/>
                  </a:lnTo>
                  <a:lnTo>
                    <a:pt x="812" y="1374"/>
                  </a:lnTo>
                  <a:lnTo>
                    <a:pt x="803" y="1370"/>
                  </a:lnTo>
                  <a:lnTo>
                    <a:pt x="794" y="1368"/>
                  </a:lnTo>
                  <a:lnTo>
                    <a:pt x="783" y="1366"/>
                  </a:lnTo>
                  <a:lnTo>
                    <a:pt x="778" y="1368"/>
                  </a:lnTo>
                  <a:lnTo>
                    <a:pt x="774" y="1368"/>
                  </a:lnTo>
                  <a:lnTo>
                    <a:pt x="772" y="1369"/>
                  </a:lnTo>
                  <a:lnTo>
                    <a:pt x="770" y="1372"/>
                  </a:lnTo>
                  <a:lnTo>
                    <a:pt x="769" y="1375"/>
                  </a:lnTo>
                  <a:lnTo>
                    <a:pt x="769" y="1381"/>
                  </a:lnTo>
                  <a:lnTo>
                    <a:pt x="772" y="1387"/>
                  </a:lnTo>
                  <a:lnTo>
                    <a:pt x="773" y="1394"/>
                  </a:lnTo>
                  <a:lnTo>
                    <a:pt x="774" y="1399"/>
                  </a:lnTo>
                  <a:lnTo>
                    <a:pt x="773" y="1404"/>
                  </a:lnTo>
                  <a:lnTo>
                    <a:pt x="767" y="1412"/>
                  </a:lnTo>
                  <a:lnTo>
                    <a:pt x="757" y="1423"/>
                  </a:lnTo>
                  <a:lnTo>
                    <a:pt x="754" y="1429"/>
                  </a:lnTo>
                  <a:lnTo>
                    <a:pt x="751" y="1434"/>
                  </a:lnTo>
                  <a:lnTo>
                    <a:pt x="751" y="1436"/>
                  </a:lnTo>
                  <a:lnTo>
                    <a:pt x="751" y="1439"/>
                  </a:lnTo>
                  <a:lnTo>
                    <a:pt x="752" y="1441"/>
                  </a:lnTo>
                  <a:lnTo>
                    <a:pt x="755" y="1444"/>
                  </a:lnTo>
                  <a:lnTo>
                    <a:pt x="761" y="1448"/>
                  </a:lnTo>
                  <a:lnTo>
                    <a:pt x="769" y="1452"/>
                  </a:lnTo>
                  <a:lnTo>
                    <a:pt x="776" y="1454"/>
                  </a:lnTo>
                  <a:lnTo>
                    <a:pt x="783" y="1457"/>
                  </a:lnTo>
                  <a:lnTo>
                    <a:pt x="799" y="1461"/>
                  </a:lnTo>
                  <a:lnTo>
                    <a:pt x="814" y="1467"/>
                  </a:lnTo>
                  <a:lnTo>
                    <a:pt x="824" y="1473"/>
                  </a:lnTo>
                  <a:lnTo>
                    <a:pt x="830" y="1480"/>
                  </a:lnTo>
                  <a:lnTo>
                    <a:pt x="837" y="1487"/>
                  </a:lnTo>
                  <a:lnTo>
                    <a:pt x="840" y="1493"/>
                  </a:lnTo>
                  <a:lnTo>
                    <a:pt x="847" y="1498"/>
                  </a:lnTo>
                  <a:lnTo>
                    <a:pt x="853" y="1502"/>
                  </a:lnTo>
                  <a:lnTo>
                    <a:pt x="859" y="1505"/>
                  </a:lnTo>
                  <a:lnTo>
                    <a:pt x="864" y="1505"/>
                  </a:lnTo>
                  <a:lnTo>
                    <a:pt x="870" y="1505"/>
                  </a:lnTo>
                  <a:lnTo>
                    <a:pt x="878" y="1505"/>
                  </a:lnTo>
                  <a:lnTo>
                    <a:pt x="886" y="1504"/>
                  </a:lnTo>
                  <a:lnTo>
                    <a:pt x="895" y="1502"/>
                  </a:lnTo>
                  <a:lnTo>
                    <a:pt x="903" y="1501"/>
                  </a:lnTo>
                  <a:lnTo>
                    <a:pt x="910" y="1504"/>
                  </a:lnTo>
                  <a:lnTo>
                    <a:pt x="916" y="1505"/>
                  </a:lnTo>
                  <a:lnTo>
                    <a:pt x="922" y="1505"/>
                  </a:lnTo>
                  <a:lnTo>
                    <a:pt x="927" y="1505"/>
                  </a:lnTo>
                  <a:lnTo>
                    <a:pt x="932" y="1504"/>
                  </a:lnTo>
                  <a:lnTo>
                    <a:pt x="938" y="1501"/>
                  </a:lnTo>
                  <a:lnTo>
                    <a:pt x="941" y="1498"/>
                  </a:lnTo>
                  <a:lnTo>
                    <a:pt x="945" y="1495"/>
                  </a:lnTo>
                  <a:lnTo>
                    <a:pt x="948" y="1489"/>
                  </a:lnTo>
                  <a:lnTo>
                    <a:pt x="951" y="1482"/>
                  </a:lnTo>
                  <a:lnTo>
                    <a:pt x="953" y="1473"/>
                  </a:lnTo>
                  <a:lnTo>
                    <a:pt x="956" y="1463"/>
                  </a:lnTo>
                  <a:lnTo>
                    <a:pt x="957" y="1454"/>
                  </a:lnTo>
                  <a:lnTo>
                    <a:pt x="957" y="1445"/>
                  </a:lnTo>
                  <a:lnTo>
                    <a:pt x="954" y="1438"/>
                  </a:lnTo>
                  <a:lnTo>
                    <a:pt x="952" y="1435"/>
                  </a:lnTo>
                  <a:lnTo>
                    <a:pt x="949" y="1434"/>
                  </a:lnTo>
                  <a:lnTo>
                    <a:pt x="945" y="1432"/>
                  </a:lnTo>
                  <a:lnTo>
                    <a:pt x="941" y="1432"/>
                  </a:lnTo>
                  <a:lnTo>
                    <a:pt x="922" y="1432"/>
                  </a:lnTo>
                  <a:lnTo>
                    <a:pt x="904" y="1431"/>
                  </a:lnTo>
                  <a:lnTo>
                    <a:pt x="895" y="1429"/>
                  </a:lnTo>
                  <a:lnTo>
                    <a:pt x="887" y="1425"/>
                  </a:lnTo>
                  <a:lnTo>
                    <a:pt x="881" y="1419"/>
                  </a:lnTo>
                  <a:lnTo>
                    <a:pt x="874" y="1413"/>
                  </a:lnTo>
                  <a:lnTo>
                    <a:pt x="855" y="1394"/>
                  </a:lnTo>
                  <a:close/>
                  <a:moveTo>
                    <a:pt x="991" y="1475"/>
                  </a:moveTo>
                  <a:lnTo>
                    <a:pt x="989" y="1462"/>
                  </a:lnTo>
                  <a:lnTo>
                    <a:pt x="989" y="1451"/>
                  </a:lnTo>
                  <a:lnTo>
                    <a:pt x="987" y="1440"/>
                  </a:lnTo>
                  <a:lnTo>
                    <a:pt x="983" y="1427"/>
                  </a:lnTo>
                  <a:lnTo>
                    <a:pt x="980" y="1418"/>
                  </a:lnTo>
                  <a:lnTo>
                    <a:pt x="979" y="1409"/>
                  </a:lnTo>
                  <a:lnTo>
                    <a:pt x="980" y="1400"/>
                  </a:lnTo>
                  <a:lnTo>
                    <a:pt x="982" y="1394"/>
                  </a:lnTo>
                  <a:lnTo>
                    <a:pt x="983" y="1391"/>
                  </a:lnTo>
                  <a:lnTo>
                    <a:pt x="985" y="1388"/>
                  </a:lnTo>
                  <a:lnTo>
                    <a:pt x="988" y="1388"/>
                  </a:lnTo>
                  <a:lnTo>
                    <a:pt x="991" y="1387"/>
                  </a:lnTo>
                  <a:lnTo>
                    <a:pt x="995" y="1388"/>
                  </a:lnTo>
                  <a:lnTo>
                    <a:pt x="998" y="1390"/>
                  </a:lnTo>
                  <a:lnTo>
                    <a:pt x="1004" y="1394"/>
                  </a:lnTo>
                  <a:lnTo>
                    <a:pt x="1009" y="1397"/>
                  </a:lnTo>
                  <a:lnTo>
                    <a:pt x="1017" y="1404"/>
                  </a:lnTo>
                  <a:lnTo>
                    <a:pt x="1026" y="1408"/>
                  </a:lnTo>
                  <a:lnTo>
                    <a:pt x="1035" y="1410"/>
                  </a:lnTo>
                  <a:lnTo>
                    <a:pt x="1045" y="1413"/>
                  </a:lnTo>
                  <a:lnTo>
                    <a:pt x="1054" y="1413"/>
                  </a:lnTo>
                  <a:lnTo>
                    <a:pt x="1065" y="1410"/>
                  </a:lnTo>
                  <a:lnTo>
                    <a:pt x="1074" y="1406"/>
                  </a:lnTo>
                  <a:lnTo>
                    <a:pt x="1081" y="1401"/>
                  </a:lnTo>
                  <a:lnTo>
                    <a:pt x="1093" y="1391"/>
                  </a:lnTo>
                  <a:lnTo>
                    <a:pt x="1102" y="1382"/>
                  </a:lnTo>
                  <a:lnTo>
                    <a:pt x="1112" y="1374"/>
                  </a:lnTo>
                  <a:lnTo>
                    <a:pt x="1123" y="1368"/>
                  </a:lnTo>
                  <a:lnTo>
                    <a:pt x="1128" y="1365"/>
                  </a:lnTo>
                  <a:lnTo>
                    <a:pt x="1133" y="1364"/>
                  </a:lnTo>
                  <a:lnTo>
                    <a:pt x="1140" y="1362"/>
                  </a:lnTo>
                  <a:lnTo>
                    <a:pt x="1146" y="1362"/>
                  </a:lnTo>
                  <a:lnTo>
                    <a:pt x="1153" y="1362"/>
                  </a:lnTo>
                  <a:lnTo>
                    <a:pt x="1159" y="1364"/>
                  </a:lnTo>
                  <a:lnTo>
                    <a:pt x="1167" y="1365"/>
                  </a:lnTo>
                  <a:lnTo>
                    <a:pt x="1175" y="1369"/>
                  </a:lnTo>
                  <a:lnTo>
                    <a:pt x="1184" y="1373"/>
                  </a:lnTo>
                  <a:lnTo>
                    <a:pt x="1190" y="1377"/>
                  </a:lnTo>
                  <a:lnTo>
                    <a:pt x="1194" y="1379"/>
                  </a:lnTo>
                  <a:lnTo>
                    <a:pt x="1197" y="1382"/>
                  </a:lnTo>
                  <a:lnTo>
                    <a:pt x="1197" y="1386"/>
                  </a:lnTo>
                  <a:lnTo>
                    <a:pt x="1195" y="1387"/>
                  </a:lnTo>
                  <a:lnTo>
                    <a:pt x="1193" y="1390"/>
                  </a:lnTo>
                  <a:lnTo>
                    <a:pt x="1189" y="1392"/>
                  </a:lnTo>
                  <a:lnTo>
                    <a:pt x="1166" y="1397"/>
                  </a:lnTo>
                  <a:lnTo>
                    <a:pt x="1146" y="1403"/>
                  </a:lnTo>
                  <a:lnTo>
                    <a:pt x="1133" y="1410"/>
                  </a:lnTo>
                  <a:lnTo>
                    <a:pt x="1120" y="1419"/>
                  </a:lnTo>
                  <a:lnTo>
                    <a:pt x="1114" y="1422"/>
                  </a:lnTo>
                  <a:lnTo>
                    <a:pt x="1109" y="1422"/>
                  </a:lnTo>
                  <a:lnTo>
                    <a:pt x="1103" y="1421"/>
                  </a:lnTo>
                  <a:lnTo>
                    <a:pt x="1097" y="1421"/>
                  </a:lnTo>
                  <a:lnTo>
                    <a:pt x="1092" y="1419"/>
                  </a:lnTo>
                  <a:lnTo>
                    <a:pt x="1087" y="1419"/>
                  </a:lnTo>
                  <a:lnTo>
                    <a:pt x="1080" y="1422"/>
                  </a:lnTo>
                  <a:lnTo>
                    <a:pt x="1074" y="1425"/>
                  </a:lnTo>
                  <a:lnTo>
                    <a:pt x="1065" y="1438"/>
                  </a:lnTo>
                  <a:lnTo>
                    <a:pt x="1058" y="1449"/>
                  </a:lnTo>
                  <a:lnTo>
                    <a:pt x="1045" y="1462"/>
                  </a:lnTo>
                  <a:lnTo>
                    <a:pt x="1033" y="1474"/>
                  </a:lnTo>
                  <a:lnTo>
                    <a:pt x="1028" y="1480"/>
                  </a:lnTo>
                  <a:lnTo>
                    <a:pt x="1022" y="1487"/>
                  </a:lnTo>
                  <a:lnTo>
                    <a:pt x="1018" y="1495"/>
                  </a:lnTo>
                  <a:lnTo>
                    <a:pt x="1014" y="1502"/>
                  </a:lnTo>
                  <a:lnTo>
                    <a:pt x="1009" y="1514"/>
                  </a:lnTo>
                  <a:lnTo>
                    <a:pt x="1002" y="1524"/>
                  </a:lnTo>
                  <a:lnTo>
                    <a:pt x="998" y="1527"/>
                  </a:lnTo>
                  <a:lnTo>
                    <a:pt x="996" y="1527"/>
                  </a:lnTo>
                  <a:lnTo>
                    <a:pt x="992" y="1524"/>
                  </a:lnTo>
                  <a:lnTo>
                    <a:pt x="989" y="1522"/>
                  </a:lnTo>
                  <a:lnTo>
                    <a:pt x="985" y="1515"/>
                  </a:lnTo>
                  <a:lnTo>
                    <a:pt x="984" y="1508"/>
                  </a:lnTo>
                  <a:lnTo>
                    <a:pt x="991" y="1475"/>
                  </a:lnTo>
                  <a:close/>
                  <a:moveTo>
                    <a:pt x="856" y="272"/>
                  </a:moveTo>
                  <a:lnTo>
                    <a:pt x="857" y="268"/>
                  </a:lnTo>
                  <a:lnTo>
                    <a:pt x="862" y="264"/>
                  </a:lnTo>
                  <a:lnTo>
                    <a:pt x="868" y="259"/>
                  </a:lnTo>
                  <a:lnTo>
                    <a:pt x="875" y="252"/>
                  </a:lnTo>
                  <a:lnTo>
                    <a:pt x="891" y="243"/>
                  </a:lnTo>
                  <a:lnTo>
                    <a:pt x="901" y="238"/>
                  </a:lnTo>
                  <a:lnTo>
                    <a:pt x="912" y="235"/>
                  </a:lnTo>
                  <a:lnTo>
                    <a:pt x="923" y="235"/>
                  </a:lnTo>
                  <a:lnTo>
                    <a:pt x="936" y="235"/>
                  </a:lnTo>
                  <a:lnTo>
                    <a:pt x="945" y="238"/>
                  </a:lnTo>
                  <a:lnTo>
                    <a:pt x="941" y="245"/>
                  </a:lnTo>
                  <a:lnTo>
                    <a:pt x="936" y="251"/>
                  </a:lnTo>
                  <a:lnTo>
                    <a:pt x="930" y="267"/>
                  </a:lnTo>
                  <a:lnTo>
                    <a:pt x="926" y="282"/>
                  </a:lnTo>
                  <a:lnTo>
                    <a:pt x="923" y="289"/>
                  </a:lnTo>
                  <a:lnTo>
                    <a:pt x="919" y="294"/>
                  </a:lnTo>
                  <a:lnTo>
                    <a:pt x="916" y="296"/>
                  </a:lnTo>
                  <a:lnTo>
                    <a:pt x="912" y="299"/>
                  </a:lnTo>
                  <a:lnTo>
                    <a:pt x="908" y="300"/>
                  </a:lnTo>
                  <a:lnTo>
                    <a:pt x="903" y="300"/>
                  </a:lnTo>
                  <a:lnTo>
                    <a:pt x="899" y="300"/>
                  </a:lnTo>
                  <a:lnTo>
                    <a:pt x="895" y="300"/>
                  </a:lnTo>
                  <a:lnTo>
                    <a:pt x="892" y="298"/>
                  </a:lnTo>
                  <a:lnTo>
                    <a:pt x="890" y="296"/>
                  </a:lnTo>
                  <a:lnTo>
                    <a:pt x="887" y="294"/>
                  </a:lnTo>
                  <a:lnTo>
                    <a:pt x="883" y="292"/>
                  </a:lnTo>
                  <a:lnTo>
                    <a:pt x="879" y="292"/>
                  </a:lnTo>
                  <a:lnTo>
                    <a:pt x="874" y="294"/>
                  </a:lnTo>
                  <a:lnTo>
                    <a:pt x="869" y="295"/>
                  </a:lnTo>
                  <a:lnTo>
                    <a:pt x="864" y="296"/>
                  </a:lnTo>
                  <a:lnTo>
                    <a:pt x="860" y="296"/>
                  </a:lnTo>
                  <a:lnTo>
                    <a:pt x="855" y="295"/>
                  </a:lnTo>
                  <a:lnTo>
                    <a:pt x="851" y="294"/>
                  </a:lnTo>
                  <a:lnTo>
                    <a:pt x="847" y="290"/>
                  </a:lnTo>
                  <a:lnTo>
                    <a:pt x="843" y="286"/>
                  </a:lnTo>
                  <a:lnTo>
                    <a:pt x="840" y="281"/>
                  </a:lnTo>
                  <a:lnTo>
                    <a:pt x="856" y="272"/>
                  </a:lnTo>
                  <a:close/>
                  <a:moveTo>
                    <a:pt x="1785" y="1416"/>
                  </a:moveTo>
                  <a:lnTo>
                    <a:pt x="1780" y="1413"/>
                  </a:lnTo>
                  <a:lnTo>
                    <a:pt x="1773" y="1409"/>
                  </a:lnTo>
                  <a:lnTo>
                    <a:pt x="1767" y="1404"/>
                  </a:lnTo>
                  <a:lnTo>
                    <a:pt x="1760" y="1397"/>
                  </a:lnTo>
                  <a:lnTo>
                    <a:pt x="1754" y="1390"/>
                  </a:lnTo>
                  <a:lnTo>
                    <a:pt x="1750" y="1382"/>
                  </a:lnTo>
                  <a:lnTo>
                    <a:pt x="1747" y="1375"/>
                  </a:lnTo>
                  <a:lnTo>
                    <a:pt x="1746" y="1369"/>
                  </a:lnTo>
                  <a:lnTo>
                    <a:pt x="1747" y="1357"/>
                  </a:lnTo>
                  <a:lnTo>
                    <a:pt x="1752" y="1340"/>
                  </a:lnTo>
                  <a:lnTo>
                    <a:pt x="1755" y="1331"/>
                  </a:lnTo>
                  <a:lnTo>
                    <a:pt x="1758" y="1325"/>
                  </a:lnTo>
                  <a:lnTo>
                    <a:pt x="1760" y="1318"/>
                  </a:lnTo>
                  <a:lnTo>
                    <a:pt x="1763" y="1317"/>
                  </a:lnTo>
                  <a:lnTo>
                    <a:pt x="1767" y="1317"/>
                  </a:lnTo>
                  <a:lnTo>
                    <a:pt x="1771" y="1318"/>
                  </a:lnTo>
                  <a:lnTo>
                    <a:pt x="1776" y="1322"/>
                  </a:lnTo>
                  <a:lnTo>
                    <a:pt x="1782" y="1327"/>
                  </a:lnTo>
                  <a:lnTo>
                    <a:pt x="1793" y="1337"/>
                  </a:lnTo>
                  <a:lnTo>
                    <a:pt x="1799" y="1344"/>
                  </a:lnTo>
                  <a:lnTo>
                    <a:pt x="1812" y="1356"/>
                  </a:lnTo>
                  <a:lnTo>
                    <a:pt x="1828" y="1366"/>
                  </a:lnTo>
                  <a:lnTo>
                    <a:pt x="1834" y="1372"/>
                  </a:lnTo>
                  <a:lnTo>
                    <a:pt x="1841" y="1377"/>
                  </a:lnTo>
                  <a:lnTo>
                    <a:pt x="1846" y="1383"/>
                  </a:lnTo>
                  <a:lnTo>
                    <a:pt x="1848" y="1391"/>
                  </a:lnTo>
                  <a:lnTo>
                    <a:pt x="1850" y="1400"/>
                  </a:lnTo>
                  <a:lnTo>
                    <a:pt x="1850" y="1408"/>
                  </a:lnTo>
                  <a:lnTo>
                    <a:pt x="1848" y="1416"/>
                  </a:lnTo>
                  <a:lnTo>
                    <a:pt x="1846" y="1422"/>
                  </a:lnTo>
                  <a:lnTo>
                    <a:pt x="1841" y="1427"/>
                  </a:lnTo>
                  <a:lnTo>
                    <a:pt x="1834" y="1430"/>
                  </a:lnTo>
                  <a:lnTo>
                    <a:pt x="1826" y="1432"/>
                  </a:lnTo>
                  <a:lnTo>
                    <a:pt x="1816" y="1432"/>
                  </a:lnTo>
                  <a:lnTo>
                    <a:pt x="1785" y="1416"/>
                  </a:lnTo>
                  <a:close/>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3" name="Freeform 48"/>
            <p:cNvSpPr>
              <a:spLocks/>
            </p:cNvSpPr>
            <p:nvPr/>
          </p:nvSpPr>
          <p:spPr bwMode="auto">
            <a:xfrm>
              <a:off x="7311600" y="2817966"/>
              <a:ext cx="107480" cy="119216"/>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4" name="Freeform 49"/>
            <p:cNvSpPr>
              <a:spLocks/>
            </p:cNvSpPr>
            <p:nvPr/>
          </p:nvSpPr>
          <p:spPr bwMode="auto">
            <a:xfrm>
              <a:off x="7448228" y="2733069"/>
              <a:ext cx="191278" cy="245657"/>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5" name="Freeform 50"/>
            <p:cNvSpPr>
              <a:spLocks/>
            </p:cNvSpPr>
            <p:nvPr/>
          </p:nvSpPr>
          <p:spPr bwMode="auto">
            <a:xfrm>
              <a:off x="7409972" y="2756552"/>
              <a:ext cx="18217" cy="3070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6" name="Freeform 51"/>
            <p:cNvSpPr>
              <a:spLocks/>
            </p:cNvSpPr>
            <p:nvPr/>
          </p:nvSpPr>
          <p:spPr bwMode="auto">
            <a:xfrm>
              <a:off x="7286097" y="2920925"/>
              <a:ext cx="36434" cy="48771"/>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7" name="Freeform 52"/>
            <p:cNvSpPr>
              <a:spLocks/>
            </p:cNvSpPr>
            <p:nvPr/>
          </p:nvSpPr>
          <p:spPr bwMode="auto">
            <a:xfrm>
              <a:off x="7395398" y="2931763"/>
              <a:ext cx="41899" cy="75865"/>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8" name="Freeform 53"/>
            <p:cNvSpPr>
              <a:spLocks/>
            </p:cNvSpPr>
            <p:nvPr/>
          </p:nvSpPr>
          <p:spPr bwMode="auto">
            <a:xfrm>
              <a:off x="7437298" y="2976921"/>
              <a:ext cx="92907" cy="63221"/>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9" name="Freeform 54"/>
            <p:cNvSpPr>
              <a:spLocks/>
            </p:cNvSpPr>
            <p:nvPr/>
          </p:nvSpPr>
          <p:spPr bwMode="auto">
            <a:xfrm>
              <a:off x="7541133" y="2975114"/>
              <a:ext cx="98371" cy="74059"/>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0" name="Freeform 55"/>
            <p:cNvSpPr>
              <a:spLocks/>
            </p:cNvSpPr>
            <p:nvPr/>
          </p:nvSpPr>
          <p:spPr bwMode="auto">
            <a:xfrm>
              <a:off x="7477375" y="2467543"/>
              <a:ext cx="49186" cy="28901"/>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1" name="Freeform 56"/>
            <p:cNvSpPr>
              <a:spLocks/>
            </p:cNvSpPr>
            <p:nvPr/>
          </p:nvSpPr>
          <p:spPr bwMode="auto">
            <a:xfrm>
              <a:off x="7890898" y="2955245"/>
              <a:ext cx="47364" cy="52383"/>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2" name="Freeform 57"/>
            <p:cNvSpPr>
              <a:spLocks/>
            </p:cNvSpPr>
            <p:nvPr/>
          </p:nvSpPr>
          <p:spPr bwMode="auto">
            <a:xfrm>
              <a:off x="7094820" y="2360971"/>
              <a:ext cx="391664" cy="621369"/>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3" name="Freeform 58"/>
            <p:cNvSpPr>
              <a:spLocks noEditPoints="1"/>
            </p:cNvSpPr>
            <p:nvPr/>
          </p:nvSpPr>
          <p:spPr bwMode="auto">
            <a:xfrm>
              <a:off x="8734341" y="2032223"/>
              <a:ext cx="670382" cy="420870"/>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4" name="Freeform 59"/>
            <p:cNvSpPr>
              <a:spLocks/>
            </p:cNvSpPr>
            <p:nvPr/>
          </p:nvSpPr>
          <p:spPr bwMode="auto">
            <a:xfrm>
              <a:off x="8761666" y="2165890"/>
              <a:ext cx="83798" cy="6141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5" name="Freeform 60"/>
            <p:cNvSpPr>
              <a:spLocks/>
            </p:cNvSpPr>
            <p:nvPr/>
          </p:nvSpPr>
          <p:spPr bwMode="auto">
            <a:xfrm>
              <a:off x="8734341" y="2256205"/>
              <a:ext cx="147558" cy="146311"/>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6" name="Freeform 61"/>
            <p:cNvSpPr>
              <a:spLocks/>
            </p:cNvSpPr>
            <p:nvPr/>
          </p:nvSpPr>
          <p:spPr bwMode="auto">
            <a:xfrm>
              <a:off x="8892828" y="2032223"/>
              <a:ext cx="511896" cy="420870"/>
            </a:xfrm>
            <a:custGeom>
              <a:avLst/>
              <a:gdLst/>
              <a:ahLst/>
              <a:cxnLst>
                <a:cxn ang="0">
                  <a:pos x="288" y="641"/>
                </a:cxn>
                <a:cxn ang="0">
                  <a:pos x="308" y="590"/>
                </a:cxn>
                <a:cxn ang="0">
                  <a:pos x="240" y="580"/>
                </a:cxn>
                <a:cxn ang="0">
                  <a:pos x="232" y="624"/>
                </a:cxn>
                <a:cxn ang="0">
                  <a:pos x="203" y="660"/>
                </a:cxn>
                <a:cxn ang="0">
                  <a:pos x="168" y="624"/>
                </a:cxn>
                <a:cxn ang="0">
                  <a:pos x="100" y="607"/>
                </a:cxn>
                <a:cxn ang="0">
                  <a:pos x="65" y="577"/>
                </a:cxn>
                <a:cxn ang="0">
                  <a:pos x="53" y="527"/>
                </a:cxn>
                <a:cxn ang="0">
                  <a:pos x="36" y="497"/>
                </a:cxn>
                <a:cxn ang="0">
                  <a:pos x="18" y="443"/>
                </a:cxn>
                <a:cxn ang="0">
                  <a:pos x="66" y="423"/>
                </a:cxn>
                <a:cxn ang="0">
                  <a:pos x="86" y="405"/>
                </a:cxn>
                <a:cxn ang="0">
                  <a:pos x="40" y="403"/>
                </a:cxn>
                <a:cxn ang="0">
                  <a:pos x="4" y="386"/>
                </a:cxn>
                <a:cxn ang="0">
                  <a:pos x="22" y="307"/>
                </a:cxn>
                <a:cxn ang="0">
                  <a:pos x="0" y="277"/>
                </a:cxn>
                <a:cxn ang="0">
                  <a:pos x="17" y="230"/>
                </a:cxn>
                <a:cxn ang="0">
                  <a:pos x="19" y="195"/>
                </a:cxn>
                <a:cxn ang="0">
                  <a:pos x="96" y="198"/>
                </a:cxn>
                <a:cxn ang="0">
                  <a:pos x="141" y="158"/>
                </a:cxn>
                <a:cxn ang="0">
                  <a:pos x="168" y="121"/>
                </a:cxn>
                <a:cxn ang="0">
                  <a:pos x="233" y="89"/>
                </a:cxn>
                <a:cxn ang="0">
                  <a:pos x="264" y="57"/>
                </a:cxn>
                <a:cxn ang="0">
                  <a:pos x="312" y="79"/>
                </a:cxn>
                <a:cxn ang="0">
                  <a:pos x="328" y="35"/>
                </a:cxn>
                <a:cxn ang="0">
                  <a:pos x="351" y="37"/>
                </a:cxn>
                <a:cxn ang="0">
                  <a:pos x="396" y="45"/>
                </a:cxn>
                <a:cxn ang="0">
                  <a:pos x="470" y="58"/>
                </a:cxn>
                <a:cxn ang="0">
                  <a:pos x="487" y="20"/>
                </a:cxn>
                <a:cxn ang="0">
                  <a:pos x="525" y="6"/>
                </a:cxn>
                <a:cxn ang="0">
                  <a:pos x="587" y="19"/>
                </a:cxn>
                <a:cxn ang="0">
                  <a:pos x="671" y="10"/>
                </a:cxn>
                <a:cxn ang="0">
                  <a:pos x="742" y="14"/>
                </a:cxn>
                <a:cxn ang="0">
                  <a:pos x="810" y="27"/>
                </a:cxn>
                <a:cxn ang="0">
                  <a:pos x="947" y="27"/>
                </a:cxn>
                <a:cxn ang="0">
                  <a:pos x="1035" y="35"/>
                </a:cxn>
                <a:cxn ang="0">
                  <a:pos x="1075" y="16"/>
                </a:cxn>
                <a:cxn ang="0">
                  <a:pos x="1123" y="68"/>
                </a:cxn>
                <a:cxn ang="0">
                  <a:pos x="1062" y="115"/>
                </a:cxn>
                <a:cxn ang="0">
                  <a:pos x="1053" y="158"/>
                </a:cxn>
                <a:cxn ang="0">
                  <a:pos x="1020" y="215"/>
                </a:cxn>
                <a:cxn ang="0">
                  <a:pos x="978" y="304"/>
                </a:cxn>
                <a:cxn ang="0">
                  <a:pos x="1016" y="421"/>
                </a:cxn>
                <a:cxn ang="0">
                  <a:pos x="1008" y="502"/>
                </a:cxn>
                <a:cxn ang="0">
                  <a:pos x="1036" y="634"/>
                </a:cxn>
                <a:cxn ang="0">
                  <a:pos x="1069" y="693"/>
                </a:cxn>
                <a:cxn ang="0">
                  <a:pos x="1022" y="790"/>
                </a:cxn>
                <a:cxn ang="0">
                  <a:pos x="963" y="893"/>
                </a:cxn>
                <a:cxn ang="0">
                  <a:pos x="824" y="928"/>
                </a:cxn>
                <a:cxn ang="0">
                  <a:pos x="750" y="919"/>
                </a:cxn>
                <a:cxn ang="0">
                  <a:pos x="663" y="856"/>
                </a:cxn>
                <a:cxn ang="0">
                  <a:pos x="571" y="751"/>
                </a:cxn>
                <a:cxn ang="0">
                  <a:pos x="508" y="721"/>
                </a:cxn>
                <a:cxn ang="0">
                  <a:pos x="385" y="761"/>
                </a:cxn>
              </a:cxnLst>
              <a:rect l="0" t="0" r="r" b="b"/>
              <a:pathLst>
                <a:path w="1123" h="932">
                  <a:moveTo>
                    <a:pt x="263" y="789"/>
                  </a:moveTo>
                  <a:lnTo>
                    <a:pt x="264" y="779"/>
                  </a:lnTo>
                  <a:lnTo>
                    <a:pt x="264" y="769"/>
                  </a:lnTo>
                  <a:lnTo>
                    <a:pt x="269" y="725"/>
                  </a:lnTo>
                  <a:lnTo>
                    <a:pt x="276" y="682"/>
                  </a:lnTo>
                  <a:lnTo>
                    <a:pt x="281" y="662"/>
                  </a:lnTo>
                  <a:lnTo>
                    <a:pt x="288" y="641"/>
                  </a:lnTo>
                  <a:lnTo>
                    <a:pt x="291" y="631"/>
                  </a:lnTo>
                  <a:lnTo>
                    <a:pt x="295" y="620"/>
                  </a:lnTo>
                  <a:lnTo>
                    <a:pt x="301" y="611"/>
                  </a:lnTo>
                  <a:lnTo>
                    <a:pt x="307" y="602"/>
                  </a:lnTo>
                  <a:lnTo>
                    <a:pt x="310" y="598"/>
                  </a:lnTo>
                  <a:lnTo>
                    <a:pt x="310" y="594"/>
                  </a:lnTo>
                  <a:lnTo>
                    <a:pt x="308" y="590"/>
                  </a:lnTo>
                  <a:lnTo>
                    <a:pt x="306" y="588"/>
                  </a:lnTo>
                  <a:lnTo>
                    <a:pt x="297" y="583"/>
                  </a:lnTo>
                  <a:lnTo>
                    <a:pt x="284" y="580"/>
                  </a:lnTo>
                  <a:lnTo>
                    <a:pt x="271" y="579"/>
                  </a:lnTo>
                  <a:lnTo>
                    <a:pt x="257" y="579"/>
                  </a:lnTo>
                  <a:lnTo>
                    <a:pt x="246" y="579"/>
                  </a:lnTo>
                  <a:lnTo>
                    <a:pt x="240" y="580"/>
                  </a:lnTo>
                  <a:lnTo>
                    <a:pt x="236" y="583"/>
                  </a:lnTo>
                  <a:lnTo>
                    <a:pt x="233" y="586"/>
                  </a:lnTo>
                  <a:lnTo>
                    <a:pt x="232" y="589"/>
                  </a:lnTo>
                  <a:lnTo>
                    <a:pt x="232" y="594"/>
                  </a:lnTo>
                  <a:lnTo>
                    <a:pt x="232" y="603"/>
                  </a:lnTo>
                  <a:lnTo>
                    <a:pt x="233" y="612"/>
                  </a:lnTo>
                  <a:lnTo>
                    <a:pt x="232" y="624"/>
                  </a:lnTo>
                  <a:lnTo>
                    <a:pt x="231" y="634"/>
                  </a:lnTo>
                  <a:lnTo>
                    <a:pt x="228" y="642"/>
                  </a:lnTo>
                  <a:lnTo>
                    <a:pt x="224" y="650"/>
                  </a:lnTo>
                  <a:lnTo>
                    <a:pt x="220" y="655"/>
                  </a:lnTo>
                  <a:lnTo>
                    <a:pt x="215" y="658"/>
                  </a:lnTo>
                  <a:lnTo>
                    <a:pt x="210" y="660"/>
                  </a:lnTo>
                  <a:lnTo>
                    <a:pt x="203" y="660"/>
                  </a:lnTo>
                  <a:lnTo>
                    <a:pt x="198" y="659"/>
                  </a:lnTo>
                  <a:lnTo>
                    <a:pt x="192" y="656"/>
                  </a:lnTo>
                  <a:lnTo>
                    <a:pt x="187" y="653"/>
                  </a:lnTo>
                  <a:lnTo>
                    <a:pt x="181" y="647"/>
                  </a:lnTo>
                  <a:lnTo>
                    <a:pt x="176" y="641"/>
                  </a:lnTo>
                  <a:lnTo>
                    <a:pt x="171" y="633"/>
                  </a:lnTo>
                  <a:lnTo>
                    <a:pt x="168" y="624"/>
                  </a:lnTo>
                  <a:lnTo>
                    <a:pt x="165" y="615"/>
                  </a:lnTo>
                  <a:lnTo>
                    <a:pt x="158" y="611"/>
                  </a:lnTo>
                  <a:lnTo>
                    <a:pt x="152" y="610"/>
                  </a:lnTo>
                  <a:lnTo>
                    <a:pt x="144" y="608"/>
                  </a:lnTo>
                  <a:lnTo>
                    <a:pt x="135" y="607"/>
                  </a:lnTo>
                  <a:lnTo>
                    <a:pt x="117" y="607"/>
                  </a:lnTo>
                  <a:lnTo>
                    <a:pt x="100" y="607"/>
                  </a:lnTo>
                  <a:lnTo>
                    <a:pt x="92" y="606"/>
                  </a:lnTo>
                  <a:lnTo>
                    <a:pt x="84" y="605"/>
                  </a:lnTo>
                  <a:lnTo>
                    <a:pt x="78" y="602"/>
                  </a:lnTo>
                  <a:lnTo>
                    <a:pt x="73" y="598"/>
                  </a:lnTo>
                  <a:lnTo>
                    <a:pt x="69" y="593"/>
                  </a:lnTo>
                  <a:lnTo>
                    <a:pt x="66" y="586"/>
                  </a:lnTo>
                  <a:lnTo>
                    <a:pt x="65" y="577"/>
                  </a:lnTo>
                  <a:lnTo>
                    <a:pt x="66" y="567"/>
                  </a:lnTo>
                  <a:lnTo>
                    <a:pt x="66" y="558"/>
                  </a:lnTo>
                  <a:lnTo>
                    <a:pt x="66" y="550"/>
                  </a:lnTo>
                  <a:lnTo>
                    <a:pt x="66" y="545"/>
                  </a:lnTo>
                  <a:lnTo>
                    <a:pt x="63" y="540"/>
                  </a:lnTo>
                  <a:lnTo>
                    <a:pt x="60" y="532"/>
                  </a:lnTo>
                  <a:lnTo>
                    <a:pt x="53" y="527"/>
                  </a:lnTo>
                  <a:lnTo>
                    <a:pt x="48" y="523"/>
                  </a:lnTo>
                  <a:lnTo>
                    <a:pt x="41" y="519"/>
                  </a:lnTo>
                  <a:lnTo>
                    <a:pt x="40" y="517"/>
                  </a:lnTo>
                  <a:lnTo>
                    <a:pt x="38" y="513"/>
                  </a:lnTo>
                  <a:lnTo>
                    <a:pt x="36" y="510"/>
                  </a:lnTo>
                  <a:lnTo>
                    <a:pt x="36" y="505"/>
                  </a:lnTo>
                  <a:lnTo>
                    <a:pt x="36" y="497"/>
                  </a:lnTo>
                  <a:lnTo>
                    <a:pt x="34" y="488"/>
                  </a:lnTo>
                  <a:lnTo>
                    <a:pt x="30" y="480"/>
                  </a:lnTo>
                  <a:lnTo>
                    <a:pt x="27" y="472"/>
                  </a:lnTo>
                  <a:lnTo>
                    <a:pt x="23" y="466"/>
                  </a:lnTo>
                  <a:lnTo>
                    <a:pt x="21" y="458"/>
                  </a:lnTo>
                  <a:lnTo>
                    <a:pt x="18" y="450"/>
                  </a:lnTo>
                  <a:lnTo>
                    <a:pt x="18" y="443"/>
                  </a:lnTo>
                  <a:lnTo>
                    <a:pt x="19" y="439"/>
                  </a:lnTo>
                  <a:lnTo>
                    <a:pt x="22" y="435"/>
                  </a:lnTo>
                  <a:lnTo>
                    <a:pt x="25" y="432"/>
                  </a:lnTo>
                  <a:lnTo>
                    <a:pt x="30" y="430"/>
                  </a:lnTo>
                  <a:lnTo>
                    <a:pt x="41" y="426"/>
                  </a:lnTo>
                  <a:lnTo>
                    <a:pt x="53" y="425"/>
                  </a:lnTo>
                  <a:lnTo>
                    <a:pt x="66" y="423"/>
                  </a:lnTo>
                  <a:lnTo>
                    <a:pt x="78" y="422"/>
                  </a:lnTo>
                  <a:lnTo>
                    <a:pt x="82" y="421"/>
                  </a:lnTo>
                  <a:lnTo>
                    <a:pt x="86" y="421"/>
                  </a:lnTo>
                  <a:lnTo>
                    <a:pt x="87" y="419"/>
                  </a:lnTo>
                  <a:lnTo>
                    <a:pt x="88" y="417"/>
                  </a:lnTo>
                  <a:lnTo>
                    <a:pt x="87" y="410"/>
                  </a:lnTo>
                  <a:lnTo>
                    <a:pt x="86" y="405"/>
                  </a:lnTo>
                  <a:lnTo>
                    <a:pt x="82" y="401"/>
                  </a:lnTo>
                  <a:lnTo>
                    <a:pt x="78" y="399"/>
                  </a:lnTo>
                  <a:lnTo>
                    <a:pt x="73" y="397"/>
                  </a:lnTo>
                  <a:lnTo>
                    <a:pt x="67" y="397"/>
                  </a:lnTo>
                  <a:lnTo>
                    <a:pt x="61" y="397"/>
                  </a:lnTo>
                  <a:lnTo>
                    <a:pt x="54" y="399"/>
                  </a:lnTo>
                  <a:lnTo>
                    <a:pt x="40" y="403"/>
                  </a:lnTo>
                  <a:lnTo>
                    <a:pt x="27" y="404"/>
                  </a:lnTo>
                  <a:lnTo>
                    <a:pt x="22" y="404"/>
                  </a:lnTo>
                  <a:lnTo>
                    <a:pt x="17" y="404"/>
                  </a:lnTo>
                  <a:lnTo>
                    <a:pt x="13" y="401"/>
                  </a:lnTo>
                  <a:lnTo>
                    <a:pt x="9" y="399"/>
                  </a:lnTo>
                  <a:lnTo>
                    <a:pt x="6" y="392"/>
                  </a:lnTo>
                  <a:lnTo>
                    <a:pt x="4" y="386"/>
                  </a:lnTo>
                  <a:lnTo>
                    <a:pt x="4" y="379"/>
                  </a:lnTo>
                  <a:lnTo>
                    <a:pt x="4" y="371"/>
                  </a:lnTo>
                  <a:lnTo>
                    <a:pt x="6" y="356"/>
                  </a:lnTo>
                  <a:lnTo>
                    <a:pt x="12" y="339"/>
                  </a:lnTo>
                  <a:lnTo>
                    <a:pt x="17" y="325"/>
                  </a:lnTo>
                  <a:lnTo>
                    <a:pt x="21" y="312"/>
                  </a:lnTo>
                  <a:lnTo>
                    <a:pt x="22" y="307"/>
                  </a:lnTo>
                  <a:lnTo>
                    <a:pt x="23" y="301"/>
                  </a:lnTo>
                  <a:lnTo>
                    <a:pt x="23" y="299"/>
                  </a:lnTo>
                  <a:lnTo>
                    <a:pt x="22" y="298"/>
                  </a:lnTo>
                  <a:lnTo>
                    <a:pt x="9" y="289"/>
                  </a:lnTo>
                  <a:lnTo>
                    <a:pt x="3" y="282"/>
                  </a:lnTo>
                  <a:lnTo>
                    <a:pt x="1" y="279"/>
                  </a:lnTo>
                  <a:lnTo>
                    <a:pt x="0" y="277"/>
                  </a:lnTo>
                  <a:lnTo>
                    <a:pt x="0" y="274"/>
                  </a:lnTo>
                  <a:lnTo>
                    <a:pt x="1" y="273"/>
                  </a:lnTo>
                  <a:lnTo>
                    <a:pt x="4" y="268"/>
                  </a:lnTo>
                  <a:lnTo>
                    <a:pt x="8" y="261"/>
                  </a:lnTo>
                  <a:lnTo>
                    <a:pt x="13" y="252"/>
                  </a:lnTo>
                  <a:lnTo>
                    <a:pt x="16" y="242"/>
                  </a:lnTo>
                  <a:lnTo>
                    <a:pt x="17" y="230"/>
                  </a:lnTo>
                  <a:lnTo>
                    <a:pt x="16" y="220"/>
                  </a:lnTo>
                  <a:lnTo>
                    <a:pt x="14" y="208"/>
                  </a:lnTo>
                  <a:lnTo>
                    <a:pt x="14" y="198"/>
                  </a:lnTo>
                  <a:lnTo>
                    <a:pt x="14" y="197"/>
                  </a:lnTo>
                  <a:lnTo>
                    <a:pt x="16" y="195"/>
                  </a:lnTo>
                  <a:lnTo>
                    <a:pt x="18" y="195"/>
                  </a:lnTo>
                  <a:lnTo>
                    <a:pt x="19" y="195"/>
                  </a:lnTo>
                  <a:lnTo>
                    <a:pt x="26" y="197"/>
                  </a:lnTo>
                  <a:lnTo>
                    <a:pt x="32" y="199"/>
                  </a:lnTo>
                  <a:lnTo>
                    <a:pt x="47" y="203"/>
                  </a:lnTo>
                  <a:lnTo>
                    <a:pt x="57" y="206"/>
                  </a:lnTo>
                  <a:lnTo>
                    <a:pt x="69" y="204"/>
                  </a:lnTo>
                  <a:lnTo>
                    <a:pt x="82" y="202"/>
                  </a:lnTo>
                  <a:lnTo>
                    <a:pt x="96" y="198"/>
                  </a:lnTo>
                  <a:lnTo>
                    <a:pt x="110" y="193"/>
                  </a:lnTo>
                  <a:lnTo>
                    <a:pt x="123" y="186"/>
                  </a:lnTo>
                  <a:lnTo>
                    <a:pt x="133" y="177"/>
                  </a:lnTo>
                  <a:lnTo>
                    <a:pt x="137" y="173"/>
                  </a:lnTo>
                  <a:lnTo>
                    <a:pt x="140" y="168"/>
                  </a:lnTo>
                  <a:lnTo>
                    <a:pt x="141" y="163"/>
                  </a:lnTo>
                  <a:lnTo>
                    <a:pt x="141" y="158"/>
                  </a:lnTo>
                  <a:lnTo>
                    <a:pt x="141" y="150"/>
                  </a:lnTo>
                  <a:lnTo>
                    <a:pt x="143" y="143"/>
                  </a:lnTo>
                  <a:lnTo>
                    <a:pt x="146" y="137"/>
                  </a:lnTo>
                  <a:lnTo>
                    <a:pt x="150" y="132"/>
                  </a:lnTo>
                  <a:lnTo>
                    <a:pt x="155" y="128"/>
                  </a:lnTo>
                  <a:lnTo>
                    <a:pt x="162" y="124"/>
                  </a:lnTo>
                  <a:lnTo>
                    <a:pt x="168" y="121"/>
                  </a:lnTo>
                  <a:lnTo>
                    <a:pt x="176" y="119"/>
                  </a:lnTo>
                  <a:lnTo>
                    <a:pt x="192" y="114"/>
                  </a:lnTo>
                  <a:lnTo>
                    <a:pt x="207" y="107"/>
                  </a:lnTo>
                  <a:lnTo>
                    <a:pt x="215" y="103"/>
                  </a:lnTo>
                  <a:lnTo>
                    <a:pt x="222" y="99"/>
                  </a:lnTo>
                  <a:lnTo>
                    <a:pt x="228" y="94"/>
                  </a:lnTo>
                  <a:lnTo>
                    <a:pt x="233" y="89"/>
                  </a:lnTo>
                  <a:lnTo>
                    <a:pt x="240" y="79"/>
                  </a:lnTo>
                  <a:lnTo>
                    <a:pt x="246" y="64"/>
                  </a:lnTo>
                  <a:lnTo>
                    <a:pt x="251" y="59"/>
                  </a:lnTo>
                  <a:lnTo>
                    <a:pt x="257" y="55"/>
                  </a:lnTo>
                  <a:lnTo>
                    <a:pt x="259" y="55"/>
                  </a:lnTo>
                  <a:lnTo>
                    <a:pt x="262" y="55"/>
                  </a:lnTo>
                  <a:lnTo>
                    <a:pt x="264" y="57"/>
                  </a:lnTo>
                  <a:lnTo>
                    <a:pt x="267" y="58"/>
                  </a:lnTo>
                  <a:lnTo>
                    <a:pt x="282" y="70"/>
                  </a:lnTo>
                  <a:lnTo>
                    <a:pt x="295" y="77"/>
                  </a:lnTo>
                  <a:lnTo>
                    <a:pt x="301" y="79"/>
                  </a:lnTo>
                  <a:lnTo>
                    <a:pt x="306" y="80"/>
                  </a:lnTo>
                  <a:lnTo>
                    <a:pt x="310" y="80"/>
                  </a:lnTo>
                  <a:lnTo>
                    <a:pt x="312" y="79"/>
                  </a:lnTo>
                  <a:lnTo>
                    <a:pt x="316" y="76"/>
                  </a:lnTo>
                  <a:lnTo>
                    <a:pt x="319" y="75"/>
                  </a:lnTo>
                  <a:lnTo>
                    <a:pt x="320" y="71"/>
                  </a:lnTo>
                  <a:lnTo>
                    <a:pt x="321" y="68"/>
                  </a:lnTo>
                  <a:lnTo>
                    <a:pt x="324" y="61"/>
                  </a:lnTo>
                  <a:lnTo>
                    <a:pt x="326" y="51"/>
                  </a:lnTo>
                  <a:lnTo>
                    <a:pt x="328" y="35"/>
                  </a:lnTo>
                  <a:lnTo>
                    <a:pt x="332" y="23"/>
                  </a:lnTo>
                  <a:lnTo>
                    <a:pt x="332" y="20"/>
                  </a:lnTo>
                  <a:lnTo>
                    <a:pt x="334" y="20"/>
                  </a:lnTo>
                  <a:lnTo>
                    <a:pt x="336" y="20"/>
                  </a:lnTo>
                  <a:lnTo>
                    <a:pt x="338" y="22"/>
                  </a:lnTo>
                  <a:lnTo>
                    <a:pt x="343" y="27"/>
                  </a:lnTo>
                  <a:lnTo>
                    <a:pt x="351" y="37"/>
                  </a:lnTo>
                  <a:lnTo>
                    <a:pt x="355" y="41"/>
                  </a:lnTo>
                  <a:lnTo>
                    <a:pt x="358" y="45"/>
                  </a:lnTo>
                  <a:lnTo>
                    <a:pt x="361" y="48"/>
                  </a:lnTo>
                  <a:lnTo>
                    <a:pt x="365" y="50"/>
                  </a:lnTo>
                  <a:lnTo>
                    <a:pt x="373" y="51"/>
                  </a:lnTo>
                  <a:lnTo>
                    <a:pt x="380" y="51"/>
                  </a:lnTo>
                  <a:lnTo>
                    <a:pt x="396" y="45"/>
                  </a:lnTo>
                  <a:lnTo>
                    <a:pt x="413" y="36"/>
                  </a:lnTo>
                  <a:lnTo>
                    <a:pt x="429" y="42"/>
                  </a:lnTo>
                  <a:lnTo>
                    <a:pt x="446" y="53"/>
                  </a:lnTo>
                  <a:lnTo>
                    <a:pt x="455" y="57"/>
                  </a:lnTo>
                  <a:lnTo>
                    <a:pt x="462" y="59"/>
                  </a:lnTo>
                  <a:lnTo>
                    <a:pt x="466" y="58"/>
                  </a:lnTo>
                  <a:lnTo>
                    <a:pt x="470" y="58"/>
                  </a:lnTo>
                  <a:lnTo>
                    <a:pt x="474" y="55"/>
                  </a:lnTo>
                  <a:lnTo>
                    <a:pt x="478" y="53"/>
                  </a:lnTo>
                  <a:lnTo>
                    <a:pt x="481" y="46"/>
                  </a:lnTo>
                  <a:lnTo>
                    <a:pt x="483" y="40"/>
                  </a:lnTo>
                  <a:lnTo>
                    <a:pt x="485" y="33"/>
                  </a:lnTo>
                  <a:lnTo>
                    <a:pt x="486" y="27"/>
                  </a:lnTo>
                  <a:lnTo>
                    <a:pt x="487" y="20"/>
                  </a:lnTo>
                  <a:lnTo>
                    <a:pt x="490" y="14"/>
                  </a:lnTo>
                  <a:lnTo>
                    <a:pt x="494" y="10"/>
                  </a:lnTo>
                  <a:lnTo>
                    <a:pt x="499" y="7"/>
                  </a:lnTo>
                  <a:lnTo>
                    <a:pt x="505" y="5"/>
                  </a:lnTo>
                  <a:lnTo>
                    <a:pt x="512" y="5"/>
                  </a:lnTo>
                  <a:lnTo>
                    <a:pt x="518" y="5"/>
                  </a:lnTo>
                  <a:lnTo>
                    <a:pt x="525" y="6"/>
                  </a:lnTo>
                  <a:lnTo>
                    <a:pt x="535" y="10"/>
                  </a:lnTo>
                  <a:lnTo>
                    <a:pt x="545" y="15"/>
                  </a:lnTo>
                  <a:lnTo>
                    <a:pt x="556" y="19"/>
                  </a:lnTo>
                  <a:lnTo>
                    <a:pt x="567" y="22"/>
                  </a:lnTo>
                  <a:lnTo>
                    <a:pt x="573" y="22"/>
                  </a:lnTo>
                  <a:lnTo>
                    <a:pt x="579" y="22"/>
                  </a:lnTo>
                  <a:lnTo>
                    <a:pt x="587" y="19"/>
                  </a:lnTo>
                  <a:lnTo>
                    <a:pt x="595" y="16"/>
                  </a:lnTo>
                  <a:lnTo>
                    <a:pt x="614" y="6"/>
                  </a:lnTo>
                  <a:lnTo>
                    <a:pt x="631" y="0"/>
                  </a:lnTo>
                  <a:lnTo>
                    <a:pt x="640" y="0"/>
                  </a:lnTo>
                  <a:lnTo>
                    <a:pt x="649" y="0"/>
                  </a:lnTo>
                  <a:lnTo>
                    <a:pt x="658" y="4"/>
                  </a:lnTo>
                  <a:lnTo>
                    <a:pt x="671" y="10"/>
                  </a:lnTo>
                  <a:lnTo>
                    <a:pt x="678" y="13"/>
                  </a:lnTo>
                  <a:lnTo>
                    <a:pt x="684" y="15"/>
                  </a:lnTo>
                  <a:lnTo>
                    <a:pt x="692" y="16"/>
                  </a:lnTo>
                  <a:lnTo>
                    <a:pt x="698" y="18"/>
                  </a:lnTo>
                  <a:lnTo>
                    <a:pt x="713" y="18"/>
                  </a:lnTo>
                  <a:lnTo>
                    <a:pt x="727" y="16"/>
                  </a:lnTo>
                  <a:lnTo>
                    <a:pt x="742" y="14"/>
                  </a:lnTo>
                  <a:lnTo>
                    <a:pt x="757" y="13"/>
                  </a:lnTo>
                  <a:lnTo>
                    <a:pt x="764" y="14"/>
                  </a:lnTo>
                  <a:lnTo>
                    <a:pt x="771" y="14"/>
                  </a:lnTo>
                  <a:lnTo>
                    <a:pt x="779" y="16"/>
                  </a:lnTo>
                  <a:lnTo>
                    <a:pt x="786" y="19"/>
                  </a:lnTo>
                  <a:lnTo>
                    <a:pt x="798" y="23"/>
                  </a:lnTo>
                  <a:lnTo>
                    <a:pt x="810" y="27"/>
                  </a:lnTo>
                  <a:lnTo>
                    <a:pt x="821" y="29"/>
                  </a:lnTo>
                  <a:lnTo>
                    <a:pt x="833" y="32"/>
                  </a:lnTo>
                  <a:lnTo>
                    <a:pt x="855" y="35"/>
                  </a:lnTo>
                  <a:lnTo>
                    <a:pt x="878" y="36"/>
                  </a:lnTo>
                  <a:lnTo>
                    <a:pt x="902" y="33"/>
                  </a:lnTo>
                  <a:lnTo>
                    <a:pt x="924" y="31"/>
                  </a:lnTo>
                  <a:lnTo>
                    <a:pt x="947" y="27"/>
                  </a:lnTo>
                  <a:lnTo>
                    <a:pt x="972" y="23"/>
                  </a:lnTo>
                  <a:lnTo>
                    <a:pt x="983" y="22"/>
                  </a:lnTo>
                  <a:lnTo>
                    <a:pt x="995" y="23"/>
                  </a:lnTo>
                  <a:lnTo>
                    <a:pt x="1005" y="26"/>
                  </a:lnTo>
                  <a:lnTo>
                    <a:pt x="1016" y="29"/>
                  </a:lnTo>
                  <a:lnTo>
                    <a:pt x="1025" y="32"/>
                  </a:lnTo>
                  <a:lnTo>
                    <a:pt x="1035" y="35"/>
                  </a:lnTo>
                  <a:lnTo>
                    <a:pt x="1042" y="33"/>
                  </a:lnTo>
                  <a:lnTo>
                    <a:pt x="1047" y="33"/>
                  </a:lnTo>
                  <a:lnTo>
                    <a:pt x="1053" y="31"/>
                  </a:lnTo>
                  <a:lnTo>
                    <a:pt x="1060" y="28"/>
                  </a:lnTo>
                  <a:lnTo>
                    <a:pt x="1066" y="26"/>
                  </a:lnTo>
                  <a:lnTo>
                    <a:pt x="1071" y="20"/>
                  </a:lnTo>
                  <a:lnTo>
                    <a:pt x="1075" y="16"/>
                  </a:lnTo>
                  <a:lnTo>
                    <a:pt x="1078" y="11"/>
                  </a:lnTo>
                  <a:lnTo>
                    <a:pt x="1078" y="11"/>
                  </a:lnTo>
                  <a:lnTo>
                    <a:pt x="1109" y="44"/>
                  </a:lnTo>
                  <a:lnTo>
                    <a:pt x="1115" y="51"/>
                  </a:lnTo>
                  <a:lnTo>
                    <a:pt x="1119" y="58"/>
                  </a:lnTo>
                  <a:lnTo>
                    <a:pt x="1122" y="63"/>
                  </a:lnTo>
                  <a:lnTo>
                    <a:pt x="1123" y="68"/>
                  </a:lnTo>
                  <a:lnTo>
                    <a:pt x="1122" y="73"/>
                  </a:lnTo>
                  <a:lnTo>
                    <a:pt x="1119" y="77"/>
                  </a:lnTo>
                  <a:lnTo>
                    <a:pt x="1117" y="81"/>
                  </a:lnTo>
                  <a:lnTo>
                    <a:pt x="1112" y="84"/>
                  </a:lnTo>
                  <a:lnTo>
                    <a:pt x="1090" y="96"/>
                  </a:lnTo>
                  <a:lnTo>
                    <a:pt x="1067" y="110"/>
                  </a:lnTo>
                  <a:lnTo>
                    <a:pt x="1062" y="115"/>
                  </a:lnTo>
                  <a:lnTo>
                    <a:pt x="1058" y="119"/>
                  </a:lnTo>
                  <a:lnTo>
                    <a:pt x="1056" y="123"/>
                  </a:lnTo>
                  <a:lnTo>
                    <a:pt x="1053" y="127"/>
                  </a:lnTo>
                  <a:lnTo>
                    <a:pt x="1052" y="134"/>
                  </a:lnTo>
                  <a:lnTo>
                    <a:pt x="1052" y="142"/>
                  </a:lnTo>
                  <a:lnTo>
                    <a:pt x="1053" y="150"/>
                  </a:lnTo>
                  <a:lnTo>
                    <a:pt x="1053" y="158"/>
                  </a:lnTo>
                  <a:lnTo>
                    <a:pt x="1053" y="167"/>
                  </a:lnTo>
                  <a:lnTo>
                    <a:pt x="1051" y="176"/>
                  </a:lnTo>
                  <a:lnTo>
                    <a:pt x="1048" y="182"/>
                  </a:lnTo>
                  <a:lnTo>
                    <a:pt x="1043" y="190"/>
                  </a:lnTo>
                  <a:lnTo>
                    <a:pt x="1038" y="197"/>
                  </a:lnTo>
                  <a:lnTo>
                    <a:pt x="1033" y="203"/>
                  </a:lnTo>
                  <a:lnTo>
                    <a:pt x="1020" y="215"/>
                  </a:lnTo>
                  <a:lnTo>
                    <a:pt x="1008" y="226"/>
                  </a:lnTo>
                  <a:lnTo>
                    <a:pt x="998" y="239"/>
                  </a:lnTo>
                  <a:lnTo>
                    <a:pt x="988" y="252"/>
                  </a:lnTo>
                  <a:lnTo>
                    <a:pt x="983" y="265"/>
                  </a:lnTo>
                  <a:lnTo>
                    <a:pt x="979" y="278"/>
                  </a:lnTo>
                  <a:lnTo>
                    <a:pt x="978" y="291"/>
                  </a:lnTo>
                  <a:lnTo>
                    <a:pt x="978" y="304"/>
                  </a:lnTo>
                  <a:lnTo>
                    <a:pt x="981" y="317"/>
                  </a:lnTo>
                  <a:lnTo>
                    <a:pt x="983" y="330"/>
                  </a:lnTo>
                  <a:lnTo>
                    <a:pt x="991" y="356"/>
                  </a:lnTo>
                  <a:lnTo>
                    <a:pt x="1001" y="382"/>
                  </a:lnTo>
                  <a:lnTo>
                    <a:pt x="1007" y="395"/>
                  </a:lnTo>
                  <a:lnTo>
                    <a:pt x="1012" y="408"/>
                  </a:lnTo>
                  <a:lnTo>
                    <a:pt x="1016" y="421"/>
                  </a:lnTo>
                  <a:lnTo>
                    <a:pt x="1018" y="435"/>
                  </a:lnTo>
                  <a:lnTo>
                    <a:pt x="1020" y="443"/>
                  </a:lnTo>
                  <a:lnTo>
                    <a:pt x="1018" y="452"/>
                  </a:lnTo>
                  <a:lnTo>
                    <a:pt x="1017" y="460"/>
                  </a:lnTo>
                  <a:lnTo>
                    <a:pt x="1014" y="467"/>
                  </a:lnTo>
                  <a:lnTo>
                    <a:pt x="1010" y="484"/>
                  </a:lnTo>
                  <a:lnTo>
                    <a:pt x="1008" y="502"/>
                  </a:lnTo>
                  <a:lnTo>
                    <a:pt x="1009" y="532"/>
                  </a:lnTo>
                  <a:lnTo>
                    <a:pt x="1013" y="558"/>
                  </a:lnTo>
                  <a:lnTo>
                    <a:pt x="1018" y="583"/>
                  </a:lnTo>
                  <a:lnTo>
                    <a:pt x="1025" y="610"/>
                  </a:lnTo>
                  <a:lnTo>
                    <a:pt x="1027" y="619"/>
                  </a:lnTo>
                  <a:lnTo>
                    <a:pt x="1031" y="627"/>
                  </a:lnTo>
                  <a:lnTo>
                    <a:pt x="1036" y="634"/>
                  </a:lnTo>
                  <a:lnTo>
                    <a:pt x="1042" y="641"/>
                  </a:lnTo>
                  <a:lnTo>
                    <a:pt x="1053" y="655"/>
                  </a:lnTo>
                  <a:lnTo>
                    <a:pt x="1064" y="671"/>
                  </a:lnTo>
                  <a:lnTo>
                    <a:pt x="1066" y="675"/>
                  </a:lnTo>
                  <a:lnTo>
                    <a:pt x="1067" y="680"/>
                  </a:lnTo>
                  <a:lnTo>
                    <a:pt x="1069" y="686"/>
                  </a:lnTo>
                  <a:lnTo>
                    <a:pt x="1069" y="693"/>
                  </a:lnTo>
                  <a:lnTo>
                    <a:pt x="1069" y="706"/>
                  </a:lnTo>
                  <a:lnTo>
                    <a:pt x="1066" y="721"/>
                  </a:lnTo>
                  <a:lnTo>
                    <a:pt x="1062" y="735"/>
                  </a:lnTo>
                  <a:lnTo>
                    <a:pt x="1057" y="748"/>
                  </a:lnTo>
                  <a:lnTo>
                    <a:pt x="1052" y="760"/>
                  </a:lnTo>
                  <a:lnTo>
                    <a:pt x="1044" y="769"/>
                  </a:lnTo>
                  <a:lnTo>
                    <a:pt x="1022" y="790"/>
                  </a:lnTo>
                  <a:lnTo>
                    <a:pt x="1000" y="809"/>
                  </a:lnTo>
                  <a:lnTo>
                    <a:pt x="990" y="820"/>
                  </a:lnTo>
                  <a:lnTo>
                    <a:pt x="981" y="831"/>
                  </a:lnTo>
                  <a:lnTo>
                    <a:pt x="973" y="844"/>
                  </a:lnTo>
                  <a:lnTo>
                    <a:pt x="966" y="859"/>
                  </a:lnTo>
                  <a:lnTo>
                    <a:pt x="963" y="893"/>
                  </a:lnTo>
                  <a:lnTo>
                    <a:pt x="963" y="893"/>
                  </a:lnTo>
                  <a:lnTo>
                    <a:pt x="942" y="895"/>
                  </a:lnTo>
                  <a:lnTo>
                    <a:pt x="921" y="899"/>
                  </a:lnTo>
                  <a:lnTo>
                    <a:pt x="902" y="904"/>
                  </a:lnTo>
                  <a:lnTo>
                    <a:pt x="882" y="910"/>
                  </a:lnTo>
                  <a:lnTo>
                    <a:pt x="863" y="917"/>
                  </a:lnTo>
                  <a:lnTo>
                    <a:pt x="843" y="923"/>
                  </a:lnTo>
                  <a:lnTo>
                    <a:pt x="824" y="928"/>
                  </a:lnTo>
                  <a:lnTo>
                    <a:pt x="803" y="932"/>
                  </a:lnTo>
                  <a:lnTo>
                    <a:pt x="793" y="932"/>
                  </a:lnTo>
                  <a:lnTo>
                    <a:pt x="782" y="932"/>
                  </a:lnTo>
                  <a:lnTo>
                    <a:pt x="773" y="930"/>
                  </a:lnTo>
                  <a:lnTo>
                    <a:pt x="766" y="927"/>
                  </a:lnTo>
                  <a:lnTo>
                    <a:pt x="758" y="923"/>
                  </a:lnTo>
                  <a:lnTo>
                    <a:pt x="750" y="919"/>
                  </a:lnTo>
                  <a:lnTo>
                    <a:pt x="742" y="914"/>
                  </a:lnTo>
                  <a:lnTo>
                    <a:pt x="735" y="909"/>
                  </a:lnTo>
                  <a:lnTo>
                    <a:pt x="722" y="896"/>
                  </a:lnTo>
                  <a:lnTo>
                    <a:pt x="707" y="884"/>
                  </a:lnTo>
                  <a:lnTo>
                    <a:pt x="692" y="873"/>
                  </a:lnTo>
                  <a:lnTo>
                    <a:pt x="675" y="864"/>
                  </a:lnTo>
                  <a:lnTo>
                    <a:pt x="663" y="856"/>
                  </a:lnTo>
                  <a:lnTo>
                    <a:pt x="654" y="849"/>
                  </a:lnTo>
                  <a:lnTo>
                    <a:pt x="646" y="842"/>
                  </a:lnTo>
                  <a:lnTo>
                    <a:pt x="641" y="834"/>
                  </a:lnTo>
                  <a:lnTo>
                    <a:pt x="631" y="817"/>
                  </a:lnTo>
                  <a:lnTo>
                    <a:pt x="617" y="796"/>
                  </a:lnTo>
                  <a:lnTo>
                    <a:pt x="597" y="776"/>
                  </a:lnTo>
                  <a:lnTo>
                    <a:pt x="571" y="751"/>
                  </a:lnTo>
                  <a:lnTo>
                    <a:pt x="558" y="741"/>
                  </a:lnTo>
                  <a:lnTo>
                    <a:pt x="544" y="732"/>
                  </a:lnTo>
                  <a:lnTo>
                    <a:pt x="538" y="728"/>
                  </a:lnTo>
                  <a:lnTo>
                    <a:pt x="531" y="725"/>
                  </a:lnTo>
                  <a:lnTo>
                    <a:pt x="525" y="722"/>
                  </a:lnTo>
                  <a:lnTo>
                    <a:pt x="519" y="721"/>
                  </a:lnTo>
                  <a:lnTo>
                    <a:pt x="508" y="721"/>
                  </a:lnTo>
                  <a:lnTo>
                    <a:pt x="497" y="721"/>
                  </a:lnTo>
                  <a:lnTo>
                    <a:pt x="486" y="722"/>
                  </a:lnTo>
                  <a:lnTo>
                    <a:pt x="475" y="725"/>
                  </a:lnTo>
                  <a:lnTo>
                    <a:pt x="453" y="733"/>
                  </a:lnTo>
                  <a:lnTo>
                    <a:pt x="430" y="742"/>
                  </a:lnTo>
                  <a:lnTo>
                    <a:pt x="408" y="751"/>
                  </a:lnTo>
                  <a:lnTo>
                    <a:pt x="385" y="761"/>
                  </a:lnTo>
                  <a:lnTo>
                    <a:pt x="363" y="770"/>
                  </a:lnTo>
                  <a:lnTo>
                    <a:pt x="341" y="776"/>
                  </a:lnTo>
                  <a:lnTo>
                    <a:pt x="263" y="789"/>
                  </a:lnTo>
                  <a:lnTo>
                    <a:pt x="263" y="78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7" name="Freeform 62"/>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1008" y="21"/>
                </a:cxn>
                <a:cxn ang="0">
                  <a:pos x="1086" y="0"/>
                </a:cxn>
                <a:cxn ang="0">
                  <a:pos x="1122" y="11"/>
                </a:cxn>
                <a:cxn ang="0">
                  <a:pos x="1209" y="96"/>
                </a:cxn>
                <a:cxn ang="0">
                  <a:pos x="1253" y="143"/>
                </a:cxn>
                <a:cxn ang="0">
                  <a:pos x="1320" y="193"/>
                </a:cxn>
                <a:cxn ang="0">
                  <a:pos x="1360" y="211"/>
                </a:cxn>
                <a:cxn ang="0">
                  <a:pos x="1441" y="196"/>
                </a:cxn>
                <a:cxn ang="0">
                  <a:pos x="1541" y="172"/>
                </a:cxn>
                <a:cxn ang="0">
                  <a:pos x="1607" y="210"/>
                </a:cxn>
                <a:cxn ang="0">
                  <a:pos x="1669" y="267"/>
                </a:cxn>
                <a:cxn ang="0">
                  <a:pos x="1680" y="360"/>
                </a:cxn>
                <a:cxn ang="0">
                  <a:pos x="1691" y="422"/>
                </a:cxn>
                <a:cxn ang="0">
                  <a:pos x="1734" y="491"/>
                </a:cxn>
                <a:cxn ang="0">
                  <a:pos x="1809" y="575"/>
                </a:cxn>
                <a:cxn ang="0">
                  <a:pos x="1840" y="632"/>
                </a:cxn>
                <a:cxn ang="0">
                  <a:pos x="1851" y="815"/>
                </a:cxn>
                <a:cxn ang="0">
                  <a:pos x="1761" y="924"/>
                </a:cxn>
                <a:cxn ang="0">
                  <a:pos x="1759" y="970"/>
                </a:cxn>
                <a:cxn ang="0">
                  <a:pos x="1736" y="996"/>
                </a:cxn>
                <a:cxn ang="0">
                  <a:pos x="1653" y="992"/>
                </a:cxn>
                <a:cxn ang="0">
                  <a:pos x="1572" y="989"/>
                </a:cxn>
                <a:cxn ang="0">
                  <a:pos x="1544" y="1012"/>
                </a:cxn>
                <a:cxn ang="0">
                  <a:pos x="1515" y="1040"/>
                </a:cxn>
                <a:cxn ang="0">
                  <a:pos x="1395" y="1021"/>
                </a:cxn>
                <a:cxn ang="0">
                  <a:pos x="1278" y="926"/>
                </a:cxn>
                <a:cxn ang="0">
                  <a:pos x="1219" y="878"/>
                </a:cxn>
                <a:cxn ang="0">
                  <a:pos x="1103" y="844"/>
                </a:cxn>
                <a:cxn ang="0">
                  <a:pos x="1025" y="785"/>
                </a:cxn>
                <a:cxn ang="0">
                  <a:pos x="949" y="784"/>
                </a:cxn>
                <a:cxn ang="0">
                  <a:pos x="868" y="807"/>
                </a:cxn>
                <a:cxn ang="0">
                  <a:pos x="801" y="796"/>
                </a:cxn>
                <a:cxn ang="0">
                  <a:pos x="770" y="812"/>
                </a:cxn>
                <a:cxn ang="0">
                  <a:pos x="702" y="812"/>
                </a:cxn>
                <a:cxn ang="0">
                  <a:pos x="546" y="815"/>
                </a:cxn>
                <a:cxn ang="0">
                  <a:pos x="324" y="809"/>
                </a:cxn>
                <a:cxn ang="0">
                  <a:pos x="231" y="823"/>
                </a:cxn>
                <a:cxn ang="0">
                  <a:pos x="183" y="85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8" name="Freeform 63"/>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9" name="Freeform 64"/>
            <p:cNvSpPr>
              <a:spLocks/>
            </p:cNvSpPr>
            <p:nvPr/>
          </p:nvSpPr>
          <p:spPr bwMode="auto">
            <a:xfrm>
              <a:off x="8641435" y="2705975"/>
              <a:ext cx="670382" cy="520216"/>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0" name="Freeform 68"/>
            <p:cNvSpPr>
              <a:spLocks noEditPoints="1"/>
            </p:cNvSpPr>
            <p:nvPr/>
          </p:nvSpPr>
          <p:spPr bwMode="auto">
            <a:xfrm>
              <a:off x="7785240" y="3063624"/>
              <a:ext cx="1297044" cy="1202999"/>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1" name="Freeform 69"/>
            <p:cNvSpPr>
              <a:spLocks/>
            </p:cNvSpPr>
            <p:nvPr/>
          </p:nvSpPr>
          <p:spPr bwMode="auto">
            <a:xfrm>
              <a:off x="7801636" y="3215353"/>
              <a:ext cx="23683" cy="32513"/>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2" name="Freeform 70"/>
            <p:cNvSpPr>
              <a:spLocks/>
            </p:cNvSpPr>
            <p:nvPr/>
          </p:nvSpPr>
          <p:spPr bwMode="auto">
            <a:xfrm>
              <a:off x="7785240" y="3063624"/>
              <a:ext cx="1297044" cy="1202999"/>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3" name="Freeform 71"/>
            <p:cNvSpPr>
              <a:spLocks noEditPoints="1"/>
            </p:cNvSpPr>
            <p:nvPr/>
          </p:nvSpPr>
          <p:spPr bwMode="auto">
            <a:xfrm>
              <a:off x="6648505" y="2931763"/>
              <a:ext cx="1229642" cy="1627481"/>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4" name="Freeform 72"/>
            <p:cNvSpPr>
              <a:spLocks/>
            </p:cNvSpPr>
            <p:nvPr/>
          </p:nvSpPr>
          <p:spPr bwMode="auto">
            <a:xfrm>
              <a:off x="7767023" y="3162970"/>
              <a:ext cx="41899" cy="74059"/>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5" name="Freeform 73"/>
            <p:cNvSpPr>
              <a:spLocks/>
            </p:cNvSpPr>
            <p:nvPr/>
          </p:nvSpPr>
          <p:spPr bwMode="auto">
            <a:xfrm>
              <a:off x="7695978" y="3060011"/>
              <a:ext cx="74690" cy="90315"/>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6" name="Freeform 74"/>
            <p:cNvSpPr>
              <a:spLocks/>
            </p:cNvSpPr>
            <p:nvPr/>
          </p:nvSpPr>
          <p:spPr bwMode="auto">
            <a:xfrm>
              <a:off x="6648505" y="2931763"/>
              <a:ext cx="1229642" cy="1627481"/>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7" name="Freeform 81"/>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8" name="Freeform 82"/>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2" y="209"/>
                </a:cxn>
                <a:cxn ang="0">
                  <a:pos x="2135" y="285"/>
                </a:cxn>
                <a:cxn ang="0">
                  <a:pos x="2068" y="345"/>
                </a:cxn>
                <a:cxn ang="0">
                  <a:pos x="1967" y="348"/>
                </a:cxn>
                <a:cxn ang="0">
                  <a:pos x="1858" y="529"/>
                </a:cxn>
                <a:cxn ang="0">
                  <a:pos x="1828" y="668"/>
                </a:cxn>
                <a:cxn ang="0">
                  <a:pos x="1759" y="756"/>
                </a:cxn>
                <a:cxn ang="0">
                  <a:pos x="1728" y="792"/>
                </a:cxn>
                <a:cxn ang="0">
                  <a:pos x="1784" y="791"/>
                </a:cxn>
                <a:cxn ang="0">
                  <a:pos x="1840" y="804"/>
                </a:cxn>
                <a:cxn ang="0">
                  <a:pos x="1937" y="936"/>
                </a:cxn>
                <a:cxn ang="0">
                  <a:pos x="1858" y="1037"/>
                </a:cxn>
                <a:cxn ang="0">
                  <a:pos x="1770" y="1041"/>
                </a:cxn>
                <a:cxn ang="0">
                  <a:pos x="1661" y="934"/>
                </a:cxn>
                <a:cxn ang="0">
                  <a:pos x="1597" y="946"/>
                </a:cxn>
                <a:cxn ang="0">
                  <a:pos x="1540" y="1042"/>
                </a:cxn>
                <a:cxn ang="0">
                  <a:pos x="1356" y="1107"/>
                </a:cxn>
                <a:cxn ang="0">
                  <a:pos x="1274" y="1100"/>
                </a:cxn>
                <a:cxn ang="0">
                  <a:pos x="1233" y="1152"/>
                </a:cxn>
                <a:cxn ang="0">
                  <a:pos x="1268" y="1251"/>
                </a:cxn>
                <a:cxn ang="0">
                  <a:pos x="1202" y="1292"/>
                </a:cxn>
                <a:cxn ang="0">
                  <a:pos x="1055" y="1311"/>
                </a:cxn>
                <a:cxn ang="0">
                  <a:pos x="982" y="1318"/>
                </a:cxn>
                <a:cxn ang="0">
                  <a:pos x="858" y="1270"/>
                </a:cxn>
                <a:cxn ang="0">
                  <a:pos x="749" y="1280"/>
                </a:cxn>
                <a:cxn ang="0">
                  <a:pos x="689" y="1225"/>
                </a:cxn>
                <a:cxn ang="0">
                  <a:pos x="608" y="1247"/>
                </a:cxn>
                <a:cxn ang="0">
                  <a:pos x="554" y="1317"/>
                </a:cxn>
                <a:cxn ang="0">
                  <a:pos x="415" y="1387"/>
                </a:cxn>
                <a:cxn ang="0">
                  <a:pos x="299" y="1381"/>
                </a:cxn>
                <a:cxn ang="0">
                  <a:pos x="229" y="1403"/>
                </a:cxn>
                <a:cxn ang="0">
                  <a:pos x="212" y="1254"/>
                </a:cxn>
                <a:cxn ang="0">
                  <a:pos x="181" y="1129"/>
                </a:cxn>
                <a:cxn ang="0">
                  <a:pos x="176" y="1091"/>
                </a:cxn>
                <a:cxn ang="0">
                  <a:pos x="60" y="1046"/>
                </a:cxn>
                <a:cxn ang="0">
                  <a:pos x="14" y="919"/>
                </a:cxn>
                <a:cxn ang="0">
                  <a:pos x="8" y="780"/>
                </a:cxn>
                <a:cxn ang="0">
                  <a:pos x="40" y="673"/>
                </a:cxn>
                <a:cxn ang="0">
                  <a:pos x="172" y="613"/>
                </a:cxn>
                <a:cxn ang="0">
                  <a:pos x="187" y="554"/>
                </a:cxn>
                <a:cxn ang="0">
                  <a:pos x="86" y="466"/>
                </a:cxn>
                <a:cxn ang="0">
                  <a:pos x="16" y="341"/>
                </a:cxn>
                <a:cxn ang="0">
                  <a:pos x="26" y="206"/>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9" name="Freeform 84"/>
            <p:cNvSpPr>
              <a:spLocks/>
            </p:cNvSpPr>
            <p:nvPr/>
          </p:nvSpPr>
          <p:spPr bwMode="auto">
            <a:xfrm>
              <a:off x="8472018" y="6226463"/>
              <a:ext cx="85620" cy="79477"/>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80" name="Freeform 85"/>
            <p:cNvSpPr>
              <a:spLocks/>
            </p:cNvSpPr>
            <p:nvPr/>
          </p:nvSpPr>
          <p:spPr bwMode="auto">
            <a:xfrm>
              <a:off x="8623218" y="6430576"/>
              <a:ext cx="32790" cy="45158"/>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81" name="Freeform 86"/>
            <p:cNvSpPr>
              <a:spLocks/>
            </p:cNvSpPr>
            <p:nvPr/>
          </p:nvSpPr>
          <p:spPr bwMode="auto">
            <a:xfrm>
              <a:off x="8650544" y="6504634"/>
              <a:ext cx="23683" cy="34320"/>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82" name="Freeform 87"/>
            <p:cNvSpPr>
              <a:spLocks/>
            </p:cNvSpPr>
            <p:nvPr/>
          </p:nvSpPr>
          <p:spPr bwMode="auto">
            <a:xfrm>
              <a:off x="8606823" y="6515471"/>
              <a:ext cx="58294" cy="68640"/>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83" name="Freeform 88"/>
            <p:cNvSpPr>
              <a:spLocks/>
            </p:cNvSpPr>
            <p:nvPr/>
          </p:nvSpPr>
          <p:spPr bwMode="auto">
            <a:xfrm>
              <a:off x="8643257" y="6620237"/>
              <a:ext cx="52830" cy="46964"/>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84" name="Freeform 89"/>
            <p:cNvSpPr>
              <a:spLocks/>
            </p:cNvSpPr>
            <p:nvPr/>
          </p:nvSpPr>
          <p:spPr bwMode="auto">
            <a:xfrm>
              <a:off x="9038563" y="6923696"/>
              <a:ext cx="36434" cy="48771"/>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85" name="Freeform 93"/>
            <p:cNvSpPr>
              <a:spLocks/>
            </p:cNvSpPr>
            <p:nvPr/>
          </p:nvSpPr>
          <p:spPr bwMode="auto">
            <a:xfrm>
              <a:off x="9260809" y="5988030"/>
              <a:ext cx="41899" cy="41546"/>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86" name="Freeform 94"/>
            <p:cNvSpPr>
              <a:spLocks/>
            </p:cNvSpPr>
            <p:nvPr/>
          </p:nvSpPr>
          <p:spPr bwMode="auto">
            <a:xfrm>
              <a:off x="9422940" y="6034994"/>
              <a:ext cx="29147" cy="19870"/>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87" name="Freeform 95"/>
            <p:cNvSpPr>
              <a:spLocks/>
            </p:cNvSpPr>
            <p:nvPr/>
          </p:nvSpPr>
          <p:spPr bwMode="auto">
            <a:xfrm>
              <a:off x="9355537" y="6141567"/>
              <a:ext cx="51007" cy="54189"/>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88" name="Freeform 98"/>
            <p:cNvSpPr>
              <a:spLocks/>
            </p:cNvSpPr>
            <p:nvPr/>
          </p:nvSpPr>
          <p:spPr bwMode="auto">
            <a:xfrm>
              <a:off x="9018525" y="6374580"/>
              <a:ext cx="284184" cy="214951"/>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89" name="Freeform 99"/>
            <p:cNvSpPr>
              <a:spLocks/>
            </p:cNvSpPr>
            <p:nvPr/>
          </p:nvSpPr>
          <p:spPr bwMode="auto">
            <a:xfrm>
              <a:off x="9319103" y="6584111"/>
              <a:ext cx="41899" cy="34320"/>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90" name="Freeform 100"/>
            <p:cNvSpPr>
              <a:spLocks/>
            </p:cNvSpPr>
            <p:nvPr/>
          </p:nvSpPr>
          <p:spPr bwMode="auto">
            <a:xfrm>
              <a:off x="9375576" y="6634687"/>
              <a:ext cx="36434" cy="25288"/>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91" name="Freeform 108"/>
            <p:cNvSpPr>
              <a:spLocks/>
            </p:cNvSpPr>
            <p:nvPr/>
          </p:nvSpPr>
          <p:spPr bwMode="auto">
            <a:xfrm>
              <a:off x="9286313" y="6829768"/>
              <a:ext cx="32790" cy="32513"/>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92" name="Freeform 109"/>
            <p:cNvSpPr>
              <a:spLocks/>
            </p:cNvSpPr>
            <p:nvPr/>
          </p:nvSpPr>
          <p:spPr bwMode="auto">
            <a:xfrm>
              <a:off x="9413831" y="6755710"/>
              <a:ext cx="14574" cy="21676"/>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93" name="Freeform 110"/>
            <p:cNvSpPr>
              <a:spLocks/>
            </p:cNvSpPr>
            <p:nvPr/>
          </p:nvSpPr>
          <p:spPr bwMode="auto">
            <a:xfrm>
              <a:off x="8532133" y="5738760"/>
              <a:ext cx="1062046" cy="1193968"/>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94" name="Freeform 112"/>
            <p:cNvSpPr>
              <a:spLocks/>
            </p:cNvSpPr>
            <p:nvPr/>
          </p:nvSpPr>
          <p:spPr bwMode="auto">
            <a:xfrm>
              <a:off x="9499451" y="5661090"/>
              <a:ext cx="482749" cy="455189"/>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95" name="Freeform 113"/>
            <p:cNvSpPr>
              <a:spLocks/>
            </p:cNvSpPr>
            <p:nvPr/>
          </p:nvSpPr>
          <p:spPr bwMode="auto">
            <a:xfrm>
              <a:off x="9455731" y="6080153"/>
              <a:ext cx="43721" cy="27095"/>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96" name="Freeform 115"/>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97" name="Freeform 116"/>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39" y="1023"/>
                </a:cxn>
                <a:cxn ang="0">
                  <a:pos x="1213" y="1157"/>
                </a:cxn>
                <a:cxn ang="0">
                  <a:pos x="1272" y="1288"/>
                </a:cxn>
                <a:cxn ang="0">
                  <a:pos x="1381" y="1380"/>
                </a:cxn>
                <a:cxn ang="0">
                  <a:pos x="1382" y="1439"/>
                </a:cxn>
                <a:cxn ang="0">
                  <a:pos x="1254" y="1501"/>
                </a:cxn>
                <a:cxn ang="0">
                  <a:pos x="1208" y="1593"/>
                </a:cxn>
                <a:cxn ang="0">
                  <a:pos x="1215" y="1744"/>
                </a:cxn>
                <a:cxn ang="0">
                  <a:pos x="1185" y="1806"/>
                </a:cxn>
                <a:cxn ang="0">
                  <a:pos x="1130" y="1812"/>
                </a:cxn>
                <a:cxn ang="0">
                  <a:pos x="1083" y="1815"/>
                </a:cxn>
                <a:cxn ang="0">
                  <a:pos x="1043" y="1810"/>
                </a:cxn>
                <a:cxn ang="0">
                  <a:pos x="977" y="1842"/>
                </a:cxn>
                <a:cxn ang="0">
                  <a:pos x="992" y="1654"/>
                </a:cxn>
                <a:cxn ang="0">
                  <a:pos x="951" y="1649"/>
                </a:cxn>
                <a:cxn ang="0">
                  <a:pos x="890" y="1614"/>
                </a:cxn>
                <a:cxn ang="0">
                  <a:pos x="877" y="1563"/>
                </a:cxn>
                <a:cxn ang="0">
                  <a:pos x="825" y="1535"/>
                </a:cxn>
                <a:cxn ang="0">
                  <a:pos x="770" y="1450"/>
                </a:cxn>
                <a:cxn ang="0">
                  <a:pos x="696" y="1425"/>
                </a:cxn>
                <a:cxn ang="0">
                  <a:pos x="672" y="1373"/>
                </a:cxn>
                <a:cxn ang="0">
                  <a:pos x="615" y="1399"/>
                </a:cxn>
                <a:cxn ang="0">
                  <a:pos x="613" y="1453"/>
                </a:cxn>
                <a:cxn ang="0">
                  <a:pos x="587" y="1505"/>
                </a:cxn>
                <a:cxn ang="0">
                  <a:pos x="552" y="1567"/>
                </a:cxn>
                <a:cxn ang="0">
                  <a:pos x="513" y="1545"/>
                </a:cxn>
                <a:cxn ang="0">
                  <a:pos x="407" y="1497"/>
                </a:cxn>
                <a:cxn ang="0">
                  <a:pos x="355" y="1455"/>
                </a:cxn>
                <a:cxn ang="0">
                  <a:pos x="314" y="1418"/>
                </a:cxn>
                <a:cxn ang="0">
                  <a:pos x="263" y="1400"/>
                </a:cxn>
                <a:cxn ang="0">
                  <a:pos x="211" y="1328"/>
                </a:cxn>
                <a:cxn ang="0">
                  <a:pos x="141" y="1282"/>
                </a:cxn>
                <a:cxn ang="0">
                  <a:pos x="215" y="1209"/>
                </a:cxn>
                <a:cxn ang="0">
                  <a:pos x="159" y="1109"/>
                </a:cxn>
                <a:cxn ang="0">
                  <a:pos x="178" y="1070"/>
                </a:cxn>
                <a:cxn ang="0">
                  <a:pos x="231" y="1049"/>
                </a:cxn>
                <a:cxn ang="0">
                  <a:pos x="154" y="962"/>
                </a:cxn>
                <a:cxn ang="0">
                  <a:pos x="101" y="872"/>
                </a:cxn>
                <a:cxn ang="0">
                  <a:pos x="123" y="773"/>
                </a:cxn>
                <a:cxn ang="0">
                  <a:pos x="156" y="531"/>
                </a:cxn>
                <a:cxn ang="0">
                  <a:pos x="157" y="474"/>
                </a:cxn>
                <a:cxn ang="0">
                  <a:pos x="115" y="438"/>
                </a:cxn>
                <a:cxn ang="0">
                  <a:pos x="79" y="339"/>
                </a:cxn>
                <a:cxn ang="0">
                  <a:pos x="13" y="264"/>
                </a:cxn>
                <a:cxn ang="0">
                  <a:pos x="3" y="151"/>
                </a:cxn>
                <a:cxn ang="0">
                  <a:pos x="136" y="107"/>
                </a:cxn>
                <a:cxn ang="0">
                  <a:pos x="203" y="35"/>
                </a:cxn>
                <a:cxn ang="0">
                  <a:pos x="299" y="0"/>
                </a:cxn>
                <a:cxn ang="0">
                  <a:pos x="520" y="40"/>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98" name="Freeform 117"/>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99" name="Freeform 118"/>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00" name="Freeform 119"/>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01" name="Freeform 120"/>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9" y="307"/>
                </a:cxn>
                <a:cxn ang="0">
                  <a:pos x="812" y="243"/>
                </a:cxn>
                <a:cxn ang="0">
                  <a:pos x="795" y="181"/>
                </a:cxn>
                <a:cxn ang="0">
                  <a:pos x="803" y="149"/>
                </a:cxn>
                <a:cxn ang="0">
                  <a:pos x="796" y="135"/>
                </a:cxn>
                <a:cxn ang="0">
                  <a:pos x="739" y="119"/>
                </a:cxn>
                <a:cxn ang="0">
                  <a:pos x="697" y="101"/>
                </a:cxn>
                <a:cxn ang="0">
                  <a:pos x="632" y="57"/>
                </a:cxn>
                <a:cxn ang="0">
                  <a:pos x="614" y="32"/>
                </a:cxn>
                <a:cxn ang="0">
                  <a:pos x="593" y="8"/>
                </a:cxn>
                <a:cxn ang="0">
                  <a:pos x="567" y="2"/>
                </a:cxn>
                <a:cxn ang="0">
                  <a:pos x="537" y="24"/>
                </a:cxn>
                <a:cxn ang="0">
                  <a:pos x="517" y="31"/>
                </a:cxn>
                <a:cxn ang="0">
                  <a:pos x="491" y="15"/>
                </a:cxn>
                <a:cxn ang="0">
                  <a:pos x="475" y="8"/>
                </a:cxn>
                <a:cxn ang="0">
                  <a:pos x="445" y="30"/>
                </a:cxn>
                <a:cxn ang="0">
                  <a:pos x="422" y="50"/>
                </a:cxn>
                <a:cxn ang="0">
                  <a:pos x="364" y="40"/>
                </a:cxn>
                <a:cxn ang="0">
                  <a:pos x="313" y="40"/>
                </a:cxn>
                <a:cxn ang="0">
                  <a:pos x="268" y="75"/>
                </a:cxn>
                <a:cxn ang="0">
                  <a:pos x="224" y="122"/>
                </a:cxn>
                <a:cxn ang="0">
                  <a:pos x="210" y="123"/>
                </a:cxn>
                <a:cxn ang="0">
                  <a:pos x="164" y="88"/>
                </a:cxn>
                <a:cxn ang="0">
                  <a:pos x="136" y="93"/>
                </a:cxn>
                <a:cxn ang="0">
                  <a:pos x="103" y="112"/>
                </a:cxn>
                <a:cxn ang="0">
                  <a:pos x="75" y="142"/>
                </a:cxn>
                <a:cxn ang="0">
                  <a:pos x="53" y="155"/>
                </a:cxn>
                <a:cxn ang="0">
                  <a:pos x="48" y="197"/>
                </a:cxn>
                <a:cxn ang="0">
                  <a:pos x="45" y="225"/>
                </a:cxn>
                <a:cxn ang="0">
                  <a:pos x="15" y="238"/>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02" name="Freeform 121"/>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03" name="Freeform 122"/>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04" name="Freeform 123"/>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05" name="Freeform 124"/>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0" y="456"/>
                </a:cxn>
                <a:cxn ang="0">
                  <a:pos x="40" y="391"/>
                </a:cxn>
                <a:cxn ang="0">
                  <a:pos x="14" y="356"/>
                </a:cxn>
                <a:cxn ang="0">
                  <a:pos x="14" y="275"/>
                </a:cxn>
                <a:cxn ang="0">
                  <a:pos x="33" y="244"/>
                </a:cxn>
                <a:cxn ang="0">
                  <a:pos x="81" y="240"/>
                </a:cxn>
                <a:cxn ang="0">
                  <a:pos x="74" y="192"/>
                </a:cxn>
                <a:cxn ang="0">
                  <a:pos x="88" y="166"/>
                </a:cxn>
                <a:cxn ang="0">
                  <a:pos x="101" y="115"/>
                </a:cxn>
                <a:cxn ang="0">
                  <a:pos x="134" y="93"/>
                </a:cxn>
                <a:cxn ang="0">
                  <a:pos x="166" y="102"/>
                </a:cxn>
                <a:cxn ang="0">
                  <a:pos x="176" y="119"/>
                </a:cxn>
                <a:cxn ang="0">
                  <a:pos x="209" y="105"/>
                </a:cxn>
                <a:cxn ang="0">
                  <a:pos x="202" y="77"/>
                </a:cxn>
                <a:cxn ang="0">
                  <a:pos x="214" y="16"/>
                </a:cxn>
                <a:cxn ang="0">
                  <a:pos x="281" y="36"/>
                </a:cxn>
                <a:cxn ang="0">
                  <a:pos x="315" y="61"/>
                </a:cxn>
                <a:cxn ang="0">
                  <a:pos x="363" y="95"/>
                </a:cxn>
                <a:cxn ang="0">
                  <a:pos x="393" y="147"/>
                </a:cxn>
                <a:cxn ang="0">
                  <a:pos x="433" y="167"/>
                </a:cxn>
                <a:cxn ang="0">
                  <a:pos x="457" y="175"/>
                </a:cxn>
                <a:cxn ang="0">
                  <a:pos x="485" y="205"/>
                </a:cxn>
                <a:cxn ang="0">
                  <a:pos x="517" y="213"/>
                </a:cxn>
                <a:cxn ang="0">
                  <a:pos x="547" y="251"/>
                </a:cxn>
                <a:cxn ang="0">
                  <a:pos x="635" y="281"/>
                </a:cxn>
                <a:cxn ang="0">
                  <a:pos x="661" y="314"/>
                </a:cxn>
                <a:cxn ang="0">
                  <a:pos x="660" y="337"/>
                </a:cxn>
                <a:cxn ang="0">
                  <a:pos x="618" y="351"/>
                </a:cxn>
                <a:cxn ang="0">
                  <a:pos x="574" y="367"/>
                </a:cxn>
                <a:cxn ang="0">
                  <a:pos x="526" y="371"/>
                </a:cxn>
                <a:cxn ang="0">
                  <a:pos x="540" y="398"/>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3" y="535"/>
                  </a:lnTo>
                  <a:lnTo>
                    <a:pt x="16" y="505"/>
                  </a:lnTo>
                  <a:lnTo>
                    <a:pt x="0" y="456"/>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06" name="Freeform 125"/>
            <p:cNvSpPr>
              <a:spLocks/>
            </p:cNvSpPr>
            <p:nvPr/>
          </p:nvSpPr>
          <p:spPr bwMode="auto">
            <a:xfrm>
              <a:off x="7887255" y="5066815"/>
              <a:ext cx="573833" cy="567180"/>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07" name="Freeform 126"/>
            <p:cNvSpPr>
              <a:spLocks/>
            </p:cNvSpPr>
            <p:nvPr/>
          </p:nvSpPr>
          <p:spPr bwMode="auto">
            <a:xfrm>
              <a:off x="7887255" y="5066815"/>
              <a:ext cx="573833" cy="567180"/>
            </a:xfrm>
            <a:custGeom>
              <a:avLst/>
              <a:gdLst/>
              <a:ahLst/>
              <a:cxnLst>
                <a:cxn ang="0">
                  <a:pos x="723" y="1142"/>
                </a:cxn>
                <a:cxn ang="0">
                  <a:pos x="819" y="1221"/>
                </a:cxn>
                <a:cxn ang="0">
                  <a:pos x="861" y="1233"/>
                </a:cxn>
                <a:cxn ang="0">
                  <a:pos x="931" y="1229"/>
                </a:cxn>
                <a:cxn ang="0">
                  <a:pos x="914" y="1164"/>
                </a:cxn>
                <a:cxn ang="0">
                  <a:pos x="901" y="1093"/>
                </a:cxn>
                <a:cxn ang="0">
                  <a:pos x="922" y="1044"/>
                </a:cxn>
                <a:cxn ang="0">
                  <a:pos x="970" y="1029"/>
                </a:cxn>
                <a:cxn ang="0">
                  <a:pos x="966" y="984"/>
                </a:cxn>
                <a:cxn ang="0">
                  <a:pos x="985" y="926"/>
                </a:cxn>
                <a:cxn ang="0">
                  <a:pos x="1012" y="901"/>
                </a:cxn>
                <a:cxn ang="0">
                  <a:pos x="1055" y="902"/>
                </a:cxn>
                <a:cxn ang="0">
                  <a:pos x="1068" y="919"/>
                </a:cxn>
                <a:cxn ang="0">
                  <a:pos x="1100" y="899"/>
                </a:cxn>
                <a:cxn ang="0">
                  <a:pos x="1054" y="814"/>
                </a:cxn>
                <a:cxn ang="0">
                  <a:pos x="1236" y="777"/>
                </a:cxn>
                <a:cxn ang="0">
                  <a:pos x="1239" y="733"/>
                </a:cxn>
                <a:cxn ang="0">
                  <a:pos x="1181" y="647"/>
                </a:cxn>
                <a:cxn ang="0">
                  <a:pos x="1207" y="624"/>
                </a:cxn>
                <a:cxn ang="0">
                  <a:pos x="1258" y="610"/>
                </a:cxn>
                <a:cxn ang="0">
                  <a:pos x="1247" y="575"/>
                </a:cxn>
                <a:cxn ang="0">
                  <a:pos x="1163" y="493"/>
                </a:cxn>
                <a:cxn ang="0">
                  <a:pos x="1130" y="426"/>
                </a:cxn>
                <a:cxn ang="0">
                  <a:pos x="1141" y="354"/>
                </a:cxn>
                <a:cxn ang="0">
                  <a:pos x="1199" y="176"/>
                </a:cxn>
                <a:cxn ang="0">
                  <a:pos x="1084" y="177"/>
                </a:cxn>
                <a:cxn ang="0">
                  <a:pos x="1045" y="147"/>
                </a:cxn>
                <a:cxn ang="0">
                  <a:pos x="1029" y="81"/>
                </a:cxn>
                <a:cxn ang="0">
                  <a:pos x="981" y="60"/>
                </a:cxn>
                <a:cxn ang="0">
                  <a:pos x="848" y="66"/>
                </a:cxn>
                <a:cxn ang="0">
                  <a:pos x="787" y="51"/>
                </a:cxn>
                <a:cxn ang="0">
                  <a:pos x="716" y="70"/>
                </a:cxn>
                <a:cxn ang="0">
                  <a:pos x="639" y="46"/>
                </a:cxn>
                <a:cxn ang="0">
                  <a:pos x="593" y="51"/>
                </a:cxn>
                <a:cxn ang="0">
                  <a:pos x="513" y="22"/>
                </a:cxn>
                <a:cxn ang="0">
                  <a:pos x="398" y="0"/>
                </a:cxn>
                <a:cxn ang="0">
                  <a:pos x="331" y="18"/>
                </a:cxn>
                <a:cxn ang="0">
                  <a:pos x="225" y="97"/>
                </a:cxn>
                <a:cxn ang="0">
                  <a:pos x="188" y="101"/>
                </a:cxn>
                <a:cxn ang="0">
                  <a:pos x="87" y="20"/>
                </a:cxn>
                <a:cxn ang="0">
                  <a:pos x="51" y="27"/>
                </a:cxn>
                <a:cxn ang="0">
                  <a:pos x="20" y="86"/>
                </a:cxn>
                <a:cxn ang="0">
                  <a:pos x="0" y="198"/>
                </a:cxn>
                <a:cxn ang="0">
                  <a:pos x="21" y="234"/>
                </a:cxn>
                <a:cxn ang="0">
                  <a:pos x="87" y="305"/>
                </a:cxn>
                <a:cxn ang="0">
                  <a:pos x="114" y="399"/>
                </a:cxn>
                <a:cxn ang="0">
                  <a:pos x="166" y="503"/>
                </a:cxn>
                <a:cxn ang="0">
                  <a:pos x="248" y="598"/>
                </a:cxn>
                <a:cxn ang="0">
                  <a:pos x="315" y="693"/>
                </a:cxn>
                <a:cxn ang="0">
                  <a:pos x="415" y="794"/>
                </a:cxn>
                <a:cxn ang="0">
                  <a:pos x="482" y="839"/>
                </a:cxn>
                <a:cxn ang="0">
                  <a:pos x="512" y="855"/>
                </a:cxn>
                <a:cxn ang="0">
                  <a:pos x="513" y="900"/>
                </a:cxn>
                <a:cxn ang="0">
                  <a:pos x="559" y="959"/>
                </a:cxn>
                <a:cxn ang="0">
                  <a:pos x="612" y="1010"/>
                </a:cxn>
                <a:cxn ang="0">
                  <a:pos x="634" y="1059"/>
                </a:cxn>
                <a:cxn ang="0">
                  <a:pos x="633" y="1106"/>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0" y="1084"/>
                  </a:lnTo>
                  <a:lnTo>
                    <a:pt x="609" y="1089"/>
                  </a:lnTo>
                  <a:lnTo>
                    <a:pt x="617" y="1094"/>
                  </a:lnTo>
                  <a:lnTo>
                    <a:pt x="625" y="1099"/>
                  </a:lnTo>
                  <a:lnTo>
                    <a:pt x="633" y="1106"/>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08" name="Freeform 127"/>
            <p:cNvSpPr>
              <a:spLocks noEditPoints="1"/>
            </p:cNvSpPr>
            <p:nvPr/>
          </p:nvSpPr>
          <p:spPr bwMode="auto">
            <a:xfrm>
              <a:off x="7557529" y="4772388"/>
              <a:ext cx="876234" cy="897734"/>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09" name="Freeform 128"/>
            <p:cNvSpPr>
              <a:spLocks/>
            </p:cNvSpPr>
            <p:nvPr/>
          </p:nvSpPr>
          <p:spPr bwMode="auto">
            <a:xfrm>
              <a:off x="7677761" y="5111973"/>
              <a:ext cx="25504" cy="59609"/>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10" name="Freeform 129"/>
            <p:cNvSpPr>
              <a:spLocks/>
            </p:cNvSpPr>
            <p:nvPr/>
          </p:nvSpPr>
          <p:spPr bwMode="auto">
            <a:xfrm>
              <a:off x="7703264" y="5074040"/>
              <a:ext cx="36434" cy="41546"/>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11" name="Freeform 130"/>
            <p:cNvSpPr>
              <a:spLocks/>
            </p:cNvSpPr>
            <p:nvPr/>
          </p:nvSpPr>
          <p:spPr bwMode="auto">
            <a:xfrm>
              <a:off x="7743342" y="5196869"/>
              <a:ext cx="52830" cy="65027"/>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12" name="Freeform 131"/>
            <p:cNvSpPr>
              <a:spLocks/>
            </p:cNvSpPr>
            <p:nvPr/>
          </p:nvSpPr>
          <p:spPr bwMode="auto">
            <a:xfrm>
              <a:off x="7661365" y="5171581"/>
              <a:ext cx="34613" cy="52383"/>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13" name="Freeform 132"/>
            <p:cNvSpPr>
              <a:spLocks/>
            </p:cNvSpPr>
            <p:nvPr/>
          </p:nvSpPr>
          <p:spPr bwMode="auto">
            <a:xfrm>
              <a:off x="7746985" y="5299829"/>
              <a:ext cx="34613" cy="5599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14" name="Freeform 133"/>
            <p:cNvSpPr>
              <a:spLocks/>
            </p:cNvSpPr>
            <p:nvPr/>
          </p:nvSpPr>
          <p:spPr bwMode="auto">
            <a:xfrm>
              <a:off x="7783419" y="5310667"/>
              <a:ext cx="43721" cy="43351"/>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15" name="Freeform 134"/>
            <p:cNvSpPr>
              <a:spLocks/>
            </p:cNvSpPr>
            <p:nvPr/>
          </p:nvSpPr>
          <p:spPr bwMode="auto">
            <a:xfrm>
              <a:off x="7861751" y="5402788"/>
              <a:ext cx="20039" cy="16257"/>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16" name="Freeform 135"/>
            <p:cNvSpPr>
              <a:spLocks/>
            </p:cNvSpPr>
            <p:nvPr/>
          </p:nvSpPr>
          <p:spPr bwMode="auto">
            <a:xfrm>
              <a:off x="7989269" y="5471427"/>
              <a:ext cx="56473" cy="27095"/>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17" name="Freeform 136"/>
            <p:cNvSpPr>
              <a:spLocks/>
            </p:cNvSpPr>
            <p:nvPr/>
          </p:nvSpPr>
          <p:spPr bwMode="auto">
            <a:xfrm>
              <a:off x="7980161" y="5505748"/>
              <a:ext cx="98371" cy="27095"/>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18" name="Freeform 137"/>
            <p:cNvSpPr>
              <a:spLocks/>
            </p:cNvSpPr>
            <p:nvPr/>
          </p:nvSpPr>
          <p:spPr bwMode="auto">
            <a:xfrm>
              <a:off x="8020239" y="5552712"/>
              <a:ext cx="65581" cy="23483"/>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19" name="Freeform 138"/>
            <p:cNvSpPr>
              <a:spLocks/>
            </p:cNvSpPr>
            <p:nvPr/>
          </p:nvSpPr>
          <p:spPr bwMode="auto">
            <a:xfrm>
              <a:off x="8113144" y="5597869"/>
              <a:ext cx="67403" cy="25288"/>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20" name="Freeform 139"/>
            <p:cNvSpPr>
              <a:spLocks/>
            </p:cNvSpPr>
            <p:nvPr/>
          </p:nvSpPr>
          <p:spPr bwMode="auto">
            <a:xfrm>
              <a:off x="8087641" y="5538261"/>
              <a:ext cx="89263" cy="48771"/>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21" name="Freeform 140"/>
            <p:cNvSpPr>
              <a:spLocks/>
            </p:cNvSpPr>
            <p:nvPr/>
          </p:nvSpPr>
          <p:spPr bwMode="auto">
            <a:xfrm>
              <a:off x="8175082" y="5563549"/>
              <a:ext cx="123875" cy="106573"/>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22" name="Freeform 141"/>
            <p:cNvSpPr>
              <a:spLocks/>
            </p:cNvSpPr>
            <p:nvPr/>
          </p:nvSpPr>
          <p:spPr bwMode="auto">
            <a:xfrm>
              <a:off x="7557529" y="4772388"/>
              <a:ext cx="876234" cy="783936"/>
            </a:xfrm>
            <a:custGeom>
              <a:avLst/>
              <a:gdLst/>
              <a:ahLst/>
              <a:cxnLst>
                <a:cxn ang="0">
                  <a:pos x="1141" y="1592"/>
                </a:cxn>
                <a:cxn ang="0">
                  <a:pos x="978" y="1499"/>
                </a:cxn>
                <a:cxn ang="0">
                  <a:pos x="950" y="1456"/>
                </a:cxn>
                <a:cxn ang="0">
                  <a:pos x="795" y="1496"/>
                </a:cxn>
                <a:cxn ang="0">
                  <a:pos x="717" y="1332"/>
                </a:cxn>
                <a:cxn ang="0">
                  <a:pos x="594" y="1240"/>
                </a:cxn>
                <a:cxn ang="0">
                  <a:pos x="522" y="1130"/>
                </a:cxn>
                <a:cxn ang="0">
                  <a:pos x="612" y="1105"/>
                </a:cxn>
                <a:cxn ang="0">
                  <a:pos x="663" y="1106"/>
                </a:cxn>
                <a:cxn ang="0">
                  <a:pos x="488" y="959"/>
                </a:cxn>
                <a:cxn ang="0">
                  <a:pos x="447" y="737"/>
                </a:cxn>
                <a:cxn ang="0">
                  <a:pos x="340" y="620"/>
                </a:cxn>
                <a:cxn ang="0">
                  <a:pos x="270" y="644"/>
                </a:cxn>
                <a:cxn ang="0">
                  <a:pos x="212" y="745"/>
                </a:cxn>
                <a:cxn ang="0">
                  <a:pos x="130" y="837"/>
                </a:cxn>
                <a:cxn ang="0">
                  <a:pos x="79" y="786"/>
                </a:cxn>
                <a:cxn ang="0">
                  <a:pos x="0" y="532"/>
                </a:cxn>
                <a:cxn ang="0">
                  <a:pos x="102" y="531"/>
                </a:cxn>
                <a:cxn ang="0">
                  <a:pos x="283" y="547"/>
                </a:cxn>
                <a:cxn ang="0">
                  <a:pos x="344" y="464"/>
                </a:cxn>
                <a:cxn ang="0">
                  <a:pos x="498" y="558"/>
                </a:cxn>
                <a:cxn ang="0">
                  <a:pos x="571" y="560"/>
                </a:cxn>
                <a:cxn ang="0">
                  <a:pos x="627" y="453"/>
                </a:cxn>
                <a:cxn ang="0">
                  <a:pos x="747" y="377"/>
                </a:cxn>
                <a:cxn ang="0">
                  <a:pos x="712" y="266"/>
                </a:cxn>
                <a:cxn ang="0">
                  <a:pos x="754" y="201"/>
                </a:cxn>
                <a:cxn ang="0">
                  <a:pos x="882" y="171"/>
                </a:cxn>
                <a:cxn ang="0">
                  <a:pos x="949" y="92"/>
                </a:cxn>
                <a:cxn ang="0">
                  <a:pos x="973" y="0"/>
                </a:cxn>
                <a:cxn ang="0">
                  <a:pos x="1059" y="104"/>
                </a:cxn>
                <a:cxn ang="0">
                  <a:pos x="1136" y="201"/>
                </a:cxn>
                <a:cxn ang="0">
                  <a:pos x="1280" y="325"/>
                </a:cxn>
                <a:cxn ang="0">
                  <a:pos x="1418" y="412"/>
                </a:cxn>
                <a:cxn ang="0">
                  <a:pos x="1563" y="408"/>
                </a:cxn>
                <a:cxn ang="0">
                  <a:pos x="1754" y="346"/>
                </a:cxn>
                <a:cxn ang="0">
                  <a:pos x="1764" y="470"/>
                </a:cxn>
                <a:cxn ang="0">
                  <a:pos x="1833" y="557"/>
                </a:cxn>
                <a:cxn ang="0">
                  <a:pos x="1881" y="654"/>
                </a:cxn>
                <a:cxn ang="0">
                  <a:pos x="1899" y="705"/>
                </a:cxn>
                <a:cxn ang="0">
                  <a:pos x="1921" y="828"/>
                </a:cxn>
                <a:cxn ang="0">
                  <a:pos x="1789" y="824"/>
                </a:cxn>
                <a:cxn ang="0">
                  <a:pos x="1754" y="740"/>
                </a:cxn>
                <a:cxn ang="0">
                  <a:pos x="1627" y="719"/>
                </a:cxn>
                <a:cxn ang="0">
                  <a:pos x="1517" y="703"/>
                </a:cxn>
                <a:cxn ang="0">
                  <a:pos x="1414" y="719"/>
                </a:cxn>
                <a:cxn ang="0">
                  <a:pos x="1318" y="705"/>
                </a:cxn>
                <a:cxn ang="0">
                  <a:pos x="1176" y="658"/>
                </a:cxn>
                <a:cxn ang="0">
                  <a:pos x="1063" y="665"/>
                </a:cxn>
                <a:cxn ang="0">
                  <a:pos x="936" y="754"/>
                </a:cxn>
                <a:cxn ang="0">
                  <a:pos x="824" y="683"/>
                </a:cxn>
                <a:cxn ang="0">
                  <a:pos x="760" y="698"/>
                </a:cxn>
                <a:cxn ang="0">
                  <a:pos x="724" y="821"/>
                </a:cxn>
                <a:cxn ang="0">
                  <a:pos x="777" y="915"/>
                </a:cxn>
                <a:cxn ang="0">
                  <a:pos x="831" y="1026"/>
                </a:cxn>
                <a:cxn ang="0">
                  <a:pos x="906" y="1183"/>
                </a:cxn>
                <a:cxn ang="0">
                  <a:pos x="1027" y="1325"/>
                </a:cxn>
                <a:cxn ang="0">
                  <a:pos x="1173" y="1477"/>
                </a:cxn>
                <a:cxn ang="0">
                  <a:pos x="1233" y="1503"/>
                </a:cxn>
                <a:cxn ang="0">
                  <a:pos x="1241" y="1566"/>
                </a:cxn>
                <a:cxn ang="0">
                  <a:pos x="1327" y="1656"/>
                </a:cxn>
                <a:cxn ang="0">
                  <a:pos x="1322" y="1736"/>
                </a:cxn>
              </a:cxnLst>
              <a:rect l="0" t="0" r="r" b="b"/>
              <a:pathLst>
                <a:path w="1921" h="1736">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23" name="Freeform 142"/>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24" name="Freeform 143"/>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18" y="814"/>
                </a:cxn>
                <a:cxn ang="0">
                  <a:pos x="1743" y="905"/>
                </a:cxn>
                <a:cxn ang="0">
                  <a:pos x="1673" y="993"/>
                </a:cxn>
                <a:cxn ang="0">
                  <a:pos x="1586" y="1032"/>
                </a:cxn>
                <a:cxn ang="0">
                  <a:pos x="1432" y="1048"/>
                </a:cxn>
                <a:cxn ang="0">
                  <a:pos x="1379" y="1081"/>
                </a:cxn>
                <a:cxn ang="0">
                  <a:pos x="1315" y="1107"/>
                </a:cxn>
                <a:cxn ang="0">
                  <a:pos x="1244" y="1067"/>
                </a:cxn>
                <a:cxn ang="0">
                  <a:pos x="1110" y="1058"/>
                </a:cxn>
                <a:cxn ang="0">
                  <a:pos x="1011" y="1059"/>
                </a:cxn>
                <a:cxn ang="0">
                  <a:pos x="859" y="959"/>
                </a:cxn>
                <a:cxn ang="0">
                  <a:pos x="767" y="930"/>
                </a:cxn>
                <a:cxn ang="0">
                  <a:pos x="739" y="967"/>
                </a:cxn>
                <a:cxn ang="0">
                  <a:pos x="718" y="1016"/>
                </a:cxn>
                <a:cxn ang="0">
                  <a:pos x="647" y="1054"/>
                </a:cxn>
                <a:cxn ang="0">
                  <a:pos x="557" y="1115"/>
                </a:cxn>
                <a:cxn ang="0">
                  <a:pos x="511" y="1120"/>
                </a:cxn>
                <a:cxn ang="0">
                  <a:pos x="454" y="1076"/>
                </a:cxn>
                <a:cxn ang="0">
                  <a:pos x="375" y="937"/>
                </a:cxn>
                <a:cxn ang="0">
                  <a:pos x="302" y="873"/>
                </a:cxn>
                <a:cxn ang="0">
                  <a:pos x="261" y="768"/>
                </a:cxn>
                <a:cxn ang="0">
                  <a:pos x="173" y="658"/>
                </a:cxn>
                <a:cxn ang="0">
                  <a:pos x="57" y="544"/>
                </a:cxn>
                <a:cxn ang="0">
                  <a:pos x="52" y="472"/>
                </a:cxn>
                <a:cxn ang="0">
                  <a:pos x="51" y="402"/>
                </a:cxn>
                <a:cxn ang="0">
                  <a:pos x="9" y="345"/>
                </a:cxn>
                <a:cxn ang="0">
                  <a:pos x="18" y="310"/>
                </a:cxn>
                <a:cxn ang="0">
                  <a:pos x="62" y="286"/>
                </a:cxn>
                <a:cxn ang="0">
                  <a:pos x="113" y="231"/>
                </a:cxn>
                <a:cxn ang="0">
                  <a:pos x="219" y="206"/>
                </a:cxn>
                <a:cxn ang="0">
                  <a:pos x="310" y="154"/>
                </a:cxn>
                <a:cxn ang="0">
                  <a:pos x="430" y="106"/>
                </a:cxn>
                <a:cxn ang="0">
                  <a:pos x="546" y="54"/>
                </a:cxn>
                <a:cxn ang="0">
                  <a:pos x="609" y="38"/>
                </a:cxn>
                <a:cxn ang="0">
                  <a:pos x="680" y="0"/>
                </a:cxn>
                <a:cxn ang="0">
                  <a:pos x="705" y="22"/>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lnTo>
                    <a:pt x="745" y="5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25" name="Freeform 144"/>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26" name="Freeform 145"/>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27" name="Freeform 146"/>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28" name="Freeform 147"/>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29" name="Freeform 148"/>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30" name="Freeform 149"/>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31" name="Freeform 150"/>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32" name="Freeform 151"/>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33" name="Freeform 152"/>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34" name="Freeform 153"/>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35" name="Freeform 154"/>
            <p:cNvSpPr>
              <a:spLocks/>
            </p:cNvSpPr>
            <p:nvPr/>
          </p:nvSpPr>
          <p:spPr bwMode="auto">
            <a:xfrm>
              <a:off x="6464515" y="4411127"/>
              <a:ext cx="681312" cy="413644"/>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36" name="Freeform 155"/>
            <p:cNvSpPr>
              <a:spLocks/>
            </p:cNvSpPr>
            <p:nvPr/>
          </p:nvSpPr>
          <p:spPr bwMode="auto">
            <a:xfrm>
              <a:off x="6464515" y="4411127"/>
              <a:ext cx="681312" cy="413644"/>
            </a:xfrm>
            <a:custGeom>
              <a:avLst/>
              <a:gdLst/>
              <a:ahLst/>
              <a:cxnLst>
                <a:cxn ang="0">
                  <a:pos x="1231" y="347"/>
                </a:cxn>
                <a:cxn ang="0">
                  <a:pos x="1311" y="428"/>
                </a:cxn>
                <a:cxn ang="0">
                  <a:pos x="1345" y="479"/>
                </a:cxn>
                <a:cxn ang="0">
                  <a:pos x="1390" y="525"/>
                </a:cxn>
                <a:cxn ang="0">
                  <a:pos x="1477" y="525"/>
                </a:cxn>
                <a:cxn ang="0">
                  <a:pos x="1459" y="602"/>
                </a:cxn>
                <a:cxn ang="0">
                  <a:pos x="1470" y="654"/>
                </a:cxn>
                <a:cxn ang="0">
                  <a:pos x="1442" y="691"/>
                </a:cxn>
                <a:cxn ang="0">
                  <a:pos x="1376" y="680"/>
                </a:cxn>
                <a:cxn ang="0">
                  <a:pos x="1358" y="698"/>
                </a:cxn>
                <a:cxn ang="0">
                  <a:pos x="1357" y="766"/>
                </a:cxn>
                <a:cxn ang="0">
                  <a:pos x="1310" y="772"/>
                </a:cxn>
                <a:cxn ang="0">
                  <a:pos x="1231" y="757"/>
                </a:cxn>
                <a:cxn ang="0">
                  <a:pos x="1153" y="688"/>
                </a:cxn>
                <a:cxn ang="0">
                  <a:pos x="1126" y="674"/>
                </a:cxn>
                <a:cxn ang="0">
                  <a:pos x="1100" y="733"/>
                </a:cxn>
                <a:cxn ang="0">
                  <a:pos x="1065" y="815"/>
                </a:cxn>
                <a:cxn ang="0">
                  <a:pos x="997" y="906"/>
                </a:cxn>
                <a:cxn ang="0">
                  <a:pos x="963" y="916"/>
                </a:cxn>
                <a:cxn ang="0">
                  <a:pos x="896" y="803"/>
                </a:cxn>
                <a:cxn ang="0">
                  <a:pos x="839" y="762"/>
                </a:cxn>
                <a:cxn ang="0">
                  <a:pos x="817" y="724"/>
                </a:cxn>
                <a:cxn ang="0">
                  <a:pos x="835" y="661"/>
                </a:cxn>
                <a:cxn ang="0">
                  <a:pos x="774" y="681"/>
                </a:cxn>
                <a:cxn ang="0">
                  <a:pos x="692" y="773"/>
                </a:cxn>
                <a:cxn ang="0">
                  <a:pos x="646" y="845"/>
                </a:cxn>
                <a:cxn ang="0">
                  <a:pos x="557" y="833"/>
                </a:cxn>
                <a:cxn ang="0">
                  <a:pos x="485" y="818"/>
                </a:cxn>
                <a:cxn ang="0">
                  <a:pos x="388" y="834"/>
                </a:cxn>
                <a:cxn ang="0">
                  <a:pos x="337" y="771"/>
                </a:cxn>
                <a:cxn ang="0">
                  <a:pos x="315" y="719"/>
                </a:cxn>
                <a:cxn ang="0">
                  <a:pos x="320" y="624"/>
                </a:cxn>
                <a:cxn ang="0">
                  <a:pos x="282" y="565"/>
                </a:cxn>
                <a:cxn ang="0">
                  <a:pos x="191" y="567"/>
                </a:cxn>
                <a:cxn ang="0">
                  <a:pos x="140" y="602"/>
                </a:cxn>
                <a:cxn ang="0">
                  <a:pos x="121" y="648"/>
                </a:cxn>
                <a:cxn ang="0">
                  <a:pos x="47" y="666"/>
                </a:cxn>
                <a:cxn ang="0">
                  <a:pos x="0" y="609"/>
                </a:cxn>
                <a:cxn ang="0">
                  <a:pos x="51" y="548"/>
                </a:cxn>
                <a:cxn ang="0">
                  <a:pos x="139" y="431"/>
                </a:cxn>
                <a:cxn ang="0">
                  <a:pos x="209" y="368"/>
                </a:cxn>
                <a:cxn ang="0">
                  <a:pos x="288" y="280"/>
                </a:cxn>
                <a:cxn ang="0">
                  <a:pos x="359" y="267"/>
                </a:cxn>
                <a:cxn ang="0">
                  <a:pos x="454" y="198"/>
                </a:cxn>
                <a:cxn ang="0">
                  <a:pos x="451" y="178"/>
                </a:cxn>
                <a:cxn ang="0">
                  <a:pos x="402" y="152"/>
                </a:cxn>
                <a:cxn ang="0">
                  <a:pos x="436" y="93"/>
                </a:cxn>
                <a:cxn ang="0">
                  <a:pos x="504" y="91"/>
                </a:cxn>
                <a:cxn ang="0">
                  <a:pos x="594" y="112"/>
                </a:cxn>
                <a:cxn ang="0">
                  <a:pos x="691" y="70"/>
                </a:cxn>
                <a:cxn ang="0">
                  <a:pos x="728" y="105"/>
                </a:cxn>
                <a:cxn ang="0">
                  <a:pos x="826" y="87"/>
                </a:cxn>
                <a:cxn ang="0">
                  <a:pos x="900" y="126"/>
                </a:cxn>
                <a:cxn ang="0">
                  <a:pos x="957" y="132"/>
                </a:cxn>
                <a:cxn ang="0">
                  <a:pos x="967" y="34"/>
                </a:cxn>
                <a:cxn ang="0">
                  <a:pos x="1006" y="0"/>
                </a:cxn>
                <a:cxn ang="0">
                  <a:pos x="1069" y="35"/>
                </a:cxn>
                <a:cxn ang="0">
                  <a:pos x="1179" y="83"/>
                </a:cxn>
                <a:cxn ang="0">
                  <a:pos x="1289" y="237"/>
                </a:cxn>
                <a:cxn ang="0">
                  <a:pos x="1284" y="289"/>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lnTo>
                    <a:pt x="1260" y="30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37" name="Freeform 156"/>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38" name="Freeform 157"/>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43" y="1062"/>
                </a:cxn>
                <a:cxn ang="0">
                  <a:pos x="818" y="905"/>
                </a:cxn>
                <a:cxn ang="0">
                  <a:pos x="804" y="823"/>
                </a:cxn>
                <a:cxn ang="0">
                  <a:pos x="772" y="776"/>
                </a:cxn>
                <a:cxn ang="0">
                  <a:pos x="787" y="730"/>
                </a:cxn>
                <a:cxn ang="0">
                  <a:pos x="900" y="700"/>
                </a:cxn>
                <a:cxn ang="0">
                  <a:pos x="1013" y="691"/>
                </a:cxn>
                <a:cxn ang="0">
                  <a:pos x="1075" y="640"/>
                </a:cxn>
                <a:cxn ang="0">
                  <a:pos x="1071" y="579"/>
                </a:cxn>
                <a:cxn ang="0">
                  <a:pos x="1132" y="533"/>
                </a:cxn>
                <a:cxn ang="0">
                  <a:pos x="1147" y="435"/>
                </a:cxn>
                <a:cxn ang="0">
                  <a:pos x="1115" y="412"/>
                </a:cxn>
                <a:cxn ang="0">
                  <a:pos x="1145" y="353"/>
                </a:cxn>
                <a:cxn ang="0">
                  <a:pos x="1219" y="274"/>
                </a:cxn>
                <a:cxn ang="0">
                  <a:pos x="1233" y="120"/>
                </a:cxn>
                <a:cxn ang="0">
                  <a:pos x="1123" y="10"/>
                </a:cxn>
                <a:cxn ang="0">
                  <a:pos x="984" y="54"/>
                </a:cxn>
                <a:cxn ang="0">
                  <a:pos x="982" y="2"/>
                </a:cxn>
                <a:cxn ang="0">
                  <a:pos x="790" y="24"/>
                </a:cxn>
                <a:cxn ang="0">
                  <a:pos x="756" y="127"/>
                </a:cxn>
                <a:cxn ang="0">
                  <a:pos x="796" y="171"/>
                </a:cxn>
                <a:cxn ang="0">
                  <a:pos x="803" y="256"/>
                </a:cxn>
                <a:cxn ang="0">
                  <a:pos x="858" y="310"/>
                </a:cxn>
                <a:cxn ang="0">
                  <a:pos x="821" y="310"/>
                </a:cxn>
                <a:cxn ang="0">
                  <a:pos x="764" y="339"/>
                </a:cxn>
                <a:cxn ang="0">
                  <a:pos x="782" y="378"/>
                </a:cxn>
                <a:cxn ang="0">
                  <a:pos x="754" y="415"/>
                </a:cxn>
                <a:cxn ang="0">
                  <a:pos x="660" y="388"/>
                </a:cxn>
                <a:cxn ang="0">
                  <a:pos x="637" y="317"/>
                </a:cxn>
                <a:cxn ang="0">
                  <a:pos x="685" y="270"/>
                </a:cxn>
                <a:cxn ang="0">
                  <a:pos x="720" y="234"/>
                </a:cxn>
                <a:cxn ang="0">
                  <a:pos x="680" y="196"/>
                </a:cxn>
                <a:cxn ang="0">
                  <a:pos x="684" y="132"/>
                </a:cxn>
                <a:cxn ang="0">
                  <a:pos x="637" y="129"/>
                </a:cxn>
                <a:cxn ang="0">
                  <a:pos x="588" y="108"/>
                </a:cxn>
                <a:cxn ang="0">
                  <a:pos x="623" y="72"/>
                </a:cxn>
                <a:cxn ang="0">
                  <a:pos x="624" y="41"/>
                </a:cxn>
                <a:cxn ang="0">
                  <a:pos x="553" y="112"/>
                </a:cxn>
                <a:cxn ang="0">
                  <a:pos x="518" y="246"/>
                </a:cxn>
                <a:cxn ang="0">
                  <a:pos x="418" y="410"/>
                </a:cxn>
                <a:cxn ang="0">
                  <a:pos x="268" y="555"/>
                </a:cxn>
                <a:cxn ang="0">
                  <a:pos x="321" y="589"/>
                </a:cxn>
                <a:cxn ang="0">
                  <a:pos x="391" y="650"/>
                </a:cxn>
                <a:cxn ang="0">
                  <a:pos x="242" y="669"/>
                </a:cxn>
                <a:cxn ang="0">
                  <a:pos x="255" y="704"/>
                </a:cxn>
                <a:cxn ang="0">
                  <a:pos x="260" y="743"/>
                </a:cxn>
                <a:cxn ang="0">
                  <a:pos x="206" y="703"/>
                </a:cxn>
                <a:cxn ang="0">
                  <a:pos x="142" y="680"/>
                </a:cxn>
                <a:cxn ang="0">
                  <a:pos x="98" y="652"/>
                </a:cxn>
                <a:cxn ang="0">
                  <a:pos x="45" y="637"/>
                </a:cxn>
                <a:cxn ang="0">
                  <a:pos x="11" y="663"/>
                </a:cxn>
                <a:cxn ang="0">
                  <a:pos x="133" y="761"/>
                </a:cxn>
                <a:cxn ang="0">
                  <a:pos x="211" y="761"/>
                </a:cxn>
                <a:cxn ang="0">
                  <a:pos x="265" y="792"/>
                </a:cxn>
                <a:cxn ang="0">
                  <a:pos x="126" y="796"/>
                </a:cxn>
                <a:cxn ang="0">
                  <a:pos x="36" y="760"/>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lnTo>
                    <a:pt x="0" y="752"/>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39" name="Freeform 158"/>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40" name="Freeform 159"/>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41" name="Freeform 160"/>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42" name="Freeform 161"/>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43" name="Freeform 183"/>
            <p:cNvSpPr>
              <a:spLocks noEditPoints="1"/>
            </p:cNvSpPr>
            <p:nvPr/>
          </p:nvSpPr>
          <p:spPr bwMode="auto">
            <a:xfrm>
              <a:off x="6548313" y="4615239"/>
              <a:ext cx="1741536" cy="2234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44" name="Freeform 184"/>
            <p:cNvSpPr>
              <a:spLocks/>
            </p:cNvSpPr>
            <p:nvPr/>
          </p:nvSpPr>
          <p:spPr bwMode="auto">
            <a:xfrm>
              <a:off x="7178618" y="6757516"/>
              <a:ext cx="23683" cy="23483"/>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45" name="Freeform 185"/>
            <p:cNvSpPr>
              <a:spLocks/>
            </p:cNvSpPr>
            <p:nvPr/>
          </p:nvSpPr>
          <p:spPr bwMode="auto">
            <a:xfrm>
              <a:off x="7284276" y="6491990"/>
              <a:ext cx="537399" cy="357648"/>
            </a:xfrm>
            <a:custGeom>
              <a:avLst/>
              <a:gdLst/>
              <a:ahLst/>
              <a:cxnLst>
                <a:cxn ang="0">
                  <a:pos x="951" y="439"/>
                </a:cxn>
                <a:cxn ang="0">
                  <a:pos x="960" y="469"/>
                </a:cxn>
                <a:cxn ang="0">
                  <a:pos x="1004" y="502"/>
                </a:cxn>
                <a:cxn ang="0">
                  <a:pos x="1015" y="527"/>
                </a:cxn>
                <a:cxn ang="0">
                  <a:pos x="1000" y="593"/>
                </a:cxn>
                <a:cxn ang="0">
                  <a:pos x="1029" y="650"/>
                </a:cxn>
                <a:cxn ang="0">
                  <a:pos x="999" y="679"/>
                </a:cxn>
                <a:cxn ang="0">
                  <a:pos x="965" y="720"/>
                </a:cxn>
                <a:cxn ang="0">
                  <a:pos x="938" y="790"/>
                </a:cxn>
                <a:cxn ang="0">
                  <a:pos x="919" y="775"/>
                </a:cxn>
                <a:cxn ang="0">
                  <a:pos x="876" y="739"/>
                </a:cxn>
                <a:cxn ang="0">
                  <a:pos x="789" y="733"/>
                </a:cxn>
                <a:cxn ang="0">
                  <a:pos x="741" y="720"/>
                </a:cxn>
                <a:cxn ang="0">
                  <a:pos x="705" y="679"/>
                </a:cxn>
                <a:cxn ang="0">
                  <a:pos x="689" y="609"/>
                </a:cxn>
                <a:cxn ang="0">
                  <a:pos x="661" y="574"/>
                </a:cxn>
                <a:cxn ang="0">
                  <a:pos x="586" y="564"/>
                </a:cxn>
                <a:cxn ang="0">
                  <a:pos x="508" y="546"/>
                </a:cxn>
                <a:cxn ang="0">
                  <a:pos x="437" y="487"/>
                </a:cxn>
                <a:cxn ang="0">
                  <a:pos x="381" y="454"/>
                </a:cxn>
                <a:cxn ang="0">
                  <a:pos x="306" y="421"/>
                </a:cxn>
                <a:cxn ang="0">
                  <a:pos x="275" y="369"/>
                </a:cxn>
                <a:cxn ang="0">
                  <a:pos x="239" y="355"/>
                </a:cxn>
                <a:cxn ang="0">
                  <a:pos x="185" y="347"/>
                </a:cxn>
                <a:cxn ang="0">
                  <a:pos x="162" y="312"/>
                </a:cxn>
                <a:cxn ang="0">
                  <a:pos x="118" y="299"/>
                </a:cxn>
                <a:cxn ang="0">
                  <a:pos x="61" y="297"/>
                </a:cxn>
                <a:cxn ang="0">
                  <a:pos x="3" y="226"/>
                </a:cxn>
                <a:cxn ang="0">
                  <a:pos x="11" y="184"/>
                </a:cxn>
                <a:cxn ang="0">
                  <a:pos x="17" y="127"/>
                </a:cxn>
                <a:cxn ang="0">
                  <a:pos x="110" y="12"/>
                </a:cxn>
                <a:cxn ang="0">
                  <a:pos x="132" y="52"/>
                </a:cxn>
                <a:cxn ang="0">
                  <a:pos x="179" y="86"/>
                </a:cxn>
                <a:cxn ang="0">
                  <a:pos x="219" y="83"/>
                </a:cxn>
                <a:cxn ang="0">
                  <a:pos x="235" y="57"/>
                </a:cxn>
                <a:cxn ang="0">
                  <a:pos x="242" y="8"/>
                </a:cxn>
                <a:cxn ang="0">
                  <a:pos x="271" y="5"/>
                </a:cxn>
                <a:cxn ang="0">
                  <a:pos x="354" y="53"/>
                </a:cxn>
                <a:cxn ang="0">
                  <a:pos x="404" y="68"/>
                </a:cxn>
                <a:cxn ang="0">
                  <a:pos x="438" y="118"/>
                </a:cxn>
                <a:cxn ang="0">
                  <a:pos x="469" y="171"/>
                </a:cxn>
                <a:cxn ang="0">
                  <a:pos x="522" y="185"/>
                </a:cxn>
                <a:cxn ang="0">
                  <a:pos x="635" y="163"/>
                </a:cxn>
                <a:cxn ang="0">
                  <a:pos x="702" y="153"/>
                </a:cxn>
                <a:cxn ang="0">
                  <a:pos x="775" y="139"/>
                </a:cxn>
                <a:cxn ang="0">
                  <a:pos x="873" y="108"/>
                </a:cxn>
                <a:cxn ang="0">
                  <a:pos x="926" y="127"/>
                </a:cxn>
                <a:cxn ang="0">
                  <a:pos x="980" y="126"/>
                </a:cxn>
                <a:cxn ang="0">
                  <a:pos x="1047" y="77"/>
                </a:cxn>
                <a:cxn ang="0">
                  <a:pos x="1105" y="64"/>
                </a:cxn>
                <a:cxn ang="0">
                  <a:pos x="1180" y="62"/>
                </a:cxn>
                <a:cxn ang="0">
                  <a:pos x="1162" y="109"/>
                </a:cxn>
              </a:cxnLst>
              <a:rect l="0" t="0" r="r" b="b"/>
              <a:pathLst>
                <a:path w="1180" h="790">
                  <a:moveTo>
                    <a:pt x="1073" y="223"/>
                  </a:moveTo>
                  <a:lnTo>
                    <a:pt x="967" y="406"/>
                  </a:lnTo>
                  <a:lnTo>
                    <a:pt x="959" y="419"/>
                  </a:lnTo>
                  <a:lnTo>
                    <a:pt x="954" y="430"/>
                  </a:lnTo>
                  <a:lnTo>
                    <a:pt x="951" y="439"/>
                  </a:lnTo>
                  <a:lnTo>
                    <a:pt x="950" y="448"/>
                  </a:lnTo>
                  <a:lnTo>
                    <a:pt x="951" y="455"/>
                  </a:lnTo>
                  <a:lnTo>
                    <a:pt x="952" y="460"/>
                  </a:lnTo>
                  <a:lnTo>
                    <a:pt x="956" y="465"/>
                  </a:lnTo>
                  <a:lnTo>
                    <a:pt x="960" y="469"/>
                  </a:lnTo>
                  <a:lnTo>
                    <a:pt x="972" y="477"/>
                  </a:lnTo>
                  <a:lnTo>
                    <a:pt x="985" y="485"/>
                  </a:lnTo>
                  <a:lnTo>
                    <a:pt x="991" y="490"/>
                  </a:lnTo>
                  <a:lnTo>
                    <a:pt x="999" y="495"/>
                  </a:lnTo>
                  <a:lnTo>
                    <a:pt x="1004" y="502"/>
                  </a:lnTo>
                  <a:lnTo>
                    <a:pt x="1011" y="509"/>
                  </a:lnTo>
                  <a:lnTo>
                    <a:pt x="1013" y="514"/>
                  </a:lnTo>
                  <a:lnTo>
                    <a:pt x="1015" y="518"/>
                  </a:lnTo>
                  <a:lnTo>
                    <a:pt x="1015" y="524"/>
                  </a:lnTo>
                  <a:lnTo>
                    <a:pt x="1015" y="527"/>
                  </a:lnTo>
                  <a:lnTo>
                    <a:pt x="1012" y="535"/>
                  </a:lnTo>
                  <a:lnTo>
                    <a:pt x="1007" y="543"/>
                  </a:lnTo>
                  <a:lnTo>
                    <a:pt x="994" y="556"/>
                  </a:lnTo>
                  <a:lnTo>
                    <a:pt x="982" y="569"/>
                  </a:lnTo>
                  <a:lnTo>
                    <a:pt x="1000" y="593"/>
                  </a:lnTo>
                  <a:lnTo>
                    <a:pt x="1021" y="622"/>
                  </a:lnTo>
                  <a:lnTo>
                    <a:pt x="1025" y="630"/>
                  </a:lnTo>
                  <a:lnTo>
                    <a:pt x="1028" y="638"/>
                  </a:lnTo>
                  <a:lnTo>
                    <a:pt x="1029" y="644"/>
                  </a:lnTo>
                  <a:lnTo>
                    <a:pt x="1029" y="650"/>
                  </a:lnTo>
                  <a:lnTo>
                    <a:pt x="1026" y="657"/>
                  </a:lnTo>
                  <a:lnTo>
                    <a:pt x="1024" y="663"/>
                  </a:lnTo>
                  <a:lnTo>
                    <a:pt x="1017" y="669"/>
                  </a:lnTo>
                  <a:lnTo>
                    <a:pt x="1009" y="674"/>
                  </a:lnTo>
                  <a:lnTo>
                    <a:pt x="999" y="679"/>
                  </a:lnTo>
                  <a:lnTo>
                    <a:pt x="991" y="685"/>
                  </a:lnTo>
                  <a:lnTo>
                    <a:pt x="983" y="693"/>
                  </a:lnTo>
                  <a:lnTo>
                    <a:pt x="977" y="702"/>
                  </a:lnTo>
                  <a:lnTo>
                    <a:pt x="971" y="711"/>
                  </a:lnTo>
                  <a:lnTo>
                    <a:pt x="965" y="720"/>
                  </a:lnTo>
                  <a:lnTo>
                    <a:pt x="961" y="731"/>
                  </a:lnTo>
                  <a:lnTo>
                    <a:pt x="958" y="741"/>
                  </a:lnTo>
                  <a:lnTo>
                    <a:pt x="946" y="775"/>
                  </a:lnTo>
                  <a:lnTo>
                    <a:pt x="941" y="790"/>
                  </a:lnTo>
                  <a:lnTo>
                    <a:pt x="938" y="790"/>
                  </a:lnTo>
                  <a:lnTo>
                    <a:pt x="936" y="790"/>
                  </a:lnTo>
                  <a:lnTo>
                    <a:pt x="933" y="789"/>
                  </a:lnTo>
                  <a:lnTo>
                    <a:pt x="930" y="788"/>
                  </a:lnTo>
                  <a:lnTo>
                    <a:pt x="925" y="781"/>
                  </a:lnTo>
                  <a:lnTo>
                    <a:pt x="919" y="775"/>
                  </a:lnTo>
                  <a:lnTo>
                    <a:pt x="907" y="759"/>
                  </a:lnTo>
                  <a:lnTo>
                    <a:pt x="897" y="749"/>
                  </a:lnTo>
                  <a:lnTo>
                    <a:pt x="891" y="745"/>
                  </a:lnTo>
                  <a:lnTo>
                    <a:pt x="884" y="741"/>
                  </a:lnTo>
                  <a:lnTo>
                    <a:pt x="876" y="739"/>
                  </a:lnTo>
                  <a:lnTo>
                    <a:pt x="867" y="737"/>
                  </a:lnTo>
                  <a:lnTo>
                    <a:pt x="849" y="735"/>
                  </a:lnTo>
                  <a:lnTo>
                    <a:pt x="829" y="733"/>
                  </a:lnTo>
                  <a:lnTo>
                    <a:pt x="810" y="733"/>
                  </a:lnTo>
                  <a:lnTo>
                    <a:pt x="789" y="733"/>
                  </a:lnTo>
                  <a:lnTo>
                    <a:pt x="780" y="732"/>
                  </a:lnTo>
                  <a:lnTo>
                    <a:pt x="771" y="731"/>
                  </a:lnTo>
                  <a:lnTo>
                    <a:pt x="763" y="730"/>
                  </a:lnTo>
                  <a:lnTo>
                    <a:pt x="754" y="727"/>
                  </a:lnTo>
                  <a:lnTo>
                    <a:pt x="741" y="720"/>
                  </a:lnTo>
                  <a:lnTo>
                    <a:pt x="730" y="713"/>
                  </a:lnTo>
                  <a:lnTo>
                    <a:pt x="720" y="705"/>
                  </a:lnTo>
                  <a:lnTo>
                    <a:pt x="714" y="697"/>
                  </a:lnTo>
                  <a:lnTo>
                    <a:pt x="709" y="688"/>
                  </a:lnTo>
                  <a:lnTo>
                    <a:pt x="705" y="679"/>
                  </a:lnTo>
                  <a:lnTo>
                    <a:pt x="701" y="669"/>
                  </a:lnTo>
                  <a:lnTo>
                    <a:pt x="700" y="660"/>
                  </a:lnTo>
                  <a:lnTo>
                    <a:pt x="697" y="639"/>
                  </a:lnTo>
                  <a:lnTo>
                    <a:pt x="693" y="619"/>
                  </a:lnTo>
                  <a:lnTo>
                    <a:pt x="689" y="609"/>
                  </a:lnTo>
                  <a:lnTo>
                    <a:pt x="685" y="600"/>
                  </a:lnTo>
                  <a:lnTo>
                    <a:pt x="680" y="591"/>
                  </a:lnTo>
                  <a:lnTo>
                    <a:pt x="673" y="582"/>
                  </a:lnTo>
                  <a:lnTo>
                    <a:pt x="667" y="577"/>
                  </a:lnTo>
                  <a:lnTo>
                    <a:pt x="661" y="574"/>
                  </a:lnTo>
                  <a:lnTo>
                    <a:pt x="653" y="570"/>
                  </a:lnTo>
                  <a:lnTo>
                    <a:pt x="645" y="569"/>
                  </a:lnTo>
                  <a:lnTo>
                    <a:pt x="626" y="566"/>
                  </a:lnTo>
                  <a:lnTo>
                    <a:pt x="606" y="564"/>
                  </a:lnTo>
                  <a:lnTo>
                    <a:pt x="586" y="564"/>
                  </a:lnTo>
                  <a:lnTo>
                    <a:pt x="565" y="562"/>
                  </a:lnTo>
                  <a:lnTo>
                    <a:pt x="546" y="560"/>
                  </a:lnTo>
                  <a:lnTo>
                    <a:pt x="530" y="556"/>
                  </a:lnTo>
                  <a:lnTo>
                    <a:pt x="518" y="552"/>
                  </a:lnTo>
                  <a:lnTo>
                    <a:pt x="508" y="546"/>
                  </a:lnTo>
                  <a:lnTo>
                    <a:pt x="499" y="540"/>
                  </a:lnTo>
                  <a:lnTo>
                    <a:pt x="489" y="533"/>
                  </a:lnTo>
                  <a:lnTo>
                    <a:pt x="472" y="518"/>
                  </a:lnTo>
                  <a:lnTo>
                    <a:pt x="454" y="503"/>
                  </a:lnTo>
                  <a:lnTo>
                    <a:pt x="437" y="487"/>
                  </a:lnTo>
                  <a:lnTo>
                    <a:pt x="420" y="473"/>
                  </a:lnTo>
                  <a:lnTo>
                    <a:pt x="411" y="467"/>
                  </a:lnTo>
                  <a:lnTo>
                    <a:pt x="400" y="461"/>
                  </a:lnTo>
                  <a:lnTo>
                    <a:pt x="391" y="456"/>
                  </a:lnTo>
                  <a:lnTo>
                    <a:pt x="381" y="454"/>
                  </a:lnTo>
                  <a:lnTo>
                    <a:pt x="360" y="445"/>
                  </a:lnTo>
                  <a:lnTo>
                    <a:pt x="337" y="437"/>
                  </a:lnTo>
                  <a:lnTo>
                    <a:pt x="327" y="433"/>
                  </a:lnTo>
                  <a:lnTo>
                    <a:pt x="316" y="428"/>
                  </a:lnTo>
                  <a:lnTo>
                    <a:pt x="306" y="421"/>
                  </a:lnTo>
                  <a:lnTo>
                    <a:pt x="298" y="415"/>
                  </a:lnTo>
                  <a:lnTo>
                    <a:pt x="292" y="403"/>
                  </a:lnTo>
                  <a:lnTo>
                    <a:pt x="286" y="391"/>
                  </a:lnTo>
                  <a:lnTo>
                    <a:pt x="281" y="380"/>
                  </a:lnTo>
                  <a:lnTo>
                    <a:pt x="275" y="369"/>
                  </a:lnTo>
                  <a:lnTo>
                    <a:pt x="270" y="364"/>
                  </a:lnTo>
                  <a:lnTo>
                    <a:pt x="264" y="360"/>
                  </a:lnTo>
                  <a:lnTo>
                    <a:pt x="258" y="358"/>
                  </a:lnTo>
                  <a:lnTo>
                    <a:pt x="251" y="355"/>
                  </a:lnTo>
                  <a:lnTo>
                    <a:pt x="239" y="355"/>
                  </a:lnTo>
                  <a:lnTo>
                    <a:pt x="224" y="355"/>
                  </a:lnTo>
                  <a:lnTo>
                    <a:pt x="210" y="355"/>
                  </a:lnTo>
                  <a:lnTo>
                    <a:pt x="197" y="353"/>
                  </a:lnTo>
                  <a:lnTo>
                    <a:pt x="191" y="351"/>
                  </a:lnTo>
                  <a:lnTo>
                    <a:pt x="185" y="347"/>
                  </a:lnTo>
                  <a:lnTo>
                    <a:pt x="182" y="342"/>
                  </a:lnTo>
                  <a:lnTo>
                    <a:pt x="178" y="336"/>
                  </a:lnTo>
                  <a:lnTo>
                    <a:pt x="172" y="327"/>
                  </a:lnTo>
                  <a:lnTo>
                    <a:pt x="167" y="319"/>
                  </a:lnTo>
                  <a:lnTo>
                    <a:pt x="162" y="312"/>
                  </a:lnTo>
                  <a:lnTo>
                    <a:pt x="156" y="307"/>
                  </a:lnTo>
                  <a:lnTo>
                    <a:pt x="148" y="302"/>
                  </a:lnTo>
                  <a:lnTo>
                    <a:pt x="140" y="299"/>
                  </a:lnTo>
                  <a:lnTo>
                    <a:pt x="130" y="298"/>
                  </a:lnTo>
                  <a:lnTo>
                    <a:pt x="118" y="299"/>
                  </a:lnTo>
                  <a:lnTo>
                    <a:pt x="99" y="301"/>
                  </a:lnTo>
                  <a:lnTo>
                    <a:pt x="86" y="302"/>
                  </a:lnTo>
                  <a:lnTo>
                    <a:pt x="75" y="302"/>
                  </a:lnTo>
                  <a:lnTo>
                    <a:pt x="68" y="301"/>
                  </a:lnTo>
                  <a:lnTo>
                    <a:pt x="61" y="297"/>
                  </a:lnTo>
                  <a:lnTo>
                    <a:pt x="56" y="289"/>
                  </a:lnTo>
                  <a:lnTo>
                    <a:pt x="49" y="279"/>
                  </a:lnTo>
                  <a:lnTo>
                    <a:pt x="40" y="263"/>
                  </a:lnTo>
                  <a:lnTo>
                    <a:pt x="22" y="244"/>
                  </a:lnTo>
                  <a:lnTo>
                    <a:pt x="3" y="226"/>
                  </a:lnTo>
                  <a:lnTo>
                    <a:pt x="1" y="219"/>
                  </a:lnTo>
                  <a:lnTo>
                    <a:pt x="0" y="213"/>
                  </a:lnTo>
                  <a:lnTo>
                    <a:pt x="1" y="206"/>
                  </a:lnTo>
                  <a:lnTo>
                    <a:pt x="4" y="198"/>
                  </a:lnTo>
                  <a:lnTo>
                    <a:pt x="11" y="184"/>
                  </a:lnTo>
                  <a:lnTo>
                    <a:pt x="14" y="171"/>
                  </a:lnTo>
                  <a:lnTo>
                    <a:pt x="12" y="162"/>
                  </a:lnTo>
                  <a:lnTo>
                    <a:pt x="12" y="152"/>
                  </a:lnTo>
                  <a:lnTo>
                    <a:pt x="13" y="140"/>
                  </a:lnTo>
                  <a:lnTo>
                    <a:pt x="17" y="127"/>
                  </a:lnTo>
                  <a:lnTo>
                    <a:pt x="21" y="115"/>
                  </a:lnTo>
                  <a:lnTo>
                    <a:pt x="27" y="103"/>
                  </a:lnTo>
                  <a:lnTo>
                    <a:pt x="35" y="92"/>
                  </a:lnTo>
                  <a:lnTo>
                    <a:pt x="43" y="82"/>
                  </a:lnTo>
                  <a:lnTo>
                    <a:pt x="110" y="12"/>
                  </a:lnTo>
                  <a:lnTo>
                    <a:pt x="112" y="18"/>
                  </a:lnTo>
                  <a:lnTo>
                    <a:pt x="114" y="27"/>
                  </a:lnTo>
                  <a:lnTo>
                    <a:pt x="119" y="35"/>
                  </a:lnTo>
                  <a:lnTo>
                    <a:pt x="126" y="44"/>
                  </a:lnTo>
                  <a:lnTo>
                    <a:pt x="132" y="52"/>
                  </a:lnTo>
                  <a:lnTo>
                    <a:pt x="140" y="61"/>
                  </a:lnTo>
                  <a:lnTo>
                    <a:pt x="149" y="69"/>
                  </a:lnTo>
                  <a:lnTo>
                    <a:pt x="160" y="75"/>
                  </a:lnTo>
                  <a:lnTo>
                    <a:pt x="169" y="82"/>
                  </a:lnTo>
                  <a:lnTo>
                    <a:pt x="179" y="86"/>
                  </a:lnTo>
                  <a:lnTo>
                    <a:pt x="189" y="88"/>
                  </a:lnTo>
                  <a:lnTo>
                    <a:pt x="198" y="90"/>
                  </a:lnTo>
                  <a:lnTo>
                    <a:pt x="207" y="90"/>
                  </a:lnTo>
                  <a:lnTo>
                    <a:pt x="215" y="86"/>
                  </a:lnTo>
                  <a:lnTo>
                    <a:pt x="219" y="83"/>
                  </a:lnTo>
                  <a:lnTo>
                    <a:pt x="223" y="81"/>
                  </a:lnTo>
                  <a:lnTo>
                    <a:pt x="227" y="77"/>
                  </a:lnTo>
                  <a:lnTo>
                    <a:pt x="229" y="71"/>
                  </a:lnTo>
                  <a:lnTo>
                    <a:pt x="232" y="65"/>
                  </a:lnTo>
                  <a:lnTo>
                    <a:pt x="235" y="57"/>
                  </a:lnTo>
                  <a:lnTo>
                    <a:pt x="236" y="49"/>
                  </a:lnTo>
                  <a:lnTo>
                    <a:pt x="237" y="42"/>
                  </a:lnTo>
                  <a:lnTo>
                    <a:pt x="239" y="26"/>
                  </a:lnTo>
                  <a:lnTo>
                    <a:pt x="240" y="13"/>
                  </a:lnTo>
                  <a:lnTo>
                    <a:pt x="242" y="8"/>
                  </a:lnTo>
                  <a:lnTo>
                    <a:pt x="245" y="4"/>
                  </a:lnTo>
                  <a:lnTo>
                    <a:pt x="250" y="1"/>
                  </a:lnTo>
                  <a:lnTo>
                    <a:pt x="255" y="0"/>
                  </a:lnTo>
                  <a:lnTo>
                    <a:pt x="262" y="1"/>
                  </a:lnTo>
                  <a:lnTo>
                    <a:pt x="271" y="5"/>
                  </a:lnTo>
                  <a:lnTo>
                    <a:pt x="283" y="11"/>
                  </a:lnTo>
                  <a:lnTo>
                    <a:pt x="297" y="18"/>
                  </a:lnTo>
                  <a:lnTo>
                    <a:pt x="318" y="33"/>
                  </a:lnTo>
                  <a:lnTo>
                    <a:pt x="342" y="47"/>
                  </a:lnTo>
                  <a:lnTo>
                    <a:pt x="354" y="53"/>
                  </a:lnTo>
                  <a:lnTo>
                    <a:pt x="367" y="58"/>
                  </a:lnTo>
                  <a:lnTo>
                    <a:pt x="378" y="62"/>
                  </a:lnTo>
                  <a:lnTo>
                    <a:pt x="391" y="64"/>
                  </a:lnTo>
                  <a:lnTo>
                    <a:pt x="398" y="65"/>
                  </a:lnTo>
                  <a:lnTo>
                    <a:pt x="404" y="68"/>
                  </a:lnTo>
                  <a:lnTo>
                    <a:pt x="410" y="70"/>
                  </a:lnTo>
                  <a:lnTo>
                    <a:pt x="415" y="75"/>
                  </a:lnTo>
                  <a:lnTo>
                    <a:pt x="424" y="88"/>
                  </a:lnTo>
                  <a:lnTo>
                    <a:pt x="432" y="103"/>
                  </a:lnTo>
                  <a:lnTo>
                    <a:pt x="438" y="118"/>
                  </a:lnTo>
                  <a:lnTo>
                    <a:pt x="445" y="135"/>
                  </a:lnTo>
                  <a:lnTo>
                    <a:pt x="451" y="149"/>
                  </a:lnTo>
                  <a:lnTo>
                    <a:pt x="459" y="161"/>
                  </a:lnTo>
                  <a:lnTo>
                    <a:pt x="464" y="166"/>
                  </a:lnTo>
                  <a:lnTo>
                    <a:pt x="469" y="171"/>
                  </a:lnTo>
                  <a:lnTo>
                    <a:pt x="474" y="175"/>
                  </a:lnTo>
                  <a:lnTo>
                    <a:pt x="481" y="178"/>
                  </a:lnTo>
                  <a:lnTo>
                    <a:pt x="494" y="183"/>
                  </a:lnTo>
                  <a:lnTo>
                    <a:pt x="508" y="185"/>
                  </a:lnTo>
                  <a:lnTo>
                    <a:pt x="522" y="185"/>
                  </a:lnTo>
                  <a:lnTo>
                    <a:pt x="538" y="185"/>
                  </a:lnTo>
                  <a:lnTo>
                    <a:pt x="553" y="183"/>
                  </a:lnTo>
                  <a:lnTo>
                    <a:pt x="570" y="180"/>
                  </a:lnTo>
                  <a:lnTo>
                    <a:pt x="603" y="172"/>
                  </a:lnTo>
                  <a:lnTo>
                    <a:pt x="635" y="163"/>
                  </a:lnTo>
                  <a:lnTo>
                    <a:pt x="651" y="160"/>
                  </a:lnTo>
                  <a:lnTo>
                    <a:pt x="665" y="156"/>
                  </a:lnTo>
                  <a:lnTo>
                    <a:pt x="678" y="153"/>
                  </a:lnTo>
                  <a:lnTo>
                    <a:pt x="689" y="152"/>
                  </a:lnTo>
                  <a:lnTo>
                    <a:pt x="702" y="153"/>
                  </a:lnTo>
                  <a:lnTo>
                    <a:pt x="714" y="153"/>
                  </a:lnTo>
                  <a:lnTo>
                    <a:pt x="726" y="152"/>
                  </a:lnTo>
                  <a:lnTo>
                    <a:pt x="736" y="150"/>
                  </a:lnTo>
                  <a:lnTo>
                    <a:pt x="757" y="145"/>
                  </a:lnTo>
                  <a:lnTo>
                    <a:pt x="775" y="139"/>
                  </a:lnTo>
                  <a:lnTo>
                    <a:pt x="812" y="123"/>
                  </a:lnTo>
                  <a:lnTo>
                    <a:pt x="855" y="108"/>
                  </a:lnTo>
                  <a:lnTo>
                    <a:pt x="862" y="108"/>
                  </a:lnTo>
                  <a:lnTo>
                    <a:pt x="868" y="106"/>
                  </a:lnTo>
                  <a:lnTo>
                    <a:pt x="873" y="108"/>
                  </a:lnTo>
                  <a:lnTo>
                    <a:pt x="880" y="108"/>
                  </a:lnTo>
                  <a:lnTo>
                    <a:pt x="891" y="112"/>
                  </a:lnTo>
                  <a:lnTo>
                    <a:pt x="903" y="117"/>
                  </a:lnTo>
                  <a:lnTo>
                    <a:pt x="915" y="122"/>
                  </a:lnTo>
                  <a:lnTo>
                    <a:pt x="926" y="127"/>
                  </a:lnTo>
                  <a:lnTo>
                    <a:pt x="938" y="131"/>
                  </a:lnTo>
                  <a:lnTo>
                    <a:pt x="951" y="132"/>
                  </a:lnTo>
                  <a:lnTo>
                    <a:pt x="961" y="131"/>
                  </a:lnTo>
                  <a:lnTo>
                    <a:pt x="971" y="130"/>
                  </a:lnTo>
                  <a:lnTo>
                    <a:pt x="980" y="126"/>
                  </a:lnTo>
                  <a:lnTo>
                    <a:pt x="989" y="122"/>
                  </a:lnTo>
                  <a:lnTo>
                    <a:pt x="1003" y="112"/>
                  </a:lnTo>
                  <a:lnTo>
                    <a:pt x="1018" y="100"/>
                  </a:lnTo>
                  <a:lnTo>
                    <a:pt x="1033" y="88"/>
                  </a:lnTo>
                  <a:lnTo>
                    <a:pt x="1047" y="77"/>
                  </a:lnTo>
                  <a:lnTo>
                    <a:pt x="1055" y="73"/>
                  </a:lnTo>
                  <a:lnTo>
                    <a:pt x="1064" y="69"/>
                  </a:lnTo>
                  <a:lnTo>
                    <a:pt x="1073" y="66"/>
                  </a:lnTo>
                  <a:lnTo>
                    <a:pt x="1082" y="65"/>
                  </a:lnTo>
                  <a:lnTo>
                    <a:pt x="1105" y="64"/>
                  </a:lnTo>
                  <a:lnTo>
                    <a:pt x="1131" y="61"/>
                  </a:lnTo>
                  <a:lnTo>
                    <a:pt x="1145" y="60"/>
                  </a:lnTo>
                  <a:lnTo>
                    <a:pt x="1158" y="60"/>
                  </a:lnTo>
                  <a:lnTo>
                    <a:pt x="1170" y="60"/>
                  </a:lnTo>
                  <a:lnTo>
                    <a:pt x="1180" y="62"/>
                  </a:lnTo>
                  <a:lnTo>
                    <a:pt x="1180" y="68"/>
                  </a:lnTo>
                  <a:lnTo>
                    <a:pt x="1179" y="75"/>
                  </a:lnTo>
                  <a:lnTo>
                    <a:pt x="1176" y="83"/>
                  </a:lnTo>
                  <a:lnTo>
                    <a:pt x="1173" y="91"/>
                  </a:lnTo>
                  <a:lnTo>
                    <a:pt x="1162" y="109"/>
                  </a:lnTo>
                  <a:lnTo>
                    <a:pt x="1148" y="127"/>
                  </a:lnTo>
                  <a:lnTo>
                    <a:pt x="1119" y="162"/>
                  </a:lnTo>
                  <a:lnTo>
                    <a:pt x="1100" y="189"/>
                  </a:lnTo>
                  <a:lnTo>
                    <a:pt x="1073" y="22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46" name="Freeform 186"/>
            <p:cNvSpPr>
              <a:spLocks/>
            </p:cNvSpPr>
            <p:nvPr/>
          </p:nvSpPr>
          <p:spPr bwMode="auto">
            <a:xfrm>
              <a:off x="6630288" y="5798369"/>
              <a:ext cx="267789" cy="484090"/>
            </a:xfrm>
            <a:custGeom>
              <a:avLst/>
              <a:gdLst/>
              <a:ahLst/>
              <a:cxnLst>
                <a:cxn ang="0">
                  <a:pos x="493" y="770"/>
                </a:cxn>
                <a:cxn ang="0">
                  <a:pos x="515" y="599"/>
                </a:cxn>
                <a:cxn ang="0">
                  <a:pos x="513" y="505"/>
                </a:cxn>
                <a:cxn ang="0">
                  <a:pos x="585" y="379"/>
                </a:cxn>
                <a:cxn ang="0">
                  <a:pos x="574" y="339"/>
                </a:cxn>
                <a:cxn ang="0">
                  <a:pos x="556" y="292"/>
                </a:cxn>
                <a:cxn ang="0">
                  <a:pos x="578" y="252"/>
                </a:cxn>
                <a:cxn ang="0">
                  <a:pos x="568" y="228"/>
                </a:cxn>
                <a:cxn ang="0">
                  <a:pos x="509" y="202"/>
                </a:cxn>
                <a:cxn ang="0">
                  <a:pos x="515" y="182"/>
                </a:cxn>
                <a:cxn ang="0">
                  <a:pos x="565" y="147"/>
                </a:cxn>
                <a:cxn ang="0">
                  <a:pos x="532" y="134"/>
                </a:cxn>
                <a:cxn ang="0">
                  <a:pos x="515" y="116"/>
                </a:cxn>
                <a:cxn ang="0">
                  <a:pos x="524" y="66"/>
                </a:cxn>
                <a:cxn ang="0">
                  <a:pos x="495" y="68"/>
                </a:cxn>
                <a:cxn ang="0">
                  <a:pos x="462" y="54"/>
                </a:cxn>
                <a:cxn ang="0">
                  <a:pos x="435" y="2"/>
                </a:cxn>
                <a:cxn ang="0">
                  <a:pos x="408" y="9"/>
                </a:cxn>
                <a:cxn ang="0">
                  <a:pos x="373" y="62"/>
                </a:cxn>
                <a:cxn ang="0">
                  <a:pos x="282" y="106"/>
                </a:cxn>
                <a:cxn ang="0">
                  <a:pos x="182" y="139"/>
                </a:cxn>
                <a:cxn ang="0">
                  <a:pos x="112" y="129"/>
                </a:cxn>
                <a:cxn ang="0">
                  <a:pos x="46" y="85"/>
                </a:cxn>
                <a:cxn ang="0">
                  <a:pos x="20" y="146"/>
                </a:cxn>
                <a:cxn ang="0">
                  <a:pos x="19" y="174"/>
                </a:cxn>
                <a:cxn ang="0">
                  <a:pos x="35" y="198"/>
                </a:cxn>
                <a:cxn ang="0">
                  <a:pos x="18" y="240"/>
                </a:cxn>
                <a:cxn ang="0">
                  <a:pos x="76" y="265"/>
                </a:cxn>
                <a:cxn ang="0">
                  <a:pos x="92" y="282"/>
                </a:cxn>
                <a:cxn ang="0">
                  <a:pos x="84" y="347"/>
                </a:cxn>
                <a:cxn ang="0">
                  <a:pos x="102" y="384"/>
                </a:cxn>
                <a:cxn ang="0">
                  <a:pos x="112" y="432"/>
                </a:cxn>
                <a:cxn ang="0">
                  <a:pos x="88" y="519"/>
                </a:cxn>
                <a:cxn ang="0">
                  <a:pos x="67" y="567"/>
                </a:cxn>
                <a:cxn ang="0">
                  <a:pos x="75" y="593"/>
                </a:cxn>
                <a:cxn ang="0">
                  <a:pos x="110" y="558"/>
                </a:cxn>
                <a:cxn ang="0">
                  <a:pos x="123" y="627"/>
                </a:cxn>
                <a:cxn ang="0">
                  <a:pos x="119" y="685"/>
                </a:cxn>
                <a:cxn ang="0">
                  <a:pos x="105" y="684"/>
                </a:cxn>
                <a:cxn ang="0">
                  <a:pos x="83" y="676"/>
                </a:cxn>
                <a:cxn ang="0">
                  <a:pos x="39" y="834"/>
                </a:cxn>
                <a:cxn ang="0">
                  <a:pos x="35" y="896"/>
                </a:cxn>
                <a:cxn ang="0">
                  <a:pos x="59" y="926"/>
                </a:cxn>
                <a:cxn ang="0">
                  <a:pos x="49" y="932"/>
                </a:cxn>
                <a:cxn ang="0">
                  <a:pos x="2" y="914"/>
                </a:cxn>
                <a:cxn ang="0">
                  <a:pos x="6" y="961"/>
                </a:cxn>
                <a:cxn ang="0">
                  <a:pos x="19" y="976"/>
                </a:cxn>
                <a:cxn ang="0">
                  <a:pos x="77" y="954"/>
                </a:cxn>
                <a:cxn ang="0">
                  <a:pos x="98" y="978"/>
                </a:cxn>
                <a:cxn ang="0">
                  <a:pos x="112" y="1063"/>
                </a:cxn>
                <a:cxn ang="0">
                  <a:pos x="181" y="1071"/>
                </a:cxn>
                <a:cxn ang="0">
                  <a:pos x="238" y="1067"/>
                </a:cxn>
                <a:cxn ang="0">
                  <a:pos x="264" y="1025"/>
                </a:cxn>
                <a:cxn ang="0">
                  <a:pos x="251" y="970"/>
                </a:cxn>
                <a:cxn ang="0">
                  <a:pos x="268" y="931"/>
                </a:cxn>
                <a:cxn ang="0">
                  <a:pos x="256" y="866"/>
                </a:cxn>
                <a:cxn ang="0">
                  <a:pos x="289" y="869"/>
                </a:cxn>
                <a:cxn ang="0">
                  <a:pos x="396" y="928"/>
                </a:cxn>
                <a:cxn ang="0">
                  <a:pos x="422" y="980"/>
                </a:cxn>
                <a:cxn ang="0">
                  <a:pos x="444" y="980"/>
                </a:cxn>
              </a:cxnLst>
              <a:rect l="0" t="0" r="r" b="b"/>
              <a:pathLst>
                <a:path w="587" h="1075">
                  <a:moveTo>
                    <a:pt x="466" y="895"/>
                  </a:moveTo>
                  <a:lnTo>
                    <a:pt x="475" y="873"/>
                  </a:lnTo>
                  <a:lnTo>
                    <a:pt x="480" y="848"/>
                  </a:lnTo>
                  <a:lnTo>
                    <a:pt x="486" y="822"/>
                  </a:lnTo>
                  <a:lnTo>
                    <a:pt x="489" y="796"/>
                  </a:lnTo>
                  <a:lnTo>
                    <a:pt x="493" y="770"/>
                  </a:lnTo>
                  <a:lnTo>
                    <a:pt x="496" y="743"/>
                  </a:lnTo>
                  <a:lnTo>
                    <a:pt x="499" y="718"/>
                  </a:lnTo>
                  <a:lnTo>
                    <a:pt x="502" y="694"/>
                  </a:lnTo>
                  <a:lnTo>
                    <a:pt x="509" y="656"/>
                  </a:lnTo>
                  <a:lnTo>
                    <a:pt x="514" y="619"/>
                  </a:lnTo>
                  <a:lnTo>
                    <a:pt x="515" y="599"/>
                  </a:lnTo>
                  <a:lnTo>
                    <a:pt x="515" y="580"/>
                  </a:lnTo>
                  <a:lnTo>
                    <a:pt x="515" y="562"/>
                  </a:lnTo>
                  <a:lnTo>
                    <a:pt x="513" y="544"/>
                  </a:lnTo>
                  <a:lnTo>
                    <a:pt x="511" y="529"/>
                  </a:lnTo>
                  <a:lnTo>
                    <a:pt x="511" y="518"/>
                  </a:lnTo>
                  <a:lnTo>
                    <a:pt x="513" y="505"/>
                  </a:lnTo>
                  <a:lnTo>
                    <a:pt x="511" y="492"/>
                  </a:lnTo>
                  <a:lnTo>
                    <a:pt x="552" y="418"/>
                  </a:lnTo>
                  <a:lnTo>
                    <a:pt x="559" y="408"/>
                  </a:lnTo>
                  <a:lnTo>
                    <a:pt x="570" y="399"/>
                  </a:lnTo>
                  <a:lnTo>
                    <a:pt x="579" y="388"/>
                  </a:lnTo>
                  <a:lnTo>
                    <a:pt x="585" y="379"/>
                  </a:lnTo>
                  <a:lnTo>
                    <a:pt x="587" y="374"/>
                  </a:lnTo>
                  <a:lnTo>
                    <a:pt x="587" y="370"/>
                  </a:lnTo>
                  <a:lnTo>
                    <a:pt x="585" y="365"/>
                  </a:lnTo>
                  <a:lnTo>
                    <a:pt x="584" y="360"/>
                  </a:lnTo>
                  <a:lnTo>
                    <a:pt x="580" y="351"/>
                  </a:lnTo>
                  <a:lnTo>
                    <a:pt x="574" y="339"/>
                  </a:lnTo>
                  <a:lnTo>
                    <a:pt x="566" y="329"/>
                  </a:lnTo>
                  <a:lnTo>
                    <a:pt x="561" y="317"/>
                  </a:lnTo>
                  <a:lnTo>
                    <a:pt x="558" y="310"/>
                  </a:lnTo>
                  <a:lnTo>
                    <a:pt x="557" y="305"/>
                  </a:lnTo>
                  <a:lnTo>
                    <a:pt x="556" y="299"/>
                  </a:lnTo>
                  <a:lnTo>
                    <a:pt x="556" y="292"/>
                  </a:lnTo>
                  <a:lnTo>
                    <a:pt x="557" y="283"/>
                  </a:lnTo>
                  <a:lnTo>
                    <a:pt x="559" y="277"/>
                  </a:lnTo>
                  <a:lnTo>
                    <a:pt x="565" y="269"/>
                  </a:lnTo>
                  <a:lnTo>
                    <a:pt x="568" y="264"/>
                  </a:lnTo>
                  <a:lnTo>
                    <a:pt x="574" y="257"/>
                  </a:lnTo>
                  <a:lnTo>
                    <a:pt x="578" y="252"/>
                  </a:lnTo>
                  <a:lnTo>
                    <a:pt x="580" y="246"/>
                  </a:lnTo>
                  <a:lnTo>
                    <a:pt x="581" y="239"/>
                  </a:lnTo>
                  <a:lnTo>
                    <a:pt x="580" y="237"/>
                  </a:lnTo>
                  <a:lnTo>
                    <a:pt x="578" y="233"/>
                  </a:lnTo>
                  <a:lnTo>
                    <a:pt x="574" y="230"/>
                  </a:lnTo>
                  <a:lnTo>
                    <a:pt x="568" y="228"/>
                  </a:lnTo>
                  <a:lnTo>
                    <a:pt x="557" y="222"/>
                  </a:lnTo>
                  <a:lnTo>
                    <a:pt x="543" y="217"/>
                  </a:lnTo>
                  <a:lnTo>
                    <a:pt x="528" y="212"/>
                  </a:lnTo>
                  <a:lnTo>
                    <a:pt x="517" y="207"/>
                  </a:lnTo>
                  <a:lnTo>
                    <a:pt x="511" y="204"/>
                  </a:lnTo>
                  <a:lnTo>
                    <a:pt x="509" y="202"/>
                  </a:lnTo>
                  <a:lnTo>
                    <a:pt x="506" y="199"/>
                  </a:lnTo>
                  <a:lnTo>
                    <a:pt x="505" y="195"/>
                  </a:lnTo>
                  <a:lnTo>
                    <a:pt x="506" y="191"/>
                  </a:lnTo>
                  <a:lnTo>
                    <a:pt x="509" y="189"/>
                  </a:lnTo>
                  <a:lnTo>
                    <a:pt x="511" y="185"/>
                  </a:lnTo>
                  <a:lnTo>
                    <a:pt x="515" y="182"/>
                  </a:lnTo>
                  <a:lnTo>
                    <a:pt x="526" y="176"/>
                  </a:lnTo>
                  <a:lnTo>
                    <a:pt x="537" y="171"/>
                  </a:lnTo>
                  <a:lnTo>
                    <a:pt x="549" y="164"/>
                  </a:lnTo>
                  <a:lnTo>
                    <a:pt x="558" y="156"/>
                  </a:lnTo>
                  <a:lnTo>
                    <a:pt x="562" y="152"/>
                  </a:lnTo>
                  <a:lnTo>
                    <a:pt x="565" y="147"/>
                  </a:lnTo>
                  <a:lnTo>
                    <a:pt x="567" y="142"/>
                  </a:lnTo>
                  <a:lnTo>
                    <a:pt x="567" y="136"/>
                  </a:lnTo>
                  <a:lnTo>
                    <a:pt x="567" y="134"/>
                  </a:lnTo>
                  <a:lnTo>
                    <a:pt x="556" y="134"/>
                  </a:lnTo>
                  <a:lnTo>
                    <a:pt x="544" y="136"/>
                  </a:lnTo>
                  <a:lnTo>
                    <a:pt x="532" y="134"/>
                  </a:lnTo>
                  <a:lnTo>
                    <a:pt x="522" y="132"/>
                  </a:lnTo>
                  <a:lnTo>
                    <a:pt x="518" y="130"/>
                  </a:lnTo>
                  <a:lnTo>
                    <a:pt x="517" y="129"/>
                  </a:lnTo>
                  <a:lnTo>
                    <a:pt x="515" y="126"/>
                  </a:lnTo>
                  <a:lnTo>
                    <a:pt x="514" y="124"/>
                  </a:lnTo>
                  <a:lnTo>
                    <a:pt x="515" y="116"/>
                  </a:lnTo>
                  <a:lnTo>
                    <a:pt x="518" y="107"/>
                  </a:lnTo>
                  <a:lnTo>
                    <a:pt x="521" y="97"/>
                  </a:lnTo>
                  <a:lnTo>
                    <a:pt x="523" y="88"/>
                  </a:lnTo>
                  <a:lnTo>
                    <a:pt x="526" y="79"/>
                  </a:lnTo>
                  <a:lnTo>
                    <a:pt x="526" y="72"/>
                  </a:lnTo>
                  <a:lnTo>
                    <a:pt x="524" y="66"/>
                  </a:lnTo>
                  <a:lnTo>
                    <a:pt x="522" y="62"/>
                  </a:lnTo>
                  <a:lnTo>
                    <a:pt x="519" y="59"/>
                  </a:lnTo>
                  <a:lnTo>
                    <a:pt x="517" y="59"/>
                  </a:lnTo>
                  <a:lnTo>
                    <a:pt x="510" y="60"/>
                  </a:lnTo>
                  <a:lnTo>
                    <a:pt x="504" y="64"/>
                  </a:lnTo>
                  <a:lnTo>
                    <a:pt x="495" y="68"/>
                  </a:lnTo>
                  <a:lnTo>
                    <a:pt x="487" y="71"/>
                  </a:lnTo>
                  <a:lnTo>
                    <a:pt x="482" y="72"/>
                  </a:lnTo>
                  <a:lnTo>
                    <a:pt x="478" y="71"/>
                  </a:lnTo>
                  <a:lnTo>
                    <a:pt x="473" y="68"/>
                  </a:lnTo>
                  <a:lnTo>
                    <a:pt x="469" y="64"/>
                  </a:lnTo>
                  <a:lnTo>
                    <a:pt x="462" y="54"/>
                  </a:lnTo>
                  <a:lnTo>
                    <a:pt x="456" y="41"/>
                  </a:lnTo>
                  <a:lnTo>
                    <a:pt x="451" y="28"/>
                  </a:lnTo>
                  <a:lnTo>
                    <a:pt x="445" y="16"/>
                  </a:lnTo>
                  <a:lnTo>
                    <a:pt x="443" y="10"/>
                  </a:lnTo>
                  <a:lnTo>
                    <a:pt x="439" y="6"/>
                  </a:lnTo>
                  <a:lnTo>
                    <a:pt x="435" y="2"/>
                  </a:lnTo>
                  <a:lnTo>
                    <a:pt x="431" y="1"/>
                  </a:lnTo>
                  <a:lnTo>
                    <a:pt x="427" y="0"/>
                  </a:lnTo>
                  <a:lnTo>
                    <a:pt x="423" y="0"/>
                  </a:lnTo>
                  <a:lnTo>
                    <a:pt x="420" y="1"/>
                  </a:lnTo>
                  <a:lnTo>
                    <a:pt x="416" y="2"/>
                  </a:lnTo>
                  <a:lnTo>
                    <a:pt x="408" y="9"/>
                  </a:lnTo>
                  <a:lnTo>
                    <a:pt x="401" y="16"/>
                  </a:lnTo>
                  <a:lnTo>
                    <a:pt x="396" y="25"/>
                  </a:lnTo>
                  <a:lnTo>
                    <a:pt x="391" y="35"/>
                  </a:lnTo>
                  <a:lnTo>
                    <a:pt x="386" y="47"/>
                  </a:lnTo>
                  <a:lnTo>
                    <a:pt x="379" y="57"/>
                  </a:lnTo>
                  <a:lnTo>
                    <a:pt x="373" y="62"/>
                  </a:lnTo>
                  <a:lnTo>
                    <a:pt x="366" y="64"/>
                  </a:lnTo>
                  <a:lnTo>
                    <a:pt x="348" y="67"/>
                  </a:lnTo>
                  <a:lnTo>
                    <a:pt x="325" y="75"/>
                  </a:lnTo>
                  <a:lnTo>
                    <a:pt x="311" y="82"/>
                  </a:lnTo>
                  <a:lnTo>
                    <a:pt x="296" y="94"/>
                  </a:lnTo>
                  <a:lnTo>
                    <a:pt x="282" y="106"/>
                  </a:lnTo>
                  <a:lnTo>
                    <a:pt x="268" y="115"/>
                  </a:lnTo>
                  <a:lnTo>
                    <a:pt x="243" y="125"/>
                  </a:lnTo>
                  <a:lnTo>
                    <a:pt x="219" y="133"/>
                  </a:lnTo>
                  <a:lnTo>
                    <a:pt x="207" y="136"/>
                  </a:lnTo>
                  <a:lnTo>
                    <a:pt x="194" y="138"/>
                  </a:lnTo>
                  <a:lnTo>
                    <a:pt x="182" y="139"/>
                  </a:lnTo>
                  <a:lnTo>
                    <a:pt x="171" y="141"/>
                  </a:lnTo>
                  <a:lnTo>
                    <a:pt x="159" y="141"/>
                  </a:lnTo>
                  <a:lnTo>
                    <a:pt x="147" y="139"/>
                  </a:lnTo>
                  <a:lnTo>
                    <a:pt x="136" y="137"/>
                  </a:lnTo>
                  <a:lnTo>
                    <a:pt x="124" y="133"/>
                  </a:lnTo>
                  <a:lnTo>
                    <a:pt x="112" y="129"/>
                  </a:lnTo>
                  <a:lnTo>
                    <a:pt x="101" y="123"/>
                  </a:lnTo>
                  <a:lnTo>
                    <a:pt x="89" y="116"/>
                  </a:lnTo>
                  <a:lnTo>
                    <a:pt x="79" y="107"/>
                  </a:lnTo>
                  <a:lnTo>
                    <a:pt x="58" y="89"/>
                  </a:lnTo>
                  <a:lnTo>
                    <a:pt x="49" y="84"/>
                  </a:lnTo>
                  <a:lnTo>
                    <a:pt x="46" y="85"/>
                  </a:lnTo>
                  <a:lnTo>
                    <a:pt x="44" y="92"/>
                  </a:lnTo>
                  <a:lnTo>
                    <a:pt x="41" y="102"/>
                  </a:lnTo>
                  <a:lnTo>
                    <a:pt x="37" y="115"/>
                  </a:lnTo>
                  <a:lnTo>
                    <a:pt x="32" y="126"/>
                  </a:lnTo>
                  <a:lnTo>
                    <a:pt x="27" y="136"/>
                  </a:lnTo>
                  <a:lnTo>
                    <a:pt x="20" y="146"/>
                  </a:lnTo>
                  <a:lnTo>
                    <a:pt x="15" y="156"/>
                  </a:lnTo>
                  <a:lnTo>
                    <a:pt x="14" y="160"/>
                  </a:lnTo>
                  <a:lnTo>
                    <a:pt x="14" y="163"/>
                  </a:lnTo>
                  <a:lnTo>
                    <a:pt x="15" y="167"/>
                  </a:lnTo>
                  <a:lnTo>
                    <a:pt x="15" y="169"/>
                  </a:lnTo>
                  <a:lnTo>
                    <a:pt x="19" y="174"/>
                  </a:lnTo>
                  <a:lnTo>
                    <a:pt x="24" y="180"/>
                  </a:lnTo>
                  <a:lnTo>
                    <a:pt x="30" y="183"/>
                  </a:lnTo>
                  <a:lnTo>
                    <a:pt x="33" y="186"/>
                  </a:lnTo>
                  <a:lnTo>
                    <a:pt x="36" y="190"/>
                  </a:lnTo>
                  <a:lnTo>
                    <a:pt x="37" y="193"/>
                  </a:lnTo>
                  <a:lnTo>
                    <a:pt x="35" y="198"/>
                  </a:lnTo>
                  <a:lnTo>
                    <a:pt x="31" y="204"/>
                  </a:lnTo>
                  <a:lnTo>
                    <a:pt x="27" y="211"/>
                  </a:lnTo>
                  <a:lnTo>
                    <a:pt x="22" y="217"/>
                  </a:lnTo>
                  <a:lnTo>
                    <a:pt x="13" y="229"/>
                  </a:lnTo>
                  <a:lnTo>
                    <a:pt x="9" y="237"/>
                  </a:lnTo>
                  <a:lnTo>
                    <a:pt x="18" y="240"/>
                  </a:lnTo>
                  <a:lnTo>
                    <a:pt x="31" y="247"/>
                  </a:lnTo>
                  <a:lnTo>
                    <a:pt x="43" y="255"/>
                  </a:lnTo>
                  <a:lnTo>
                    <a:pt x="54" y="261"/>
                  </a:lnTo>
                  <a:lnTo>
                    <a:pt x="62" y="262"/>
                  </a:lnTo>
                  <a:lnTo>
                    <a:pt x="72" y="264"/>
                  </a:lnTo>
                  <a:lnTo>
                    <a:pt x="76" y="265"/>
                  </a:lnTo>
                  <a:lnTo>
                    <a:pt x="81" y="266"/>
                  </a:lnTo>
                  <a:lnTo>
                    <a:pt x="84" y="268"/>
                  </a:lnTo>
                  <a:lnTo>
                    <a:pt x="87" y="270"/>
                  </a:lnTo>
                  <a:lnTo>
                    <a:pt x="88" y="273"/>
                  </a:lnTo>
                  <a:lnTo>
                    <a:pt x="90" y="277"/>
                  </a:lnTo>
                  <a:lnTo>
                    <a:pt x="92" y="282"/>
                  </a:lnTo>
                  <a:lnTo>
                    <a:pt x="93" y="288"/>
                  </a:lnTo>
                  <a:lnTo>
                    <a:pt x="94" y="303"/>
                  </a:lnTo>
                  <a:lnTo>
                    <a:pt x="96" y="312"/>
                  </a:lnTo>
                  <a:lnTo>
                    <a:pt x="90" y="321"/>
                  </a:lnTo>
                  <a:lnTo>
                    <a:pt x="87" y="334"/>
                  </a:lnTo>
                  <a:lnTo>
                    <a:pt x="84" y="347"/>
                  </a:lnTo>
                  <a:lnTo>
                    <a:pt x="81" y="358"/>
                  </a:lnTo>
                  <a:lnTo>
                    <a:pt x="81" y="364"/>
                  </a:lnTo>
                  <a:lnTo>
                    <a:pt x="85" y="367"/>
                  </a:lnTo>
                  <a:lnTo>
                    <a:pt x="90" y="373"/>
                  </a:lnTo>
                  <a:lnTo>
                    <a:pt x="96" y="378"/>
                  </a:lnTo>
                  <a:lnTo>
                    <a:pt x="102" y="384"/>
                  </a:lnTo>
                  <a:lnTo>
                    <a:pt x="107" y="391"/>
                  </a:lnTo>
                  <a:lnTo>
                    <a:pt x="110" y="395"/>
                  </a:lnTo>
                  <a:lnTo>
                    <a:pt x="112" y="399"/>
                  </a:lnTo>
                  <a:lnTo>
                    <a:pt x="112" y="404"/>
                  </a:lnTo>
                  <a:lnTo>
                    <a:pt x="114" y="409"/>
                  </a:lnTo>
                  <a:lnTo>
                    <a:pt x="112" y="432"/>
                  </a:lnTo>
                  <a:lnTo>
                    <a:pt x="110" y="462"/>
                  </a:lnTo>
                  <a:lnTo>
                    <a:pt x="107" y="478"/>
                  </a:lnTo>
                  <a:lnTo>
                    <a:pt x="103" y="490"/>
                  </a:lnTo>
                  <a:lnTo>
                    <a:pt x="100" y="502"/>
                  </a:lnTo>
                  <a:lnTo>
                    <a:pt x="93" y="511"/>
                  </a:lnTo>
                  <a:lnTo>
                    <a:pt x="88" y="519"/>
                  </a:lnTo>
                  <a:lnTo>
                    <a:pt x="81" y="525"/>
                  </a:lnTo>
                  <a:lnTo>
                    <a:pt x="77" y="533"/>
                  </a:lnTo>
                  <a:lnTo>
                    <a:pt x="74" y="541"/>
                  </a:lnTo>
                  <a:lnTo>
                    <a:pt x="71" y="549"/>
                  </a:lnTo>
                  <a:lnTo>
                    <a:pt x="68" y="557"/>
                  </a:lnTo>
                  <a:lnTo>
                    <a:pt x="67" y="567"/>
                  </a:lnTo>
                  <a:lnTo>
                    <a:pt x="67" y="577"/>
                  </a:lnTo>
                  <a:lnTo>
                    <a:pt x="67" y="584"/>
                  </a:lnTo>
                  <a:lnTo>
                    <a:pt x="68" y="588"/>
                  </a:lnTo>
                  <a:lnTo>
                    <a:pt x="70" y="590"/>
                  </a:lnTo>
                  <a:lnTo>
                    <a:pt x="72" y="592"/>
                  </a:lnTo>
                  <a:lnTo>
                    <a:pt x="75" y="593"/>
                  </a:lnTo>
                  <a:lnTo>
                    <a:pt x="77" y="592"/>
                  </a:lnTo>
                  <a:lnTo>
                    <a:pt x="80" y="589"/>
                  </a:lnTo>
                  <a:lnTo>
                    <a:pt x="84" y="586"/>
                  </a:lnTo>
                  <a:lnTo>
                    <a:pt x="97" y="572"/>
                  </a:lnTo>
                  <a:lnTo>
                    <a:pt x="107" y="560"/>
                  </a:lnTo>
                  <a:lnTo>
                    <a:pt x="110" y="558"/>
                  </a:lnTo>
                  <a:lnTo>
                    <a:pt x="114" y="558"/>
                  </a:lnTo>
                  <a:lnTo>
                    <a:pt x="116" y="560"/>
                  </a:lnTo>
                  <a:lnTo>
                    <a:pt x="118" y="564"/>
                  </a:lnTo>
                  <a:lnTo>
                    <a:pt x="120" y="576"/>
                  </a:lnTo>
                  <a:lnTo>
                    <a:pt x="123" y="593"/>
                  </a:lnTo>
                  <a:lnTo>
                    <a:pt x="123" y="627"/>
                  </a:lnTo>
                  <a:lnTo>
                    <a:pt x="123" y="647"/>
                  </a:lnTo>
                  <a:lnTo>
                    <a:pt x="123" y="658"/>
                  </a:lnTo>
                  <a:lnTo>
                    <a:pt x="123" y="669"/>
                  </a:lnTo>
                  <a:lnTo>
                    <a:pt x="122" y="676"/>
                  </a:lnTo>
                  <a:lnTo>
                    <a:pt x="120" y="681"/>
                  </a:lnTo>
                  <a:lnTo>
                    <a:pt x="119" y="685"/>
                  </a:lnTo>
                  <a:lnTo>
                    <a:pt x="116" y="689"/>
                  </a:lnTo>
                  <a:lnTo>
                    <a:pt x="114" y="690"/>
                  </a:lnTo>
                  <a:lnTo>
                    <a:pt x="112" y="690"/>
                  </a:lnTo>
                  <a:lnTo>
                    <a:pt x="110" y="690"/>
                  </a:lnTo>
                  <a:lnTo>
                    <a:pt x="109" y="687"/>
                  </a:lnTo>
                  <a:lnTo>
                    <a:pt x="105" y="684"/>
                  </a:lnTo>
                  <a:lnTo>
                    <a:pt x="101" y="678"/>
                  </a:lnTo>
                  <a:lnTo>
                    <a:pt x="98" y="672"/>
                  </a:lnTo>
                  <a:lnTo>
                    <a:pt x="94" y="667"/>
                  </a:lnTo>
                  <a:lnTo>
                    <a:pt x="90" y="663"/>
                  </a:lnTo>
                  <a:lnTo>
                    <a:pt x="87" y="661"/>
                  </a:lnTo>
                  <a:lnTo>
                    <a:pt x="83" y="676"/>
                  </a:lnTo>
                  <a:lnTo>
                    <a:pt x="76" y="689"/>
                  </a:lnTo>
                  <a:lnTo>
                    <a:pt x="71" y="703"/>
                  </a:lnTo>
                  <a:lnTo>
                    <a:pt x="67" y="718"/>
                  </a:lnTo>
                  <a:lnTo>
                    <a:pt x="54" y="803"/>
                  </a:lnTo>
                  <a:lnTo>
                    <a:pt x="46" y="818"/>
                  </a:lnTo>
                  <a:lnTo>
                    <a:pt x="39" y="834"/>
                  </a:lnTo>
                  <a:lnTo>
                    <a:pt x="33" y="849"/>
                  </a:lnTo>
                  <a:lnTo>
                    <a:pt x="30" y="866"/>
                  </a:lnTo>
                  <a:lnTo>
                    <a:pt x="30" y="874"/>
                  </a:lnTo>
                  <a:lnTo>
                    <a:pt x="30" y="882"/>
                  </a:lnTo>
                  <a:lnTo>
                    <a:pt x="32" y="889"/>
                  </a:lnTo>
                  <a:lnTo>
                    <a:pt x="35" y="896"/>
                  </a:lnTo>
                  <a:lnTo>
                    <a:pt x="39" y="902"/>
                  </a:lnTo>
                  <a:lnTo>
                    <a:pt x="44" y="909"/>
                  </a:lnTo>
                  <a:lnTo>
                    <a:pt x="52" y="915"/>
                  </a:lnTo>
                  <a:lnTo>
                    <a:pt x="61" y="921"/>
                  </a:lnTo>
                  <a:lnTo>
                    <a:pt x="61" y="923"/>
                  </a:lnTo>
                  <a:lnTo>
                    <a:pt x="59" y="926"/>
                  </a:lnTo>
                  <a:lnTo>
                    <a:pt x="58" y="928"/>
                  </a:lnTo>
                  <a:lnTo>
                    <a:pt x="55" y="930"/>
                  </a:lnTo>
                  <a:lnTo>
                    <a:pt x="54" y="932"/>
                  </a:lnTo>
                  <a:lnTo>
                    <a:pt x="53" y="934"/>
                  </a:lnTo>
                  <a:lnTo>
                    <a:pt x="50" y="934"/>
                  </a:lnTo>
                  <a:lnTo>
                    <a:pt x="49" y="932"/>
                  </a:lnTo>
                  <a:lnTo>
                    <a:pt x="44" y="931"/>
                  </a:lnTo>
                  <a:lnTo>
                    <a:pt x="37" y="927"/>
                  </a:lnTo>
                  <a:lnTo>
                    <a:pt x="26" y="918"/>
                  </a:lnTo>
                  <a:lnTo>
                    <a:pt x="18" y="914"/>
                  </a:lnTo>
                  <a:lnTo>
                    <a:pt x="8" y="914"/>
                  </a:lnTo>
                  <a:lnTo>
                    <a:pt x="2" y="914"/>
                  </a:lnTo>
                  <a:lnTo>
                    <a:pt x="0" y="915"/>
                  </a:lnTo>
                  <a:lnTo>
                    <a:pt x="0" y="917"/>
                  </a:lnTo>
                  <a:lnTo>
                    <a:pt x="2" y="923"/>
                  </a:lnTo>
                  <a:lnTo>
                    <a:pt x="8" y="934"/>
                  </a:lnTo>
                  <a:lnTo>
                    <a:pt x="8" y="946"/>
                  </a:lnTo>
                  <a:lnTo>
                    <a:pt x="6" y="961"/>
                  </a:lnTo>
                  <a:lnTo>
                    <a:pt x="8" y="967"/>
                  </a:lnTo>
                  <a:lnTo>
                    <a:pt x="9" y="972"/>
                  </a:lnTo>
                  <a:lnTo>
                    <a:pt x="10" y="974"/>
                  </a:lnTo>
                  <a:lnTo>
                    <a:pt x="13" y="975"/>
                  </a:lnTo>
                  <a:lnTo>
                    <a:pt x="15" y="976"/>
                  </a:lnTo>
                  <a:lnTo>
                    <a:pt x="19" y="976"/>
                  </a:lnTo>
                  <a:lnTo>
                    <a:pt x="30" y="974"/>
                  </a:lnTo>
                  <a:lnTo>
                    <a:pt x="41" y="969"/>
                  </a:lnTo>
                  <a:lnTo>
                    <a:pt x="54" y="962"/>
                  </a:lnTo>
                  <a:lnTo>
                    <a:pt x="67" y="957"/>
                  </a:lnTo>
                  <a:lnTo>
                    <a:pt x="72" y="954"/>
                  </a:lnTo>
                  <a:lnTo>
                    <a:pt x="77" y="954"/>
                  </a:lnTo>
                  <a:lnTo>
                    <a:pt x="83" y="954"/>
                  </a:lnTo>
                  <a:lnTo>
                    <a:pt x="88" y="954"/>
                  </a:lnTo>
                  <a:lnTo>
                    <a:pt x="92" y="958"/>
                  </a:lnTo>
                  <a:lnTo>
                    <a:pt x="94" y="962"/>
                  </a:lnTo>
                  <a:lnTo>
                    <a:pt x="97" y="969"/>
                  </a:lnTo>
                  <a:lnTo>
                    <a:pt x="98" y="978"/>
                  </a:lnTo>
                  <a:lnTo>
                    <a:pt x="98" y="994"/>
                  </a:lnTo>
                  <a:lnTo>
                    <a:pt x="98" y="1022"/>
                  </a:lnTo>
                  <a:lnTo>
                    <a:pt x="98" y="1048"/>
                  </a:lnTo>
                  <a:lnTo>
                    <a:pt x="100" y="1059"/>
                  </a:lnTo>
                  <a:lnTo>
                    <a:pt x="103" y="1062"/>
                  </a:lnTo>
                  <a:lnTo>
                    <a:pt x="112" y="1063"/>
                  </a:lnTo>
                  <a:lnTo>
                    <a:pt x="123" y="1064"/>
                  </a:lnTo>
                  <a:lnTo>
                    <a:pt x="136" y="1064"/>
                  </a:lnTo>
                  <a:lnTo>
                    <a:pt x="149" y="1066"/>
                  </a:lnTo>
                  <a:lnTo>
                    <a:pt x="162" y="1067"/>
                  </a:lnTo>
                  <a:lnTo>
                    <a:pt x="173" y="1068"/>
                  </a:lnTo>
                  <a:lnTo>
                    <a:pt x="181" y="1071"/>
                  </a:lnTo>
                  <a:lnTo>
                    <a:pt x="190" y="1073"/>
                  </a:lnTo>
                  <a:lnTo>
                    <a:pt x="199" y="1075"/>
                  </a:lnTo>
                  <a:lnTo>
                    <a:pt x="210" y="1075"/>
                  </a:lnTo>
                  <a:lnTo>
                    <a:pt x="220" y="1073"/>
                  </a:lnTo>
                  <a:lnTo>
                    <a:pt x="229" y="1071"/>
                  </a:lnTo>
                  <a:lnTo>
                    <a:pt x="238" y="1067"/>
                  </a:lnTo>
                  <a:lnTo>
                    <a:pt x="246" y="1062"/>
                  </a:lnTo>
                  <a:lnTo>
                    <a:pt x="254" y="1055"/>
                  </a:lnTo>
                  <a:lnTo>
                    <a:pt x="259" y="1048"/>
                  </a:lnTo>
                  <a:lnTo>
                    <a:pt x="263" y="1040"/>
                  </a:lnTo>
                  <a:lnTo>
                    <a:pt x="264" y="1033"/>
                  </a:lnTo>
                  <a:lnTo>
                    <a:pt x="264" y="1025"/>
                  </a:lnTo>
                  <a:lnTo>
                    <a:pt x="260" y="1010"/>
                  </a:lnTo>
                  <a:lnTo>
                    <a:pt x="254" y="994"/>
                  </a:lnTo>
                  <a:lnTo>
                    <a:pt x="251" y="985"/>
                  </a:lnTo>
                  <a:lnTo>
                    <a:pt x="251" y="979"/>
                  </a:lnTo>
                  <a:lnTo>
                    <a:pt x="250" y="974"/>
                  </a:lnTo>
                  <a:lnTo>
                    <a:pt x="251" y="970"/>
                  </a:lnTo>
                  <a:lnTo>
                    <a:pt x="256" y="961"/>
                  </a:lnTo>
                  <a:lnTo>
                    <a:pt x="267" y="950"/>
                  </a:lnTo>
                  <a:lnTo>
                    <a:pt x="268" y="946"/>
                  </a:lnTo>
                  <a:lnTo>
                    <a:pt x="269" y="943"/>
                  </a:lnTo>
                  <a:lnTo>
                    <a:pt x="269" y="936"/>
                  </a:lnTo>
                  <a:lnTo>
                    <a:pt x="268" y="931"/>
                  </a:lnTo>
                  <a:lnTo>
                    <a:pt x="265" y="917"/>
                  </a:lnTo>
                  <a:lnTo>
                    <a:pt x="261" y="901"/>
                  </a:lnTo>
                  <a:lnTo>
                    <a:pt x="258" y="887"/>
                  </a:lnTo>
                  <a:lnTo>
                    <a:pt x="255" y="875"/>
                  </a:lnTo>
                  <a:lnTo>
                    <a:pt x="255" y="870"/>
                  </a:lnTo>
                  <a:lnTo>
                    <a:pt x="256" y="866"/>
                  </a:lnTo>
                  <a:lnTo>
                    <a:pt x="258" y="862"/>
                  </a:lnTo>
                  <a:lnTo>
                    <a:pt x="260" y="861"/>
                  </a:lnTo>
                  <a:lnTo>
                    <a:pt x="265" y="861"/>
                  </a:lnTo>
                  <a:lnTo>
                    <a:pt x="272" y="862"/>
                  </a:lnTo>
                  <a:lnTo>
                    <a:pt x="280" y="865"/>
                  </a:lnTo>
                  <a:lnTo>
                    <a:pt x="289" y="869"/>
                  </a:lnTo>
                  <a:lnTo>
                    <a:pt x="311" y="879"/>
                  </a:lnTo>
                  <a:lnTo>
                    <a:pt x="335" y="891"/>
                  </a:lnTo>
                  <a:lnTo>
                    <a:pt x="360" y="904"/>
                  </a:lnTo>
                  <a:lnTo>
                    <a:pt x="381" y="917"/>
                  </a:lnTo>
                  <a:lnTo>
                    <a:pt x="390" y="923"/>
                  </a:lnTo>
                  <a:lnTo>
                    <a:pt x="396" y="928"/>
                  </a:lnTo>
                  <a:lnTo>
                    <a:pt x="401" y="934"/>
                  </a:lnTo>
                  <a:lnTo>
                    <a:pt x="405" y="937"/>
                  </a:lnTo>
                  <a:lnTo>
                    <a:pt x="409" y="949"/>
                  </a:lnTo>
                  <a:lnTo>
                    <a:pt x="416" y="965"/>
                  </a:lnTo>
                  <a:lnTo>
                    <a:pt x="420" y="972"/>
                  </a:lnTo>
                  <a:lnTo>
                    <a:pt x="422" y="980"/>
                  </a:lnTo>
                  <a:lnTo>
                    <a:pt x="426" y="984"/>
                  </a:lnTo>
                  <a:lnTo>
                    <a:pt x="427" y="987"/>
                  </a:lnTo>
                  <a:lnTo>
                    <a:pt x="432" y="987"/>
                  </a:lnTo>
                  <a:lnTo>
                    <a:pt x="438" y="985"/>
                  </a:lnTo>
                  <a:lnTo>
                    <a:pt x="442" y="983"/>
                  </a:lnTo>
                  <a:lnTo>
                    <a:pt x="444" y="980"/>
                  </a:lnTo>
                  <a:lnTo>
                    <a:pt x="448" y="972"/>
                  </a:lnTo>
                  <a:lnTo>
                    <a:pt x="451" y="963"/>
                  </a:lnTo>
                  <a:lnTo>
                    <a:pt x="454" y="943"/>
                  </a:lnTo>
                  <a:lnTo>
                    <a:pt x="460" y="924"/>
                  </a:lnTo>
                  <a:lnTo>
                    <a:pt x="466" y="89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47" name="Freeform 188"/>
            <p:cNvSpPr>
              <a:spLocks/>
            </p:cNvSpPr>
            <p:nvPr/>
          </p:nvSpPr>
          <p:spPr bwMode="auto">
            <a:xfrm>
              <a:off x="7353500" y="5287184"/>
              <a:ext cx="38256" cy="37933"/>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48" name="Freeform 189"/>
            <p:cNvSpPr>
              <a:spLocks/>
            </p:cNvSpPr>
            <p:nvPr/>
          </p:nvSpPr>
          <p:spPr bwMode="auto">
            <a:xfrm>
              <a:off x="6548313" y="4615239"/>
              <a:ext cx="1741536" cy="1990548"/>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49" name="Freeform 196"/>
            <p:cNvSpPr>
              <a:spLocks/>
            </p:cNvSpPr>
            <p:nvPr/>
          </p:nvSpPr>
          <p:spPr bwMode="auto">
            <a:xfrm>
              <a:off x="5101890" y="1815467"/>
              <a:ext cx="1082084" cy="1762953"/>
            </a:xfrm>
            <a:custGeom>
              <a:avLst/>
              <a:gdLst/>
              <a:ahLst/>
              <a:cxnLst>
                <a:cxn ang="0">
                  <a:pos x="1694" y="1326"/>
                </a:cxn>
                <a:cxn ang="0">
                  <a:pos x="1541" y="1265"/>
                </a:cxn>
                <a:cxn ang="0">
                  <a:pos x="1708" y="1160"/>
                </a:cxn>
                <a:cxn ang="0">
                  <a:pos x="1830" y="1062"/>
                </a:cxn>
                <a:cxn ang="0">
                  <a:pos x="2118" y="689"/>
                </a:cxn>
                <a:cxn ang="0">
                  <a:pos x="1795" y="549"/>
                </a:cxn>
                <a:cxn ang="0">
                  <a:pos x="1610" y="474"/>
                </a:cxn>
                <a:cxn ang="0">
                  <a:pos x="1628" y="401"/>
                </a:cxn>
                <a:cxn ang="0">
                  <a:pos x="1991" y="212"/>
                </a:cxn>
                <a:cxn ang="0">
                  <a:pos x="1825" y="130"/>
                </a:cxn>
                <a:cxn ang="0">
                  <a:pos x="1591" y="79"/>
                </a:cxn>
                <a:cxn ang="0">
                  <a:pos x="1439" y="165"/>
                </a:cxn>
                <a:cxn ang="0">
                  <a:pos x="1387" y="283"/>
                </a:cxn>
                <a:cxn ang="0">
                  <a:pos x="1281" y="379"/>
                </a:cxn>
                <a:cxn ang="0">
                  <a:pos x="1224" y="447"/>
                </a:cxn>
                <a:cxn ang="0">
                  <a:pos x="1215" y="561"/>
                </a:cxn>
                <a:cxn ang="0">
                  <a:pos x="1128" y="664"/>
                </a:cxn>
                <a:cxn ang="0">
                  <a:pos x="1024" y="750"/>
                </a:cxn>
                <a:cxn ang="0">
                  <a:pos x="1230" y="772"/>
                </a:cxn>
                <a:cxn ang="0">
                  <a:pos x="1031" y="1067"/>
                </a:cxn>
                <a:cxn ang="0">
                  <a:pos x="1217" y="1195"/>
                </a:cxn>
                <a:cxn ang="0">
                  <a:pos x="1129" y="1397"/>
                </a:cxn>
                <a:cxn ang="0">
                  <a:pos x="969" y="1577"/>
                </a:cxn>
                <a:cxn ang="0">
                  <a:pos x="926" y="1691"/>
                </a:cxn>
                <a:cxn ang="0">
                  <a:pos x="1065" y="1786"/>
                </a:cxn>
                <a:cxn ang="0">
                  <a:pos x="1216" y="1750"/>
                </a:cxn>
                <a:cxn ang="0">
                  <a:pos x="1338" y="1799"/>
                </a:cxn>
                <a:cxn ang="0">
                  <a:pos x="1294" y="2052"/>
                </a:cxn>
                <a:cxn ang="0">
                  <a:pos x="1339" y="2194"/>
                </a:cxn>
                <a:cxn ang="0">
                  <a:pos x="1272" y="2287"/>
                </a:cxn>
                <a:cxn ang="0">
                  <a:pos x="1247" y="2496"/>
                </a:cxn>
                <a:cxn ang="0">
                  <a:pos x="1124" y="2491"/>
                </a:cxn>
                <a:cxn ang="0">
                  <a:pos x="798" y="2338"/>
                </a:cxn>
                <a:cxn ang="0">
                  <a:pos x="695" y="2537"/>
                </a:cxn>
                <a:cxn ang="0">
                  <a:pos x="815" y="2688"/>
                </a:cxn>
                <a:cxn ang="0">
                  <a:pos x="658" y="2848"/>
                </a:cxn>
                <a:cxn ang="0">
                  <a:pos x="366" y="2910"/>
                </a:cxn>
                <a:cxn ang="0">
                  <a:pos x="444" y="3008"/>
                </a:cxn>
                <a:cxn ang="0">
                  <a:pos x="463" y="3096"/>
                </a:cxn>
                <a:cxn ang="0">
                  <a:pos x="707" y="3125"/>
                </a:cxn>
                <a:cxn ang="0">
                  <a:pos x="865" y="3317"/>
                </a:cxn>
                <a:cxn ang="0">
                  <a:pos x="1173" y="3232"/>
                </a:cxn>
                <a:cxn ang="0">
                  <a:pos x="891" y="3425"/>
                </a:cxn>
                <a:cxn ang="0">
                  <a:pos x="562" y="3381"/>
                </a:cxn>
                <a:cxn ang="0">
                  <a:pos x="55" y="3611"/>
                </a:cxn>
                <a:cxn ang="0">
                  <a:pos x="79" y="3719"/>
                </a:cxn>
                <a:cxn ang="0">
                  <a:pos x="311" y="3668"/>
                </a:cxn>
                <a:cxn ang="0">
                  <a:pos x="452" y="3711"/>
                </a:cxn>
                <a:cxn ang="0">
                  <a:pos x="715" y="3622"/>
                </a:cxn>
                <a:cxn ang="0">
                  <a:pos x="939" y="3755"/>
                </a:cxn>
                <a:cxn ang="0">
                  <a:pos x="1092" y="3714"/>
                </a:cxn>
                <a:cxn ang="0">
                  <a:pos x="1315" y="3716"/>
                </a:cxn>
                <a:cxn ang="0">
                  <a:pos x="1469" y="3787"/>
                </a:cxn>
                <a:cxn ang="0">
                  <a:pos x="1680" y="3857"/>
                </a:cxn>
                <a:cxn ang="0">
                  <a:pos x="2123" y="3771"/>
                </a:cxn>
                <a:cxn ang="0">
                  <a:pos x="1926" y="3629"/>
                </a:cxn>
                <a:cxn ang="0">
                  <a:pos x="2082" y="3484"/>
                </a:cxn>
                <a:cxn ang="0">
                  <a:pos x="2354" y="3273"/>
                </a:cxn>
                <a:cxn ang="0">
                  <a:pos x="2098" y="2967"/>
                </a:cxn>
                <a:cxn ang="0">
                  <a:pos x="1964" y="2929"/>
                </a:cxn>
                <a:cxn ang="0">
                  <a:pos x="1896" y="2527"/>
                </a:cxn>
                <a:cxn ang="0">
                  <a:pos x="2045" y="2469"/>
                </a:cxn>
                <a:cxn ang="0">
                  <a:pos x="1891" y="2090"/>
                </a:cxn>
              </a:cxnLst>
              <a:rect l="0" t="0" r="r" b="b"/>
              <a:pathLst>
                <a:path w="2373" h="3901">
                  <a:moveTo>
                    <a:pt x="1845" y="1887"/>
                  </a:moveTo>
                  <a:lnTo>
                    <a:pt x="1843" y="1848"/>
                  </a:lnTo>
                  <a:lnTo>
                    <a:pt x="1842" y="1807"/>
                  </a:lnTo>
                  <a:lnTo>
                    <a:pt x="1843" y="1786"/>
                  </a:lnTo>
                  <a:lnTo>
                    <a:pt x="1845" y="1767"/>
                  </a:lnTo>
                  <a:lnTo>
                    <a:pt x="1848" y="1747"/>
                  </a:lnTo>
                  <a:lnTo>
                    <a:pt x="1855" y="1728"/>
                  </a:lnTo>
                  <a:lnTo>
                    <a:pt x="1860" y="1713"/>
                  </a:lnTo>
                  <a:lnTo>
                    <a:pt x="1864" y="1698"/>
                  </a:lnTo>
                  <a:lnTo>
                    <a:pt x="1867" y="1684"/>
                  </a:lnTo>
                  <a:lnTo>
                    <a:pt x="1869" y="1668"/>
                  </a:lnTo>
                  <a:lnTo>
                    <a:pt x="1872" y="1638"/>
                  </a:lnTo>
                  <a:lnTo>
                    <a:pt x="1872" y="1606"/>
                  </a:lnTo>
                  <a:lnTo>
                    <a:pt x="1870" y="1590"/>
                  </a:lnTo>
                  <a:lnTo>
                    <a:pt x="1869" y="1575"/>
                  </a:lnTo>
                  <a:lnTo>
                    <a:pt x="1867" y="1561"/>
                  </a:lnTo>
                  <a:lnTo>
                    <a:pt x="1863" y="1546"/>
                  </a:lnTo>
                  <a:lnTo>
                    <a:pt x="1857" y="1532"/>
                  </a:lnTo>
                  <a:lnTo>
                    <a:pt x="1851" y="1519"/>
                  </a:lnTo>
                  <a:lnTo>
                    <a:pt x="1845" y="1506"/>
                  </a:lnTo>
                  <a:lnTo>
                    <a:pt x="1838" y="1493"/>
                  </a:lnTo>
                  <a:lnTo>
                    <a:pt x="1821" y="1469"/>
                  </a:lnTo>
                  <a:lnTo>
                    <a:pt x="1803" y="1445"/>
                  </a:lnTo>
                  <a:lnTo>
                    <a:pt x="1782" y="1423"/>
                  </a:lnTo>
                  <a:lnTo>
                    <a:pt x="1763" y="1401"/>
                  </a:lnTo>
                  <a:lnTo>
                    <a:pt x="1727" y="1362"/>
                  </a:lnTo>
                  <a:lnTo>
                    <a:pt x="1718" y="1349"/>
                  </a:lnTo>
                  <a:lnTo>
                    <a:pt x="1710" y="1339"/>
                  </a:lnTo>
                  <a:lnTo>
                    <a:pt x="1702" y="1331"/>
                  </a:lnTo>
                  <a:lnTo>
                    <a:pt x="1694" y="1326"/>
                  </a:lnTo>
                  <a:lnTo>
                    <a:pt x="1688" y="1322"/>
                  </a:lnTo>
                  <a:lnTo>
                    <a:pt x="1681" y="1321"/>
                  </a:lnTo>
                  <a:lnTo>
                    <a:pt x="1675" y="1321"/>
                  </a:lnTo>
                  <a:lnTo>
                    <a:pt x="1667" y="1322"/>
                  </a:lnTo>
                  <a:lnTo>
                    <a:pt x="1653" y="1326"/>
                  </a:lnTo>
                  <a:lnTo>
                    <a:pt x="1636" y="1331"/>
                  </a:lnTo>
                  <a:lnTo>
                    <a:pt x="1627" y="1334"/>
                  </a:lnTo>
                  <a:lnTo>
                    <a:pt x="1616" y="1335"/>
                  </a:lnTo>
                  <a:lnTo>
                    <a:pt x="1605" y="1335"/>
                  </a:lnTo>
                  <a:lnTo>
                    <a:pt x="1593" y="1335"/>
                  </a:lnTo>
                  <a:lnTo>
                    <a:pt x="1587" y="1334"/>
                  </a:lnTo>
                  <a:lnTo>
                    <a:pt x="1578" y="1331"/>
                  </a:lnTo>
                  <a:lnTo>
                    <a:pt x="1567" y="1326"/>
                  </a:lnTo>
                  <a:lnTo>
                    <a:pt x="1556" y="1321"/>
                  </a:lnTo>
                  <a:lnTo>
                    <a:pt x="1531" y="1307"/>
                  </a:lnTo>
                  <a:lnTo>
                    <a:pt x="1504" y="1290"/>
                  </a:lnTo>
                  <a:lnTo>
                    <a:pt x="1479" y="1270"/>
                  </a:lnTo>
                  <a:lnTo>
                    <a:pt x="1457" y="1254"/>
                  </a:lnTo>
                  <a:lnTo>
                    <a:pt x="1449" y="1245"/>
                  </a:lnTo>
                  <a:lnTo>
                    <a:pt x="1443" y="1237"/>
                  </a:lnTo>
                  <a:lnTo>
                    <a:pt x="1439" y="1230"/>
                  </a:lnTo>
                  <a:lnTo>
                    <a:pt x="1438" y="1225"/>
                  </a:lnTo>
                  <a:lnTo>
                    <a:pt x="1445" y="1225"/>
                  </a:lnTo>
                  <a:lnTo>
                    <a:pt x="1453" y="1226"/>
                  </a:lnTo>
                  <a:lnTo>
                    <a:pt x="1464" y="1229"/>
                  </a:lnTo>
                  <a:lnTo>
                    <a:pt x="1474" y="1233"/>
                  </a:lnTo>
                  <a:lnTo>
                    <a:pt x="1496" y="1245"/>
                  </a:lnTo>
                  <a:lnTo>
                    <a:pt x="1519" y="1256"/>
                  </a:lnTo>
                  <a:lnTo>
                    <a:pt x="1531" y="1261"/>
                  </a:lnTo>
                  <a:lnTo>
                    <a:pt x="1541" y="1265"/>
                  </a:lnTo>
                  <a:lnTo>
                    <a:pt x="1552" y="1269"/>
                  </a:lnTo>
                  <a:lnTo>
                    <a:pt x="1562" y="1270"/>
                  </a:lnTo>
                  <a:lnTo>
                    <a:pt x="1567" y="1270"/>
                  </a:lnTo>
                  <a:lnTo>
                    <a:pt x="1571" y="1269"/>
                  </a:lnTo>
                  <a:lnTo>
                    <a:pt x="1575" y="1268"/>
                  </a:lnTo>
                  <a:lnTo>
                    <a:pt x="1579" y="1265"/>
                  </a:lnTo>
                  <a:lnTo>
                    <a:pt x="1583" y="1263"/>
                  </a:lnTo>
                  <a:lnTo>
                    <a:pt x="1587" y="1260"/>
                  </a:lnTo>
                  <a:lnTo>
                    <a:pt x="1589" y="1255"/>
                  </a:lnTo>
                  <a:lnTo>
                    <a:pt x="1592" y="1250"/>
                  </a:lnTo>
                  <a:lnTo>
                    <a:pt x="1594" y="1246"/>
                  </a:lnTo>
                  <a:lnTo>
                    <a:pt x="1597" y="1242"/>
                  </a:lnTo>
                  <a:lnTo>
                    <a:pt x="1601" y="1239"/>
                  </a:lnTo>
                  <a:lnTo>
                    <a:pt x="1605" y="1237"/>
                  </a:lnTo>
                  <a:lnTo>
                    <a:pt x="1615" y="1233"/>
                  </a:lnTo>
                  <a:lnTo>
                    <a:pt x="1628" y="1230"/>
                  </a:lnTo>
                  <a:lnTo>
                    <a:pt x="1655" y="1228"/>
                  </a:lnTo>
                  <a:lnTo>
                    <a:pt x="1685" y="1228"/>
                  </a:lnTo>
                  <a:lnTo>
                    <a:pt x="1712" y="1228"/>
                  </a:lnTo>
                  <a:lnTo>
                    <a:pt x="1733" y="1226"/>
                  </a:lnTo>
                  <a:lnTo>
                    <a:pt x="1740" y="1225"/>
                  </a:lnTo>
                  <a:lnTo>
                    <a:pt x="1745" y="1223"/>
                  </a:lnTo>
                  <a:lnTo>
                    <a:pt x="1745" y="1220"/>
                  </a:lnTo>
                  <a:lnTo>
                    <a:pt x="1745" y="1217"/>
                  </a:lnTo>
                  <a:lnTo>
                    <a:pt x="1743" y="1215"/>
                  </a:lnTo>
                  <a:lnTo>
                    <a:pt x="1742" y="1212"/>
                  </a:lnTo>
                  <a:lnTo>
                    <a:pt x="1723" y="1182"/>
                  </a:lnTo>
                  <a:lnTo>
                    <a:pt x="1714" y="1166"/>
                  </a:lnTo>
                  <a:lnTo>
                    <a:pt x="1711" y="1163"/>
                  </a:lnTo>
                  <a:lnTo>
                    <a:pt x="1708" y="1160"/>
                  </a:lnTo>
                  <a:lnTo>
                    <a:pt x="1705" y="1159"/>
                  </a:lnTo>
                  <a:lnTo>
                    <a:pt x="1698" y="1156"/>
                  </a:lnTo>
                  <a:lnTo>
                    <a:pt x="1683" y="1154"/>
                  </a:lnTo>
                  <a:lnTo>
                    <a:pt x="1658" y="1150"/>
                  </a:lnTo>
                  <a:lnTo>
                    <a:pt x="1637" y="1146"/>
                  </a:lnTo>
                  <a:lnTo>
                    <a:pt x="1624" y="1143"/>
                  </a:lnTo>
                  <a:lnTo>
                    <a:pt x="1615" y="1140"/>
                  </a:lnTo>
                  <a:lnTo>
                    <a:pt x="1611" y="1137"/>
                  </a:lnTo>
                  <a:lnTo>
                    <a:pt x="1610" y="1134"/>
                  </a:lnTo>
                  <a:lnTo>
                    <a:pt x="1610" y="1133"/>
                  </a:lnTo>
                  <a:lnTo>
                    <a:pt x="1611" y="1132"/>
                  </a:lnTo>
                  <a:lnTo>
                    <a:pt x="1614" y="1131"/>
                  </a:lnTo>
                  <a:lnTo>
                    <a:pt x="1620" y="1128"/>
                  </a:lnTo>
                  <a:lnTo>
                    <a:pt x="1628" y="1125"/>
                  </a:lnTo>
                  <a:lnTo>
                    <a:pt x="1650" y="1121"/>
                  </a:lnTo>
                  <a:lnTo>
                    <a:pt x="1675" y="1119"/>
                  </a:lnTo>
                  <a:lnTo>
                    <a:pt x="1686" y="1118"/>
                  </a:lnTo>
                  <a:lnTo>
                    <a:pt x="1697" y="1119"/>
                  </a:lnTo>
                  <a:lnTo>
                    <a:pt x="1706" y="1119"/>
                  </a:lnTo>
                  <a:lnTo>
                    <a:pt x="1712" y="1120"/>
                  </a:lnTo>
                  <a:lnTo>
                    <a:pt x="1718" y="1121"/>
                  </a:lnTo>
                  <a:lnTo>
                    <a:pt x="1723" y="1121"/>
                  </a:lnTo>
                  <a:lnTo>
                    <a:pt x="1729" y="1121"/>
                  </a:lnTo>
                  <a:lnTo>
                    <a:pt x="1736" y="1120"/>
                  </a:lnTo>
                  <a:lnTo>
                    <a:pt x="1749" y="1115"/>
                  </a:lnTo>
                  <a:lnTo>
                    <a:pt x="1764" y="1109"/>
                  </a:lnTo>
                  <a:lnTo>
                    <a:pt x="1780" y="1098"/>
                  </a:lnTo>
                  <a:lnTo>
                    <a:pt x="1797" y="1088"/>
                  </a:lnTo>
                  <a:lnTo>
                    <a:pt x="1813" y="1075"/>
                  </a:lnTo>
                  <a:lnTo>
                    <a:pt x="1830" y="1062"/>
                  </a:lnTo>
                  <a:lnTo>
                    <a:pt x="1865" y="1033"/>
                  </a:lnTo>
                  <a:lnTo>
                    <a:pt x="1895" y="1005"/>
                  </a:lnTo>
                  <a:lnTo>
                    <a:pt x="1922" y="982"/>
                  </a:lnTo>
                  <a:lnTo>
                    <a:pt x="1940" y="963"/>
                  </a:lnTo>
                  <a:lnTo>
                    <a:pt x="1953" y="949"/>
                  </a:lnTo>
                  <a:lnTo>
                    <a:pt x="1966" y="934"/>
                  </a:lnTo>
                  <a:lnTo>
                    <a:pt x="1977" y="917"/>
                  </a:lnTo>
                  <a:lnTo>
                    <a:pt x="1986" y="900"/>
                  </a:lnTo>
                  <a:lnTo>
                    <a:pt x="1996" y="883"/>
                  </a:lnTo>
                  <a:lnTo>
                    <a:pt x="2006" y="866"/>
                  </a:lnTo>
                  <a:lnTo>
                    <a:pt x="2018" y="851"/>
                  </a:lnTo>
                  <a:lnTo>
                    <a:pt x="2031" y="835"/>
                  </a:lnTo>
                  <a:lnTo>
                    <a:pt x="2039" y="829"/>
                  </a:lnTo>
                  <a:lnTo>
                    <a:pt x="2048" y="822"/>
                  </a:lnTo>
                  <a:lnTo>
                    <a:pt x="2056" y="817"/>
                  </a:lnTo>
                  <a:lnTo>
                    <a:pt x="2063" y="812"/>
                  </a:lnTo>
                  <a:lnTo>
                    <a:pt x="2080" y="803"/>
                  </a:lnTo>
                  <a:lnTo>
                    <a:pt x="2095" y="795"/>
                  </a:lnTo>
                  <a:lnTo>
                    <a:pt x="2101" y="790"/>
                  </a:lnTo>
                  <a:lnTo>
                    <a:pt x="2106" y="785"/>
                  </a:lnTo>
                  <a:lnTo>
                    <a:pt x="2110" y="778"/>
                  </a:lnTo>
                  <a:lnTo>
                    <a:pt x="2114" y="770"/>
                  </a:lnTo>
                  <a:lnTo>
                    <a:pt x="2117" y="763"/>
                  </a:lnTo>
                  <a:lnTo>
                    <a:pt x="2117" y="752"/>
                  </a:lnTo>
                  <a:lnTo>
                    <a:pt x="2117" y="741"/>
                  </a:lnTo>
                  <a:lnTo>
                    <a:pt x="2114" y="728"/>
                  </a:lnTo>
                  <a:lnTo>
                    <a:pt x="2111" y="716"/>
                  </a:lnTo>
                  <a:lnTo>
                    <a:pt x="2111" y="706"/>
                  </a:lnTo>
                  <a:lnTo>
                    <a:pt x="2114" y="698"/>
                  </a:lnTo>
                  <a:lnTo>
                    <a:pt x="2118" y="689"/>
                  </a:lnTo>
                  <a:lnTo>
                    <a:pt x="2120" y="681"/>
                  </a:lnTo>
                  <a:lnTo>
                    <a:pt x="2124" y="673"/>
                  </a:lnTo>
                  <a:lnTo>
                    <a:pt x="2127" y="664"/>
                  </a:lnTo>
                  <a:lnTo>
                    <a:pt x="2127" y="655"/>
                  </a:lnTo>
                  <a:lnTo>
                    <a:pt x="2127" y="653"/>
                  </a:lnTo>
                  <a:lnTo>
                    <a:pt x="2124" y="651"/>
                  </a:lnTo>
                  <a:lnTo>
                    <a:pt x="2120" y="650"/>
                  </a:lnTo>
                  <a:lnTo>
                    <a:pt x="2115" y="649"/>
                  </a:lnTo>
                  <a:lnTo>
                    <a:pt x="2102" y="646"/>
                  </a:lnTo>
                  <a:lnTo>
                    <a:pt x="2087" y="645"/>
                  </a:lnTo>
                  <a:lnTo>
                    <a:pt x="2071" y="643"/>
                  </a:lnTo>
                  <a:lnTo>
                    <a:pt x="2056" y="641"/>
                  </a:lnTo>
                  <a:lnTo>
                    <a:pt x="2043" y="640"/>
                  </a:lnTo>
                  <a:lnTo>
                    <a:pt x="2034" y="637"/>
                  </a:lnTo>
                  <a:lnTo>
                    <a:pt x="2016" y="632"/>
                  </a:lnTo>
                  <a:lnTo>
                    <a:pt x="2000" y="625"/>
                  </a:lnTo>
                  <a:lnTo>
                    <a:pt x="1986" y="619"/>
                  </a:lnTo>
                  <a:lnTo>
                    <a:pt x="1970" y="612"/>
                  </a:lnTo>
                  <a:lnTo>
                    <a:pt x="1955" y="606"/>
                  </a:lnTo>
                  <a:lnTo>
                    <a:pt x="1939" y="599"/>
                  </a:lnTo>
                  <a:lnTo>
                    <a:pt x="1922" y="596"/>
                  </a:lnTo>
                  <a:lnTo>
                    <a:pt x="1904" y="592"/>
                  </a:lnTo>
                  <a:lnTo>
                    <a:pt x="1890" y="589"/>
                  </a:lnTo>
                  <a:lnTo>
                    <a:pt x="1876" y="584"/>
                  </a:lnTo>
                  <a:lnTo>
                    <a:pt x="1863" y="579"/>
                  </a:lnTo>
                  <a:lnTo>
                    <a:pt x="1850" y="571"/>
                  </a:lnTo>
                  <a:lnTo>
                    <a:pt x="1837" y="564"/>
                  </a:lnTo>
                  <a:lnTo>
                    <a:pt x="1824" y="558"/>
                  </a:lnTo>
                  <a:lnTo>
                    <a:pt x="1810" y="553"/>
                  </a:lnTo>
                  <a:lnTo>
                    <a:pt x="1795" y="549"/>
                  </a:lnTo>
                  <a:lnTo>
                    <a:pt x="1778" y="546"/>
                  </a:lnTo>
                  <a:lnTo>
                    <a:pt x="1762" y="545"/>
                  </a:lnTo>
                  <a:lnTo>
                    <a:pt x="1745" y="546"/>
                  </a:lnTo>
                  <a:lnTo>
                    <a:pt x="1728" y="549"/>
                  </a:lnTo>
                  <a:lnTo>
                    <a:pt x="1693" y="555"/>
                  </a:lnTo>
                  <a:lnTo>
                    <a:pt x="1658" y="563"/>
                  </a:lnTo>
                  <a:lnTo>
                    <a:pt x="1623" y="572"/>
                  </a:lnTo>
                  <a:lnTo>
                    <a:pt x="1588" y="579"/>
                  </a:lnTo>
                  <a:lnTo>
                    <a:pt x="1571" y="580"/>
                  </a:lnTo>
                  <a:lnTo>
                    <a:pt x="1556" y="580"/>
                  </a:lnTo>
                  <a:lnTo>
                    <a:pt x="1539" y="579"/>
                  </a:lnTo>
                  <a:lnTo>
                    <a:pt x="1523" y="576"/>
                  </a:lnTo>
                  <a:lnTo>
                    <a:pt x="1523" y="572"/>
                  </a:lnTo>
                  <a:lnTo>
                    <a:pt x="1525" y="568"/>
                  </a:lnTo>
                  <a:lnTo>
                    <a:pt x="1526" y="564"/>
                  </a:lnTo>
                  <a:lnTo>
                    <a:pt x="1528" y="561"/>
                  </a:lnTo>
                  <a:lnTo>
                    <a:pt x="1535" y="554"/>
                  </a:lnTo>
                  <a:lnTo>
                    <a:pt x="1541" y="548"/>
                  </a:lnTo>
                  <a:lnTo>
                    <a:pt x="1557" y="539"/>
                  </a:lnTo>
                  <a:lnTo>
                    <a:pt x="1570" y="529"/>
                  </a:lnTo>
                  <a:lnTo>
                    <a:pt x="1576" y="520"/>
                  </a:lnTo>
                  <a:lnTo>
                    <a:pt x="1580" y="514"/>
                  </a:lnTo>
                  <a:lnTo>
                    <a:pt x="1582" y="507"/>
                  </a:lnTo>
                  <a:lnTo>
                    <a:pt x="1582" y="502"/>
                  </a:lnTo>
                  <a:lnTo>
                    <a:pt x="1583" y="497"/>
                  </a:lnTo>
                  <a:lnTo>
                    <a:pt x="1584" y="492"/>
                  </a:lnTo>
                  <a:lnTo>
                    <a:pt x="1588" y="487"/>
                  </a:lnTo>
                  <a:lnTo>
                    <a:pt x="1597" y="480"/>
                  </a:lnTo>
                  <a:lnTo>
                    <a:pt x="1604" y="476"/>
                  </a:lnTo>
                  <a:lnTo>
                    <a:pt x="1610" y="474"/>
                  </a:lnTo>
                  <a:lnTo>
                    <a:pt x="1615" y="472"/>
                  </a:lnTo>
                  <a:lnTo>
                    <a:pt x="1622" y="472"/>
                  </a:lnTo>
                  <a:lnTo>
                    <a:pt x="1633" y="474"/>
                  </a:lnTo>
                  <a:lnTo>
                    <a:pt x="1648" y="476"/>
                  </a:lnTo>
                  <a:lnTo>
                    <a:pt x="1657" y="478"/>
                  </a:lnTo>
                  <a:lnTo>
                    <a:pt x="1664" y="476"/>
                  </a:lnTo>
                  <a:lnTo>
                    <a:pt x="1673" y="475"/>
                  </a:lnTo>
                  <a:lnTo>
                    <a:pt x="1681" y="471"/>
                  </a:lnTo>
                  <a:lnTo>
                    <a:pt x="1688" y="466"/>
                  </a:lnTo>
                  <a:lnTo>
                    <a:pt x="1693" y="460"/>
                  </a:lnTo>
                  <a:lnTo>
                    <a:pt x="1696" y="452"/>
                  </a:lnTo>
                  <a:lnTo>
                    <a:pt x="1697" y="444"/>
                  </a:lnTo>
                  <a:lnTo>
                    <a:pt x="1676" y="445"/>
                  </a:lnTo>
                  <a:lnTo>
                    <a:pt x="1655" y="447"/>
                  </a:lnTo>
                  <a:lnTo>
                    <a:pt x="1645" y="445"/>
                  </a:lnTo>
                  <a:lnTo>
                    <a:pt x="1636" y="444"/>
                  </a:lnTo>
                  <a:lnTo>
                    <a:pt x="1627" y="440"/>
                  </a:lnTo>
                  <a:lnTo>
                    <a:pt x="1618" y="435"/>
                  </a:lnTo>
                  <a:lnTo>
                    <a:pt x="1606" y="426"/>
                  </a:lnTo>
                  <a:lnTo>
                    <a:pt x="1589" y="410"/>
                  </a:lnTo>
                  <a:lnTo>
                    <a:pt x="1582" y="403"/>
                  </a:lnTo>
                  <a:lnTo>
                    <a:pt x="1578" y="396"/>
                  </a:lnTo>
                  <a:lnTo>
                    <a:pt x="1576" y="393"/>
                  </a:lnTo>
                  <a:lnTo>
                    <a:pt x="1578" y="392"/>
                  </a:lnTo>
                  <a:lnTo>
                    <a:pt x="1579" y="392"/>
                  </a:lnTo>
                  <a:lnTo>
                    <a:pt x="1582" y="392"/>
                  </a:lnTo>
                  <a:lnTo>
                    <a:pt x="1593" y="395"/>
                  </a:lnTo>
                  <a:lnTo>
                    <a:pt x="1605" y="397"/>
                  </a:lnTo>
                  <a:lnTo>
                    <a:pt x="1616" y="400"/>
                  </a:lnTo>
                  <a:lnTo>
                    <a:pt x="1628" y="401"/>
                  </a:lnTo>
                  <a:lnTo>
                    <a:pt x="1636" y="401"/>
                  </a:lnTo>
                  <a:lnTo>
                    <a:pt x="1642" y="400"/>
                  </a:lnTo>
                  <a:lnTo>
                    <a:pt x="1649" y="397"/>
                  </a:lnTo>
                  <a:lnTo>
                    <a:pt x="1654" y="393"/>
                  </a:lnTo>
                  <a:lnTo>
                    <a:pt x="1664" y="386"/>
                  </a:lnTo>
                  <a:lnTo>
                    <a:pt x="1676" y="378"/>
                  </a:lnTo>
                  <a:lnTo>
                    <a:pt x="1692" y="375"/>
                  </a:lnTo>
                  <a:lnTo>
                    <a:pt x="1708" y="373"/>
                  </a:lnTo>
                  <a:lnTo>
                    <a:pt x="1720" y="368"/>
                  </a:lnTo>
                  <a:lnTo>
                    <a:pt x="1729" y="362"/>
                  </a:lnTo>
                  <a:lnTo>
                    <a:pt x="1737" y="357"/>
                  </a:lnTo>
                  <a:lnTo>
                    <a:pt x="1747" y="349"/>
                  </a:lnTo>
                  <a:lnTo>
                    <a:pt x="1782" y="327"/>
                  </a:lnTo>
                  <a:lnTo>
                    <a:pt x="1822" y="304"/>
                  </a:lnTo>
                  <a:lnTo>
                    <a:pt x="1845" y="294"/>
                  </a:lnTo>
                  <a:lnTo>
                    <a:pt x="1865" y="285"/>
                  </a:lnTo>
                  <a:lnTo>
                    <a:pt x="1886" y="277"/>
                  </a:lnTo>
                  <a:lnTo>
                    <a:pt x="1904" y="272"/>
                  </a:lnTo>
                  <a:lnTo>
                    <a:pt x="1925" y="268"/>
                  </a:lnTo>
                  <a:lnTo>
                    <a:pt x="1943" y="264"/>
                  </a:lnTo>
                  <a:lnTo>
                    <a:pt x="1951" y="261"/>
                  </a:lnTo>
                  <a:lnTo>
                    <a:pt x="1957" y="259"/>
                  </a:lnTo>
                  <a:lnTo>
                    <a:pt x="1964" y="256"/>
                  </a:lnTo>
                  <a:lnTo>
                    <a:pt x="1969" y="252"/>
                  </a:lnTo>
                  <a:lnTo>
                    <a:pt x="1974" y="247"/>
                  </a:lnTo>
                  <a:lnTo>
                    <a:pt x="1979" y="242"/>
                  </a:lnTo>
                  <a:lnTo>
                    <a:pt x="1983" y="237"/>
                  </a:lnTo>
                  <a:lnTo>
                    <a:pt x="1986" y="229"/>
                  </a:lnTo>
                  <a:lnTo>
                    <a:pt x="1988" y="221"/>
                  </a:lnTo>
                  <a:lnTo>
                    <a:pt x="1991" y="212"/>
                  </a:lnTo>
                  <a:lnTo>
                    <a:pt x="1992" y="202"/>
                  </a:lnTo>
                  <a:lnTo>
                    <a:pt x="1992" y="190"/>
                  </a:lnTo>
                  <a:lnTo>
                    <a:pt x="1993" y="181"/>
                  </a:lnTo>
                  <a:lnTo>
                    <a:pt x="1996" y="173"/>
                  </a:lnTo>
                  <a:lnTo>
                    <a:pt x="2000" y="164"/>
                  </a:lnTo>
                  <a:lnTo>
                    <a:pt x="2004" y="156"/>
                  </a:lnTo>
                  <a:lnTo>
                    <a:pt x="2006" y="149"/>
                  </a:lnTo>
                  <a:lnTo>
                    <a:pt x="2010" y="141"/>
                  </a:lnTo>
                  <a:lnTo>
                    <a:pt x="2013" y="132"/>
                  </a:lnTo>
                  <a:lnTo>
                    <a:pt x="2013" y="123"/>
                  </a:lnTo>
                  <a:lnTo>
                    <a:pt x="2001" y="124"/>
                  </a:lnTo>
                  <a:lnTo>
                    <a:pt x="1990" y="127"/>
                  </a:lnTo>
                  <a:lnTo>
                    <a:pt x="1979" y="130"/>
                  </a:lnTo>
                  <a:lnTo>
                    <a:pt x="1968" y="134"/>
                  </a:lnTo>
                  <a:lnTo>
                    <a:pt x="1955" y="140"/>
                  </a:lnTo>
                  <a:lnTo>
                    <a:pt x="1943" y="143"/>
                  </a:lnTo>
                  <a:lnTo>
                    <a:pt x="1931" y="145"/>
                  </a:lnTo>
                  <a:lnTo>
                    <a:pt x="1920" y="146"/>
                  </a:lnTo>
                  <a:lnTo>
                    <a:pt x="1908" y="145"/>
                  </a:lnTo>
                  <a:lnTo>
                    <a:pt x="1898" y="141"/>
                  </a:lnTo>
                  <a:lnTo>
                    <a:pt x="1890" y="136"/>
                  </a:lnTo>
                  <a:lnTo>
                    <a:pt x="1882" y="132"/>
                  </a:lnTo>
                  <a:lnTo>
                    <a:pt x="1873" y="128"/>
                  </a:lnTo>
                  <a:lnTo>
                    <a:pt x="1864" y="127"/>
                  </a:lnTo>
                  <a:lnTo>
                    <a:pt x="1857" y="127"/>
                  </a:lnTo>
                  <a:lnTo>
                    <a:pt x="1852" y="127"/>
                  </a:lnTo>
                  <a:lnTo>
                    <a:pt x="1845" y="128"/>
                  </a:lnTo>
                  <a:lnTo>
                    <a:pt x="1837" y="130"/>
                  </a:lnTo>
                  <a:lnTo>
                    <a:pt x="1832" y="132"/>
                  </a:lnTo>
                  <a:lnTo>
                    <a:pt x="1825" y="130"/>
                  </a:lnTo>
                  <a:lnTo>
                    <a:pt x="1817" y="128"/>
                  </a:lnTo>
                  <a:lnTo>
                    <a:pt x="1810" y="125"/>
                  </a:lnTo>
                  <a:lnTo>
                    <a:pt x="1794" y="118"/>
                  </a:lnTo>
                  <a:lnTo>
                    <a:pt x="1782" y="112"/>
                  </a:lnTo>
                  <a:lnTo>
                    <a:pt x="1772" y="111"/>
                  </a:lnTo>
                  <a:lnTo>
                    <a:pt x="1760" y="111"/>
                  </a:lnTo>
                  <a:lnTo>
                    <a:pt x="1749" y="112"/>
                  </a:lnTo>
                  <a:lnTo>
                    <a:pt x="1738" y="115"/>
                  </a:lnTo>
                  <a:lnTo>
                    <a:pt x="1727" y="115"/>
                  </a:lnTo>
                  <a:lnTo>
                    <a:pt x="1718" y="114"/>
                  </a:lnTo>
                  <a:lnTo>
                    <a:pt x="1712" y="112"/>
                  </a:lnTo>
                  <a:lnTo>
                    <a:pt x="1708" y="110"/>
                  </a:lnTo>
                  <a:lnTo>
                    <a:pt x="1705" y="106"/>
                  </a:lnTo>
                  <a:lnTo>
                    <a:pt x="1701" y="101"/>
                  </a:lnTo>
                  <a:lnTo>
                    <a:pt x="1693" y="90"/>
                  </a:lnTo>
                  <a:lnTo>
                    <a:pt x="1686" y="83"/>
                  </a:lnTo>
                  <a:lnTo>
                    <a:pt x="1679" y="77"/>
                  </a:lnTo>
                  <a:lnTo>
                    <a:pt x="1672" y="75"/>
                  </a:lnTo>
                  <a:lnTo>
                    <a:pt x="1664" y="73"/>
                  </a:lnTo>
                  <a:lnTo>
                    <a:pt x="1658" y="75"/>
                  </a:lnTo>
                  <a:lnTo>
                    <a:pt x="1650" y="76"/>
                  </a:lnTo>
                  <a:lnTo>
                    <a:pt x="1644" y="79"/>
                  </a:lnTo>
                  <a:lnTo>
                    <a:pt x="1631" y="85"/>
                  </a:lnTo>
                  <a:lnTo>
                    <a:pt x="1619" y="92"/>
                  </a:lnTo>
                  <a:lnTo>
                    <a:pt x="1614" y="94"/>
                  </a:lnTo>
                  <a:lnTo>
                    <a:pt x="1610" y="95"/>
                  </a:lnTo>
                  <a:lnTo>
                    <a:pt x="1606" y="95"/>
                  </a:lnTo>
                  <a:lnTo>
                    <a:pt x="1602" y="94"/>
                  </a:lnTo>
                  <a:lnTo>
                    <a:pt x="1596" y="86"/>
                  </a:lnTo>
                  <a:lnTo>
                    <a:pt x="1591" y="79"/>
                  </a:lnTo>
                  <a:lnTo>
                    <a:pt x="1587" y="70"/>
                  </a:lnTo>
                  <a:lnTo>
                    <a:pt x="1583" y="61"/>
                  </a:lnTo>
                  <a:lnTo>
                    <a:pt x="1578" y="41"/>
                  </a:lnTo>
                  <a:lnTo>
                    <a:pt x="1572" y="23"/>
                  </a:lnTo>
                  <a:lnTo>
                    <a:pt x="1570" y="15"/>
                  </a:lnTo>
                  <a:lnTo>
                    <a:pt x="1567" y="10"/>
                  </a:lnTo>
                  <a:lnTo>
                    <a:pt x="1565" y="6"/>
                  </a:lnTo>
                  <a:lnTo>
                    <a:pt x="1562" y="4"/>
                  </a:lnTo>
                  <a:lnTo>
                    <a:pt x="1559" y="1"/>
                  </a:lnTo>
                  <a:lnTo>
                    <a:pt x="1557" y="0"/>
                  </a:lnTo>
                  <a:lnTo>
                    <a:pt x="1554" y="0"/>
                  </a:lnTo>
                  <a:lnTo>
                    <a:pt x="1550" y="1"/>
                  </a:lnTo>
                  <a:lnTo>
                    <a:pt x="1545" y="5"/>
                  </a:lnTo>
                  <a:lnTo>
                    <a:pt x="1539" y="13"/>
                  </a:lnTo>
                  <a:lnTo>
                    <a:pt x="1532" y="22"/>
                  </a:lnTo>
                  <a:lnTo>
                    <a:pt x="1526" y="33"/>
                  </a:lnTo>
                  <a:lnTo>
                    <a:pt x="1514" y="58"/>
                  </a:lnTo>
                  <a:lnTo>
                    <a:pt x="1501" y="83"/>
                  </a:lnTo>
                  <a:lnTo>
                    <a:pt x="1496" y="94"/>
                  </a:lnTo>
                  <a:lnTo>
                    <a:pt x="1490" y="103"/>
                  </a:lnTo>
                  <a:lnTo>
                    <a:pt x="1484" y="111"/>
                  </a:lnTo>
                  <a:lnTo>
                    <a:pt x="1479" y="115"/>
                  </a:lnTo>
                  <a:lnTo>
                    <a:pt x="1470" y="133"/>
                  </a:lnTo>
                  <a:lnTo>
                    <a:pt x="1460" y="154"/>
                  </a:lnTo>
                  <a:lnTo>
                    <a:pt x="1457" y="158"/>
                  </a:lnTo>
                  <a:lnTo>
                    <a:pt x="1453" y="162"/>
                  </a:lnTo>
                  <a:lnTo>
                    <a:pt x="1451" y="164"/>
                  </a:lnTo>
                  <a:lnTo>
                    <a:pt x="1447" y="165"/>
                  </a:lnTo>
                  <a:lnTo>
                    <a:pt x="1443" y="167"/>
                  </a:lnTo>
                  <a:lnTo>
                    <a:pt x="1439" y="165"/>
                  </a:lnTo>
                  <a:lnTo>
                    <a:pt x="1434" y="164"/>
                  </a:lnTo>
                  <a:lnTo>
                    <a:pt x="1429" y="160"/>
                  </a:lnTo>
                  <a:lnTo>
                    <a:pt x="1425" y="156"/>
                  </a:lnTo>
                  <a:lnTo>
                    <a:pt x="1421" y="155"/>
                  </a:lnTo>
                  <a:lnTo>
                    <a:pt x="1418" y="155"/>
                  </a:lnTo>
                  <a:lnTo>
                    <a:pt x="1416" y="155"/>
                  </a:lnTo>
                  <a:lnTo>
                    <a:pt x="1413" y="156"/>
                  </a:lnTo>
                  <a:lnTo>
                    <a:pt x="1411" y="159"/>
                  </a:lnTo>
                  <a:lnTo>
                    <a:pt x="1409" y="162"/>
                  </a:lnTo>
                  <a:lnTo>
                    <a:pt x="1408" y="164"/>
                  </a:lnTo>
                  <a:lnTo>
                    <a:pt x="1407" y="180"/>
                  </a:lnTo>
                  <a:lnTo>
                    <a:pt x="1407" y="193"/>
                  </a:lnTo>
                  <a:lnTo>
                    <a:pt x="1408" y="206"/>
                  </a:lnTo>
                  <a:lnTo>
                    <a:pt x="1407" y="215"/>
                  </a:lnTo>
                  <a:lnTo>
                    <a:pt x="1404" y="221"/>
                  </a:lnTo>
                  <a:lnTo>
                    <a:pt x="1401" y="225"/>
                  </a:lnTo>
                  <a:lnTo>
                    <a:pt x="1396" y="226"/>
                  </a:lnTo>
                  <a:lnTo>
                    <a:pt x="1391" y="226"/>
                  </a:lnTo>
                  <a:lnTo>
                    <a:pt x="1386" y="226"/>
                  </a:lnTo>
                  <a:lnTo>
                    <a:pt x="1381" y="224"/>
                  </a:lnTo>
                  <a:lnTo>
                    <a:pt x="1376" y="222"/>
                  </a:lnTo>
                  <a:lnTo>
                    <a:pt x="1370" y="221"/>
                  </a:lnTo>
                  <a:lnTo>
                    <a:pt x="1366" y="221"/>
                  </a:lnTo>
                  <a:lnTo>
                    <a:pt x="1364" y="222"/>
                  </a:lnTo>
                  <a:lnTo>
                    <a:pt x="1363" y="225"/>
                  </a:lnTo>
                  <a:lnTo>
                    <a:pt x="1364" y="232"/>
                  </a:lnTo>
                  <a:lnTo>
                    <a:pt x="1365" y="239"/>
                  </a:lnTo>
                  <a:lnTo>
                    <a:pt x="1370" y="251"/>
                  </a:lnTo>
                  <a:lnTo>
                    <a:pt x="1378" y="265"/>
                  </a:lnTo>
                  <a:lnTo>
                    <a:pt x="1387" y="283"/>
                  </a:lnTo>
                  <a:lnTo>
                    <a:pt x="1391" y="291"/>
                  </a:lnTo>
                  <a:lnTo>
                    <a:pt x="1395" y="300"/>
                  </a:lnTo>
                  <a:lnTo>
                    <a:pt x="1396" y="308"/>
                  </a:lnTo>
                  <a:lnTo>
                    <a:pt x="1396" y="314"/>
                  </a:lnTo>
                  <a:lnTo>
                    <a:pt x="1392" y="323"/>
                  </a:lnTo>
                  <a:lnTo>
                    <a:pt x="1388" y="330"/>
                  </a:lnTo>
                  <a:lnTo>
                    <a:pt x="1383" y="334"/>
                  </a:lnTo>
                  <a:lnTo>
                    <a:pt x="1377" y="335"/>
                  </a:lnTo>
                  <a:lnTo>
                    <a:pt x="1370" y="335"/>
                  </a:lnTo>
                  <a:lnTo>
                    <a:pt x="1364" y="333"/>
                  </a:lnTo>
                  <a:lnTo>
                    <a:pt x="1356" y="330"/>
                  </a:lnTo>
                  <a:lnTo>
                    <a:pt x="1350" y="325"/>
                  </a:lnTo>
                  <a:lnTo>
                    <a:pt x="1322" y="304"/>
                  </a:lnTo>
                  <a:lnTo>
                    <a:pt x="1307" y="291"/>
                  </a:lnTo>
                  <a:lnTo>
                    <a:pt x="1303" y="290"/>
                  </a:lnTo>
                  <a:lnTo>
                    <a:pt x="1300" y="290"/>
                  </a:lnTo>
                  <a:lnTo>
                    <a:pt x="1298" y="291"/>
                  </a:lnTo>
                  <a:lnTo>
                    <a:pt x="1297" y="294"/>
                  </a:lnTo>
                  <a:lnTo>
                    <a:pt x="1294" y="299"/>
                  </a:lnTo>
                  <a:lnTo>
                    <a:pt x="1293" y="307"/>
                  </a:lnTo>
                  <a:lnTo>
                    <a:pt x="1293" y="323"/>
                  </a:lnTo>
                  <a:lnTo>
                    <a:pt x="1293" y="336"/>
                  </a:lnTo>
                  <a:lnTo>
                    <a:pt x="1294" y="353"/>
                  </a:lnTo>
                  <a:lnTo>
                    <a:pt x="1293" y="366"/>
                  </a:lnTo>
                  <a:lnTo>
                    <a:pt x="1291" y="375"/>
                  </a:lnTo>
                  <a:lnTo>
                    <a:pt x="1289" y="379"/>
                  </a:lnTo>
                  <a:lnTo>
                    <a:pt x="1287" y="380"/>
                  </a:lnTo>
                  <a:lnTo>
                    <a:pt x="1285" y="380"/>
                  </a:lnTo>
                  <a:lnTo>
                    <a:pt x="1284" y="380"/>
                  </a:lnTo>
                  <a:lnTo>
                    <a:pt x="1281" y="379"/>
                  </a:lnTo>
                  <a:lnTo>
                    <a:pt x="1277" y="375"/>
                  </a:lnTo>
                  <a:lnTo>
                    <a:pt x="1272" y="369"/>
                  </a:lnTo>
                  <a:lnTo>
                    <a:pt x="1262" y="352"/>
                  </a:lnTo>
                  <a:lnTo>
                    <a:pt x="1252" y="333"/>
                  </a:lnTo>
                  <a:lnTo>
                    <a:pt x="1245" y="313"/>
                  </a:lnTo>
                  <a:lnTo>
                    <a:pt x="1241" y="298"/>
                  </a:lnTo>
                  <a:lnTo>
                    <a:pt x="1236" y="301"/>
                  </a:lnTo>
                  <a:lnTo>
                    <a:pt x="1233" y="307"/>
                  </a:lnTo>
                  <a:lnTo>
                    <a:pt x="1230" y="312"/>
                  </a:lnTo>
                  <a:lnTo>
                    <a:pt x="1229" y="318"/>
                  </a:lnTo>
                  <a:lnTo>
                    <a:pt x="1229" y="330"/>
                  </a:lnTo>
                  <a:lnTo>
                    <a:pt x="1230" y="342"/>
                  </a:lnTo>
                  <a:lnTo>
                    <a:pt x="1230" y="349"/>
                  </a:lnTo>
                  <a:lnTo>
                    <a:pt x="1230" y="356"/>
                  </a:lnTo>
                  <a:lnTo>
                    <a:pt x="1229" y="361"/>
                  </a:lnTo>
                  <a:lnTo>
                    <a:pt x="1227" y="366"/>
                  </a:lnTo>
                  <a:lnTo>
                    <a:pt x="1223" y="374"/>
                  </a:lnTo>
                  <a:lnTo>
                    <a:pt x="1219" y="387"/>
                  </a:lnTo>
                  <a:lnTo>
                    <a:pt x="1220" y="393"/>
                  </a:lnTo>
                  <a:lnTo>
                    <a:pt x="1225" y="404"/>
                  </a:lnTo>
                  <a:lnTo>
                    <a:pt x="1232" y="417"/>
                  </a:lnTo>
                  <a:lnTo>
                    <a:pt x="1238" y="430"/>
                  </a:lnTo>
                  <a:lnTo>
                    <a:pt x="1241" y="435"/>
                  </a:lnTo>
                  <a:lnTo>
                    <a:pt x="1242" y="440"/>
                  </a:lnTo>
                  <a:lnTo>
                    <a:pt x="1243" y="445"/>
                  </a:lnTo>
                  <a:lnTo>
                    <a:pt x="1242" y="448"/>
                  </a:lnTo>
                  <a:lnTo>
                    <a:pt x="1241" y="450"/>
                  </a:lnTo>
                  <a:lnTo>
                    <a:pt x="1237" y="450"/>
                  </a:lnTo>
                  <a:lnTo>
                    <a:pt x="1232" y="449"/>
                  </a:lnTo>
                  <a:lnTo>
                    <a:pt x="1224" y="447"/>
                  </a:lnTo>
                  <a:lnTo>
                    <a:pt x="1210" y="437"/>
                  </a:lnTo>
                  <a:lnTo>
                    <a:pt x="1194" y="430"/>
                  </a:lnTo>
                  <a:lnTo>
                    <a:pt x="1186" y="428"/>
                  </a:lnTo>
                  <a:lnTo>
                    <a:pt x="1181" y="430"/>
                  </a:lnTo>
                  <a:lnTo>
                    <a:pt x="1179" y="431"/>
                  </a:lnTo>
                  <a:lnTo>
                    <a:pt x="1177" y="434"/>
                  </a:lnTo>
                  <a:lnTo>
                    <a:pt x="1176" y="437"/>
                  </a:lnTo>
                  <a:lnTo>
                    <a:pt x="1176" y="443"/>
                  </a:lnTo>
                  <a:lnTo>
                    <a:pt x="1177" y="456"/>
                  </a:lnTo>
                  <a:lnTo>
                    <a:pt x="1177" y="469"/>
                  </a:lnTo>
                  <a:lnTo>
                    <a:pt x="1179" y="479"/>
                  </a:lnTo>
                  <a:lnTo>
                    <a:pt x="1181" y="487"/>
                  </a:lnTo>
                  <a:lnTo>
                    <a:pt x="1183" y="491"/>
                  </a:lnTo>
                  <a:lnTo>
                    <a:pt x="1185" y="493"/>
                  </a:lnTo>
                  <a:lnTo>
                    <a:pt x="1188" y="496"/>
                  </a:lnTo>
                  <a:lnTo>
                    <a:pt x="1192" y="497"/>
                  </a:lnTo>
                  <a:lnTo>
                    <a:pt x="1195" y="497"/>
                  </a:lnTo>
                  <a:lnTo>
                    <a:pt x="1202" y="497"/>
                  </a:lnTo>
                  <a:lnTo>
                    <a:pt x="1208" y="496"/>
                  </a:lnTo>
                  <a:lnTo>
                    <a:pt x="1215" y="493"/>
                  </a:lnTo>
                  <a:lnTo>
                    <a:pt x="1217" y="493"/>
                  </a:lnTo>
                  <a:lnTo>
                    <a:pt x="1217" y="497"/>
                  </a:lnTo>
                  <a:lnTo>
                    <a:pt x="1217" y="501"/>
                  </a:lnTo>
                  <a:lnTo>
                    <a:pt x="1216" y="507"/>
                  </a:lnTo>
                  <a:lnTo>
                    <a:pt x="1215" y="520"/>
                  </a:lnTo>
                  <a:lnTo>
                    <a:pt x="1215" y="531"/>
                  </a:lnTo>
                  <a:lnTo>
                    <a:pt x="1216" y="537"/>
                  </a:lnTo>
                  <a:lnTo>
                    <a:pt x="1216" y="545"/>
                  </a:lnTo>
                  <a:lnTo>
                    <a:pt x="1216" y="553"/>
                  </a:lnTo>
                  <a:lnTo>
                    <a:pt x="1215" y="561"/>
                  </a:lnTo>
                  <a:lnTo>
                    <a:pt x="1212" y="567"/>
                  </a:lnTo>
                  <a:lnTo>
                    <a:pt x="1210" y="575"/>
                  </a:lnTo>
                  <a:lnTo>
                    <a:pt x="1207" y="580"/>
                  </a:lnTo>
                  <a:lnTo>
                    <a:pt x="1203" y="585"/>
                  </a:lnTo>
                  <a:lnTo>
                    <a:pt x="1195" y="590"/>
                  </a:lnTo>
                  <a:lnTo>
                    <a:pt x="1189" y="594"/>
                  </a:lnTo>
                  <a:lnTo>
                    <a:pt x="1181" y="596"/>
                  </a:lnTo>
                  <a:lnTo>
                    <a:pt x="1175" y="598"/>
                  </a:lnTo>
                  <a:lnTo>
                    <a:pt x="1172" y="599"/>
                  </a:lnTo>
                  <a:lnTo>
                    <a:pt x="1171" y="601"/>
                  </a:lnTo>
                  <a:lnTo>
                    <a:pt x="1170" y="603"/>
                  </a:lnTo>
                  <a:lnTo>
                    <a:pt x="1168" y="606"/>
                  </a:lnTo>
                  <a:lnTo>
                    <a:pt x="1170" y="612"/>
                  </a:lnTo>
                  <a:lnTo>
                    <a:pt x="1175" y="623"/>
                  </a:lnTo>
                  <a:lnTo>
                    <a:pt x="1179" y="631"/>
                  </a:lnTo>
                  <a:lnTo>
                    <a:pt x="1181" y="636"/>
                  </a:lnTo>
                  <a:lnTo>
                    <a:pt x="1181" y="640"/>
                  </a:lnTo>
                  <a:lnTo>
                    <a:pt x="1180" y="643"/>
                  </a:lnTo>
                  <a:lnTo>
                    <a:pt x="1179" y="646"/>
                  </a:lnTo>
                  <a:lnTo>
                    <a:pt x="1176" y="646"/>
                  </a:lnTo>
                  <a:lnTo>
                    <a:pt x="1172" y="646"/>
                  </a:lnTo>
                  <a:lnTo>
                    <a:pt x="1167" y="646"/>
                  </a:lnTo>
                  <a:lnTo>
                    <a:pt x="1158" y="643"/>
                  </a:lnTo>
                  <a:lnTo>
                    <a:pt x="1149" y="640"/>
                  </a:lnTo>
                  <a:lnTo>
                    <a:pt x="1142" y="636"/>
                  </a:lnTo>
                  <a:lnTo>
                    <a:pt x="1140" y="633"/>
                  </a:lnTo>
                  <a:lnTo>
                    <a:pt x="1135" y="638"/>
                  </a:lnTo>
                  <a:lnTo>
                    <a:pt x="1132" y="646"/>
                  </a:lnTo>
                  <a:lnTo>
                    <a:pt x="1129" y="655"/>
                  </a:lnTo>
                  <a:lnTo>
                    <a:pt x="1128" y="664"/>
                  </a:lnTo>
                  <a:lnTo>
                    <a:pt x="1127" y="672"/>
                  </a:lnTo>
                  <a:lnTo>
                    <a:pt x="1124" y="680"/>
                  </a:lnTo>
                  <a:lnTo>
                    <a:pt x="1123" y="684"/>
                  </a:lnTo>
                  <a:lnTo>
                    <a:pt x="1122" y="685"/>
                  </a:lnTo>
                  <a:lnTo>
                    <a:pt x="1105" y="677"/>
                  </a:lnTo>
                  <a:lnTo>
                    <a:pt x="1097" y="675"/>
                  </a:lnTo>
                  <a:lnTo>
                    <a:pt x="1096" y="676"/>
                  </a:lnTo>
                  <a:lnTo>
                    <a:pt x="1096" y="680"/>
                  </a:lnTo>
                  <a:lnTo>
                    <a:pt x="1097" y="686"/>
                  </a:lnTo>
                  <a:lnTo>
                    <a:pt x="1098" y="695"/>
                  </a:lnTo>
                  <a:lnTo>
                    <a:pt x="1100" y="704"/>
                  </a:lnTo>
                  <a:lnTo>
                    <a:pt x="1098" y="712"/>
                  </a:lnTo>
                  <a:lnTo>
                    <a:pt x="1096" y="717"/>
                  </a:lnTo>
                  <a:lnTo>
                    <a:pt x="1092" y="722"/>
                  </a:lnTo>
                  <a:lnTo>
                    <a:pt x="1085" y="724"/>
                  </a:lnTo>
                  <a:lnTo>
                    <a:pt x="1078" y="726"/>
                  </a:lnTo>
                  <a:lnTo>
                    <a:pt x="1070" y="726"/>
                  </a:lnTo>
                  <a:lnTo>
                    <a:pt x="1061" y="725"/>
                  </a:lnTo>
                  <a:lnTo>
                    <a:pt x="1041" y="724"/>
                  </a:lnTo>
                  <a:lnTo>
                    <a:pt x="1022" y="720"/>
                  </a:lnTo>
                  <a:lnTo>
                    <a:pt x="1013" y="720"/>
                  </a:lnTo>
                  <a:lnTo>
                    <a:pt x="1004" y="719"/>
                  </a:lnTo>
                  <a:lnTo>
                    <a:pt x="995" y="719"/>
                  </a:lnTo>
                  <a:lnTo>
                    <a:pt x="987" y="720"/>
                  </a:lnTo>
                  <a:lnTo>
                    <a:pt x="988" y="722"/>
                  </a:lnTo>
                  <a:lnTo>
                    <a:pt x="989" y="725"/>
                  </a:lnTo>
                  <a:lnTo>
                    <a:pt x="993" y="729"/>
                  </a:lnTo>
                  <a:lnTo>
                    <a:pt x="999" y="733"/>
                  </a:lnTo>
                  <a:lnTo>
                    <a:pt x="1010" y="741"/>
                  </a:lnTo>
                  <a:lnTo>
                    <a:pt x="1024" y="750"/>
                  </a:lnTo>
                  <a:lnTo>
                    <a:pt x="1053" y="765"/>
                  </a:lnTo>
                  <a:lnTo>
                    <a:pt x="1074" y="773"/>
                  </a:lnTo>
                  <a:lnTo>
                    <a:pt x="1063" y="778"/>
                  </a:lnTo>
                  <a:lnTo>
                    <a:pt x="1044" y="789"/>
                  </a:lnTo>
                  <a:lnTo>
                    <a:pt x="1035" y="795"/>
                  </a:lnTo>
                  <a:lnTo>
                    <a:pt x="1028" y="803"/>
                  </a:lnTo>
                  <a:lnTo>
                    <a:pt x="1027" y="807"/>
                  </a:lnTo>
                  <a:lnTo>
                    <a:pt x="1027" y="811"/>
                  </a:lnTo>
                  <a:lnTo>
                    <a:pt x="1028" y="813"/>
                  </a:lnTo>
                  <a:lnTo>
                    <a:pt x="1032" y="817"/>
                  </a:lnTo>
                  <a:lnTo>
                    <a:pt x="1049" y="831"/>
                  </a:lnTo>
                  <a:lnTo>
                    <a:pt x="1062" y="840"/>
                  </a:lnTo>
                  <a:lnTo>
                    <a:pt x="1070" y="843"/>
                  </a:lnTo>
                  <a:lnTo>
                    <a:pt x="1078" y="842"/>
                  </a:lnTo>
                  <a:lnTo>
                    <a:pt x="1088" y="839"/>
                  </a:lnTo>
                  <a:lnTo>
                    <a:pt x="1101" y="835"/>
                  </a:lnTo>
                  <a:lnTo>
                    <a:pt x="1129" y="824"/>
                  </a:lnTo>
                  <a:lnTo>
                    <a:pt x="1157" y="811"/>
                  </a:lnTo>
                  <a:lnTo>
                    <a:pt x="1170" y="803"/>
                  </a:lnTo>
                  <a:lnTo>
                    <a:pt x="1183" y="795"/>
                  </a:lnTo>
                  <a:lnTo>
                    <a:pt x="1193" y="785"/>
                  </a:lnTo>
                  <a:lnTo>
                    <a:pt x="1203" y="773"/>
                  </a:lnTo>
                  <a:lnTo>
                    <a:pt x="1210" y="769"/>
                  </a:lnTo>
                  <a:lnTo>
                    <a:pt x="1219" y="763"/>
                  </a:lnTo>
                  <a:lnTo>
                    <a:pt x="1229" y="757"/>
                  </a:lnTo>
                  <a:lnTo>
                    <a:pt x="1236" y="757"/>
                  </a:lnTo>
                  <a:lnTo>
                    <a:pt x="1236" y="759"/>
                  </a:lnTo>
                  <a:lnTo>
                    <a:pt x="1236" y="763"/>
                  </a:lnTo>
                  <a:lnTo>
                    <a:pt x="1233" y="767"/>
                  </a:lnTo>
                  <a:lnTo>
                    <a:pt x="1230" y="772"/>
                  </a:lnTo>
                  <a:lnTo>
                    <a:pt x="1224" y="781"/>
                  </a:lnTo>
                  <a:lnTo>
                    <a:pt x="1220" y="787"/>
                  </a:lnTo>
                  <a:lnTo>
                    <a:pt x="1210" y="804"/>
                  </a:lnTo>
                  <a:lnTo>
                    <a:pt x="1197" y="824"/>
                  </a:lnTo>
                  <a:lnTo>
                    <a:pt x="1190" y="831"/>
                  </a:lnTo>
                  <a:lnTo>
                    <a:pt x="1184" y="840"/>
                  </a:lnTo>
                  <a:lnTo>
                    <a:pt x="1176" y="847"/>
                  </a:lnTo>
                  <a:lnTo>
                    <a:pt x="1167" y="851"/>
                  </a:lnTo>
                  <a:lnTo>
                    <a:pt x="1140" y="865"/>
                  </a:lnTo>
                  <a:lnTo>
                    <a:pt x="1102" y="887"/>
                  </a:lnTo>
                  <a:lnTo>
                    <a:pt x="1083" y="899"/>
                  </a:lnTo>
                  <a:lnTo>
                    <a:pt x="1067" y="912"/>
                  </a:lnTo>
                  <a:lnTo>
                    <a:pt x="1059" y="917"/>
                  </a:lnTo>
                  <a:lnTo>
                    <a:pt x="1054" y="923"/>
                  </a:lnTo>
                  <a:lnTo>
                    <a:pt x="1049" y="928"/>
                  </a:lnTo>
                  <a:lnTo>
                    <a:pt x="1046" y="934"/>
                  </a:lnTo>
                  <a:lnTo>
                    <a:pt x="1041" y="945"/>
                  </a:lnTo>
                  <a:lnTo>
                    <a:pt x="1036" y="956"/>
                  </a:lnTo>
                  <a:lnTo>
                    <a:pt x="1032" y="966"/>
                  </a:lnTo>
                  <a:lnTo>
                    <a:pt x="1028" y="979"/>
                  </a:lnTo>
                  <a:lnTo>
                    <a:pt x="1027" y="984"/>
                  </a:lnTo>
                  <a:lnTo>
                    <a:pt x="1027" y="991"/>
                  </a:lnTo>
                  <a:lnTo>
                    <a:pt x="1028" y="995"/>
                  </a:lnTo>
                  <a:lnTo>
                    <a:pt x="1030" y="1000"/>
                  </a:lnTo>
                  <a:lnTo>
                    <a:pt x="1034" y="1009"/>
                  </a:lnTo>
                  <a:lnTo>
                    <a:pt x="1035" y="1018"/>
                  </a:lnTo>
                  <a:lnTo>
                    <a:pt x="1032" y="1040"/>
                  </a:lnTo>
                  <a:lnTo>
                    <a:pt x="1028" y="1061"/>
                  </a:lnTo>
                  <a:lnTo>
                    <a:pt x="1030" y="1064"/>
                  </a:lnTo>
                  <a:lnTo>
                    <a:pt x="1031" y="1067"/>
                  </a:lnTo>
                  <a:lnTo>
                    <a:pt x="1032" y="1070"/>
                  </a:lnTo>
                  <a:lnTo>
                    <a:pt x="1036" y="1071"/>
                  </a:lnTo>
                  <a:lnTo>
                    <a:pt x="1040" y="1071"/>
                  </a:lnTo>
                  <a:lnTo>
                    <a:pt x="1046" y="1071"/>
                  </a:lnTo>
                  <a:lnTo>
                    <a:pt x="1054" y="1068"/>
                  </a:lnTo>
                  <a:lnTo>
                    <a:pt x="1063" y="1066"/>
                  </a:lnTo>
                  <a:lnTo>
                    <a:pt x="1093" y="1048"/>
                  </a:lnTo>
                  <a:lnTo>
                    <a:pt x="1131" y="1026"/>
                  </a:lnTo>
                  <a:lnTo>
                    <a:pt x="1138" y="1022"/>
                  </a:lnTo>
                  <a:lnTo>
                    <a:pt x="1146" y="1019"/>
                  </a:lnTo>
                  <a:lnTo>
                    <a:pt x="1154" y="1018"/>
                  </a:lnTo>
                  <a:lnTo>
                    <a:pt x="1159" y="1018"/>
                  </a:lnTo>
                  <a:lnTo>
                    <a:pt x="1162" y="1019"/>
                  </a:lnTo>
                  <a:lnTo>
                    <a:pt x="1164" y="1020"/>
                  </a:lnTo>
                  <a:lnTo>
                    <a:pt x="1166" y="1023"/>
                  </a:lnTo>
                  <a:lnTo>
                    <a:pt x="1167" y="1026"/>
                  </a:lnTo>
                  <a:lnTo>
                    <a:pt x="1168" y="1033"/>
                  </a:lnTo>
                  <a:lnTo>
                    <a:pt x="1167" y="1044"/>
                  </a:lnTo>
                  <a:lnTo>
                    <a:pt x="1164" y="1054"/>
                  </a:lnTo>
                  <a:lnTo>
                    <a:pt x="1164" y="1063"/>
                  </a:lnTo>
                  <a:lnTo>
                    <a:pt x="1164" y="1072"/>
                  </a:lnTo>
                  <a:lnTo>
                    <a:pt x="1166" y="1081"/>
                  </a:lnTo>
                  <a:lnTo>
                    <a:pt x="1170" y="1097"/>
                  </a:lnTo>
                  <a:lnTo>
                    <a:pt x="1176" y="1111"/>
                  </a:lnTo>
                  <a:lnTo>
                    <a:pt x="1184" y="1124"/>
                  </a:lnTo>
                  <a:lnTo>
                    <a:pt x="1192" y="1138"/>
                  </a:lnTo>
                  <a:lnTo>
                    <a:pt x="1201" y="1154"/>
                  </a:lnTo>
                  <a:lnTo>
                    <a:pt x="1207" y="1172"/>
                  </a:lnTo>
                  <a:lnTo>
                    <a:pt x="1211" y="1184"/>
                  </a:lnTo>
                  <a:lnTo>
                    <a:pt x="1217" y="1195"/>
                  </a:lnTo>
                  <a:lnTo>
                    <a:pt x="1223" y="1207"/>
                  </a:lnTo>
                  <a:lnTo>
                    <a:pt x="1227" y="1217"/>
                  </a:lnTo>
                  <a:lnTo>
                    <a:pt x="1219" y="1216"/>
                  </a:lnTo>
                  <a:lnTo>
                    <a:pt x="1212" y="1215"/>
                  </a:lnTo>
                  <a:lnTo>
                    <a:pt x="1205" y="1213"/>
                  </a:lnTo>
                  <a:lnTo>
                    <a:pt x="1198" y="1211"/>
                  </a:lnTo>
                  <a:lnTo>
                    <a:pt x="1186" y="1206"/>
                  </a:lnTo>
                  <a:lnTo>
                    <a:pt x="1175" y="1202"/>
                  </a:lnTo>
                  <a:lnTo>
                    <a:pt x="1170" y="1200"/>
                  </a:lnTo>
                  <a:lnTo>
                    <a:pt x="1163" y="1200"/>
                  </a:lnTo>
                  <a:lnTo>
                    <a:pt x="1158" y="1202"/>
                  </a:lnTo>
                  <a:lnTo>
                    <a:pt x="1153" y="1203"/>
                  </a:lnTo>
                  <a:lnTo>
                    <a:pt x="1148" y="1207"/>
                  </a:lnTo>
                  <a:lnTo>
                    <a:pt x="1142" y="1212"/>
                  </a:lnTo>
                  <a:lnTo>
                    <a:pt x="1137" y="1219"/>
                  </a:lnTo>
                  <a:lnTo>
                    <a:pt x="1131" y="1228"/>
                  </a:lnTo>
                  <a:lnTo>
                    <a:pt x="1123" y="1243"/>
                  </a:lnTo>
                  <a:lnTo>
                    <a:pt x="1119" y="1256"/>
                  </a:lnTo>
                  <a:lnTo>
                    <a:pt x="1118" y="1268"/>
                  </a:lnTo>
                  <a:lnTo>
                    <a:pt x="1119" y="1278"/>
                  </a:lnTo>
                  <a:lnTo>
                    <a:pt x="1125" y="1299"/>
                  </a:lnTo>
                  <a:lnTo>
                    <a:pt x="1136" y="1327"/>
                  </a:lnTo>
                  <a:lnTo>
                    <a:pt x="1138" y="1339"/>
                  </a:lnTo>
                  <a:lnTo>
                    <a:pt x="1141" y="1349"/>
                  </a:lnTo>
                  <a:lnTo>
                    <a:pt x="1142" y="1360"/>
                  </a:lnTo>
                  <a:lnTo>
                    <a:pt x="1142" y="1370"/>
                  </a:lnTo>
                  <a:lnTo>
                    <a:pt x="1141" y="1381"/>
                  </a:lnTo>
                  <a:lnTo>
                    <a:pt x="1136" y="1390"/>
                  </a:lnTo>
                  <a:lnTo>
                    <a:pt x="1133" y="1394"/>
                  </a:lnTo>
                  <a:lnTo>
                    <a:pt x="1129" y="1397"/>
                  </a:lnTo>
                  <a:lnTo>
                    <a:pt x="1125" y="1401"/>
                  </a:lnTo>
                  <a:lnTo>
                    <a:pt x="1120" y="1405"/>
                  </a:lnTo>
                  <a:lnTo>
                    <a:pt x="1113" y="1408"/>
                  </a:lnTo>
                  <a:lnTo>
                    <a:pt x="1105" y="1408"/>
                  </a:lnTo>
                  <a:lnTo>
                    <a:pt x="1096" y="1408"/>
                  </a:lnTo>
                  <a:lnTo>
                    <a:pt x="1087" y="1406"/>
                  </a:lnTo>
                  <a:lnTo>
                    <a:pt x="1078" y="1405"/>
                  </a:lnTo>
                  <a:lnTo>
                    <a:pt x="1070" y="1405"/>
                  </a:lnTo>
                  <a:lnTo>
                    <a:pt x="1066" y="1405"/>
                  </a:lnTo>
                  <a:lnTo>
                    <a:pt x="1062" y="1406"/>
                  </a:lnTo>
                  <a:lnTo>
                    <a:pt x="1059" y="1408"/>
                  </a:lnTo>
                  <a:lnTo>
                    <a:pt x="1057" y="1410"/>
                  </a:lnTo>
                  <a:lnTo>
                    <a:pt x="1050" y="1421"/>
                  </a:lnTo>
                  <a:lnTo>
                    <a:pt x="1048" y="1430"/>
                  </a:lnTo>
                  <a:lnTo>
                    <a:pt x="1045" y="1439"/>
                  </a:lnTo>
                  <a:lnTo>
                    <a:pt x="1044" y="1448"/>
                  </a:lnTo>
                  <a:lnTo>
                    <a:pt x="1040" y="1457"/>
                  </a:lnTo>
                  <a:lnTo>
                    <a:pt x="1036" y="1465"/>
                  </a:lnTo>
                  <a:lnTo>
                    <a:pt x="1032" y="1469"/>
                  </a:lnTo>
                  <a:lnTo>
                    <a:pt x="1028" y="1473"/>
                  </a:lnTo>
                  <a:lnTo>
                    <a:pt x="1023" y="1476"/>
                  </a:lnTo>
                  <a:lnTo>
                    <a:pt x="1015" y="1479"/>
                  </a:lnTo>
                  <a:lnTo>
                    <a:pt x="1004" y="1485"/>
                  </a:lnTo>
                  <a:lnTo>
                    <a:pt x="995" y="1493"/>
                  </a:lnTo>
                  <a:lnTo>
                    <a:pt x="988" y="1501"/>
                  </a:lnTo>
                  <a:lnTo>
                    <a:pt x="983" y="1510"/>
                  </a:lnTo>
                  <a:lnTo>
                    <a:pt x="977" y="1530"/>
                  </a:lnTo>
                  <a:lnTo>
                    <a:pt x="970" y="1554"/>
                  </a:lnTo>
                  <a:lnTo>
                    <a:pt x="969" y="1566"/>
                  </a:lnTo>
                  <a:lnTo>
                    <a:pt x="969" y="1577"/>
                  </a:lnTo>
                  <a:lnTo>
                    <a:pt x="967" y="1583"/>
                  </a:lnTo>
                  <a:lnTo>
                    <a:pt x="967" y="1589"/>
                  </a:lnTo>
                  <a:lnTo>
                    <a:pt x="966" y="1594"/>
                  </a:lnTo>
                  <a:lnTo>
                    <a:pt x="964" y="1599"/>
                  </a:lnTo>
                  <a:lnTo>
                    <a:pt x="958" y="1605"/>
                  </a:lnTo>
                  <a:lnTo>
                    <a:pt x="954" y="1609"/>
                  </a:lnTo>
                  <a:lnTo>
                    <a:pt x="951" y="1609"/>
                  </a:lnTo>
                  <a:lnTo>
                    <a:pt x="948" y="1606"/>
                  </a:lnTo>
                  <a:lnTo>
                    <a:pt x="945" y="1602"/>
                  </a:lnTo>
                  <a:lnTo>
                    <a:pt x="944" y="1597"/>
                  </a:lnTo>
                  <a:lnTo>
                    <a:pt x="943" y="1589"/>
                  </a:lnTo>
                  <a:lnTo>
                    <a:pt x="942" y="1581"/>
                  </a:lnTo>
                  <a:lnTo>
                    <a:pt x="939" y="1548"/>
                  </a:lnTo>
                  <a:lnTo>
                    <a:pt x="935" y="1531"/>
                  </a:lnTo>
                  <a:lnTo>
                    <a:pt x="932" y="1536"/>
                  </a:lnTo>
                  <a:lnTo>
                    <a:pt x="927" y="1541"/>
                  </a:lnTo>
                  <a:lnTo>
                    <a:pt x="922" y="1545"/>
                  </a:lnTo>
                  <a:lnTo>
                    <a:pt x="917" y="1550"/>
                  </a:lnTo>
                  <a:lnTo>
                    <a:pt x="912" y="1555"/>
                  </a:lnTo>
                  <a:lnTo>
                    <a:pt x="909" y="1562"/>
                  </a:lnTo>
                  <a:lnTo>
                    <a:pt x="908" y="1566"/>
                  </a:lnTo>
                  <a:lnTo>
                    <a:pt x="908" y="1570"/>
                  </a:lnTo>
                  <a:lnTo>
                    <a:pt x="908" y="1574"/>
                  </a:lnTo>
                  <a:lnTo>
                    <a:pt x="910" y="1579"/>
                  </a:lnTo>
                  <a:lnTo>
                    <a:pt x="917" y="1597"/>
                  </a:lnTo>
                  <a:lnTo>
                    <a:pt x="921" y="1611"/>
                  </a:lnTo>
                  <a:lnTo>
                    <a:pt x="925" y="1624"/>
                  </a:lnTo>
                  <a:lnTo>
                    <a:pt x="926" y="1636"/>
                  </a:lnTo>
                  <a:lnTo>
                    <a:pt x="927" y="1659"/>
                  </a:lnTo>
                  <a:lnTo>
                    <a:pt x="926" y="1691"/>
                  </a:lnTo>
                  <a:lnTo>
                    <a:pt x="929" y="1706"/>
                  </a:lnTo>
                  <a:lnTo>
                    <a:pt x="934" y="1723"/>
                  </a:lnTo>
                  <a:lnTo>
                    <a:pt x="936" y="1732"/>
                  </a:lnTo>
                  <a:lnTo>
                    <a:pt x="940" y="1739"/>
                  </a:lnTo>
                  <a:lnTo>
                    <a:pt x="944" y="1746"/>
                  </a:lnTo>
                  <a:lnTo>
                    <a:pt x="948" y="1748"/>
                  </a:lnTo>
                  <a:lnTo>
                    <a:pt x="949" y="1742"/>
                  </a:lnTo>
                  <a:lnTo>
                    <a:pt x="951" y="1723"/>
                  </a:lnTo>
                  <a:lnTo>
                    <a:pt x="951" y="1711"/>
                  </a:lnTo>
                  <a:lnTo>
                    <a:pt x="951" y="1699"/>
                  </a:lnTo>
                  <a:lnTo>
                    <a:pt x="952" y="1689"/>
                  </a:lnTo>
                  <a:lnTo>
                    <a:pt x="954" y="1681"/>
                  </a:lnTo>
                  <a:lnTo>
                    <a:pt x="956" y="1676"/>
                  </a:lnTo>
                  <a:lnTo>
                    <a:pt x="958" y="1673"/>
                  </a:lnTo>
                  <a:lnTo>
                    <a:pt x="961" y="1671"/>
                  </a:lnTo>
                  <a:lnTo>
                    <a:pt x="964" y="1669"/>
                  </a:lnTo>
                  <a:lnTo>
                    <a:pt x="966" y="1669"/>
                  </a:lnTo>
                  <a:lnTo>
                    <a:pt x="970" y="1671"/>
                  </a:lnTo>
                  <a:lnTo>
                    <a:pt x="974" y="1672"/>
                  </a:lnTo>
                  <a:lnTo>
                    <a:pt x="977" y="1675"/>
                  </a:lnTo>
                  <a:lnTo>
                    <a:pt x="984" y="1681"/>
                  </a:lnTo>
                  <a:lnTo>
                    <a:pt x="992" y="1690"/>
                  </a:lnTo>
                  <a:lnTo>
                    <a:pt x="1001" y="1701"/>
                  </a:lnTo>
                  <a:lnTo>
                    <a:pt x="1009" y="1712"/>
                  </a:lnTo>
                  <a:lnTo>
                    <a:pt x="1026" y="1738"/>
                  </a:lnTo>
                  <a:lnTo>
                    <a:pt x="1041" y="1761"/>
                  </a:lnTo>
                  <a:lnTo>
                    <a:pt x="1049" y="1770"/>
                  </a:lnTo>
                  <a:lnTo>
                    <a:pt x="1056" y="1778"/>
                  </a:lnTo>
                  <a:lnTo>
                    <a:pt x="1061" y="1783"/>
                  </a:lnTo>
                  <a:lnTo>
                    <a:pt x="1065" y="1786"/>
                  </a:lnTo>
                  <a:lnTo>
                    <a:pt x="1070" y="1758"/>
                  </a:lnTo>
                  <a:lnTo>
                    <a:pt x="1076" y="1717"/>
                  </a:lnTo>
                  <a:lnTo>
                    <a:pt x="1079" y="1707"/>
                  </a:lnTo>
                  <a:lnTo>
                    <a:pt x="1081" y="1698"/>
                  </a:lnTo>
                  <a:lnTo>
                    <a:pt x="1085" y="1690"/>
                  </a:lnTo>
                  <a:lnTo>
                    <a:pt x="1089" y="1682"/>
                  </a:lnTo>
                  <a:lnTo>
                    <a:pt x="1093" y="1677"/>
                  </a:lnTo>
                  <a:lnTo>
                    <a:pt x="1098" y="1673"/>
                  </a:lnTo>
                  <a:lnTo>
                    <a:pt x="1103" y="1671"/>
                  </a:lnTo>
                  <a:lnTo>
                    <a:pt x="1110" y="1671"/>
                  </a:lnTo>
                  <a:lnTo>
                    <a:pt x="1116" y="1672"/>
                  </a:lnTo>
                  <a:lnTo>
                    <a:pt x="1120" y="1675"/>
                  </a:lnTo>
                  <a:lnTo>
                    <a:pt x="1124" y="1677"/>
                  </a:lnTo>
                  <a:lnTo>
                    <a:pt x="1128" y="1680"/>
                  </a:lnTo>
                  <a:lnTo>
                    <a:pt x="1132" y="1686"/>
                  </a:lnTo>
                  <a:lnTo>
                    <a:pt x="1136" y="1693"/>
                  </a:lnTo>
                  <a:lnTo>
                    <a:pt x="1141" y="1701"/>
                  </a:lnTo>
                  <a:lnTo>
                    <a:pt x="1148" y="1707"/>
                  </a:lnTo>
                  <a:lnTo>
                    <a:pt x="1151" y="1710"/>
                  </a:lnTo>
                  <a:lnTo>
                    <a:pt x="1157" y="1712"/>
                  </a:lnTo>
                  <a:lnTo>
                    <a:pt x="1162" y="1715"/>
                  </a:lnTo>
                  <a:lnTo>
                    <a:pt x="1170" y="1716"/>
                  </a:lnTo>
                  <a:lnTo>
                    <a:pt x="1177" y="1719"/>
                  </a:lnTo>
                  <a:lnTo>
                    <a:pt x="1184" y="1724"/>
                  </a:lnTo>
                  <a:lnTo>
                    <a:pt x="1190" y="1729"/>
                  </a:lnTo>
                  <a:lnTo>
                    <a:pt x="1195" y="1734"/>
                  </a:lnTo>
                  <a:lnTo>
                    <a:pt x="1199" y="1739"/>
                  </a:lnTo>
                  <a:lnTo>
                    <a:pt x="1205" y="1745"/>
                  </a:lnTo>
                  <a:lnTo>
                    <a:pt x="1210" y="1747"/>
                  </a:lnTo>
                  <a:lnTo>
                    <a:pt x="1216" y="1750"/>
                  </a:lnTo>
                  <a:lnTo>
                    <a:pt x="1221" y="1750"/>
                  </a:lnTo>
                  <a:lnTo>
                    <a:pt x="1225" y="1748"/>
                  </a:lnTo>
                  <a:lnTo>
                    <a:pt x="1229" y="1746"/>
                  </a:lnTo>
                  <a:lnTo>
                    <a:pt x="1232" y="1743"/>
                  </a:lnTo>
                  <a:lnTo>
                    <a:pt x="1238" y="1734"/>
                  </a:lnTo>
                  <a:lnTo>
                    <a:pt x="1245" y="1724"/>
                  </a:lnTo>
                  <a:lnTo>
                    <a:pt x="1249" y="1719"/>
                  </a:lnTo>
                  <a:lnTo>
                    <a:pt x="1252" y="1713"/>
                  </a:lnTo>
                  <a:lnTo>
                    <a:pt x="1256" y="1710"/>
                  </a:lnTo>
                  <a:lnTo>
                    <a:pt x="1262" y="1706"/>
                  </a:lnTo>
                  <a:lnTo>
                    <a:pt x="1268" y="1703"/>
                  </a:lnTo>
                  <a:lnTo>
                    <a:pt x="1276" y="1702"/>
                  </a:lnTo>
                  <a:lnTo>
                    <a:pt x="1284" y="1701"/>
                  </a:lnTo>
                  <a:lnTo>
                    <a:pt x="1293" y="1703"/>
                  </a:lnTo>
                  <a:lnTo>
                    <a:pt x="1316" y="1708"/>
                  </a:lnTo>
                  <a:lnTo>
                    <a:pt x="1338" y="1716"/>
                  </a:lnTo>
                  <a:lnTo>
                    <a:pt x="1360" y="1723"/>
                  </a:lnTo>
                  <a:lnTo>
                    <a:pt x="1385" y="1728"/>
                  </a:lnTo>
                  <a:lnTo>
                    <a:pt x="1386" y="1743"/>
                  </a:lnTo>
                  <a:lnTo>
                    <a:pt x="1387" y="1764"/>
                  </a:lnTo>
                  <a:lnTo>
                    <a:pt x="1386" y="1774"/>
                  </a:lnTo>
                  <a:lnTo>
                    <a:pt x="1383" y="1782"/>
                  </a:lnTo>
                  <a:lnTo>
                    <a:pt x="1381" y="1786"/>
                  </a:lnTo>
                  <a:lnTo>
                    <a:pt x="1378" y="1789"/>
                  </a:lnTo>
                  <a:lnTo>
                    <a:pt x="1374" y="1790"/>
                  </a:lnTo>
                  <a:lnTo>
                    <a:pt x="1370" y="1790"/>
                  </a:lnTo>
                  <a:lnTo>
                    <a:pt x="1361" y="1791"/>
                  </a:lnTo>
                  <a:lnTo>
                    <a:pt x="1354" y="1792"/>
                  </a:lnTo>
                  <a:lnTo>
                    <a:pt x="1346" y="1795"/>
                  </a:lnTo>
                  <a:lnTo>
                    <a:pt x="1338" y="1799"/>
                  </a:lnTo>
                  <a:lnTo>
                    <a:pt x="1324" y="1809"/>
                  </a:lnTo>
                  <a:lnTo>
                    <a:pt x="1312" y="1821"/>
                  </a:lnTo>
                  <a:lnTo>
                    <a:pt x="1300" y="1834"/>
                  </a:lnTo>
                  <a:lnTo>
                    <a:pt x="1289" y="1847"/>
                  </a:lnTo>
                  <a:lnTo>
                    <a:pt x="1277" y="1860"/>
                  </a:lnTo>
                  <a:lnTo>
                    <a:pt x="1264" y="1872"/>
                  </a:lnTo>
                  <a:lnTo>
                    <a:pt x="1255" y="1881"/>
                  </a:lnTo>
                  <a:lnTo>
                    <a:pt x="1247" y="1888"/>
                  </a:lnTo>
                  <a:lnTo>
                    <a:pt x="1242" y="1896"/>
                  </a:lnTo>
                  <a:lnTo>
                    <a:pt x="1240" y="1905"/>
                  </a:lnTo>
                  <a:lnTo>
                    <a:pt x="1238" y="1913"/>
                  </a:lnTo>
                  <a:lnTo>
                    <a:pt x="1238" y="1922"/>
                  </a:lnTo>
                  <a:lnTo>
                    <a:pt x="1240" y="1930"/>
                  </a:lnTo>
                  <a:lnTo>
                    <a:pt x="1242" y="1939"/>
                  </a:lnTo>
                  <a:lnTo>
                    <a:pt x="1250" y="1956"/>
                  </a:lnTo>
                  <a:lnTo>
                    <a:pt x="1256" y="1974"/>
                  </a:lnTo>
                  <a:lnTo>
                    <a:pt x="1260" y="1982"/>
                  </a:lnTo>
                  <a:lnTo>
                    <a:pt x="1263" y="1991"/>
                  </a:lnTo>
                  <a:lnTo>
                    <a:pt x="1265" y="2001"/>
                  </a:lnTo>
                  <a:lnTo>
                    <a:pt x="1267" y="2010"/>
                  </a:lnTo>
                  <a:lnTo>
                    <a:pt x="1264" y="2017"/>
                  </a:lnTo>
                  <a:lnTo>
                    <a:pt x="1263" y="2023"/>
                  </a:lnTo>
                  <a:lnTo>
                    <a:pt x="1263" y="2028"/>
                  </a:lnTo>
                  <a:lnTo>
                    <a:pt x="1263" y="2032"/>
                  </a:lnTo>
                  <a:lnTo>
                    <a:pt x="1265" y="2036"/>
                  </a:lnTo>
                  <a:lnTo>
                    <a:pt x="1268" y="2040"/>
                  </a:lnTo>
                  <a:lnTo>
                    <a:pt x="1271" y="2043"/>
                  </a:lnTo>
                  <a:lnTo>
                    <a:pt x="1274" y="2045"/>
                  </a:lnTo>
                  <a:lnTo>
                    <a:pt x="1284" y="2049"/>
                  </a:lnTo>
                  <a:lnTo>
                    <a:pt x="1294" y="2052"/>
                  </a:lnTo>
                  <a:lnTo>
                    <a:pt x="1306" y="2052"/>
                  </a:lnTo>
                  <a:lnTo>
                    <a:pt x="1316" y="2053"/>
                  </a:lnTo>
                  <a:lnTo>
                    <a:pt x="1307" y="2072"/>
                  </a:lnTo>
                  <a:lnTo>
                    <a:pt x="1302" y="2085"/>
                  </a:lnTo>
                  <a:lnTo>
                    <a:pt x="1300" y="2089"/>
                  </a:lnTo>
                  <a:lnTo>
                    <a:pt x="1302" y="2093"/>
                  </a:lnTo>
                  <a:lnTo>
                    <a:pt x="1303" y="2094"/>
                  </a:lnTo>
                  <a:lnTo>
                    <a:pt x="1304" y="2096"/>
                  </a:lnTo>
                  <a:lnTo>
                    <a:pt x="1322" y="2094"/>
                  </a:lnTo>
                  <a:lnTo>
                    <a:pt x="1351" y="2092"/>
                  </a:lnTo>
                  <a:lnTo>
                    <a:pt x="1355" y="2093"/>
                  </a:lnTo>
                  <a:lnTo>
                    <a:pt x="1357" y="2093"/>
                  </a:lnTo>
                  <a:lnTo>
                    <a:pt x="1360" y="2096"/>
                  </a:lnTo>
                  <a:lnTo>
                    <a:pt x="1363" y="2097"/>
                  </a:lnTo>
                  <a:lnTo>
                    <a:pt x="1366" y="2102"/>
                  </a:lnTo>
                  <a:lnTo>
                    <a:pt x="1372" y="2106"/>
                  </a:lnTo>
                  <a:lnTo>
                    <a:pt x="1386" y="2107"/>
                  </a:lnTo>
                  <a:lnTo>
                    <a:pt x="1405" y="2105"/>
                  </a:lnTo>
                  <a:lnTo>
                    <a:pt x="1414" y="2105"/>
                  </a:lnTo>
                  <a:lnTo>
                    <a:pt x="1420" y="2107"/>
                  </a:lnTo>
                  <a:lnTo>
                    <a:pt x="1421" y="2109"/>
                  </a:lnTo>
                  <a:lnTo>
                    <a:pt x="1421" y="2112"/>
                  </a:lnTo>
                  <a:lnTo>
                    <a:pt x="1420" y="2115"/>
                  </a:lnTo>
                  <a:lnTo>
                    <a:pt x="1417" y="2120"/>
                  </a:lnTo>
                  <a:lnTo>
                    <a:pt x="1396" y="2137"/>
                  </a:lnTo>
                  <a:lnTo>
                    <a:pt x="1361" y="2167"/>
                  </a:lnTo>
                  <a:lnTo>
                    <a:pt x="1354" y="2175"/>
                  </a:lnTo>
                  <a:lnTo>
                    <a:pt x="1347" y="2181"/>
                  </a:lnTo>
                  <a:lnTo>
                    <a:pt x="1343" y="2188"/>
                  </a:lnTo>
                  <a:lnTo>
                    <a:pt x="1339" y="2194"/>
                  </a:lnTo>
                  <a:lnTo>
                    <a:pt x="1339" y="2197"/>
                  </a:lnTo>
                  <a:lnTo>
                    <a:pt x="1339" y="2199"/>
                  </a:lnTo>
                  <a:lnTo>
                    <a:pt x="1339" y="2202"/>
                  </a:lnTo>
                  <a:lnTo>
                    <a:pt x="1342" y="2203"/>
                  </a:lnTo>
                  <a:lnTo>
                    <a:pt x="1347" y="2206"/>
                  </a:lnTo>
                  <a:lnTo>
                    <a:pt x="1356" y="2207"/>
                  </a:lnTo>
                  <a:lnTo>
                    <a:pt x="1368" y="2204"/>
                  </a:lnTo>
                  <a:lnTo>
                    <a:pt x="1379" y="2201"/>
                  </a:lnTo>
                  <a:lnTo>
                    <a:pt x="1383" y="2201"/>
                  </a:lnTo>
                  <a:lnTo>
                    <a:pt x="1386" y="2202"/>
                  </a:lnTo>
                  <a:lnTo>
                    <a:pt x="1385" y="2204"/>
                  </a:lnTo>
                  <a:lnTo>
                    <a:pt x="1382" y="2211"/>
                  </a:lnTo>
                  <a:lnTo>
                    <a:pt x="1370" y="2233"/>
                  </a:lnTo>
                  <a:lnTo>
                    <a:pt x="1364" y="2245"/>
                  </a:lnTo>
                  <a:lnTo>
                    <a:pt x="1359" y="2247"/>
                  </a:lnTo>
                  <a:lnTo>
                    <a:pt x="1351" y="2250"/>
                  </a:lnTo>
                  <a:lnTo>
                    <a:pt x="1339" y="2250"/>
                  </a:lnTo>
                  <a:lnTo>
                    <a:pt x="1322" y="2248"/>
                  </a:lnTo>
                  <a:lnTo>
                    <a:pt x="1316" y="2248"/>
                  </a:lnTo>
                  <a:lnTo>
                    <a:pt x="1308" y="2250"/>
                  </a:lnTo>
                  <a:lnTo>
                    <a:pt x="1299" y="2251"/>
                  </a:lnTo>
                  <a:lnTo>
                    <a:pt x="1289" y="2254"/>
                  </a:lnTo>
                  <a:lnTo>
                    <a:pt x="1281" y="2258"/>
                  </a:lnTo>
                  <a:lnTo>
                    <a:pt x="1274" y="2261"/>
                  </a:lnTo>
                  <a:lnTo>
                    <a:pt x="1272" y="2265"/>
                  </a:lnTo>
                  <a:lnTo>
                    <a:pt x="1269" y="2268"/>
                  </a:lnTo>
                  <a:lnTo>
                    <a:pt x="1268" y="2272"/>
                  </a:lnTo>
                  <a:lnTo>
                    <a:pt x="1268" y="2276"/>
                  </a:lnTo>
                  <a:lnTo>
                    <a:pt x="1269" y="2282"/>
                  </a:lnTo>
                  <a:lnTo>
                    <a:pt x="1272" y="2287"/>
                  </a:lnTo>
                  <a:lnTo>
                    <a:pt x="1277" y="2293"/>
                  </a:lnTo>
                  <a:lnTo>
                    <a:pt x="1282" y="2296"/>
                  </a:lnTo>
                  <a:lnTo>
                    <a:pt x="1289" y="2299"/>
                  </a:lnTo>
                  <a:lnTo>
                    <a:pt x="1294" y="2304"/>
                  </a:lnTo>
                  <a:lnTo>
                    <a:pt x="1299" y="2309"/>
                  </a:lnTo>
                  <a:lnTo>
                    <a:pt x="1303" y="2315"/>
                  </a:lnTo>
                  <a:lnTo>
                    <a:pt x="1304" y="2318"/>
                  </a:lnTo>
                  <a:lnTo>
                    <a:pt x="1303" y="2321"/>
                  </a:lnTo>
                  <a:lnTo>
                    <a:pt x="1302" y="2324"/>
                  </a:lnTo>
                  <a:lnTo>
                    <a:pt x="1299" y="2325"/>
                  </a:lnTo>
                  <a:lnTo>
                    <a:pt x="1291" y="2327"/>
                  </a:lnTo>
                  <a:lnTo>
                    <a:pt x="1282" y="2330"/>
                  </a:lnTo>
                  <a:lnTo>
                    <a:pt x="1260" y="2333"/>
                  </a:lnTo>
                  <a:lnTo>
                    <a:pt x="1245" y="2338"/>
                  </a:lnTo>
                  <a:lnTo>
                    <a:pt x="1234" y="2344"/>
                  </a:lnTo>
                  <a:lnTo>
                    <a:pt x="1225" y="2352"/>
                  </a:lnTo>
                  <a:lnTo>
                    <a:pt x="1220" y="2361"/>
                  </a:lnTo>
                  <a:lnTo>
                    <a:pt x="1215" y="2370"/>
                  </a:lnTo>
                  <a:lnTo>
                    <a:pt x="1214" y="2381"/>
                  </a:lnTo>
                  <a:lnTo>
                    <a:pt x="1212" y="2391"/>
                  </a:lnTo>
                  <a:lnTo>
                    <a:pt x="1212" y="2403"/>
                  </a:lnTo>
                  <a:lnTo>
                    <a:pt x="1215" y="2416"/>
                  </a:lnTo>
                  <a:lnTo>
                    <a:pt x="1215" y="2423"/>
                  </a:lnTo>
                  <a:lnTo>
                    <a:pt x="1216" y="2431"/>
                  </a:lnTo>
                  <a:lnTo>
                    <a:pt x="1219" y="2439"/>
                  </a:lnTo>
                  <a:lnTo>
                    <a:pt x="1221" y="2445"/>
                  </a:lnTo>
                  <a:lnTo>
                    <a:pt x="1228" y="2458"/>
                  </a:lnTo>
                  <a:lnTo>
                    <a:pt x="1234" y="2471"/>
                  </a:lnTo>
                  <a:lnTo>
                    <a:pt x="1242" y="2483"/>
                  </a:lnTo>
                  <a:lnTo>
                    <a:pt x="1247" y="2496"/>
                  </a:lnTo>
                  <a:lnTo>
                    <a:pt x="1250" y="2501"/>
                  </a:lnTo>
                  <a:lnTo>
                    <a:pt x="1252" y="2508"/>
                  </a:lnTo>
                  <a:lnTo>
                    <a:pt x="1252" y="2514"/>
                  </a:lnTo>
                  <a:lnTo>
                    <a:pt x="1254" y="2522"/>
                  </a:lnTo>
                  <a:lnTo>
                    <a:pt x="1252" y="2528"/>
                  </a:lnTo>
                  <a:lnTo>
                    <a:pt x="1251" y="2533"/>
                  </a:lnTo>
                  <a:lnTo>
                    <a:pt x="1249" y="2537"/>
                  </a:lnTo>
                  <a:lnTo>
                    <a:pt x="1246" y="2540"/>
                  </a:lnTo>
                  <a:lnTo>
                    <a:pt x="1242" y="2541"/>
                  </a:lnTo>
                  <a:lnTo>
                    <a:pt x="1238" y="2541"/>
                  </a:lnTo>
                  <a:lnTo>
                    <a:pt x="1234" y="2540"/>
                  </a:lnTo>
                  <a:lnTo>
                    <a:pt x="1229" y="2539"/>
                  </a:lnTo>
                  <a:lnTo>
                    <a:pt x="1220" y="2532"/>
                  </a:lnTo>
                  <a:lnTo>
                    <a:pt x="1211" y="2523"/>
                  </a:lnTo>
                  <a:lnTo>
                    <a:pt x="1203" y="2514"/>
                  </a:lnTo>
                  <a:lnTo>
                    <a:pt x="1198" y="2504"/>
                  </a:lnTo>
                  <a:lnTo>
                    <a:pt x="1193" y="2486"/>
                  </a:lnTo>
                  <a:lnTo>
                    <a:pt x="1190" y="2473"/>
                  </a:lnTo>
                  <a:lnTo>
                    <a:pt x="1189" y="2470"/>
                  </a:lnTo>
                  <a:lnTo>
                    <a:pt x="1188" y="2469"/>
                  </a:lnTo>
                  <a:lnTo>
                    <a:pt x="1185" y="2467"/>
                  </a:lnTo>
                  <a:lnTo>
                    <a:pt x="1183" y="2467"/>
                  </a:lnTo>
                  <a:lnTo>
                    <a:pt x="1173" y="2469"/>
                  </a:lnTo>
                  <a:lnTo>
                    <a:pt x="1163" y="2473"/>
                  </a:lnTo>
                  <a:lnTo>
                    <a:pt x="1146" y="2483"/>
                  </a:lnTo>
                  <a:lnTo>
                    <a:pt x="1136" y="2491"/>
                  </a:lnTo>
                  <a:lnTo>
                    <a:pt x="1133" y="2492"/>
                  </a:lnTo>
                  <a:lnTo>
                    <a:pt x="1131" y="2492"/>
                  </a:lnTo>
                  <a:lnTo>
                    <a:pt x="1127" y="2492"/>
                  </a:lnTo>
                  <a:lnTo>
                    <a:pt x="1124" y="2491"/>
                  </a:lnTo>
                  <a:lnTo>
                    <a:pt x="1115" y="2487"/>
                  </a:lnTo>
                  <a:lnTo>
                    <a:pt x="1103" y="2478"/>
                  </a:lnTo>
                  <a:lnTo>
                    <a:pt x="1091" y="2469"/>
                  </a:lnTo>
                  <a:lnTo>
                    <a:pt x="1078" y="2462"/>
                  </a:lnTo>
                  <a:lnTo>
                    <a:pt x="1063" y="2457"/>
                  </a:lnTo>
                  <a:lnTo>
                    <a:pt x="1048" y="2452"/>
                  </a:lnTo>
                  <a:lnTo>
                    <a:pt x="1017" y="2447"/>
                  </a:lnTo>
                  <a:lnTo>
                    <a:pt x="984" y="2443"/>
                  </a:lnTo>
                  <a:lnTo>
                    <a:pt x="967" y="2440"/>
                  </a:lnTo>
                  <a:lnTo>
                    <a:pt x="952" y="2439"/>
                  </a:lnTo>
                  <a:lnTo>
                    <a:pt x="938" y="2436"/>
                  </a:lnTo>
                  <a:lnTo>
                    <a:pt x="923" y="2432"/>
                  </a:lnTo>
                  <a:lnTo>
                    <a:pt x="910" y="2429"/>
                  </a:lnTo>
                  <a:lnTo>
                    <a:pt x="900" y="2422"/>
                  </a:lnTo>
                  <a:lnTo>
                    <a:pt x="890" y="2414"/>
                  </a:lnTo>
                  <a:lnTo>
                    <a:pt x="882" y="2405"/>
                  </a:lnTo>
                  <a:lnTo>
                    <a:pt x="870" y="2383"/>
                  </a:lnTo>
                  <a:lnTo>
                    <a:pt x="861" y="2359"/>
                  </a:lnTo>
                  <a:lnTo>
                    <a:pt x="855" y="2348"/>
                  </a:lnTo>
                  <a:lnTo>
                    <a:pt x="848" y="2338"/>
                  </a:lnTo>
                  <a:lnTo>
                    <a:pt x="843" y="2334"/>
                  </a:lnTo>
                  <a:lnTo>
                    <a:pt x="839" y="2330"/>
                  </a:lnTo>
                  <a:lnTo>
                    <a:pt x="834" y="2327"/>
                  </a:lnTo>
                  <a:lnTo>
                    <a:pt x="828" y="2325"/>
                  </a:lnTo>
                  <a:lnTo>
                    <a:pt x="824" y="2324"/>
                  </a:lnTo>
                  <a:lnTo>
                    <a:pt x="820" y="2325"/>
                  </a:lnTo>
                  <a:lnTo>
                    <a:pt x="816" y="2325"/>
                  </a:lnTo>
                  <a:lnTo>
                    <a:pt x="812" y="2327"/>
                  </a:lnTo>
                  <a:lnTo>
                    <a:pt x="804" y="2331"/>
                  </a:lnTo>
                  <a:lnTo>
                    <a:pt x="798" y="2338"/>
                  </a:lnTo>
                  <a:lnTo>
                    <a:pt x="790" y="2346"/>
                  </a:lnTo>
                  <a:lnTo>
                    <a:pt x="782" y="2353"/>
                  </a:lnTo>
                  <a:lnTo>
                    <a:pt x="773" y="2360"/>
                  </a:lnTo>
                  <a:lnTo>
                    <a:pt x="764" y="2364"/>
                  </a:lnTo>
                  <a:lnTo>
                    <a:pt x="764" y="2370"/>
                  </a:lnTo>
                  <a:lnTo>
                    <a:pt x="765" y="2378"/>
                  </a:lnTo>
                  <a:lnTo>
                    <a:pt x="768" y="2386"/>
                  </a:lnTo>
                  <a:lnTo>
                    <a:pt x="772" y="2392"/>
                  </a:lnTo>
                  <a:lnTo>
                    <a:pt x="781" y="2408"/>
                  </a:lnTo>
                  <a:lnTo>
                    <a:pt x="791" y="2422"/>
                  </a:lnTo>
                  <a:lnTo>
                    <a:pt x="804" y="2436"/>
                  </a:lnTo>
                  <a:lnTo>
                    <a:pt x="817" y="2447"/>
                  </a:lnTo>
                  <a:lnTo>
                    <a:pt x="825" y="2452"/>
                  </a:lnTo>
                  <a:lnTo>
                    <a:pt x="831" y="2456"/>
                  </a:lnTo>
                  <a:lnTo>
                    <a:pt x="838" y="2458"/>
                  </a:lnTo>
                  <a:lnTo>
                    <a:pt x="844" y="2461"/>
                  </a:lnTo>
                  <a:lnTo>
                    <a:pt x="844" y="2462"/>
                  </a:lnTo>
                  <a:lnTo>
                    <a:pt x="844" y="2462"/>
                  </a:lnTo>
                  <a:lnTo>
                    <a:pt x="844" y="2467"/>
                  </a:lnTo>
                  <a:lnTo>
                    <a:pt x="843" y="2471"/>
                  </a:lnTo>
                  <a:lnTo>
                    <a:pt x="840" y="2475"/>
                  </a:lnTo>
                  <a:lnTo>
                    <a:pt x="838" y="2479"/>
                  </a:lnTo>
                  <a:lnTo>
                    <a:pt x="829" y="2487"/>
                  </a:lnTo>
                  <a:lnTo>
                    <a:pt x="818" y="2493"/>
                  </a:lnTo>
                  <a:lnTo>
                    <a:pt x="804" y="2500"/>
                  </a:lnTo>
                  <a:lnTo>
                    <a:pt x="790" y="2506"/>
                  </a:lnTo>
                  <a:lnTo>
                    <a:pt x="774" y="2511"/>
                  </a:lnTo>
                  <a:lnTo>
                    <a:pt x="758" y="2517"/>
                  </a:lnTo>
                  <a:lnTo>
                    <a:pt x="725" y="2527"/>
                  </a:lnTo>
                  <a:lnTo>
                    <a:pt x="695" y="2537"/>
                  </a:lnTo>
                  <a:lnTo>
                    <a:pt x="684" y="2543"/>
                  </a:lnTo>
                  <a:lnTo>
                    <a:pt x="673" y="2548"/>
                  </a:lnTo>
                  <a:lnTo>
                    <a:pt x="669" y="2552"/>
                  </a:lnTo>
                  <a:lnTo>
                    <a:pt x="667" y="2554"/>
                  </a:lnTo>
                  <a:lnTo>
                    <a:pt x="664" y="2557"/>
                  </a:lnTo>
                  <a:lnTo>
                    <a:pt x="663" y="2561"/>
                  </a:lnTo>
                  <a:lnTo>
                    <a:pt x="662" y="2565"/>
                  </a:lnTo>
                  <a:lnTo>
                    <a:pt x="662" y="2570"/>
                  </a:lnTo>
                  <a:lnTo>
                    <a:pt x="663" y="2572"/>
                  </a:lnTo>
                  <a:lnTo>
                    <a:pt x="664" y="2576"/>
                  </a:lnTo>
                  <a:lnTo>
                    <a:pt x="668" y="2579"/>
                  </a:lnTo>
                  <a:lnTo>
                    <a:pt x="671" y="2581"/>
                  </a:lnTo>
                  <a:lnTo>
                    <a:pt x="676" y="2584"/>
                  </a:lnTo>
                  <a:lnTo>
                    <a:pt x="681" y="2587"/>
                  </a:lnTo>
                  <a:lnTo>
                    <a:pt x="694" y="2589"/>
                  </a:lnTo>
                  <a:lnTo>
                    <a:pt x="708" y="2592"/>
                  </a:lnTo>
                  <a:lnTo>
                    <a:pt x="724" y="2594"/>
                  </a:lnTo>
                  <a:lnTo>
                    <a:pt x="741" y="2594"/>
                  </a:lnTo>
                  <a:lnTo>
                    <a:pt x="777" y="2596"/>
                  </a:lnTo>
                  <a:lnTo>
                    <a:pt x="812" y="2596"/>
                  </a:lnTo>
                  <a:lnTo>
                    <a:pt x="828" y="2596"/>
                  </a:lnTo>
                  <a:lnTo>
                    <a:pt x="840" y="2597"/>
                  </a:lnTo>
                  <a:lnTo>
                    <a:pt x="852" y="2598"/>
                  </a:lnTo>
                  <a:lnTo>
                    <a:pt x="860" y="2600"/>
                  </a:lnTo>
                  <a:lnTo>
                    <a:pt x="859" y="2609"/>
                  </a:lnTo>
                  <a:lnTo>
                    <a:pt x="852" y="2622"/>
                  </a:lnTo>
                  <a:lnTo>
                    <a:pt x="844" y="2637"/>
                  </a:lnTo>
                  <a:lnTo>
                    <a:pt x="834" y="2653"/>
                  </a:lnTo>
                  <a:lnTo>
                    <a:pt x="824" y="2671"/>
                  </a:lnTo>
                  <a:lnTo>
                    <a:pt x="815" y="2688"/>
                  </a:lnTo>
                  <a:lnTo>
                    <a:pt x="808" y="2703"/>
                  </a:lnTo>
                  <a:lnTo>
                    <a:pt x="804" y="2716"/>
                  </a:lnTo>
                  <a:lnTo>
                    <a:pt x="804" y="2723"/>
                  </a:lnTo>
                  <a:lnTo>
                    <a:pt x="804" y="2728"/>
                  </a:lnTo>
                  <a:lnTo>
                    <a:pt x="807" y="2733"/>
                  </a:lnTo>
                  <a:lnTo>
                    <a:pt x="809" y="2738"/>
                  </a:lnTo>
                  <a:lnTo>
                    <a:pt x="816" y="2746"/>
                  </a:lnTo>
                  <a:lnTo>
                    <a:pt x="822" y="2752"/>
                  </a:lnTo>
                  <a:lnTo>
                    <a:pt x="828" y="2759"/>
                  </a:lnTo>
                  <a:lnTo>
                    <a:pt x="829" y="2764"/>
                  </a:lnTo>
                  <a:lnTo>
                    <a:pt x="828" y="2765"/>
                  </a:lnTo>
                  <a:lnTo>
                    <a:pt x="825" y="2768"/>
                  </a:lnTo>
                  <a:lnTo>
                    <a:pt x="821" y="2769"/>
                  </a:lnTo>
                  <a:lnTo>
                    <a:pt x="815" y="2772"/>
                  </a:lnTo>
                  <a:lnTo>
                    <a:pt x="803" y="2776"/>
                  </a:lnTo>
                  <a:lnTo>
                    <a:pt x="793" y="2780"/>
                  </a:lnTo>
                  <a:lnTo>
                    <a:pt x="786" y="2785"/>
                  </a:lnTo>
                  <a:lnTo>
                    <a:pt x="780" y="2790"/>
                  </a:lnTo>
                  <a:lnTo>
                    <a:pt x="769" y="2803"/>
                  </a:lnTo>
                  <a:lnTo>
                    <a:pt x="761" y="2816"/>
                  </a:lnTo>
                  <a:lnTo>
                    <a:pt x="756" y="2821"/>
                  </a:lnTo>
                  <a:lnTo>
                    <a:pt x="751" y="2828"/>
                  </a:lnTo>
                  <a:lnTo>
                    <a:pt x="745" y="2833"/>
                  </a:lnTo>
                  <a:lnTo>
                    <a:pt x="737" y="2838"/>
                  </a:lnTo>
                  <a:lnTo>
                    <a:pt x="728" y="2842"/>
                  </a:lnTo>
                  <a:lnTo>
                    <a:pt x="716" y="2844"/>
                  </a:lnTo>
                  <a:lnTo>
                    <a:pt x="702" y="2847"/>
                  </a:lnTo>
                  <a:lnTo>
                    <a:pt x="686" y="2847"/>
                  </a:lnTo>
                  <a:lnTo>
                    <a:pt x="672" y="2847"/>
                  </a:lnTo>
                  <a:lnTo>
                    <a:pt x="658" y="2848"/>
                  </a:lnTo>
                  <a:lnTo>
                    <a:pt x="645" y="2851"/>
                  </a:lnTo>
                  <a:lnTo>
                    <a:pt x="632" y="2853"/>
                  </a:lnTo>
                  <a:lnTo>
                    <a:pt x="607" y="2860"/>
                  </a:lnTo>
                  <a:lnTo>
                    <a:pt x="583" y="2866"/>
                  </a:lnTo>
                  <a:lnTo>
                    <a:pt x="558" y="2873"/>
                  </a:lnTo>
                  <a:lnTo>
                    <a:pt x="533" y="2877"/>
                  </a:lnTo>
                  <a:lnTo>
                    <a:pt x="521" y="2879"/>
                  </a:lnTo>
                  <a:lnTo>
                    <a:pt x="508" y="2879"/>
                  </a:lnTo>
                  <a:lnTo>
                    <a:pt x="495" y="2879"/>
                  </a:lnTo>
                  <a:lnTo>
                    <a:pt x="480" y="2878"/>
                  </a:lnTo>
                  <a:lnTo>
                    <a:pt x="473" y="2878"/>
                  </a:lnTo>
                  <a:lnTo>
                    <a:pt x="466" y="2875"/>
                  </a:lnTo>
                  <a:lnTo>
                    <a:pt x="458" y="2872"/>
                  </a:lnTo>
                  <a:lnTo>
                    <a:pt x="451" y="2866"/>
                  </a:lnTo>
                  <a:lnTo>
                    <a:pt x="443" y="2863"/>
                  </a:lnTo>
                  <a:lnTo>
                    <a:pt x="436" y="2861"/>
                  </a:lnTo>
                  <a:lnTo>
                    <a:pt x="432" y="2861"/>
                  </a:lnTo>
                  <a:lnTo>
                    <a:pt x="430" y="2861"/>
                  </a:lnTo>
                  <a:lnTo>
                    <a:pt x="427" y="2863"/>
                  </a:lnTo>
                  <a:lnTo>
                    <a:pt x="425" y="2865"/>
                  </a:lnTo>
                  <a:lnTo>
                    <a:pt x="417" y="2874"/>
                  </a:lnTo>
                  <a:lnTo>
                    <a:pt x="409" y="2881"/>
                  </a:lnTo>
                  <a:lnTo>
                    <a:pt x="399" y="2886"/>
                  </a:lnTo>
                  <a:lnTo>
                    <a:pt x="390" y="2888"/>
                  </a:lnTo>
                  <a:lnTo>
                    <a:pt x="369" y="2892"/>
                  </a:lnTo>
                  <a:lnTo>
                    <a:pt x="347" y="2896"/>
                  </a:lnTo>
                  <a:lnTo>
                    <a:pt x="349" y="2900"/>
                  </a:lnTo>
                  <a:lnTo>
                    <a:pt x="355" y="2904"/>
                  </a:lnTo>
                  <a:lnTo>
                    <a:pt x="361" y="2907"/>
                  </a:lnTo>
                  <a:lnTo>
                    <a:pt x="366" y="2910"/>
                  </a:lnTo>
                  <a:lnTo>
                    <a:pt x="373" y="2913"/>
                  </a:lnTo>
                  <a:lnTo>
                    <a:pt x="379" y="2918"/>
                  </a:lnTo>
                  <a:lnTo>
                    <a:pt x="384" y="2923"/>
                  </a:lnTo>
                  <a:lnTo>
                    <a:pt x="390" y="2931"/>
                  </a:lnTo>
                  <a:lnTo>
                    <a:pt x="392" y="2936"/>
                  </a:lnTo>
                  <a:lnTo>
                    <a:pt x="392" y="2942"/>
                  </a:lnTo>
                  <a:lnTo>
                    <a:pt x="391" y="2947"/>
                  </a:lnTo>
                  <a:lnTo>
                    <a:pt x="387" y="2951"/>
                  </a:lnTo>
                  <a:lnTo>
                    <a:pt x="378" y="2956"/>
                  </a:lnTo>
                  <a:lnTo>
                    <a:pt x="366" y="2960"/>
                  </a:lnTo>
                  <a:lnTo>
                    <a:pt x="356" y="2962"/>
                  </a:lnTo>
                  <a:lnTo>
                    <a:pt x="348" y="2966"/>
                  </a:lnTo>
                  <a:lnTo>
                    <a:pt x="347" y="2969"/>
                  </a:lnTo>
                  <a:lnTo>
                    <a:pt x="347" y="2971"/>
                  </a:lnTo>
                  <a:lnTo>
                    <a:pt x="348" y="2974"/>
                  </a:lnTo>
                  <a:lnTo>
                    <a:pt x="353" y="2978"/>
                  </a:lnTo>
                  <a:lnTo>
                    <a:pt x="360" y="2986"/>
                  </a:lnTo>
                  <a:lnTo>
                    <a:pt x="365" y="2995"/>
                  </a:lnTo>
                  <a:lnTo>
                    <a:pt x="370" y="3004"/>
                  </a:lnTo>
                  <a:lnTo>
                    <a:pt x="374" y="3013"/>
                  </a:lnTo>
                  <a:lnTo>
                    <a:pt x="378" y="3015"/>
                  </a:lnTo>
                  <a:lnTo>
                    <a:pt x="381" y="3019"/>
                  </a:lnTo>
                  <a:lnTo>
                    <a:pt x="384" y="3022"/>
                  </a:lnTo>
                  <a:lnTo>
                    <a:pt x="388" y="3023"/>
                  </a:lnTo>
                  <a:lnTo>
                    <a:pt x="394" y="3024"/>
                  </a:lnTo>
                  <a:lnTo>
                    <a:pt x="399" y="3023"/>
                  </a:lnTo>
                  <a:lnTo>
                    <a:pt x="406" y="3022"/>
                  </a:lnTo>
                  <a:lnTo>
                    <a:pt x="414" y="3019"/>
                  </a:lnTo>
                  <a:lnTo>
                    <a:pt x="430" y="3011"/>
                  </a:lnTo>
                  <a:lnTo>
                    <a:pt x="444" y="3008"/>
                  </a:lnTo>
                  <a:lnTo>
                    <a:pt x="447" y="3008"/>
                  </a:lnTo>
                  <a:lnTo>
                    <a:pt x="449" y="3008"/>
                  </a:lnTo>
                  <a:lnTo>
                    <a:pt x="452" y="3009"/>
                  </a:lnTo>
                  <a:lnTo>
                    <a:pt x="453" y="3010"/>
                  </a:lnTo>
                  <a:lnTo>
                    <a:pt x="454" y="3013"/>
                  </a:lnTo>
                  <a:lnTo>
                    <a:pt x="454" y="3017"/>
                  </a:lnTo>
                  <a:lnTo>
                    <a:pt x="454" y="3021"/>
                  </a:lnTo>
                  <a:lnTo>
                    <a:pt x="453" y="3026"/>
                  </a:lnTo>
                  <a:lnTo>
                    <a:pt x="452" y="3028"/>
                  </a:lnTo>
                  <a:lnTo>
                    <a:pt x="449" y="3032"/>
                  </a:lnTo>
                  <a:lnTo>
                    <a:pt x="447" y="3035"/>
                  </a:lnTo>
                  <a:lnTo>
                    <a:pt x="443" y="3036"/>
                  </a:lnTo>
                  <a:lnTo>
                    <a:pt x="435" y="3040"/>
                  </a:lnTo>
                  <a:lnTo>
                    <a:pt x="426" y="3041"/>
                  </a:lnTo>
                  <a:lnTo>
                    <a:pt x="406" y="3043"/>
                  </a:lnTo>
                  <a:lnTo>
                    <a:pt x="390" y="3044"/>
                  </a:lnTo>
                  <a:lnTo>
                    <a:pt x="384" y="3045"/>
                  </a:lnTo>
                  <a:lnTo>
                    <a:pt x="381" y="3046"/>
                  </a:lnTo>
                  <a:lnTo>
                    <a:pt x="378" y="3048"/>
                  </a:lnTo>
                  <a:lnTo>
                    <a:pt x="378" y="3049"/>
                  </a:lnTo>
                  <a:lnTo>
                    <a:pt x="381" y="3052"/>
                  </a:lnTo>
                  <a:lnTo>
                    <a:pt x="388" y="3056"/>
                  </a:lnTo>
                  <a:lnTo>
                    <a:pt x="406" y="3062"/>
                  </a:lnTo>
                  <a:lnTo>
                    <a:pt x="422" y="3070"/>
                  </a:lnTo>
                  <a:lnTo>
                    <a:pt x="434" y="3080"/>
                  </a:lnTo>
                  <a:lnTo>
                    <a:pt x="444" y="3090"/>
                  </a:lnTo>
                  <a:lnTo>
                    <a:pt x="449" y="3094"/>
                  </a:lnTo>
                  <a:lnTo>
                    <a:pt x="456" y="3097"/>
                  </a:lnTo>
                  <a:lnTo>
                    <a:pt x="460" y="3097"/>
                  </a:lnTo>
                  <a:lnTo>
                    <a:pt x="463" y="3096"/>
                  </a:lnTo>
                  <a:lnTo>
                    <a:pt x="467" y="3094"/>
                  </a:lnTo>
                  <a:lnTo>
                    <a:pt x="471" y="3093"/>
                  </a:lnTo>
                  <a:lnTo>
                    <a:pt x="484" y="3084"/>
                  </a:lnTo>
                  <a:lnTo>
                    <a:pt x="498" y="3078"/>
                  </a:lnTo>
                  <a:lnTo>
                    <a:pt x="511" y="3071"/>
                  </a:lnTo>
                  <a:lnTo>
                    <a:pt x="524" y="3065"/>
                  </a:lnTo>
                  <a:lnTo>
                    <a:pt x="539" y="3061"/>
                  </a:lnTo>
                  <a:lnTo>
                    <a:pt x="553" y="3057"/>
                  </a:lnTo>
                  <a:lnTo>
                    <a:pt x="568" y="3056"/>
                  </a:lnTo>
                  <a:lnTo>
                    <a:pt x="585" y="3054"/>
                  </a:lnTo>
                  <a:lnTo>
                    <a:pt x="593" y="3054"/>
                  </a:lnTo>
                  <a:lnTo>
                    <a:pt x="598" y="3056"/>
                  </a:lnTo>
                  <a:lnTo>
                    <a:pt x="603" y="3057"/>
                  </a:lnTo>
                  <a:lnTo>
                    <a:pt x="609" y="3058"/>
                  </a:lnTo>
                  <a:lnTo>
                    <a:pt x="611" y="3061"/>
                  </a:lnTo>
                  <a:lnTo>
                    <a:pt x="614" y="3062"/>
                  </a:lnTo>
                  <a:lnTo>
                    <a:pt x="615" y="3065"/>
                  </a:lnTo>
                  <a:lnTo>
                    <a:pt x="616" y="3068"/>
                  </a:lnTo>
                  <a:lnTo>
                    <a:pt x="618" y="3075"/>
                  </a:lnTo>
                  <a:lnTo>
                    <a:pt x="620" y="3081"/>
                  </a:lnTo>
                  <a:lnTo>
                    <a:pt x="623" y="3089"/>
                  </a:lnTo>
                  <a:lnTo>
                    <a:pt x="629" y="3097"/>
                  </a:lnTo>
                  <a:lnTo>
                    <a:pt x="633" y="3101"/>
                  </a:lnTo>
                  <a:lnTo>
                    <a:pt x="638" y="3103"/>
                  </a:lnTo>
                  <a:lnTo>
                    <a:pt x="644" y="3106"/>
                  </a:lnTo>
                  <a:lnTo>
                    <a:pt x="650" y="3109"/>
                  </a:lnTo>
                  <a:lnTo>
                    <a:pt x="663" y="3113"/>
                  </a:lnTo>
                  <a:lnTo>
                    <a:pt x="677" y="3116"/>
                  </a:lnTo>
                  <a:lnTo>
                    <a:pt x="693" y="3120"/>
                  </a:lnTo>
                  <a:lnTo>
                    <a:pt x="707" y="3125"/>
                  </a:lnTo>
                  <a:lnTo>
                    <a:pt x="714" y="3128"/>
                  </a:lnTo>
                  <a:lnTo>
                    <a:pt x="720" y="3132"/>
                  </a:lnTo>
                  <a:lnTo>
                    <a:pt x="725" y="3136"/>
                  </a:lnTo>
                  <a:lnTo>
                    <a:pt x="730" y="3141"/>
                  </a:lnTo>
                  <a:lnTo>
                    <a:pt x="734" y="3145"/>
                  </a:lnTo>
                  <a:lnTo>
                    <a:pt x="737" y="3151"/>
                  </a:lnTo>
                  <a:lnTo>
                    <a:pt x="738" y="3158"/>
                  </a:lnTo>
                  <a:lnTo>
                    <a:pt x="739" y="3164"/>
                  </a:lnTo>
                  <a:lnTo>
                    <a:pt x="741" y="3179"/>
                  </a:lnTo>
                  <a:lnTo>
                    <a:pt x="739" y="3193"/>
                  </a:lnTo>
                  <a:lnTo>
                    <a:pt x="739" y="3208"/>
                  </a:lnTo>
                  <a:lnTo>
                    <a:pt x="739" y="3223"/>
                  </a:lnTo>
                  <a:lnTo>
                    <a:pt x="742" y="3229"/>
                  </a:lnTo>
                  <a:lnTo>
                    <a:pt x="743" y="3236"/>
                  </a:lnTo>
                  <a:lnTo>
                    <a:pt x="747" y="3241"/>
                  </a:lnTo>
                  <a:lnTo>
                    <a:pt x="751" y="3247"/>
                  </a:lnTo>
                  <a:lnTo>
                    <a:pt x="754" y="3255"/>
                  </a:lnTo>
                  <a:lnTo>
                    <a:pt x="758" y="3263"/>
                  </a:lnTo>
                  <a:lnTo>
                    <a:pt x="763" y="3271"/>
                  </a:lnTo>
                  <a:lnTo>
                    <a:pt x="769" y="3277"/>
                  </a:lnTo>
                  <a:lnTo>
                    <a:pt x="777" y="3284"/>
                  </a:lnTo>
                  <a:lnTo>
                    <a:pt x="786" y="3290"/>
                  </a:lnTo>
                  <a:lnTo>
                    <a:pt x="795" y="3296"/>
                  </a:lnTo>
                  <a:lnTo>
                    <a:pt x="804" y="3302"/>
                  </a:lnTo>
                  <a:lnTo>
                    <a:pt x="815" y="3306"/>
                  </a:lnTo>
                  <a:lnTo>
                    <a:pt x="825" y="3309"/>
                  </a:lnTo>
                  <a:lnTo>
                    <a:pt x="835" y="3312"/>
                  </a:lnTo>
                  <a:lnTo>
                    <a:pt x="846" y="3315"/>
                  </a:lnTo>
                  <a:lnTo>
                    <a:pt x="855" y="3316"/>
                  </a:lnTo>
                  <a:lnTo>
                    <a:pt x="865" y="3317"/>
                  </a:lnTo>
                  <a:lnTo>
                    <a:pt x="874" y="3316"/>
                  </a:lnTo>
                  <a:lnTo>
                    <a:pt x="882" y="3315"/>
                  </a:lnTo>
                  <a:lnTo>
                    <a:pt x="895" y="3309"/>
                  </a:lnTo>
                  <a:lnTo>
                    <a:pt x="908" y="3304"/>
                  </a:lnTo>
                  <a:lnTo>
                    <a:pt x="921" y="3298"/>
                  </a:lnTo>
                  <a:lnTo>
                    <a:pt x="932" y="3291"/>
                  </a:lnTo>
                  <a:lnTo>
                    <a:pt x="945" y="3285"/>
                  </a:lnTo>
                  <a:lnTo>
                    <a:pt x="958" y="3281"/>
                  </a:lnTo>
                  <a:lnTo>
                    <a:pt x="965" y="3280"/>
                  </a:lnTo>
                  <a:lnTo>
                    <a:pt x="973" y="3278"/>
                  </a:lnTo>
                  <a:lnTo>
                    <a:pt x="979" y="3278"/>
                  </a:lnTo>
                  <a:lnTo>
                    <a:pt x="986" y="3278"/>
                  </a:lnTo>
                  <a:lnTo>
                    <a:pt x="1004" y="3281"/>
                  </a:lnTo>
                  <a:lnTo>
                    <a:pt x="1019" y="3281"/>
                  </a:lnTo>
                  <a:lnTo>
                    <a:pt x="1034" y="3280"/>
                  </a:lnTo>
                  <a:lnTo>
                    <a:pt x="1048" y="3276"/>
                  </a:lnTo>
                  <a:lnTo>
                    <a:pt x="1062" y="3272"/>
                  </a:lnTo>
                  <a:lnTo>
                    <a:pt x="1075" y="3265"/>
                  </a:lnTo>
                  <a:lnTo>
                    <a:pt x="1089" y="3258"/>
                  </a:lnTo>
                  <a:lnTo>
                    <a:pt x="1105" y="3249"/>
                  </a:lnTo>
                  <a:lnTo>
                    <a:pt x="1124" y="3236"/>
                  </a:lnTo>
                  <a:lnTo>
                    <a:pt x="1144" y="3223"/>
                  </a:lnTo>
                  <a:lnTo>
                    <a:pt x="1154" y="3217"/>
                  </a:lnTo>
                  <a:lnTo>
                    <a:pt x="1164" y="3212"/>
                  </a:lnTo>
                  <a:lnTo>
                    <a:pt x="1176" y="3210"/>
                  </a:lnTo>
                  <a:lnTo>
                    <a:pt x="1188" y="3208"/>
                  </a:lnTo>
                  <a:lnTo>
                    <a:pt x="1186" y="3214"/>
                  </a:lnTo>
                  <a:lnTo>
                    <a:pt x="1184" y="3219"/>
                  </a:lnTo>
                  <a:lnTo>
                    <a:pt x="1179" y="3225"/>
                  </a:lnTo>
                  <a:lnTo>
                    <a:pt x="1173" y="3232"/>
                  </a:lnTo>
                  <a:lnTo>
                    <a:pt x="1159" y="3247"/>
                  </a:lnTo>
                  <a:lnTo>
                    <a:pt x="1142" y="3261"/>
                  </a:lnTo>
                  <a:lnTo>
                    <a:pt x="1124" y="3277"/>
                  </a:lnTo>
                  <a:lnTo>
                    <a:pt x="1106" y="3289"/>
                  </a:lnTo>
                  <a:lnTo>
                    <a:pt x="1092" y="3299"/>
                  </a:lnTo>
                  <a:lnTo>
                    <a:pt x="1081" y="3304"/>
                  </a:lnTo>
                  <a:lnTo>
                    <a:pt x="1053" y="3318"/>
                  </a:lnTo>
                  <a:lnTo>
                    <a:pt x="1026" y="3333"/>
                  </a:lnTo>
                  <a:lnTo>
                    <a:pt x="1013" y="3339"/>
                  </a:lnTo>
                  <a:lnTo>
                    <a:pt x="999" y="3346"/>
                  </a:lnTo>
                  <a:lnTo>
                    <a:pt x="983" y="3351"/>
                  </a:lnTo>
                  <a:lnTo>
                    <a:pt x="967" y="3356"/>
                  </a:lnTo>
                  <a:lnTo>
                    <a:pt x="954" y="3359"/>
                  </a:lnTo>
                  <a:lnTo>
                    <a:pt x="936" y="3361"/>
                  </a:lnTo>
                  <a:lnTo>
                    <a:pt x="927" y="3364"/>
                  </a:lnTo>
                  <a:lnTo>
                    <a:pt x="920" y="3366"/>
                  </a:lnTo>
                  <a:lnTo>
                    <a:pt x="913" y="3369"/>
                  </a:lnTo>
                  <a:lnTo>
                    <a:pt x="910" y="3373"/>
                  </a:lnTo>
                  <a:lnTo>
                    <a:pt x="908" y="3379"/>
                  </a:lnTo>
                  <a:lnTo>
                    <a:pt x="908" y="3386"/>
                  </a:lnTo>
                  <a:lnTo>
                    <a:pt x="909" y="3394"/>
                  </a:lnTo>
                  <a:lnTo>
                    <a:pt x="909" y="3401"/>
                  </a:lnTo>
                  <a:lnTo>
                    <a:pt x="909" y="3408"/>
                  </a:lnTo>
                  <a:lnTo>
                    <a:pt x="908" y="3414"/>
                  </a:lnTo>
                  <a:lnTo>
                    <a:pt x="907" y="3418"/>
                  </a:lnTo>
                  <a:lnTo>
                    <a:pt x="905" y="3421"/>
                  </a:lnTo>
                  <a:lnTo>
                    <a:pt x="903" y="3422"/>
                  </a:lnTo>
                  <a:lnTo>
                    <a:pt x="899" y="3423"/>
                  </a:lnTo>
                  <a:lnTo>
                    <a:pt x="895" y="3425"/>
                  </a:lnTo>
                  <a:lnTo>
                    <a:pt x="891" y="3425"/>
                  </a:lnTo>
                  <a:lnTo>
                    <a:pt x="885" y="3425"/>
                  </a:lnTo>
                  <a:lnTo>
                    <a:pt x="879" y="3423"/>
                  </a:lnTo>
                  <a:lnTo>
                    <a:pt x="865" y="3420"/>
                  </a:lnTo>
                  <a:lnTo>
                    <a:pt x="851" y="3413"/>
                  </a:lnTo>
                  <a:lnTo>
                    <a:pt x="822" y="3401"/>
                  </a:lnTo>
                  <a:lnTo>
                    <a:pt x="803" y="3391"/>
                  </a:lnTo>
                  <a:lnTo>
                    <a:pt x="783" y="3381"/>
                  </a:lnTo>
                  <a:lnTo>
                    <a:pt x="764" y="3373"/>
                  </a:lnTo>
                  <a:lnTo>
                    <a:pt x="745" y="3366"/>
                  </a:lnTo>
                  <a:lnTo>
                    <a:pt x="725" y="3360"/>
                  </a:lnTo>
                  <a:lnTo>
                    <a:pt x="685" y="3348"/>
                  </a:lnTo>
                  <a:lnTo>
                    <a:pt x="645" y="3335"/>
                  </a:lnTo>
                  <a:lnTo>
                    <a:pt x="623" y="3337"/>
                  </a:lnTo>
                  <a:lnTo>
                    <a:pt x="600" y="3334"/>
                  </a:lnTo>
                  <a:lnTo>
                    <a:pt x="588" y="3334"/>
                  </a:lnTo>
                  <a:lnTo>
                    <a:pt x="576" y="3333"/>
                  </a:lnTo>
                  <a:lnTo>
                    <a:pt x="565" y="3334"/>
                  </a:lnTo>
                  <a:lnTo>
                    <a:pt x="553" y="3335"/>
                  </a:lnTo>
                  <a:lnTo>
                    <a:pt x="549" y="3337"/>
                  </a:lnTo>
                  <a:lnTo>
                    <a:pt x="546" y="3338"/>
                  </a:lnTo>
                  <a:lnTo>
                    <a:pt x="544" y="3341"/>
                  </a:lnTo>
                  <a:lnTo>
                    <a:pt x="544" y="3342"/>
                  </a:lnTo>
                  <a:lnTo>
                    <a:pt x="545" y="3347"/>
                  </a:lnTo>
                  <a:lnTo>
                    <a:pt x="550" y="3353"/>
                  </a:lnTo>
                  <a:lnTo>
                    <a:pt x="555" y="3360"/>
                  </a:lnTo>
                  <a:lnTo>
                    <a:pt x="559" y="3366"/>
                  </a:lnTo>
                  <a:lnTo>
                    <a:pt x="562" y="3370"/>
                  </a:lnTo>
                  <a:lnTo>
                    <a:pt x="563" y="3374"/>
                  </a:lnTo>
                  <a:lnTo>
                    <a:pt x="563" y="3377"/>
                  </a:lnTo>
                  <a:lnTo>
                    <a:pt x="562" y="3381"/>
                  </a:lnTo>
                  <a:lnTo>
                    <a:pt x="546" y="3378"/>
                  </a:lnTo>
                  <a:lnTo>
                    <a:pt x="533" y="3375"/>
                  </a:lnTo>
                  <a:lnTo>
                    <a:pt x="521" y="3374"/>
                  </a:lnTo>
                  <a:lnTo>
                    <a:pt x="510" y="3375"/>
                  </a:lnTo>
                  <a:lnTo>
                    <a:pt x="500" y="3377"/>
                  </a:lnTo>
                  <a:lnTo>
                    <a:pt x="491" y="3379"/>
                  </a:lnTo>
                  <a:lnTo>
                    <a:pt x="483" y="3383"/>
                  </a:lnTo>
                  <a:lnTo>
                    <a:pt x="475" y="3388"/>
                  </a:lnTo>
                  <a:lnTo>
                    <a:pt x="444" y="3416"/>
                  </a:lnTo>
                  <a:lnTo>
                    <a:pt x="403" y="3452"/>
                  </a:lnTo>
                  <a:lnTo>
                    <a:pt x="383" y="3465"/>
                  </a:lnTo>
                  <a:lnTo>
                    <a:pt x="361" y="3478"/>
                  </a:lnTo>
                  <a:lnTo>
                    <a:pt x="339" y="3489"/>
                  </a:lnTo>
                  <a:lnTo>
                    <a:pt x="316" y="3500"/>
                  </a:lnTo>
                  <a:lnTo>
                    <a:pt x="268" y="3521"/>
                  </a:lnTo>
                  <a:lnTo>
                    <a:pt x="223" y="3540"/>
                  </a:lnTo>
                  <a:lnTo>
                    <a:pt x="210" y="3548"/>
                  </a:lnTo>
                  <a:lnTo>
                    <a:pt x="198" y="3556"/>
                  </a:lnTo>
                  <a:lnTo>
                    <a:pt x="186" y="3565"/>
                  </a:lnTo>
                  <a:lnTo>
                    <a:pt x="176" y="3575"/>
                  </a:lnTo>
                  <a:lnTo>
                    <a:pt x="164" y="3584"/>
                  </a:lnTo>
                  <a:lnTo>
                    <a:pt x="153" y="3593"/>
                  </a:lnTo>
                  <a:lnTo>
                    <a:pt x="141" y="3601"/>
                  </a:lnTo>
                  <a:lnTo>
                    <a:pt x="128" y="3607"/>
                  </a:lnTo>
                  <a:lnTo>
                    <a:pt x="120" y="3610"/>
                  </a:lnTo>
                  <a:lnTo>
                    <a:pt x="112" y="3611"/>
                  </a:lnTo>
                  <a:lnTo>
                    <a:pt x="103" y="3611"/>
                  </a:lnTo>
                  <a:lnTo>
                    <a:pt x="94" y="3611"/>
                  </a:lnTo>
                  <a:lnTo>
                    <a:pt x="75" y="3611"/>
                  </a:lnTo>
                  <a:lnTo>
                    <a:pt x="55" y="3611"/>
                  </a:lnTo>
                  <a:lnTo>
                    <a:pt x="46" y="3611"/>
                  </a:lnTo>
                  <a:lnTo>
                    <a:pt x="39" y="3613"/>
                  </a:lnTo>
                  <a:lnTo>
                    <a:pt x="30" y="3615"/>
                  </a:lnTo>
                  <a:lnTo>
                    <a:pt x="22" y="3619"/>
                  </a:lnTo>
                  <a:lnTo>
                    <a:pt x="15" y="3624"/>
                  </a:lnTo>
                  <a:lnTo>
                    <a:pt x="9" y="3631"/>
                  </a:lnTo>
                  <a:lnTo>
                    <a:pt x="4" y="3638"/>
                  </a:lnTo>
                  <a:lnTo>
                    <a:pt x="0" y="3649"/>
                  </a:lnTo>
                  <a:lnTo>
                    <a:pt x="0" y="3653"/>
                  </a:lnTo>
                  <a:lnTo>
                    <a:pt x="0" y="3655"/>
                  </a:lnTo>
                  <a:lnTo>
                    <a:pt x="2" y="3657"/>
                  </a:lnTo>
                  <a:lnTo>
                    <a:pt x="5" y="3658"/>
                  </a:lnTo>
                  <a:lnTo>
                    <a:pt x="14" y="3658"/>
                  </a:lnTo>
                  <a:lnTo>
                    <a:pt x="24" y="3657"/>
                  </a:lnTo>
                  <a:lnTo>
                    <a:pt x="37" y="3655"/>
                  </a:lnTo>
                  <a:lnTo>
                    <a:pt x="49" y="3654"/>
                  </a:lnTo>
                  <a:lnTo>
                    <a:pt x="54" y="3654"/>
                  </a:lnTo>
                  <a:lnTo>
                    <a:pt x="59" y="3655"/>
                  </a:lnTo>
                  <a:lnTo>
                    <a:pt x="63" y="3657"/>
                  </a:lnTo>
                  <a:lnTo>
                    <a:pt x="67" y="3659"/>
                  </a:lnTo>
                  <a:lnTo>
                    <a:pt x="71" y="3664"/>
                  </a:lnTo>
                  <a:lnTo>
                    <a:pt x="72" y="3672"/>
                  </a:lnTo>
                  <a:lnTo>
                    <a:pt x="74" y="3681"/>
                  </a:lnTo>
                  <a:lnTo>
                    <a:pt x="74" y="3690"/>
                  </a:lnTo>
                  <a:lnTo>
                    <a:pt x="74" y="3699"/>
                  </a:lnTo>
                  <a:lnTo>
                    <a:pt x="74" y="3707"/>
                  </a:lnTo>
                  <a:lnTo>
                    <a:pt x="75" y="3712"/>
                  </a:lnTo>
                  <a:lnTo>
                    <a:pt x="76" y="3715"/>
                  </a:lnTo>
                  <a:lnTo>
                    <a:pt x="77" y="3717"/>
                  </a:lnTo>
                  <a:lnTo>
                    <a:pt x="79" y="3719"/>
                  </a:lnTo>
                  <a:lnTo>
                    <a:pt x="85" y="3720"/>
                  </a:lnTo>
                  <a:lnTo>
                    <a:pt x="93" y="3719"/>
                  </a:lnTo>
                  <a:lnTo>
                    <a:pt x="98" y="3717"/>
                  </a:lnTo>
                  <a:lnTo>
                    <a:pt x="105" y="3715"/>
                  </a:lnTo>
                  <a:lnTo>
                    <a:pt x="115" y="3707"/>
                  </a:lnTo>
                  <a:lnTo>
                    <a:pt x="124" y="3698"/>
                  </a:lnTo>
                  <a:lnTo>
                    <a:pt x="134" y="3688"/>
                  </a:lnTo>
                  <a:lnTo>
                    <a:pt x="145" y="3676"/>
                  </a:lnTo>
                  <a:lnTo>
                    <a:pt x="156" y="3666"/>
                  </a:lnTo>
                  <a:lnTo>
                    <a:pt x="171" y="3655"/>
                  </a:lnTo>
                  <a:lnTo>
                    <a:pt x="182" y="3650"/>
                  </a:lnTo>
                  <a:lnTo>
                    <a:pt x="189" y="3649"/>
                  </a:lnTo>
                  <a:lnTo>
                    <a:pt x="191" y="3650"/>
                  </a:lnTo>
                  <a:lnTo>
                    <a:pt x="193" y="3651"/>
                  </a:lnTo>
                  <a:lnTo>
                    <a:pt x="195" y="3653"/>
                  </a:lnTo>
                  <a:lnTo>
                    <a:pt x="195" y="3655"/>
                  </a:lnTo>
                  <a:lnTo>
                    <a:pt x="197" y="3662"/>
                  </a:lnTo>
                  <a:lnTo>
                    <a:pt x="198" y="3668"/>
                  </a:lnTo>
                  <a:lnTo>
                    <a:pt x="201" y="3675"/>
                  </a:lnTo>
                  <a:lnTo>
                    <a:pt x="204" y="3681"/>
                  </a:lnTo>
                  <a:lnTo>
                    <a:pt x="208" y="3685"/>
                  </a:lnTo>
                  <a:lnTo>
                    <a:pt x="212" y="3686"/>
                  </a:lnTo>
                  <a:lnTo>
                    <a:pt x="219" y="3688"/>
                  </a:lnTo>
                  <a:lnTo>
                    <a:pt x="225" y="3686"/>
                  </a:lnTo>
                  <a:lnTo>
                    <a:pt x="239" y="3683"/>
                  </a:lnTo>
                  <a:lnTo>
                    <a:pt x="256" y="3677"/>
                  </a:lnTo>
                  <a:lnTo>
                    <a:pt x="274" y="3671"/>
                  </a:lnTo>
                  <a:lnTo>
                    <a:pt x="292" y="3667"/>
                  </a:lnTo>
                  <a:lnTo>
                    <a:pt x="302" y="3667"/>
                  </a:lnTo>
                  <a:lnTo>
                    <a:pt x="311" y="3668"/>
                  </a:lnTo>
                  <a:lnTo>
                    <a:pt x="318" y="3670"/>
                  </a:lnTo>
                  <a:lnTo>
                    <a:pt x="326" y="3673"/>
                  </a:lnTo>
                  <a:lnTo>
                    <a:pt x="334" y="3677"/>
                  </a:lnTo>
                  <a:lnTo>
                    <a:pt x="340" y="3680"/>
                  </a:lnTo>
                  <a:lnTo>
                    <a:pt x="347" y="3681"/>
                  </a:lnTo>
                  <a:lnTo>
                    <a:pt x="352" y="3683"/>
                  </a:lnTo>
                  <a:lnTo>
                    <a:pt x="362" y="3683"/>
                  </a:lnTo>
                  <a:lnTo>
                    <a:pt x="373" y="3681"/>
                  </a:lnTo>
                  <a:lnTo>
                    <a:pt x="377" y="3683"/>
                  </a:lnTo>
                  <a:lnTo>
                    <a:pt x="382" y="3683"/>
                  </a:lnTo>
                  <a:lnTo>
                    <a:pt x="387" y="3684"/>
                  </a:lnTo>
                  <a:lnTo>
                    <a:pt x="392" y="3688"/>
                  </a:lnTo>
                  <a:lnTo>
                    <a:pt x="397" y="3692"/>
                  </a:lnTo>
                  <a:lnTo>
                    <a:pt x="403" y="3697"/>
                  </a:lnTo>
                  <a:lnTo>
                    <a:pt x="409" y="3705"/>
                  </a:lnTo>
                  <a:lnTo>
                    <a:pt x="416" y="3714"/>
                  </a:lnTo>
                  <a:lnTo>
                    <a:pt x="419" y="3716"/>
                  </a:lnTo>
                  <a:lnTo>
                    <a:pt x="422" y="3719"/>
                  </a:lnTo>
                  <a:lnTo>
                    <a:pt x="425" y="3717"/>
                  </a:lnTo>
                  <a:lnTo>
                    <a:pt x="429" y="3716"/>
                  </a:lnTo>
                  <a:lnTo>
                    <a:pt x="434" y="3711"/>
                  </a:lnTo>
                  <a:lnTo>
                    <a:pt x="439" y="3702"/>
                  </a:lnTo>
                  <a:lnTo>
                    <a:pt x="443" y="3694"/>
                  </a:lnTo>
                  <a:lnTo>
                    <a:pt x="447" y="3688"/>
                  </a:lnTo>
                  <a:lnTo>
                    <a:pt x="448" y="3686"/>
                  </a:lnTo>
                  <a:lnTo>
                    <a:pt x="449" y="3686"/>
                  </a:lnTo>
                  <a:lnTo>
                    <a:pt x="449" y="3688"/>
                  </a:lnTo>
                  <a:lnTo>
                    <a:pt x="449" y="3690"/>
                  </a:lnTo>
                  <a:lnTo>
                    <a:pt x="451" y="3702"/>
                  </a:lnTo>
                  <a:lnTo>
                    <a:pt x="452" y="3711"/>
                  </a:lnTo>
                  <a:lnTo>
                    <a:pt x="456" y="3720"/>
                  </a:lnTo>
                  <a:lnTo>
                    <a:pt x="460" y="3728"/>
                  </a:lnTo>
                  <a:lnTo>
                    <a:pt x="465" y="3733"/>
                  </a:lnTo>
                  <a:lnTo>
                    <a:pt x="470" y="3740"/>
                  </a:lnTo>
                  <a:lnTo>
                    <a:pt x="476" y="3743"/>
                  </a:lnTo>
                  <a:lnTo>
                    <a:pt x="484" y="3749"/>
                  </a:lnTo>
                  <a:lnTo>
                    <a:pt x="517" y="3763"/>
                  </a:lnTo>
                  <a:lnTo>
                    <a:pt x="550" y="3781"/>
                  </a:lnTo>
                  <a:lnTo>
                    <a:pt x="555" y="3784"/>
                  </a:lnTo>
                  <a:lnTo>
                    <a:pt x="561" y="3785"/>
                  </a:lnTo>
                  <a:lnTo>
                    <a:pt x="566" y="3786"/>
                  </a:lnTo>
                  <a:lnTo>
                    <a:pt x="571" y="3786"/>
                  </a:lnTo>
                  <a:lnTo>
                    <a:pt x="576" y="3785"/>
                  </a:lnTo>
                  <a:lnTo>
                    <a:pt x="583" y="3782"/>
                  </a:lnTo>
                  <a:lnTo>
                    <a:pt x="588" y="3780"/>
                  </a:lnTo>
                  <a:lnTo>
                    <a:pt x="593" y="3776"/>
                  </a:lnTo>
                  <a:lnTo>
                    <a:pt x="603" y="3765"/>
                  </a:lnTo>
                  <a:lnTo>
                    <a:pt x="615" y="3754"/>
                  </a:lnTo>
                  <a:lnTo>
                    <a:pt x="625" y="3740"/>
                  </a:lnTo>
                  <a:lnTo>
                    <a:pt x="635" y="3725"/>
                  </a:lnTo>
                  <a:lnTo>
                    <a:pt x="654" y="3693"/>
                  </a:lnTo>
                  <a:lnTo>
                    <a:pt x="671" y="3662"/>
                  </a:lnTo>
                  <a:lnTo>
                    <a:pt x="684" y="3636"/>
                  </a:lnTo>
                  <a:lnTo>
                    <a:pt x="695" y="3620"/>
                  </a:lnTo>
                  <a:lnTo>
                    <a:pt x="698" y="3618"/>
                  </a:lnTo>
                  <a:lnTo>
                    <a:pt x="701" y="3616"/>
                  </a:lnTo>
                  <a:lnTo>
                    <a:pt x="703" y="3615"/>
                  </a:lnTo>
                  <a:lnTo>
                    <a:pt x="706" y="3615"/>
                  </a:lnTo>
                  <a:lnTo>
                    <a:pt x="710" y="3618"/>
                  </a:lnTo>
                  <a:lnTo>
                    <a:pt x="715" y="3622"/>
                  </a:lnTo>
                  <a:lnTo>
                    <a:pt x="719" y="3627"/>
                  </a:lnTo>
                  <a:lnTo>
                    <a:pt x="724" y="3632"/>
                  </a:lnTo>
                  <a:lnTo>
                    <a:pt x="729" y="3636"/>
                  </a:lnTo>
                  <a:lnTo>
                    <a:pt x="734" y="3638"/>
                  </a:lnTo>
                  <a:lnTo>
                    <a:pt x="746" y="3640"/>
                  </a:lnTo>
                  <a:lnTo>
                    <a:pt x="759" y="3638"/>
                  </a:lnTo>
                  <a:lnTo>
                    <a:pt x="765" y="3638"/>
                  </a:lnTo>
                  <a:lnTo>
                    <a:pt x="771" y="3638"/>
                  </a:lnTo>
                  <a:lnTo>
                    <a:pt x="777" y="3640"/>
                  </a:lnTo>
                  <a:lnTo>
                    <a:pt x="782" y="3641"/>
                  </a:lnTo>
                  <a:lnTo>
                    <a:pt x="790" y="3646"/>
                  </a:lnTo>
                  <a:lnTo>
                    <a:pt x="795" y="3651"/>
                  </a:lnTo>
                  <a:lnTo>
                    <a:pt x="796" y="3655"/>
                  </a:lnTo>
                  <a:lnTo>
                    <a:pt x="799" y="3659"/>
                  </a:lnTo>
                  <a:lnTo>
                    <a:pt x="802" y="3662"/>
                  </a:lnTo>
                  <a:lnTo>
                    <a:pt x="808" y="3663"/>
                  </a:lnTo>
                  <a:lnTo>
                    <a:pt x="818" y="3664"/>
                  </a:lnTo>
                  <a:lnTo>
                    <a:pt x="837" y="3666"/>
                  </a:lnTo>
                  <a:lnTo>
                    <a:pt x="847" y="3666"/>
                  </a:lnTo>
                  <a:lnTo>
                    <a:pt x="857" y="3667"/>
                  </a:lnTo>
                  <a:lnTo>
                    <a:pt x="868" y="3670"/>
                  </a:lnTo>
                  <a:lnTo>
                    <a:pt x="878" y="3673"/>
                  </a:lnTo>
                  <a:lnTo>
                    <a:pt x="888" y="3677"/>
                  </a:lnTo>
                  <a:lnTo>
                    <a:pt x="899" y="3683"/>
                  </a:lnTo>
                  <a:lnTo>
                    <a:pt x="908" y="3688"/>
                  </a:lnTo>
                  <a:lnTo>
                    <a:pt x="916" y="3694"/>
                  </a:lnTo>
                  <a:lnTo>
                    <a:pt x="925" y="3719"/>
                  </a:lnTo>
                  <a:lnTo>
                    <a:pt x="934" y="3745"/>
                  </a:lnTo>
                  <a:lnTo>
                    <a:pt x="936" y="3750"/>
                  </a:lnTo>
                  <a:lnTo>
                    <a:pt x="939" y="3755"/>
                  </a:lnTo>
                  <a:lnTo>
                    <a:pt x="943" y="3759"/>
                  </a:lnTo>
                  <a:lnTo>
                    <a:pt x="947" y="3762"/>
                  </a:lnTo>
                  <a:lnTo>
                    <a:pt x="951" y="3764"/>
                  </a:lnTo>
                  <a:lnTo>
                    <a:pt x="956" y="3765"/>
                  </a:lnTo>
                  <a:lnTo>
                    <a:pt x="961" y="3765"/>
                  </a:lnTo>
                  <a:lnTo>
                    <a:pt x="967" y="3764"/>
                  </a:lnTo>
                  <a:lnTo>
                    <a:pt x="980" y="3760"/>
                  </a:lnTo>
                  <a:lnTo>
                    <a:pt x="992" y="3759"/>
                  </a:lnTo>
                  <a:lnTo>
                    <a:pt x="1004" y="3759"/>
                  </a:lnTo>
                  <a:lnTo>
                    <a:pt x="1014" y="3760"/>
                  </a:lnTo>
                  <a:lnTo>
                    <a:pt x="1024" y="3762"/>
                  </a:lnTo>
                  <a:lnTo>
                    <a:pt x="1034" y="3765"/>
                  </a:lnTo>
                  <a:lnTo>
                    <a:pt x="1044" y="3768"/>
                  </a:lnTo>
                  <a:lnTo>
                    <a:pt x="1053" y="3773"/>
                  </a:lnTo>
                  <a:lnTo>
                    <a:pt x="1071" y="3781"/>
                  </a:lnTo>
                  <a:lnTo>
                    <a:pt x="1089" y="3790"/>
                  </a:lnTo>
                  <a:lnTo>
                    <a:pt x="1098" y="3794"/>
                  </a:lnTo>
                  <a:lnTo>
                    <a:pt x="1107" y="3796"/>
                  </a:lnTo>
                  <a:lnTo>
                    <a:pt x="1118" y="3798"/>
                  </a:lnTo>
                  <a:lnTo>
                    <a:pt x="1128" y="3799"/>
                  </a:lnTo>
                  <a:lnTo>
                    <a:pt x="1133" y="3799"/>
                  </a:lnTo>
                  <a:lnTo>
                    <a:pt x="1136" y="3798"/>
                  </a:lnTo>
                  <a:lnTo>
                    <a:pt x="1137" y="3794"/>
                  </a:lnTo>
                  <a:lnTo>
                    <a:pt x="1137" y="3790"/>
                  </a:lnTo>
                  <a:lnTo>
                    <a:pt x="1133" y="3780"/>
                  </a:lnTo>
                  <a:lnTo>
                    <a:pt x="1125" y="3768"/>
                  </a:lnTo>
                  <a:lnTo>
                    <a:pt x="1106" y="3742"/>
                  </a:lnTo>
                  <a:lnTo>
                    <a:pt x="1093" y="3725"/>
                  </a:lnTo>
                  <a:lnTo>
                    <a:pt x="1092" y="3719"/>
                  </a:lnTo>
                  <a:lnTo>
                    <a:pt x="1092" y="3714"/>
                  </a:lnTo>
                  <a:lnTo>
                    <a:pt x="1093" y="3711"/>
                  </a:lnTo>
                  <a:lnTo>
                    <a:pt x="1096" y="3708"/>
                  </a:lnTo>
                  <a:lnTo>
                    <a:pt x="1098" y="3708"/>
                  </a:lnTo>
                  <a:lnTo>
                    <a:pt x="1103" y="3710"/>
                  </a:lnTo>
                  <a:lnTo>
                    <a:pt x="1109" y="3711"/>
                  </a:lnTo>
                  <a:lnTo>
                    <a:pt x="1115" y="3714"/>
                  </a:lnTo>
                  <a:lnTo>
                    <a:pt x="1140" y="3728"/>
                  </a:lnTo>
                  <a:lnTo>
                    <a:pt x="1157" y="3738"/>
                  </a:lnTo>
                  <a:lnTo>
                    <a:pt x="1166" y="3743"/>
                  </a:lnTo>
                  <a:lnTo>
                    <a:pt x="1175" y="3747"/>
                  </a:lnTo>
                  <a:lnTo>
                    <a:pt x="1184" y="3749"/>
                  </a:lnTo>
                  <a:lnTo>
                    <a:pt x="1192" y="3750"/>
                  </a:lnTo>
                  <a:lnTo>
                    <a:pt x="1199" y="3750"/>
                  </a:lnTo>
                  <a:lnTo>
                    <a:pt x="1207" y="3749"/>
                  </a:lnTo>
                  <a:lnTo>
                    <a:pt x="1215" y="3747"/>
                  </a:lnTo>
                  <a:lnTo>
                    <a:pt x="1221" y="3745"/>
                  </a:lnTo>
                  <a:lnTo>
                    <a:pt x="1236" y="3740"/>
                  </a:lnTo>
                  <a:lnTo>
                    <a:pt x="1249" y="3736"/>
                  </a:lnTo>
                  <a:lnTo>
                    <a:pt x="1255" y="3733"/>
                  </a:lnTo>
                  <a:lnTo>
                    <a:pt x="1262" y="3733"/>
                  </a:lnTo>
                  <a:lnTo>
                    <a:pt x="1268" y="3733"/>
                  </a:lnTo>
                  <a:lnTo>
                    <a:pt x="1274" y="3734"/>
                  </a:lnTo>
                  <a:lnTo>
                    <a:pt x="1287" y="3737"/>
                  </a:lnTo>
                  <a:lnTo>
                    <a:pt x="1297" y="3737"/>
                  </a:lnTo>
                  <a:lnTo>
                    <a:pt x="1304" y="3737"/>
                  </a:lnTo>
                  <a:lnTo>
                    <a:pt x="1308" y="3734"/>
                  </a:lnTo>
                  <a:lnTo>
                    <a:pt x="1312" y="3730"/>
                  </a:lnTo>
                  <a:lnTo>
                    <a:pt x="1315" y="3727"/>
                  </a:lnTo>
                  <a:lnTo>
                    <a:pt x="1315" y="3721"/>
                  </a:lnTo>
                  <a:lnTo>
                    <a:pt x="1315" y="3716"/>
                  </a:lnTo>
                  <a:lnTo>
                    <a:pt x="1313" y="3705"/>
                  </a:lnTo>
                  <a:lnTo>
                    <a:pt x="1313" y="3694"/>
                  </a:lnTo>
                  <a:lnTo>
                    <a:pt x="1313" y="3690"/>
                  </a:lnTo>
                  <a:lnTo>
                    <a:pt x="1315" y="3688"/>
                  </a:lnTo>
                  <a:lnTo>
                    <a:pt x="1319" y="3685"/>
                  </a:lnTo>
                  <a:lnTo>
                    <a:pt x="1322" y="3684"/>
                  </a:lnTo>
                  <a:lnTo>
                    <a:pt x="1325" y="3686"/>
                  </a:lnTo>
                  <a:lnTo>
                    <a:pt x="1325" y="3693"/>
                  </a:lnTo>
                  <a:lnTo>
                    <a:pt x="1326" y="3699"/>
                  </a:lnTo>
                  <a:lnTo>
                    <a:pt x="1329" y="3705"/>
                  </a:lnTo>
                  <a:lnTo>
                    <a:pt x="1333" y="3710"/>
                  </a:lnTo>
                  <a:lnTo>
                    <a:pt x="1337" y="3715"/>
                  </a:lnTo>
                  <a:lnTo>
                    <a:pt x="1342" y="3719"/>
                  </a:lnTo>
                  <a:lnTo>
                    <a:pt x="1347" y="3723"/>
                  </a:lnTo>
                  <a:lnTo>
                    <a:pt x="1354" y="3725"/>
                  </a:lnTo>
                  <a:lnTo>
                    <a:pt x="1366" y="3730"/>
                  </a:lnTo>
                  <a:lnTo>
                    <a:pt x="1382" y="3734"/>
                  </a:lnTo>
                  <a:lnTo>
                    <a:pt x="1399" y="3737"/>
                  </a:lnTo>
                  <a:lnTo>
                    <a:pt x="1416" y="3740"/>
                  </a:lnTo>
                  <a:lnTo>
                    <a:pt x="1448" y="3743"/>
                  </a:lnTo>
                  <a:lnTo>
                    <a:pt x="1478" y="3749"/>
                  </a:lnTo>
                  <a:lnTo>
                    <a:pt x="1490" y="3752"/>
                  </a:lnTo>
                  <a:lnTo>
                    <a:pt x="1499" y="3759"/>
                  </a:lnTo>
                  <a:lnTo>
                    <a:pt x="1501" y="3762"/>
                  </a:lnTo>
                  <a:lnTo>
                    <a:pt x="1504" y="3765"/>
                  </a:lnTo>
                  <a:lnTo>
                    <a:pt x="1505" y="3771"/>
                  </a:lnTo>
                  <a:lnTo>
                    <a:pt x="1506" y="3776"/>
                  </a:lnTo>
                  <a:lnTo>
                    <a:pt x="1490" y="3782"/>
                  </a:lnTo>
                  <a:lnTo>
                    <a:pt x="1474" y="3785"/>
                  </a:lnTo>
                  <a:lnTo>
                    <a:pt x="1469" y="3787"/>
                  </a:lnTo>
                  <a:lnTo>
                    <a:pt x="1465" y="3791"/>
                  </a:lnTo>
                  <a:lnTo>
                    <a:pt x="1464" y="3795"/>
                  </a:lnTo>
                  <a:lnTo>
                    <a:pt x="1464" y="3798"/>
                  </a:lnTo>
                  <a:lnTo>
                    <a:pt x="1464" y="3803"/>
                  </a:lnTo>
                  <a:lnTo>
                    <a:pt x="1465" y="3808"/>
                  </a:lnTo>
                  <a:lnTo>
                    <a:pt x="1468" y="3815"/>
                  </a:lnTo>
                  <a:lnTo>
                    <a:pt x="1471" y="3820"/>
                  </a:lnTo>
                  <a:lnTo>
                    <a:pt x="1477" y="3824"/>
                  </a:lnTo>
                  <a:lnTo>
                    <a:pt x="1483" y="3826"/>
                  </a:lnTo>
                  <a:lnTo>
                    <a:pt x="1491" y="3828"/>
                  </a:lnTo>
                  <a:lnTo>
                    <a:pt x="1499" y="3828"/>
                  </a:lnTo>
                  <a:lnTo>
                    <a:pt x="1508" y="3826"/>
                  </a:lnTo>
                  <a:lnTo>
                    <a:pt x="1518" y="3825"/>
                  </a:lnTo>
                  <a:lnTo>
                    <a:pt x="1537" y="3822"/>
                  </a:lnTo>
                  <a:lnTo>
                    <a:pt x="1558" y="3820"/>
                  </a:lnTo>
                  <a:lnTo>
                    <a:pt x="1569" y="3819"/>
                  </a:lnTo>
                  <a:lnTo>
                    <a:pt x="1579" y="3819"/>
                  </a:lnTo>
                  <a:lnTo>
                    <a:pt x="1588" y="3820"/>
                  </a:lnTo>
                  <a:lnTo>
                    <a:pt x="1597" y="3822"/>
                  </a:lnTo>
                  <a:lnTo>
                    <a:pt x="1606" y="3825"/>
                  </a:lnTo>
                  <a:lnTo>
                    <a:pt x="1616" y="3826"/>
                  </a:lnTo>
                  <a:lnTo>
                    <a:pt x="1627" y="3826"/>
                  </a:lnTo>
                  <a:lnTo>
                    <a:pt x="1639" y="3825"/>
                  </a:lnTo>
                  <a:lnTo>
                    <a:pt x="1648" y="3826"/>
                  </a:lnTo>
                  <a:lnTo>
                    <a:pt x="1657" y="3829"/>
                  </a:lnTo>
                  <a:lnTo>
                    <a:pt x="1661" y="3830"/>
                  </a:lnTo>
                  <a:lnTo>
                    <a:pt x="1664" y="3833"/>
                  </a:lnTo>
                  <a:lnTo>
                    <a:pt x="1668" y="3837"/>
                  </a:lnTo>
                  <a:lnTo>
                    <a:pt x="1671" y="3841"/>
                  </a:lnTo>
                  <a:lnTo>
                    <a:pt x="1680" y="3857"/>
                  </a:lnTo>
                  <a:lnTo>
                    <a:pt x="1692" y="3876"/>
                  </a:lnTo>
                  <a:lnTo>
                    <a:pt x="1698" y="3883"/>
                  </a:lnTo>
                  <a:lnTo>
                    <a:pt x="1706" y="3890"/>
                  </a:lnTo>
                  <a:lnTo>
                    <a:pt x="1714" y="3895"/>
                  </a:lnTo>
                  <a:lnTo>
                    <a:pt x="1721" y="3896"/>
                  </a:lnTo>
                  <a:lnTo>
                    <a:pt x="1728" y="3899"/>
                  </a:lnTo>
                  <a:lnTo>
                    <a:pt x="1734" y="3901"/>
                  </a:lnTo>
                  <a:lnTo>
                    <a:pt x="1742" y="3901"/>
                  </a:lnTo>
                  <a:lnTo>
                    <a:pt x="1751" y="3901"/>
                  </a:lnTo>
                  <a:lnTo>
                    <a:pt x="1771" y="3899"/>
                  </a:lnTo>
                  <a:lnTo>
                    <a:pt x="1790" y="3895"/>
                  </a:lnTo>
                  <a:lnTo>
                    <a:pt x="1812" y="3890"/>
                  </a:lnTo>
                  <a:lnTo>
                    <a:pt x="1833" y="3885"/>
                  </a:lnTo>
                  <a:lnTo>
                    <a:pt x="1851" y="3881"/>
                  </a:lnTo>
                  <a:lnTo>
                    <a:pt x="1867" y="3879"/>
                  </a:lnTo>
                  <a:lnTo>
                    <a:pt x="1889" y="3879"/>
                  </a:lnTo>
                  <a:lnTo>
                    <a:pt x="1911" y="3878"/>
                  </a:lnTo>
                  <a:lnTo>
                    <a:pt x="1933" y="3876"/>
                  </a:lnTo>
                  <a:lnTo>
                    <a:pt x="1955" y="3872"/>
                  </a:lnTo>
                  <a:lnTo>
                    <a:pt x="1977" y="3868"/>
                  </a:lnTo>
                  <a:lnTo>
                    <a:pt x="1999" y="3861"/>
                  </a:lnTo>
                  <a:lnTo>
                    <a:pt x="2019" y="3855"/>
                  </a:lnTo>
                  <a:lnTo>
                    <a:pt x="2039" y="3846"/>
                  </a:lnTo>
                  <a:lnTo>
                    <a:pt x="2058" y="3835"/>
                  </a:lnTo>
                  <a:lnTo>
                    <a:pt x="2076" y="3824"/>
                  </a:lnTo>
                  <a:lnTo>
                    <a:pt x="2092" y="3811"/>
                  </a:lnTo>
                  <a:lnTo>
                    <a:pt x="2106" y="3796"/>
                  </a:lnTo>
                  <a:lnTo>
                    <a:pt x="2113" y="3787"/>
                  </a:lnTo>
                  <a:lnTo>
                    <a:pt x="2118" y="3780"/>
                  </a:lnTo>
                  <a:lnTo>
                    <a:pt x="2123" y="3771"/>
                  </a:lnTo>
                  <a:lnTo>
                    <a:pt x="2128" y="3762"/>
                  </a:lnTo>
                  <a:lnTo>
                    <a:pt x="2132" y="3751"/>
                  </a:lnTo>
                  <a:lnTo>
                    <a:pt x="2135" y="3741"/>
                  </a:lnTo>
                  <a:lnTo>
                    <a:pt x="2137" y="3729"/>
                  </a:lnTo>
                  <a:lnTo>
                    <a:pt x="2140" y="3719"/>
                  </a:lnTo>
                  <a:lnTo>
                    <a:pt x="2140" y="3708"/>
                  </a:lnTo>
                  <a:lnTo>
                    <a:pt x="2137" y="3701"/>
                  </a:lnTo>
                  <a:lnTo>
                    <a:pt x="2133" y="3695"/>
                  </a:lnTo>
                  <a:lnTo>
                    <a:pt x="2128" y="3690"/>
                  </a:lnTo>
                  <a:lnTo>
                    <a:pt x="2120" y="3688"/>
                  </a:lnTo>
                  <a:lnTo>
                    <a:pt x="2111" y="3685"/>
                  </a:lnTo>
                  <a:lnTo>
                    <a:pt x="2101" y="3684"/>
                  </a:lnTo>
                  <a:lnTo>
                    <a:pt x="2091" y="3684"/>
                  </a:lnTo>
                  <a:lnTo>
                    <a:pt x="2067" y="3684"/>
                  </a:lnTo>
                  <a:lnTo>
                    <a:pt x="2044" y="3684"/>
                  </a:lnTo>
                  <a:lnTo>
                    <a:pt x="2032" y="3684"/>
                  </a:lnTo>
                  <a:lnTo>
                    <a:pt x="2022" y="3683"/>
                  </a:lnTo>
                  <a:lnTo>
                    <a:pt x="2012" y="3681"/>
                  </a:lnTo>
                  <a:lnTo>
                    <a:pt x="2003" y="3679"/>
                  </a:lnTo>
                  <a:lnTo>
                    <a:pt x="1996" y="3675"/>
                  </a:lnTo>
                  <a:lnTo>
                    <a:pt x="1991" y="3671"/>
                  </a:lnTo>
                  <a:lnTo>
                    <a:pt x="1986" y="3666"/>
                  </a:lnTo>
                  <a:lnTo>
                    <a:pt x="1981" y="3660"/>
                  </a:lnTo>
                  <a:lnTo>
                    <a:pt x="1977" y="3655"/>
                  </a:lnTo>
                  <a:lnTo>
                    <a:pt x="1971" y="3650"/>
                  </a:lnTo>
                  <a:lnTo>
                    <a:pt x="1966" y="3646"/>
                  </a:lnTo>
                  <a:lnTo>
                    <a:pt x="1960" y="3642"/>
                  </a:lnTo>
                  <a:lnTo>
                    <a:pt x="1946" y="3637"/>
                  </a:lnTo>
                  <a:lnTo>
                    <a:pt x="1933" y="3632"/>
                  </a:lnTo>
                  <a:lnTo>
                    <a:pt x="1926" y="3629"/>
                  </a:lnTo>
                  <a:lnTo>
                    <a:pt x="1921" y="3626"/>
                  </a:lnTo>
                  <a:lnTo>
                    <a:pt x="1914" y="3622"/>
                  </a:lnTo>
                  <a:lnTo>
                    <a:pt x="1908" y="3616"/>
                  </a:lnTo>
                  <a:lnTo>
                    <a:pt x="1908" y="3615"/>
                  </a:lnTo>
                  <a:lnTo>
                    <a:pt x="1909" y="3614"/>
                  </a:lnTo>
                  <a:lnTo>
                    <a:pt x="1924" y="3613"/>
                  </a:lnTo>
                  <a:lnTo>
                    <a:pt x="1934" y="3610"/>
                  </a:lnTo>
                  <a:lnTo>
                    <a:pt x="1944" y="3606"/>
                  </a:lnTo>
                  <a:lnTo>
                    <a:pt x="1953" y="3601"/>
                  </a:lnTo>
                  <a:lnTo>
                    <a:pt x="1961" y="3596"/>
                  </a:lnTo>
                  <a:lnTo>
                    <a:pt x="1970" y="3592"/>
                  </a:lnTo>
                  <a:lnTo>
                    <a:pt x="1981" y="3589"/>
                  </a:lnTo>
                  <a:lnTo>
                    <a:pt x="1995" y="3588"/>
                  </a:lnTo>
                  <a:lnTo>
                    <a:pt x="2014" y="3585"/>
                  </a:lnTo>
                  <a:lnTo>
                    <a:pt x="2034" y="3581"/>
                  </a:lnTo>
                  <a:lnTo>
                    <a:pt x="2041" y="3579"/>
                  </a:lnTo>
                  <a:lnTo>
                    <a:pt x="2050" y="3575"/>
                  </a:lnTo>
                  <a:lnTo>
                    <a:pt x="2058" y="3571"/>
                  </a:lnTo>
                  <a:lnTo>
                    <a:pt x="2065" y="3566"/>
                  </a:lnTo>
                  <a:lnTo>
                    <a:pt x="2070" y="3561"/>
                  </a:lnTo>
                  <a:lnTo>
                    <a:pt x="2075" y="3556"/>
                  </a:lnTo>
                  <a:lnTo>
                    <a:pt x="2079" y="3549"/>
                  </a:lnTo>
                  <a:lnTo>
                    <a:pt x="2083" y="3541"/>
                  </a:lnTo>
                  <a:lnTo>
                    <a:pt x="2084" y="3534"/>
                  </a:lnTo>
                  <a:lnTo>
                    <a:pt x="2084" y="3524"/>
                  </a:lnTo>
                  <a:lnTo>
                    <a:pt x="2083" y="3515"/>
                  </a:lnTo>
                  <a:lnTo>
                    <a:pt x="2082" y="3505"/>
                  </a:lnTo>
                  <a:lnTo>
                    <a:pt x="2079" y="3496"/>
                  </a:lnTo>
                  <a:lnTo>
                    <a:pt x="2079" y="3488"/>
                  </a:lnTo>
                  <a:lnTo>
                    <a:pt x="2082" y="3484"/>
                  </a:lnTo>
                  <a:lnTo>
                    <a:pt x="2085" y="3480"/>
                  </a:lnTo>
                  <a:lnTo>
                    <a:pt x="2092" y="3479"/>
                  </a:lnTo>
                  <a:lnTo>
                    <a:pt x="2098" y="3479"/>
                  </a:lnTo>
                  <a:lnTo>
                    <a:pt x="2105" y="3479"/>
                  </a:lnTo>
                  <a:lnTo>
                    <a:pt x="2113" y="3480"/>
                  </a:lnTo>
                  <a:lnTo>
                    <a:pt x="2128" y="3480"/>
                  </a:lnTo>
                  <a:lnTo>
                    <a:pt x="2144" y="3479"/>
                  </a:lnTo>
                  <a:lnTo>
                    <a:pt x="2158" y="3475"/>
                  </a:lnTo>
                  <a:lnTo>
                    <a:pt x="2172" y="3469"/>
                  </a:lnTo>
                  <a:lnTo>
                    <a:pt x="2185" y="3461"/>
                  </a:lnTo>
                  <a:lnTo>
                    <a:pt x="2197" y="3452"/>
                  </a:lnTo>
                  <a:lnTo>
                    <a:pt x="2209" y="3442"/>
                  </a:lnTo>
                  <a:lnTo>
                    <a:pt x="2219" y="3430"/>
                  </a:lnTo>
                  <a:lnTo>
                    <a:pt x="2216" y="3432"/>
                  </a:lnTo>
                  <a:lnTo>
                    <a:pt x="2216" y="3435"/>
                  </a:lnTo>
                  <a:lnTo>
                    <a:pt x="2223" y="3427"/>
                  </a:lnTo>
                  <a:lnTo>
                    <a:pt x="2229" y="3422"/>
                  </a:lnTo>
                  <a:lnTo>
                    <a:pt x="2236" y="3417"/>
                  </a:lnTo>
                  <a:lnTo>
                    <a:pt x="2244" y="3412"/>
                  </a:lnTo>
                  <a:lnTo>
                    <a:pt x="2256" y="3405"/>
                  </a:lnTo>
                  <a:lnTo>
                    <a:pt x="2271" y="3398"/>
                  </a:lnTo>
                  <a:lnTo>
                    <a:pt x="2284" y="3391"/>
                  </a:lnTo>
                  <a:lnTo>
                    <a:pt x="2297" y="3382"/>
                  </a:lnTo>
                  <a:lnTo>
                    <a:pt x="2303" y="3375"/>
                  </a:lnTo>
                  <a:lnTo>
                    <a:pt x="2308" y="3369"/>
                  </a:lnTo>
                  <a:lnTo>
                    <a:pt x="2313" y="3360"/>
                  </a:lnTo>
                  <a:lnTo>
                    <a:pt x="2319" y="3351"/>
                  </a:lnTo>
                  <a:lnTo>
                    <a:pt x="2332" y="3324"/>
                  </a:lnTo>
                  <a:lnTo>
                    <a:pt x="2343" y="3298"/>
                  </a:lnTo>
                  <a:lnTo>
                    <a:pt x="2354" y="3273"/>
                  </a:lnTo>
                  <a:lnTo>
                    <a:pt x="2363" y="3249"/>
                  </a:lnTo>
                  <a:lnTo>
                    <a:pt x="2365" y="3237"/>
                  </a:lnTo>
                  <a:lnTo>
                    <a:pt x="2369" y="3224"/>
                  </a:lnTo>
                  <a:lnTo>
                    <a:pt x="2372" y="3211"/>
                  </a:lnTo>
                  <a:lnTo>
                    <a:pt x="2373" y="3198"/>
                  </a:lnTo>
                  <a:lnTo>
                    <a:pt x="2373" y="3184"/>
                  </a:lnTo>
                  <a:lnTo>
                    <a:pt x="2373" y="3168"/>
                  </a:lnTo>
                  <a:lnTo>
                    <a:pt x="2373" y="3153"/>
                  </a:lnTo>
                  <a:lnTo>
                    <a:pt x="2370" y="3136"/>
                  </a:lnTo>
                  <a:lnTo>
                    <a:pt x="2369" y="3128"/>
                  </a:lnTo>
                  <a:lnTo>
                    <a:pt x="2367" y="3119"/>
                  </a:lnTo>
                  <a:lnTo>
                    <a:pt x="2363" y="3110"/>
                  </a:lnTo>
                  <a:lnTo>
                    <a:pt x="2359" y="3100"/>
                  </a:lnTo>
                  <a:lnTo>
                    <a:pt x="2347" y="3081"/>
                  </a:lnTo>
                  <a:lnTo>
                    <a:pt x="2333" y="3063"/>
                  </a:lnTo>
                  <a:lnTo>
                    <a:pt x="2316" y="3045"/>
                  </a:lnTo>
                  <a:lnTo>
                    <a:pt x="2298" y="3027"/>
                  </a:lnTo>
                  <a:lnTo>
                    <a:pt x="2278" y="3011"/>
                  </a:lnTo>
                  <a:lnTo>
                    <a:pt x="2256" y="2997"/>
                  </a:lnTo>
                  <a:lnTo>
                    <a:pt x="2234" y="2984"/>
                  </a:lnTo>
                  <a:lnTo>
                    <a:pt x="2212" y="2973"/>
                  </a:lnTo>
                  <a:lnTo>
                    <a:pt x="2190" y="2965"/>
                  </a:lnTo>
                  <a:lnTo>
                    <a:pt x="2167" y="2960"/>
                  </a:lnTo>
                  <a:lnTo>
                    <a:pt x="2157" y="2957"/>
                  </a:lnTo>
                  <a:lnTo>
                    <a:pt x="2146" y="2957"/>
                  </a:lnTo>
                  <a:lnTo>
                    <a:pt x="2136" y="2957"/>
                  </a:lnTo>
                  <a:lnTo>
                    <a:pt x="2126" y="2958"/>
                  </a:lnTo>
                  <a:lnTo>
                    <a:pt x="2117" y="2960"/>
                  </a:lnTo>
                  <a:lnTo>
                    <a:pt x="2107" y="2964"/>
                  </a:lnTo>
                  <a:lnTo>
                    <a:pt x="2098" y="2967"/>
                  </a:lnTo>
                  <a:lnTo>
                    <a:pt x="2091" y="2973"/>
                  </a:lnTo>
                  <a:lnTo>
                    <a:pt x="2079" y="2983"/>
                  </a:lnTo>
                  <a:lnTo>
                    <a:pt x="2066" y="2996"/>
                  </a:lnTo>
                  <a:lnTo>
                    <a:pt x="2058" y="3001"/>
                  </a:lnTo>
                  <a:lnTo>
                    <a:pt x="2050" y="3004"/>
                  </a:lnTo>
                  <a:lnTo>
                    <a:pt x="2047" y="3005"/>
                  </a:lnTo>
                  <a:lnTo>
                    <a:pt x="2043" y="3005"/>
                  </a:lnTo>
                  <a:lnTo>
                    <a:pt x="2038" y="3005"/>
                  </a:lnTo>
                  <a:lnTo>
                    <a:pt x="2032" y="3004"/>
                  </a:lnTo>
                  <a:lnTo>
                    <a:pt x="2026" y="3001"/>
                  </a:lnTo>
                  <a:lnTo>
                    <a:pt x="2021" y="2999"/>
                  </a:lnTo>
                  <a:lnTo>
                    <a:pt x="2017" y="2996"/>
                  </a:lnTo>
                  <a:lnTo>
                    <a:pt x="2013" y="2993"/>
                  </a:lnTo>
                  <a:lnTo>
                    <a:pt x="2008" y="2986"/>
                  </a:lnTo>
                  <a:lnTo>
                    <a:pt x="1999" y="2978"/>
                  </a:lnTo>
                  <a:lnTo>
                    <a:pt x="1992" y="2975"/>
                  </a:lnTo>
                  <a:lnTo>
                    <a:pt x="1986" y="2974"/>
                  </a:lnTo>
                  <a:lnTo>
                    <a:pt x="1977" y="2973"/>
                  </a:lnTo>
                  <a:lnTo>
                    <a:pt x="1969" y="2971"/>
                  </a:lnTo>
                  <a:lnTo>
                    <a:pt x="1961" y="2970"/>
                  </a:lnTo>
                  <a:lnTo>
                    <a:pt x="1953" y="2967"/>
                  </a:lnTo>
                  <a:lnTo>
                    <a:pt x="1951" y="2966"/>
                  </a:lnTo>
                  <a:lnTo>
                    <a:pt x="1949" y="2965"/>
                  </a:lnTo>
                  <a:lnTo>
                    <a:pt x="1948" y="2962"/>
                  </a:lnTo>
                  <a:lnTo>
                    <a:pt x="1947" y="2960"/>
                  </a:lnTo>
                  <a:lnTo>
                    <a:pt x="1947" y="2954"/>
                  </a:lnTo>
                  <a:lnTo>
                    <a:pt x="1948" y="2949"/>
                  </a:lnTo>
                  <a:lnTo>
                    <a:pt x="1951" y="2944"/>
                  </a:lnTo>
                  <a:lnTo>
                    <a:pt x="1955" y="2939"/>
                  </a:lnTo>
                  <a:lnTo>
                    <a:pt x="1964" y="2929"/>
                  </a:lnTo>
                  <a:lnTo>
                    <a:pt x="1975" y="2917"/>
                  </a:lnTo>
                  <a:lnTo>
                    <a:pt x="1999" y="2897"/>
                  </a:lnTo>
                  <a:lnTo>
                    <a:pt x="2017" y="2881"/>
                  </a:lnTo>
                  <a:lnTo>
                    <a:pt x="2034" y="2875"/>
                  </a:lnTo>
                  <a:lnTo>
                    <a:pt x="2056" y="2866"/>
                  </a:lnTo>
                  <a:lnTo>
                    <a:pt x="2067" y="2861"/>
                  </a:lnTo>
                  <a:lnTo>
                    <a:pt x="2078" y="2856"/>
                  </a:lnTo>
                  <a:lnTo>
                    <a:pt x="2084" y="2851"/>
                  </a:lnTo>
                  <a:lnTo>
                    <a:pt x="2089" y="2847"/>
                  </a:lnTo>
                  <a:lnTo>
                    <a:pt x="2089" y="2840"/>
                  </a:lnTo>
                  <a:lnTo>
                    <a:pt x="2087" y="2829"/>
                  </a:lnTo>
                  <a:lnTo>
                    <a:pt x="2083" y="2813"/>
                  </a:lnTo>
                  <a:lnTo>
                    <a:pt x="2078" y="2795"/>
                  </a:lnTo>
                  <a:lnTo>
                    <a:pt x="2067" y="2760"/>
                  </a:lnTo>
                  <a:lnTo>
                    <a:pt x="2061" y="2736"/>
                  </a:lnTo>
                  <a:lnTo>
                    <a:pt x="2058" y="2717"/>
                  </a:lnTo>
                  <a:lnTo>
                    <a:pt x="2053" y="2693"/>
                  </a:lnTo>
                  <a:lnTo>
                    <a:pt x="2044" y="2666"/>
                  </a:lnTo>
                  <a:lnTo>
                    <a:pt x="2034" y="2637"/>
                  </a:lnTo>
                  <a:lnTo>
                    <a:pt x="2021" y="2609"/>
                  </a:lnTo>
                  <a:lnTo>
                    <a:pt x="2008" y="2584"/>
                  </a:lnTo>
                  <a:lnTo>
                    <a:pt x="2001" y="2574"/>
                  </a:lnTo>
                  <a:lnTo>
                    <a:pt x="1993" y="2565"/>
                  </a:lnTo>
                  <a:lnTo>
                    <a:pt x="1987" y="2558"/>
                  </a:lnTo>
                  <a:lnTo>
                    <a:pt x="1981" y="2553"/>
                  </a:lnTo>
                  <a:lnTo>
                    <a:pt x="1966" y="2545"/>
                  </a:lnTo>
                  <a:lnTo>
                    <a:pt x="1949" y="2540"/>
                  </a:lnTo>
                  <a:lnTo>
                    <a:pt x="1931" y="2535"/>
                  </a:lnTo>
                  <a:lnTo>
                    <a:pt x="1913" y="2531"/>
                  </a:lnTo>
                  <a:lnTo>
                    <a:pt x="1896" y="2527"/>
                  </a:lnTo>
                  <a:lnTo>
                    <a:pt x="1879" y="2522"/>
                  </a:lnTo>
                  <a:lnTo>
                    <a:pt x="1864" y="2515"/>
                  </a:lnTo>
                  <a:lnTo>
                    <a:pt x="1850" y="2508"/>
                  </a:lnTo>
                  <a:lnTo>
                    <a:pt x="1864" y="2504"/>
                  </a:lnTo>
                  <a:lnTo>
                    <a:pt x="1879" y="2502"/>
                  </a:lnTo>
                  <a:lnTo>
                    <a:pt x="1896" y="2502"/>
                  </a:lnTo>
                  <a:lnTo>
                    <a:pt x="1912" y="2505"/>
                  </a:lnTo>
                  <a:lnTo>
                    <a:pt x="1929" y="2508"/>
                  </a:lnTo>
                  <a:lnTo>
                    <a:pt x="1944" y="2511"/>
                  </a:lnTo>
                  <a:lnTo>
                    <a:pt x="1960" y="2515"/>
                  </a:lnTo>
                  <a:lnTo>
                    <a:pt x="1974" y="2521"/>
                  </a:lnTo>
                  <a:lnTo>
                    <a:pt x="1992" y="2530"/>
                  </a:lnTo>
                  <a:lnTo>
                    <a:pt x="2014" y="2543"/>
                  </a:lnTo>
                  <a:lnTo>
                    <a:pt x="2036" y="2557"/>
                  </a:lnTo>
                  <a:lnTo>
                    <a:pt x="2057" y="2568"/>
                  </a:lnTo>
                  <a:lnTo>
                    <a:pt x="2065" y="2572"/>
                  </a:lnTo>
                  <a:lnTo>
                    <a:pt x="2071" y="2574"/>
                  </a:lnTo>
                  <a:lnTo>
                    <a:pt x="2074" y="2574"/>
                  </a:lnTo>
                  <a:lnTo>
                    <a:pt x="2076" y="2574"/>
                  </a:lnTo>
                  <a:lnTo>
                    <a:pt x="2078" y="2572"/>
                  </a:lnTo>
                  <a:lnTo>
                    <a:pt x="2079" y="2571"/>
                  </a:lnTo>
                  <a:lnTo>
                    <a:pt x="2080" y="2565"/>
                  </a:lnTo>
                  <a:lnTo>
                    <a:pt x="2078" y="2555"/>
                  </a:lnTo>
                  <a:lnTo>
                    <a:pt x="2073" y="2543"/>
                  </a:lnTo>
                  <a:lnTo>
                    <a:pt x="2063" y="2524"/>
                  </a:lnTo>
                  <a:lnTo>
                    <a:pt x="2058" y="2513"/>
                  </a:lnTo>
                  <a:lnTo>
                    <a:pt x="2053" y="2501"/>
                  </a:lnTo>
                  <a:lnTo>
                    <a:pt x="2049" y="2491"/>
                  </a:lnTo>
                  <a:lnTo>
                    <a:pt x="2047" y="2479"/>
                  </a:lnTo>
                  <a:lnTo>
                    <a:pt x="2045" y="2469"/>
                  </a:lnTo>
                  <a:lnTo>
                    <a:pt x="2045" y="2457"/>
                  </a:lnTo>
                  <a:lnTo>
                    <a:pt x="2048" y="2444"/>
                  </a:lnTo>
                  <a:lnTo>
                    <a:pt x="2053" y="2431"/>
                  </a:lnTo>
                  <a:lnTo>
                    <a:pt x="2057" y="2421"/>
                  </a:lnTo>
                  <a:lnTo>
                    <a:pt x="2060" y="2412"/>
                  </a:lnTo>
                  <a:lnTo>
                    <a:pt x="2061" y="2403"/>
                  </a:lnTo>
                  <a:lnTo>
                    <a:pt x="2062" y="2394"/>
                  </a:lnTo>
                  <a:lnTo>
                    <a:pt x="2062" y="2377"/>
                  </a:lnTo>
                  <a:lnTo>
                    <a:pt x="2060" y="2360"/>
                  </a:lnTo>
                  <a:lnTo>
                    <a:pt x="2054" y="2343"/>
                  </a:lnTo>
                  <a:lnTo>
                    <a:pt x="2048" y="2326"/>
                  </a:lnTo>
                  <a:lnTo>
                    <a:pt x="2041" y="2309"/>
                  </a:lnTo>
                  <a:lnTo>
                    <a:pt x="2034" y="2290"/>
                  </a:lnTo>
                  <a:lnTo>
                    <a:pt x="2028" y="2276"/>
                  </a:lnTo>
                  <a:lnTo>
                    <a:pt x="2023" y="2260"/>
                  </a:lnTo>
                  <a:lnTo>
                    <a:pt x="2021" y="2246"/>
                  </a:lnTo>
                  <a:lnTo>
                    <a:pt x="2018" y="2230"/>
                  </a:lnTo>
                  <a:lnTo>
                    <a:pt x="2016" y="2215"/>
                  </a:lnTo>
                  <a:lnTo>
                    <a:pt x="2012" y="2199"/>
                  </a:lnTo>
                  <a:lnTo>
                    <a:pt x="2008" y="2185"/>
                  </a:lnTo>
                  <a:lnTo>
                    <a:pt x="2003" y="2169"/>
                  </a:lnTo>
                  <a:lnTo>
                    <a:pt x="1997" y="2160"/>
                  </a:lnTo>
                  <a:lnTo>
                    <a:pt x="1992" y="2151"/>
                  </a:lnTo>
                  <a:lnTo>
                    <a:pt x="1986" y="2144"/>
                  </a:lnTo>
                  <a:lnTo>
                    <a:pt x="1977" y="2137"/>
                  </a:lnTo>
                  <a:lnTo>
                    <a:pt x="1960" y="2125"/>
                  </a:lnTo>
                  <a:lnTo>
                    <a:pt x="1940" y="2115"/>
                  </a:lnTo>
                  <a:lnTo>
                    <a:pt x="1920" y="2106"/>
                  </a:lnTo>
                  <a:lnTo>
                    <a:pt x="1900" y="2096"/>
                  </a:lnTo>
                  <a:lnTo>
                    <a:pt x="1891" y="2090"/>
                  </a:lnTo>
                  <a:lnTo>
                    <a:pt x="1883" y="2085"/>
                  </a:lnTo>
                  <a:lnTo>
                    <a:pt x="1876" y="2079"/>
                  </a:lnTo>
                  <a:lnTo>
                    <a:pt x="1869" y="2072"/>
                  </a:lnTo>
                  <a:lnTo>
                    <a:pt x="1864" y="2065"/>
                  </a:lnTo>
                  <a:lnTo>
                    <a:pt x="1860" y="2055"/>
                  </a:lnTo>
                  <a:lnTo>
                    <a:pt x="1857" y="2046"/>
                  </a:lnTo>
                  <a:lnTo>
                    <a:pt x="1855" y="2036"/>
                  </a:lnTo>
                  <a:lnTo>
                    <a:pt x="1854" y="2017"/>
                  </a:lnTo>
                  <a:lnTo>
                    <a:pt x="1852" y="1997"/>
                  </a:lnTo>
                  <a:lnTo>
                    <a:pt x="1852" y="1987"/>
                  </a:lnTo>
                  <a:lnTo>
                    <a:pt x="1854" y="1978"/>
                  </a:lnTo>
                  <a:lnTo>
                    <a:pt x="1854" y="1967"/>
                  </a:lnTo>
                  <a:lnTo>
                    <a:pt x="1855" y="1958"/>
                  </a:lnTo>
                  <a:lnTo>
                    <a:pt x="1852" y="1947"/>
                  </a:lnTo>
                  <a:lnTo>
                    <a:pt x="1850" y="1936"/>
                  </a:lnTo>
                  <a:lnTo>
                    <a:pt x="1846" y="1925"/>
                  </a:lnTo>
                  <a:lnTo>
                    <a:pt x="1843" y="1913"/>
                  </a:lnTo>
                  <a:lnTo>
                    <a:pt x="1845" y="1887"/>
                  </a:lnTo>
                  <a:close/>
                </a:path>
              </a:pathLst>
            </a:custGeom>
            <a:solidFill>
              <a:srgbClr val="0094CA"/>
            </a:solidFill>
            <a:ln w="3175">
              <a:noFill/>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50" name="Freeform 197"/>
            <p:cNvSpPr>
              <a:spLocks/>
            </p:cNvSpPr>
            <p:nvPr/>
          </p:nvSpPr>
          <p:spPr bwMode="auto">
            <a:xfrm>
              <a:off x="6012736" y="1777535"/>
              <a:ext cx="61937" cy="61414"/>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51" name="Freeform 199"/>
            <p:cNvSpPr>
              <a:spLocks/>
            </p:cNvSpPr>
            <p:nvPr/>
          </p:nvSpPr>
          <p:spPr bwMode="auto">
            <a:xfrm>
              <a:off x="5992696" y="1822692"/>
              <a:ext cx="27326" cy="23483"/>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52" name="Freeform 201"/>
            <p:cNvSpPr>
              <a:spLocks/>
            </p:cNvSpPr>
            <p:nvPr/>
          </p:nvSpPr>
          <p:spPr bwMode="auto">
            <a:xfrm>
              <a:off x="5160184" y="2346520"/>
              <a:ext cx="289649" cy="319717"/>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53" name="Freeform 202"/>
            <p:cNvSpPr>
              <a:spLocks/>
            </p:cNvSpPr>
            <p:nvPr/>
          </p:nvSpPr>
          <p:spPr bwMode="auto">
            <a:xfrm>
              <a:off x="5508127" y="2673462"/>
              <a:ext cx="71047" cy="5960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54" name="Freeform 203"/>
            <p:cNvSpPr>
              <a:spLocks/>
            </p:cNvSpPr>
            <p:nvPr/>
          </p:nvSpPr>
          <p:spPr bwMode="auto">
            <a:xfrm>
              <a:off x="5519057" y="1791985"/>
              <a:ext cx="154844" cy="122829"/>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55" name="Freeform 204"/>
            <p:cNvSpPr>
              <a:spLocks/>
            </p:cNvSpPr>
            <p:nvPr/>
          </p:nvSpPr>
          <p:spPr bwMode="auto">
            <a:xfrm>
              <a:off x="5462585" y="1909394"/>
              <a:ext cx="41899" cy="30708"/>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56" name="Freeform 206"/>
            <p:cNvSpPr>
              <a:spLocks/>
            </p:cNvSpPr>
            <p:nvPr/>
          </p:nvSpPr>
          <p:spPr bwMode="auto">
            <a:xfrm>
              <a:off x="5453476" y="1949133"/>
              <a:ext cx="30969" cy="21676"/>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57" name="Freeform 207"/>
            <p:cNvSpPr>
              <a:spLocks/>
            </p:cNvSpPr>
            <p:nvPr/>
          </p:nvSpPr>
          <p:spPr bwMode="auto">
            <a:xfrm>
              <a:off x="5438902" y="1979841"/>
              <a:ext cx="20039" cy="43351"/>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58" name="Freeform 208"/>
            <p:cNvSpPr>
              <a:spLocks/>
            </p:cNvSpPr>
            <p:nvPr/>
          </p:nvSpPr>
          <p:spPr bwMode="auto">
            <a:xfrm>
              <a:off x="5531809" y="1945520"/>
              <a:ext cx="92907" cy="146311"/>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59" name="Freeform 209"/>
            <p:cNvSpPr>
              <a:spLocks/>
            </p:cNvSpPr>
            <p:nvPr/>
          </p:nvSpPr>
          <p:spPr bwMode="auto">
            <a:xfrm>
              <a:off x="5484445" y="2149633"/>
              <a:ext cx="80154" cy="86703"/>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60" name="Freeform 210"/>
            <p:cNvSpPr>
              <a:spLocks/>
            </p:cNvSpPr>
            <p:nvPr/>
          </p:nvSpPr>
          <p:spPr bwMode="auto">
            <a:xfrm>
              <a:off x="5417042" y="2297750"/>
              <a:ext cx="58294" cy="5960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61" name="Freeform 211"/>
            <p:cNvSpPr>
              <a:spLocks/>
            </p:cNvSpPr>
            <p:nvPr/>
          </p:nvSpPr>
          <p:spPr bwMode="auto">
            <a:xfrm>
              <a:off x="5488089" y="2279687"/>
              <a:ext cx="43721" cy="52383"/>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62" name="Freeform 212"/>
            <p:cNvSpPr>
              <a:spLocks/>
            </p:cNvSpPr>
            <p:nvPr/>
          </p:nvSpPr>
          <p:spPr bwMode="auto">
            <a:xfrm>
              <a:off x="5477159" y="2301363"/>
              <a:ext cx="87441" cy="133667"/>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63" name="Freeform 213"/>
            <p:cNvSpPr>
              <a:spLocks/>
            </p:cNvSpPr>
            <p:nvPr/>
          </p:nvSpPr>
          <p:spPr bwMode="auto">
            <a:xfrm>
              <a:off x="5548204" y="2380840"/>
              <a:ext cx="16396" cy="4696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64" name="Freeform 214"/>
            <p:cNvSpPr>
              <a:spLocks/>
            </p:cNvSpPr>
            <p:nvPr/>
          </p:nvSpPr>
          <p:spPr bwMode="auto">
            <a:xfrm>
              <a:off x="5575530" y="2297750"/>
              <a:ext cx="45543" cy="54189"/>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65" name="Freeform 217"/>
            <p:cNvSpPr>
              <a:spLocks/>
            </p:cNvSpPr>
            <p:nvPr/>
          </p:nvSpPr>
          <p:spPr bwMode="auto">
            <a:xfrm>
              <a:off x="5449833" y="3715700"/>
              <a:ext cx="21860" cy="25288"/>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66" name="Freeform 224"/>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67" name="Freeform 225"/>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68" name="Freeform 226"/>
            <p:cNvSpPr>
              <a:spLocks noEditPoints="1"/>
            </p:cNvSpPr>
            <p:nvPr/>
          </p:nvSpPr>
          <p:spPr bwMode="auto">
            <a:xfrm>
              <a:off x="5041774" y="3582034"/>
              <a:ext cx="1865411" cy="2196467"/>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69" name="Freeform 227"/>
            <p:cNvSpPr>
              <a:spLocks/>
            </p:cNvSpPr>
            <p:nvPr/>
          </p:nvSpPr>
          <p:spPr bwMode="auto">
            <a:xfrm>
              <a:off x="6745055" y="5438915"/>
              <a:ext cx="162131" cy="339585"/>
            </a:xfrm>
            <a:custGeom>
              <a:avLst/>
              <a:gdLst/>
              <a:ahLst/>
              <a:cxnLst>
                <a:cxn ang="0">
                  <a:pos x="280" y="479"/>
                </a:cxn>
                <a:cxn ang="0">
                  <a:pos x="322" y="419"/>
                </a:cxn>
                <a:cxn ang="0">
                  <a:pos x="342" y="379"/>
                </a:cxn>
                <a:cxn ang="0">
                  <a:pos x="348" y="329"/>
                </a:cxn>
                <a:cxn ang="0">
                  <a:pos x="345" y="263"/>
                </a:cxn>
                <a:cxn ang="0">
                  <a:pos x="331" y="166"/>
                </a:cxn>
                <a:cxn ang="0">
                  <a:pos x="333" y="110"/>
                </a:cxn>
                <a:cxn ang="0">
                  <a:pos x="350" y="57"/>
                </a:cxn>
                <a:cxn ang="0">
                  <a:pos x="355" y="11"/>
                </a:cxn>
                <a:cxn ang="0">
                  <a:pos x="349" y="0"/>
                </a:cxn>
                <a:cxn ang="0">
                  <a:pos x="327" y="10"/>
                </a:cxn>
                <a:cxn ang="0">
                  <a:pos x="306" y="45"/>
                </a:cxn>
                <a:cxn ang="0">
                  <a:pos x="293" y="76"/>
                </a:cxn>
                <a:cxn ang="0">
                  <a:pos x="302" y="103"/>
                </a:cxn>
                <a:cxn ang="0">
                  <a:pos x="291" y="116"/>
                </a:cxn>
                <a:cxn ang="0">
                  <a:pos x="262" y="114"/>
                </a:cxn>
                <a:cxn ang="0">
                  <a:pos x="227" y="105"/>
                </a:cxn>
                <a:cxn ang="0">
                  <a:pos x="180" y="110"/>
                </a:cxn>
                <a:cxn ang="0">
                  <a:pos x="114" y="140"/>
                </a:cxn>
                <a:cxn ang="0">
                  <a:pos x="83" y="167"/>
                </a:cxn>
                <a:cxn ang="0">
                  <a:pos x="65" y="210"/>
                </a:cxn>
                <a:cxn ang="0">
                  <a:pos x="50" y="225"/>
                </a:cxn>
                <a:cxn ang="0">
                  <a:pos x="26" y="242"/>
                </a:cxn>
                <a:cxn ang="0">
                  <a:pos x="42" y="259"/>
                </a:cxn>
                <a:cxn ang="0">
                  <a:pos x="64" y="276"/>
                </a:cxn>
                <a:cxn ang="0">
                  <a:pos x="59" y="285"/>
                </a:cxn>
                <a:cxn ang="0">
                  <a:pos x="37" y="291"/>
                </a:cxn>
                <a:cxn ang="0">
                  <a:pos x="24" y="303"/>
                </a:cxn>
                <a:cxn ang="0">
                  <a:pos x="25" y="335"/>
                </a:cxn>
                <a:cxn ang="0">
                  <a:pos x="42" y="360"/>
                </a:cxn>
                <a:cxn ang="0">
                  <a:pos x="76" y="375"/>
                </a:cxn>
                <a:cxn ang="0">
                  <a:pos x="82" y="391"/>
                </a:cxn>
                <a:cxn ang="0">
                  <a:pos x="53" y="405"/>
                </a:cxn>
                <a:cxn ang="0">
                  <a:pos x="38" y="421"/>
                </a:cxn>
                <a:cxn ang="0">
                  <a:pos x="29" y="445"/>
                </a:cxn>
                <a:cxn ang="0">
                  <a:pos x="2" y="484"/>
                </a:cxn>
                <a:cxn ang="0">
                  <a:pos x="4" y="498"/>
                </a:cxn>
                <a:cxn ang="0">
                  <a:pos x="33" y="505"/>
                </a:cxn>
                <a:cxn ang="0">
                  <a:pos x="19" y="532"/>
                </a:cxn>
                <a:cxn ang="0">
                  <a:pos x="2" y="568"/>
                </a:cxn>
                <a:cxn ang="0">
                  <a:pos x="35" y="571"/>
                </a:cxn>
                <a:cxn ang="0">
                  <a:pos x="68" y="572"/>
                </a:cxn>
                <a:cxn ang="0">
                  <a:pos x="63" y="589"/>
                </a:cxn>
                <a:cxn ang="0">
                  <a:pos x="50" y="606"/>
                </a:cxn>
                <a:cxn ang="0">
                  <a:pos x="61" y="629"/>
                </a:cxn>
                <a:cxn ang="0">
                  <a:pos x="108" y="659"/>
                </a:cxn>
                <a:cxn ang="0">
                  <a:pos x="147" y="684"/>
                </a:cxn>
                <a:cxn ang="0">
                  <a:pos x="157" y="715"/>
                </a:cxn>
                <a:cxn ang="0">
                  <a:pos x="182" y="734"/>
                </a:cxn>
                <a:cxn ang="0">
                  <a:pos x="204" y="748"/>
                </a:cxn>
                <a:cxn ang="0">
                  <a:pos x="201" y="710"/>
                </a:cxn>
                <a:cxn ang="0">
                  <a:pos x="212" y="681"/>
                </a:cxn>
                <a:cxn ang="0">
                  <a:pos x="231" y="654"/>
                </a:cxn>
                <a:cxn ang="0">
                  <a:pos x="228" y="636"/>
                </a:cxn>
                <a:cxn ang="0">
                  <a:pos x="231" y="618"/>
                </a:cxn>
                <a:cxn ang="0">
                  <a:pos x="249" y="603"/>
                </a:cxn>
                <a:cxn ang="0">
                  <a:pos x="257" y="555"/>
                </a:cxn>
              </a:cxnLst>
              <a:rect l="0" t="0" r="r" b="b"/>
              <a:pathLst>
                <a:path w="355" h="748">
                  <a:moveTo>
                    <a:pt x="269" y="520"/>
                  </a:moveTo>
                  <a:lnTo>
                    <a:pt x="272" y="506"/>
                  </a:lnTo>
                  <a:lnTo>
                    <a:pt x="276" y="493"/>
                  </a:lnTo>
                  <a:lnTo>
                    <a:pt x="280" y="479"/>
                  </a:lnTo>
                  <a:lnTo>
                    <a:pt x="287" y="466"/>
                  </a:lnTo>
                  <a:lnTo>
                    <a:pt x="300" y="447"/>
                  </a:lnTo>
                  <a:lnTo>
                    <a:pt x="314" y="430"/>
                  </a:lnTo>
                  <a:lnTo>
                    <a:pt x="322" y="419"/>
                  </a:lnTo>
                  <a:lnTo>
                    <a:pt x="328" y="409"/>
                  </a:lnTo>
                  <a:lnTo>
                    <a:pt x="333" y="400"/>
                  </a:lnTo>
                  <a:lnTo>
                    <a:pt x="339" y="390"/>
                  </a:lnTo>
                  <a:lnTo>
                    <a:pt x="342" y="379"/>
                  </a:lnTo>
                  <a:lnTo>
                    <a:pt x="345" y="368"/>
                  </a:lnTo>
                  <a:lnTo>
                    <a:pt x="346" y="356"/>
                  </a:lnTo>
                  <a:lnTo>
                    <a:pt x="348" y="343"/>
                  </a:lnTo>
                  <a:lnTo>
                    <a:pt x="348" y="329"/>
                  </a:lnTo>
                  <a:lnTo>
                    <a:pt x="349" y="313"/>
                  </a:lnTo>
                  <a:lnTo>
                    <a:pt x="349" y="296"/>
                  </a:lnTo>
                  <a:lnTo>
                    <a:pt x="346" y="283"/>
                  </a:lnTo>
                  <a:lnTo>
                    <a:pt x="345" y="263"/>
                  </a:lnTo>
                  <a:lnTo>
                    <a:pt x="342" y="241"/>
                  </a:lnTo>
                  <a:lnTo>
                    <a:pt x="337" y="216"/>
                  </a:lnTo>
                  <a:lnTo>
                    <a:pt x="333" y="190"/>
                  </a:lnTo>
                  <a:lnTo>
                    <a:pt x="331" y="166"/>
                  </a:lnTo>
                  <a:lnTo>
                    <a:pt x="329" y="141"/>
                  </a:lnTo>
                  <a:lnTo>
                    <a:pt x="329" y="131"/>
                  </a:lnTo>
                  <a:lnTo>
                    <a:pt x="331" y="120"/>
                  </a:lnTo>
                  <a:lnTo>
                    <a:pt x="333" y="110"/>
                  </a:lnTo>
                  <a:lnTo>
                    <a:pt x="337" y="101"/>
                  </a:lnTo>
                  <a:lnTo>
                    <a:pt x="340" y="92"/>
                  </a:lnTo>
                  <a:lnTo>
                    <a:pt x="345" y="76"/>
                  </a:lnTo>
                  <a:lnTo>
                    <a:pt x="350" y="57"/>
                  </a:lnTo>
                  <a:lnTo>
                    <a:pt x="354" y="37"/>
                  </a:lnTo>
                  <a:lnTo>
                    <a:pt x="355" y="27"/>
                  </a:lnTo>
                  <a:lnTo>
                    <a:pt x="355" y="19"/>
                  </a:lnTo>
                  <a:lnTo>
                    <a:pt x="355" y="11"/>
                  </a:lnTo>
                  <a:lnTo>
                    <a:pt x="354" y="5"/>
                  </a:lnTo>
                  <a:lnTo>
                    <a:pt x="353" y="2"/>
                  </a:lnTo>
                  <a:lnTo>
                    <a:pt x="351" y="1"/>
                  </a:lnTo>
                  <a:lnTo>
                    <a:pt x="349" y="0"/>
                  </a:lnTo>
                  <a:lnTo>
                    <a:pt x="348" y="0"/>
                  </a:lnTo>
                  <a:lnTo>
                    <a:pt x="341" y="0"/>
                  </a:lnTo>
                  <a:lnTo>
                    <a:pt x="335" y="4"/>
                  </a:lnTo>
                  <a:lnTo>
                    <a:pt x="327" y="10"/>
                  </a:lnTo>
                  <a:lnTo>
                    <a:pt x="322" y="17"/>
                  </a:lnTo>
                  <a:lnTo>
                    <a:pt x="316" y="23"/>
                  </a:lnTo>
                  <a:lnTo>
                    <a:pt x="313" y="30"/>
                  </a:lnTo>
                  <a:lnTo>
                    <a:pt x="306" y="45"/>
                  </a:lnTo>
                  <a:lnTo>
                    <a:pt x="297" y="61"/>
                  </a:lnTo>
                  <a:lnTo>
                    <a:pt x="294" y="66"/>
                  </a:lnTo>
                  <a:lnTo>
                    <a:pt x="293" y="71"/>
                  </a:lnTo>
                  <a:lnTo>
                    <a:pt x="293" y="76"/>
                  </a:lnTo>
                  <a:lnTo>
                    <a:pt x="296" y="80"/>
                  </a:lnTo>
                  <a:lnTo>
                    <a:pt x="300" y="89"/>
                  </a:lnTo>
                  <a:lnTo>
                    <a:pt x="302" y="99"/>
                  </a:lnTo>
                  <a:lnTo>
                    <a:pt x="302" y="103"/>
                  </a:lnTo>
                  <a:lnTo>
                    <a:pt x="301" y="107"/>
                  </a:lnTo>
                  <a:lnTo>
                    <a:pt x="298" y="110"/>
                  </a:lnTo>
                  <a:lnTo>
                    <a:pt x="297" y="112"/>
                  </a:lnTo>
                  <a:lnTo>
                    <a:pt x="291" y="116"/>
                  </a:lnTo>
                  <a:lnTo>
                    <a:pt x="284" y="118"/>
                  </a:lnTo>
                  <a:lnTo>
                    <a:pt x="276" y="118"/>
                  </a:lnTo>
                  <a:lnTo>
                    <a:pt x="269" y="116"/>
                  </a:lnTo>
                  <a:lnTo>
                    <a:pt x="262" y="114"/>
                  </a:lnTo>
                  <a:lnTo>
                    <a:pt x="257" y="111"/>
                  </a:lnTo>
                  <a:lnTo>
                    <a:pt x="247" y="107"/>
                  </a:lnTo>
                  <a:lnTo>
                    <a:pt x="237" y="106"/>
                  </a:lnTo>
                  <a:lnTo>
                    <a:pt x="227" y="105"/>
                  </a:lnTo>
                  <a:lnTo>
                    <a:pt x="215" y="105"/>
                  </a:lnTo>
                  <a:lnTo>
                    <a:pt x="204" y="105"/>
                  </a:lnTo>
                  <a:lnTo>
                    <a:pt x="192" y="107"/>
                  </a:lnTo>
                  <a:lnTo>
                    <a:pt x="180" y="110"/>
                  </a:lnTo>
                  <a:lnTo>
                    <a:pt x="169" y="114"/>
                  </a:lnTo>
                  <a:lnTo>
                    <a:pt x="145" y="123"/>
                  </a:lnTo>
                  <a:lnTo>
                    <a:pt x="123" y="133"/>
                  </a:lnTo>
                  <a:lnTo>
                    <a:pt x="114" y="140"/>
                  </a:lnTo>
                  <a:lnTo>
                    <a:pt x="105" y="146"/>
                  </a:lnTo>
                  <a:lnTo>
                    <a:pt x="96" y="153"/>
                  </a:lnTo>
                  <a:lnTo>
                    <a:pt x="90" y="159"/>
                  </a:lnTo>
                  <a:lnTo>
                    <a:pt x="83" y="167"/>
                  </a:lnTo>
                  <a:lnTo>
                    <a:pt x="79" y="177"/>
                  </a:lnTo>
                  <a:lnTo>
                    <a:pt x="74" y="188"/>
                  </a:lnTo>
                  <a:lnTo>
                    <a:pt x="70" y="199"/>
                  </a:lnTo>
                  <a:lnTo>
                    <a:pt x="65" y="210"/>
                  </a:lnTo>
                  <a:lnTo>
                    <a:pt x="60" y="217"/>
                  </a:lnTo>
                  <a:lnTo>
                    <a:pt x="57" y="221"/>
                  </a:lnTo>
                  <a:lnTo>
                    <a:pt x="53" y="224"/>
                  </a:lnTo>
                  <a:lnTo>
                    <a:pt x="50" y="225"/>
                  </a:lnTo>
                  <a:lnTo>
                    <a:pt x="44" y="225"/>
                  </a:lnTo>
                  <a:lnTo>
                    <a:pt x="35" y="232"/>
                  </a:lnTo>
                  <a:lnTo>
                    <a:pt x="28" y="238"/>
                  </a:lnTo>
                  <a:lnTo>
                    <a:pt x="26" y="242"/>
                  </a:lnTo>
                  <a:lnTo>
                    <a:pt x="26" y="246"/>
                  </a:lnTo>
                  <a:lnTo>
                    <a:pt x="28" y="250"/>
                  </a:lnTo>
                  <a:lnTo>
                    <a:pt x="33" y="254"/>
                  </a:lnTo>
                  <a:lnTo>
                    <a:pt x="42" y="259"/>
                  </a:lnTo>
                  <a:lnTo>
                    <a:pt x="52" y="264"/>
                  </a:lnTo>
                  <a:lnTo>
                    <a:pt x="57" y="268"/>
                  </a:lnTo>
                  <a:lnTo>
                    <a:pt x="61" y="272"/>
                  </a:lnTo>
                  <a:lnTo>
                    <a:pt x="64" y="276"/>
                  </a:lnTo>
                  <a:lnTo>
                    <a:pt x="64" y="280"/>
                  </a:lnTo>
                  <a:lnTo>
                    <a:pt x="63" y="282"/>
                  </a:lnTo>
                  <a:lnTo>
                    <a:pt x="61" y="283"/>
                  </a:lnTo>
                  <a:lnTo>
                    <a:pt x="59" y="285"/>
                  </a:lnTo>
                  <a:lnTo>
                    <a:pt x="55" y="286"/>
                  </a:lnTo>
                  <a:lnTo>
                    <a:pt x="48" y="287"/>
                  </a:lnTo>
                  <a:lnTo>
                    <a:pt x="41" y="290"/>
                  </a:lnTo>
                  <a:lnTo>
                    <a:pt x="37" y="291"/>
                  </a:lnTo>
                  <a:lnTo>
                    <a:pt x="33" y="294"/>
                  </a:lnTo>
                  <a:lnTo>
                    <a:pt x="29" y="295"/>
                  </a:lnTo>
                  <a:lnTo>
                    <a:pt x="26" y="299"/>
                  </a:lnTo>
                  <a:lnTo>
                    <a:pt x="24" y="303"/>
                  </a:lnTo>
                  <a:lnTo>
                    <a:pt x="22" y="308"/>
                  </a:lnTo>
                  <a:lnTo>
                    <a:pt x="22" y="313"/>
                  </a:lnTo>
                  <a:lnTo>
                    <a:pt x="22" y="320"/>
                  </a:lnTo>
                  <a:lnTo>
                    <a:pt x="25" y="335"/>
                  </a:lnTo>
                  <a:lnTo>
                    <a:pt x="29" y="347"/>
                  </a:lnTo>
                  <a:lnTo>
                    <a:pt x="33" y="352"/>
                  </a:lnTo>
                  <a:lnTo>
                    <a:pt x="37" y="356"/>
                  </a:lnTo>
                  <a:lnTo>
                    <a:pt x="42" y="360"/>
                  </a:lnTo>
                  <a:lnTo>
                    <a:pt x="50" y="362"/>
                  </a:lnTo>
                  <a:lnTo>
                    <a:pt x="59" y="366"/>
                  </a:lnTo>
                  <a:lnTo>
                    <a:pt x="70" y="372"/>
                  </a:lnTo>
                  <a:lnTo>
                    <a:pt x="76" y="375"/>
                  </a:lnTo>
                  <a:lnTo>
                    <a:pt x="79" y="379"/>
                  </a:lnTo>
                  <a:lnTo>
                    <a:pt x="83" y="383"/>
                  </a:lnTo>
                  <a:lnTo>
                    <a:pt x="83" y="387"/>
                  </a:lnTo>
                  <a:lnTo>
                    <a:pt x="82" y="391"/>
                  </a:lnTo>
                  <a:lnTo>
                    <a:pt x="77" y="394"/>
                  </a:lnTo>
                  <a:lnTo>
                    <a:pt x="69" y="397"/>
                  </a:lnTo>
                  <a:lnTo>
                    <a:pt x="61" y="401"/>
                  </a:lnTo>
                  <a:lnTo>
                    <a:pt x="53" y="405"/>
                  </a:lnTo>
                  <a:lnTo>
                    <a:pt x="46" y="410"/>
                  </a:lnTo>
                  <a:lnTo>
                    <a:pt x="43" y="413"/>
                  </a:lnTo>
                  <a:lnTo>
                    <a:pt x="41" y="417"/>
                  </a:lnTo>
                  <a:lnTo>
                    <a:pt x="38" y="421"/>
                  </a:lnTo>
                  <a:lnTo>
                    <a:pt x="37" y="425"/>
                  </a:lnTo>
                  <a:lnTo>
                    <a:pt x="35" y="432"/>
                  </a:lnTo>
                  <a:lnTo>
                    <a:pt x="31" y="439"/>
                  </a:lnTo>
                  <a:lnTo>
                    <a:pt x="29" y="445"/>
                  </a:lnTo>
                  <a:lnTo>
                    <a:pt x="24" y="451"/>
                  </a:lnTo>
                  <a:lnTo>
                    <a:pt x="15" y="461"/>
                  </a:lnTo>
                  <a:lnTo>
                    <a:pt x="7" y="474"/>
                  </a:lnTo>
                  <a:lnTo>
                    <a:pt x="2" y="484"/>
                  </a:lnTo>
                  <a:lnTo>
                    <a:pt x="0" y="492"/>
                  </a:lnTo>
                  <a:lnTo>
                    <a:pt x="2" y="495"/>
                  </a:lnTo>
                  <a:lnTo>
                    <a:pt x="2" y="496"/>
                  </a:lnTo>
                  <a:lnTo>
                    <a:pt x="4" y="498"/>
                  </a:lnTo>
                  <a:lnTo>
                    <a:pt x="6" y="500"/>
                  </a:lnTo>
                  <a:lnTo>
                    <a:pt x="19" y="501"/>
                  </a:lnTo>
                  <a:lnTo>
                    <a:pt x="33" y="501"/>
                  </a:lnTo>
                  <a:lnTo>
                    <a:pt x="33" y="505"/>
                  </a:lnTo>
                  <a:lnTo>
                    <a:pt x="33" y="509"/>
                  </a:lnTo>
                  <a:lnTo>
                    <a:pt x="30" y="515"/>
                  </a:lnTo>
                  <a:lnTo>
                    <a:pt x="26" y="520"/>
                  </a:lnTo>
                  <a:lnTo>
                    <a:pt x="19" y="532"/>
                  </a:lnTo>
                  <a:lnTo>
                    <a:pt x="11" y="544"/>
                  </a:lnTo>
                  <a:lnTo>
                    <a:pt x="4" y="555"/>
                  </a:lnTo>
                  <a:lnTo>
                    <a:pt x="2" y="565"/>
                  </a:lnTo>
                  <a:lnTo>
                    <a:pt x="2" y="568"/>
                  </a:lnTo>
                  <a:lnTo>
                    <a:pt x="4" y="571"/>
                  </a:lnTo>
                  <a:lnTo>
                    <a:pt x="8" y="572"/>
                  </a:lnTo>
                  <a:lnTo>
                    <a:pt x="15" y="572"/>
                  </a:lnTo>
                  <a:lnTo>
                    <a:pt x="35" y="571"/>
                  </a:lnTo>
                  <a:lnTo>
                    <a:pt x="59" y="570"/>
                  </a:lnTo>
                  <a:lnTo>
                    <a:pt x="63" y="570"/>
                  </a:lnTo>
                  <a:lnTo>
                    <a:pt x="65" y="571"/>
                  </a:lnTo>
                  <a:lnTo>
                    <a:pt x="68" y="572"/>
                  </a:lnTo>
                  <a:lnTo>
                    <a:pt x="69" y="575"/>
                  </a:lnTo>
                  <a:lnTo>
                    <a:pt x="68" y="579"/>
                  </a:lnTo>
                  <a:lnTo>
                    <a:pt x="66" y="584"/>
                  </a:lnTo>
                  <a:lnTo>
                    <a:pt x="63" y="589"/>
                  </a:lnTo>
                  <a:lnTo>
                    <a:pt x="56" y="596"/>
                  </a:lnTo>
                  <a:lnTo>
                    <a:pt x="53" y="600"/>
                  </a:lnTo>
                  <a:lnTo>
                    <a:pt x="51" y="603"/>
                  </a:lnTo>
                  <a:lnTo>
                    <a:pt x="50" y="606"/>
                  </a:lnTo>
                  <a:lnTo>
                    <a:pt x="50" y="610"/>
                  </a:lnTo>
                  <a:lnTo>
                    <a:pt x="51" y="616"/>
                  </a:lnTo>
                  <a:lnTo>
                    <a:pt x="55" y="623"/>
                  </a:lnTo>
                  <a:lnTo>
                    <a:pt x="61" y="629"/>
                  </a:lnTo>
                  <a:lnTo>
                    <a:pt x="68" y="636"/>
                  </a:lnTo>
                  <a:lnTo>
                    <a:pt x="77" y="642"/>
                  </a:lnTo>
                  <a:lnTo>
                    <a:pt x="87" y="649"/>
                  </a:lnTo>
                  <a:lnTo>
                    <a:pt x="108" y="659"/>
                  </a:lnTo>
                  <a:lnTo>
                    <a:pt x="127" y="671"/>
                  </a:lnTo>
                  <a:lnTo>
                    <a:pt x="135" y="675"/>
                  </a:lnTo>
                  <a:lnTo>
                    <a:pt x="143" y="680"/>
                  </a:lnTo>
                  <a:lnTo>
                    <a:pt x="147" y="684"/>
                  </a:lnTo>
                  <a:lnTo>
                    <a:pt x="151" y="688"/>
                  </a:lnTo>
                  <a:lnTo>
                    <a:pt x="153" y="701"/>
                  </a:lnTo>
                  <a:lnTo>
                    <a:pt x="156" y="711"/>
                  </a:lnTo>
                  <a:lnTo>
                    <a:pt x="157" y="715"/>
                  </a:lnTo>
                  <a:lnTo>
                    <a:pt x="160" y="720"/>
                  </a:lnTo>
                  <a:lnTo>
                    <a:pt x="164" y="724"/>
                  </a:lnTo>
                  <a:lnTo>
                    <a:pt x="171" y="726"/>
                  </a:lnTo>
                  <a:lnTo>
                    <a:pt x="182" y="734"/>
                  </a:lnTo>
                  <a:lnTo>
                    <a:pt x="190" y="742"/>
                  </a:lnTo>
                  <a:lnTo>
                    <a:pt x="193" y="746"/>
                  </a:lnTo>
                  <a:lnTo>
                    <a:pt x="197" y="748"/>
                  </a:lnTo>
                  <a:lnTo>
                    <a:pt x="204" y="748"/>
                  </a:lnTo>
                  <a:lnTo>
                    <a:pt x="212" y="747"/>
                  </a:lnTo>
                  <a:lnTo>
                    <a:pt x="208" y="733"/>
                  </a:lnTo>
                  <a:lnTo>
                    <a:pt x="204" y="717"/>
                  </a:lnTo>
                  <a:lnTo>
                    <a:pt x="201" y="710"/>
                  </a:lnTo>
                  <a:lnTo>
                    <a:pt x="201" y="702"/>
                  </a:lnTo>
                  <a:lnTo>
                    <a:pt x="201" y="695"/>
                  </a:lnTo>
                  <a:lnTo>
                    <a:pt x="205" y="689"/>
                  </a:lnTo>
                  <a:lnTo>
                    <a:pt x="212" y="681"/>
                  </a:lnTo>
                  <a:lnTo>
                    <a:pt x="218" y="675"/>
                  </a:lnTo>
                  <a:lnTo>
                    <a:pt x="225" y="668"/>
                  </a:lnTo>
                  <a:lnTo>
                    <a:pt x="230" y="659"/>
                  </a:lnTo>
                  <a:lnTo>
                    <a:pt x="231" y="654"/>
                  </a:lnTo>
                  <a:lnTo>
                    <a:pt x="232" y="650"/>
                  </a:lnTo>
                  <a:lnTo>
                    <a:pt x="232" y="646"/>
                  </a:lnTo>
                  <a:lnTo>
                    <a:pt x="231" y="642"/>
                  </a:lnTo>
                  <a:lnTo>
                    <a:pt x="228" y="636"/>
                  </a:lnTo>
                  <a:lnTo>
                    <a:pt x="227" y="631"/>
                  </a:lnTo>
                  <a:lnTo>
                    <a:pt x="226" y="627"/>
                  </a:lnTo>
                  <a:lnTo>
                    <a:pt x="226" y="623"/>
                  </a:lnTo>
                  <a:lnTo>
                    <a:pt x="231" y="618"/>
                  </a:lnTo>
                  <a:lnTo>
                    <a:pt x="241" y="611"/>
                  </a:lnTo>
                  <a:lnTo>
                    <a:pt x="244" y="610"/>
                  </a:lnTo>
                  <a:lnTo>
                    <a:pt x="247" y="607"/>
                  </a:lnTo>
                  <a:lnTo>
                    <a:pt x="249" y="603"/>
                  </a:lnTo>
                  <a:lnTo>
                    <a:pt x="250" y="600"/>
                  </a:lnTo>
                  <a:lnTo>
                    <a:pt x="253" y="589"/>
                  </a:lnTo>
                  <a:lnTo>
                    <a:pt x="256" y="577"/>
                  </a:lnTo>
                  <a:lnTo>
                    <a:pt x="257" y="555"/>
                  </a:lnTo>
                  <a:lnTo>
                    <a:pt x="258" y="539"/>
                  </a:lnTo>
                  <a:lnTo>
                    <a:pt x="269" y="52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70" name="Freeform 229"/>
            <p:cNvSpPr>
              <a:spLocks/>
            </p:cNvSpPr>
            <p:nvPr/>
          </p:nvSpPr>
          <p:spPr bwMode="auto">
            <a:xfrm>
              <a:off x="5415221" y="4456285"/>
              <a:ext cx="21860" cy="54189"/>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71" name="Freeform 230"/>
            <p:cNvSpPr>
              <a:spLocks/>
            </p:cNvSpPr>
            <p:nvPr/>
          </p:nvSpPr>
          <p:spPr bwMode="auto">
            <a:xfrm>
              <a:off x="5409755" y="4411127"/>
              <a:ext cx="40077" cy="23483"/>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72" name="Freeform 231"/>
            <p:cNvSpPr>
              <a:spLocks/>
            </p:cNvSpPr>
            <p:nvPr/>
          </p:nvSpPr>
          <p:spPr bwMode="auto">
            <a:xfrm>
              <a:off x="5078208" y="3582034"/>
              <a:ext cx="1828977" cy="1793661"/>
            </a:xfrm>
            <a:custGeom>
              <a:avLst/>
              <a:gdLst/>
              <a:ahLst/>
              <a:cxnLst>
                <a:cxn ang="0">
                  <a:pos x="621" y="2679"/>
                </a:cxn>
                <a:cxn ang="0">
                  <a:pos x="651" y="2569"/>
                </a:cxn>
                <a:cxn ang="0">
                  <a:pos x="829" y="2253"/>
                </a:cxn>
                <a:cxn ang="0">
                  <a:pos x="840" y="2182"/>
                </a:cxn>
                <a:cxn ang="0">
                  <a:pos x="835" y="1995"/>
                </a:cxn>
                <a:cxn ang="0">
                  <a:pos x="712" y="1739"/>
                </a:cxn>
                <a:cxn ang="0">
                  <a:pos x="670" y="1403"/>
                </a:cxn>
                <a:cxn ang="0">
                  <a:pos x="582" y="1328"/>
                </a:cxn>
                <a:cxn ang="0">
                  <a:pos x="531" y="1177"/>
                </a:cxn>
                <a:cxn ang="0">
                  <a:pos x="454" y="1120"/>
                </a:cxn>
                <a:cxn ang="0">
                  <a:pos x="394" y="1014"/>
                </a:cxn>
                <a:cxn ang="0">
                  <a:pos x="237" y="907"/>
                </a:cxn>
                <a:cxn ang="0">
                  <a:pos x="107" y="871"/>
                </a:cxn>
                <a:cxn ang="0">
                  <a:pos x="8" y="743"/>
                </a:cxn>
                <a:cxn ang="0">
                  <a:pos x="116" y="647"/>
                </a:cxn>
                <a:cxn ang="0">
                  <a:pos x="175" y="626"/>
                </a:cxn>
                <a:cxn ang="0">
                  <a:pos x="184" y="503"/>
                </a:cxn>
                <a:cxn ang="0">
                  <a:pos x="372" y="578"/>
                </a:cxn>
                <a:cxn ang="0">
                  <a:pos x="494" y="503"/>
                </a:cxn>
                <a:cxn ang="0">
                  <a:pos x="647" y="622"/>
                </a:cxn>
                <a:cxn ang="0">
                  <a:pos x="811" y="690"/>
                </a:cxn>
                <a:cxn ang="0">
                  <a:pos x="898" y="798"/>
                </a:cxn>
                <a:cxn ang="0">
                  <a:pos x="989" y="802"/>
                </a:cxn>
                <a:cxn ang="0">
                  <a:pos x="1068" y="565"/>
                </a:cxn>
                <a:cxn ang="0">
                  <a:pos x="1016" y="276"/>
                </a:cxn>
                <a:cxn ang="0">
                  <a:pos x="1256" y="367"/>
                </a:cxn>
                <a:cxn ang="0">
                  <a:pos x="1285" y="515"/>
                </a:cxn>
                <a:cxn ang="0">
                  <a:pos x="1789" y="613"/>
                </a:cxn>
                <a:cxn ang="0">
                  <a:pos x="1751" y="442"/>
                </a:cxn>
                <a:cxn ang="0">
                  <a:pos x="2147" y="284"/>
                </a:cxn>
                <a:cxn ang="0">
                  <a:pos x="2486" y="12"/>
                </a:cxn>
                <a:cxn ang="0">
                  <a:pos x="2628" y="161"/>
                </a:cxn>
                <a:cxn ang="0">
                  <a:pos x="2735" y="357"/>
                </a:cxn>
                <a:cxn ang="0">
                  <a:pos x="2896" y="634"/>
                </a:cxn>
                <a:cxn ang="0">
                  <a:pos x="3071" y="714"/>
                </a:cxn>
                <a:cxn ang="0">
                  <a:pos x="3357" y="934"/>
                </a:cxn>
                <a:cxn ang="0">
                  <a:pos x="3703" y="1108"/>
                </a:cxn>
                <a:cxn ang="0">
                  <a:pos x="3888" y="1457"/>
                </a:cxn>
                <a:cxn ang="0">
                  <a:pos x="3727" y="1887"/>
                </a:cxn>
                <a:cxn ang="0">
                  <a:pos x="3445" y="1976"/>
                </a:cxn>
                <a:cxn ang="0">
                  <a:pos x="3378" y="2106"/>
                </a:cxn>
                <a:cxn ang="0">
                  <a:pos x="3064" y="2410"/>
                </a:cxn>
                <a:cxn ang="0">
                  <a:pos x="3189" y="2432"/>
                </a:cxn>
                <a:cxn ang="0">
                  <a:pos x="3358" y="2555"/>
                </a:cxn>
                <a:cxn ang="0">
                  <a:pos x="3353" y="2793"/>
                </a:cxn>
                <a:cxn ang="0">
                  <a:pos x="3256" y="2979"/>
                </a:cxn>
                <a:cxn ang="0">
                  <a:pos x="3262" y="3220"/>
                </a:cxn>
                <a:cxn ang="0">
                  <a:pos x="3410" y="3494"/>
                </a:cxn>
                <a:cxn ang="0">
                  <a:pos x="3331" y="3664"/>
                </a:cxn>
                <a:cxn ang="0">
                  <a:pos x="3064" y="3871"/>
                </a:cxn>
                <a:cxn ang="0">
                  <a:pos x="2676" y="3801"/>
                </a:cxn>
                <a:cxn ang="0">
                  <a:pos x="2532" y="3669"/>
                </a:cxn>
                <a:cxn ang="0">
                  <a:pos x="2313" y="3610"/>
                </a:cxn>
                <a:cxn ang="0">
                  <a:pos x="2024" y="3622"/>
                </a:cxn>
                <a:cxn ang="0">
                  <a:pos x="1872" y="3791"/>
                </a:cxn>
                <a:cxn ang="0">
                  <a:pos x="1635" y="3937"/>
                </a:cxn>
                <a:cxn ang="0">
                  <a:pos x="1380" y="3739"/>
                </a:cxn>
                <a:cxn ang="0">
                  <a:pos x="1105" y="3576"/>
                </a:cxn>
                <a:cxn ang="0">
                  <a:pos x="916" y="3584"/>
                </a:cxn>
                <a:cxn ang="0">
                  <a:pos x="633" y="3454"/>
                </a:cxn>
                <a:cxn ang="0">
                  <a:pos x="482" y="3240"/>
                </a:cxn>
              </a:cxnLst>
              <a:rect l="0" t="0" r="r" b="b"/>
              <a:pathLst>
                <a:path w="4019" h="3975">
                  <a:moveTo>
                    <a:pt x="324" y="3097"/>
                  </a:moveTo>
                  <a:lnTo>
                    <a:pt x="336" y="3103"/>
                  </a:lnTo>
                  <a:lnTo>
                    <a:pt x="346" y="3107"/>
                  </a:lnTo>
                  <a:lnTo>
                    <a:pt x="357" y="3108"/>
                  </a:lnTo>
                  <a:lnTo>
                    <a:pt x="367" y="3108"/>
                  </a:lnTo>
                  <a:lnTo>
                    <a:pt x="377" y="3107"/>
                  </a:lnTo>
                  <a:lnTo>
                    <a:pt x="388" y="3104"/>
                  </a:lnTo>
                  <a:lnTo>
                    <a:pt x="398" y="3100"/>
                  </a:lnTo>
                  <a:lnTo>
                    <a:pt x="407" y="3095"/>
                  </a:lnTo>
                  <a:lnTo>
                    <a:pt x="417" y="3087"/>
                  </a:lnTo>
                  <a:lnTo>
                    <a:pt x="427" y="3080"/>
                  </a:lnTo>
                  <a:lnTo>
                    <a:pt x="436" y="3071"/>
                  </a:lnTo>
                  <a:lnTo>
                    <a:pt x="445" y="3062"/>
                  </a:lnTo>
                  <a:lnTo>
                    <a:pt x="463" y="3040"/>
                  </a:lnTo>
                  <a:lnTo>
                    <a:pt x="478" y="3015"/>
                  </a:lnTo>
                  <a:lnTo>
                    <a:pt x="495" y="2989"/>
                  </a:lnTo>
                  <a:lnTo>
                    <a:pt x="509" y="2962"/>
                  </a:lnTo>
                  <a:lnTo>
                    <a:pt x="524" y="2935"/>
                  </a:lnTo>
                  <a:lnTo>
                    <a:pt x="535" y="2909"/>
                  </a:lnTo>
                  <a:lnTo>
                    <a:pt x="557" y="2862"/>
                  </a:lnTo>
                  <a:lnTo>
                    <a:pt x="574" y="2828"/>
                  </a:lnTo>
                  <a:lnTo>
                    <a:pt x="583" y="2804"/>
                  </a:lnTo>
                  <a:lnTo>
                    <a:pt x="591" y="2779"/>
                  </a:lnTo>
                  <a:lnTo>
                    <a:pt x="599" y="2755"/>
                  </a:lnTo>
                  <a:lnTo>
                    <a:pt x="605" y="2730"/>
                  </a:lnTo>
                  <a:lnTo>
                    <a:pt x="613" y="2704"/>
                  </a:lnTo>
                  <a:lnTo>
                    <a:pt x="621" y="2679"/>
                  </a:lnTo>
                  <a:lnTo>
                    <a:pt x="629" y="2656"/>
                  </a:lnTo>
                  <a:lnTo>
                    <a:pt x="638" y="2631"/>
                  </a:lnTo>
                  <a:lnTo>
                    <a:pt x="642" y="2626"/>
                  </a:lnTo>
                  <a:lnTo>
                    <a:pt x="645" y="2621"/>
                  </a:lnTo>
                  <a:lnTo>
                    <a:pt x="649" y="2617"/>
                  </a:lnTo>
                  <a:lnTo>
                    <a:pt x="653" y="2613"/>
                  </a:lnTo>
                  <a:lnTo>
                    <a:pt x="664" y="2609"/>
                  </a:lnTo>
                  <a:lnTo>
                    <a:pt x="673" y="2606"/>
                  </a:lnTo>
                  <a:lnTo>
                    <a:pt x="682" y="2602"/>
                  </a:lnTo>
                  <a:lnTo>
                    <a:pt x="687" y="2597"/>
                  </a:lnTo>
                  <a:lnTo>
                    <a:pt x="690" y="2593"/>
                  </a:lnTo>
                  <a:lnTo>
                    <a:pt x="691" y="2589"/>
                  </a:lnTo>
                  <a:lnTo>
                    <a:pt x="691" y="2585"/>
                  </a:lnTo>
                  <a:lnTo>
                    <a:pt x="690" y="2580"/>
                  </a:lnTo>
                  <a:lnTo>
                    <a:pt x="687" y="2571"/>
                  </a:lnTo>
                  <a:lnTo>
                    <a:pt x="684" y="2565"/>
                  </a:lnTo>
                  <a:lnTo>
                    <a:pt x="680" y="2563"/>
                  </a:lnTo>
                  <a:lnTo>
                    <a:pt x="678" y="2563"/>
                  </a:lnTo>
                  <a:lnTo>
                    <a:pt x="673" y="2564"/>
                  </a:lnTo>
                  <a:lnTo>
                    <a:pt x="667" y="2568"/>
                  </a:lnTo>
                  <a:lnTo>
                    <a:pt x="662" y="2574"/>
                  </a:lnTo>
                  <a:lnTo>
                    <a:pt x="656" y="2584"/>
                  </a:lnTo>
                  <a:lnTo>
                    <a:pt x="653" y="2586"/>
                  </a:lnTo>
                  <a:lnTo>
                    <a:pt x="651" y="2586"/>
                  </a:lnTo>
                  <a:lnTo>
                    <a:pt x="649" y="2585"/>
                  </a:lnTo>
                  <a:lnTo>
                    <a:pt x="649" y="2581"/>
                  </a:lnTo>
                  <a:lnTo>
                    <a:pt x="651" y="2569"/>
                  </a:lnTo>
                  <a:lnTo>
                    <a:pt x="655" y="2555"/>
                  </a:lnTo>
                  <a:lnTo>
                    <a:pt x="662" y="2521"/>
                  </a:lnTo>
                  <a:lnTo>
                    <a:pt x="670" y="2501"/>
                  </a:lnTo>
                  <a:lnTo>
                    <a:pt x="682" y="2475"/>
                  </a:lnTo>
                  <a:lnTo>
                    <a:pt x="692" y="2448"/>
                  </a:lnTo>
                  <a:lnTo>
                    <a:pt x="702" y="2420"/>
                  </a:lnTo>
                  <a:lnTo>
                    <a:pt x="712" y="2394"/>
                  </a:lnTo>
                  <a:lnTo>
                    <a:pt x="721" y="2367"/>
                  </a:lnTo>
                  <a:lnTo>
                    <a:pt x="730" y="2340"/>
                  </a:lnTo>
                  <a:lnTo>
                    <a:pt x="737" y="2312"/>
                  </a:lnTo>
                  <a:lnTo>
                    <a:pt x="745" y="2284"/>
                  </a:lnTo>
                  <a:lnTo>
                    <a:pt x="747" y="2264"/>
                  </a:lnTo>
                  <a:lnTo>
                    <a:pt x="748" y="2238"/>
                  </a:lnTo>
                  <a:lnTo>
                    <a:pt x="748" y="2226"/>
                  </a:lnTo>
                  <a:lnTo>
                    <a:pt x="750" y="2216"/>
                  </a:lnTo>
                  <a:lnTo>
                    <a:pt x="752" y="2212"/>
                  </a:lnTo>
                  <a:lnTo>
                    <a:pt x="754" y="2209"/>
                  </a:lnTo>
                  <a:lnTo>
                    <a:pt x="757" y="2208"/>
                  </a:lnTo>
                  <a:lnTo>
                    <a:pt x="761" y="2207"/>
                  </a:lnTo>
                  <a:lnTo>
                    <a:pt x="774" y="2208"/>
                  </a:lnTo>
                  <a:lnTo>
                    <a:pt x="784" y="2209"/>
                  </a:lnTo>
                  <a:lnTo>
                    <a:pt x="794" y="2213"/>
                  </a:lnTo>
                  <a:lnTo>
                    <a:pt x="802" y="2218"/>
                  </a:lnTo>
                  <a:lnTo>
                    <a:pt x="810" y="2225"/>
                  </a:lnTo>
                  <a:lnTo>
                    <a:pt x="818" y="2232"/>
                  </a:lnTo>
                  <a:lnTo>
                    <a:pt x="824" y="2242"/>
                  </a:lnTo>
                  <a:lnTo>
                    <a:pt x="829" y="2253"/>
                  </a:lnTo>
                  <a:lnTo>
                    <a:pt x="836" y="2270"/>
                  </a:lnTo>
                  <a:lnTo>
                    <a:pt x="842" y="2288"/>
                  </a:lnTo>
                  <a:lnTo>
                    <a:pt x="848" y="2306"/>
                  </a:lnTo>
                  <a:lnTo>
                    <a:pt x="851" y="2324"/>
                  </a:lnTo>
                  <a:lnTo>
                    <a:pt x="858" y="2361"/>
                  </a:lnTo>
                  <a:lnTo>
                    <a:pt x="862" y="2398"/>
                  </a:lnTo>
                  <a:lnTo>
                    <a:pt x="866" y="2435"/>
                  </a:lnTo>
                  <a:lnTo>
                    <a:pt x="870" y="2472"/>
                  </a:lnTo>
                  <a:lnTo>
                    <a:pt x="875" y="2508"/>
                  </a:lnTo>
                  <a:lnTo>
                    <a:pt x="883" y="2545"/>
                  </a:lnTo>
                  <a:lnTo>
                    <a:pt x="886" y="2542"/>
                  </a:lnTo>
                  <a:lnTo>
                    <a:pt x="889" y="2537"/>
                  </a:lnTo>
                  <a:lnTo>
                    <a:pt x="892" y="2532"/>
                  </a:lnTo>
                  <a:lnTo>
                    <a:pt x="894" y="2525"/>
                  </a:lnTo>
                  <a:lnTo>
                    <a:pt x="898" y="2510"/>
                  </a:lnTo>
                  <a:lnTo>
                    <a:pt x="899" y="2490"/>
                  </a:lnTo>
                  <a:lnTo>
                    <a:pt x="899" y="2470"/>
                  </a:lnTo>
                  <a:lnTo>
                    <a:pt x="898" y="2448"/>
                  </a:lnTo>
                  <a:lnTo>
                    <a:pt x="897" y="2424"/>
                  </a:lnTo>
                  <a:lnTo>
                    <a:pt x="893" y="2400"/>
                  </a:lnTo>
                  <a:lnTo>
                    <a:pt x="886" y="2350"/>
                  </a:lnTo>
                  <a:lnTo>
                    <a:pt x="877" y="2305"/>
                  </a:lnTo>
                  <a:lnTo>
                    <a:pt x="868" y="2267"/>
                  </a:lnTo>
                  <a:lnTo>
                    <a:pt x="862" y="2243"/>
                  </a:lnTo>
                  <a:lnTo>
                    <a:pt x="846" y="2195"/>
                  </a:lnTo>
                  <a:lnTo>
                    <a:pt x="844" y="2188"/>
                  </a:lnTo>
                  <a:lnTo>
                    <a:pt x="840" y="2182"/>
                  </a:lnTo>
                  <a:lnTo>
                    <a:pt x="833" y="2175"/>
                  </a:lnTo>
                  <a:lnTo>
                    <a:pt x="828" y="2169"/>
                  </a:lnTo>
                  <a:lnTo>
                    <a:pt x="814" y="2157"/>
                  </a:lnTo>
                  <a:lnTo>
                    <a:pt x="800" y="2146"/>
                  </a:lnTo>
                  <a:lnTo>
                    <a:pt x="793" y="2141"/>
                  </a:lnTo>
                  <a:lnTo>
                    <a:pt x="788" y="2135"/>
                  </a:lnTo>
                  <a:lnTo>
                    <a:pt x="783" y="2130"/>
                  </a:lnTo>
                  <a:lnTo>
                    <a:pt x="780" y="2125"/>
                  </a:lnTo>
                  <a:lnTo>
                    <a:pt x="779" y="2121"/>
                  </a:lnTo>
                  <a:lnTo>
                    <a:pt x="779" y="2116"/>
                  </a:lnTo>
                  <a:lnTo>
                    <a:pt x="783" y="2112"/>
                  </a:lnTo>
                  <a:lnTo>
                    <a:pt x="788" y="2108"/>
                  </a:lnTo>
                  <a:lnTo>
                    <a:pt x="797" y="2103"/>
                  </a:lnTo>
                  <a:lnTo>
                    <a:pt x="804" y="2098"/>
                  </a:lnTo>
                  <a:lnTo>
                    <a:pt x="809" y="2093"/>
                  </a:lnTo>
                  <a:lnTo>
                    <a:pt x="813" y="2087"/>
                  </a:lnTo>
                  <a:lnTo>
                    <a:pt x="815" y="2081"/>
                  </a:lnTo>
                  <a:lnTo>
                    <a:pt x="818" y="2076"/>
                  </a:lnTo>
                  <a:lnTo>
                    <a:pt x="819" y="2071"/>
                  </a:lnTo>
                  <a:lnTo>
                    <a:pt x="819" y="2064"/>
                  </a:lnTo>
                  <a:lnTo>
                    <a:pt x="819" y="2052"/>
                  </a:lnTo>
                  <a:lnTo>
                    <a:pt x="818" y="2041"/>
                  </a:lnTo>
                  <a:lnTo>
                    <a:pt x="818" y="2034"/>
                  </a:lnTo>
                  <a:lnTo>
                    <a:pt x="819" y="2028"/>
                  </a:lnTo>
                  <a:lnTo>
                    <a:pt x="820" y="2021"/>
                  </a:lnTo>
                  <a:lnTo>
                    <a:pt x="823" y="2015"/>
                  </a:lnTo>
                  <a:lnTo>
                    <a:pt x="835" y="1995"/>
                  </a:lnTo>
                  <a:lnTo>
                    <a:pt x="845" y="1980"/>
                  </a:lnTo>
                  <a:lnTo>
                    <a:pt x="850" y="1972"/>
                  </a:lnTo>
                  <a:lnTo>
                    <a:pt x="854" y="1963"/>
                  </a:lnTo>
                  <a:lnTo>
                    <a:pt x="857" y="1953"/>
                  </a:lnTo>
                  <a:lnTo>
                    <a:pt x="858" y="1941"/>
                  </a:lnTo>
                  <a:lnTo>
                    <a:pt x="859" y="1920"/>
                  </a:lnTo>
                  <a:lnTo>
                    <a:pt x="863" y="1893"/>
                  </a:lnTo>
                  <a:lnTo>
                    <a:pt x="867" y="1880"/>
                  </a:lnTo>
                  <a:lnTo>
                    <a:pt x="872" y="1868"/>
                  </a:lnTo>
                  <a:lnTo>
                    <a:pt x="876" y="1863"/>
                  </a:lnTo>
                  <a:lnTo>
                    <a:pt x="880" y="1859"/>
                  </a:lnTo>
                  <a:lnTo>
                    <a:pt x="884" y="1857"/>
                  </a:lnTo>
                  <a:lnTo>
                    <a:pt x="890" y="1856"/>
                  </a:lnTo>
                  <a:lnTo>
                    <a:pt x="890" y="1852"/>
                  </a:lnTo>
                  <a:lnTo>
                    <a:pt x="875" y="1848"/>
                  </a:lnTo>
                  <a:lnTo>
                    <a:pt x="859" y="1843"/>
                  </a:lnTo>
                  <a:lnTo>
                    <a:pt x="844" y="1837"/>
                  </a:lnTo>
                  <a:lnTo>
                    <a:pt x="829" y="1831"/>
                  </a:lnTo>
                  <a:lnTo>
                    <a:pt x="814" y="1823"/>
                  </a:lnTo>
                  <a:lnTo>
                    <a:pt x="798" y="1815"/>
                  </a:lnTo>
                  <a:lnTo>
                    <a:pt x="784" y="1806"/>
                  </a:lnTo>
                  <a:lnTo>
                    <a:pt x="771" y="1797"/>
                  </a:lnTo>
                  <a:lnTo>
                    <a:pt x="757" y="1787"/>
                  </a:lnTo>
                  <a:lnTo>
                    <a:pt x="744" y="1777"/>
                  </a:lnTo>
                  <a:lnTo>
                    <a:pt x="732" y="1765"/>
                  </a:lnTo>
                  <a:lnTo>
                    <a:pt x="722" y="1752"/>
                  </a:lnTo>
                  <a:lnTo>
                    <a:pt x="712" y="1739"/>
                  </a:lnTo>
                  <a:lnTo>
                    <a:pt x="702" y="1725"/>
                  </a:lnTo>
                  <a:lnTo>
                    <a:pt x="695" y="1710"/>
                  </a:lnTo>
                  <a:lnTo>
                    <a:pt x="688" y="1695"/>
                  </a:lnTo>
                  <a:lnTo>
                    <a:pt x="683" y="1679"/>
                  </a:lnTo>
                  <a:lnTo>
                    <a:pt x="677" y="1665"/>
                  </a:lnTo>
                  <a:lnTo>
                    <a:pt x="670" y="1651"/>
                  </a:lnTo>
                  <a:lnTo>
                    <a:pt x="662" y="1638"/>
                  </a:lnTo>
                  <a:lnTo>
                    <a:pt x="658" y="1629"/>
                  </a:lnTo>
                  <a:lnTo>
                    <a:pt x="656" y="1621"/>
                  </a:lnTo>
                  <a:lnTo>
                    <a:pt x="651" y="1613"/>
                  </a:lnTo>
                  <a:lnTo>
                    <a:pt x="647" y="1604"/>
                  </a:lnTo>
                  <a:lnTo>
                    <a:pt x="643" y="1595"/>
                  </a:lnTo>
                  <a:lnTo>
                    <a:pt x="640" y="1586"/>
                  </a:lnTo>
                  <a:lnTo>
                    <a:pt x="635" y="1565"/>
                  </a:lnTo>
                  <a:lnTo>
                    <a:pt x="631" y="1547"/>
                  </a:lnTo>
                  <a:lnTo>
                    <a:pt x="653" y="1515"/>
                  </a:lnTo>
                  <a:lnTo>
                    <a:pt x="678" y="1485"/>
                  </a:lnTo>
                  <a:lnTo>
                    <a:pt x="683" y="1477"/>
                  </a:lnTo>
                  <a:lnTo>
                    <a:pt x="686" y="1469"/>
                  </a:lnTo>
                  <a:lnTo>
                    <a:pt x="688" y="1462"/>
                  </a:lnTo>
                  <a:lnTo>
                    <a:pt x="690" y="1453"/>
                  </a:lnTo>
                  <a:lnTo>
                    <a:pt x="690" y="1445"/>
                  </a:lnTo>
                  <a:lnTo>
                    <a:pt x="687" y="1436"/>
                  </a:lnTo>
                  <a:lnTo>
                    <a:pt x="683" y="1427"/>
                  </a:lnTo>
                  <a:lnTo>
                    <a:pt x="677" y="1416"/>
                  </a:lnTo>
                  <a:lnTo>
                    <a:pt x="671" y="1410"/>
                  </a:lnTo>
                  <a:lnTo>
                    <a:pt x="670" y="1403"/>
                  </a:lnTo>
                  <a:lnTo>
                    <a:pt x="670" y="1397"/>
                  </a:lnTo>
                  <a:lnTo>
                    <a:pt x="673" y="1392"/>
                  </a:lnTo>
                  <a:lnTo>
                    <a:pt x="678" y="1387"/>
                  </a:lnTo>
                  <a:lnTo>
                    <a:pt x="684" y="1383"/>
                  </a:lnTo>
                  <a:lnTo>
                    <a:pt x="692" y="1379"/>
                  </a:lnTo>
                  <a:lnTo>
                    <a:pt x="700" y="1376"/>
                  </a:lnTo>
                  <a:lnTo>
                    <a:pt x="718" y="1371"/>
                  </a:lnTo>
                  <a:lnTo>
                    <a:pt x="736" y="1368"/>
                  </a:lnTo>
                  <a:lnTo>
                    <a:pt x="752" y="1367"/>
                  </a:lnTo>
                  <a:lnTo>
                    <a:pt x="762" y="1366"/>
                  </a:lnTo>
                  <a:lnTo>
                    <a:pt x="762" y="1366"/>
                  </a:lnTo>
                  <a:lnTo>
                    <a:pt x="763" y="1365"/>
                  </a:lnTo>
                  <a:lnTo>
                    <a:pt x="740" y="1357"/>
                  </a:lnTo>
                  <a:lnTo>
                    <a:pt x="722" y="1349"/>
                  </a:lnTo>
                  <a:lnTo>
                    <a:pt x="712" y="1346"/>
                  </a:lnTo>
                  <a:lnTo>
                    <a:pt x="700" y="1344"/>
                  </a:lnTo>
                  <a:lnTo>
                    <a:pt x="686" y="1344"/>
                  </a:lnTo>
                  <a:lnTo>
                    <a:pt x="669" y="1345"/>
                  </a:lnTo>
                  <a:lnTo>
                    <a:pt x="649" y="1348"/>
                  </a:lnTo>
                  <a:lnTo>
                    <a:pt x="630" y="1349"/>
                  </a:lnTo>
                  <a:lnTo>
                    <a:pt x="613" y="1350"/>
                  </a:lnTo>
                  <a:lnTo>
                    <a:pt x="599" y="1349"/>
                  </a:lnTo>
                  <a:lnTo>
                    <a:pt x="592" y="1346"/>
                  </a:lnTo>
                  <a:lnTo>
                    <a:pt x="588" y="1344"/>
                  </a:lnTo>
                  <a:lnTo>
                    <a:pt x="585" y="1340"/>
                  </a:lnTo>
                  <a:lnTo>
                    <a:pt x="582" y="1335"/>
                  </a:lnTo>
                  <a:lnTo>
                    <a:pt x="582" y="1328"/>
                  </a:lnTo>
                  <a:lnTo>
                    <a:pt x="582" y="1321"/>
                  </a:lnTo>
                  <a:lnTo>
                    <a:pt x="585" y="1310"/>
                  </a:lnTo>
                  <a:lnTo>
                    <a:pt x="590" y="1300"/>
                  </a:lnTo>
                  <a:lnTo>
                    <a:pt x="590" y="1293"/>
                  </a:lnTo>
                  <a:lnTo>
                    <a:pt x="588" y="1287"/>
                  </a:lnTo>
                  <a:lnTo>
                    <a:pt x="586" y="1279"/>
                  </a:lnTo>
                  <a:lnTo>
                    <a:pt x="583" y="1273"/>
                  </a:lnTo>
                  <a:lnTo>
                    <a:pt x="581" y="1266"/>
                  </a:lnTo>
                  <a:lnTo>
                    <a:pt x="581" y="1261"/>
                  </a:lnTo>
                  <a:lnTo>
                    <a:pt x="582" y="1260"/>
                  </a:lnTo>
                  <a:lnTo>
                    <a:pt x="583" y="1258"/>
                  </a:lnTo>
                  <a:lnTo>
                    <a:pt x="586" y="1257"/>
                  </a:lnTo>
                  <a:lnTo>
                    <a:pt x="590" y="1256"/>
                  </a:lnTo>
                  <a:lnTo>
                    <a:pt x="599" y="1254"/>
                  </a:lnTo>
                  <a:lnTo>
                    <a:pt x="607" y="1252"/>
                  </a:lnTo>
                  <a:lnTo>
                    <a:pt x="613" y="1247"/>
                  </a:lnTo>
                  <a:lnTo>
                    <a:pt x="620" y="1240"/>
                  </a:lnTo>
                  <a:lnTo>
                    <a:pt x="623" y="1232"/>
                  </a:lnTo>
                  <a:lnTo>
                    <a:pt x="626" y="1225"/>
                  </a:lnTo>
                  <a:lnTo>
                    <a:pt x="629" y="1216"/>
                  </a:lnTo>
                  <a:lnTo>
                    <a:pt x="629" y="1207"/>
                  </a:lnTo>
                  <a:lnTo>
                    <a:pt x="612" y="1204"/>
                  </a:lnTo>
                  <a:lnTo>
                    <a:pt x="595" y="1201"/>
                  </a:lnTo>
                  <a:lnTo>
                    <a:pt x="578" y="1199"/>
                  </a:lnTo>
                  <a:lnTo>
                    <a:pt x="561" y="1194"/>
                  </a:lnTo>
                  <a:lnTo>
                    <a:pt x="547" y="1186"/>
                  </a:lnTo>
                  <a:lnTo>
                    <a:pt x="531" y="1177"/>
                  </a:lnTo>
                  <a:lnTo>
                    <a:pt x="524" y="1172"/>
                  </a:lnTo>
                  <a:lnTo>
                    <a:pt x="516" y="1169"/>
                  </a:lnTo>
                  <a:lnTo>
                    <a:pt x="508" y="1166"/>
                  </a:lnTo>
                  <a:lnTo>
                    <a:pt x="500" y="1165"/>
                  </a:lnTo>
                  <a:lnTo>
                    <a:pt x="502" y="1161"/>
                  </a:lnTo>
                  <a:lnTo>
                    <a:pt x="503" y="1159"/>
                  </a:lnTo>
                  <a:lnTo>
                    <a:pt x="507" y="1156"/>
                  </a:lnTo>
                  <a:lnTo>
                    <a:pt x="511" y="1153"/>
                  </a:lnTo>
                  <a:lnTo>
                    <a:pt x="521" y="1151"/>
                  </a:lnTo>
                  <a:lnTo>
                    <a:pt x="533" y="1148"/>
                  </a:lnTo>
                  <a:lnTo>
                    <a:pt x="544" y="1146"/>
                  </a:lnTo>
                  <a:lnTo>
                    <a:pt x="555" y="1142"/>
                  </a:lnTo>
                  <a:lnTo>
                    <a:pt x="557" y="1139"/>
                  </a:lnTo>
                  <a:lnTo>
                    <a:pt x="561" y="1135"/>
                  </a:lnTo>
                  <a:lnTo>
                    <a:pt x="563" y="1131"/>
                  </a:lnTo>
                  <a:lnTo>
                    <a:pt x="563" y="1128"/>
                  </a:lnTo>
                  <a:lnTo>
                    <a:pt x="560" y="1124"/>
                  </a:lnTo>
                  <a:lnTo>
                    <a:pt x="552" y="1121"/>
                  </a:lnTo>
                  <a:lnTo>
                    <a:pt x="543" y="1117"/>
                  </a:lnTo>
                  <a:lnTo>
                    <a:pt x="531" y="1115"/>
                  </a:lnTo>
                  <a:lnTo>
                    <a:pt x="507" y="1109"/>
                  </a:lnTo>
                  <a:lnTo>
                    <a:pt x="493" y="1108"/>
                  </a:lnTo>
                  <a:lnTo>
                    <a:pt x="484" y="1108"/>
                  </a:lnTo>
                  <a:lnTo>
                    <a:pt x="476" y="1111"/>
                  </a:lnTo>
                  <a:lnTo>
                    <a:pt x="468" y="1113"/>
                  </a:lnTo>
                  <a:lnTo>
                    <a:pt x="461" y="1117"/>
                  </a:lnTo>
                  <a:lnTo>
                    <a:pt x="454" y="1120"/>
                  </a:lnTo>
                  <a:lnTo>
                    <a:pt x="447" y="1122"/>
                  </a:lnTo>
                  <a:lnTo>
                    <a:pt x="439" y="1124"/>
                  </a:lnTo>
                  <a:lnTo>
                    <a:pt x="433" y="1124"/>
                  </a:lnTo>
                  <a:lnTo>
                    <a:pt x="432" y="1111"/>
                  </a:lnTo>
                  <a:lnTo>
                    <a:pt x="432" y="1094"/>
                  </a:lnTo>
                  <a:lnTo>
                    <a:pt x="432" y="1085"/>
                  </a:lnTo>
                  <a:lnTo>
                    <a:pt x="433" y="1077"/>
                  </a:lnTo>
                  <a:lnTo>
                    <a:pt x="434" y="1071"/>
                  </a:lnTo>
                  <a:lnTo>
                    <a:pt x="438" y="1065"/>
                  </a:lnTo>
                  <a:lnTo>
                    <a:pt x="450" y="1054"/>
                  </a:lnTo>
                  <a:lnTo>
                    <a:pt x="456" y="1046"/>
                  </a:lnTo>
                  <a:lnTo>
                    <a:pt x="458" y="1043"/>
                  </a:lnTo>
                  <a:lnTo>
                    <a:pt x="456" y="1042"/>
                  </a:lnTo>
                  <a:lnTo>
                    <a:pt x="455" y="1041"/>
                  </a:lnTo>
                  <a:lnTo>
                    <a:pt x="452" y="1041"/>
                  </a:lnTo>
                  <a:lnTo>
                    <a:pt x="443" y="1038"/>
                  </a:lnTo>
                  <a:lnTo>
                    <a:pt x="429" y="1038"/>
                  </a:lnTo>
                  <a:lnTo>
                    <a:pt x="420" y="1037"/>
                  </a:lnTo>
                  <a:lnTo>
                    <a:pt x="414" y="1036"/>
                  </a:lnTo>
                  <a:lnTo>
                    <a:pt x="410" y="1032"/>
                  </a:lnTo>
                  <a:lnTo>
                    <a:pt x="408" y="1028"/>
                  </a:lnTo>
                  <a:lnTo>
                    <a:pt x="408" y="1024"/>
                  </a:lnTo>
                  <a:lnTo>
                    <a:pt x="408" y="1020"/>
                  </a:lnTo>
                  <a:lnTo>
                    <a:pt x="407" y="1017"/>
                  </a:lnTo>
                  <a:lnTo>
                    <a:pt x="404" y="1015"/>
                  </a:lnTo>
                  <a:lnTo>
                    <a:pt x="399" y="1014"/>
                  </a:lnTo>
                  <a:lnTo>
                    <a:pt x="394" y="1014"/>
                  </a:lnTo>
                  <a:lnTo>
                    <a:pt x="389" y="1014"/>
                  </a:lnTo>
                  <a:lnTo>
                    <a:pt x="384" y="1015"/>
                  </a:lnTo>
                  <a:lnTo>
                    <a:pt x="373" y="1017"/>
                  </a:lnTo>
                  <a:lnTo>
                    <a:pt x="363" y="1019"/>
                  </a:lnTo>
                  <a:lnTo>
                    <a:pt x="354" y="1020"/>
                  </a:lnTo>
                  <a:lnTo>
                    <a:pt x="344" y="1020"/>
                  </a:lnTo>
                  <a:lnTo>
                    <a:pt x="340" y="1017"/>
                  </a:lnTo>
                  <a:lnTo>
                    <a:pt x="336" y="1015"/>
                  </a:lnTo>
                  <a:lnTo>
                    <a:pt x="332" y="1010"/>
                  </a:lnTo>
                  <a:lnTo>
                    <a:pt x="329" y="1004"/>
                  </a:lnTo>
                  <a:lnTo>
                    <a:pt x="325" y="993"/>
                  </a:lnTo>
                  <a:lnTo>
                    <a:pt x="323" y="980"/>
                  </a:lnTo>
                  <a:lnTo>
                    <a:pt x="322" y="966"/>
                  </a:lnTo>
                  <a:lnTo>
                    <a:pt x="320" y="951"/>
                  </a:lnTo>
                  <a:lnTo>
                    <a:pt x="318" y="938"/>
                  </a:lnTo>
                  <a:lnTo>
                    <a:pt x="314" y="928"/>
                  </a:lnTo>
                  <a:lnTo>
                    <a:pt x="311" y="923"/>
                  </a:lnTo>
                  <a:lnTo>
                    <a:pt x="307" y="920"/>
                  </a:lnTo>
                  <a:lnTo>
                    <a:pt x="303" y="918"/>
                  </a:lnTo>
                  <a:lnTo>
                    <a:pt x="298" y="915"/>
                  </a:lnTo>
                  <a:lnTo>
                    <a:pt x="279" y="915"/>
                  </a:lnTo>
                  <a:lnTo>
                    <a:pt x="263" y="915"/>
                  </a:lnTo>
                  <a:lnTo>
                    <a:pt x="257" y="915"/>
                  </a:lnTo>
                  <a:lnTo>
                    <a:pt x="252" y="914"/>
                  </a:lnTo>
                  <a:lnTo>
                    <a:pt x="246" y="912"/>
                  </a:lnTo>
                  <a:lnTo>
                    <a:pt x="241" y="910"/>
                  </a:lnTo>
                  <a:lnTo>
                    <a:pt x="237" y="907"/>
                  </a:lnTo>
                  <a:lnTo>
                    <a:pt x="233" y="903"/>
                  </a:lnTo>
                  <a:lnTo>
                    <a:pt x="231" y="898"/>
                  </a:lnTo>
                  <a:lnTo>
                    <a:pt x="227" y="893"/>
                  </a:lnTo>
                  <a:lnTo>
                    <a:pt x="221" y="877"/>
                  </a:lnTo>
                  <a:lnTo>
                    <a:pt x="214" y="858"/>
                  </a:lnTo>
                  <a:lnTo>
                    <a:pt x="210" y="848"/>
                  </a:lnTo>
                  <a:lnTo>
                    <a:pt x="206" y="841"/>
                  </a:lnTo>
                  <a:lnTo>
                    <a:pt x="202" y="839"/>
                  </a:lnTo>
                  <a:lnTo>
                    <a:pt x="199" y="836"/>
                  </a:lnTo>
                  <a:lnTo>
                    <a:pt x="193" y="837"/>
                  </a:lnTo>
                  <a:lnTo>
                    <a:pt x="189" y="840"/>
                  </a:lnTo>
                  <a:lnTo>
                    <a:pt x="186" y="844"/>
                  </a:lnTo>
                  <a:lnTo>
                    <a:pt x="182" y="849"/>
                  </a:lnTo>
                  <a:lnTo>
                    <a:pt x="173" y="861"/>
                  </a:lnTo>
                  <a:lnTo>
                    <a:pt x="165" y="874"/>
                  </a:lnTo>
                  <a:lnTo>
                    <a:pt x="161" y="880"/>
                  </a:lnTo>
                  <a:lnTo>
                    <a:pt x="156" y="884"/>
                  </a:lnTo>
                  <a:lnTo>
                    <a:pt x="153" y="888"/>
                  </a:lnTo>
                  <a:lnTo>
                    <a:pt x="149" y="890"/>
                  </a:lnTo>
                  <a:lnTo>
                    <a:pt x="144" y="892"/>
                  </a:lnTo>
                  <a:lnTo>
                    <a:pt x="140" y="893"/>
                  </a:lnTo>
                  <a:lnTo>
                    <a:pt x="136" y="893"/>
                  </a:lnTo>
                  <a:lnTo>
                    <a:pt x="132" y="892"/>
                  </a:lnTo>
                  <a:lnTo>
                    <a:pt x="126" y="888"/>
                  </a:lnTo>
                  <a:lnTo>
                    <a:pt x="119" y="883"/>
                  </a:lnTo>
                  <a:lnTo>
                    <a:pt x="113" y="876"/>
                  </a:lnTo>
                  <a:lnTo>
                    <a:pt x="107" y="871"/>
                  </a:lnTo>
                  <a:lnTo>
                    <a:pt x="99" y="865"/>
                  </a:lnTo>
                  <a:lnTo>
                    <a:pt x="92" y="861"/>
                  </a:lnTo>
                  <a:lnTo>
                    <a:pt x="86" y="858"/>
                  </a:lnTo>
                  <a:lnTo>
                    <a:pt x="82" y="854"/>
                  </a:lnTo>
                  <a:lnTo>
                    <a:pt x="79" y="850"/>
                  </a:lnTo>
                  <a:lnTo>
                    <a:pt x="77" y="846"/>
                  </a:lnTo>
                  <a:lnTo>
                    <a:pt x="75" y="837"/>
                  </a:lnTo>
                  <a:lnTo>
                    <a:pt x="77" y="826"/>
                  </a:lnTo>
                  <a:lnTo>
                    <a:pt x="78" y="815"/>
                  </a:lnTo>
                  <a:lnTo>
                    <a:pt x="78" y="804"/>
                  </a:lnTo>
                  <a:lnTo>
                    <a:pt x="78" y="798"/>
                  </a:lnTo>
                  <a:lnTo>
                    <a:pt x="78" y="793"/>
                  </a:lnTo>
                  <a:lnTo>
                    <a:pt x="75" y="788"/>
                  </a:lnTo>
                  <a:lnTo>
                    <a:pt x="73" y="784"/>
                  </a:lnTo>
                  <a:lnTo>
                    <a:pt x="69" y="779"/>
                  </a:lnTo>
                  <a:lnTo>
                    <a:pt x="65" y="775"/>
                  </a:lnTo>
                  <a:lnTo>
                    <a:pt x="60" y="771"/>
                  </a:lnTo>
                  <a:lnTo>
                    <a:pt x="56" y="769"/>
                  </a:lnTo>
                  <a:lnTo>
                    <a:pt x="47" y="766"/>
                  </a:lnTo>
                  <a:lnTo>
                    <a:pt x="38" y="763"/>
                  </a:lnTo>
                  <a:lnTo>
                    <a:pt x="29" y="763"/>
                  </a:lnTo>
                  <a:lnTo>
                    <a:pt x="18" y="762"/>
                  </a:lnTo>
                  <a:lnTo>
                    <a:pt x="9" y="760"/>
                  </a:lnTo>
                  <a:lnTo>
                    <a:pt x="0" y="756"/>
                  </a:lnTo>
                  <a:lnTo>
                    <a:pt x="2" y="749"/>
                  </a:lnTo>
                  <a:lnTo>
                    <a:pt x="4" y="745"/>
                  </a:lnTo>
                  <a:lnTo>
                    <a:pt x="8" y="743"/>
                  </a:lnTo>
                  <a:lnTo>
                    <a:pt x="13" y="740"/>
                  </a:lnTo>
                  <a:lnTo>
                    <a:pt x="20" y="739"/>
                  </a:lnTo>
                  <a:lnTo>
                    <a:pt x="28" y="738"/>
                  </a:lnTo>
                  <a:lnTo>
                    <a:pt x="35" y="739"/>
                  </a:lnTo>
                  <a:lnTo>
                    <a:pt x="43" y="739"/>
                  </a:lnTo>
                  <a:lnTo>
                    <a:pt x="75" y="744"/>
                  </a:lnTo>
                  <a:lnTo>
                    <a:pt x="96" y="748"/>
                  </a:lnTo>
                  <a:lnTo>
                    <a:pt x="108" y="745"/>
                  </a:lnTo>
                  <a:lnTo>
                    <a:pt x="117" y="743"/>
                  </a:lnTo>
                  <a:lnTo>
                    <a:pt x="123" y="740"/>
                  </a:lnTo>
                  <a:lnTo>
                    <a:pt x="127" y="736"/>
                  </a:lnTo>
                  <a:lnTo>
                    <a:pt x="127" y="732"/>
                  </a:lnTo>
                  <a:lnTo>
                    <a:pt x="126" y="727"/>
                  </a:lnTo>
                  <a:lnTo>
                    <a:pt x="123" y="722"/>
                  </a:lnTo>
                  <a:lnTo>
                    <a:pt x="119" y="718"/>
                  </a:lnTo>
                  <a:lnTo>
                    <a:pt x="108" y="708"/>
                  </a:lnTo>
                  <a:lnTo>
                    <a:pt x="94" y="699"/>
                  </a:lnTo>
                  <a:lnTo>
                    <a:pt x="82" y="691"/>
                  </a:lnTo>
                  <a:lnTo>
                    <a:pt x="72" y="686"/>
                  </a:lnTo>
                  <a:lnTo>
                    <a:pt x="73" y="681"/>
                  </a:lnTo>
                  <a:lnTo>
                    <a:pt x="75" y="678"/>
                  </a:lnTo>
                  <a:lnTo>
                    <a:pt x="79" y="675"/>
                  </a:lnTo>
                  <a:lnTo>
                    <a:pt x="83" y="673"/>
                  </a:lnTo>
                  <a:lnTo>
                    <a:pt x="92" y="668"/>
                  </a:lnTo>
                  <a:lnTo>
                    <a:pt x="99" y="665"/>
                  </a:lnTo>
                  <a:lnTo>
                    <a:pt x="108" y="655"/>
                  </a:lnTo>
                  <a:lnTo>
                    <a:pt x="116" y="647"/>
                  </a:lnTo>
                  <a:lnTo>
                    <a:pt x="119" y="657"/>
                  </a:lnTo>
                  <a:lnTo>
                    <a:pt x="130" y="670"/>
                  </a:lnTo>
                  <a:lnTo>
                    <a:pt x="142" y="687"/>
                  </a:lnTo>
                  <a:lnTo>
                    <a:pt x="156" y="701"/>
                  </a:lnTo>
                  <a:lnTo>
                    <a:pt x="162" y="706"/>
                  </a:lnTo>
                  <a:lnTo>
                    <a:pt x="169" y="712"/>
                  </a:lnTo>
                  <a:lnTo>
                    <a:pt x="175" y="714"/>
                  </a:lnTo>
                  <a:lnTo>
                    <a:pt x="180" y="716"/>
                  </a:lnTo>
                  <a:lnTo>
                    <a:pt x="183" y="714"/>
                  </a:lnTo>
                  <a:lnTo>
                    <a:pt x="184" y="713"/>
                  </a:lnTo>
                  <a:lnTo>
                    <a:pt x="187" y="712"/>
                  </a:lnTo>
                  <a:lnTo>
                    <a:pt x="188" y="709"/>
                  </a:lnTo>
                  <a:lnTo>
                    <a:pt x="191" y="701"/>
                  </a:lnTo>
                  <a:lnTo>
                    <a:pt x="191" y="691"/>
                  </a:lnTo>
                  <a:lnTo>
                    <a:pt x="184" y="687"/>
                  </a:lnTo>
                  <a:lnTo>
                    <a:pt x="174" y="679"/>
                  </a:lnTo>
                  <a:lnTo>
                    <a:pt x="165" y="670"/>
                  </a:lnTo>
                  <a:lnTo>
                    <a:pt x="158" y="664"/>
                  </a:lnTo>
                  <a:lnTo>
                    <a:pt x="158" y="660"/>
                  </a:lnTo>
                  <a:lnTo>
                    <a:pt x="161" y="653"/>
                  </a:lnTo>
                  <a:lnTo>
                    <a:pt x="165" y="648"/>
                  </a:lnTo>
                  <a:lnTo>
                    <a:pt x="169" y="642"/>
                  </a:lnTo>
                  <a:lnTo>
                    <a:pt x="174" y="637"/>
                  </a:lnTo>
                  <a:lnTo>
                    <a:pt x="176" y="631"/>
                  </a:lnTo>
                  <a:lnTo>
                    <a:pt x="176" y="630"/>
                  </a:lnTo>
                  <a:lnTo>
                    <a:pt x="176" y="627"/>
                  </a:lnTo>
                  <a:lnTo>
                    <a:pt x="175" y="626"/>
                  </a:lnTo>
                  <a:lnTo>
                    <a:pt x="174" y="625"/>
                  </a:lnTo>
                  <a:lnTo>
                    <a:pt x="160" y="624"/>
                  </a:lnTo>
                  <a:lnTo>
                    <a:pt x="140" y="624"/>
                  </a:lnTo>
                  <a:lnTo>
                    <a:pt x="117" y="625"/>
                  </a:lnTo>
                  <a:lnTo>
                    <a:pt x="92" y="625"/>
                  </a:lnTo>
                  <a:lnTo>
                    <a:pt x="81" y="625"/>
                  </a:lnTo>
                  <a:lnTo>
                    <a:pt x="69" y="625"/>
                  </a:lnTo>
                  <a:lnTo>
                    <a:pt x="60" y="624"/>
                  </a:lnTo>
                  <a:lnTo>
                    <a:pt x="51" y="621"/>
                  </a:lnTo>
                  <a:lnTo>
                    <a:pt x="44" y="618"/>
                  </a:lnTo>
                  <a:lnTo>
                    <a:pt x="39" y="615"/>
                  </a:lnTo>
                  <a:lnTo>
                    <a:pt x="38" y="612"/>
                  </a:lnTo>
                  <a:lnTo>
                    <a:pt x="37" y="609"/>
                  </a:lnTo>
                  <a:lnTo>
                    <a:pt x="37" y="605"/>
                  </a:lnTo>
                  <a:lnTo>
                    <a:pt x="38" y="603"/>
                  </a:lnTo>
                  <a:lnTo>
                    <a:pt x="42" y="586"/>
                  </a:lnTo>
                  <a:lnTo>
                    <a:pt x="51" y="560"/>
                  </a:lnTo>
                  <a:lnTo>
                    <a:pt x="61" y="536"/>
                  </a:lnTo>
                  <a:lnTo>
                    <a:pt x="68" y="524"/>
                  </a:lnTo>
                  <a:lnTo>
                    <a:pt x="77" y="520"/>
                  </a:lnTo>
                  <a:lnTo>
                    <a:pt x="90" y="515"/>
                  </a:lnTo>
                  <a:lnTo>
                    <a:pt x="107" y="511"/>
                  </a:lnTo>
                  <a:lnTo>
                    <a:pt x="125" y="508"/>
                  </a:lnTo>
                  <a:lnTo>
                    <a:pt x="143" y="506"/>
                  </a:lnTo>
                  <a:lnTo>
                    <a:pt x="160" y="503"/>
                  </a:lnTo>
                  <a:lnTo>
                    <a:pt x="174" y="502"/>
                  </a:lnTo>
                  <a:lnTo>
                    <a:pt x="184" y="503"/>
                  </a:lnTo>
                  <a:lnTo>
                    <a:pt x="193" y="506"/>
                  </a:lnTo>
                  <a:lnTo>
                    <a:pt x="204" y="508"/>
                  </a:lnTo>
                  <a:lnTo>
                    <a:pt x="213" y="512"/>
                  </a:lnTo>
                  <a:lnTo>
                    <a:pt x="222" y="517"/>
                  </a:lnTo>
                  <a:lnTo>
                    <a:pt x="231" y="521"/>
                  </a:lnTo>
                  <a:lnTo>
                    <a:pt x="240" y="524"/>
                  </a:lnTo>
                  <a:lnTo>
                    <a:pt x="250" y="526"/>
                  </a:lnTo>
                  <a:lnTo>
                    <a:pt x="262" y="526"/>
                  </a:lnTo>
                  <a:lnTo>
                    <a:pt x="271" y="525"/>
                  </a:lnTo>
                  <a:lnTo>
                    <a:pt x="281" y="523"/>
                  </a:lnTo>
                  <a:lnTo>
                    <a:pt x="292" y="519"/>
                  </a:lnTo>
                  <a:lnTo>
                    <a:pt x="301" y="515"/>
                  </a:lnTo>
                  <a:lnTo>
                    <a:pt x="311" y="511"/>
                  </a:lnTo>
                  <a:lnTo>
                    <a:pt x="320" y="508"/>
                  </a:lnTo>
                  <a:lnTo>
                    <a:pt x="331" y="507"/>
                  </a:lnTo>
                  <a:lnTo>
                    <a:pt x="340" y="507"/>
                  </a:lnTo>
                  <a:lnTo>
                    <a:pt x="341" y="526"/>
                  </a:lnTo>
                  <a:lnTo>
                    <a:pt x="341" y="545"/>
                  </a:lnTo>
                  <a:lnTo>
                    <a:pt x="342" y="554"/>
                  </a:lnTo>
                  <a:lnTo>
                    <a:pt x="346" y="561"/>
                  </a:lnTo>
                  <a:lnTo>
                    <a:pt x="349" y="565"/>
                  </a:lnTo>
                  <a:lnTo>
                    <a:pt x="351" y="569"/>
                  </a:lnTo>
                  <a:lnTo>
                    <a:pt x="355" y="572"/>
                  </a:lnTo>
                  <a:lnTo>
                    <a:pt x="360" y="576"/>
                  </a:lnTo>
                  <a:lnTo>
                    <a:pt x="366" y="578"/>
                  </a:lnTo>
                  <a:lnTo>
                    <a:pt x="370" y="578"/>
                  </a:lnTo>
                  <a:lnTo>
                    <a:pt x="372" y="578"/>
                  </a:lnTo>
                  <a:lnTo>
                    <a:pt x="376" y="578"/>
                  </a:lnTo>
                  <a:lnTo>
                    <a:pt x="382" y="574"/>
                  </a:lnTo>
                  <a:lnTo>
                    <a:pt x="388" y="569"/>
                  </a:lnTo>
                  <a:lnTo>
                    <a:pt x="393" y="564"/>
                  </a:lnTo>
                  <a:lnTo>
                    <a:pt x="398" y="559"/>
                  </a:lnTo>
                  <a:lnTo>
                    <a:pt x="403" y="555"/>
                  </a:lnTo>
                  <a:lnTo>
                    <a:pt x="408" y="554"/>
                  </a:lnTo>
                  <a:lnTo>
                    <a:pt x="414" y="555"/>
                  </a:lnTo>
                  <a:lnTo>
                    <a:pt x="417" y="558"/>
                  </a:lnTo>
                  <a:lnTo>
                    <a:pt x="421" y="560"/>
                  </a:lnTo>
                  <a:lnTo>
                    <a:pt x="427" y="564"/>
                  </a:lnTo>
                  <a:lnTo>
                    <a:pt x="430" y="567"/>
                  </a:lnTo>
                  <a:lnTo>
                    <a:pt x="434" y="569"/>
                  </a:lnTo>
                  <a:lnTo>
                    <a:pt x="439" y="570"/>
                  </a:lnTo>
                  <a:lnTo>
                    <a:pt x="445" y="570"/>
                  </a:lnTo>
                  <a:lnTo>
                    <a:pt x="450" y="569"/>
                  </a:lnTo>
                  <a:lnTo>
                    <a:pt x="454" y="567"/>
                  </a:lnTo>
                  <a:lnTo>
                    <a:pt x="456" y="564"/>
                  </a:lnTo>
                  <a:lnTo>
                    <a:pt x="459" y="561"/>
                  </a:lnTo>
                  <a:lnTo>
                    <a:pt x="461" y="554"/>
                  </a:lnTo>
                  <a:lnTo>
                    <a:pt x="463" y="546"/>
                  </a:lnTo>
                  <a:lnTo>
                    <a:pt x="463" y="528"/>
                  </a:lnTo>
                  <a:lnTo>
                    <a:pt x="463" y="512"/>
                  </a:lnTo>
                  <a:lnTo>
                    <a:pt x="465" y="510"/>
                  </a:lnTo>
                  <a:lnTo>
                    <a:pt x="473" y="507"/>
                  </a:lnTo>
                  <a:lnTo>
                    <a:pt x="482" y="504"/>
                  </a:lnTo>
                  <a:lnTo>
                    <a:pt x="494" y="503"/>
                  </a:lnTo>
                  <a:lnTo>
                    <a:pt x="507" y="502"/>
                  </a:lnTo>
                  <a:lnTo>
                    <a:pt x="517" y="501"/>
                  </a:lnTo>
                  <a:lnTo>
                    <a:pt x="525" y="502"/>
                  </a:lnTo>
                  <a:lnTo>
                    <a:pt x="530" y="503"/>
                  </a:lnTo>
                  <a:lnTo>
                    <a:pt x="544" y="517"/>
                  </a:lnTo>
                  <a:lnTo>
                    <a:pt x="555" y="525"/>
                  </a:lnTo>
                  <a:lnTo>
                    <a:pt x="559" y="526"/>
                  </a:lnTo>
                  <a:lnTo>
                    <a:pt x="561" y="528"/>
                  </a:lnTo>
                  <a:lnTo>
                    <a:pt x="564" y="528"/>
                  </a:lnTo>
                  <a:lnTo>
                    <a:pt x="568" y="528"/>
                  </a:lnTo>
                  <a:lnTo>
                    <a:pt x="574" y="525"/>
                  </a:lnTo>
                  <a:lnTo>
                    <a:pt x="582" y="523"/>
                  </a:lnTo>
                  <a:lnTo>
                    <a:pt x="595" y="521"/>
                  </a:lnTo>
                  <a:lnTo>
                    <a:pt x="613" y="521"/>
                  </a:lnTo>
                  <a:lnTo>
                    <a:pt x="620" y="528"/>
                  </a:lnTo>
                  <a:lnTo>
                    <a:pt x="626" y="534"/>
                  </a:lnTo>
                  <a:lnTo>
                    <a:pt x="631" y="542"/>
                  </a:lnTo>
                  <a:lnTo>
                    <a:pt x="635" y="550"/>
                  </a:lnTo>
                  <a:lnTo>
                    <a:pt x="639" y="559"/>
                  </a:lnTo>
                  <a:lnTo>
                    <a:pt x="640" y="568"/>
                  </a:lnTo>
                  <a:lnTo>
                    <a:pt x="642" y="576"/>
                  </a:lnTo>
                  <a:lnTo>
                    <a:pt x="640" y="585"/>
                  </a:lnTo>
                  <a:lnTo>
                    <a:pt x="639" y="598"/>
                  </a:lnTo>
                  <a:lnTo>
                    <a:pt x="639" y="607"/>
                  </a:lnTo>
                  <a:lnTo>
                    <a:pt x="640" y="613"/>
                  </a:lnTo>
                  <a:lnTo>
                    <a:pt x="643" y="618"/>
                  </a:lnTo>
                  <a:lnTo>
                    <a:pt x="647" y="622"/>
                  </a:lnTo>
                  <a:lnTo>
                    <a:pt x="651" y="629"/>
                  </a:lnTo>
                  <a:lnTo>
                    <a:pt x="655" y="635"/>
                  </a:lnTo>
                  <a:lnTo>
                    <a:pt x="658" y="646"/>
                  </a:lnTo>
                  <a:lnTo>
                    <a:pt x="660" y="659"/>
                  </a:lnTo>
                  <a:lnTo>
                    <a:pt x="660" y="674"/>
                  </a:lnTo>
                  <a:lnTo>
                    <a:pt x="657" y="691"/>
                  </a:lnTo>
                  <a:lnTo>
                    <a:pt x="656" y="709"/>
                  </a:lnTo>
                  <a:lnTo>
                    <a:pt x="655" y="725"/>
                  </a:lnTo>
                  <a:lnTo>
                    <a:pt x="655" y="738"/>
                  </a:lnTo>
                  <a:lnTo>
                    <a:pt x="655" y="741"/>
                  </a:lnTo>
                  <a:lnTo>
                    <a:pt x="657" y="745"/>
                  </a:lnTo>
                  <a:lnTo>
                    <a:pt x="660" y="748"/>
                  </a:lnTo>
                  <a:lnTo>
                    <a:pt x="664" y="749"/>
                  </a:lnTo>
                  <a:lnTo>
                    <a:pt x="671" y="748"/>
                  </a:lnTo>
                  <a:lnTo>
                    <a:pt x="680" y="745"/>
                  </a:lnTo>
                  <a:lnTo>
                    <a:pt x="691" y="743"/>
                  </a:lnTo>
                  <a:lnTo>
                    <a:pt x="701" y="739"/>
                  </a:lnTo>
                  <a:lnTo>
                    <a:pt x="721" y="730"/>
                  </a:lnTo>
                  <a:lnTo>
                    <a:pt x="736" y="722"/>
                  </a:lnTo>
                  <a:lnTo>
                    <a:pt x="750" y="713"/>
                  </a:lnTo>
                  <a:lnTo>
                    <a:pt x="759" y="705"/>
                  </a:lnTo>
                  <a:lnTo>
                    <a:pt x="765" y="700"/>
                  </a:lnTo>
                  <a:lnTo>
                    <a:pt x="767" y="696"/>
                  </a:lnTo>
                  <a:lnTo>
                    <a:pt x="772" y="694"/>
                  </a:lnTo>
                  <a:lnTo>
                    <a:pt x="779" y="691"/>
                  </a:lnTo>
                  <a:lnTo>
                    <a:pt x="792" y="691"/>
                  </a:lnTo>
                  <a:lnTo>
                    <a:pt x="811" y="690"/>
                  </a:lnTo>
                  <a:lnTo>
                    <a:pt x="814" y="691"/>
                  </a:lnTo>
                  <a:lnTo>
                    <a:pt x="815" y="691"/>
                  </a:lnTo>
                  <a:lnTo>
                    <a:pt x="815" y="694"/>
                  </a:lnTo>
                  <a:lnTo>
                    <a:pt x="815" y="695"/>
                  </a:lnTo>
                  <a:lnTo>
                    <a:pt x="814" y="700"/>
                  </a:lnTo>
                  <a:lnTo>
                    <a:pt x="811" y="705"/>
                  </a:lnTo>
                  <a:lnTo>
                    <a:pt x="805" y="718"/>
                  </a:lnTo>
                  <a:lnTo>
                    <a:pt x="801" y="725"/>
                  </a:lnTo>
                  <a:lnTo>
                    <a:pt x="818" y="727"/>
                  </a:lnTo>
                  <a:lnTo>
                    <a:pt x="833" y="729"/>
                  </a:lnTo>
                  <a:lnTo>
                    <a:pt x="848" y="729"/>
                  </a:lnTo>
                  <a:lnTo>
                    <a:pt x="861" y="729"/>
                  </a:lnTo>
                  <a:lnTo>
                    <a:pt x="866" y="730"/>
                  </a:lnTo>
                  <a:lnTo>
                    <a:pt x="871" y="731"/>
                  </a:lnTo>
                  <a:lnTo>
                    <a:pt x="875" y="734"/>
                  </a:lnTo>
                  <a:lnTo>
                    <a:pt x="879" y="736"/>
                  </a:lnTo>
                  <a:lnTo>
                    <a:pt x="881" y="740"/>
                  </a:lnTo>
                  <a:lnTo>
                    <a:pt x="883" y="745"/>
                  </a:lnTo>
                  <a:lnTo>
                    <a:pt x="884" y="752"/>
                  </a:lnTo>
                  <a:lnTo>
                    <a:pt x="885" y="761"/>
                  </a:lnTo>
                  <a:lnTo>
                    <a:pt x="885" y="770"/>
                  </a:lnTo>
                  <a:lnTo>
                    <a:pt x="886" y="779"/>
                  </a:lnTo>
                  <a:lnTo>
                    <a:pt x="888" y="786"/>
                  </a:lnTo>
                  <a:lnTo>
                    <a:pt x="890" y="791"/>
                  </a:lnTo>
                  <a:lnTo>
                    <a:pt x="893" y="795"/>
                  </a:lnTo>
                  <a:lnTo>
                    <a:pt x="895" y="797"/>
                  </a:lnTo>
                  <a:lnTo>
                    <a:pt x="898" y="798"/>
                  </a:lnTo>
                  <a:lnTo>
                    <a:pt x="901" y="798"/>
                  </a:lnTo>
                  <a:lnTo>
                    <a:pt x="905" y="798"/>
                  </a:lnTo>
                  <a:lnTo>
                    <a:pt x="907" y="796"/>
                  </a:lnTo>
                  <a:lnTo>
                    <a:pt x="910" y="793"/>
                  </a:lnTo>
                  <a:lnTo>
                    <a:pt x="912" y="789"/>
                  </a:lnTo>
                  <a:lnTo>
                    <a:pt x="915" y="784"/>
                  </a:lnTo>
                  <a:lnTo>
                    <a:pt x="916" y="779"/>
                  </a:lnTo>
                  <a:lnTo>
                    <a:pt x="918" y="773"/>
                  </a:lnTo>
                  <a:lnTo>
                    <a:pt x="918" y="766"/>
                  </a:lnTo>
                  <a:lnTo>
                    <a:pt x="918" y="756"/>
                  </a:lnTo>
                  <a:lnTo>
                    <a:pt x="918" y="748"/>
                  </a:lnTo>
                  <a:lnTo>
                    <a:pt x="918" y="743"/>
                  </a:lnTo>
                  <a:lnTo>
                    <a:pt x="920" y="739"/>
                  </a:lnTo>
                  <a:lnTo>
                    <a:pt x="923" y="738"/>
                  </a:lnTo>
                  <a:lnTo>
                    <a:pt x="929" y="736"/>
                  </a:lnTo>
                  <a:lnTo>
                    <a:pt x="938" y="736"/>
                  </a:lnTo>
                  <a:lnTo>
                    <a:pt x="950" y="736"/>
                  </a:lnTo>
                  <a:lnTo>
                    <a:pt x="952" y="738"/>
                  </a:lnTo>
                  <a:lnTo>
                    <a:pt x="955" y="744"/>
                  </a:lnTo>
                  <a:lnTo>
                    <a:pt x="958" y="753"/>
                  </a:lnTo>
                  <a:lnTo>
                    <a:pt x="962" y="763"/>
                  </a:lnTo>
                  <a:lnTo>
                    <a:pt x="965" y="775"/>
                  </a:lnTo>
                  <a:lnTo>
                    <a:pt x="971" y="786"/>
                  </a:lnTo>
                  <a:lnTo>
                    <a:pt x="975" y="791"/>
                  </a:lnTo>
                  <a:lnTo>
                    <a:pt x="978" y="796"/>
                  </a:lnTo>
                  <a:lnTo>
                    <a:pt x="984" y="800"/>
                  </a:lnTo>
                  <a:lnTo>
                    <a:pt x="989" y="802"/>
                  </a:lnTo>
                  <a:lnTo>
                    <a:pt x="999" y="808"/>
                  </a:lnTo>
                  <a:lnTo>
                    <a:pt x="1015" y="815"/>
                  </a:lnTo>
                  <a:lnTo>
                    <a:pt x="1034" y="823"/>
                  </a:lnTo>
                  <a:lnTo>
                    <a:pt x="1054" y="828"/>
                  </a:lnTo>
                  <a:lnTo>
                    <a:pt x="1063" y="830"/>
                  </a:lnTo>
                  <a:lnTo>
                    <a:pt x="1070" y="830"/>
                  </a:lnTo>
                  <a:lnTo>
                    <a:pt x="1078" y="828"/>
                  </a:lnTo>
                  <a:lnTo>
                    <a:pt x="1083" y="826"/>
                  </a:lnTo>
                  <a:lnTo>
                    <a:pt x="1085" y="824"/>
                  </a:lnTo>
                  <a:lnTo>
                    <a:pt x="1086" y="822"/>
                  </a:lnTo>
                  <a:lnTo>
                    <a:pt x="1087" y="818"/>
                  </a:lnTo>
                  <a:lnTo>
                    <a:pt x="1087" y="814"/>
                  </a:lnTo>
                  <a:lnTo>
                    <a:pt x="1085" y="805"/>
                  </a:lnTo>
                  <a:lnTo>
                    <a:pt x="1079" y="793"/>
                  </a:lnTo>
                  <a:lnTo>
                    <a:pt x="1072" y="778"/>
                  </a:lnTo>
                  <a:lnTo>
                    <a:pt x="1066" y="763"/>
                  </a:lnTo>
                  <a:lnTo>
                    <a:pt x="1061" y="749"/>
                  </a:lnTo>
                  <a:lnTo>
                    <a:pt x="1057" y="736"/>
                  </a:lnTo>
                  <a:lnTo>
                    <a:pt x="1055" y="725"/>
                  </a:lnTo>
                  <a:lnTo>
                    <a:pt x="1052" y="714"/>
                  </a:lnTo>
                  <a:lnTo>
                    <a:pt x="1051" y="703"/>
                  </a:lnTo>
                  <a:lnTo>
                    <a:pt x="1051" y="692"/>
                  </a:lnTo>
                  <a:lnTo>
                    <a:pt x="1054" y="670"/>
                  </a:lnTo>
                  <a:lnTo>
                    <a:pt x="1056" y="646"/>
                  </a:lnTo>
                  <a:lnTo>
                    <a:pt x="1061" y="617"/>
                  </a:lnTo>
                  <a:lnTo>
                    <a:pt x="1066" y="583"/>
                  </a:lnTo>
                  <a:lnTo>
                    <a:pt x="1068" y="565"/>
                  </a:lnTo>
                  <a:lnTo>
                    <a:pt x="1066" y="551"/>
                  </a:lnTo>
                  <a:lnTo>
                    <a:pt x="1064" y="541"/>
                  </a:lnTo>
                  <a:lnTo>
                    <a:pt x="1060" y="532"/>
                  </a:lnTo>
                  <a:lnTo>
                    <a:pt x="1055" y="523"/>
                  </a:lnTo>
                  <a:lnTo>
                    <a:pt x="1052" y="513"/>
                  </a:lnTo>
                  <a:lnTo>
                    <a:pt x="1048" y="503"/>
                  </a:lnTo>
                  <a:lnTo>
                    <a:pt x="1048" y="490"/>
                  </a:lnTo>
                  <a:lnTo>
                    <a:pt x="1046" y="475"/>
                  </a:lnTo>
                  <a:lnTo>
                    <a:pt x="1042" y="455"/>
                  </a:lnTo>
                  <a:lnTo>
                    <a:pt x="1035" y="434"/>
                  </a:lnTo>
                  <a:lnTo>
                    <a:pt x="1029" y="414"/>
                  </a:lnTo>
                  <a:lnTo>
                    <a:pt x="1025" y="393"/>
                  </a:lnTo>
                  <a:lnTo>
                    <a:pt x="1022" y="375"/>
                  </a:lnTo>
                  <a:lnTo>
                    <a:pt x="1024" y="367"/>
                  </a:lnTo>
                  <a:lnTo>
                    <a:pt x="1025" y="361"/>
                  </a:lnTo>
                  <a:lnTo>
                    <a:pt x="1028" y="354"/>
                  </a:lnTo>
                  <a:lnTo>
                    <a:pt x="1032" y="349"/>
                  </a:lnTo>
                  <a:lnTo>
                    <a:pt x="1042" y="341"/>
                  </a:lnTo>
                  <a:lnTo>
                    <a:pt x="1048" y="333"/>
                  </a:lnTo>
                  <a:lnTo>
                    <a:pt x="1052" y="327"/>
                  </a:lnTo>
                  <a:lnTo>
                    <a:pt x="1054" y="320"/>
                  </a:lnTo>
                  <a:lnTo>
                    <a:pt x="1052" y="314"/>
                  </a:lnTo>
                  <a:lnTo>
                    <a:pt x="1050" y="309"/>
                  </a:lnTo>
                  <a:lnTo>
                    <a:pt x="1046" y="302"/>
                  </a:lnTo>
                  <a:lnTo>
                    <a:pt x="1041" y="297"/>
                  </a:lnTo>
                  <a:lnTo>
                    <a:pt x="1028" y="287"/>
                  </a:lnTo>
                  <a:lnTo>
                    <a:pt x="1016" y="276"/>
                  </a:lnTo>
                  <a:lnTo>
                    <a:pt x="1011" y="270"/>
                  </a:lnTo>
                  <a:lnTo>
                    <a:pt x="1006" y="265"/>
                  </a:lnTo>
                  <a:lnTo>
                    <a:pt x="1003" y="257"/>
                  </a:lnTo>
                  <a:lnTo>
                    <a:pt x="1002" y="251"/>
                  </a:lnTo>
                  <a:lnTo>
                    <a:pt x="1009" y="249"/>
                  </a:lnTo>
                  <a:lnTo>
                    <a:pt x="1017" y="249"/>
                  </a:lnTo>
                  <a:lnTo>
                    <a:pt x="1025" y="249"/>
                  </a:lnTo>
                  <a:lnTo>
                    <a:pt x="1034" y="252"/>
                  </a:lnTo>
                  <a:lnTo>
                    <a:pt x="1052" y="257"/>
                  </a:lnTo>
                  <a:lnTo>
                    <a:pt x="1070" y="265"/>
                  </a:lnTo>
                  <a:lnTo>
                    <a:pt x="1105" y="283"/>
                  </a:lnTo>
                  <a:lnTo>
                    <a:pt x="1135" y="296"/>
                  </a:lnTo>
                  <a:lnTo>
                    <a:pt x="1155" y="300"/>
                  </a:lnTo>
                  <a:lnTo>
                    <a:pt x="1180" y="304"/>
                  </a:lnTo>
                  <a:lnTo>
                    <a:pt x="1209" y="308"/>
                  </a:lnTo>
                  <a:lnTo>
                    <a:pt x="1235" y="315"/>
                  </a:lnTo>
                  <a:lnTo>
                    <a:pt x="1247" y="319"/>
                  </a:lnTo>
                  <a:lnTo>
                    <a:pt x="1256" y="326"/>
                  </a:lnTo>
                  <a:lnTo>
                    <a:pt x="1260" y="328"/>
                  </a:lnTo>
                  <a:lnTo>
                    <a:pt x="1262" y="332"/>
                  </a:lnTo>
                  <a:lnTo>
                    <a:pt x="1263" y="336"/>
                  </a:lnTo>
                  <a:lnTo>
                    <a:pt x="1265" y="340"/>
                  </a:lnTo>
                  <a:lnTo>
                    <a:pt x="1266" y="345"/>
                  </a:lnTo>
                  <a:lnTo>
                    <a:pt x="1265" y="349"/>
                  </a:lnTo>
                  <a:lnTo>
                    <a:pt x="1263" y="355"/>
                  </a:lnTo>
                  <a:lnTo>
                    <a:pt x="1260" y="361"/>
                  </a:lnTo>
                  <a:lnTo>
                    <a:pt x="1256" y="367"/>
                  </a:lnTo>
                  <a:lnTo>
                    <a:pt x="1250" y="374"/>
                  </a:lnTo>
                  <a:lnTo>
                    <a:pt x="1244" y="381"/>
                  </a:lnTo>
                  <a:lnTo>
                    <a:pt x="1236" y="388"/>
                  </a:lnTo>
                  <a:lnTo>
                    <a:pt x="1230" y="394"/>
                  </a:lnTo>
                  <a:lnTo>
                    <a:pt x="1226" y="401"/>
                  </a:lnTo>
                  <a:lnTo>
                    <a:pt x="1223" y="406"/>
                  </a:lnTo>
                  <a:lnTo>
                    <a:pt x="1223" y="412"/>
                  </a:lnTo>
                  <a:lnTo>
                    <a:pt x="1223" y="418"/>
                  </a:lnTo>
                  <a:lnTo>
                    <a:pt x="1225" y="423"/>
                  </a:lnTo>
                  <a:lnTo>
                    <a:pt x="1227" y="428"/>
                  </a:lnTo>
                  <a:lnTo>
                    <a:pt x="1230" y="432"/>
                  </a:lnTo>
                  <a:lnTo>
                    <a:pt x="1236" y="442"/>
                  </a:lnTo>
                  <a:lnTo>
                    <a:pt x="1240" y="453"/>
                  </a:lnTo>
                  <a:lnTo>
                    <a:pt x="1241" y="456"/>
                  </a:lnTo>
                  <a:lnTo>
                    <a:pt x="1241" y="462"/>
                  </a:lnTo>
                  <a:lnTo>
                    <a:pt x="1239" y="468"/>
                  </a:lnTo>
                  <a:lnTo>
                    <a:pt x="1236" y="473"/>
                  </a:lnTo>
                  <a:lnTo>
                    <a:pt x="1228" y="484"/>
                  </a:lnTo>
                  <a:lnTo>
                    <a:pt x="1225" y="491"/>
                  </a:lnTo>
                  <a:lnTo>
                    <a:pt x="1223" y="499"/>
                  </a:lnTo>
                  <a:lnTo>
                    <a:pt x="1225" y="504"/>
                  </a:lnTo>
                  <a:lnTo>
                    <a:pt x="1227" y="510"/>
                  </a:lnTo>
                  <a:lnTo>
                    <a:pt x="1232" y="512"/>
                  </a:lnTo>
                  <a:lnTo>
                    <a:pt x="1239" y="515"/>
                  </a:lnTo>
                  <a:lnTo>
                    <a:pt x="1248" y="516"/>
                  </a:lnTo>
                  <a:lnTo>
                    <a:pt x="1266" y="516"/>
                  </a:lnTo>
                  <a:lnTo>
                    <a:pt x="1285" y="515"/>
                  </a:lnTo>
                  <a:lnTo>
                    <a:pt x="1302" y="512"/>
                  </a:lnTo>
                  <a:lnTo>
                    <a:pt x="1317" y="510"/>
                  </a:lnTo>
                  <a:lnTo>
                    <a:pt x="1329" y="511"/>
                  </a:lnTo>
                  <a:lnTo>
                    <a:pt x="1344" y="516"/>
                  </a:lnTo>
                  <a:lnTo>
                    <a:pt x="1359" y="521"/>
                  </a:lnTo>
                  <a:lnTo>
                    <a:pt x="1376" y="529"/>
                  </a:lnTo>
                  <a:lnTo>
                    <a:pt x="1410" y="545"/>
                  </a:lnTo>
                  <a:lnTo>
                    <a:pt x="1436" y="558"/>
                  </a:lnTo>
                  <a:lnTo>
                    <a:pt x="1441" y="560"/>
                  </a:lnTo>
                  <a:lnTo>
                    <a:pt x="1445" y="564"/>
                  </a:lnTo>
                  <a:lnTo>
                    <a:pt x="1449" y="568"/>
                  </a:lnTo>
                  <a:lnTo>
                    <a:pt x="1451" y="573"/>
                  </a:lnTo>
                  <a:lnTo>
                    <a:pt x="1456" y="582"/>
                  </a:lnTo>
                  <a:lnTo>
                    <a:pt x="1460" y="594"/>
                  </a:lnTo>
                  <a:lnTo>
                    <a:pt x="1463" y="603"/>
                  </a:lnTo>
                  <a:lnTo>
                    <a:pt x="1467" y="612"/>
                  </a:lnTo>
                  <a:lnTo>
                    <a:pt x="1468" y="615"/>
                  </a:lnTo>
                  <a:lnTo>
                    <a:pt x="1471" y="617"/>
                  </a:lnTo>
                  <a:lnTo>
                    <a:pt x="1473" y="618"/>
                  </a:lnTo>
                  <a:lnTo>
                    <a:pt x="1476" y="618"/>
                  </a:lnTo>
                  <a:lnTo>
                    <a:pt x="1696" y="612"/>
                  </a:lnTo>
                  <a:lnTo>
                    <a:pt x="1717" y="612"/>
                  </a:lnTo>
                  <a:lnTo>
                    <a:pt x="1748" y="615"/>
                  </a:lnTo>
                  <a:lnTo>
                    <a:pt x="1765" y="615"/>
                  </a:lnTo>
                  <a:lnTo>
                    <a:pt x="1779" y="615"/>
                  </a:lnTo>
                  <a:lnTo>
                    <a:pt x="1784" y="615"/>
                  </a:lnTo>
                  <a:lnTo>
                    <a:pt x="1789" y="613"/>
                  </a:lnTo>
                  <a:lnTo>
                    <a:pt x="1792" y="612"/>
                  </a:lnTo>
                  <a:lnTo>
                    <a:pt x="1793" y="611"/>
                  </a:lnTo>
                  <a:lnTo>
                    <a:pt x="1792" y="611"/>
                  </a:lnTo>
                  <a:lnTo>
                    <a:pt x="1792" y="609"/>
                  </a:lnTo>
                  <a:lnTo>
                    <a:pt x="1774" y="604"/>
                  </a:lnTo>
                  <a:lnTo>
                    <a:pt x="1745" y="596"/>
                  </a:lnTo>
                  <a:lnTo>
                    <a:pt x="1709" y="585"/>
                  </a:lnTo>
                  <a:lnTo>
                    <a:pt x="1673" y="570"/>
                  </a:lnTo>
                  <a:lnTo>
                    <a:pt x="1656" y="561"/>
                  </a:lnTo>
                  <a:lnTo>
                    <a:pt x="1642" y="554"/>
                  </a:lnTo>
                  <a:lnTo>
                    <a:pt x="1629" y="545"/>
                  </a:lnTo>
                  <a:lnTo>
                    <a:pt x="1620" y="534"/>
                  </a:lnTo>
                  <a:lnTo>
                    <a:pt x="1616" y="529"/>
                  </a:lnTo>
                  <a:lnTo>
                    <a:pt x="1613" y="524"/>
                  </a:lnTo>
                  <a:lnTo>
                    <a:pt x="1612" y="519"/>
                  </a:lnTo>
                  <a:lnTo>
                    <a:pt x="1612" y="513"/>
                  </a:lnTo>
                  <a:lnTo>
                    <a:pt x="1613" y="508"/>
                  </a:lnTo>
                  <a:lnTo>
                    <a:pt x="1616" y="503"/>
                  </a:lnTo>
                  <a:lnTo>
                    <a:pt x="1620" y="498"/>
                  </a:lnTo>
                  <a:lnTo>
                    <a:pt x="1625" y="491"/>
                  </a:lnTo>
                  <a:lnTo>
                    <a:pt x="1639" y="481"/>
                  </a:lnTo>
                  <a:lnTo>
                    <a:pt x="1655" y="472"/>
                  </a:lnTo>
                  <a:lnTo>
                    <a:pt x="1671" y="463"/>
                  </a:lnTo>
                  <a:lnTo>
                    <a:pt x="1690" y="456"/>
                  </a:lnTo>
                  <a:lnTo>
                    <a:pt x="1709" y="451"/>
                  </a:lnTo>
                  <a:lnTo>
                    <a:pt x="1730" y="446"/>
                  </a:lnTo>
                  <a:lnTo>
                    <a:pt x="1751" y="442"/>
                  </a:lnTo>
                  <a:lnTo>
                    <a:pt x="1773" y="440"/>
                  </a:lnTo>
                  <a:lnTo>
                    <a:pt x="1815" y="434"/>
                  </a:lnTo>
                  <a:lnTo>
                    <a:pt x="1858" y="431"/>
                  </a:lnTo>
                  <a:lnTo>
                    <a:pt x="1879" y="428"/>
                  </a:lnTo>
                  <a:lnTo>
                    <a:pt x="1898" y="425"/>
                  </a:lnTo>
                  <a:lnTo>
                    <a:pt x="1918" y="422"/>
                  </a:lnTo>
                  <a:lnTo>
                    <a:pt x="1934" y="418"/>
                  </a:lnTo>
                  <a:lnTo>
                    <a:pt x="2011" y="398"/>
                  </a:lnTo>
                  <a:lnTo>
                    <a:pt x="2034" y="389"/>
                  </a:lnTo>
                  <a:lnTo>
                    <a:pt x="2060" y="380"/>
                  </a:lnTo>
                  <a:lnTo>
                    <a:pt x="2073" y="375"/>
                  </a:lnTo>
                  <a:lnTo>
                    <a:pt x="2085" y="370"/>
                  </a:lnTo>
                  <a:lnTo>
                    <a:pt x="2095" y="363"/>
                  </a:lnTo>
                  <a:lnTo>
                    <a:pt x="2104" y="357"/>
                  </a:lnTo>
                  <a:lnTo>
                    <a:pt x="2112" y="348"/>
                  </a:lnTo>
                  <a:lnTo>
                    <a:pt x="2121" y="339"/>
                  </a:lnTo>
                  <a:lnTo>
                    <a:pt x="2126" y="333"/>
                  </a:lnTo>
                  <a:lnTo>
                    <a:pt x="2131" y="331"/>
                  </a:lnTo>
                  <a:lnTo>
                    <a:pt x="2137" y="328"/>
                  </a:lnTo>
                  <a:lnTo>
                    <a:pt x="2140" y="327"/>
                  </a:lnTo>
                  <a:lnTo>
                    <a:pt x="2155" y="330"/>
                  </a:lnTo>
                  <a:lnTo>
                    <a:pt x="2165" y="328"/>
                  </a:lnTo>
                  <a:lnTo>
                    <a:pt x="2164" y="319"/>
                  </a:lnTo>
                  <a:lnTo>
                    <a:pt x="2160" y="310"/>
                  </a:lnTo>
                  <a:lnTo>
                    <a:pt x="2156" y="302"/>
                  </a:lnTo>
                  <a:lnTo>
                    <a:pt x="2151" y="295"/>
                  </a:lnTo>
                  <a:lnTo>
                    <a:pt x="2147" y="284"/>
                  </a:lnTo>
                  <a:lnTo>
                    <a:pt x="2146" y="274"/>
                  </a:lnTo>
                  <a:lnTo>
                    <a:pt x="2147" y="261"/>
                  </a:lnTo>
                  <a:lnTo>
                    <a:pt x="2150" y="247"/>
                  </a:lnTo>
                  <a:lnTo>
                    <a:pt x="2153" y="232"/>
                  </a:lnTo>
                  <a:lnTo>
                    <a:pt x="2157" y="217"/>
                  </a:lnTo>
                  <a:lnTo>
                    <a:pt x="2164" y="201"/>
                  </a:lnTo>
                  <a:lnTo>
                    <a:pt x="2170" y="184"/>
                  </a:lnTo>
                  <a:lnTo>
                    <a:pt x="2186" y="152"/>
                  </a:lnTo>
                  <a:lnTo>
                    <a:pt x="2200" y="121"/>
                  </a:lnTo>
                  <a:lnTo>
                    <a:pt x="2214" y="95"/>
                  </a:lnTo>
                  <a:lnTo>
                    <a:pt x="2223" y="74"/>
                  </a:lnTo>
                  <a:lnTo>
                    <a:pt x="2229" y="64"/>
                  </a:lnTo>
                  <a:lnTo>
                    <a:pt x="2234" y="56"/>
                  </a:lnTo>
                  <a:lnTo>
                    <a:pt x="2238" y="48"/>
                  </a:lnTo>
                  <a:lnTo>
                    <a:pt x="2243" y="43"/>
                  </a:lnTo>
                  <a:lnTo>
                    <a:pt x="2248" y="39"/>
                  </a:lnTo>
                  <a:lnTo>
                    <a:pt x="2253" y="35"/>
                  </a:lnTo>
                  <a:lnTo>
                    <a:pt x="2258" y="34"/>
                  </a:lnTo>
                  <a:lnTo>
                    <a:pt x="2264" y="32"/>
                  </a:lnTo>
                  <a:lnTo>
                    <a:pt x="2291" y="30"/>
                  </a:lnTo>
                  <a:lnTo>
                    <a:pt x="2331" y="29"/>
                  </a:lnTo>
                  <a:lnTo>
                    <a:pt x="2354" y="26"/>
                  </a:lnTo>
                  <a:lnTo>
                    <a:pt x="2380" y="24"/>
                  </a:lnTo>
                  <a:lnTo>
                    <a:pt x="2406" y="21"/>
                  </a:lnTo>
                  <a:lnTo>
                    <a:pt x="2433" y="19"/>
                  </a:lnTo>
                  <a:lnTo>
                    <a:pt x="2459" y="16"/>
                  </a:lnTo>
                  <a:lnTo>
                    <a:pt x="2486" y="12"/>
                  </a:lnTo>
                  <a:lnTo>
                    <a:pt x="2512" y="7"/>
                  </a:lnTo>
                  <a:lnTo>
                    <a:pt x="2537" y="0"/>
                  </a:lnTo>
                  <a:lnTo>
                    <a:pt x="2537" y="0"/>
                  </a:lnTo>
                  <a:lnTo>
                    <a:pt x="2550" y="38"/>
                  </a:lnTo>
                  <a:lnTo>
                    <a:pt x="2538" y="54"/>
                  </a:lnTo>
                  <a:lnTo>
                    <a:pt x="2525" y="68"/>
                  </a:lnTo>
                  <a:lnTo>
                    <a:pt x="2520" y="76"/>
                  </a:lnTo>
                  <a:lnTo>
                    <a:pt x="2516" y="83"/>
                  </a:lnTo>
                  <a:lnTo>
                    <a:pt x="2515" y="92"/>
                  </a:lnTo>
                  <a:lnTo>
                    <a:pt x="2515" y="104"/>
                  </a:lnTo>
                  <a:lnTo>
                    <a:pt x="2519" y="126"/>
                  </a:lnTo>
                  <a:lnTo>
                    <a:pt x="2525" y="144"/>
                  </a:lnTo>
                  <a:lnTo>
                    <a:pt x="2528" y="152"/>
                  </a:lnTo>
                  <a:lnTo>
                    <a:pt x="2532" y="160"/>
                  </a:lnTo>
                  <a:lnTo>
                    <a:pt x="2536" y="165"/>
                  </a:lnTo>
                  <a:lnTo>
                    <a:pt x="2541" y="170"/>
                  </a:lnTo>
                  <a:lnTo>
                    <a:pt x="2546" y="175"/>
                  </a:lnTo>
                  <a:lnTo>
                    <a:pt x="2552" y="178"/>
                  </a:lnTo>
                  <a:lnTo>
                    <a:pt x="2559" y="179"/>
                  </a:lnTo>
                  <a:lnTo>
                    <a:pt x="2567" y="181"/>
                  </a:lnTo>
                  <a:lnTo>
                    <a:pt x="2574" y="179"/>
                  </a:lnTo>
                  <a:lnTo>
                    <a:pt x="2584" y="177"/>
                  </a:lnTo>
                  <a:lnTo>
                    <a:pt x="2594" y="174"/>
                  </a:lnTo>
                  <a:lnTo>
                    <a:pt x="2604" y="169"/>
                  </a:lnTo>
                  <a:lnTo>
                    <a:pt x="2612" y="165"/>
                  </a:lnTo>
                  <a:lnTo>
                    <a:pt x="2620" y="162"/>
                  </a:lnTo>
                  <a:lnTo>
                    <a:pt x="2628" y="161"/>
                  </a:lnTo>
                  <a:lnTo>
                    <a:pt x="2634" y="160"/>
                  </a:lnTo>
                  <a:lnTo>
                    <a:pt x="2639" y="161"/>
                  </a:lnTo>
                  <a:lnTo>
                    <a:pt x="2644" y="161"/>
                  </a:lnTo>
                  <a:lnTo>
                    <a:pt x="2650" y="164"/>
                  </a:lnTo>
                  <a:lnTo>
                    <a:pt x="2653" y="166"/>
                  </a:lnTo>
                  <a:lnTo>
                    <a:pt x="2657" y="170"/>
                  </a:lnTo>
                  <a:lnTo>
                    <a:pt x="2660" y="174"/>
                  </a:lnTo>
                  <a:lnTo>
                    <a:pt x="2661" y="179"/>
                  </a:lnTo>
                  <a:lnTo>
                    <a:pt x="2663" y="186"/>
                  </a:lnTo>
                  <a:lnTo>
                    <a:pt x="2664" y="192"/>
                  </a:lnTo>
                  <a:lnTo>
                    <a:pt x="2664" y="199"/>
                  </a:lnTo>
                  <a:lnTo>
                    <a:pt x="2663" y="206"/>
                  </a:lnTo>
                  <a:lnTo>
                    <a:pt x="2661" y="216"/>
                  </a:lnTo>
                  <a:lnTo>
                    <a:pt x="2657" y="234"/>
                  </a:lnTo>
                  <a:lnTo>
                    <a:pt x="2656" y="249"/>
                  </a:lnTo>
                  <a:lnTo>
                    <a:pt x="2656" y="262"/>
                  </a:lnTo>
                  <a:lnTo>
                    <a:pt x="2659" y="273"/>
                  </a:lnTo>
                  <a:lnTo>
                    <a:pt x="2663" y="282"/>
                  </a:lnTo>
                  <a:lnTo>
                    <a:pt x="2668" y="288"/>
                  </a:lnTo>
                  <a:lnTo>
                    <a:pt x="2673" y="295"/>
                  </a:lnTo>
                  <a:lnTo>
                    <a:pt x="2681" y="300"/>
                  </a:lnTo>
                  <a:lnTo>
                    <a:pt x="2696" y="310"/>
                  </a:lnTo>
                  <a:lnTo>
                    <a:pt x="2712" y="320"/>
                  </a:lnTo>
                  <a:lnTo>
                    <a:pt x="2718" y="327"/>
                  </a:lnTo>
                  <a:lnTo>
                    <a:pt x="2725" y="336"/>
                  </a:lnTo>
                  <a:lnTo>
                    <a:pt x="2731" y="345"/>
                  </a:lnTo>
                  <a:lnTo>
                    <a:pt x="2735" y="357"/>
                  </a:lnTo>
                  <a:lnTo>
                    <a:pt x="2739" y="368"/>
                  </a:lnTo>
                  <a:lnTo>
                    <a:pt x="2743" y="380"/>
                  </a:lnTo>
                  <a:lnTo>
                    <a:pt x="2748" y="390"/>
                  </a:lnTo>
                  <a:lnTo>
                    <a:pt x="2753" y="401"/>
                  </a:lnTo>
                  <a:lnTo>
                    <a:pt x="2760" y="410"/>
                  </a:lnTo>
                  <a:lnTo>
                    <a:pt x="2767" y="419"/>
                  </a:lnTo>
                  <a:lnTo>
                    <a:pt x="2777" y="427"/>
                  </a:lnTo>
                  <a:lnTo>
                    <a:pt x="2787" y="434"/>
                  </a:lnTo>
                  <a:lnTo>
                    <a:pt x="2799" y="438"/>
                  </a:lnTo>
                  <a:lnTo>
                    <a:pt x="2810" y="441"/>
                  </a:lnTo>
                  <a:lnTo>
                    <a:pt x="2821" y="444"/>
                  </a:lnTo>
                  <a:lnTo>
                    <a:pt x="2832" y="445"/>
                  </a:lnTo>
                  <a:lnTo>
                    <a:pt x="2841" y="447"/>
                  </a:lnTo>
                  <a:lnTo>
                    <a:pt x="2850" y="453"/>
                  </a:lnTo>
                  <a:lnTo>
                    <a:pt x="2856" y="456"/>
                  </a:lnTo>
                  <a:lnTo>
                    <a:pt x="2859" y="460"/>
                  </a:lnTo>
                  <a:lnTo>
                    <a:pt x="2863" y="466"/>
                  </a:lnTo>
                  <a:lnTo>
                    <a:pt x="2867" y="473"/>
                  </a:lnTo>
                  <a:lnTo>
                    <a:pt x="2865" y="493"/>
                  </a:lnTo>
                  <a:lnTo>
                    <a:pt x="2865" y="515"/>
                  </a:lnTo>
                  <a:lnTo>
                    <a:pt x="2866" y="538"/>
                  </a:lnTo>
                  <a:lnTo>
                    <a:pt x="2870" y="561"/>
                  </a:lnTo>
                  <a:lnTo>
                    <a:pt x="2875" y="583"/>
                  </a:lnTo>
                  <a:lnTo>
                    <a:pt x="2881" y="605"/>
                  </a:lnTo>
                  <a:lnTo>
                    <a:pt x="2887" y="616"/>
                  </a:lnTo>
                  <a:lnTo>
                    <a:pt x="2891" y="625"/>
                  </a:lnTo>
                  <a:lnTo>
                    <a:pt x="2896" y="634"/>
                  </a:lnTo>
                  <a:lnTo>
                    <a:pt x="2902" y="642"/>
                  </a:lnTo>
                  <a:lnTo>
                    <a:pt x="2905" y="646"/>
                  </a:lnTo>
                  <a:lnTo>
                    <a:pt x="2909" y="648"/>
                  </a:lnTo>
                  <a:lnTo>
                    <a:pt x="2911" y="651"/>
                  </a:lnTo>
                  <a:lnTo>
                    <a:pt x="2915" y="652"/>
                  </a:lnTo>
                  <a:lnTo>
                    <a:pt x="2922" y="652"/>
                  </a:lnTo>
                  <a:lnTo>
                    <a:pt x="2929" y="649"/>
                  </a:lnTo>
                  <a:lnTo>
                    <a:pt x="2936" y="644"/>
                  </a:lnTo>
                  <a:lnTo>
                    <a:pt x="2944" y="639"/>
                  </a:lnTo>
                  <a:lnTo>
                    <a:pt x="2951" y="631"/>
                  </a:lnTo>
                  <a:lnTo>
                    <a:pt x="2959" y="622"/>
                  </a:lnTo>
                  <a:lnTo>
                    <a:pt x="2973" y="605"/>
                  </a:lnTo>
                  <a:lnTo>
                    <a:pt x="2989" y="589"/>
                  </a:lnTo>
                  <a:lnTo>
                    <a:pt x="2995" y="582"/>
                  </a:lnTo>
                  <a:lnTo>
                    <a:pt x="3003" y="578"/>
                  </a:lnTo>
                  <a:lnTo>
                    <a:pt x="3010" y="574"/>
                  </a:lnTo>
                  <a:lnTo>
                    <a:pt x="3016" y="574"/>
                  </a:lnTo>
                  <a:lnTo>
                    <a:pt x="3021" y="577"/>
                  </a:lnTo>
                  <a:lnTo>
                    <a:pt x="3027" y="581"/>
                  </a:lnTo>
                  <a:lnTo>
                    <a:pt x="3030" y="585"/>
                  </a:lnTo>
                  <a:lnTo>
                    <a:pt x="3033" y="591"/>
                  </a:lnTo>
                  <a:lnTo>
                    <a:pt x="3040" y="607"/>
                  </a:lnTo>
                  <a:lnTo>
                    <a:pt x="3043" y="624"/>
                  </a:lnTo>
                  <a:lnTo>
                    <a:pt x="3050" y="660"/>
                  </a:lnTo>
                  <a:lnTo>
                    <a:pt x="3056" y="687"/>
                  </a:lnTo>
                  <a:lnTo>
                    <a:pt x="3063" y="701"/>
                  </a:lnTo>
                  <a:lnTo>
                    <a:pt x="3071" y="714"/>
                  </a:lnTo>
                  <a:lnTo>
                    <a:pt x="3080" y="726"/>
                  </a:lnTo>
                  <a:lnTo>
                    <a:pt x="3089" y="736"/>
                  </a:lnTo>
                  <a:lnTo>
                    <a:pt x="3109" y="757"/>
                  </a:lnTo>
                  <a:lnTo>
                    <a:pt x="3132" y="778"/>
                  </a:lnTo>
                  <a:lnTo>
                    <a:pt x="3137" y="783"/>
                  </a:lnTo>
                  <a:lnTo>
                    <a:pt x="3142" y="789"/>
                  </a:lnTo>
                  <a:lnTo>
                    <a:pt x="3146" y="797"/>
                  </a:lnTo>
                  <a:lnTo>
                    <a:pt x="3150" y="806"/>
                  </a:lnTo>
                  <a:lnTo>
                    <a:pt x="3157" y="823"/>
                  </a:lnTo>
                  <a:lnTo>
                    <a:pt x="3165" y="841"/>
                  </a:lnTo>
                  <a:lnTo>
                    <a:pt x="3169" y="849"/>
                  </a:lnTo>
                  <a:lnTo>
                    <a:pt x="3174" y="857"/>
                  </a:lnTo>
                  <a:lnTo>
                    <a:pt x="3179" y="865"/>
                  </a:lnTo>
                  <a:lnTo>
                    <a:pt x="3185" y="871"/>
                  </a:lnTo>
                  <a:lnTo>
                    <a:pt x="3191" y="876"/>
                  </a:lnTo>
                  <a:lnTo>
                    <a:pt x="3198" y="880"/>
                  </a:lnTo>
                  <a:lnTo>
                    <a:pt x="3205" y="883"/>
                  </a:lnTo>
                  <a:lnTo>
                    <a:pt x="3214" y="883"/>
                  </a:lnTo>
                  <a:lnTo>
                    <a:pt x="3253" y="883"/>
                  </a:lnTo>
                  <a:lnTo>
                    <a:pt x="3279" y="884"/>
                  </a:lnTo>
                  <a:lnTo>
                    <a:pt x="3290" y="887"/>
                  </a:lnTo>
                  <a:lnTo>
                    <a:pt x="3303" y="893"/>
                  </a:lnTo>
                  <a:lnTo>
                    <a:pt x="3318" y="901"/>
                  </a:lnTo>
                  <a:lnTo>
                    <a:pt x="3338" y="914"/>
                  </a:lnTo>
                  <a:lnTo>
                    <a:pt x="3338" y="914"/>
                  </a:lnTo>
                  <a:lnTo>
                    <a:pt x="3347" y="924"/>
                  </a:lnTo>
                  <a:lnTo>
                    <a:pt x="3357" y="934"/>
                  </a:lnTo>
                  <a:lnTo>
                    <a:pt x="3362" y="940"/>
                  </a:lnTo>
                  <a:lnTo>
                    <a:pt x="3367" y="944"/>
                  </a:lnTo>
                  <a:lnTo>
                    <a:pt x="3374" y="947"/>
                  </a:lnTo>
                  <a:lnTo>
                    <a:pt x="3380" y="950"/>
                  </a:lnTo>
                  <a:lnTo>
                    <a:pt x="3393" y="951"/>
                  </a:lnTo>
                  <a:lnTo>
                    <a:pt x="3406" y="950"/>
                  </a:lnTo>
                  <a:lnTo>
                    <a:pt x="3424" y="947"/>
                  </a:lnTo>
                  <a:lnTo>
                    <a:pt x="3442" y="945"/>
                  </a:lnTo>
                  <a:lnTo>
                    <a:pt x="3493" y="950"/>
                  </a:lnTo>
                  <a:lnTo>
                    <a:pt x="3493" y="950"/>
                  </a:lnTo>
                  <a:lnTo>
                    <a:pt x="3507" y="962"/>
                  </a:lnTo>
                  <a:lnTo>
                    <a:pt x="3519" y="975"/>
                  </a:lnTo>
                  <a:lnTo>
                    <a:pt x="3531" y="988"/>
                  </a:lnTo>
                  <a:lnTo>
                    <a:pt x="3542" y="1001"/>
                  </a:lnTo>
                  <a:lnTo>
                    <a:pt x="3562" y="1028"/>
                  </a:lnTo>
                  <a:lnTo>
                    <a:pt x="3582" y="1056"/>
                  </a:lnTo>
                  <a:lnTo>
                    <a:pt x="3588" y="1063"/>
                  </a:lnTo>
                  <a:lnTo>
                    <a:pt x="3593" y="1069"/>
                  </a:lnTo>
                  <a:lnTo>
                    <a:pt x="3599" y="1073"/>
                  </a:lnTo>
                  <a:lnTo>
                    <a:pt x="3606" y="1077"/>
                  </a:lnTo>
                  <a:lnTo>
                    <a:pt x="3619" y="1083"/>
                  </a:lnTo>
                  <a:lnTo>
                    <a:pt x="3633" y="1087"/>
                  </a:lnTo>
                  <a:lnTo>
                    <a:pt x="3648" y="1091"/>
                  </a:lnTo>
                  <a:lnTo>
                    <a:pt x="3664" y="1094"/>
                  </a:lnTo>
                  <a:lnTo>
                    <a:pt x="3680" y="1098"/>
                  </a:lnTo>
                  <a:lnTo>
                    <a:pt x="3694" y="1103"/>
                  </a:lnTo>
                  <a:lnTo>
                    <a:pt x="3703" y="1108"/>
                  </a:lnTo>
                  <a:lnTo>
                    <a:pt x="3712" y="1113"/>
                  </a:lnTo>
                  <a:lnTo>
                    <a:pt x="3720" y="1118"/>
                  </a:lnTo>
                  <a:lnTo>
                    <a:pt x="3727" y="1125"/>
                  </a:lnTo>
                  <a:lnTo>
                    <a:pt x="3743" y="1139"/>
                  </a:lnTo>
                  <a:lnTo>
                    <a:pt x="3756" y="1153"/>
                  </a:lnTo>
                  <a:lnTo>
                    <a:pt x="3771" y="1168"/>
                  </a:lnTo>
                  <a:lnTo>
                    <a:pt x="3787" y="1181"/>
                  </a:lnTo>
                  <a:lnTo>
                    <a:pt x="3796" y="1186"/>
                  </a:lnTo>
                  <a:lnTo>
                    <a:pt x="3806" y="1191"/>
                  </a:lnTo>
                  <a:lnTo>
                    <a:pt x="3817" y="1195"/>
                  </a:lnTo>
                  <a:lnTo>
                    <a:pt x="3830" y="1199"/>
                  </a:lnTo>
                  <a:lnTo>
                    <a:pt x="3851" y="1204"/>
                  </a:lnTo>
                  <a:lnTo>
                    <a:pt x="3871" y="1210"/>
                  </a:lnTo>
                  <a:lnTo>
                    <a:pt x="3892" y="1218"/>
                  </a:lnTo>
                  <a:lnTo>
                    <a:pt x="3913" y="1226"/>
                  </a:lnTo>
                  <a:lnTo>
                    <a:pt x="3932" y="1235"/>
                  </a:lnTo>
                  <a:lnTo>
                    <a:pt x="3953" y="1245"/>
                  </a:lnTo>
                  <a:lnTo>
                    <a:pt x="3971" y="1256"/>
                  </a:lnTo>
                  <a:lnTo>
                    <a:pt x="3989" y="1267"/>
                  </a:lnTo>
                  <a:lnTo>
                    <a:pt x="4019" y="1295"/>
                  </a:lnTo>
                  <a:lnTo>
                    <a:pt x="4005" y="1319"/>
                  </a:lnTo>
                  <a:lnTo>
                    <a:pt x="3989" y="1343"/>
                  </a:lnTo>
                  <a:lnTo>
                    <a:pt x="3971" y="1367"/>
                  </a:lnTo>
                  <a:lnTo>
                    <a:pt x="3952" y="1389"/>
                  </a:lnTo>
                  <a:lnTo>
                    <a:pt x="3930" y="1412"/>
                  </a:lnTo>
                  <a:lnTo>
                    <a:pt x="3908" y="1435"/>
                  </a:lnTo>
                  <a:lnTo>
                    <a:pt x="3888" y="1457"/>
                  </a:lnTo>
                  <a:lnTo>
                    <a:pt x="3870" y="1480"/>
                  </a:lnTo>
                  <a:lnTo>
                    <a:pt x="3862" y="1492"/>
                  </a:lnTo>
                  <a:lnTo>
                    <a:pt x="3854" y="1503"/>
                  </a:lnTo>
                  <a:lnTo>
                    <a:pt x="3847" y="1515"/>
                  </a:lnTo>
                  <a:lnTo>
                    <a:pt x="3840" y="1528"/>
                  </a:lnTo>
                  <a:lnTo>
                    <a:pt x="3834" y="1542"/>
                  </a:lnTo>
                  <a:lnTo>
                    <a:pt x="3829" y="1556"/>
                  </a:lnTo>
                  <a:lnTo>
                    <a:pt x="3825" y="1571"/>
                  </a:lnTo>
                  <a:lnTo>
                    <a:pt x="3821" y="1587"/>
                  </a:lnTo>
                  <a:lnTo>
                    <a:pt x="3816" y="1603"/>
                  </a:lnTo>
                  <a:lnTo>
                    <a:pt x="3810" y="1617"/>
                  </a:lnTo>
                  <a:lnTo>
                    <a:pt x="3803" y="1631"/>
                  </a:lnTo>
                  <a:lnTo>
                    <a:pt x="3795" y="1643"/>
                  </a:lnTo>
                  <a:lnTo>
                    <a:pt x="3778" y="1668"/>
                  </a:lnTo>
                  <a:lnTo>
                    <a:pt x="3761" y="1694"/>
                  </a:lnTo>
                  <a:lnTo>
                    <a:pt x="3752" y="1710"/>
                  </a:lnTo>
                  <a:lnTo>
                    <a:pt x="3746" y="1727"/>
                  </a:lnTo>
                  <a:lnTo>
                    <a:pt x="3742" y="1744"/>
                  </a:lnTo>
                  <a:lnTo>
                    <a:pt x="3739" y="1761"/>
                  </a:lnTo>
                  <a:lnTo>
                    <a:pt x="3734" y="1796"/>
                  </a:lnTo>
                  <a:lnTo>
                    <a:pt x="3726" y="1834"/>
                  </a:lnTo>
                  <a:lnTo>
                    <a:pt x="3725" y="1841"/>
                  </a:lnTo>
                  <a:lnTo>
                    <a:pt x="3724" y="1849"/>
                  </a:lnTo>
                  <a:lnTo>
                    <a:pt x="3724" y="1858"/>
                  </a:lnTo>
                  <a:lnTo>
                    <a:pt x="3725" y="1867"/>
                  </a:lnTo>
                  <a:lnTo>
                    <a:pt x="3726" y="1878"/>
                  </a:lnTo>
                  <a:lnTo>
                    <a:pt x="3727" y="1887"/>
                  </a:lnTo>
                  <a:lnTo>
                    <a:pt x="3730" y="1897"/>
                  </a:lnTo>
                  <a:lnTo>
                    <a:pt x="3734" y="1906"/>
                  </a:lnTo>
                  <a:lnTo>
                    <a:pt x="3734" y="1906"/>
                  </a:lnTo>
                  <a:lnTo>
                    <a:pt x="3673" y="1935"/>
                  </a:lnTo>
                  <a:lnTo>
                    <a:pt x="3667" y="1940"/>
                  </a:lnTo>
                  <a:lnTo>
                    <a:pt x="3660" y="1942"/>
                  </a:lnTo>
                  <a:lnTo>
                    <a:pt x="3652" y="1946"/>
                  </a:lnTo>
                  <a:lnTo>
                    <a:pt x="3646" y="1948"/>
                  </a:lnTo>
                  <a:lnTo>
                    <a:pt x="3637" y="1948"/>
                  </a:lnTo>
                  <a:lnTo>
                    <a:pt x="3629" y="1949"/>
                  </a:lnTo>
                  <a:lnTo>
                    <a:pt x="3620" y="1948"/>
                  </a:lnTo>
                  <a:lnTo>
                    <a:pt x="3612" y="1946"/>
                  </a:lnTo>
                  <a:lnTo>
                    <a:pt x="3594" y="1942"/>
                  </a:lnTo>
                  <a:lnTo>
                    <a:pt x="3577" y="1937"/>
                  </a:lnTo>
                  <a:lnTo>
                    <a:pt x="3562" y="1932"/>
                  </a:lnTo>
                  <a:lnTo>
                    <a:pt x="3547" y="1927"/>
                  </a:lnTo>
                  <a:lnTo>
                    <a:pt x="3533" y="1922"/>
                  </a:lnTo>
                  <a:lnTo>
                    <a:pt x="3521" y="1916"/>
                  </a:lnTo>
                  <a:lnTo>
                    <a:pt x="3511" y="1915"/>
                  </a:lnTo>
                  <a:lnTo>
                    <a:pt x="3502" y="1914"/>
                  </a:lnTo>
                  <a:lnTo>
                    <a:pt x="3494" y="1916"/>
                  </a:lnTo>
                  <a:lnTo>
                    <a:pt x="3486" y="1920"/>
                  </a:lnTo>
                  <a:lnTo>
                    <a:pt x="3479" y="1929"/>
                  </a:lnTo>
                  <a:lnTo>
                    <a:pt x="3470" y="1940"/>
                  </a:lnTo>
                  <a:lnTo>
                    <a:pt x="3457" y="1957"/>
                  </a:lnTo>
                  <a:lnTo>
                    <a:pt x="3446" y="1972"/>
                  </a:lnTo>
                  <a:lnTo>
                    <a:pt x="3445" y="1976"/>
                  </a:lnTo>
                  <a:lnTo>
                    <a:pt x="3444" y="1980"/>
                  </a:lnTo>
                  <a:lnTo>
                    <a:pt x="3444" y="1984"/>
                  </a:lnTo>
                  <a:lnTo>
                    <a:pt x="3445" y="1988"/>
                  </a:lnTo>
                  <a:lnTo>
                    <a:pt x="3446" y="1992"/>
                  </a:lnTo>
                  <a:lnTo>
                    <a:pt x="3450" y="1995"/>
                  </a:lnTo>
                  <a:lnTo>
                    <a:pt x="3454" y="1999"/>
                  </a:lnTo>
                  <a:lnTo>
                    <a:pt x="3459" y="2003"/>
                  </a:lnTo>
                  <a:lnTo>
                    <a:pt x="3475" y="2008"/>
                  </a:lnTo>
                  <a:lnTo>
                    <a:pt x="3492" y="2012"/>
                  </a:lnTo>
                  <a:lnTo>
                    <a:pt x="3494" y="2014"/>
                  </a:lnTo>
                  <a:lnTo>
                    <a:pt x="3498" y="2015"/>
                  </a:lnTo>
                  <a:lnTo>
                    <a:pt x="3499" y="2016"/>
                  </a:lnTo>
                  <a:lnTo>
                    <a:pt x="3501" y="2019"/>
                  </a:lnTo>
                  <a:lnTo>
                    <a:pt x="3502" y="2021"/>
                  </a:lnTo>
                  <a:lnTo>
                    <a:pt x="3501" y="2025"/>
                  </a:lnTo>
                  <a:lnTo>
                    <a:pt x="3499" y="2029"/>
                  </a:lnTo>
                  <a:lnTo>
                    <a:pt x="3497" y="2034"/>
                  </a:lnTo>
                  <a:lnTo>
                    <a:pt x="3486" y="2047"/>
                  </a:lnTo>
                  <a:lnTo>
                    <a:pt x="3475" y="2060"/>
                  </a:lnTo>
                  <a:lnTo>
                    <a:pt x="3459" y="2073"/>
                  </a:lnTo>
                  <a:lnTo>
                    <a:pt x="3444" y="2084"/>
                  </a:lnTo>
                  <a:lnTo>
                    <a:pt x="3428" y="2094"/>
                  </a:lnTo>
                  <a:lnTo>
                    <a:pt x="3410" y="2100"/>
                  </a:lnTo>
                  <a:lnTo>
                    <a:pt x="3402" y="2103"/>
                  </a:lnTo>
                  <a:lnTo>
                    <a:pt x="3393" y="2104"/>
                  </a:lnTo>
                  <a:lnTo>
                    <a:pt x="3385" y="2106"/>
                  </a:lnTo>
                  <a:lnTo>
                    <a:pt x="3378" y="2106"/>
                  </a:lnTo>
                  <a:lnTo>
                    <a:pt x="3365" y="2104"/>
                  </a:lnTo>
                  <a:lnTo>
                    <a:pt x="3353" y="2107"/>
                  </a:lnTo>
                  <a:lnTo>
                    <a:pt x="3341" y="2111"/>
                  </a:lnTo>
                  <a:lnTo>
                    <a:pt x="3331" y="2116"/>
                  </a:lnTo>
                  <a:lnTo>
                    <a:pt x="3322" y="2124"/>
                  </a:lnTo>
                  <a:lnTo>
                    <a:pt x="3313" y="2131"/>
                  </a:lnTo>
                  <a:lnTo>
                    <a:pt x="3304" y="2141"/>
                  </a:lnTo>
                  <a:lnTo>
                    <a:pt x="3295" y="2151"/>
                  </a:lnTo>
                  <a:lnTo>
                    <a:pt x="3279" y="2173"/>
                  </a:lnTo>
                  <a:lnTo>
                    <a:pt x="3261" y="2194"/>
                  </a:lnTo>
                  <a:lnTo>
                    <a:pt x="3252" y="2204"/>
                  </a:lnTo>
                  <a:lnTo>
                    <a:pt x="3243" y="2213"/>
                  </a:lnTo>
                  <a:lnTo>
                    <a:pt x="3233" y="2221"/>
                  </a:lnTo>
                  <a:lnTo>
                    <a:pt x="3222" y="2229"/>
                  </a:lnTo>
                  <a:lnTo>
                    <a:pt x="3209" y="2236"/>
                  </a:lnTo>
                  <a:lnTo>
                    <a:pt x="3199" y="2245"/>
                  </a:lnTo>
                  <a:lnTo>
                    <a:pt x="3190" y="2256"/>
                  </a:lnTo>
                  <a:lnTo>
                    <a:pt x="3182" y="2267"/>
                  </a:lnTo>
                  <a:lnTo>
                    <a:pt x="3168" y="2292"/>
                  </a:lnTo>
                  <a:lnTo>
                    <a:pt x="3154" y="2317"/>
                  </a:lnTo>
                  <a:lnTo>
                    <a:pt x="3146" y="2330"/>
                  </a:lnTo>
                  <a:lnTo>
                    <a:pt x="3137" y="2341"/>
                  </a:lnTo>
                  <a:lnTo>
                    <a:pt x="3128" y="2353"/>
                  </a:lnTo>
                  <a:lnTo>
                    <a:pt x="3117" y="2363"/>
                  </a:lnTo>
                  <a:lnTo>
                    <a:pt x="3094" y="2384"/>
                  </a:lnTo>
                  <a:lnTo>
                    <a:pt x="3072" y="2405"/>
                  </a:lnTo>
                  <a:lnTo>
                    <a:pt x="3064" y="2410"/>
                  </a:lnTo>
                  <a:lnTo>
                    <a:pt x="3056" y="2416"/>
                  </a:lnTo>
                  <a:lnTo>
                    <a:pt x="3050" y="2423"/>
                  </a:lnTo>
                  <a:lnTo>
                    <a:pt x="3046" y="2429"/>
                  </a:lnTo>
                  <a:lnTo>
                    <a:pt x="3043" y="2437"/>
                  </a:lnTo>
                  <a:lnTo>
                    <a:pt x="3043" y="2445"/>
                  </a:lnTo>
                  <a:lnTo>
                    <a:pt x="3046" y="2454"/>
                  </a:lnTo>
                  <a:lnTo>
                    <a:pt x="3051" y="2464"/>
                  </a:lnTo>
                  <a:lnTo>
                    <a:pt x="3060" y="2477"/>
                  </a:lnTo>
                  <a:lnTo>
                    <a:pt x="3071" y="2490"/>
                  </a:lnTo>
                  <a:lnTo>
                    <a:pt x="3076" y="2494"/>
                  </a:lnTo>
                  <a:lnTo>
                    <a:pt x="3082" y="2498"/>
                  </a:lnTo>
                  <a:lnTo>
                    <a:pt x="3090" y="2502"/>
                  </a:lnTo>
                  <a:lnTo>
                    <a:pt x="3099" y="2503"/>
                  </a:lnTo>
                  <a:lnTo>
                    <a:pt x="3112" y="2505"/>
                  </a:lnTo>
                  <a:lnTo>
                    <a:pt x="3124" y="2505"/>
                  </a:lnTo>
                  <a:lnTo>
                    <a:pt x="3135" y="2502"/>
                  </a:lnTo>
                  <a:lnTo>
                    <a:pt x="3147" y="2498"/>
                  </a:lnTo>
                  <a:lnTo>
                    <a:pt x="3156" y="2492"/>
                  </a:lnTo>
                  <a:lnTo>
                    <a:pt x="3164" y="2484"/>
                  </a:lnTo>
                  <a:lnTo>
                    <a:pt x="3168" y="2480"/>
                  </a:lnTo>
                  <a:lnTo>
                    <a:pt x="3170" y="2475"/>
                  </a:lnTo>
                  <a:lnTo>
                    <a:pt x="3173" y="2468"/>
                  </a:lnTo>
                  <a:lnTo>
                    <a:pt x="3174" y="2462"/>
                  </a:lnTo>
                  <a:lnTo>
                    <a:pt x="3177" y="2454"/>
                  </a:lnTo>
                  <a:lnTo>
                    <a:pt x="3181" y="2446"/>
                  </a:lnTo>
                  <a:lnTo>
                    <a:pt x="3183" y="2438"/>
                  </a:lnTo>
                  <a:lnTo>
                    <a:pt x="3189" y="2432"/>
                  </a:lnTo>
                  <a:lnTo>
                    <a:pt x="3192" y="2427"/>
                  </a:lnTo>
                  <a:lnTo>
                    <a:pt x="3198" y="2422"/>
                  </a:lnTo>
                  <a:lnTo>
                    <a:pt x="3203" y="2418"/>
                  </a:lnTo>
                  <a:lnTo>
                    <a:pt x="3208" y="2414"/>
                  </a:lnTo>
                  <a:lnTo>
                    <a:pt x="3220" y="2407"/>
                  </a:lnTo>
                  <a:lnTo>
                    <a:pt x="3234" y="2403"/>
                  </a:lnTo>
                  <a:lnTo>
                    <a:pt x="3248" y="2400"/>
                  </a:lnTo>
                  <a:lnTo>
                    <a:pt x="3265" y="2396"/>
                  </a:lnTo>
                  <a:lnTo>
                    <a:pt x="3279" y="2394"/>
                  </a:lnTo>
                  <a:lnTo>
                    <a:pt x="3293" y="2393"/>
                  </a:lnTo>
                  <a:lnTo>
                    <a:pt x="3305" y="2394"/>
                  </a:lnTo>
                  <a:lnTo>
                    <a:pt x="3315" y="2397"/>
                  </a:lnTo>
                  <a:lnTo>
                    <a:pt x="3325" y="2401"/>
                  </a:lnTo>
                  <a:lnTo>
                    <a:pt x="3334" y="2406"/>
                  </a:lnTo>
                  <a:lnTo>
                    <a:pt x="3341" y="2413"/>
                  </a:lnTo>
                  <a:lnTo>
                    <a:pt x="3347" y="2420"/>
                  </a:lnTo>
                  <a:lnTo>
                    <a:pt x="3352" y="2429"/>
                  </a:lnTo>
                  <a:lnTo>
                    <a:pt x="3357" y="2438"/>
                  </a:lnTo>
                  <a:lnTo>
                    <a:pt x="3361" y="2449"/>
                  </a:lnTo>
                  <a:lnTo>
                    <a:pt x="3363" y="2460"/>
                  </a:lnTo>
                  <a:lnTo>
                    <a:pt x="3366" y="2484"/>
                  </a:lnTo>
                  <a:lnTo>
                    <a:pt x="3367" y="2510"/>
                  </a:lnTo>
                  <a:lnTo>
                    <a:pt x="3363" y="2520"/>
                  </a:lnTo>
                  <a:lnTo>
                    <a:pt x="3360" y="2528"/>
                  </a:lnTo>
                  <a:lnTo>
                    <a:pt x="3358" y="2537"/>
                  </a:lnTo>
                  <a:lnTo>
                    <a:pt x="3358" y="2547"/>
                  </a:lnTo>
                  <a:lnTo>
                    <a:pt x="3358" y="2555"/>
                  </a:lnTo>
                  <a:lnTo>
                    <a:pt x="3360" y="2560"/>
                  </a:lnTo>
                  <a:lnTo>
                    <a:pt x="3361" y="2567"/>
                  </a:lnTo>
                  <a:lnTo>
                    <a:pt x="3365" y="2572"/>
                  </a:lnTo>
                  <a:lnTo>
                    <a:pt x="3370" y="2581"/>
                  </a:lnTo>
                  <a:lnTo>
                    <a:pt x="3374" y="2589"/>
                  </a:lnTo>
                  <a:lnTo>
                    <a:pt x="3378" y="2597"/>
                  </a:lnTo>
                  <a:lnTo>
                    <a:pt x="3380" y="2607"/>
                  </a:lnTo>
                  <a:lnTo>
                    <a:pt x="3380" y="2617"/>
                  </a:lnTo>
                  <a:lnTo>
                    <a:pt x="3380" y="2629"/>
                  </a:lnTo>
                  <a:lnTo>
                    <a:pt x="3382" y="2641"/>
                  </a:lnTo>
                  <a:lnTo>
                    <a:pt x="3382" y="2651"/>
                  </a:lnTo>
                  <a:lnTo>
                    <a:pt x="3382" y="2651"/>
                  </a:lnTo>
                  <a:lnTo>
                    <a:pt x="3323" y="2666"/>
                  </a:lnTo>
                  <a:lnTo>
                    <a:pt x="3325" y="2678"/>
                  </a:lnTo>
                  <a:lnTo>
                    <a:pt x="3325" y="2688"/>
                  </a:lnTo>
                  <a:lnTo>
                    <a:pt x="3325" y="2700"/>
                  </a:lnTo>
                  <a:lnTo>
                    <a:pt x="3326" y="2711"/>
                  </a:lnTo>
                  <a:lnTo>
                    <a:pt x="3330" y="2717"/>
                  </a:lnTo>
                  <a:lnTo>
                    <a:pt x="3334" y="2723"/>
                  </a:lnTo>
                  <a:lnTo>
                    <a:pt x="3339" y="2727"/>
                  </a:lnTo>
                  <a:lnTo>
                    <a:pt x="3343" y="2731"/>
                  </a:lnTo>
                  <a:lnTo>
                    <a:pt x="3348" y="2735"/>
                  </a:lnTo>
                  <a:lnTo>
                    <a:pt x="3350" y="2742"/>
                  </a:lnTo>
                  <a:lnTo>
                    <a:pt x="3353" y="2748"/>
                  </a:lnTo>
                  <a:lnTo>
                    <a:pt x="3354" y="2758"/>
                  </a:lnTo>
                  <a:lnTo>
                    <a:pt x="3353" y="2775"/>
                  </a:lnTo>
                  <a:lnTo>
                    <a:pt x="3353" y="2793"/>
                  </a:lnTo>
                  <a:lnTo>
                    <a:pt x="3354" y="2802"/>
                  </a:lnTo>
                  <a:lnTo>
                    <a:pt x="3356" y="2810"/>
                  </a:lnTo>
                  <a:lnTo>
                    <a:pt x="3360" y="2817"/>
                  </a:lnTo>
                  <a:lnTo>
                    <a:pt x="3366" y="2823"/>
                  </a:lnTo>
                  <a:lnTo>
                    <a:pt x="3374" y="2830"/>
                  </a:lnTo>
                  <a:lnTo>
                    <a:pt x="3380" y="2837"/>
                  </a:lnTo>
                  <a:lnTo>
                    <a:pt x="3385" y="2844"/>
                  </a:lnTo>
                  <a:lnTo>
                    <a:pt x="3389" y="2849"/>
                  </a:lnTo>
                  <a:lnTo>
                    <a:pt x="3392" y="2856"/>
                  </a:lnTo>
                  <a:lnTo>
                    <a:pt x="3393" y="2862"/>
                  </a:lnTo>
                  <a:lnTo>
                    <a:pt x="3393" y="2869"/>
                  </a:lnTo>
                  <a:lnTo>
                    <a:pt x="3393" y="2874"/>
                  </a:lnTo>
                  <a:lnTo>
                    <a:pt x="3392" y="2880"/>
                  </a:lnTo>
                  <a:lnTo>
                    <a:pt x="3389" y="2887"/>
                  </a:lnTo>
                  <a:lnTo>
                    <a:pt x="3385" y="2892"/>
                  </a:lnTo>
                  <a:lnTo>
                    <a:pt x="3382" y="2898"/>
                  </a:lnTo>
                  <a:lnTo>
                    <a:pt x="3372" y="2910"/>
                  </a:lnTo>
                  <a:lnTo>
                    <a:pt x="3360" y="2923"/>
                  </a:lnTo>
                  <a:lnTo>
                    <a:pt x="3350" y="2932"/>
                  </a:lnTo>
                  <a:lnTo>
                    <a:pt x="3341" y="2941"/>
                  </a:lnTo>
                  <a:lnTo>
                    <a:pt x="3331" y="2949"/>
                  </a:lnTo>
                  <a:lnTo>
                    <a:pt x="3321" y="2957"/>
                  </a:lnTo>
                  <a:lnTo>
                    <a:pt x="3310" y="2963"/>
                  </a:lnTo>
                  <a:lnTo>
                    <a:pt x="3299" y="2968"/>
                  </a:lnTo>
                  <a:lnTo>
                    <a:pt x="3286" y="2972"/>
                  </a:lnTo>
                  <a:lnTo>
                    <a:pt x="3273" y="2975"/>
                  </a:lnTo>
                  <a:lnTo>
                    <a:pt x="3256" y="2979"/>
                  </a:lnTo>
                  <a:lnTo>
                    <a:pt x="3242" y="2983"/>
                  </a:lnTo>
                  <a:lnTo>
                    <a:pt x="3235" y="2986"/>
                  </a:lnTo>
                  <a:lnTo>
                    <a:pt x="3230" y="2992"/>
                  </a:lnTo>
                  <a:lnTo>
                    <a:pt x="3227" y="2999"/>
                  </a:lnTo>
                  <a:lnTo>
                    <a:pt x="3227" y="3008"/>
                  </a:lnTo>
                  <a:lnTo>
                    <a:pt x="3227" y="3019"/>
                  </a:lnTo>
                  <a:lnTo>
                    <a:pt x="3229" y="3030"/>
                  </a:lnTo>
                  <a:lnTo>
                    <a:pt x="3231" y="3042"/>
                  </a:lnTo>
                  <a:lnTo>
                    <a:pt x="3234" y="3055"/>
                  </a:lnTo>
                  <a:lnTo>
                    <a:pt x="3238" y="3067"/>
                  </a:lnTo>
                  <a:lnTo>
                    <a:pt x="3243" y="3077"/>
                  </a:lnTo>
                  <a:lnTo>
                    <a:pt x="3249" y="3086"/>
                  </a:lnTo>
                  <a:lnTo>
                    <a:pt x="3257" y="3093"/>
                  </a:lnTo>
                  <a:lnTo>
                    <a:pt x="3270" y="3102"/>
                  </a:lnTo>
                  <a:lnTo>
                    <a:pt x="3282" y="3108"/>
                  </a:lnTo>
                  <a:lnTo>
                    <a:pt x="3292" y="3115"/>
                  </a:lnTo>
                  <a:lnTo>
                    <a:pt x="3300" y="3121"/>
                  </a:lnTo>
                  <a:lnTo>
                    <a:pt x="3305" y="3129"/>
                  </a:lnTo>
                  <a:lnTo>
                    <a:pt x="3309" y="3139"/>
                  </a:lnTo>
                  <a:lnTo>
                    <a:pt x="3312" y="3154"/>
                  </a:lnTo>
                  <a:lnTo>
                    <a:pt x="3312" y="3170"/>
                  </a:lnTo>
                  <a:lnTo>
                    <a:pt x="3306" y="3178"/>
                  </a:lnTo>
                  <a:lnTo>
                    <a:pt x="3300" y="3186"/>
                  </a:lnTo>
                  <a:lnTo>
                    <a:pt x="3293" y="3192"/>
                  </a:lnTo>
                  <a:lnTo>
                    <a:pt x="3287" y="3198"/>
                  </a:lnTo>
                  <a:lnTo>
                    <a:pt x="3274" y="3209"/>
                  </a:lnTo>
                  <a:lnTo>
                    <a:pt x="3262" y="3220"/>
                  </a:lnTo>
                  <a:lnTo>
                    <a:pt x="3257" y="3226"/>
                  </a:lnTo>
                  <a:lnTo>
                    <a:pt x="3252" y="3231"/>
                  </a:lnTo>
                  <a:lnTo>
                    <a:pt x="3248" y="3239"/>
                  </a:lnTo>
                  <a:lnTo>
                    <a:pt x="3246" y="3246"/>
                  </a:lnTo>
                  <a:lnTo>
                    <a:pt x="3244" y="3255"/>
                  </a:lnTo>
                  <a:lnTo>
                    <a:pt x="3244" y="3265"/>
                  </a:lnTo>
                  <a:lnTo>
                    <a:pt x="3246" y="3275"/>
                  </a:lnTo>
                  <a:lnTo>
                    <a:pt x="3248" y="3288"/>
                  </a:lnTo>
                  <a:lnTo>
                    <a:pt x="3252" y="3305"/>
                  </a:lnTo>
                  <a:lnTo>
                    <a:pt x="3255" y="3322"/>
                  </a:lnTo>
                  <a:lnTo>
                    <a:pt x="3256" y="3339"/>
                  </a:lnTo>
                  <a:lnTo>
                    <a:pt x="3257" y="3357"/>
                  </a:lnTo>
                  <a:lnTo>
                    <a:pt x="3260" y="3374"/>
                  </a:lnTo>
                  <a:lnTo>
                    <a:pt x="3262" y="3391"/>
                  </a:lnTo>
                  <a:lnTo>
                    <a:pt x="3268" y="3407"/>
                  </a:lnTo>
                  <a:lnTo>
                    <a:pt x="3274" y="3424"/>
                  </a:lnTo>
                  <a:lnTo>
                    <a:pt x="3281" y="3432"/>
                  </a:lnTo>
                  <a:lnTo>
                    <a:pt x="3288" y="3440"/>
                  </a:lnTo>
                  <a:lnTo>
                    <a:pt x="3297" y="3445"/>
                  </a:lnTo>
                  <a:lnTo>
                    <a:pt x="3308" y="3451"/>
                  </a:lnTo>
                  <a:lnTo>
                    <a:pt x="3332" y="3459"/>
                  </a:lnTo>
                  <a:lnTo>
                    <a:pt x="3357" y="3468"/>
                  </a:lnTo>
                  <a:lnTo>
                    <a:pt x="3370" y="3472"/>
                  </a:lnTo>
                  <a:lnTo>
                    <a:pt x="3382" y="3476"/>
                  </a:lnTo>
                  <a:lnTo>
                    <a:pt x="3392" y="3481"/>
                  </a:lnTo>
                  <a:lnTo>
                    <a:pt x="3402" y="3486"/>
                  </a:lnTo>
                  <a:lnTo>
                    <a:pt x="3410" y="3494"/>
                  </a:lnTo>
                  <a:lnTo>
                    <a:pt x="3417" y="3502"/>
                  </a:lnTo>
                  <a:lnTo>
                    <a:pt x="3419" y="3506"/>
                  </a:lnTo>
                  <a:lnTo>
                    <a:pt x="3422" y="3511"/>
                  </a:lnTo>
                  <a:lnTo>
                    <a:pt x="3422" y="3516"/>
                  </a:lnTo>
                  <a:lnTo>
                    <a:pt x="3423" y="3521"/>
                  </a:lnTo>
                  <a:lnTo>
                    <a:pt x="3423" y="3529"/>
                  </a:lnTo>
                  <a:lnTo>
                    <a:pt x="3420" y="3537"/>
                  </a:lnTo>
                  <a:lnTo>
                    <a:pt x="3418" y="3543"/>
                  </a:lnTo>
                  <a:lnTo>
                    <a:pt x="3415" y="3549"/>
                  </a:lnTo>
                  <a:lnTo>
                    <a:pt x="3407" y="3560"/>
                  </a:lnTo>
                  <a:lnTo>
                    <a:pt x="3401" y="3575"/>
                  </a:lnTo>
                  <a:lnTo>
                    <a:pt x="3398" y="3586"/>
                  </a:lnTo>
                  <a:lnTo>
                    <a:pt x="3398" y="3600"/>
                  </a:lnTo>
                  <a:lnTo>
                    <a:pt x="3398" y="3615"/>
                  </a:lnTo>
                  <a:lnTo>
                    <a:pt x="3400" y="3629"/>
                  </a:lnTo>
                  <a:lnTo>
                    <a:pt x="3406" y="3657"/>
                  </a:lnTo>
                  <a:lnTo>
                    <a:pt x="3413" y="3683"/>
                  </a:lnTo>
                  <a:lnTo>
                    <a:pt x="3413" y="3683"/>
                  </a:lnTo>
                  <a:lnTo>
                    <a:pt x="3404" y="3685"/>
                  </a:lnTo>
                  <a:lnTo>
                    <a:pt x="3393" y="3687"/>
                  </a:lnTo>
                  <a:lnTo>
                    <a:pt x="3393" y="3687"/>
                  </a:lnTo>
                  <a:lnTo>
                    <a:pt x="3388" y="3676"/>
                  </a:lnTo>
                  <a:lnTo>
                    <a:pt x="3382" y="3664"/>
                  </a:lnTo>
                  <a:lnTo>
                    <a:pt x="3365" y="3661"/>
                  </a:lnTo>
                  <a:lnTo>
                    <a:pt x="3348" y="3660"/>
                  </a:lnTo>
                  <a:lnTo>
                    <a:pt x="3339" y="3661"/>
                  </a:lnTo>
                  <a:lnTo>
                    <a:pt x="3331" y="3664"/>
                  </a:lnTo>
                  <a:lnTo>
                    <a:pt x="3323" y="3668"/>
                  </a:lnTo>
                  <a:lnTo>
                    <a:pt x="3315" y="3673"/>
                  </a:lnTo>
                  <a:lnTo>
                    <a:pt x="3309" y="3712"/>
                  </a:lnTo>
                  <a:lnTo>
                    <a:pt x="3309" y="3712"/>
                  </a:lnTo>
                  <a:lnTo>
                    <a:pt x="3282" y="3721"/>
                  </a:lnTo>
                  <a:lnTo>
                    <a:pt x="3256" y="3730"/>
                  </a:lnTo>
                  <a:lnTo>
                    <a:pt x="3235" y="3739"/>
                  </a:lnTo>
                  <a:lnTo>
                    <a:pt x="3221" y="3748"/>
                  </a:lnTo>
                  <a:lnTo>
                    <a:pt x="3212" y="3756"/>
                  </a:lnTo>
                  <a:lnTo>
                    <a:pt x="3201" y="3762"/>
                  </a:lnTo>
                  <a:lnTo>
                    <a:pt x="3192" y="3768"/>
                  </a:lnTo>
                  <a:lnTo>
                    <a:pt x="3183" y="3771"/>
                  </a:lnTo>
                  <a:lnTo>
                    <a:pt x="3165" y="3778"/>
                  </a:lnTo>
                  <a:lnTo>
                    <a:pt x="3147" y="3783"/>
                  </a:lnTo>
                  <a:lnTo>
                    <a:pt x="3129" y="3788"/>
                  </a:lnTo>
                  <a:lnTo>
                    <a:pt x="3109" y="3793"/>
                  </a:lnTo>
                  <a:lnTo>
                    <a:pt x="3091" y="3800"/>
                  </a:lnTo>
                  <a:lnTo>
                    <a:pt x="3071" y="3810"/>
                  </a:lnTo>
                  <a:lnTo>
                    <a:pt x="3065" y="3814"/>
                  </a:lnTo>
                  <a:lnTo>
                    <a:pt x="3062" y="3819"/>
                  </a:lnTo>
                  <a:lnTo>
                    <a:pt x="3059" y="3823"/>
                  </a:lnTo>
                  <a:lnTo>
                    <a:pt x="3058" y="3828"/>
                  </a:lnTo>
                  <a:lnTo>
                    <a:pt x="3058" y="3840"/>
                  </a:lnTo>
                  <a:lnTo>
                    <a:pt x="3060" y="3850"/>
                  </a:lnTo>
                  <a:lnTo>
                    <a:pt x="3064" y="3860"/>
                  </a:lnTo>
                  <a:lnTo>
                    <a:pt x="3064" y="3869"/>
                  </a:lnTo>
                  <a:lnTo>
                    <a:pt x="3064" y="3871"/>
                  </a:lnTo>
                  <a:lnTo>
                    <a:pt x="3062" y="3874"/>
                  </a:lnTo>
                  <a:lnTo>
                    <a:pt x="3058" y="3875"/>
                  </a:lnTo>
                  <a:lnTo>
                    <a:pt x="3052" y="3876"/>
                  </a:lnTo>
                  <a:lnTo>
                    <a:pt x="3023" y="3876"/>
                  </a:lnTo>
                  <a:lnTo>
                    <a:pt x="2994" y="3875"/>
                  </a:lnTo>
                  <a:lnTo>
                    <a:pt x="2980" y="3874"/>
                  </a:lnTo>
                  <a:lnTo>
                    <a:pt x="2966" y="3874"/>
                  </a:lnTo>
                  <a:lnTo>
                    <a:pt x="2950" y="3874"/>
                  </a:lnTo>
                  <a:lnTo>
                    <a:pt x="2935" y="3876"/>
                  </a:lnTo>
                  <a:lnTo>
                    <a:pt x="2905" y="3880"/>
                  </a:lnTo>
                  <a:lnTo>
                    <a:pt x="2863" y="3883"/>
                  </a:lnTo>
                  <a:lnTo>
                    <a:pt x="2843" y="3883"/>
                  </a:lnTo>
                  <a:lnTo>
                    <a:pt x="2823" y="3880"/>
                  </a:lnTo>
                  <a:lnTo>
                    <a:pt x="2814" y="3879"/>
                  </a:lnTo>
                  <a:lnTo>
                    <a:pt x="2806" y="3876"/>
                  </a:lnTo>
                  <a:lnTo>
                    <a:pt x="2800" y="3874"/>
                  </a:lnTo>
                  <a:lnTo>
                    <a:pt x="2793" y="3870"/>
                  </a:lnTo>
                  <a:lnTo>
                    <a:pt x="2786" y="3862"/>
                  </a:lnTo>
                  <a:lnTo>
                    <a:pt x="2779" y="3854"/>
                  </a:lnTo>
                  <a:lnTo>
                    <a:pt x="2774" y="3847"/>
                  </a:lnTo>
                  <a:lnTo>
                    <a:pt x="2769" y="3839"/>
                  </a:lnTo>
                  <a:lnTo>
                    <a:pt x="2764" y="3831"/>
                  </a:lnTo>
                  <a:lnTo>
                    <a:pt x="2756" y="3826"/>
                  </a:lnTo>
                  <a:lnTo>
                    <a:pt x="2747" y="3819"/>
                  </a:lnTo>
                  <a:lnTo>
                    <a:pt x="2734" y="3815"/>
                  </a:lnTo>
                  <a:lnTo>
                    <a:pt x="2701" y="3809"/>
                  </a:lnTo>
                  <a:lnTo>
                    <a:pt x="2676" y="3801"/>
                  </a:lnTo>
                  <a:lnTo>
                    <a:pt x="2670" y="3799"/>
                  </a:lnTo>
                  <a:lnTo>
                    <a:pt x="2665" y="3795"/>
                  </a:lnTo>
                  <a:lnTo>
                    <a:pt x="2660" y="3791"/>
                  </a:lnTo>
                  <a:lnTo>
                    <a:pt x="2656" y="3786"/>
                  </a:lnTo>
                  <a:lnTo>
                    <a:pt x="2652" y="3779"/>
                  </a:lnTo>
                  <a:lnTo>
                    <a:pt x="2650" y="3771"/>
                  </a:lnTo>
                  <a:lnTo>
                    <a:pt x="2646" y="3764"/>
                  </a:lnTo>
                  <a:lnTo>
                    <a:pt x="2643" y="3753"/>
                  </a:lnTo>
                  <a:lnTo>
                    <a:pt x="2641" y="3744"/>
                  </a:lnTo>
                  <a:lnTo>
                    <a:pt x="2635" y="3736"/>
                  </a:lnTo>
                  <a:lnTo>
                    <a:pt x="2630" y="3730"/>
                  </a:lnTo>
                  <a:lnTo>
                    <a:pt x="2622" y="3726"/>
                  </a:lnTo>
                  <a:lnTo>
                    <a:pt x="2615" y="3722"/>
                  </a:lnTo>
                  <a:lnTo>
                    <a:pt x="2607" y="3720"/>
                  </a:lnTo>
                  <a:lnTo>
                    <a:pt x="2598" y="3717"/>
                  </a:lnTo>
                  <a:lnTo>
                    <a:pt x="2589" y="3716"/>
                  </a:lnTo>
                  <a:lnTo>
                    <a:pt x="2572" y="3712"/>
                  </a:lnTo>
                  <a:lnTo>
                    <a:pt x="2558" y="3708"/>
                  </a:lnTo>
                  <a:lnTo>
                    <a:pt x="2551" y="3704"/>
                  </a:lnTo>
                  <a:lnTo>
                    <a:pt x="2546" y="3700"/>
                  </a:lnTo>
                  <a:lnTo>
                    <a:pt x="2543" y="3695"/>
                  </a:lnTo>
                  <a:lnTo>
                    <a:pt x="2542" y="3689"/>
                  </a:lnTo>
                  <a:lnTo>
                    <a:pt x="2539" y="3677"/>
                  </a:lnTo>
                  <a:lnTo>
                    <a:pt x="2537" y="3672"/>
                  </a:lnTo>
                  <a:lnTo>
                    <a:pt x="2536" y="3670"/>
                  </a:lnTo>
                  <a:lnTo>
                    <a:pt x="2534" y="3669"/>
                  </a:lnTo>
                  <a:lnTo>
                    <a:pt x="2532" y="3669"/>
                  </a:lnTo>
                  <a:lnTo>
                    <a:pt x="2529" y="3670"/>
                  </a:lnTo>
                  <a:lnTo>
                    <a:pt x="2516" y="3678"/>
                  </a:lnTo>
                  <a:lnTo>
                    <a:pt x="2498" y="3686"/>
                  </a:lnTo>
                  <a:lnTo>
                    <a:pt x="2490" y="3690"/>
                  </a:lnTo>
                  <a:lnTo>
                    <a:pt x="2482" y="3694"/>
                  </a:lnTo>
                  <a:lnTo>
                    <a:pt x="2476" y="3695"/>
                  </a:lnTo>
                  <a:lnTo>
                    <a:pt x="2468" y="3696"/>
                  </a:lnTo>
                  <a:lnTo>
                    <a:pt x="2460" y="3696"/>
                  </a:lnTo>
                  <a:lnTo>
                    <a:pt x="2453" y="3696"/>
                  </a:lnTo>
                  <a:lnTo>
                    <a:pt x="2445" y="3694"/>
                  </a:lnTo>
                  <a:lnTo>
                    <a:pt x="2436" y="3691"/>
                  </a:lnTo>
                  <a:lnTo>
                    <a:pt x="2428" y="3687"/>
                  </a:lnTo>
                  <a:lnTo>
                    <a:pt x="2423" y="3683"/>
                  </a:lnTo>
                  <a:lnTo>
                    <a:pt x="2422" y="3678"/>
                  </a:lnTo>
                  <a:lnTo>
                    <a:pt x="2422" y="3673"/>
                  </a:lnTo>
                  <a:lnTo>
                    <a:pt x="2423" y="3668"/>
                  </a:lnTo>
                  <a:lnTo>
                    <a:pt x="2423" y="3661"/>
                  </a:lnTo>
                  <a:lnTo>
                    <a:pt x="2423" y="3656"/>
                  </a:lnTo>
                  <a:lnTo>
                    <a:pt x="2420" y="3650"/>
                  </a:lnTo>
                  <a:lnTo>
                    <a:pt x="2416" y="3646"/>
                  </a:lnTo>
                  <a:lnTo>
                    <a:pt x="2411" y="3642"/>
                  </a:lnTo>
                  <a:lnTo>
                    <a:pt x="2403" y="3638"/>
                  </a:lnTo>
                  <a:lnTo>
                    <a:pt x="2396" y="3634"/>
                  </a:lnTo>
                  <a:lnTo>
                    <a:pt x="2376" y="3628"/>
                  </a:lnTo>
                  <a:lnTo>
                    <a:pt x="2356" y="3621"/>
                  </a:lnTo>
                  <a:lnTo>
                    <a:pt x="2333" y="3615"/>
                  </a:lnTo>
                  <a:lnTo>
                    <a:pt x="2313" y="3610"/>
                  </a:lnTo>
                  <a:lnTo>
                    <a:pt x="2295" y="3603"/>
                  </a:lnTo>
                  <a:lnTo>
                    <a:pt x="2280" y="3597"/>
                  </a:lnTo>
                  <a:lnTo>
                    <a:pt x="2276" y="3594"/>
                  </a:lnTo>
                  <a:lnTo>
                    <a:pt x="2274" y="3590"/>
                  </a:lnTo>
                  <a:lnTo>
                    <a:pt x="2273" y="3585"/>
                  </a:lnTo>
                  <a:lnTo>
                    <a:pt x="2271" y="3580"/>
                  </a:lnTo>
                  <a:lnTo>
                    <a:pt x="2271" y="3569"/>
                  </a:lnTo>
                  <a:lnTo>
                    <a:pt x="2273" y="3558"/>
                  </a:lnTo>
                  <a:lnTo>
                    <a:pt x="2273" y="3546"/>
                  </a:lnTo>
                  <a:lnTo>
                    <a:pt x="2270" y="3537"/>
                  </a:lnTo>
                  <a:lnTo>
                    <a:pt x="2269" y="3533"/>
                  </a:lnTo>
                  <a:lnTo>
                    <a:pt x="2265" y="3531"/>
                  </a:lnTo>
                  <a:lnTo>
                    <a:pt x="2260" y="3529"/>
                  </a:lnTo>
                  <a:lnTo>
                    <a:pt x="2253" y="3528"/>
                  </a:lnTo>
                  <a:lnTo>
                    <a:pt x="2244" y="3529"/>
                  </a:lnTo>
                  <a:lnTo>
                    <a:pt x="2234" y="3531"/>
                  </a:lnTo>
                  <a:lnTo>
                    <a:pt x="2223" y="3533"/>
                  </a:lnTo>
                  <a:lnTo>
                    <a:pt x="2213" y="3537"/>
                  </a:lnTo>
                  <a:lnTo>
                    <a:pt x="2191" y="3545"/>
                  </a:lnTo>
                  <a:lnTo>
                    <a:pt x="2169" y="3556"/>
                  </a:lnTo>
                  <a:lnTo>
                    <a:pt x="2126" y="3581"/>
                  </a:lnTo>
                  <a:lnTo>
                    <a:pt x="2089" y="3602"/>
                  </a:lnTo>
                  <a:lnTo>
                    <a:pt x="2077" y="3607"/>
                  </a:lnTo>
                  <a:lnTo>
                    <a:pt x="2064" y="3612"/>
                  </a:lnTo>
                  <a:lnTo>
                    <a:pt x="2051" y="3616"/>
                  </a:lnTo>
                  <a:lnTo>
                    <a:pt x="2037" y="3620"/>
                  </a:lnTo>
                  <a:lnTo>
                    <a:pt x="2024" y="3622"/>
                  </a:lnTo>
                  <a:lnTo>
                    <a:pt x="2011" y="3626"/>
                  </a:lnTo>
                  <a:lnTo>
                    <a:pt x="1998" y="3632"/>
                  </a:lnTo>
                  <a:lnTo>
                    <a:pt x="1985" y="3638"/>
                  </a:lnTo>
                  <a:lnTo>
                    <a:pt x="1968" y="3647"/>
                  </a:lnTo>
                  <a:lnTo>
                    <a:pt x="1957" y="3657"/>
                  </a:lnTo>
                  <a:lnTo>
                    <a:pt x="1946" y="3668"/>
                  </a:lnTo>
                  <a:lnTo>
                    <a:pt x="1938" y="3678"/>
                  </a:lnTo>
                  <a:lnTo>
                    <a:pt x="1931" y="3690"/>
                  </a:lnTo>
                  <a:lnTo>
                    <a:pt x="1923" y="3701"/>
                  </a:lnTo>
                  <a:lnTo>
                    <a:pt x="1914" y="3713"/>
                  </a:lnTo>
                  <a:lnTo>
                    <a:pt x="1902" y="3725"/>
                  </a:lnTo>
                  <a:lnTo>
                    <a:pt x="1898" y="3726"/>
                  </a:lnTo>
                  <a:lnTo>
                    <a:pt x="1889" y="3725"/>
                  </a:lnTo>
                  <a:lnTo>
                    <a:pt x="1880" y="3722"/>
                  </a:lnTo>
                  <a:lnTo>
                    <a:pt x="1870" y="3721"/>
                  </a:lnTo>
                  <a:lnTo>
                    <a:pt x="1866" y="3721"/>
                  </a:lnTo>
                  <a:lnTo>
                    <a:pt x="1861" y="3721"/>
                  </a:lnTo>
                  <a:lnTo>
                    <a:pt x="1857" y="3724"/>
                  </a:lnTo>
                  <a:lnTo>
                    <a:pt x="1854" y="3726"/>
                  </a:lnTo>
                  <a:lnTo>
                    <a:pt x="1853" y="3730"/>
                  </a:lnTo>
                  <a:lnTo>
                    <a:pt x="1852" y="3735"/>
                  </a:lnTo>
                  <a:lnTo>
                    <a:pt x="1852" y="3743"/>
                  </a:lnTo>
                  <a:lnTo>
                    <a:pt x="1854" y="3752"/>
                  </a:lnTo>
                  <a:lnTo>
                    <a:pt x="1858" y="3765"/>
                  </a:lnTo>
                  <a:lnTo>
                    <a:pt x="1863" y="3775"/>
                  </a:lnTo>
                  <a:lnTo>
                    <a:pt x="1867" y="3783"/>
                  </a:lnTo>
                  <a:lnTo>
                    <a:pt x="1872" y="3791"/>
                  </a:lnTo>
                  <a:lnTo>
                    <a:pt x="1875" y="3799"/>
                  </a:lnTo>
                  <a:lnTo>
                    <a:pt x="1876" y="3808"/>
                  </a:lnTo>
                  <a:lnTo>
                    <a:pt x="1876" y="3821"/>
                  </a:lnTo>
                  <a:lnTo>
                    <a:pt x="1874" y="3839"/>
                  </a:lnTo>
                  <a:lnTo>
                    <a:pt x="1871" y="3856"/>
                  </a:lnTo>
                  <a:lnTo>
                    <a:pt x="1870" y="3872"/>
                  </a:lnTo>
                  <a:lnTo>
                    <a:pt x="1868" y="3889"/>
                  </a:lnTo>
                  <a:lnTo>
                    <a:pt x="1868" y="3906"/>
                  </a:lnTo>
                  <a:lnTo>
                    <a:pt x="1870" y="3941"/>
                  </a:lnTo>
                  <a:lnTo>
                    <a:pt x="1872" y="3975"/>
                  </a:lnTo>
                  <a:lnTo>
                    <a:pt x="1872" y="3975"/>
                  </a:lnTo>
                  <a:lnTo>
                    <a:pt x="1845" y="3964"/>
                  </a:lnTo>
                  <a:lnTo>
                    <a:pt x="1815" y="3952"/>
                  </a:lnTo>
                  <a:lnTo>
                    <a:pt x="1800" y="3946"/>
                  </a:lnTo>
                  <a:lnTo>
                    <a:pt x="1785" y="3941"/>
                  </a:lnTo>
                  <a:lnTo>
                    <a:pt x="1770" y="3937"/>
                  </a:lnTo>
                  <a:lnTo>
                    <a:pt x="1756" y="3935"/>
                  </a:lnTo>
                  <a:lnTo>
                    <a:pt x="1743" y="3933"/>
                  </a:lnTo>
                  <a:lnTo>
                    <a:pt x="1730" y="3935"/>
                  </a:lnTo>
                  <a:lnTo>
                    <a:pt x="1716" y="3936"/>
                  </a:lnTo>
                  <a:lnTo>
                    <a:pt x="1703" y="3939"/>
                  </a:lnTo>
                  <a:lnTo>
                    <a:pt x="1690" y="3941"/>
                  </a:lnTo>
                  <a:lnTo>
                    <a:pt x="1675" y="3942"/>
                  </a:lnTo>
                  <a:lnTo>
                    <a:pt x="1664" y="3944"/>
                  </a:lnTo>
                  <a:lnTo>
                    <a:pt x="1651" y="3942"/>
                  </a:lnTo>
                  <a:lnTo>
                    <a:pt x="1642" y="3940"/>
                  </a:lnTo>
                  <a:lnTo>
                    <a:pt x="1635" y="3937"/>
                  </a:lnTo>
                  <a:lnTo>
                    <a:pt x="1629" y="3933"/>
                  </a:lnTo>
                  <a:lnTo>
                    <a:pt x="1624" y="3928"/>
                  </a:lnTo>
                  <a:lnTo>
                    <a:pt x="1613" y="3918"/>
                  </a:lnTo>
                  <a:lnTo>
                    <a:pt x="1600" y="3909"/>
                  </a:lnTo>
                  <a:lnTo>
                    <a:pt x="1589" y="3902"/>
                  </a:lnTo>
                  <a:lnTo>
                    <a:pt x="1576" y="3898"/>
                  </a:lnTo>
                  <a:lnTo>
                    <a:pt x="1565" y="3897"/>
                  </a:lnTo>
                  <a:lnTo>
                    <a:pt x="1554" y="3896"/>
                  </a:lnTo>
                  <a:lnTo>
                    <a:pt x="1529" y="3897"/>
                  </a:lnTo>
                  <a:lnTo>
                    <a:pt x="1503" y="3900"/>
                  </a:lnTo>
                  <a:lnTo>
                    <a:pt x="1494" y="3901"/>
                  </a:lnTo>
                  <a:lnTo>
                    <a:pt x="1485" y="3900"/>
                  </a:lnTo>
                  <a:lnTo>
                    <a:pt x="1476" y="3897"/>
                  </a:lnTo>
                  <a:lnTo>
                    <a:pt x="1469" y="3895"/>
                  </a:lnTo>
                  <a:lnTo>
                    <a:pt x="1462" y="3891"/>
                  </a:lnTo>
                  <a:lnTo>
                    <a:pt x="1456" y="3887"/>
                  </a:lnTo>
                  <a:lnTo>
                    <a:pt x="1450" y="3880"/>
                  </a:lnTo>
                  <a:lnTo>
                    <a:pt x="1445" y="3875"/>
                  </a:lnTo>
                  <a:lnTo>
                    <a:pt x="1427" y="3848"/>
                  </a:lnTo>
                  <a:lnTo>
                    <a:pt x="1407" y="3819"/>
                  </a:lnTo>
                  <a:lnTo>
                    <a:pt x="1407" y="3819"/>
                  </a:lnTo>
                  <a:lnTo>
                    <a:pt x="1411" y="3800"/>
                  </a:lnTo>
                  <a:lnTo>
                    <a:pt x="1405" y="3781"/>
                  </a:lnTo>
                  <a:lnTo>
                    <a:pt x="1397" y="3762"/>
                  </a:lnTo>
                  <a:lnTo>
                    <a:pt x="1393" y="3753"/>
                  </a:lnTo>
                  <a:lnTo>
                    <a:pt x="1386" y="3746"/>
                  </a:lnTo>
                  <a:lnTo>
                    <a:pt x="1380" y="3739"/>
                  </a:lnTo>
                  <a:lnTo>
                    <a:pt x="1372" y="3733"/>
                  </a:lnTo>
                  <a:lnTo>
                    <a:pt x="1362" y="3727"/>
                  </a:lnTo>
                  <a:lnTo>
                    <a:pt x="1352" y="3724"/>
                  </a:lnTo>
                  <a:lnTo>
                    <a:pt x="1341" y="3721"/>
                  </a:lnTo>
                  <a:lnTo>
                    <a:pt x="1331" y="3720"/>
                  </a:lnTo>
                  <a:lnTo>
                    <a:pt x="1311" y="3718"/>
                  </a:lnTo>
                  <a:lnTo>
                    <a:pt x="1289" y="3718"/>
                  </a:lnTo>
                  <a:lnTo>
                    <a:pt x="1289" y="3720"/>
                  </a:lnTo>
                  <a:lnTo>
                    <a:pt x="1289" y="3721"/>
                  </a:lnTo>
                  <a:lnTo>
                    <a:pt x="1289" y="3721"/>
                  </a:lnTo>
                  <a:lnTo>
                    <a:pt x="1283" y="3699"/>
                  </a:lnTo>
                  <a:lnTo>
                    <a:pt x="1276" y="3678"/>
                  </a:lnTo>
                  <a:lnTo>
                    <a:pt x="1272" y="3669"/>
                  </a:lnTo>
                  <a:lnTo>
                    <a:pt x="1266" y="3661"/>
                  </a:lnTo>
                  <a:lnTo>
                    <a:pt x="1262" y="3657"/>
                  </a:lnTo>
                  <a:lnTo>
                    <a:pt x="1258" y="3655"/>
                  </a:lnTo>
                  <a:lnTo>
                    <a:pt x="1253" y="3652"/>
                  </a:lnTo>
                  <a:lnTo>
                    <a:pt x="1247" y="3651"/>
                  </a:lnTo>
                  <a:lnTo>
                    <a:pt x="1234" y="3647"/>
                  </a:lnTo>
                  <a:lnTo>
                    <a:pt x="1222" y="3642"/>
                  </a:lnTo>
                  <a:lnTo>
                    <a:pt x="1212" y="3637"/>
                  </a:lnTo>
                  <a:lnTo>
                    <a:pt x="1201" y="3629"/>
                  </a:lnTo>
                  <a:lnTo>
                    <a:pt x="1180" y="3615"/>
                  </a:lnTo>
                  <a:lnTo>
                    <a:pt x="1158" y="3600"/>
                  </a:lnTo>
                  <a:lnTo>
                    <a:pt x="1138" y="3591"/>
                  </a:lnTo>
                  <a:lnTo>
                    <a:pt x="1116" y="3581"/>
                  </a:lnTo>
                  <a:lnTo>
                    <a:pt x="1105" y="3576"/>
                  </a:lnTo>
                  <a:lnTo>
                    <a:pt x="1095" y="3571"/>
                  </a:lnTo>
                  <a:lnTo>
                    <a:pt x="1086" y="3564"/>
                  </a:lnTo>
                  <a:lnTo>
                    <a:pt x="1077" y="3558"/>
                  </a:lnTo>
                  <a:lnTo>
                    <a:pt x="1070" y="3553"/>
                  </a:lnTo>
                  <a:lnTo>
                    <a:pt x="1065" y="3550"/>
                  </a:lnTo>
                  <a:lnTo>
                    <a:pt x="1060" y="3549"/>
                  </a:lnTo>
                  <a:lnTo>
                    <a:pt x="1056" y="3549"/>
                  </a:lnTo>
                  <a:lnTo>
                    <a:pt x="1054" y="3551"/>
                  </a:lnTo>
                  <a:lnTo>
                    <a:pt x="1051" y="3554"/>
                  </a:lnTo>
                  <a:lnTo>
                    <a:pt x="1050" y="3558"/>
                  </a:lnTo>
                  <a:lnTo>
                    <a:pt x="1048" y="3563"/>
                  </a:lnTo>
                  <a:lnTo>
                    <a:pt x="1048" y="3575"/>
                  </a:lnTo>
                  <a:lnTo>
                    <a:pt x="1048" y="3588"/>
                  </a:lnTo>
                  <a:lnTo>
                    <a:pt x="1050" y="3599"/>
                  </a:lnTo>
                  <a:lnTo>
                    <a:pt x="1051" y="3608"/>
                  </a:lnTo>
                  <a:lnTo>
                    <a:pt x="1051" y="3615"/>
                  </a:lnTo>
                  <a:lnTo>
                    <a:pt x="1048" y="3620"/>
                  </a:lnTo>
                  <a:lnTo>
                    <a:pt x="1044" y="3622"/>
                  </a:lnTo>
                  <a:lnTo>
                    <a:pt x="1039" y="3624"/>
                  </a:lnTo>
                  <a:lnTo>
                    <a:pt x="1032" y="3624"/>
                  </a:lnTo>
                  <a:lnTo>
                    <a:pt x="1024" y="3622"/>
                  </a:lnTo>
                  <a:lnTo>
                    <a:pt x="1015" y="3620"/>
                  </a:lnTo>
                  <a:lnTo>
                    <a:pt x="1006" y="3617"/>
                  </a:lnTo>
                  <a:lnTo>
                    <a:pt x="968" y="3600"/>
                  </a:lnTo>
                  <a:lnTo>
                    <a:pt x="942" y="3589"/>
                  </a:lnTo>
                  <a:lnTo>
                    <a:pt x="929" y="3586"/>
                  </a:lnTo>
                  <a:lnTo>
                    <a:pt x="916" y="3584"/>
                  </a:lnTo>
                  <a:lnTo>
                    <a:pt x="902" y="3584"/>
                  </a:lnTo>
                  <a:lnTo>
                    <a:pt x="889" y="3584"/>
                  </a:lnTo>
                  <a:lnTo>
                    <a:pt x="864" y="3585"/>
                  </a:lnTo>
                  <a:lnTo>
                    <a:pt x="840" y="3586"/>
                  </a:lnTo>
                  <a:lnTo>
                    <a:pt x="829" y="3586"/>
                  </a:lnTo>
                  <a:lnTo>
                    <a:pt x="818" y="3585"/>
                  </a:lnTo>
                  <a:lnTo>
                    <a:pt x="807" y="3581"/>
                  </a:lnTo>
                  <a:lnTo>
                    <a:pt x="797" y="3576"/>
                  </a:lnTo>
                  <a:lnTo>
                    <a:pt x="788" y="3569"/>
                  </a:lnTo>
                  <a:lnTo>
                    <a:pt x="779" y="3559"/>
                  </a:lnTo>
                  <a:lnTo>
                    <a:pt x="770" y="3546"/>
                  </a:lnTo>
                  <a:lnTo>
                    <a:pt x="762" y="3531"/>
                  </a:lnTo>
                  <a:lnTo>
                    <a:pt x="756" y="3515"/>
                  </a:lnTo>
                  <a:lnTo>
                    <a:pt x="750" y="3503"/>
                  </a:lnTo>
                  <a:lnTo>
                    <a:pt x="745" y="3496"/>
                  </a:lnTo>
                  <a:lnTo>
                    <a:pt x="740" y="3490"/>
                  </a:lnTo>
                  <a:lnTo>
                    <a:pt x="734" y="3485"/>
                  </a:lnTo>
                  <a:lnTo>
                    <a:pt x="724" y="3483"/>
                  </a:lnTo>
                  <a:lnTo>
                    <a:pt x="713" y="3479"/>
                  </a:lnTo>
                  <a:lnTo>
                    <a:pt x="697" y="3475"/>
                  </a:lnTo>
                  <a:lnTo>
                    <a:pt x="675" y="3471"/>
                  </a:lnTo>
                  <a:lnTo>
                    <a:pt x="653" y="3468"/>
                  </a:lnTo>
                  <a:lnTo>
                    <a:pt x="648" y="3467"/>
                  </a:lnTo>
                  <a:lnTo>
                    <a:pt x="643" y="3464"/>
                  </a:lnTo>
                  <a:lnTo>
                    <a:pt x="639" y="3462"/>
                  </a:lnTo>
                  <a:lnTo>
                    <a:pt x="635" y="3459"/>
                  </a:lnTo>
                  <a:lnTo>
                    <a:pt x="633" y="3454"/>
                  </a:lnTo>
                  <a:lnTo>
                    <a:pt x="629" y="3450"/>
                  </a:lnTo>
                  <a:lnTo>
                    <a:pt x="627" y="3444"/>
                  </a:lnTo>
                  <a:lnTo>
                    <a:pt x="625" y="3437"/>
                  </a:lnTo>
                  <a:lnTo>
                    <a:pt x="622" y="3420"/>
                  </a:lnTo>
                  <a:lnTo>
                    <a:pt x="618" y="3404"/>
                  </a:lnTo>
                  <a:lnTo>
                    <a:pt x="614" y="3396"/>
                  </a:lnTo>
                  <a:lnTo>
                    <a:pt x="610" y="3389"/>
                  </a:lnTo>
                  <a:lnTo>
                    <a:pt x="608" y="3387"/>
                  </a:lnTo>
                  <a:lnTo>
                    <a:pt x="604" y="3384"/>
                  </a:lnTo>
                  <a:lnTo>
                    <a:pt x="600" y="3383"/>
                  </a:lnTo>
                  <a:lnTo>
                    <a:pt x="596" y="3382"/>
                  </a:lnTo>
                  <a:lnTo>
                    <a:pt x="585" y="3379"/>
                  </a:lnTo>
                  <a:lnTo>
                    <a:pt x="576" y="3375"/>
                  </a:lnTo>
                  <a:lnTo>
                    <a:pt x="566" y="3370"/>
                  </a:lnTo>
                  <a:lnTo>
                    <a:pt x="557" y="3363"/>
                  </a:lnTo>
                  <a:lnTo>
                    <a:pt x="550" y="3357"/>
                  </a:lnTo>
                  <a:lnTo>
                    <a:pt x="542" y="3349"/>
                  </a:lnTo>
                  <a:lnTo>
                    <a:pt x="535" y="3341"/>
                  </a:lnTo>
                  <a:lnTo>
                    <a:pt x="530" y="3332"/>
                  </a:lnTo>
                  <a:lnTo>
                    <a:pt x="520" y="3312"/>
                  </a:lnTo>
                  <a:lnTo>
                    <a:pt x="511" y="3292"/>
                  </a:lnTo>
                  <a:lnTo>
                    <a:pt x="504" y="3270"/>
                  </a:lnTo>
                  <a:lnTo>
                    <a:pt x="498" y="3251"/>
                  </a:lnTo>
                  <a:lnTo>
                    <a:pt x="496" y="3246"/>
                  </a:lnTo>
                  <a:lnTo>
                    <a:pt x="493" y="3243"/>
                  </a:lnTo>
                  <a:lnTo>
                    <a:pt x="487" y="3242"/>
                  </a:lnTo>
                  <a:lnTo>
                    <a:pt x="482" y="3240"/>
                  </a:lnTo>
                  <a:lnTo>
                    <a:pt x="468" y="3242"/>
                  </a:lnTo>
                  <a:lnTo>
                    <a:pt x="454" y="3243"/>
                  </a:lnTo>
                  <a:lnTo>
                    <a:pt x="439" y="3246"/>
                  </a:lnTo>
                  <a:lnTo>
                    <a:pt x="429" y="3246"/>
                  </a:lnTo>
                  <a:lnTo>
                    <a:pt x="425" y="3244"/>
                  </a:lnTo>
                  <a:lnTo>
                    <a:pt x="423" y="3242"/>
                  </a:lnTo>
                  <a:lnTo>
                    <a:pt x="423" y="3238"/>
                  </a:lnTo>
                  <a:lnTo>
                    <a:pt x="424" y="3233"/>
                  </a:lnTo>
                  <a:lnTo>
                    <a:pt x="430" y="3221"/>
                  </a:lnTo>
                  <a:lnTo>
                    <a:pt x="437" y="3208"/>
                  </a:lnTo>
                  <a:lnTo>
                    <a:pt x="439" y="3200"/>
                  </a:lnTo>
                  <a:lnTo>
                    <a:pt x="441" y="3194"/>
                  </a:lnTo>
                  <a:lnTo>
                    <a:pt x="441" y="3186"/>
                  </a:lnTo>
                  <a:lnTo>
                    <a:pt x="438" y="3179"/>
                  </a:lnTo>
                  <a:lnTo>
                    <a:pt x="434" y="3176"/>
                  </a:lnTo>
                  <a:lnTo>
                    <a:pt x="427" y="3170"/>
                  </a:lnTo>
                  <a:lnTo>
                    <a:pt x="417" y="3166"/>
                  </a:lnTo>
                  <a:lnTo>
                    <a:pt x="407" y="3161"/>
                  </a:lnTo>
                  <a:lnTo>
                    <a:pt x="386" y="3154"/>
                  </a:lnTo>
                  <a:lnTo>
                    <a:pt x="371" y="3148"/>
                  </a:lnTo>
                  <a:lnTo>
                    <a:pt x="324" y="3097"/>
                  </a:lnTo>
                  <a:lnTo>
                    <a:pt x="324" y="309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dirty="0">
                <a:solidFill>
                  <a:prstClr val="black"/>
                </a:solidFill>
                <a:ea typeface="Helvetica" charset="0"/>
                <a:cs typeface="Helvetica" charset="0"/>
              </a:endParaRPr>
            </a:p>
          </p:txBody>
        </p:sp>
        <p:sp>
          <p:nvSpPr>
            <p:cNvPr id="273" name="Freeform 234"/>
            <p:cNvSpPr>
              <a:spLocks noEditPoints="1"/>
            </p:cNvSpPr>
            <p:nvPr/>
          </p:nvSpPr>
          <p:spPr bwMode="auto">
            <a:xfrm>
              <a:off x="4001589" y="4606208"/>
              <a:ext cx="2027542" cy="1717796"/>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74" name="Freeform 235"/>
            <p:cNvSpPr>
              <a:spLocks/>
            </p:cNvSpPr>
            <p:nvPr/>
          </p:nvSpPr>
          <p:spPr bwMode="auto">
            <a:xfrm>
              <a:off x="5504483" y="6083765"/>
              <a:ext cx="30969" cy="25288"/>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75" name="Freeform 236"/>
            <p:cNvSpPr>
              <a:spLocks/>
            </p:cNvSpPr>
            <p:nvPr/>
          </p:nvSpPr>
          <p:spPr bwMode="auto">
            <a:xfrm>
              <a:off x="5471693" y="5984419"/>
              <a:ext cx="83798" cy="68640"/>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76" name="Freeform 237"/>
            <p:cNvSpPr>
              <a:spLocks/>
            </p:cNvSpPr>
            <p:nvPr/>
          </p:nvSpPr>
          <p:spPr bwMode="auto">
            <a:xfrm>
              <a:off x="5684831" y="5892297"/>
              <a:ext cx="182169" cy="124636"/>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77" name="Freeform 238"/>
            <p:cNvSpPr>
              <a:spLocks/>
            </p:cNvSpPr>
            <p:nvPr/>
          </p:nvSpPr>
          <p:spPr bwMode="auto">
            <a:xfrm>
              <a:off x="5932581" y="5881459"/>
              <a:ext cx="96550" cy="75865"/>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78" name="Freeform 239"/>
            <p:cNvSpPr>
              <a:spLocks/>
            </p:cNvSpPr>
            <p:nvPr/>
          </p:nvSpPr>
          <p:spPr bwMode="auto">
            <a:xfrm>
              <a:off x="4001589" y="4606208"/>
              <a:ext cx="1941922" cy="1717796"/>
            </a:xfrm>
            <a:custGeom>
              <a:avLst/>
              <a:gdLst/>
              <a:ahLst/>
              <a:cxnLst>
                <a:cxn ang="0">
                  <a:pos x="2845" y="971"/>
                </a:cxn>
                <a:cxn ang="0">
                  <a:pos x="2981" y="1135"/>
                </a:cxn>
                <a:cxn ang="0">
                  <a:pos x="3142" y="1290"/>
                </a:cxn>
                <a:cxn ang="0">
                  <a:pos x="3414" y="1339"/>
                </a:cxn>
                <a:cxn ang="0">
                  <a:pos x="3585" y="1373"/>
                </a:cxn>
                <a:cxn ang="0">
                  <a:pos x="3633" y="1546"/>
                </a:cxn>
                <a:cxn ang="0">
                  <a:pos x="3819" y="1618"/>
                </a:cxn>
                <a:cxn ang="0">
                  <a:pos x="4066" y="1670"/>
                </a:cxn>
                <a:cxn ang="0">
                  <a:pos x="4231" y="1782"/>
                </a:cxn>
                <a:cxn ang="0">
                  <a:pos x="4211" y="1948"/>
                </a:cxn>
                <a:cxn ang="0">
                  <a:pos x="3869" y="2057"/>
                </a:cxn>
                <a:cxn ang="0">
                  <a:pos x="3374" y="2154"/>
                </a:cxn>
                <a:cxn ang="0">
                  <a:pos x="3266" y="2295"/>
                </a:cxn>
                <a:cxn ang="0">
                  <a:pos x="2881" y="2588"/>
                </a:cxn>
                <a:cxn ang="0">
                  <a:pos x="2779" y="3001"/>
                </a:cxn>
                <a:cxn ang="0">
                  <a:pos x="2796" y="3168"/>
                </a:cxn>
                <a:cxn ang="0">
                  <a:pos x="2505" y="3317"/>
                </a:cxn>
                <a:cxn ang="0">
                  <a:pos x="2384" y="3464"/>
                </a:cxn>
                <a:cxn ang="0">
                  <a:pos x="2197" y="3512"/>
                </a:cxn>
                <a:cxn ang="0">
                  <a:pos x="1903" y="3721"/>
                </a:cxn>
                <a:cxn ang="0">
                  <a:pos x="1739" y="3725"/>
                </a:cxn>
                <a:cxn ang="0">
                  <a:pos x="1587" y="3763"/>
                </a:cxn>
                <a:cxn ang="0">
                  <a:pos x="1449" y="3672"/>
                </a:cxn>
                <a:cxn ang="0">
                  <a:pos x="1270" y="3632"/>
                </a:cxn>
                <a:cxn ang="0">
                  <a:pos x="1006" y="3545"/>
                </a:cxn>
                <a:cxn ang="0">
                  <a:pos x="783" y="3575"/>
                </a:cxn>
                <a:cxn ang="0">
                  <a:pos x="577" y="3679"/>
                </a:cxn>
                <a:cxn ang="0">
                  <a:pos x="368" y="3575"/>
                </a:cxn>
                <a:cxn ang="0">
                  <a:pos x="363" y="3422"/>
                </a:cxn>
                <a:cxn ang="0">
                  <a:pos x="349" y="3264"/>
                </a:cxn>
                <a:cxn ang="0">
                  <a:pos x="288" y="3152"/>
                </a:cxn>
                <a:cxn ang="0">
                  <a:pos x="12" y="2815"/>
                </a:cxn>
                <a:cxn ang="0">
                  <a:pos x="164" y="2601"/>
                </a:cxn>
                <a:cxn ang="0">
                  <a:pos x="250" y="2525"/>
                </a:cxn>
                <a:cxn ang="0">
                  <a:pos x="379" y="2162"/>
                </a:cxn>
                <a:cxn ang="0">
                  <a:pos x="332" y="1907"/>
                </a:cxn>
                <a:cxn ang="0">
                  <a:pos x="538" y="1624"/>
                </a:cxn>
                <a:cxn ang="0">
                  <a:pos x="680" y="1443"/>
                </a:cxn>
                <a:cxn ang="0">
                  <a:pos x="888" y="1263"/>
                </a:cxn>
                <a:cxn ang="0">
                  <a:pos x="890" y="1085"/>
                </a:cxn>
                <a:cxn ang="0">
                  <a:pos x="775" y="900"/>
                </a:cxn>
                <a:cxn ang="0">
                  <a:pos x="509" y="825"/>
                </a:cxn>
                <a:cxn ang="0">
                  <a:pos x="438" y="698"/>
                </a:cxn>
                <a:cxn ang="0">
                  <a:pos x="197" y="712"/>
                </a:cxn>
                <a:cxn ang="0">
                  <a:pos x="345" y="558"/>
                </a:cxn>
                <a:cxn ang="0">
                  <a:pos x="349" y="502"/>
                </a:cxn>
                <a:cxn ang="0">
                  <a:pos x="285" y="438"/>
                </a:cxn>
                <a:cxn ang="0">
                  <a:pos x="267" y="400"/>
                </a:cxn>
                <a:cxn ang="0">
                  <a:pos x="315" y="302"/>
                </a:cxn>
                <a:cxn ang="0">
                  <a:pos x="248" y="248"/>
                </a:cxn>
                <a:cxn ang="0">
                  <a:pos x="249" y="145"/>
                </a:cxn>
                <a:cxn ang="0">
                  <a:pos x="368" y="115"/>
                </a:cxn>
                <a:cxn ang="0">
                  <a:pos x="541" y="129"/>
                </a:cxn>
                <a:cxn ang="0">
                  <a:pos x="636" y="112"/>
                </a:cxn>
                <a:cxn ang="0">
                  <a:pos x="712" y="27"/>
                </a:cxn>
                <a:cxn ang="0">
                  <a:pos x="848" y="65"/>
                </a:cxn>
                <a:cxn ang="0">
                  <a:pos x="1070" y="226"/>
                </a:cxn>
                <a:cxn ang="0">
                  <a:pos x="1375" y="295"/>
                </a:cxn>
                <a:cxn ang="0">
                  <a:pos x="1608" y="435"/>
                </a:cxn>
                <a:cxn ang="0">
                  <a:pos x="2048" y="597"/>
                </a:cxn>
                <a:cxn ang="0">
                  <a:pos x="2156" y="675"/>
                </a:cxn>
                <a:cxn ang="0">
                  <a:pos x="2328" y="702"/>
                </a:cxn>
                <a:cxn ang="0">
                  <a:pos x="2568" y="846"/>
                </a:cxn>
              </a:cxnLst>
              <a:rect l="0" t="0" r="r" b="b"/>
              <a:pathLst>
                <a:path w="4263" h="3803">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lnTo>
                    <a:pt x="2687" y="8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79" name="Freeform 240"/>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80" name="Freeform 241"/>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81" name="Freeform 242"/>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82" name="Freeform 243"/>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grpSp>
      <p:sp>
        <p:nvSpPr>
          <p:cNvPr id="109" name="Freeform 108"/>
          <p:cNvSpPr>
            <a:spLocks noChangeAspect="1"/>
          </p:cNvSpPr>
          <p:nvPr/>
        </p:nvSpPr>
        <p:spPr>
          <a:xfrm rot="2197702">
            <a:off x="6512030" y="1962605"/>
            <a:ext cx="481410" cy="379148"/>
          </a:xfrm>
          <a:custGeom>
            <a:avLst/>
            <a:gdLst>
              <a:gd name="connsiteX0" fmla="*/ 449385 w 2555631"/>
              <a:gd name="connsiteY0" fmla="*/ 1582616 h 1817077"/>
              <a:gd name="connsiteX1" fmla="*/ 449385 w 2555631"/>
              <a:gd name="connsiteY1" fmla="*/ 1582616 h 1817077"/>
              <a:gd name="connsiteX2" fmla="*/ 613508 w 2555631"/>
              <a:gd name="connsiteY2" fmla="*/ 1574800 h 1817077"/>
              <a:gd name="connsiteX3" fmla="*/ 629138 w 2555631"/>
              <a:gd name="connsiteY3" fmla="*/ 1570893 h 1817077"/>
              <a:gd name="connsiteX4" fmla="*/ 633046 w 2555631"/>
              <a:gd name="connsiteY4" fmla="*/ 1555262 h 1817077"/>
              <a:gd name="connsiteX5" fmla="*/ 719015 w 2555631"/>
              <a:gd name="connsiteY5" fmla="*/ 1555262 h 1817077"/>
              <a:gd name="connsiteX6" fmla="*/ 765908 w 2555631"/>
              <a:gd name="connsiteY6" fmla="*/ 1543539 h 1817077"/>
              <a:gd name="connsiteX7" fmla="*/ 769815 w 2555631"/>
              <a:gd name="connsiteY7" fmla="*/ 1531816 h 1817077"/>
              <a:gd name="connsiteX8" fmla="*/ 789354 w 2555631"/>
              <a:gd name="connsiteY8" fmla="*/ 1547446 h 1817077"/>
              <a:gd name="connsiteX9" fmla="*/ 793262 w 2555631"/>
              <a:gd name="connsiteY9" fmla="*/ 1559170 h 1817077"/>
              <a:gd name="connsiteX10" fmla="*/ 828431 w 2555631"/>
              <a:gd name="connsiteY10" fmla="*/ 1578708 h 1817077"/>
              <a:gd name="connsiteX11" fmla="*/ 847969 w 2555631"/>
              <a:gd name="connsiteY11" fmla="*/ 1594339 h 1817077"/>
              <a:gd name="connsiteX12" fmla="*/ 875323 w 2555631"/>
              <a:gd name="connsiteY12" fmla="*/ 1609970 h 1817077"/>
              <a:gd name="connsiteX13" fmla="*/ 887046 w 2555631"/>
              <a:gd name="connsiteY13" fmla="*/ 1621693 h 1817077"/>
              <a:gd name="connsiteX14" fmla="*/ 910492 w 2555631"/>
              <a:gd name="connsiteY14" fmla="*/ 1629508 h 1817077"/>
              <a:gd name="connsiteX15" fmla="*/ 926123 w 2555631"/>
              <a:gd name="connsiteY15" fmla="*/ 1649046 h 1817077"/>
              <a:gd name="connsiteX16" fmla="*/ 941754 w 2555631"/>
              <a:gd name="connsiteY16" fmla="*/ 1664677 h 1817077"/>
              <a:gd name="connsiteX17" fmla="*/ 949569 w 2555631"/>
              <a:gd name="connsiteY17" fmla="*/ 1672493 h 1817077"/>
              <a:gd name="connsiteX18" fmla="*/ 957385 w 2555631"/>
              <a:gd name="connsiteY18" fmla="*/ 1680308 h 1817077"/>
              <a:gd name="connsiteX19" fmla="*/ 976923 w 2555631"/>
              <a:gd name="connsiteY19" fmla="*/ 1699846 h 1817077"/>
              <a:gd name="connsiteX20" fmla="*/ 988646 w 2555631"/>
              <a:gd name="connsiteY20" fmla="*/ 1723293 h 1817077"/>
              <a:gd name="connsiteX21" fmla="*/ 1012092 w 2555631"/>
              <a:gd name="connsiteY21" fmla="*/ 1731108 h 1817077"/>
              <a:gd name="connsiteX22" fmla="*/ 1137138 w 2555631"/>
              <a:gd name="connsiteY22" fmla="*/ 1738923 h 1817077"/>
              <a:gd name="connsiteX23" fmla="*/ 1176215 w 2555631"/>
              <a:gd name="connsiteY23" fmla="*/ 1754554 h 1817077"/>
              <a:gd name="connsiteX24" fmla="*/ 1180123 w 2555631"/>
              <a:gd name="connsiteY24" fmla="*/ 1770185 h 1817077"/>
              <a:gd name="connsiteX25" fmla="*/ 1191846 w 2555631"/>
              <a:gd name="connsiteY25" fmla="*/ 1778000 h 1817077"/>
              <a:gd name="connsiteX26" fmla="*/ 1199662 w 2555631"/>
              <a:gd name="connsiteY26" fmla="*/ 1785816 h 1817077"/>
              <a:gd name="connsiteX27" fmla="*/ 1215292 w 2555631"/>
              <a:gd name="connsiteY27" fmla="*/ 1789723 h 1817077"/>
              <a:gd name="connsiteX28" fmla="*/ 1227015 w 2555631"/>
              <a:gd name="connsiteY28" fmla="*/ 1793631 h 1817077"/>
              <a:gd name="connsiteX29" fmla="*/ 1250462 w 2555631"/>
              <a:gd name="connsiteY29" fmla="*/ 1805354 h 1817077"/>
              <a:gd name="connsiteX30" fmla="*/ 1266092 w 2555631"/>
              <a:gd name="connsiteY30" fmla="*/ 1809262 h 1817077"/>
              <a:gd name="connsiteX31" fmla="*/ 1281723 w 2555631"/>
              <a:gd name="connsiteY31" fmla="*/ 1817077 h 1817077"/>
              <a:gd name="connsiteX32" fmla="*/ 1426308 w 2555631"/>
              <a:gd name="connsiteY32" fmla="*/ 1805354 h 1817077"/>
              <a:gd name="connsiteX33" fmla="*/ 1516185 w 2555631"/>
              <a:gd name="connsiteY33" fmla="*/ 1762370 h 1817077"/>
              <a:gd name="connsiteX34" fmla="*/ 1551354 w 2555631"/>
              <a:gd name="connsiteY34" fmla="*/ 1711570 h 1817077"/>
              <a:gd name="connsiteX35" fmla="*/ 1598246 w 2555631"/>
              <a:gd name="connsiteY35" fmla="*/ 1637323 h 1817077"/>
              <a:gd name="connsiteX36" fmla="*/ 1672492 w 2555631"/>
              <a:gd name="connsiteY36" fmla="*/ 1602154 h 1817077"/>
              <a:gd name="connsiteX37" fmla="*/ 1731108 w 2555631"/>
              <a:gd name="connsiteY37" fmla="*/ 1598246 h 1817077"/>
              <a:gd name="connsiteX38" fmla="*/ 1727200 w 2555631"/>
              <a:gd name="connsiteY38" fmla="*/ 1551354 h 1817077"/>
              <a:gd name="connsiteX39" fmla="*/ 1774092 w 2555631"/>
              <a:gd name="connsiteY39" fmla="*/ 1563077 h 1817077"/>
              <a:gd name="connsiteX40" fmla="*/ 1820985 w 2555631"/>
              <a:gd name="connsiteY40" fmla="*/ 1574800 h 1817077"/>
              <a:gd name="connsiteX41" fmla="*/ 1985108 w 2555631"/>
              <a:gd name="connsiteY41" fmla="*/ 1395046 h 1817077"/>
              <a:gd name="connsiteX42" fmla="*/ 2098431 w 2555631"/>
              <a:gd name="connsiteY42" fmla="*/ 1359877 h 1817077"/>
              <a:gd name="connsiteX43" fmla="*/ 2129692 w 2555631"/>
              <a:gd name="connsiteY43" fmla="*/ 1312985 h 1817077"/>
              <a:gd name="connsiteX44" fmla="*/ 2207846 w 2555631"/>
              <a:gd name="connsiteY44" fmla="*/ 1359877 h 1817077"/>
              <a:gd name="connsiteX45" fmla="*/ 2239108 w 2555631"/>
              <a:gd name="connsiteY45" fmla="*/ 1305170 h 1817077"/>
              <a:gd name="connsiteX46" fmla="*/ 2286000 w 2555631"/>
              <a:gd name="connsiteY46" fmla="*/ 1254370 h 1817077"/>
              <a:gd name="connsiteX47" fmla="*/ 2336800 w 2555631"/>
              <a:gd name="connsiteY47" fmla="*/ 1238739 h 1817077"/>
              <a:gd name="connsiteX48" fmla="*/ 2332892 w 2555631"/>
              <a:gd name="connsiteY48" fmla="*/ 1184031 h 1817077"/>
              <a:gd name="connsiteX49" fmla="*/ 2332892 w 2555631"/>
              <a:gd name="connsiteY49" fmla="*/ 1184031 h 1817077"/>
              <a:gd name="connsiteX50" fmla="*/ 2340708 w 2555631"/>
              <a:gd name="connsiteY50" fmla="*/ 1113693 h 1817077"/>
              <a:gd name="connsiteX51" fmla="*/ 2379785 w 2555631"/>
              <a:gd name="connsiteY51" fmla="*/ 1109785 h 1817077"/>
              <a:gd name="connsiteX52" fmla="*/ 2348523 w 2555631"/>
              <a:gd name="connsiteY52" fmla="*/ 1062893 h 1817077"/>
              <a:gd name="connsiteX53" fmla="*/ 2430585 w 2555631"/>
              <a:gd name="connsiteY53" fmla="*/ 1090246 h 1817077"/>
              <a:gd name="connsiteX54" fmla="*/ 2446215 w 2555631"/>
              <a:gd name="connsiteY54" fmla="*/ 1039446 h 1817077"/>
              <a:gd name="connsiteX55" fmla="*/ 2481385 w 2555631"/>
              <a:gd name="connsiteY55" fmla="*/ 1016000 h 1817077"/>
              <a:gd name="connsiteX56" fmla="*/ 2481385 w 2555631"/>
              <a:gd name="connsiteY56" fmla="*/ 1016000 h 1817077"/>
              <a:gd name="connsiteX57" fmla="*/ 2457938 w 2555631"/>
              <a:gd name="connsiteY57" fmla="*/ 976923 h 1817077"/>
              <a:gd name="connsiteX58" fmla="*/ 2504831 w 2555631"/>
              <a:gd name="connsiteY58" fmla="*/ 961293 h 1817077"/>
              <a:gd name="connsiteX59" fmla="*/ 2430585 w 2555631"/>
              <a:gd name="connsiteY59" fmla="*/ 906585 h 1817077"/>
              <a:gd name="connsiteX60" fmla="*/ 2454031 w 2555631"/>
              <a:gd name="connsiteY60" fmla="*/ 871416 h 1817077"/>
              <a:gd name="connsiteX61" fmla="*/ 2508738 w 2555631"/>
              <a:gd name="connsiteY61" fmla="*/ 898770 h 1817077"/>
              <a:gd name="connsiteX62" fmla="*/ 2555631 w 2555631"/>
              <a:gd name="connsiteY62" fmla="*/ 890954 h 1817077"/>
              <a:gd name="connsiteX63" fmla="*/ 2555631 w 2555631"/>
              <a:gd name="connsiteY63" fmla="*/ 890954 h 1817077"/>
              <a:gd name="connsiteX64" fmla="*/ 2520462 w 2555631"/>
              <a:gd name="connsiteY64" fmla="*/ 836246 h 1817077"/>
              <a:gd name="connsiteX65" fmla="*/ 2500923 w 2555631"/>
              <a:gd name="connsiteY65" fmla="*/ 804985 h 1817077"/>
              <a:gd name="connsiteX66" fmla="*/ 2540000 w 2555631"/>
              <a:gd name="connsiteY66" fmla="*/ 777631 h 1817077"/>
              <a:gd name="connsiteX67" fmla="*/ 2500923 w 2555631"/>
              <a:gd name="connsiteY67" fmla="*/ 746370 h 1817077"/>
              <a:gd name="connsiteX68" fmla="*/ 2457938 w 2555631"/>
              <a:gd name="connsiteY68" fmla="*/ 750277 h 1817077"/>
              <a:gd name="connsiteX69" fmla="*/ 2520462 w 2555631"/>
              <a:gd name="connsiteY69" fmla="*/ 687754 h 1817077"/>
              <a:gd name="connsiteX70" fmla="*/ 2540000 w 2555631"/>
              <a:gd name="connsiteY70" fmla="*/ 629139 h 1817077"/>
              <a:gd name="connsiteX71" fmla="*/ 2528277 w 2555631"/>
              <a:gd name="connsiteY71" fmla="*/ 597877 h 1817077"/>
              <a:gd name="connsiteX72" fmla="*/ 2481385 w 2555631"/>
              <a:gd name="connsiteY72" fmla="*/ 597877 h 1817077"/>
              <a:gd name="connsiteX73" fmla="*/ 2481385 w 2555631"/>
              <a:gd name="connsiteY73" fmla="*/ 597877 h 1817077"/>
              <a:gd name="connsiteX74" fmla="*/ 2446215 w 2555631"/>
              <a:gd name="connsiteY74" fmla="*/ 562708 h 1817077"/>
              <a:gd name="connsiteX75" fmla="*/ 2379785 w 2555631"/>
              <a:gd name="connsiteY75" fmla="*/ 519723 h 1817077"/>
              <a:gd name="connsiteX76" fmla="*/ 2364154 w 2555631"/>
              <a:gd name="connsiteY76" fmla="*/ 488462 h 1817077"/>
              <a:gd name="connsiteX77" fmla="*/ 2356338 w 2555631"/>
              <a:gd name="connsiteY77" fmla="*/ 449385 h 1817077"/>
              <a:gd name="connsiteX78" fmla="*/ 2278185 w 2555631"/>
              <a:gd name="connsiteY78" fmla="*/ 484554 h 1817077"/>
              <a:gd name="connsiteX79" fmla="*/ 2278185 w 2555631"/>
              <a:gd name="connsiteY79" fmla="*/ 484554 h 1817077"/>
              <a:gd name="connsiteX80" fmla="*/ 2258646 w 2555631"/>
              <a:gd name="connsiteY80" fmla="*/ 422031 h 1817077"/>
              <a:gd name="connsiteX81" fmla="*/ 2305538 w 2555631"/>
              <a:gd name="connsiteY81" fmla="*/ 371231 h 1817077"/>
              <a:gd name="connsiteX82" fmla="*/ 2297723 w 2555631"/>
              <a:gd name="connsiteY82" fmla="*/ 324339 h 1817077"/>
              <a:gd name="connsiteX83" fmla="*/ 2274277 w 2555631"/>
              <a:gd name="connsiteY83" fmla="*/ 289170 h 1817077"/>
              <a:gd name="connsiteX84" fmla="*/ 2219569 w 2555631"/>
              <a:gd name="connsiteY84" fmla="*/ 304800 h 1817077"/>
              <a:gd name="connsiteX85" fmla="*/ 2188308 w 2555631"/>
              <a:gd name="connsiteY85" fmla="*/ 273539 h 1817077"/>
              <a:gd name="connsiteX86" fmla="*/ 2188308 w 2555631"/>
              <a:gd name="connsiteY86" fmla="*/ 273539 h 1817077"/>
              <a:gd name="connsiteX87" fmla="*/ 2235200 w 2555631"/>
              <a:gd name="connsiteY87" fmla="*/ 207108 h 1817077"/>
              <a:gd name="connsiteX88" fmla="*/ 2231292 w 2555631"/>
              <a:gd name="connsiteY88" fmla="*/ 156308 h 1817077"/>
              <a:gd name="connsiteX89" fmla="*/ 2293815 w 2555631"/>
              <a:gd name="connsiteY89" fmla="*/ 136770 h 1817077"/>
              <a:gd name="connsiteX90" fmla="*/ 2250831 w 2555631"/>
              <a:gd name="connsiteY90" fmla="*/ 89877 h 1817077"/>
              <a:gd name="connsiteX91" fmla="*/ 2196123 w 2555631"/>
              <a:gd name="connsiteY91" fmla="*/ 113323 h 1817077"/>
              <a:gd name="connsiteX92" fmla="*/ 2176585 w 2555631"/>
              <a:gd name="connsiteY92" fmla="*/ 160216 h 1817077"/>
              <a:gd name="connsiteX93" fmla="*/ 2133600 w 2555631"/>
              <a:gd name="connsiteY93" fmla="*/ 164123 h 1817077"/>
              <a:gd name="connsiteX94" fmla="*/ 2133600 w 2555631"/>
              <a:gd name="connsiteY94" fmla="*/ 222739 h 1817077"/>
              <a:gd name="connsiteX95" fmla="*/ 2055446 w 2555631"/>
              <a:gd name="connsiteY95" fmla="*/ 175846 h 1817077"/>
              <a:gd name="connsiteX96" fmla="*/ 2063262 w 2555631"/>
              <a:gd name="connsiteY96" fmla="*/ 113323 h 1817077"/>
              <a:gd name="connsiteX97" fmla="*/ 2028092 w 2555631"/>
              <a:gd name="connsiteY97" fmla="*/ 78154 h 1817077"/>
              <a:gd name="connsiteX98" fmla="*/ 2028092 w 2555631"/>
              <a:gd name="connsiteY98" fmla="*/ 78154 h 1817077"/>
              <a:gd name="connsiteX99" fmla="*/ 2028092 w 2555631"/>
              <a:gd name="connsiteY99" fmla="*/ 78154 h 1817077"/>
              <a:gd name="connsiteX100" fmla="*/ 1985108 w 2555631"/>
              <a:gd name="connsiteY100" fmla="*/ 74246 h 1817077"/>
              <a:gd name="connsiteX101" fmla="*/ 1977292 w 2555631"/>
              <a:gd name="connsiteY101" fmla="*/ 3908 h 1817077"/>
              <a:gd name="connsiteX102" fmla="*/ 1934308 w 2555631"/>
              <a:gd name="connsiteY102" fmla="*/ 0 h 1817077"/>
              <a:gd name="connsiteX103" fmla="*/ 1906954 w 2555631"/>
              <a:gd name="connsiteY103" fmla="*/ 39077 h 1817077"/>
              <a:gd name="connsiteX104" fmla="*/ 1856154 w 2555631"/>
              <a:gd name="connsiteY104" fmla="*/ 19539 h 1817077"/>
              <a:gd name="connsiteX105" fmla="*/ 1824892 w 2555631"/>
              <a:gd name="connsiteY105" fmla="*/ 54708 h 1817077"/>
              <a:gd name="connsiteX106" fmla="*/ 1860062 w 2555631"/>
              <a:gd name="connsiteY106" fmla="*/ 109416 h 1817077"/>
              <a:gd name="connsiteX107" fmla="*/ 1871785 w 2555631"/>
              <a:gd name="connsiteY107" fmla="*/ 160216 h 1817077"/>
              <a:gd name="connsiteX108" fmla="*/ 1875692 w 2555631"/>
              <a:gd name="connsiteY108" fmla="*/ 207108 h 1817077"/>
              <a:gd name="connsiteX109" fmla="*/ 1762369 w 2555631"/>
              <a:gd name="connsiteY109" fmla="*/ 265723 h 1817077"/>
              <a:gd name="connsiteX110" fmla="*/ 1742831 w 2555631"/>
              <a:gd name="connsiteY110" fmla="*/ 211016 h 1817077"/>
              <a:gd name="connsiteX111" fmla="*/ 1707662 w 2555631"/>
              <a:gd name="connsiteY111" fmla="*/ 214923 h 1817077"/>
              <a:gd name="connsiteX112" fmla="*/ 1680308 w 2555631"/>
              <a:gd name="connsiteY112" fmla="*/ 254000 h 1817077"/>
              <a:gd name="connsiteX113" fmla="*/ 1664677 w 2555631"/>
              <a:gd name="connsiteY113" fmla="*/ 320431 h 1817077"/>
              <a:gd name="connsiteX114" fmla="*/ 1606062 w 2555631"/>
              <a:gd name="connsiteY114" fmla="*/ 336062 h 1817077"/>
              <a:gd name="connsiteX115" fmla="*/ 1582615 w 2555631"/>
              <a:gd name="connsiteY115" fmla="*/ 289170 h 1817077"/>
              <a:gd name="connsiteX116" fmla="*/ 1547446 w 2555631"/>
              <a:gd name="connsiteY116" fmla="*/ 246185 h 1817077"/>
              <a:gd name="connsiteX117" fmla="*/ 1500554 w 2555631"/>
              <a:gd name="connsiteY117" fmla="*/ 238370 h 1817077"/>
              <a:gd name="connsiteX118" fmla="*/ 1461477 w 2555631"/>
              <a:gd name="connsiteY118" fmla="*/ 226646 h 1817077"/>
              <a:gd name="connsiteX119" fmla="*/ 1434123 w 2555631"/>
              <a:gd name="connsiteY119" fmla="*/ 257908 h 1817077"/>
              <a:gd name="connsiteX120" fmla="*/ 1445846 w 2555631"/>
              <a:gd name="connsiteY120" fmla="*/ 304800 h 1817077"/>
              <a:gd name="connsiteX121" fmla="*/ 1457569 w 2555631"/>
              <a:gd name="connsiteY121" fmla="*/ 351693 h 1817077"/>
              <a:gd name="connsiteX122" fmla="*/ 1504462 w 2555631"/>
              <a:gd name="connsiteY122" fmla="*/ 394677 h 1817077"/>
              <a:gd name="connsiteX123" fmla="*/ 1508369 w 2555631"/>
              <a:gd name="connsiteY123" fmla="*/ 445477 h 1817077"/>
              <a:gd name="connsiteX124" fmla="*/ 1508369 w 2555631"/>
              <a:gd name="connsiteY124" fmla="*/ 492370 h 1817077"/>
              <a:gd name="connsiteX125" fmla="*/ 1508369 w 2555631"/>
              <a:gd name="connsiteY125" fmla="*/ 492370 h 1817077"/>
              <a:gd name="connsiteX126" fmla="*/ 1465385 w 2555631"/>
              <a:gd name="connsiteY126" fmla="*/ 422031 h 1817077"/>
              <a:gd name="connsiteX127" fmla="*/ 1441938 w 2555631"/>
              <a:gd name="connsiteY127" fmla="*/ 371231 h 1817077"/>
              <a:gd name="connsiteX128" fmla="*/ 1414585 w 2555631"/>
              <a:gd name="connsiteY128" fmla="*/ 343877 h 1817077"/>
              <a:gd name="connsiteX129" fmla="*/ 1395046 w 2555631"/>
              <a:gd name="connsiteY129" fmla="*/ 281354 h 1817077"/>
              <a:gd name="connsiteX130" fmla="*/ 1367692 w 2555631"/>
              <a:gd name="connsiteY130" fmla="*/ 250093 h 1817077"/>
              <a:gd name="connsiteX131" fmla="*/ 1367692 w 2555631"/>
              <a:gd name="connsiteY131" fmla="*/ 250093 h 1817077"/>
              <a:gd name="connsiteX132" fmla="*/ 1293446 w 2555631"/>
              <a:gd name="connsiteY132" fmla="*/ 214923 h 1817077"/>
              <a:gd name="connsiteX133" fmla="*/ 1293446 w 2555631"/>
              <a:gd name="connsiteY133" fmla="*/ 214923 h 1817077"/>
              <a:gd name="connsiteX134" fmla="*/ 1258277 w 2555631"/>
              <a:gd name="connsiteY134" fmla="*/ 265723 h 1817077"/>
              <a:gd name="connsiteX135" fmla="*/ 1195754 w 2555631"/>
              <a:gd name="connsiteY135" fmla="*/ 285262 h 1817077"/>
              <a:gd name="connsiteX136" fmla="*/ 1195754 w 2555631"/>
              <a:gd name="connsiteY136" fmla="*/ 285262 h 1817077"/>
              <a:gd name="connsiteX137" fmla="*/ 1199662 w 2555631"/>
              <a:gd name="connsiteY137" fmla="*/ 332154 h 1817077"/>
              <a:gd name="connsiteX138" fmla="*/ 1160585 w 2555631"/>
              <a:gd name="connsiteY138" fmla="*/ 351693 h 1817077"/>
              <a:gd name="connsiteX139" fmla="*/ 1168400 w 2555631"/>
              <a:gd name="connsiteY139" fmla="*/ 386862 h 1817077"/>
              <a:gd name="connsiteX140" fmla="*/ 1199662 w 2555631"/>
              <a:gd name="connsiteY140" fmla="*/ 418123 h 1817077"/>
              <a:gd name="connsiteX141" fmla="*/ 1203569 w 2555631"/>
              <a:gd name="connsiteY141" fmla="*/ 457200 h 1817077"/>
              <a:gd name="connsiteX142" fmla="*/ 1203569 w 2555631"/>
              <a:gd name="connsiteY142" fmla="*/ 457200 h 1817077"/>
              <a:gd name="connsiteX143" fmla="*/ 1144954 w 2555631"/>
              <a:gd name="connsiteY143" fmla="*/ 484554 h 1817077"/>
              <a:gd name="connsiteX144" fmla="*/ 1129323 w 2555631"/>
              <a:gd name="connsiteY144" fmla="*/ 422031 h 1817077"/>
              <a:gd name="connsiteX145" fmla="*/ 1109785 w 2555631"/>
              <a:gd name="connsiteY145" fmla="*/ 379046 h 1817077"/>
              <a:gd name="connsiteX146" fmla="*/ 1109785 w 2555631"/>
              <a:gd name="connsiteY146" fmla="*/ 379046 h 1817077"/>
              <a:gd name="connsiteX147" fmla="*/ 1062892 w 2555631"/>
              <a:gd name="connsiteY147" fmla="*/ 379046 h 1817077"/>
              <a:gd name="connsiteX148" fmla="*/ 1062892 w 2555631"/>
              <a:gd name="connsiteY148" fmla="*/ 289170 h 1817077"/>
              <a:gd name="connsiteX149" fmla="*/ 1019908 w 2555631"/>
              <a:gd name="connsiteY149" fmla="*/ 250093 h 1817077"/>
              <a:gd name="connsiteX150" fmla="*/ 969108 w 2555631"/>
              <a:gd name="connsiteY150" fmla="*/ 265723 h 1817077"/>
              <a:gd name="connsiteX151" fmla="*/ 949569 w 2555631"/>
              <a:gd name="connsiteY151" fmla="*/ 304800 h 1817077"/>
              <a:gd name="connsiteX152" fmla="*/ 957385 w 2555631"/>
              <a:gd name="connsiteY152" fmla="*/ 363416 h 1817077"/>
              <a:gd name="connsiteX153" fmla="*/ 957385 w 2555631"/>
              <a:gd name="connsiteY153" fmla="*/ 363416 h 1817077"/>
              <a:gd name="connsiteX154" fmla="*/ 984738 w 2555631"/>
              <a:gd name="connsiteY154" fmla="*/ 433754 h 1817077"/>
              <a:gd name="connsiteX155" fmla="*/ 992554 w 2555631"/>
              <a:gd name="connsiteY155" fmla="*/ 484554 h 1817077"/>
              <a:gd name="connsiteX156" fmla="*/ 984738 w 2555631"/>
              <a:gd name="connsiteY156" fmla="*/ 531446 h 1817077"/>
              <a:gd name="connsiteX157" fmla="*/ 980831 w 2555631"/>
              <a:gd name="connsiteY157" fmla="*/ 570523 h 1817077"/>
              <a:gd name="connsiteX158" fmla="*/ 949569 w 2555631"/>
              <a:gd name="connsiteY158" fmla="*/ 625231 h 1817077"/>
              <a:gd name="connsiteX159" fmla="*/ 949569 w 2555631"/>
              <a:gd name="connsiteY159" fmla="*/ 625231 h 1817077"/>
              <a:gd name="connsiteX160" fmla="*/ 894862 w 2555631"/>
              <a:gd name="connsiteY160" fmla="*/ 550985 h 1817077"/>
              <a:gd name="connsiteX161" fmla="*/ 898769 w 2555631"/>
              <a:gd name="connsiteY161" fmla="*/ 500185 h 1817077"/>
              <a:gd name="connsiteX162" fmla="*/ 847969 w 2555631"/>
              <a:gd name="connsiteY162" fmla="*/ 593970 h 1817077"/>
              <a:gd name="connsiteX163" fmla="*/ 820615 w 2555631"/>
              <a:gd name="connsiteY163" fmla="*/ 636954 h 1817077"/>
              <a:gd name="connsiteX164" fmla="*/ 840154 w 2555631"/>
              <a:gd name="connsiteY164" fmla="*/ 691662 h 1817077"/>
              <a:gd name="connsiteX165" fmla="*/ 820615 w 2555631"/>
              <a:gd name="connsiteY165" fmla="*/ 738554 h 1817077"/>
              <a:gd name="connsiteX166" fmla="*/ 816708 w 2555631"/>
              <a:gd name="connsiteY166" fmla="*/ 793262 h 1817077"/>
              <a:gd name="connsiteX167" fmla="*/ 793262 w 2555631"/>
              <a:gd name="connsiteY167" fmla="*/ 746370 h 1817077"/>
              <a:gd name="connsiteX168" fmla="*/ 793262 w 2555631"/>
              <a:gd name="connsiteY168" fmla="*/ 746370 h 1817077"/>
              <a:gd name="connsiteX169" fmla="*/ 781538 w 2555631"/>
              <a:gd name="connsiteY169" fmla="*/ 664308 h 1817077"/>
              <a:gd name="connsiteX170" fmla="*/ 746369 w 2555631"/>
              <a:gd name="connsiteY170" fmla="*/ 640862 h 1817077"/>
              <a:gd name="connsiteX171" fmla="*/ 781538 w 2555631"/>
              <a:gd name="connsiteY171" fmla="*/ 578339 h 1817077"/>
              <a:gd name="connsiteX172" fmla="*/ 722923 w 2555631"/>
              <a:gd name="connsiteY172" fmla="*/ 543170 h 1817077"/>
              <a:gd name="connsiteX173" fmla="*/ 679938 w 2555631"/>
              <a:gd name="connsiteY173" fmla="*/ 539262 h 1817077"/>
              <a:gd name="connsiteX174" fmla="*/ 652585 w 2555631"/>
              <a:gd name="connsiteY174" fmla="*/ 492370 h 1817077"/>
              <a:gd name="connsiteX175" fmla="*/ 652585 w 2555631"/>
              <a:gd name="connsiteY175" fmla="*/ 492370 h 1817077"/>
              <a:gd name="connsiteX176" fmla="*/ 719015 w 2555631"/>
              <a:gd name="connsiteY176" fmla="*/ 508000 h 1817077"/>
              <a:gd name="connsiteX177" fmla="*/ 746369 w 2555631"/>
              <a:gd name="connsiteY177" fmla="*/ 472831 h 1817077"/>
              <a:gd name="connsiteX178" fmla="*/ 777631 w 2555631"/>
              <a:gd name="connsiteY178" fmla="*/ 445477 h 1817077"/>
              <a:gd name="connsiteX179" fmla="*/ 758092 w 2555631"/>
              <a:gd name="connsiteY179" fmla="*/ 351693 h 1817077"/>
              <a:gd name="connsiteX180" fmla="*/ 719015 w 2555631"/>
              <a:gd name="connsiteY180" fmla="*/ 312616 h 1817077"/>
              <a:gd name="connsiteX181" fmla="*/ 715108 w 2555631"/>
              <a:gd name="connsiteY181" fmla="*/ 265723 h 1817077"/>
              <a:gd name="connsiteX182" fmla="*/ 676031 w 2555631"/>
              <a:gd name="connsiteY182" fmla="*/ 281354 h 1817077"/>
              <a:gd name="connsiteX183" fmla="*/ 652585 w 2555631"/>
              <a:gd name="connsiteY183" fmla="*/ 218831 h 1817077"/>
              <a:gd name="connsiteX184" fmla="*/ 621323 w 2555631"/>
              <a:gd name="connsiteY184" fmla="*/ 207108 h 1817077"/>
              <a:gd name="connsiteX185" fmla="*/ 578338 w 2555631"/>
              <a:gd name="connsiteY185" fmla="*/ 175846 h 1817077"/>
              <a:gd name="connsiteX186" fmla="*/ 578338 w 2555631"/>
              <a:gd name="connsiteY186" fmla="*/ 175846 h 1817077"/>
              <a:gd name="connsiteX187" fmla="*/ 496277 w 2555631"/>
              <a:gd name="connsiteY187" fmla="*/ 70339 h 1817077"/>
              <a:gd name="connsiteX188" fmla="*/ 461108 w 2555631"/>
              <a:gd name="connsiteY188" fmla="*/ 31262 h 1817077"/>
              <a:gd name="connsiteX189" fmla="*/ 437662 w 2555631"/>
              <a:gd name="connsiteY189" fmla="*/ 66431 h 1817077"/>
              <a:gd name="connsiteX190" fmla="*/ 379046 w 2555631"/>
              <a:gd name="connsiteY190" fmla="*/ 39077 h 1817077"/>
              <a:gd name="connsiteX191" fmla="*/ 339969 w 2555631"/>
              <a:gd name="connsiteY191" fmla="*/ 54708 h 1817077"/>
              <a:gd name="connsiteX192" fmla="*/ 324338 w 2555631"/>
              <a:gd name="connsiteY192" fmla="*/ 109416 h 1817077"/>
              <a:gd name="connsiteX193" fmla="*/ 363415 w 2555631"/>
              <a:gd name="connsiteY193" fmla="*/ 160216 h 1817077"/>
              <a:gd name="connsiteX194" fmla="*/ 425938 w 2555631"/>
              <a:gd name="connsiteY194" fmla="*/ 144585 h 1817077"/>
              <a:gd name="connsiteX195" fmla="*/ 468923 w 2555631"/>
              <a:gd name="connsiteY195" fmla="*/ 175846 h 1817077"/>
              <a:gd name="connsiteX196" fmla="*/ 410308 w 2555631"/>
              <a:gd name="connsiteY196" fmla="*/ 183662 h 1817077"/>
              <a:gd name="connsiteX197" fmla="*/ 375138 w 2555631"/>
              <a:gd name="connsiteY197" fmla="*/ 214923 h 1817077"/>
              <a:gd name="connsiteX198" fmla="*/ 418123 w 2555631"/>
              <a:gd name="connsiteY198" fmla="*/ 254000 h 1817077"/>
              <a:gd name="connsiteX199" fmla="*/ 480646 w 2555631"/>
              <a:gd name="connsiteY199" fmla="*/ 281354 h 1817077"/>
              <a:gd name="connsiteX200" fmla="*/ 488462 w 2555631"/>
              <a:gd name="connsiteY200" fmla="*/ 324339 h 1817077"/>
              <a:gd name="connsiteX201" fmla="*/ 488462 w 2555631"/>
              <a:gd name="connsiteY201" fmla="*/ 324339 h 1817077"/>
              <a:gd name="connsiteX202" fmla="*/ 508000 w 2555631"/>
              <a:gd name="connsiteY202" fmla="*/ 422031 h 1817077"/>
              <a:gd name="connsiteX203" fmla="*/ 457200 w 2555631"/>
              <a:gd name="connsiteY203" fmla="*/ 332154 h 1817077"/>
              <a:gd name="connsiteX204" fmla="*/ 433754 w 2555631"/>
              <a:gd name="connsiteY204" fmla="*/ 289170 h 1817077"/>
              <a:gd name="connsiteX205" fmla="*/ 394677 w 2555631"/>
              <a:gd name="connsiteY205" fmla="*/ 336062 h 1817077"/>
              <a:gd name="connsiteX206" fmla="*/ 394677 w 2555631"/>
              <a:gd name="connsiteY206" fmla="*/ 336062 h 1817077"/>
              <a:gd name="connsiteX207" fmla="*/ 316523 w 2555631"/>
              <a:gd name="connsiteY207" fmla="*/ 222739 h 1817077"/>
              <a:gd name="connsiteX208" fmla="*/ 277446 w 2555631"/>
              <a:gd name="connsiteY208" fmla="*/ 218831 h 1817077"/>
              <a:gd name="connsiteX209" fmla="*/ 214923 w 2555631"/>
              <a:gd name="connsiteY209" fmla="*/ 242277 h 1817077"/>
              <a:gd name="connsiteX210" fmla="*/ 214923 w 2555631"/>
              <a:gd name="connsiteY210" fmla="*/ 242277 h 1817077"/>
              <a:gd name="connsiteX211" fmla="*/ 250092 w 2555631"/>
              <a:gd name="connsiteY211" fmla="*/ 300893 h 1817077"/>
              <a:gd name="connsiteX212" fmla="*/ 187569 w 2555631"/>
              <a:gd name="connsiteY212" fmla="*/ 304800 h 1817077"/>
              <a:gd name="connsiteX213" fmla="*/ 175846 w 2555631"/>
              <a:gd name="connsiteY213" fmla="*/ 351693 h 1817077"/>
              <a:gd name="connsiteX214" fmla="*/ 250092 w 2555631"/>
              <a:gd name="connsiteY214" fmla="*/ 402493 h 1817077"/>
              <a:gd name="connsiteX215" fmla="*/ 293077 w 2555631"/>
              <a:gd name="connsiteY215" fmla="*/ 422031 h 1817077"/>
              <a:gd name="connsiteX216" fmla="*/ 160215 w 2555631"/>
              <a:gd name="connsiteY216" fmla="*/ 390770 h 1817077"/>
              <a:gd name="connsiteX217" fmla="*/ 171938 w 2555631"/>
              <a:gd name="connsiteY217" fmla="*/ 441570 h 1817077"/>
              <a:gd name="connsiteX218" fmla="*/ 257908 w 2555631"/>
              <a:gd name="connsiteY218" fmla="*/ 476739 h 1817077"/>
              <a:gd name="connsiteX219" fmla="*/ 308708 w 2555631"/>
              <a:gd name="connsiteY219" fmla="*/ 476739 h 1817077"/>
              <a:gd name="connsiteX220" fmla="*/ 308708 w 2555631"/>
              <a:gd name="connsiteY220" fmla="*/ 476739 h 1817077"/>
              <a:gd name="connsiteX221" fmla="*/ 242277 w 2555631"/>
              <a:gd name="connsiteY221" fmla="*/ 504093 h 1817077"/>
              <a:gd name="connsiteX222" fmla="*/ 281354 w 2555631"/>
              <a:gd name="connsiteY222" fmla="*/ 539262 h 1817077"/>
              <a:gd name="connsiteX223" fmla="*/ 281354 w 2555631"/>
              <a:gd name="connsiteY223" fmla="*/ 539262 h 1817077"/>
              <a:gd name="connsiteX224" fmla="*/ 160215 w 2555631"/>
              <a:gd name="connsiteY224" fmla="*/ 484554 h 1817077"/>
              <a:gd name="connsiteX225" fmla="*/ 113323 w 2555631"/>
              <a:gd name="connsiteY225" fmla="*/ 449385 h 1817077"/>
              <a:gd name="connsiteX226" fmla="*/ 97692 w 2555631"/>
              <a:gd name="connsiteY226" fmla="*/ 504093 h 1817077"/>
              <a:gd name="connsiteX227" fmla="*/ 132862 w 2555631"/>
              <a:gd name="connsiteY227" fmla="*/ 543170 h 1817077"/>
              <a:gd name="connsiteX228" fmla="*/ 128954 w 2555631"/>
              <a:gd name="connsiteY228" fmla="*/ 586154 h 1817077"/>
              <a:gd name="connsiteX229" fmla="*/ 46892 w 2555631"/>
              <a:gd name="connsiteY229" fmla="*/ 554893 h 1817077"/>
              <a:gd name="connsiteX230" fmla="*/ 35169 w 2555631"/>
              <a:gd name="connsiteY230" fmla="*/ 597877 h 1817077"/>
              <a:gd name="connsiteX231" fmla="*/ 0 w 2555631"/>
              <a:gd name="connsiteY231" fmla="*/ 625231 h 1817077"/>
              <a:gd name="connsiteX232" fmla="*/ 121138 w 2555631"/>
              <a:gd name="connsiteY232" fmla="*/ 648677 h 1817077"/>
              <a:gd name="connsiteX233" fmla="*/ 160215 w 2555631"/>
              <a:gd name="connsiteY233" fmla="*/ 699477 h 1817077"/>
              <a:gd name="connsiteX234" fmla="*/ 222738 w 2555631"/>
              <a:gd name="connsiteY234" fmla="*/ 676031 h 1817077"/>
              <a:gd name="connsiteX235" fmla="*/ 269631 w 2555631"/>
              <a:gd name="connsiteY235" fmla="*/ 640862 h 1817077"/>
              <a:gd name="connsiteX236" fmla="*/ 375138 w 2555631"/>
              <a:gd name="connsiteY236" fmla="*/ 593970 h 1817077"/>
              <a:gd name="connsiteX237" fmla="*/ 418123 w 2555631"/>
              <a:gd name="connsiteY237" fmla="*/ 562708 h 1817077"/>
              <a:gd name="connsiteX238" fmla="*/ 418123 w 2555631"/>
              <a:gd name="connsiteY238" fmla="*/ 625231 h 1817077"/>
              <a:gd name="connsiteX239" fmla="*/ 511908 w 2555631"/>
              <a:gd name="connsiteY239" fmla="*/ 601785 h 1817077"/>
              <a:gd name="connsiteX240" fmla="*/ 515815 w 2555631"/>
              <a:gd name="connsiteY240" fmla="*/ 660400 h 1817077"/>
              <a:gd name="connsiteX241" fmla="*/ 566615 w 2555631"/>
              <a:gd name="connsiteY241" fmla="*/ 660400 h 1817077"/>
              <a:gd name="connsiteX242" fmla="*/ 566615 w 2555631"/>
              <a:gd name="connsiteY242" fmla="*/ 660400 h 1817077"/>
              <a:gd name="connsiteX243" fmla="*/ 617415 w 2555631"/>
              <a:gd name="connsiteY243" fmla="*/ 629139 h 1817077"/>
              <a:gd name="connsiteX244" fmla="*/ 664308 w 2555631"/>
              <a:gd name="connsiteY244" fmla="*/ 660400 h 1817077"/>
              <a:gd name="connsiteX245" fmla="*/ 488462 w 2555631"/>
              <a:gd name="connsiteY245" fmla="*/ 769816 h 1817077"/>
              <a:gd name="connsiteX246" fmla="*/ 453292 w 2555631"/>
              <a:gd name="connsiteY246" fmla="*/ 797170 h 1817077"/>
              <a:gd name="connsiteX247" fmla="*/ 492369 w 2555631"/>
              <a:gd name="connsiteY247" fmla="*/ 832339 h 1817077"/>
              <a:gd name="connsiteX248" fmla="*/ 566615 w 2555631"/>
              <a:gd name="connsiteY248" fmla="*/ 851877 h 1817077"/>
              <a:gd name="connsiteX249" fmla="*/ 613508 w 2555631"/>
              <a:gd name="connsiteY249" fmla="*/ 859693 h 1817077"/>
              <a:gd name="connsiteX250" fmla="*/ 629138 w 2555631"/>
              <a:gd name="connsiteY250" fmla="*/ 797170 h 1817077"/>
              <a:gd name="connsiteX251" fmla="*/ 672123 w 2555631"/>
              <a:gd name="connsiteY251" fmla="*/ 801077 h 1817077"/>
              <a:gd name="connsiteX252" fmla="*/ 672123 w 2555631"/>
              <a:gd name="connsiteY252" fmla="*/ 855785 h 1817077"/>
              <a:gd name="connsiteX253" fmla="*/ 625231 w 2555631"/>
              <a:gd name="connsiteY253" fmla="*/ 910493 h 1817077"/>
              <a:gd name="connsiteX254" fmla="*/ 484554 w 2555631"/>
              <a:gd name="connsiteY254" fmla="*/ 871416 h 1817077"/>
              <a:gd name="connsiteX255" fmla="*/ 461108 w 2555631"/>
              <a:gd name="connsiteY255" fmla="*/ 902677 h 1817077"/>
              <a:gd name="connsiteX256" fmla="*/ 418123 w 2555631"/>
              <a:gd name="connsiteY256" fmla="*/ 902677 h 1817077"/>
              <a:gd name="connsiteX257" fmla="*/ 343877 w 2555631"/>
              <a:gd name="connsiteY257" fmla="*/ 910493 h 1817077"/>
              <a:gd name="connsiteX258" fmla="*/ 324338 w 2555631"/>
              <a:gd name="connsiteY258" fmla="*/ 945662 h 1817077"/>
              <a:gd name="connsiteX259" fmla="*/ 250092 w 2555631"/>
              <a:gd name="connsiteY259" fmla="*/ 941754 h 1817077"/>
              <a:gd name="connsiteX260" fmla="*/ 207108 w 2555631"/>
              <a:gd name="connsiteY260" fmla="*/ 984739 h 1817077"/>
              <a:gd name="connsiteX261" fmla="*/ 156308 w 2555631"/>
              <a:gd name="connsiteY261" fmla="*/ 953477 h 1817077"/>
              <a:gd name="connsiteX262" fmla="*/ 117231 w 2555631"/>
              <a:gd name="connsiteY262" fmla="*/ 996462 h 1817077"/>
              <a:gd name="connsiteX263" fmla="*/ 156308 w 2555631"/>
              <a:gd name="connsiteY263" fmla="*/ 1058985 h 1817077"/>
              <a:gd name="connsiteX264" fmla="*/ 218831 w 2555631"/>
              <a:gd name="connsiteY264" fmla="*/ 1098062 h 1817077"/>
              <a:gd name="connsiteX265" fmla="*/ 246185 w 2555631"/>
              <a:gd name="connsiteY265" fmla="*/ 1039446 h 1817077"/>
              <a:gd name="connsiteX266" fmla="*/ 293077 w 2555631"/>
              <a:gd name="connsiteY266" fmla="*/ 1043354 h 1817077"/>
              <a:gd name="connsiteX267" fmla="*/ 375138 w 2555631"/>
              <a:gd name="connsiteY267" fmla="*/ 1023816 h 1817077"/>
              <a:gd name="connsiteX268" fmla="*/ 433754 w 2555631"/>
              <a:gd name="connsiteY268" fmla="*/ 1039446 h 1817077"/>
              <a:gd name="connsiteX269" fmla="*/ 492369 w 2555631"/>
              <a:gd name="connsiteY269" fmla="*/ 1031631 h 1817077"/>
              <a:gd name="connsiteX270" fmla="*/ 511908 w 2555631"/>
              <a:gd name="connsiteY270" fmla="*/ 1094154 h 1817077"/>
              <a:gd name="connsiteX271" fmla="*/ 500185 w 2555631"/>
              <a:gd name="connsiteY271" fmla="*/ 1144954 h 1817077"/>
              <a:gd name="connsiteX272" fmla="*/ 531446 w 2555631"/>
              <a:gd name="connsiteY272" fmla="*/ 1184031 h 1817077"/>
              <a:gd name="connsiteX273" fmla="*/ 656492 w 2555631"/>
              <a:gd name="connsiteY273" fmla="*/ 1160585 h 1817077"/>
              <a:gd name="connsiteX274" fmla="*/ 586154 w 2555631"/>
              <a:gd name="connsiteY274" fmla="*/ 1215293 h 1817077"/>
              <a:gd name="connsiteX275" fmla="*/ 586154 w 2555631"/>
              <a:gd name="connsiteY275" fmla="*/ 1266093 h 1817077"/>
              <a:gd name="connsiteX276" fmla="*/ 586154 w 2555631"/>
              <a:gd name="connsiteY276" fmla="*/ 1266093 h 1817077"/>
              <a:gd name="connsiteX277" fmla="*/ 609600 w 2555631"/>
              <a:gd name="connsiteY277" fmla="*/ 1305170 h 1817077"/>
              <a:gd name="connsiteX278" fmla="*/ 672123 w 2555631"/>
              <a:gd name="connsiteY278" fmla="*/ 1254370 h 1817077"/>
              <a:gd name="connsiteX279" fmla="*/ 750277 w 2555631"/>
              <a:gd name="connsiteY279" fmla="*/ 1270000 h 1817077"/>
              <a:gd name="connsiteX280" fmla="*/ 668215 w 2555631"/>
              <a:gd name="connsiteY280" fmla="*/ 1289539 h 1817077"/>
              <a:gd name="connsiteX281" fmla="*/ 633046 w 2555631"/>
              <a:gd name="connsiteY281" fmla="*/ 1312985 h 1817077"/>
              <a:gd name="connsiteX282" fmla="*/ 644769 w 2555631"/>
              <a:gd name="connsiteY282" fmla="*/ 1363785 h 1817077"/>
              <a:gd name="connsiteX283" fmla="*/ 593969 w 2555631"/>
              <a:gd name="connsiteY283" fmla="*/ 1426308 h 1817077"/>
              <a:gd name="connsiteX284" fmla="*/ 558800 w 2555631"/>
              <a:gd name="connsiteY284" fmla="*/ 1461477 h 1817077"/>
              <a:gd name="connsiteX285" fmla="*/ 515815 w 2555631"/>
              <a:gd name="connsiteY285" fmla="*/ 1481016 h 1817077"/>
              <a:gd name="connsiteX286" fmla="*/ 480646 w 2555631"/>
              <a:gd name="connsiteY286" fmla="*/ 1488831 h 1817077"/>
              <a:gd name="connsiteX287" fmla="*/ 441569 w 2555631"/>
              <a:gd name="connsiteY287" fmla="*/ 1438031 h 1817077"/>
              <a:gd name="connsiteX288" fmla="*/ 418123 w 2555631"/>
              <a:gd name="connsiteY288" fmla="*/ 1488831 h 1817077"/>
              <a:gd name="connsiteX289" fmla="*/ 449385 w 2555631"/>
              <a:gd name="connsiteY289" fmla="*/ 1582616 h 181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2555631" h="1817077">
                <a:moveTo>
                  <a:pt x="449385" y="1582616"/>
                </a:moveTo>
                <a:lnTo>
                  <a:pt x="449385" y="1582616"/>
                </a:lnTo>
                <a:cubicBezTo>
                  <a:pt x="518133" y="1580706"/>
                  <a:pt x="557277" y="1586046"/>
                  <a:pt x="613508" y="1574800"/>
                </a:cubicBezTo>
                <a:cubicBezTo>
                  <a:pt x="618774" y="1573747"/>
                  <a:pt x="623928" y="1572195"/>
                  <a:pt x="629138" y="1570893"/>
                </a:cubicBezTo>
                <a:cubicBezTo>
                  <a:pt x="630441" y="1565683"/>
                  <a:pt x="628351" y="1557870"/>
                  <a:pt x="633046" y="1555262"/>
                </a:cubicBezTo>
                <a:cubicBezTo>
                  <a:pt x="648524" y="1546663"/>
                  <a:pt x="712891" y="1554825"/>
                  <a:pt x="719015" y="1555262"/>
                </a:cubicBezTo>
                <a:cubicBezTo>
                  <a:pt x="735940" y="1553569"/>
                  <a:pt x="756101" y="1559883"/>
                  <a:pt x="765908" y="1543539"/>
                </a:cubicBezTo>
                <a:cubicBezTo>
                  <a:pt x="768027" y="1540007"/>
                  <a:pt x="768513" y="1535724"/>
                  <a:pt x="769815" y="1531816"/>
                </a:cubicBezTo>
                <a:cubicBezTo>
                  <a:pt x="775138" y="1535365"/>
                  <a:pt x="785643" y="1541261"/>
                  <a:pt x="789354" y="1547446"/>
                </a:cubicBezTo>
                <a:cubicBezTo>
                  <a:pt x="791473" y="1550978"/>
                  <a:pt x="790349" y="1556257"/>
                  <a:pt x="793262" y="1559170"/>
                </a:cubicBezTo>
                <a:cubicBezTo>
                  <a:pt x="806697" y="1572605"/>
                  <a:pt x="813691" y="1573794"/>
                  <a:pt x="828431" y="1578708"/>
                </a:cubicBezTo>
                <a:cubicBezTo>
                  <a:pt x="845908" y="1604925"/>
                  <a:pt x="825320" y="1579239"/>
                  <a:pt x="847969" y="1594339"/>
                </a:cubicBezTo>
                <a:cubicBezTo>
                  <a:pt x="875906" y="1612964"/>
                  <a:pt x="842264" y="1601705"/>
                  <a:pt x="875323" y="1609970"/>
                </a:cubicBezTo>
                <a:cubicBezTo>
                  <a:pt x="879231" y="1613878"/>
                  <a:pt x="882215" y="1619009"/>
                  <a:pt x="887046" y="1621693"/>
                </a:cubicBezTo>
                <a:cubicBezTo>
                  <a:pt x="894247" y="1625694"/>
                  <a:pt x="910492" y="1629508"/>
                  <a:pt x="910492" y="1629508"/>
                </a:cubicBezTo>
                <a:cubicBezTo>
                  <a:pt x="937086" y="1656099"/>
                  <a:pt x="896561" y="1614557"/>
                  <a:pt x="926123" y="1649046"/>
                </a:cubicBezTo>
                <a:cubicBezTo>
                  <a:pt x="930918" y="1654641"/>
                  <a:pt x="936544" y="1659467"/>
                  <a:pt x="941754" y="1664677"/>
                </a:cubicBezTo>
                <a:lnTo>
                  <a:pt x="949569" y="1672493"/>
                </a:lnTo>
                <a:cubicBezTo>
                  <a:pt x="952174" y="1675098"/>
                  <a:pt x="955341" y="1677242"/>
                  <a:pt x="957385" y="1680308"/>
                </a:cubicBezTo>
                <a:cubicBezTo>
                  <a:pt x="967805" y="1695939"/>
                  <a:pt x="961292" y="1689426"/>
                  <a:pt x="976923" y="1699846"/>
                </a:cubicBezTo>
                <a:cubicBezTo>
                  <a:pt x="979052" y="1706233"/>
                  <a:pt x="982267" y="1719306"/>
                  <a:pt x="988646" y="1723293"/>
                </a:cubicBezTo>
                <a:cubicBezTo>
                  <a:pt x="995632" y="1727659"/>
                  <a:pt x="1003870" y="1730594"/>
                  <a:pt x="1012092" y="1731108"/>
                </a:cubicBezTo>
                <a:lnTo>
                  <a:pt x="1137138" y="1738923"/>
                </a:lnTo>
                <a:cubicBezTo>
                  <a:pt x="1151189" y="1741733"/>
                  <a:pt x="1165774" y="1742372"/>
                  <a:pt x="1176215" y="1754554"/>
                </a:cubicBezTo>
                <a:cubicBezTo>
                  <a:pt x="1179710" y="1758632"/>
                  <a:pt x="1177144" y="1765716"/>
                  <a:pt x="1180123" y="1770185"/>
                </a:cubicBezTo>
                <a:cubicBezTo>
                  <a:pt x="1182728" y="1774093"/>
                  <a:pt x="1188179" y="1775066"/>
                  <a:pt x="1191846" y="1778000"/>
                </a:cubicBezTo>
                <a:cubicBezTo>
                  <a:pt x="1194723" y="1780302"/>
                  <a:pt x="1196366" y="1784168"/>
                  <a:pt x="1199662" y="1785816"/>
                </a:cubicBezTo>
                <a:cubicBezTo>
                  <a:pt x="1204465" y="1788218"/>
                  <a:pt x="1210128" y="1788248"/>
                  <a:pt x="1215292" y="1789723"/>
                </a:cubicBezTo>
                <a:cubicBezTo>
                  <a:pt x="1219253" y="1790855"/>
                  <a:pt x="1223331" y="1791789"/>
                  <a:pt x="1227015" y="1793631"/>
                </a:cubicBezTo>
                <a:cubicBezTo>
                  <a:pt x="1249851" y="1805049"/>
                  <a:pt x="1227541" y="1798805"/>
                  <a:pt x="1250462" y="1805354"/>
                </a:cubicBezTo>
                <a:cubicBezTo>
                  <a:pt x="1255626" y="1806829"/>
                  <a:pt x="1261064" y="1807376"/>
                  <a:pt x="1266092" y="1809262"/>
                </a:cubicBezTo>
                <a:cubicBezTo>
                  <a:pt x="1271546" y="1811307"/>
                  <a:pt x="1281723" y="1817077"/>
                  <a:pt x="1281723" y="1817077"/>
                </a:cubicBezTo>
                <a:lnTo>
                  <a:pt x="1426308" y="1805354"/>
                </a:lnTo>
                <a:lnTo>
                  <a:pt x="1516185" y="1762370"/>
                </a:lnTo>
                <a:lnTo>
                  <a:pt x="1551354" y="1711570"/>
                </a:lnTo>
                <a:lnTo>
                  <a:pt x="1598246" y="1637323"/>
                </a:lnTo>
                <a:lnTo>
                  <a:pt x="1672492" y="1602154"/>
                </a:lnTo>
                <a:lnTo>
                  <a:pt x="1731108" y="1598246"/>
                </a:lnTo>
                <a:lnTo>
                  <a:pt x="1727200" y="1551354"/>
                </a:lnTo>
                <a:lnTo>
                  <a:pt x="1774092" y="1563077"/>
                </a:lnTo>
                <a:lnTo>
                  <a:pt x="1820985" y="1574800"/>
                </a:lnTo>
                <a:lnTo>
                  <a:pt x="1985108" y="1395046"/>
                </a:lnTo>
                <a:lnTo>
                  <a:pt x="2098431" y="1359877"/>
                </a:lnTo>
                <a:lnTo>
                  <a:pt x="2129692" y="1312985"/>
                </a:lnTo>
                <a:lnTo>
                  <a:pt x="2207846" y="1359877"/>
                </a:lnTo>
                <a:lnTo>
                  <a:pt x="2239108" y="1305170"/>
                </a:lnTo>
                <a:lnTo>
                  <a:pt x="2286000" y="1254370"/>
                </a:lnTo>
                <a:lnTo>
                  <a:pt x="2336800" y="1238739"/>
                </a:lnTo>
                <a:lnTo>
                  <a:pt x="2332892" y="1184031"/>
                </a:lnTo>
                <a:lnTo>
                  <a:pt x="2332892" y="1184031"/>
                </a:lnTo>
                <a:lnTo>
                  <a:pt x="2340708" y="1113693"/>
                </a:lnTo>
                <a:lnTo>
                  <a:pt x="2379785" y="1109785"/>
                </a:lnTo>
                <a:lnTo>
                  <a:pt x="2348523" y="1062893"/>
                </a:lnTo>
                <a:lnTo>
                  <a:pt x="2430585" y="1090246"/>
                </a:lnTo>
                <a:lnTo>
                  <a:pt x="2446215" y="1039446"/>
                </a:lnTo>
                <a:lnTo>
                  <a:pt x="2481385" y="1016000"/>
                </a:lnTo>
                <a:lnTo>
                  <a:pt x="2481385" y="1016000"/>
                </a:lnTo>
                <a:lnTo>
                  <a:pt x="2457938" y="976923"/>
                </a:lnTo>
                <a:lnTo>
                  <a:pt x="2504831" y="961293"/>
                </a:lnTo>
                <a:lnTo>
                  <a:pt x="2430585" y="906585"/>
                </a:lnTo>
                <a:lnTo>
                  <a:pt x="2454031" y="871416"/>
                </a:lnTo>
                <a:lnTo>
                  <a:pt x="2508738" y="898770"/>
                </a:lnTo>
                <a:lnTo>
                  <a:pt x="2555631" y="890954"/>
                </a:lnTo>
                <a:lnTo>
                  <a:pt x="2555631" y="890954"/>
                </a:lnTo>
                <a:lnTo>
                  <a:pt x="2520462" y="836246"/>
                </a:lnTo>
                <a:lnTo>
                  <a:pt x="2500923" y="804985"/>
                </a:lnTo>
                <a:lnTo>
                  <a:pt x="2540000" y="777631"/>
                </a:lnTo>
                <a:lnTo>
                  <a:pt x="2500923" y="746370"/>
                </a:lnTo>
                <a:lnTo>
                  <a:pt x="2457938" y="750277"/>
                </a:lnTo>
                <a:lnTo>
                  <a:pt x="2520462" y="687754"/>
                </a:lnTo>
                <a:lnTo>
                  <a:pt x="2540000" y="629139"/>
                </a:lnTo>
                <a:lnTo>
                  <a:pt x="2528277" y="597877"/>
                </a:lnTo>
                <a:lnTo>
                  <a:pt x="2481385" y="597877"/>
                </a:lnTo>
                <a:lnTo>
                  <a:pt x="2481385" y="597877"/>
                </a:lnTo>
                <a:lnTo>
                  <a:pt x="2446215" y="562708"/>
                </a:lnTo>
                <a:lnTo>
                  <a:pt x="2379785" y="519723"/>
                </a:lnTo>
                <a:lnTo>
                  <a:pt x="2364154" y="488462"/>
                </a:lnTo>
                <a:lnTo>
                  <a:pt x="2356338" y="449385"/>
                </a:lnTo>
                <a:lnTo>
                  <a:pt x="2278185" y="484554"/>
                </a:lnTo>
                <a:lnTo>
                  <a:pt x="2278185" y="484554"/>
                </a:lnTo>
                <a:lnTo>
                  <a:pt x="2258646" y="422031"/>
                </a:lnTo>
                <a:lnTo>
                  <a:pt x="2305538" y="371231"/>
                </a:lnTo>
                <a:lnTo>
                  <a:pt x="2297723" y="324339"/>
                </a:lnTo>
                <a:lnTo>
                  <a:pt x="2274277" y="289170"/>
                </a:lnTo>
                <a:lnTo>
                  <a:pt x="2219569" y="304800"/>
                </a:lnTo>
                <a:lnTo>
                  <a:pt x="2188308" y="273539"/>
                </a:lnTo>
                <a:lnTo>
                  <a:pt x="2188308" y="273539"/>
                </a:lnTo>
                <a:lnTo>
                  <a:pt x="2235200" y="207108"/>
                </a:lnTo>
                <a:lnTo>
                  <a:pt x="2231292" y="156308"/>
                </a:lnTo>
                <a:lnTo>
                  <a:pt x="2293815" y="136770"/>
                </a:lnTo>
                <a:lnTo>
                  <a:pt x="2250831" y="89877"/>
                </a:lnTo>
                <a:lnTo>
                  <a:pt x="2196123" y="113323"/>
                </a:lnTo>
                <a:lnTo>
                  <a:pt x="2176585" y="160216"/>
                </a:lnTo>
                <a:lnTo>
                  <a:pt x="2133600" y="164123"/>
                </a:lnTo>
                <a:lnTo>
                  <a:pt x="2133600" y="222739"/>
                </a:lnTo>
                <a:lnTo>
                  <a:pt x="2055446" y="175846"/>
                </a:lnTo>
                <a:lnTo>
                  <a:pt x="2063262" y="113323"/>
                </a:lnTo>
                <a:lnTo>
                  <a:pt x="2028092" y="78154"/>
                </a:lnTo>
                <a:lnTo>
                  <a:pt x="2028092" y="78154"/>
                </a:lnTo>
                <a:lnTo>
                  <a:pt x="2028092" y="78154"/>
                </a:lnTo>
                <a:lnTo>
                  <a:pt x="1985108" y="74246"/>
                </a:lnTo>
                <a:lnTo>
                  <a:pt x="1977292" y="3908"/>
                </a:lnTo>
                <a:lnTo>
                  <a:pt x="1934308" y="0"/>
                </a:lnTo>
                <a:lnTo>
                  <a:pt x="1906954" y="39077"/>
                </a:lnTo>
                <a:lnTo>
                  <a:pt x="1856154" y="19539"/>
                </a:lnTo>
                <a:lnTo>
                  <a:pt x="1824892" y="54708"/>
                </a:lnTo>
                <a:lnTo>
                  <a:pt x="1860062" y="109416"/>
                </a:lnTo>
                <a:lnTo>
                  <a:pt x="1871785" y="160216"/>
                </a:lnTo>
                <a:lnTo>
                  <a:pt x="1875692" y="207108"/>
                </a:lnTo>
                <a:lnTo>
                  <a:pt x="1762369" y="265723"/>
                </a:lnTo>
                <a:lnTo>
                  <a:pt x="1742831" y="211016"/>
                </a:lnTo>
                <a:lnTo>
                  <a:pt x="1707662" y="214923"/>
                </a:lnTo>
                <a:lnTo>
                  <a:pt x="1680308" y="254000"/>
                </a:lnTo>
                <a:lnTo>
                  <a:pt x="1664677" y="320431"/>
                </a:lnTo>
                <a:lnTo>
                  <a:pt x="1606062" y="336062"/>
                </a:lnTo>
                <a:lnTo>
                  <a:pt x="1582615" y="289170"/>
                </a:lnTo>
                <a:lnTo>
                  <a:pt x="1547446" y="246185"/>
                </a:lnTo>
                <a:lnTo>
                  <a:pt x="1500554" y="238370"/>
                </a:lnTo>
                <a:lnTo>
                  <a:pt x="1461477" y="226646"/>
                </a:lnTo>
                <a:lnTo>
                  <a:pt x="1434123" y="257908"/>
                </a:lnTo>
                <a:lnTo>
                  <a:pt x="1445846" y="304800"/>
                </a:lnTo>
                <a:lnTo>
                  <a:pt x="1457569" y="351693"/>
                </a:lnTo>
                <a:lnTo>
                  <a:pt x="1504462" y="394677"/>
                </a:lnTo>
                <a:lnTo>
                  <a:pt x="1508369" y="445477"/>
                </a:lnTo>
                <a:lnTo>
                  <a:pt x="1508369" y="492370"/>
                </a:lnTo>
                <a:lnTo>
                  <a:pt x="1508369" y="492370"/>
                </a:lnTo>
                <a:lnTo>
                  <a:pt x="1465385" y="422031"/>
                </a:lnTo>
                <a:lnTo>
                  <a:pt x="1441938" y="371231"/>
                </a:lnTo>
                <a:lnTo>
                  <a:pt x="1414585" y="343877"/>
                </a:lnTo>
                <a:lnTo>
                  <a:pt x="1395046" y="281354"/>
                </a:lnTo>
                <a:lnTo>
                  <a:pt x="1367692" y="250093"/>
                </a:lnTo>
                <a:lnTo>
                  <a:pt x="1367692" y="250093"/>
                </a:lnTo>
                <a:lnTo>
                  <a:pt x="1293446" y="214923"/>
                </a:lnTo>
                <a:lnTo>
                  <a:pt x="1293446" y="214923"/>
                </a:lnTo>
                <a:lnTo>
                  <a:pt x="1258277" y="265723"/>
                </a:lnTo>
                <a:lnTo>
                  <a:pt x="1195754" y="285262"/>
                </a:lnTo>
                <a:lnTo>
                  <a:pt x="1195754" y="285262"/>
                </a:lnTo>
                <a:lnTo>
                  <a:pt x="1199662" y="332154"/>
                </a:lnTo>
                <a:lnTo>
                  <a:pt x="1160585" y="351693"/>
                </a:lnTo>
                <a:lnTo>
                  <a:pt x="1168400" y="386862"/>
                </a:lnTo>
                <a:lnTo>
                  <a:pt x="1199662" y="418123"/>
                </a:lnTo>
                <a:lnTo>
                  <a:pt x="1203569" y="457200"/>
                </a:lnTo>
                <a:lnTo>
                  <a:pt x="1203569" y="457200"/>
                </a:lnTo>
                <a:lnTo>
                  <a:pt x="1144954" y="484554"/>
                </a:lnTo>
                <a:lnTo>
                  <a:pt x="1129323" y="422031"/>
                </a:lnTo>
                <a:lnTo>
                  <a:pt x="1109785" y="379046"/>
                </a:lnTo>
                <a:lnTo>
                  <a:pt x="1109785" y="379046"/>
                </a:lnTo>
                <a:lnTo>
                  <a:pt x="1062892" y="379046"/>
                </a:lnTo>
                <a:lnTo>
                  <a:pt x="1062892" y="289170"/>
                </a:lnTo>
                <a:lnTo>
                  <a:pt x="1019908" y="250093"/>
                </a:lnTo>
                <a:lnTo>
                  <a:pt x="969108" y="265723"/>
                </a:lnTo>
                <a:lnTo>
                  <a:pt x="949569" y="304800"/>
                </a:lnTo>
                <a:lnTo>
                  <a:pt x="957385" y="363416"/>
                </a:lnTo>
                <a:lnTo>
                  <a:pt x="957385" y="363416"/>
                </a:lnTo>
                <a:lnTo>
                  <a:pt x="984738" y="433754"/>
                </a:lnTo>
                <a:lnTo>
                  <a:pt x="992554" y="484554"/>
                </a:lnTo>
                <a:lnTo>
                  <a:pt x="984738" y="531446"/>
                </a:lnTo>
                <a:lnTo>
                  <a:pt x="980831" y="570523"/>
                </a:lnTo>
                <a:lnTo>
                  <a:pt x="949569" y="625231"/>
                </a:lnTo>
                <a:lnTo>
                  <a:pt x="949569" y="625231"/>
                </a:lnTo>
                <a:lnTo>
                  <a:pt x="894862" y="550985"/>
                </a:lnTo>
                <a:lnTo>
                  <a:pt x="898769" y="500185"/>
                </a:lnTo>
                <a:lnTo>
                  <a:pt x="847969" y="593970"/>
                </a:lnTo>
                <a:lnTo>
                  <a:pt x="820615" y="636954"/>
                </a:lnTo>
                <a:lnTo>
                  <a:pt x="840154" y="691662"/>
                </a:lnTo>
                <a:lnTo>
                  <a:pt x="820615" y="738554"/>
                </a:lnTo>
                <a:lnTo>
                  <a:pt x="816708" y="793262"/>
                </a:lnTo>
                <a:lnTo>
                  <a:pt x="793262" y="746370"/>
                </a:lnTo>
                <a:lnTo>
                  <a:pt x="793262" y="746370"/>
                </a:lnTo>
                <a:lnTo>
                  <a:pt x="781538" y="664308"/>
                </a:lnTo>
                <a:lnTo>
                  <a:pt x="746369" y="640862"/>
                </a:lnTo>
                <a:lnTo>
                  <a:pt x="781538" y="578339"/>
                </a:lnTo>
                <a:lnTo>
                  <a:pt x="722923" y="543170"/>
                </a:lnTo>
                <a:lnTo>
                  <a:pt x="679938" y="539262"/>
                </a:lnTo>
                <a:lnTo>
                  <a:pt x="652585" y="492370"/>
                </a:lnTo>
                <a:lnTo>
                  <a:pt x="652585" y="492370"/>
                </a:lnTo>
                <a:lnTo>
                  <a:pt x="719015" y="508000"/>
                </a:lnTo>
                <a:lnTo>
                  <a:pt x="746369" y="472831"/>
                </a:lnTo>
                <a:lnTo>
                  <a:pt x="777631" y="445477"/>
                </a:lnTo>
                <a:lnTo>
                  <a:pt x="758092" y="351693"/>
                </a:lnTo>
                <a:lnTo>
                  <a:pt x="719015" y="312616"/>
                </a:lnTo>
                <a:lnTo>
                  <a:pt x="715108" y="265723"/>
                </a:lnTo>
                <a:lnTo>
                  <a:pt x="676031" y="281354"/>
                </a:lnTo>
                <a:lnTo>
                  <a:pt x="652585" y="218831"/>
                </a:lnTo>
                <a:lnTo>
                  <a:pt x="621323" y="207108"/>
                </a:lnTo>
                <a:lnTo>
                  <a:pt x="578338" y="175846"/>
                </a:lnTo>
                <a:lnTo>
                  <a:pt x="578338" y="175846"/>
                </a:lnTo>
                <a:lnTo>
                  <a:pt x="496277" y="70339"/>
                </a:lnTo>
                <a:lnTo>
                  <a:pt x="461108" y="31262"/>
                </a:lnTo>
                <a:lnTo>
                  <a:pt x="437662" y="66431"/>
                </a:lnTo>
                <a:lnTo>
                  <a:pt x="379046" y="39077"/>
                </a:lnTo>
                <a:lnTo>
                  <a:pt x="339969" y="54708"/>
                </a:lnTo>
                <a:lnTo>
                  <a:pt x="324338" y="109416"/>
                </a:lnTo>
                <a:lnTo>
                  <a:pt x="363415" y="160216"/>
                </a:lnTo>
                <a:lnTo>
                  <a:pt x="425938" y="144585"/>
                </a:lnTo>
                <a:lnTo>
                  <a:pt x="468923" y="175846"/>
                </a:lnTo>
                <a:lnTo>
                  <a:pt x="410308" y="183662"/>
                </a:lnTo>
                <a:lnTo>
                  <a:pt x="375138" y="214923"/>
                </a:lnTo>
                <a:lnTo>
                  <a:pt x="418123" y="254000"/>
                </a:lnTo>
                <a:lnTo>
                  <a:pt x="480646" y="281354"/>
                </a:lnTo>
                <a:lnTo>
                  <a:pt x="488462" y="324339"/>
                </a:lnTo>
                <a:lnTo>
                  <a:pt x="488462" y="324339"/>
                </a:lnTo>
                <a:lnTo>
                  <a:pt x="508000" y="422031"/>
                </a:lnTo>
                <a:lnTo>
                  <a:pt x="457200" y="332154"/>
                </a:lnTo>
                <a:lnTo>
                  <a:pt x="433754" y="289170"/>
                </a:lnTo>
                <a:lnTo>
                  <a:pt x="394677" y="336062"/>
                </a:lnTo>
                <a:lnTo>
                  <a:pt x="394677" y="336062"/>
                </a:lnTo>
                <a:lnTo>
                  <a:pt x="316523" y="222739"/>
                </a:lnTo>
                <a:lnTo>
                  <a:pt x="277446" y="218831"/>
                </a:lnTo>
                <a:lnTo>
                  <a:pt x="214923" y="242277"/>
                </a:lnTo>
                <a:lnTo>
                  <a:pt x="214923" y="242277"/>
                </a:lnTo>
                <a:lnTo>
                  <a:pt x="250092" y="300893"/>
                </a:lnTo>
                <a:lnTo>
                  <a:pt x="187569" y="304800"/>
                </a:lnTo>
                <a:lnTo>
                  <a:pt x="175846" y="351693"/>
                </a:lnTo>
                <a:lnTo>
                  <a:pt x="250092" y="402493"/>
                </a:lnTo>
                <a:lnTo>
                  <a:pt x="293077" y="422031"/>
                </a:lnTo>
                <a:lnTo>
                  <a:pt x="160215" y="390770"/>
                </a:lnTo>
                <a:lnTo>
                  <a:pt x="171938" y="441570"/>
                </a:lnTo>
                <a:lnTo>
                  <a:pt x="257908" y="476739"/>
                </a:lnTo>
                <a:lnTo>
                  <a:pt x="308708" y="476739"/>
                </a:lnTo>
                <a:lnTo>
                  <a:pt x="308708" y="476739"/>
                </a:lnTo>
                <a:lnTo>
                  <a:pt x="242277" y="504093"/>
                </a:lnTo>
                <a:lnTo>
                  <a:pt x="281354" y="539262"/>
                </a:lnTo>
                <a:lnTo>
                  <a:pt x="281354" y="539262"/>
                </a:lnTo>
                <a:lnTo>
                  <a:pt x="160215" y="484554"/>
                </a:lnTo>
                <a:lnTo>
                  <a:pt x="113323" y="449385"/>
                </a:lnTo>
                <a:lnTo>
                  <a:pt x="97692" y="504093"/>
                </a:lnTo>
                <a:lnTo>
                  <a:pt x="132862" y="543170"/>
                </a:lnTo>
                <a:lnTo>
                  <a:pt x="128954" y="586154"/>
                </a:lnTo>
                <a:lnTo>
                  <a:pt x="46892" y="554893"/>
                </a:lnTo>
                <a:lnTo>
                  <a:pt x="35169" y="597877"/>
                </a:lnTo>
                <a:lnTo>
                  <a:pt x="0" y="625231"/>
                </a:lnTo>
                <a:lnTo>
                  <a:pt x="121138" y="648677"/>
                </a:lnTo>
                <a:lnTo>
                  <a:pt x="160215" y="699477"/>
                </a:lnTo>
                <a:lnTo>
                  <a:pt x="222738" y="676031"/>
                </a:lnTo>
                <a:lnTo>
                  <a:pt x="269631" y="640862"/>
                </a:lnTo>
                <a:lnTo>
                  <a:pt x="375138" y="593970"/>
                </a:lnTo>
                <a:lnTo>
                  <a:pt x="418123" y="562708"/>
                </a:lnTo>
                <a:lnTo>
                  <a:pt x="418123" y="625231"/>
                </a:lnTo>
                <a:lnTo>
                  <a:pt x="511908" y="601785"/>
                </a:lnTo>
                <a:lnTo>
                  <a:pt x="515815" y="660400"/>
                </a:lnTo>
                <a:lnTo>
                  <a:pt x="566615" y="660400"/>
                </a:lnTo>
                <a:lnTo>
                  <a:pt x="566615" y="660400"/>
                </a:lnTo>
                <a:lnTo>
                  <a:pt x="617415" y="629139"/>
                </a:lnTo>
                <a:lnTo>
                  <a:pt x="664308" y="660400"/>
                </a:lnTo>
                <a:lnTo>
                  <a:pt x="488462" y="769816"/>
                </a:lnTo>
                <a:lnTo>
                  <a:pt x="453292" y="797170"/>
                </a:lnTo>
                <a:lnTo>
                  <a:pt x="492369" y="832339"/>
                </a:lnTo>
                <a:lnTo>
                  <a:pt x="566615" y="851877"/>
                </a:lnTo>
                <a:lnTo>
                  <a:pt x="613508" y="859693"/>
                </a:lnTo>
                <a:lnTo>
                  <a:pt x="629138" y="797170"/>
                </a:lnTo>
                <a:lnTo>
                  <a:pt x="672123" y="801077"/>
                </a:lnTo>
                <a:lnTo>
                  <a:pt x="672123" y="855785"/>
                </a:lnTo>
                <a:lnTo>
                  <a:pt x="625231" y="910493"/>
                </a:lnTo>
                <a:lnTo>
                  <a:pt x="484554" y="871416"/>
                </a:lnTo>
                <a:lnTo>
                  <a:pt x="461108" y="902677"/>
                </a:lnTo>
                <a:lnTo>
                  <a:pt x="418123" y="902677"/>
                </a:lnTo>
                <a:lnTo>
                  <a:pt x="343877" y="910493"/>
                </a:lnTo>
                <a:lnTo>
                  <a:pt x="324338" y="945662"/>
                </a:lnTo>
                <a:lnTo>
                  <a:pt x="250092" y="941754"/>
                </a:lnTo>
                <a:lnTo>
                  <a:pt x="207108" y="984739"/>
                </a:lnTo>
                <a:lnTo>
                  <a:pt x="156308" y="953477"/>
                </a:lnTo>
                <a:lnTo>
                  <a:pt x="117231" y="996462"/>
                </a:lnTo>
                <a:lnTo>
                  <a:pt x="156308" y="1058985"/>
                </a:lnTo>
                <a:lnTo>
                  <a:pt x="218831" y="1098062"/>
                </a:lnTo>
                <a:lnTo>
                  <a:pt x="246185" y="1039446"/>
                </a:lnTo>
                <a:lnTo>
                  <a:pt x="293077" y="1043354"/>
                </a:lnTo>
                <a:lnTo>
                  <a:pt x="375138" y="1023816"/>
                </a:lnTo>
                <a:lnTo>
                  <a:pt x="433754" y="1039446"/>
                </a:lnTo>
                <a:lnTo>
                  <a:pt x="492369" y="1031631"/>
                </a:lnTo>
                <a:lnTo>
                  <a:pt x="511908" y="1094154"/>
                </a:lnTo>
                <a:lnTo>
                  <a:pt x="500185" y="1144954"/>
                </a:lnTo>
                <a:lnTo>
                  <a:pt x="531446" y="1184031"/>
                </a:lnTo>
                <a:lnTo>
                  <a:pt x="656492" y="1160585"/>
                </a:lnTo>
                <a:lnTo>
                  <a:pt x="586154" y="1215293"/>
                </a:lnTo>
                <a:lnTo>
                  <a:pt x="586154" y="1266093"/>
                </a:lnTo>
                <a:lnTo>
                  <a:pt x="586154" y="1266093"/>
                </a:lnTo>
                <a:lnTo>
                  <a:pt x="609600" y="1305170"/>
                </a:lnTo>
                <a:lnTo>
                  <a:pt x="672123" y="1254370"/>
                </a:lnTo>
                <a:lnTo>
                  <a:pt x="750277" y="1270000"/>
                </a:lnTo>
                <a:lnTo>
                  <a:pt x="668215" y="1289539"/>
                </a:lnTo>
                <a:lnTo>
                  <a:pt x="633046" y="1312985"/>
                </a:lnTo>
                <a:lnTo>
                  <a:pt x="644769" y="1363785"/>
                </a:lnTo>
                <a:lnTo>
                  <a:pt x="593969" y="1426308"/>
                </a:lnTo>
                <a:lnTo>
                  <a:pt x="558800" y="1461477"/>
                </a:lnTo>
                <a:lnTo>
                  <a:pt x="515815" y="1481016"/>
                </a:lnTo>
                <a:lnTo>
                  <a:pt x="480646" y="1488831"/>
                </a:lnTo>
                <a:lnTo>
                  <a:pt x="441569" y="1438031"/>
                </a:lnTo>
                <a:lnTo>
                  <a:pt x="418123" y="1488831"/>
                </a:lnTo>
                <a:lnTo>
                  <a:pt x="449385" y="1582616"/>
                </a:lnTo>
                <a:close/>
              </a:path>
            </a:pathLst>
          </a:custGeom>
          <a:solidFill>
            <a:srgbClr val="A6A6A6"/>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93055" tIns="46527" rIns="93055" bIns="46527" rtlCol="0" anchor="ctr"/>
          <a:lstStyle/>
          <a:p>
            <a:pPr algn="ctr" defTabSz="930407"/>
            <a:endParaRPr lang="en-US" sz="1625">
              <a:solidFill>
                <a:prstClr val="white"/>
              </a:solidFill>
              <a:ea typeface="Helvetica" charset="0"/>
              <a:cs typeface="Helvetica" charset="0"/>
            </a:endParaRPr>
          </a:p>
        </p:txBody>
      </p:sp>
      <p:sp>
        <p:nvSpPr>
          <p:cNvPr id="459" name="Rectangle 22"/>
          <p:cNvSpPr>
            <a:spLocks/>
          </p:cNvSpPr>
          <p:nvPr/>
        </p:nvSpPr>
        <p:spPr bwMode="auto">
          <a:xfrm>
            <a:off x="555351" y="1967728"/>
            <a:ext cx="7646553" cy="2658229"/>
          </a:xfrm>
          <a:prstGeom prst="rect">
            <a:avLst/>
          </a:prstGeom>
          <a:noFill/>
          <a:ln>
            <a:noFill/>
          </a:ln>
          <a:extLst/>
        </p:spPr>
        <p:txBody>
          <a:bodyPr lIns="38771" tIns="38771" rIns="38771" bIns="38771"/>
          <a:lstStyle/>
          <a:p>
            <a:pPr defTabSz="930479"/>
            <a:r>
              <a:rPr lang="en-US" sz="1715" b="1" dirty="0">
                <a:solidFill>
                  <a:srgbClr val="404040"/>
                </a:solidFill>
                <a:ea typeface="Helvetica" charset="0"/>
                <a:cs typeface="Helvetica" charset="0"/>
                <a:sym typeface="Helvetica" charset="0"/>
              </a:rPr>
              <a:t>Host Countries Sweden and Denmark </a:t>
            </a:r>
          </a:p>
          <a:p>
            <a:pPr defTabSz="930407"/>
            <a:r>
              <a:rPr lang="en-US" sz="1715" dirty="0">
                <a:solidFill>
                  <a:srgbClr val="404040"/>
                </a:solidFill>
                <a:ea typeface="Helvetica" charset="0"/>
                <a:cs typeface="Helvetica" charset="0"/>
                <a:sym typeface="Helvetica" charset="0"/>
              </a:rPr>
              <a:t>  </a:t>
            </a:r>
          </a:p>
          <a:p>
            <a:pPr defTabSz="930407">
              <a:tabLst>
                <a:tab pos="160379" algn="l"/>
                <a:tab pos="2027662" algn="r"/>
                <a:tab pos="2268232" algn="l"/>
              </a:tabLst>
            </a:pPr>
            <a:r>
              <a:rPr lang="en-US" sz="1625" dirty="0">
                <a:solidFill>
                  <a:srgbClr val="404040"/>
                </a:solidFill>
                <a:ea typeface="Helvetica" charset="0"/>
                <a:cs typeface="Helvetica" charset="0"/>
                <a:sym typeface="Helvetica" charset="0"/>
              </a:rPr>
              <a:t>	Construction	47.5%	</a:t>
            </a:r>
            <a:r>
              <a:rPr lang="en-US" sz="1625" dirty="0">
                <a:solidFill>
                  <a:srgbClr val="0094CA"/>
                </a:solidFill>
                <a:ea typeface="Helvetica" charset="0"/>
                <a:cs typeface="Helvetica" charset="0"/>
                <a:sym typeface="Helvetica" charset="0"/>
              </a:rPr>
              <a:t>Cash Investment</a:t>
            </a:r>
            <a:r>
              <a:rPr lang="en-US" sz="1625" spc="305" dirty="0">
                <a:solidFill>
                  <a:srgbClr val="0094CA"/>
                </a:solidFill>
                <a:ea typeface="Helvetica" charset="0"/>
                <a:cs typeface="Helvetica" charset="0"/>
                <a:sym typeface="Helvetica" charset="0"/>
              </a:rPr>
              <a:t> </a:t>
            </a:r>
            <a:r>
              <a:rPr lang="en-US" sz="1625" dirty="0">
                <a:solidFill>
                  <a:srgbClr val="0094CA"/>
                </a:solidFill>
                <a:ea typeface="Helvetica" charset="0"/>
                <a:cs typeface="Helvetica" charset="0"/>
                <a:sym typeface="Helvetica" charset="0"/>
              </a:rPr>
              <a:t>~ 97%</a:t>
            </a:r>
          </a:p>
          <a:p>
            <a:pPr defTabSz="930407">
              <a:tabLst>
                <a:tab pos="160379" algn="l"/>
                <a:tab pos="2027662" algn="r"/>
                <a:tab pos="2268232" algn="l"/>
              </a:tabLst>
            </a:pPr>
            <a:r>
              <a:rPr lang="en-US" sz="1625" dirty="0">
                <a:solidFill>
                  <a:srgbClr val="404040"/>
                </a:solidFill>
                <a:ea typeface="Helvetica" charset="0"/>
                <a:cs typeface="Helvetica" charset="0"/>
                <a:sym typeface="Helvetica" charset="0"/>
              </a:rPr>
              <a:t>	Operations	15%	</a:t>
            </a:r>
          </a:p>
          <a:p>
            <a:pPr defTabSz="930407">
              <a:tabLst>
                <a:tab pos="160379" algn="l"/>
                <a:tab pos="2027662" algn="r"/>
                <a:tab pos="2268232" algn="l"/>
              </a:tabLst>
            </a:pPr>
            <a:endParaRPr lang="en-US" sz="1715" b="1" dirty="0">
              <a:solidFill>
                <a:srgbClr val="0094CA"/>
              </a:solidFill>
              <a:ea typeface="Helvetica" charset="0"/>
              <a:cs typeface="Helvetica" charset="0"/>
              <a:sym typeface="Helvetica" charset="0"/>
            </a:endParaRPr>
          </a:p>
          <a:p>
            <a:pPr defTabSz="930479">
              <a:tabLst>
                <a:tab pos="160379" algn="l"/>
                <a:tab pos="2027662" algn="r"/>
                <a:tab pos="2268232" algn="l"/>
              </a:tabLst>
            </a:pPr>
            <a:r>
              <a:rPr lang="en-US" sz="1715" b="1" dirty="0">
                <a:solidFill>
                  <a:srgbClr val="404040"/>
                </a:solidFill>
                <a:ea typeface="Helvetica" charset="0"/>
                <a:cs typeface="Helvetica" charset="0"/>
                <a:sym typeface="Helvetica" charset="0"/>
              </a:rPr>
              <a:t>Non Host Member Countries</a:t>
            </a:r>
          </a:p>
          <a:p>
            <a:pPr defTabSz="930479">
              <a:tabLst>
                <a:tab pos="160379" algn="l"/>
                <a:tab pos="2027662" algn="r"/>
                <a:tab pos="2268232" algn="l"/>
              </a:tabLst>
            </a:pPr>
            <a:r>
              <a:rPr lang="en-US" sz="1715" b="1" dirty="0">
                <a:solidFill>
                  <a:srgbClr val="404040"/>
                </a:solidFill>
                <a:ea typeface="Helvetica" charset="0"/>
                <a:cs typeface="Helvetica" charset="0"/>
                <a:sym typeface="Helvetica" charset="0"/>
              </a:rPr>
              <a:t>    </a:t>
            </a:r>
          </a:p>
          <a:p>
            <a:pPr defTabSz="930407">
              <a:tabLst>
                <a:tab pos="160379" algn="l"/>
                <a:tab pos="2027662" algn="r"/>
                <a:tab pos="2268232" algn="l"/>
              </a:tabLst>
            </a:pPr>
            <a:r>
              <a:rPr lang="en-US" sz="1715" dirty="0">
                <a:solidFill>
                  <a:srgbClr val="404040"/>
                </a:solidFill>
                <a:ea typeface="Helvetica" charset="0"/>
                <a:cs typeface="Helvetica" charset="0"/>
                <a:sym typeface="Helvetica" charset="0"/>
              </a:rPr>
              <a:t>	</a:t>
            </a:r>
            <a:r>
              <a:rPr lang="en-US" sz="1625" dirty="0">
                <a:solidFill>
                  <a:srgbClr val="404040"/>
                </a:solidFill>
                <a:ea typeface="Helvetica" charset="0"/>
                <a:cs typeface="Helvetica" charset="0"/>
                <a:sym typeface="Helvetica" charset="0"/>
              </a:rPr>
              <a:t>Construction	52.5%	</a:t>
            </a:r>
            <a:r>
              <a:rPr lang="en-US" sz="1625" dirty="0">
                <a:solidFill>
                  <a:srgbClr val="0094CA"/>
                </a:solidFill>
                <a:ea typeface="Helvetica" charset="0"/>
                <a:cs typeface="Helvetica" charset="0"/>
                <a:sym typeface="Helvetica" charset="0"/>
              </a:rPr>
              <a:t>In-kind Deliverables</a:t>
            </a:r>
            <a:r>
              <a:rPr lang="en-US" sz="1625" spc="-153" dirty="0">
                <a:solidFill>
                  <a:srgbClr val="0094CA"/>
                </a:solidFill>
                <a:ea typeface="Helvetica" charset="0"/>
                <a:cs typeface="Helvetica" charset="0"/>
                <a:sym typeface="Helvetica" charset="0"/>
              </a:rPr>
              <a:t>   </a:t>
            </a:r>
            <a:r>
              <a:rPr lang="en-US" sz="1625" dirty="0">
                <a:solidFill>
                  <a:srgbClr val="0094CA"/>
                </a:solidFill>
                <a:ea typeface="Helvetica" charset="0"/>
                <a:cs typeface="Helvetica" charset="0"/>
                <a:sym typeface="Helvetica" charset="0"/>
              </a:rPr>
              <a:t>~ 70%</a:t>
            </a:r>
            <a:endParaRPr lang="en-US" sz="1625" dirty="0">
              <a:solidFill>
                <a:srgbClr val="404040"/>
              </a:solidFill>
              <a:ea typeface="Helvetica" charset="0"/>
              <a:cs typeface="Helvetica" charset="0"/>
              <a:sym typeface="Helvetica" charset="0"/>
            </a:endParaRPr>
          </a:p>
          <a:p>
            <a:pPr defTabSz="930407">
              <a:tabLst>
                <a:tab pos="160379" algn="l"/>
                <a:tab pos="2027662" algn="r"/>
                <a:tab pos="2268232" algn="l"/>
              </a:tabLst>
            </a:pPr>
            <a:r>
              <a:rPr lang="en-US" sz="1625" dirty="0">
                <a:solidFill>
                  <a:srgbClr val="404040"/>
                </a:solidFill>
                <a:ea typeface="Helvetica" charset="0"/>
                <a:cs typeface="Helvetica" charset="0"/>
                <a:sym typeface="Helvetica" charset="0"/>
              </a:rPr>
              <a:t>	Operations</a:t>
            </a:r>
            <a:r>
              <a:rPr lang="en-US" sz="1625" spc="305" dirty="0">
                <a:solidFill>
                  <a:srgbClr val="404040"/>
                </a:solidFill>
                <a:ea typeface="Helvetica" charset="0"/>
                <a:cs typeface="Helvetica" charset="0"/>
                <a:sym typeface="Helvetica" charset="0"/>
              </a:rPr>
              <a:t>	</a:t>
            </a:r>
            <a:r>
              <a:rPr lang="en-US" sz="1625" dirty="0">
                <a:solidFill>
                  <a:srgbClr val="404040"/>
                </a:solidFill>
                <a:ea typeface="Helvetica" charset="0"/>
                <a:cs typeface="Helvetica" charset="0"/>
                <a:sym typeface="Helvetica" charset="0"/>
              </a:rPr>
              <a:t>85%</a:t>
            </a:r>
          </a:p>
          <a:p>
            <a:pPr defTabSz="930479"/>
            <a:endParaRPr lang="en-US" sz="1715" b="1" dirty="0">
              <a:solidFill>
                <a:srgbClr val="0094CA"/>
              </a:solidFill>
              <a:ea typeface="Helvetica" charset="0"/>
              <a:cs typeface="Helvetica" charset="0"/>
              <a:sym typeface="Helvetica" charset="0"/>
            </a:endParaRPr>
          </a:p>
        </p:txBody>
      </p:sp>
      <p:pic>
        <p:nvPicPr>
          <p:cNvPr id="86" name="Picture 85" descr="Belgiu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1385" y="5687332"/>
            <a:ext cx="443871" cy="444175"/>
          </a:xfrm>
          <a:prstGeom prst="rect">
            <a:avLst/>
          </a:prstGeom>
        </p:spPr>
      </p:pic>
      <p:pic>
        <p:nvPicPr>
          <p:cNvPr id="87" name="Picture 86" descr="Czech.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419" y="5033515"/>
            <a:ext cx="443871" cy="444175"/>
          </a:xfrm>
          <a:prstGeom prst="rect">
            <a:avLst/>
          </a:prstGeom>
        </p:spPr>
      </p:pic>
      <p:pic>
        <p:nvPicPr>
          <p:cNvPr id="88" name="Picture 87" descr="Denmar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6127" y="5033515"/>
            <a:ext cx="443871" cy="444175"/>
          </a:xfrm>
          <a:prstGeom prst="rect">
            <a:avLst/>
          </a:prstGeom>
        </p:spPr>
      </p:pic>
      <p:pic>
        <p:nvPicPr>
          <p:cNvPr id="89" name="Picture 88" descr="Estonia.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5067" y="5033515"/>
            <a:ext cx="443871" cy="444175"/>
          </a:xfrm>
          <a:prstGeom prst="rect">
            <a:avLst/>
          </a:prstGeom>
        </p:spPr>
      </p:pic>
      <p:pic>
        <p:nvPicPr>
          <p:cNvPr id="90" name="Picture 89" descr="Franc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88794" y="5033515"/>
            <a:ext cx="443871" cy="444175"/>
          </a:xfrm>
          <a:prstGeom prst="rect">
            <a:avLst/>
          </a:prstGeom>
        </p:spPr>
      </p:pic>
      <p:pic>
        <p:nvPicPr>
          <p:cNvPr id="91" name="Picture 90" descr="Germany.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46315" y="5033515"/>
            <a:ext cx="443871" cy="444175"/>
          </a:xfrm>
          <a:prstGeom prst="rect">
            <a:avLst/>
          </a:prstGeom>
        </p:spPr>
      </p:pic>
      <p:pic>
        <p:nvPicPr>
          <p:cNvPr id="93" name="Picture 92" descr="Hungary.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21508" y="5033515"/>
            <a:ext cx="443871" cy="444175"/>
          </a:xfrm>
          <a:prstGeom prst="rect">
            <a:avLst/>
          </a:prstGeom>
        </p:spPr>
      </p:pic>
      <p:pic>
        <p:nvPicPr>
          <p:cNvPr id="95" name="Picture 94" descr="Italy.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83340" y="5040301"/>
            <a:ext cx="443871" cy="444175"/>
          </a:xfrm>
          <a:prstGeom prst="rect">
            <a:avLst/>
          </a:prstGeom>
        </p:spPr>
      </p:pic>
      <p:pic>
        <p:nvPicPr>
          <p:cNvPr id="98" name="Picture 97" descr="Luxembourh.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79225" y="5704044"/>
            <a:ext cx="443871" cy="444175"/>
          </a:xfrm>
          <a:prstGeom prst="rect">
            <a:avLst/>
          </a:prstGeom>
        </p:spPr>
      </p:pic>
      <p:pic>
        <p:nvPicPr>
          <p:cNvPr id="99" name="Picture 98" descr="Norway.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954571" y="5047465"/>
            <a:ext cx="436712" cy="437010"/>
          </a:xfrm>
          <a:prstGeom prst="rect">
            <a:avLst/>
          </a:prstGeom>
        </p:spPr>
      </p:pic>
      <p:pic>
        <p:nvPicPr>
          <p:cNvPr id="100" name="Picture 99" descr="Poland.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26715" y="5681183"/>
            <a:ext cx="454689" cy="455000"/>
          </a:xfrm>
          <a:prstGeom prst="rect">
            <a:avLst/>
          </a:prstGeom>
        </p:spPr>
      </p:pic>
      <p:pic>
        <p:nvPicPr>
          <p:cNvPr id="101" name="Picture 100" descr="Spain.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40127" y="5697730"/>
            <a:ext cx="443871" cy="444175"/>
          </a:xfrm>
          <a:prstGeom prst="rect">
            <a:avLst/>
          </a:prstGeom>
        </p:spPr>
      </p:pic>
      <p:pic>
        <p:nvPicPr>
          <p:cNvPr id="102" name="Picture 101" descr="Swede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385619" y="5697178"/>
            <a:ext cx="439279" cy="439580"/>
          </a:xfrm>
          <a:prstGeom prst="rect">
            <a:avLst/>
          </a:prstGeom>
        </p:spPr>
      </p:pic>
      <p:pic>
        <p:nvPicPr>
          <p:cNvPr id="103" name="Picture 102" descr="Switzerlad.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822685" y="5682928"/>
            <a:ext cx="471883" cy="472207"/>
          </a:xfrm>
          <a:prstGeom prst="rect">
            <a:avLst/>
          </a:prstGeom>
        </p:spPr>
      </p:pic>
      <p:pic>
        <p:nvPicPr>
          <p:cNvPr id="104" name="Picture 103" descr="UK.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715957" y="5690495"/>
            <a:ext cx="440708" cy="441009"/>
          </a:xfrm>
          <a:prstGeom prst="rect">
            <a:avLst/>
          </a:prstGeom>
        </p:spPr>
      </p:pic>
    </p:spTree>
    <p:extLst>
      <p:ext uri="{BB962C8B-B14F-4D97-AF65-F5344CB8AC3E}">
        <p14:creationId xmlns:p14="http://schemas.microsoft.com/office/powerpoint/2010/main" val="199738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nvPr>
        </p:nvGraphicFramePr>
        <p:xfrm>
          <a:off x="3626883" y="1182351"/>
          <a:ext cx="6948629" cy="52384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456054112"/>
              </p:ext>
            </p:extLst>
          </p:nvPr>
        </p:nvGraphicFramePr>
        <p:xfrm>
          <a:off x="495300" y="1268761"/>
          <a:ext cx="3989648" cy="5113191"/>
        </p:xfrm>
        <a:graphic>
          <a:graphicData uri="http://schemas.openxmlformats.org/drawingml/2006/table">
            <a:tbl>
              <a:tblPr>
                <a:tableStyleId>{2D5ABB26-0587-4C30-8999-92F81FD0307C}</a:tableStyleId>
              </a:tblPr>
              <a:tblGrid>
                <a:gridCol w="2779576"/>
                <a:gridCol w="909394"/>
                <a:gridCol w="300678"/>
              </a:tblGrid>
              <a:tr h="271764">
                <a:tc>
                  <a:txBody>
                    <a:bodyPr/>
                    <a:lstStyle/>
                    <a:p>
                      <a:pPr>
                        <a:lnSpc>
                          <a:spcPct val="50000"/>
                        </a:lnSpc>
                      </a:pPr>
                      <a:r>
                        <a:rPr lang="en-US" sz="1400" b="1" kern="900" dirty="0" smtClean="0">
                          <a:solidFill>
                            <a:srgbClr val="1394CA"/>
                          </a:solidFill>
                          <a:latin typeface="+mj-lt"/>
                          <a:cs typeface="Helvetica"/>
                        </a:rPr>
                        <a:t>CURRENT</a:t>
                      </a:r>
                    </a:p>
                  </a:txBody>
                  <a:tcPr marL="93316" marR="93316" marT="43069" marB="43069">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800" b="1" kern="900" dirty="0">
                        <a:solidFill>
                          <a:schemeClr val="tx1"/>
                        </a:solidFill>
                        <a:latin typeface="+mj-lt"/>
                        <a:cs typeface="Helvetica"/>
                      </a:endParaRPr>
                    </a:p>
                  </a:txBody>
                  <a:tcPr marL="93316" marR="93316" marT="43069" marB="43069">
                    <a:lnL>
                      <a:noFill/>
                    </a:lnL>
                    <a:lnR>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800" b="1" kern="900" dirty="0">
                        <a:solidFill>
                          <a:schemeClr val="tx1"/>
                        </a:solidFill>
                        <a:latin typeface="+mj-lt"/>
                        <a:cs typeface="Helvetica"/>
                      </a:endParaRPr>
                    </a:p>
                  </a:txBody>
                  <a:tcPr marL="93316" marR="93316" marT="43069" marB="43069">
                    <a:lnL>
                      <a:noFill/>
                    </a:lnL>
                    <a:lnR>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14717">
                <a:tc>
                  <a:txBody>
                    <a:bodyPr/>
                    <a:lstStyle/>
                    <a:p>
                      <a:pPr>
                        <a:lnSpc>
                          <a:spcPct val="50000"/>
                        </a:lnSpc>
                      </a:pPr>
                      <a:r>
                        <a:rPr lang="en-US" sz="1400" b="1" kern="900" dirty="0" smtClean="0">
                          <a:solidFill>
                            <a:schemeClr val="tx1"/>
                          </a:solidFill>
                          <a:latin typeface="+mj-lt"/>
                          <a:cs typeface="Helvetica"/>
                        </a:rPr>
                        <a:t>Sweden </a:t>
                      </a:r>
                      <a:r>
                        <a:rPr lang="en-US" sz="1400" b="0" kern="900" dirty="0" smtClean="0">
                          <a:solidFill>
                            <a:schemeClr val="tx1"/>
                          </a:solidFill>
                          <a:latin typeface="+mj-lt"/>
                          <a:cs typeface="Helvetica"/>
                        </a:rPr>
                        <a:t>(member)</a:t>
                      </a:r>
                      <a:endParaRPr lang="en-US" sz="1400" b="1" kern="900" dirty="0">
                        <a:solidFill>
                          <a:schemeClr val="tx1"/>
                        </a:solidFill>
                        <a:latin typeface="+mj-lt"/>
                        <a:cs typeface="Helvetica"/>
                      </a:endParaRPr>
                    </a:p>
                  </a:txBody>
                  <a:tcPr marL="93316" marR="93316" marT="43069" marB="43069">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r>
                        <a:rPr lang="en-US" sz="1400" b="1" kern="900" dirty="0" smtClean="0">
                          <a:solidFill>
                            <a:schemeClr val="tx1"/>
                          </a:solidFill>
                          <a:latin typeface="+mj-lt"/>
                          <a:cs typeface="Helvetica"/>
                        </a:rPr>
                        <a:t>35.0 %</a:t>
                      </a:r>
                      <a:endParaRPr lang="en-US" sz="1400" b="1" kern="900" dirty="0">
                        <a:solidFill>
                          <a:schemeClr val="tx1"/>
                        </a:solidFill>
                        <a:latin typeface="+mj-lt"/>
                        <a:cs typeface="Helvetica"/>
                      </a:endParaRPr>
                    </a:p>
                  </a:txBody>
                  <a:tcPr marL="93316" marR="93316" marT="43069" marB="43069">
                    <a:lnL>
                      <a:noFill/>
                    </a:lnL>
                    <a:lnR>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1" kern="900" dirty="0">
                        <a:solidFill>
                          <a:schemeClr val="tx1"/>
                        </a:solidFill>
                        <a:latin typeface="+mj-lt"/>
                        <a:cs typeface="Helvetica"/>
                      </a:endParaRPr>
                    </a:p>
                  </a:txBody>
                  <a:tcPr marL="93316" marR="93316" marT="43069" marB="43069">
                    <a:lnL>
                      <a:noFill/>
                    </a:lnL>
                    <a:lnR>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14717">
                <a:tc>
                  <a:txBody>
                    <a:bodyPr/>
                    <a:lstStyle/>
                    <a:p>
                      <a:pPr>
                        <a:lnSpc>
                          <a:spcPct val="50000"/>
                        </a:lnSpc>
                      </a:pPr>
                      <a:r>
                        <a:rPr lang="en-US" sz="1400" b="1" kern="900" dirty="0" smtClean="0">
                          <a:solidFill>
                            <a:schemeClr val="tx1"/>
                          </a:solidFill>
                          <a:latin typeface="+mj-lt"/>
                          <a:cs typeface="Helvetica"/>
                        </a:rPr>
                        <a:t>Denmark </a:t>
                      </a:r>
                      <a:r>
                        <a:rPr lang="en-US" sz="1400" b="0" kern="900" dirty="0" smtClean="0">
                          <a:solidFill>
                            <a:schemeClr val="tx1"/>
                          </a:solidFill>
                          <a:latin typeface="+mj-lt"/>
                          <a:cs typeface="Helvetica"/>
                        </a:rPr>
                        <a:t>(member) *</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r>
                        <a:rPr lang="en-US" sz="1400" b="1" kern="900" dirty="0" smtClean="0">
                          <a:solidFill>
                            <a:schemeClr val="tx1"/>
                          </a:solidFill>
                          <a:latin typeface="+mj-lt"/>
                          <a:cs typeface="Helvetica"/>
                        </a:rPr>
                        <a:t>12.5 %</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14717">
                <a:tc>
                  <a:txBody>
                    <a:bodyPr/>
                    <a:lstStyle/>
                    <a:p>
                      <a:pPr>
                        <a:lnSpc>
                          <a:spcPct val="50000"/>
                        </a:lnSpc>
                      </a:pPr>
                      <a:r>
                        <a:rPr lang="en-US" sz="1400" b="1" kern="900" dirty="0" smtClean="0">
                          <a:solidFill>
                            <a:schemeClr val="tx1"/>
                          </a:solidFill>
                          <a:latin typeface="+mj-lt"/>
                          <a:cs typeface="Helvetica"/>
                        </a:rPr>
                        <a:t>Germany </a:t>
                      </a:r>
                      <a:r>
                        <a:rPr lang="en-US" sz="1400" b="0" kern="900" dirty="0" smtClean="0">
                          <a:solidFill>
                            <a:schemeClr val="tx1"/>
                          </a:solidFill>
                          <a:latin typeface="+mj-lt"/>
                          <a:cs typeface="Helvetica"/>
                        </a:rPr>
                        <a:t>(member) *</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r>
                        <a:rPr lang="en-US" sz="1400" b="1" kern="900" dirty="0" smtClean="0">
                          <a:solidFill>
                            <a:schemeClr val="tx1"/>
                          </a:solidFill>
                          <a:latin typeface="+mj-lt"/>
                          <a:cs typeface="Helvetica"/>
                        </a:rPr>
                        <a:t>11.0 %</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2924">
                <a:tc>
                  <a:txBody>
                    <a:bodyPr/>
                    <a:lstStyle/>
                    <a:p>
                      <a:pPr>
                        <a:lnSpc>
                          <a:spcPct val="50000"/>
                        </a:lnSpc>
                      </a:pPr>
                      <a:r>
                        <a:rPr lang="en-US" sz="1400" b="1" kern="900" dirty="0" smtClean="0">
                          <a:solidFill>
                            <a:schemeClr val="tx1"/>
                          </a:solidFill>
                          <a:latin typeface="+mj-lt"/>
                          <a:cs typeface="Helvetica"/>
                        </a:rPr>
                        <a:t>United Kingdom </a:t>
                      </a:r>
                      <a:r>
                        <a:rPr lang="en-US" sz="1400" b="0" kern="900" dirty="0" smtClean="0">
                          <a:solidFill>
                            <a:schemeClr val="tx1"/>
                          </a:solidFill>
                          <a:latin typeface="+mj-lt"/>
                          <a:cs typeface="Helvetica"/>
                        </a:rPr>
                        <a:t>(member)</a:t>
                      </a:r>
                      <a:endParaRPr lang="en-US" sz="1400" b="0"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r>
                        <a:rPr lang="en-US" sz="1400" b="1" kern="900" dirty="0" smtClean="0">
                          <a:solidFill>
                            <a:schemeClr val="tx1"/>
                          </a:solidFill>
                          <a:latin typeface="+mj-lt"/>
                          <a:cs typeface="Helvetica"/>
                        </a:rPr>
                        <a:t>10.0 %</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14717">
                <a:tc>
                  <a:txBody>
                    <a:bodyPr/>
                    <a:lstStyle/>
                    <a:p>
                      <a:pPr>
                        <a:lnSpc>
                          <a:spcPct val="50000"/>
                        </a:lnSpc>
                      </a:pPr>
                      <a:r>
                        <a:rPr lang="en-US" sz="1400" b="1" kern="900" dirty="0" smtClean="0">
                          <a:solidFill>
                            <a:schemeClr val="tx1"/>
                          </a:solidFill>
                          <a:latin typeface="+mj-lt"/>
                          <a:cs typeface="Helvetica"/>
                        </a:rPr>
                        <a:t>France </a:t>
                      </a:r>
                      <a:r>
                        <a:rPr lang="en-US" sz="1400" b="0" kern="900" dirty="0" smtClean="0">
                          <a:solidFill>
                            <a:schemeClr val="tx1"/>
                          </a:solidFill>
                          <a:latin typeface="+mj-lt"/>
                          <a:cs typeface="Helvetica"/>
                        </a:rPr>
                        <a:t>(member)</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r>
                        <a:rPr lang="en-US" sz="1400" b="1" kern="900" dirty="0" smtClean="0">
                          <a:solidFill>
                            <a:schemeClr val="tx1"/>
                          </a:solidFill>
                          <a:latin typeface="+mj-lt"/>
                          <a:cs typeface="Helvetica"/>
                        </a:rPr>
                        <a:t>8.0 %</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14717">
                <a:tc>
                  <a:txBody>
                    <a:bodyPr/>
                    <a:lstStyle/>
                    <a:p>
                      <a:pPr>
                        <a:lnSpc>
                          <a:spcPct val="50000"/>
                        </a:lnSpc>
                      </a:pPr>
                      <a:r>
                        <a:rPr lang="en-US" sz="1400" b="1" kern="900" dirty="0" smtClean="0">
                          <a:solidFill>
                            <a:schemeClr val="tx1"/>
                          </a:solidFill>
                          <a:latin typeface="+mj-lt"/>
                          <a:cs typeface="Helvetica"/>
                        </a:rPr>
                        <a:t>Italy </a:t>
                      </a:r>
                      <a:r>
                        <a:rPr lang="en-US" sz="1400" b="0" kern="900" dirty="0" smtClean="0">
                          <a:solidFill>
                            <a:schemeClr val="tx1"/>
                          </a:solidFill>
                          <a:latin typeface="+mj-lt"/>
                          <a:cs typeface="Helvetica"/>
                        </a:rPr>
                        <a:t>(member)</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r>
                        <a:rPr lang="en-US" sz="1400" b="1" kern="900" dirty="0" smtClean="0">
                          <a:solidFill>
                            <a:schemeClr val="tx1"/>
                          </a:solidFill>
                          <a:latin typeface="+mj-lt"/>
                          <a:cs typeface="Helvetica"/>
                        </a:rPr>
                        <a:t>6.0 %</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14717">
                <a:tc>
                  <a:txBody>
                    <a:bodyPr/>
                    <a:lstStyle/>
                    <a:p>
                      <a:pPr>
                        <a:lnSpc>
                          <a:spcPct val="50000"/>
                        </a:lnSpc>
                      </a:pPr>
                      <a:r>
                        <a:rPr lang="en-US" sz="1400" b="1" kern="900" dirty="0" smtClean="0">
                          <a:solidFill>
                            <a:schemeClr val="tx1"/>
                          </a:solidFill>
                          <a:latin typeface="+mj-lt"/>
                          <a:cs typeface="Helvetica"/>
                        </a:rPr>
                        <a:t>Spain </a:t>
                      </a:r>
                      <a:r>
                        <a:rPr lang="en-US" sz="1400" b="0" kern="900" dirty="0" smtClean="0">
                          <a:solidFill>
                            <a:schemeClr val="tx1"/>
                          </a:solidFill>
                          <a:latin typeface="+mj-lt"/>
                          <a:cs typeface="Helvetica"/>
                        </a:rPr>
                        <a:t>(founding observer) *</a:t>
                      </a:r>
                      <a:endParaRPr lang="en-US" sz="1400" b="0"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r>
                        <a:rPr lang="en-US" sz="1400" b="1" kern="900" dirty="0" smtClean="0">
                          <a:solidFill>
                            <a:schemeClr val="tx1"/>
                          </a:solidFill>
                          <a:latin typeface="+mj-lt"/>
                          <a:cs typeface="Helvetica"/>
                        </a:rPr>
                        <a:t>5.0 %</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14717">
                <a:tc>
                  <a:txBody>
                    <a:bodyPr/>
                    <a:lstStyle/>
                    <a:p>
                      <a:pPr>
                        <a:lnSpc>
                          <a:spcPct val="50000"/>
                        </a:lnSpc>
                      </a:pPr>
                      <a:r>
                        <a:rPr lang="en-US" sz="1400" b="1" kern="900" dirty="0" smtClean="0">
                          <a:solidFill>
                            <a:schemeClr val="tx1"/>
                          </a:solidFill>
                          <a:latin typeface="+mj-lt"/>
                          <a:cs typeface="Helvetica"/>
                        </a:rPr>
                        <a:t>Switzerland </a:t>
                      </a:r>
                      <a:r>
                        <a:rPr lang="en-US" sz="1400" b="0" kern="900" dirty="0" smtClean="0">
                          <a:solidFill>
                            <a:schemeClr val="tx1"/>
                          </a:solidFill>
                          <a:latin typeface="+mj-lt"/>
                          <a:cs typeface="Helvetica"/>
                        </a:rPr>
                        <a:t>(member)</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r>
                        <a:rPr lang="en-US" sz="1400" b="1" kern="900" dirty="0" smtClean="0">
                          <a:solidFill>
                            <a:schemeClr val="tx1"/>
                          </a:solidFill>
                          <a:latin typeface="+mj-lt"/>
                          <a:cs typeface="Helvetica"/>
                        </a:rPr>
                        <a:t>3.5 %</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14717">
                <a:tc>
                  <a:txBody>
                    <a:bodyPr/>
                    <a:lstStyle/>
                    <a:p>
                      <a:pPr>
                        <a:lnSpc>
                          <a:spcPct val="50000"/>
                        </a:lnSpc>
                      </a:pPr>
                      <a:r>
                        <a:rPr lang="en-US" sz="1400" b="1" kern="900" dirty="0" smtClean="0">
                          <a:solidFill>
                            <a:schemeClr val="tx1"/>
                          </a:solidFill>
                          <a:latin typeface="+mj-lt"/>
                          <a:cs typeface="Helvetica"/>
                        </a:rPr>
                        <a:t>Norway </a:t>
                      </a:r>
                      <a:r>
                        <a:rPr lang="en-US" sz="1400" b="0" kern="900" dirty="0" smtClean="0">
                          <a:solidFill>
                            <a:schemeClr val="tx1"/>
                          </a:solidFill>
                          <a:latin typeface="+mj-lt"/>
                          <a:cs typeface="Helvetica"/>
                        </a:rPr>
                        <a:t>(member)</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r>
                        <a:rPr lang="en-US" sz="1400" b="1" kern="900" dirty="0" smtClean="0">
                          <a:solidFill>
                            <a:schemeClr val="tx1"/>
                          </a:solidFill>
                          <a:latin typeface="+mj-lt"/>
                          <a:cs typeface="Helvetica"/>
                        </a:rPr>
                        <a:t>2.5 %</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14717">
                <a:tc>
                  <a:txBody>
                    <a:bodyPr/>
                    <a:lstStyle/>
                    <a:p>
                      <a:pPr>
                        <a:lnSpc>
                          <a:spcPct val="50000"/>
                        </a:lnSpc>
                      </a:pPr>
                      <a:r>
                        <a:rPr lang="en-US" sz="1400" b="1" kern="900" dirty="0" smtClean="0">
                          <a:solidFill>
                            <a:schemeClr val="tx1"/>
                          </a:solidFill>
                          <a:latin typeface="+mj-lt"/>
                          <a:cs typeface="Helvetica"/>
                        </a:rPr>
                        <a:t>Poland </a:t>
                      </a:r>
                      <a:r>
                        <a:rPr lang="en-US" sz="1400" b="0" kern="900" dirty="0" smtClean="0">
                          <a:solidFill>
                            <a:schemeClr val="tx1"/>
                          </a:solidFill>
                          <a:latin typeface="+mj-lt"/>
                          <a:cs typeface="Helvetica"/>
                        </a:rPr>
                        <a:t>(member)</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r>
                        <a:rPr lang="en-US" sz="1400" b="1" kern="900" dirty="0" smtClean="0">
                          <a:solidFill>
                            <a:schemeClr val="tx1"/>
                          </a:solidFill>
                          <a:latin typeface="+mj-lt"/>
                          <a:cs typeface="Helvetica"/>
                        </a:rPr>
                        <a:t>2.0 %</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14717">
                <a:tc>
                  <a:txBody>
                    <a:bodyPr/>
                    <a:lstStyle/>
                    <a:p>
                      <a:pPr>
                        <a:lnSpc>
                          <a:spcPct val="50000"/>
                        </a:lnSpc>
                      </a:pPr>
                      <a:r>
                        <a:rPr lang="en-US" sz="1400" b="1" kern="900" dirty="0" smtClean="0">
                          <a:solidFill>
                            <a:schemeClr val="tx1"/>
                          </a:solidFill>
                          <a:latin typeface="+mj-lt"/>
                          <a:cs typeface="Helvetica"/>
                        </a:rPr>
                        <a:t>Czech Republic </a:t>
                      </a:r>
                      <a:r>
                        <a:rPr lang="en-US" sz="1400" b="0" kern="900" dirty="0" smtClean="0">
                          <a:solidFill>
                            <a:schemeClr val="tx1"/>
                          </a:solidFill>
                          <a:latin typeface="+mj-lt"/>
                          <a:cs typeface="Helvetica"/>
                        </a:rPr>
                        <a:t>(member)</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r>
                        <a:rPr lang="en-US" sz="1400" b="1" kern="900" dirty="0" smtClean="0">
                          <a:solidFill>
                            <a:schemeClr val="tx1"/>
                          </a:solidFill>
                          <a:latin typeface="+mj-lt"/>
                          <a:cs typeface="Helvetica"/>
                        </a:rPr>
                        <a:t>2.0 %</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14717">
                <a:tc>
                  <a:txBody>
                    <a:bodyPr/>
                    <a:lstStyle/>
                    <a:p>
                      <a:pPr>
                        <a:lnSpc>
                          <a:spcPct val="50000"/>
                        </a:lnSpc>
                      </a:pPr>
                      <a:r>
                        <a:rPr lang="en-US" sz="1400" b="1" u="none" kern="900" dirty="0" smtClean="0">
                          <a:solidFill>
                            <a:schemeClr val="tx1"/>
                          </a:solidFill>
                          <a:latin typeface="+mj-lt"/>
                          <a:cs typeface="Helvetica"/>
                        </a:rPr>
                        <a:t>Hungary </a:t>
                      </a:r>
                      <a:r>
                        <a:rPr lang="en-US" sz="1400" b="0" kern="900" dirty="0" smtClean="0">
                          <a:solidFill>
                            <a:schemeClr val="tx1"/>
                          </a:solidFill>
                          <a:latin typeface="+mj-lt"/>
                          <a:cs typeface="Helvetica"/>
                        </a:rPr>
                        <a:t>(member)</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r>
                        <a:rPr lang="en-US" sz="1400" b="1" kern="900" dirty="0" smtClean="0">
                          <a:solidFill>
                            <a:schemeClr val="tx1"/>
                          </a:solidFill>
                          <a:latin typeface="+mj-lt"/>
                          <a:cs typeface="Helvetica"/>
                        </a:rPr>
                        <a:t>0.95 %</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14717">
                <a:tc>
                  <a:txBody>
                    <a:bodyPr/>
                    <a:lstStyle/>
                    <a:p>
                      <a:pPr marL="0" marR="0" indent="0" algn="l" defTabSz="457119" rtl="0" eaLnBrk="1" fontAlgn="auto" latinLnBrk="0" hangingPunct="1">
                        <a:lnSpc>
                          <a:spcPct val="50000"/>
                        </a:lnSpc>
                        <a:spcBef>
                          <a:spcPts val="0"/>
                        </a:spcBef>
                        <a:spcAft>
                          <a:spcPts val="0"/>
                        </a:spcAft>
                        <a:buClrTx/>
                        <a:buSzTx/>
                        <a:buFontTx/>
                        <a:buNone/>
                        <a:tabLst/>
                        <a:defRPr/>
                      </a:pPr>
                      <a:r>
                        <a:rPr lang="en-US" sz="1400" b="1" kern="900" dirty="0" smtClean="0">
                          <a:solidFill>
                            <a:schemeClr val="tx1"/>
                          </a:solidFill>
                          <a:latin typeface="+mj-lt"/>
                          <a:cs typeface="Helvetica"/>
                        </a:rPr>
                        <a:t>Estonia </a:t>
                      </a:r>
                      <a:r>
                        <a:rPr lang="en-US" sz="1400" b="0" kern="900" dirty="0" smtClean="0">
                          <a:solidFill>
                            <a:schemeClr val="tx1"/>
                          </a:solidFill>
                          <a:latin typeface="+mj-lt"/>
                          <a:cs typeface="Helvetica"/>
                        </a:rPr>
                        <a:t>(member)</a:t>
                      </a:r>
                      <a:endParaRPr lang="en-US" sz="1400" b="1" kern="900" dirty="0" smtClean="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r>
                        <a:rPr lang="en-US" sz="1400" b="1" kern="900" dirty="0" smtClean="0">
                          <a:solidFill>
                            <a:schemeClr val="tx1"/>
                          </a:solidFill>
                          <a:latin typeface="+mj-lt"/>
                          <a:cs typeface="Helvetica"/>
                        </a:rPr>
                        <a:t>0.25 %</a:t>
                      </a: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4444">
                <a:tc>
                  <a:txBody>
                    <a:bodyPr/>
                    <a:lstStyle/>
                    <a:p>
                      <a:pPr marL="0" marR="0" indent="0" algn="r" defTabSz="457119" rtl="0" eaLnBrk="1" fontAlgn="auto" latinLnBrk="0" hangingPunct="1">
                        <a:lnSpc>
                          <a:spcPct val="50000"/>
                        </a:lnSpc>
                        <a:spcBef>
                          <a:spcPts val="0"/>
                        </a:spcBef>
                        <a:spcAft>
                          <a:spcPts val="0"/>
                        </a:spcAft>
                        <a:buClrTx/>
                        <a:buSzTx/>
                        <a:buFontTx/>
                        <a:buNone/>
                        <a:tabLst/>
                        <a:defRPr/>
                      </a:pPr>
                      <a:r>
                        <a:rPr lang="en-US" sz="1400" b="1" kern="900" dirty="0" smtClean="0">
                          <a:solidFill>
                            <a:schemeClr val="tx1"/>
                          </a:solidFill>
                          <a:latin typeface="+mj-lt"/>
                          <a:cs typeface="Helvetica"/>
                        </a:rPr>
                        <a:t>Total </a:t>
                      </a:r>
                      <a:r>
                        <a:rPr lang="en-US" sz="1400" b="0" kern="900" dirty="0" smtClean="0">
                          <a:solidFill>
                            <a:schemeClr val="tx1"/>
                          </a:solidFill>
                          <a:latin typeface="+mj-lt"/>
                          <a:cs typeface="Helvetica"/>
                        </a:rPr>
                        <a:t>*</a:t>
                      </a:r>
                      <a:endParaRPr lang="en-US" sz="1400" b="1" kern="900" dirty="0" smtClean="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r>
                        <a:rPr lang="en-US" sz="1400" b="1" kern="900" dirty="0" smtClean="0">
                          <a:solidFill>
                            <a:schemeClr val="tx1"/>
                          </a:solidFill>
                          <a:latin typeface="+mj-lt"/>
                          <a:cs typeface="Helvetica"/>
                        </a:rPr>
                        <a:t>~98.7</a:t>
                      </a:r>
                      <a:r>
                        <a:rPr lang="en-US" sz="1400" b="1" kern="900" baseline="0" dirty="0" smtClean="0">
                          <a:solidFill>
                            <a:schemeClr val="tx1"/>
                          </a:solidFill>
                          <a:latin typeface="+mj-lt"/>
                          <a:cs typeface="Helvetica"/>
                        </a:rPr>
                        <a:t> %</a:t>
                      </a:r>
                      <a:endParaRPr lang="en-US" sz="1400" b="1" kern="900" dirty="0" smtClean="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1" kern="900" dirty="0" smtClean="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69018">
                <a:tc>
                  <a:txBody>
                    <a:bodyPr/>
                    <a:lstStyle/>
                    <a:p>
                      <a:pPr marL="0" marR="0" indent="0" algn="l" defTabSz="457119" rtl="0" eaLnBrk="1" fontAlgn="auto" latinLnBrk="0" hangingPunct="1">
                        <a:lnSpc>
                          <a:spcPct val="50000"/>
                        </a:lnSpc>
                        <a:spcBef>
                          <a:spcPts val="0"/>
                        </a:spcBef>
                        <a:spcAft>
                          <a:spcPts val="0"/>
                        </a:spcAft>
                        <a:buClrTx/>
                        <a:buSzTx/>
                        <a:buFontTx/>
                        <a:buNone/>
                        <a:tabLst/>
                        <a:defRPr/>
                      </a:pPr>
                      <a:endParaRPr lang="en-US" sz="1400" b="1" kern="900" dirty="0" smtClean="0">
                        <a:solidFill>
                          <a:srgbClr val="1394CA"/>
                        </a:solidFill>
                        <a:latin typeface="+mj-lt"/>
                        <a:cs typeface="Helvetica"/>
                      </a:endParaRPr>
                    </a:p>
                    <a:p>
                      <a:pPr marL="0" marR="0" indent="0" algn="l" defTabSz="457119" rtl="0" eaLnBrk="1" fontAlgn="auto" latinLnBrk="0" hangingPunct="1">
                        <a:lnSpc>
                          <a:spcPct val="50000"/>
                        </a:lnSpc>
                        <a:spcBef>
                          <a:spcPts val="0"/>
                        </a:spcBef>
                        <a:spcAft>
                          <a:spcPts val="0"/>
                        </a:spcAft>
                        <a:buClrTx/>
                        <a:buSzTx/>
                        <a:buFontTx/>
                        <a:buNone/>
                        <a:tabLst/>
                        <a:defRPr/>
                      </a:pPr>
                      <a:r>
                        <a:rPr lang="en-US" sz="1400" b="1" kern="900" dirty="0" smtClean="0">
                          <a:solidFill>
                            <a:srgbClr val="1394CA"/>
                          </a:solidFill>
                          <a:latin typeface="+mj-lt"/>
                          <a:cs typeface="Helvetica"/>
                        </a:rPr>
                        <a:t>FUTURE</a:t>
                      </a: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1" kern="900" dirty="0" smtClean="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1" kern="900" dirty="0" smtClean="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41002">
                <a:tc>
                  <a:txBody>
                    <a:bodyPr/>
                    <a:lstStyle/>
                    <a:p>
                      <a:pPr marL="0" marR="0" indent="0" algn="r" defTabSz="457119" rtl="0" eaLnBrk="1" fontAlgn="auto" latinLnBrk="0" hangingPunct="1">
                        <a:lnSpc>
                          <a:spcPct val="50000"/>
                        </a:lnSpc>
                        <a:spcBef>
                          <a:spcPts val="0"/>
                        </a:spcBef>
                        <a:spcAft>
                          <a:spcPts val="0"/>
                        </a:spcAft>
                        <a:buClrTx/>
                        <a:buSzTx/>
                        <a:buFontTx/>
                        <a:buNone/>
                        <a:tabLst/>
                        <a:defRPr/>
                      </a:pPr>
                      <a:endParaRPr lang="en-US" sz="800" b="1" kern="900" dirty="0" smtClean="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800" b="1" kern="900" dirty="0" smtClean="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800" b="1" kern="900" dirty="0" smtClean="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14717">
                <a:tc>
                  <a:txBody>
                    <a:bodyPr/>
                    <a:lstStyle/>
                    <a:p>
                      <a:pPr marL="0" marR="0" indent="0" algn="l" defTabSz="457119" rtl="0" eaLnBrk="1" fontAlgn="auto" latinLnBrk="0" hangingPunct="1">
                        <a:lnSpc>
                          <a:spcPct val="50000"/>
                        </a:lnSpc>
                        <a:spcBef>
                          <a:spcPts val="0"/>
                        </a:spcBef>
                        <a:spcAft>
                          <a:spcPts val="0"/>
                        </a:spcAft>
                        <a:buClrTx/>
                        <a:buSzTx/>
                        <a:buFontTx/>
                        <a:buNone/>
                        <a:tabLst/>
                        <a:defRPr/>
                      </a:pPr>
                      <a:r>
                        <a:rPr lang="en-US" sz="1400" b="1" kern="900" dirty="0" smtClean="0">
                          <a:solidFill>
                            <a:schemeClr val="tx1"/>
                          </a:solidFill>
                          <a:latin typeface="+mj-lt"/>
                          <a:cs typeface="Helvetica"/>
                        </a:rPr>
                        <a:t>Belgium </a:t>
                      </a:r>
                      <a:r>
                        <a:rPr lang="en-US" sz="1400" b="0" kern="900" dirty="0" smtClean="0">
                          <a:solidFill>
                            <a:schemeClr val="tx1"/>
                          </a:solidFill>
                          <a:latin typeface="+mj-lt"/>
                          <a:cs typeface="Helvetica"/>
                        </a:rPr>
                        <a:t>(founding observer)</a:t>
                      </a: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r>
                        <a:rPr lang="en-US" sz="1400" b="0" i="1" kern="900" dirty="0" err="1" smtClean="0">
                          <a:solidFill>
                            <a:schemeClr val="tx1"/>
                          </a:solidFill>
                          <a:latin typeface="+mj-lt"/>
                          <a:cs typeface="Helvetica"/>
                        </a:rPr>
                        <a:t>tbd</a:t>
                      </a:r>
                      <a:endParaRPr lang="en-US" sz="1400" b="0" i="1" kern="900" dirty="0" smtClean="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0" i="1" kern="900" dirty="0" smtClean="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14717">
                <a:tc>
                  <a:txBody>
                    <a:bodyPr/>
                    <a:lstStyle/>
                    <a:p>
                      <a:pPr marL="0" marR="0" indent="0" algn="l" defTabSz="457119" rtl="0" eaLnBrk="1" fontAlgn="auto" latinLnBrk="0" hangingPunct="1">
                        <a:lnSpc>
                          <a:spcPct val="50000"/>
                        </a:lnSpc>
                        <a:spcBef>
                          <a:spcPts val="0"/>
                        </a:spcBef>
                        <a:spcAft>
                          <a:spcPts val="0"/>
                        </a:spcAft>
                        <a:buClrTx/>
                        <a:buSzTx/>
                        <a:buFontTx/>
                        <a:buNone/>
                        <a:tabLst/>
                        <a:defRPr/>
                      </a:pPr>
                      <a:r>
                        <a:rPr lang="en-US" sz="1400" b="1" kern="900" dirty="0" smtClean="0">
                          <a:solidFill>
                            <a:schemeClr val="tx1"/>
                          </a:solidFill>
                          <a:latin typeface="+mj-lt"/>
                          <a:cs typeface="Helvetica"/>
                        </a:rPr>
                        <a:t>Netherlands </a:t>
                      </a:r>
                      <a:r>
                        <a:rPr lang="en-US" sz="1400" b="0" kern="900" dirty="0" smtClean="0">
                          <a:solidFill>
                            <a:schemeClr val="tx1"/>
                          </a:solidFill>
                          <a:latin typeface="+mj-lt"/>
                          <a:cs typeface="Helvetica"/>
                        </a:rPr>
                        <a:t>(founding observer)</a:t>
                      </a: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r>
                        <a:rPr lang="en-US" sz="1400" b="0" i="1" kern="900" dirty="0" err="1" smtClean="0">
                          <a:solidFill>
                            <a:schemeClr val="tx1"/>
                          </a:solidFill>
                          <a:latin typeface="+mj-lt"/>
                          <a:cs typeface="Helvetica"/>
                        </a:rPr>
                        <a:t>tbd</a:t>
                      </a:r>
                      <a:endParaRPr lang="en-US" sz="1400" b="0" i="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0" i="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23492">
                <a:tc>
                  <a:txBody>
                    <a:bodyPr/>
                    <a:lstStyle/>
                    <a:p>
                      <a:pPr>
                        <a:lnSpc>
                          <a:spcPct val="50000"/>
                        </a:lnSpc>
                      </a:pPr>
                      <a:endParaRPr lang="en-US" sz="1400" b="0" i="0"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0" i="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800" b="0" i="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23492">
                <a:tc>
                  <a:txBody>
                    <a:bodyPr/>
                    <a:lstStyle/>
                    <a:p>
                      <a:pPr marL="0" marR="0" indent="0" algn="l" defTabSz="457119" rtl="0" eaLnBrk="1" fontAlgn="auto" latinLnBrk="0" hangingPunct="1">
                        <a:lnSpc>
                          <a:spcPct val="50000"/>
                        </a:lnSpc>
                        <a:spcBef>
                          <a:spcPts val="0"/>
                        </a:spcBef>
                        <a:spcAft>
                          <a:spcPts val="0"/>
                        </a:spcAft>
                        <a:buClrTx/>
                        <a:buSzTx/>
                        <a:buFontTx/>
                        <a:buNone/>
                        <a:tabLst/>
                        <a:defRPr/>
                      </a:pPr>
                      <a:endParaRPr lang="en-US" sz="1400" b="0" kern="900" dirty="0" smtClean="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0" i="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800" b="0" i="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14717">
                <a:tc>
                  <a:txBody>
                    <a:bodyPr/>
                    <a:lstStyle/>
                    <a:p>
                      <a:pPr marL="0" marR="0" indent="0" algn="l" defTabSz="457119" rtl="0" eaLnBrk="1" fontAlgn="auto" latinLnBrk="0" hangingPunct="1">
                        <a:lnSpc>
                          <a:spcPct val="50000"/>
                        </a:lnSpc>
                        <a:spcBef>
                          <a:spcPts val="0"/>
                        </a:spcBef>
                        <a:spcAft>
                          <a:spcPts val="0"/>
                        </a:spcAft>
                        <a:buClrTx/>
                        <a:buSzTx/>
                        <a:buFontTx/>
                        <a:buNone/>
                        <a:tabLst/>
                        <a:defRPr/>
                      </a:pPr>
                      <a:endParaRPr lang="en-US" sz="1400" b="0" kern="900" dirty="0" smtClean="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0" i="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0" i="1" kern="900" dirty="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69724">
                <a:tc>
                  <a:txBody>
                    <a:bodyPr/>
                    <a:lstStyle/>
                    <a:p>
                      <a:pPr marL="0" marR="0" indent="0" algn="l" defTabSz="457119" rtl="0" eaLnBrk="1" fontAlgn="auto" latinLnBrk="0" hangingPunct="1">
                        <a:lnSpc>
                          <a:spcPct val="50000"/>
                        </a:lnSpc>
                        <a:spcBef>
                          <a:spcPts val="0"/>
                        </a:spcBef>
                        <a:spcAft>
                          <a:spcPts val="0"/>
                        </a:spcAft>
                        <a:buClrTx/>
                        <a:buSzTx/>
                        <a:buFontTx/>
                        <a:buNone/>
                        <a:tabLst/>
                        <a:defRPr/>
                      </a:pPr>
                      <a:endParaRPr lang="en-US" sz="1400" b="1" kern="900" dirty="0" smtClean="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0" i="1" kern="900" dirty="0" smtClean="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50000"/>
                        </a:lnSpc>
                      </a:pPr>
                      <a:endParaRPr lang="en-US" sz="1400" b="0" i="1" kern="900" dirty="0" smtClean="0">
                        <a:solidFill>
                          <a:schemeClr val="tx1"/>
                        </a:solidFill>
                        <a:latin typeface="+mj-lt"/>
                        <a:cs typeface="Helvetica"/>
                      </a:endParaRPr>
                    </a:p>
                  </a:txBody>
                  <a:tcPr marL="93316" marR="93316" marT="43069" marB="43069">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itle 1"/>
          <p:cNvSpPr txBox="1">
            <a:spLocks/>
          </p:cNvSpPr>
          <p:nvPr/>
        </p:nvSpPr>
        <p:spPr>
          <a:xfrm>
            <a:off x="495300" y="39350"/>
            <a:ext cx="7734064" cy="1143000"/>
          </a:xfrm>
          <a:prstGeom prst="rect">
            <a:avLst/>
          </a:prstGeom>
        </p:spPr>
        <p:txBody>
          <a:bodyPr vert="horz" lIns="102807" tIns="51406" rIns="102807" bIns="51406" rtlCol="0" anchor="ctr">
            <a:normAutofit/>
          </a:bodyPr>
          <a:lstStyle>
            <a:lvl1pPr algn="l" defTabSz="914400" rtl="0" eaLnBrk="1" latinLnBrk="0" hangingPunct="1">
              <a:spcBef>
                <a:spcPct val="0"/>
              </a:spcBef>
              <a:buNone/>
              <a:defRPr sz="3200" kern="1200" baseline="0">
                <a:solidFill>
                  <a:schemeClr val="bg1"/>
                </a:solidFill>
                <a:latin typeface="Helvetica"/>
                <a:ea typeface="+mj-ea"/>
                <a:cs typeface="Helvetica"/>
              </a:defRPr>
            </a:lvl1pPr>
          </a:lstStyle>
          <a:p>
            <a:r>
              <a:rPr lang="en-US" sz="2800" dirty="0" smtClean="0">
                <a:solidFill>
                  <a:srgbClr val="1394CA"/>
                </a:solidFill>
                <a:latin typeface="+mj-lt"/>
              </a:rPr>
              <a:t>Construction investment</a:t>
            </a:r>
            <a:endParaRPr lang="en-US" sz="2800" dirty="0">
              <a:solidFill>
                <a:srgbClr val="1394CA"/>
              </a:solidFill>
              <a:latin typeface="+mj-lt"/>
            </a:endParaRPr>
          </a:p>
        </p:txBody>
      </p:sp>
      <p:sp>
        <p:nvSpPr>
          <p:cNvPr id="11" name="TextBox 10"/>
          <p:cNvSpPr txBox="1"/>
          <p:nvPr/>
        </p:nvSpPr>
        <p:spPr>
          <a:xfrm>
            <a:off x="740532" y="6384229"/>
            <a:ext cx="3808410" cy="245908"/>
          </a:xfrm>
          <a:prstGeom prst="rect">
            <a:avLst/>
          </a:prstGeom>
          <a:noFill/>
        </p:spPr>
        <p:txBody>
          <a:bodyPr wrap="none" lIns="91120" tIns="45565" rIns="91120" bIns="45565" rtlCol="0">
            <a:spAutoFit/>
          </a:bodyPr>
          <a:lstStyle/>
          <a:p>
            <a:pPr defTabSz="1028075"/>
            <a:r>
              <a:rPr lang="en-US" sz="1000" b="1" i="1" dirty="0">
                <a:solidFill>
                  <a:prstClr val="black"/>
                </a:solidFill>
                <a:latin typeface="+mj-lt"/>
                <a:cs typeface="Helvetica"/>
              </a:rPr>
              <a:t>* Includes Pre-construction Costs, Current Construction </a:t>
            </a:r>
            <a:r>
              <a:rPr lang="en-US" sz="1000" b="1" i="1" dirty="0" smtClean="0">
                <a:solidFill>
                  <a:prstClr val="black"/>
                </a:solidFill>
                <a:latin typeface="+mj-lt"/>
                <a:cs typeface="Helvetica"/>
              </a:rPr>
              <a:t>Commitment</a:t>
            </a:r>
            <a:endParaRPr lang="en-US" sz="1000" b="1" i="1" dirty="0">
              <a:solidFill>
                <a:prstClr val="black"/>
              </a:solidFill>
              <a:latin typeface="+mj-lt"/>
              <a:cs typeface="Helvetica"/>
            </a:endParaRPr>
          </a:p>
        </p:txBody>
      </p:sp>
      <p:sp>
        <p:nvSpPr>
          <p:cNvPr id="5" name="Slide Number Placeholder 4"/>
          <p:cNvSpPr>
            <a:spLocks noGrp="1"/>
          </p:cNvSpPr>
          <p:nvPr>
            <p:ph type="sldNum" sz="quarter" idx="4294967295"/>
          </p:nvPr>
        </p:nvSpPr>
        <p:spPr>
          <a:xfrm>
            <a:off x="7594600" y="6356350"/>
            <a:ext cx="2311400" cy="365125"/>
          </a:xfrm>
        </p:spPr>
        <p:txBody>
          <a:bodyPr/>
          <a:lstStyle/>
          <a:p>
            <a:fld id="{551115BC-487E-4422-894C-CB7CD3E79223}" type="slidenum">
              <a:rPr lang="sv-SE" smtClean="0">
                <a:solidFill>
                  <a:srgbClr val="1394CA"/>
                </a:solidFill>
                <a:latin typeface="+mj-lt"/>
              </a:rPr>
              <a:pPr/>
              <a:t>9</a:t>
            </a:fld>
            <a:endParaRPr lang="sv-SE" dirty="0">
              <a:solidFill>
                <a:srgbClr val="1394CA"/>
              </a:solidFill>
              <a:latin typeface="+mj-lt"/>
            </a:endParaRPr>
          </a:p>
        </p:txBody>
      </p:sp>
    </p:spTree>
    <p:extLst>
      <p:ext uri="{BB962C8B-B14F-4D97-AF65-F5344CB8AC3E}">
        <p14:creationId xmlns:p14="http://schemas.microsoft.com/office/powerpoint/2010/main" val="45605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h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304B92AB-78BC-4C78-8451-6C93EA327D00}" vid="{09D1907C-5BBC-45D0-9EBC-8615AFB12B8D}"/>
    </a:ext>
  </a:extLst>
</a:theme>
</file>

<file path=ppt/theme/theme11.xml><?xml version="1.0" encoding="utf-8"?>
<a:theme xmlns:a="http://schemas.openxmlformats.org/drawingml/2006/main" name="5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_Default">
  <a:themeElements>
    <a:clrScheme name="Default">
      <a:dk1>
        <a:srgbClr val="000000"/>
      </a:dk1>
      <a:lt1>
        <a:srgbClr val="0094CA"/>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11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11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4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Default - Rubrik och innehåll">
  <a:themeElements>
    <a:clrScheme name="">
      <a:dk1>
        <a:srgbClr val="000000"/>
      </a:dk1>
      <a:lt1>
        <a:srgbClr val="FFFFFF"/>
      </a:lt1>
      <a:dk2>
        <a:srgbClr val="000000"/>
      </a:dk2>
      <a:lt2>
        <a:srgbClr val="FFFFFF"/>
      </a:lt2>
      <a:accent1>
        <a:srgbClr val="0094CA"/>
      </a:accent1>
      <a:accent2>
        <a:srgbClr val="333399"/>
      </a:accent2>
      <a:accent3>
        <a:srgbClr val="FFFFFF"/>
      </a:accent3>
      <a:accent4>
        <a:srgbClr val="000000"/>
      </a:accent4>
      <a:accent5>
        <a:srgbClr val="AAC8E1"/>
      </a:accent5>
      <a:accent6>
        <a:srgbClr val="2D2D8A"/>
      </a:accent6>
      <a:hlink>
        <a:srgbClr val="009999"/>
      </a:hlink>
      <a:folHlink>
        <a:srgbClr val="99CC00"/>
      </a:folHlink>
    </a:clrScheme>
    <a:fontScheme name="Default - Rubrik och innehåll">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Rubrik och innehål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9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SS Cor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90354</TotalTime>
  <Words>1422</Words>
  <Application>Microsoft Macintosh PowerPoint</Application>
  <PresentationFormat>A4 Paper (210x297 mm)</PresentationFormat>
  <Paragraphs>562</Paragraphs>
  <Slides>33</Slides>
  <Notes>12</Notes>
  <HiddenSlides>1</HiddenSlides>
  <MMClips>2</MMClips>
  <ScaleCrop>false</ScaleCrop>
  <HeadingPairs>
    <vt:vector size="6" baseType="variant">
      <vt:variant>
        <vt:lpstr>Fonts Used</vt:lpstr>
      </vt:variant>
      <vt:variant>
        <vt:i4>13</vt:i4>
      </vt:variant>
      <vt:variant>
        <vt:lpstr>Theme</vt:lpstr>
      </vt:variant>
      <vt:variant>
        <vt:i4>15</vt:i4>
      </vt:variant>
      <vt:variant>
        <vt:lpstr>Slide Titles</vt:lpstr>
      </vt:variant>
      <vt:variant>
        <vt:i4>33</vt:i4>
      </vt:variant>
    </vt:vector>
  </HeadingPairs>
  <TitlesOfParts>
    <vt:vector size="61" baseType="lpstr">
      <vt:lpstr>AppleColorEmoji</vt:lpstr>
      <vt:lpstr>Avenir Roman</vt:lpstr>
      <vt:lpstr>Calibri</vt:lpstr>
      <vt:lpstr>Gill Sans</vt:lpstr>
      <vt:lpstr>Helvetica</vt:lpstr>
      <vt:lpstr>Helvetica Light</vt:lpstr>
      <vt:lpstr>Lucida Grande</vt:lpstr>
      <vt:lpstr>ＭＳ Ｐゴシック</vt:lpstr>
      <vt:lpstr>Tahoma</vt:lpstr>
      <vt:lpstr>Tahoma Bold</vt:lpstr>
      <vt:lpstr>Wingdings</vt:lpstr>
      <vt:lpstr>ヒラギノ角ゴ ProN W3</vt:lpstr>
      <vt:lpstr>Arial</vt:lpstr>
      <vt:lpstr>Anpassad formgivning</vt:lpstr>
      <vt:lpstr>1_Anpassad formgivning</vt:lpstr>
      <vt:lpstr>4_Office-tema</vt:lpstr>
      <vt:lpstr>9_Office-tema</vt:lpstr>
      <vt:lpstr>3_ESS Core Powerpoint</vt:lpstr>
      <vt:lpstr>2_ESS Core Powerpoint</vt:lpstr>
      <vt:lpstr>ESS Core Powerpoint template</vt:lpstr>
      <vt:lpstr>2_Anpassad formgivning</vt:lpstr>
      <vt:lpstr>7_ESS Core Powerpoint</vt:lpstr>
      <vt:lpstr>1_Chess Core Powerpoint</vt:lpstr>
      <vt:lpstr>5_ESS Core Powerpoint</vt:lpstr>
      <vt:lpstr>3_Anpassad formgivning</vt:lpstr>
      <vt:lpstr>2_Default</vt:lpstr>
      <vt:lpstr>4_Anpassad formgivning</vt:lpstr>
      <vt:lpstr>1_Default - Rubrik och innehåll</vt:lpstr>
      <vt:lpstr>PowerPoint Presentation</vt:lpstr>
      <vt:lpstr>Neutrons are special</vt:lpstr>
      <vt:lpstr>PowerPoint Presentation</vt:lpstr>
      <vt:lpstr>Neutron Science Needs to Push the Boundaries</vt:lpstr>
      <vt:lpstr>PowerPoint Presentation</vt:lpstr>
      <vt:lpstr>PowerPoint Presentation</vt:lpstr>
      <vt:lpstr>ESS long pulse potential</vt:lpstr>
      <vt:lpstr>Financing includes cash and deliverables</vt:lpstr>
      <vt:lpstr>PowerPoint Presentation</vt:lpstr>
      <vt:lpstr>PowerPoint Presentation</vt:lpstr>
      <vt:lpstr>Organisation and People </vt:lpstr>
      <vt:lpstr>PowerPoint Presentation</vt:lpstr>
      <vt:lpstr>PowerPoint Presentation</vt:lpstr>
      <vt:lpstr>PowerPoint Presentation</vt:lpstr>
      <vt:lpstr>PowerPoint Presentation</vt:lpstr>
      <vt:lpstr>PowerPoint Presentation</vt:lpstr>
      <vt:lpstr>Project progress– December 2016</vt:lpstr>
      <vt:lpstr> ESS Neutron Instruments 1-15</vt:lpstr>
      <vt:lpstr>Instruments</vt:lpstr>
      <vt:lpstr>Science Drivers for the  Reference Instrument Suite</vt:lpstr>
      <vt:lpstr>Data Management and Software Centre COBIS, Copenhagen University North Campus</vt:lpstr>
      <vt:lpstr>Journey to deliver the world’s leading facility for research using neutrons</vt:lpstr>
      <vt:lpstr>ESS is making rapid progress</vt:lpstr>
      <vt:lpstr>Our current focus</vt:lpstr>
      <vt:lpstr>ESS Office Campus</vt:lpstr>
      <vt:lpstr>ESS is part of an ecosystem</vt:lpstr>
      <vt:lpstr>PowerPoint Presentation</vt:lpstr>
      <vt:lpstr>PowerPoint Presentation</vt:lpstr>
      <vt:lpstr>Construction and Operations cost</vt:lpstr>
      <vt:lpstr>European Neutron facilities landscape 2016 ESFRI report</vt:lpstr>
      <vt:lpstr>PowerPoint Presentation</vt:lpstr>
      <vt:lpstr>Our vision is to build and operate the world’s most powerful neutron source, enabling scientific breakthroughs in research related to materials and molecules, and addressing some of the most important societal challenges of our time </vt:lpstr>
      <vt:lpstr>PowerPoint Presentation</vt:lpstr>
    </vt:vector>
  </TitlesOfParts>
  <Manager/>
  <Company/>
  <LinksUpToDate>false</LinksUpToDate>
  <SharedDoc>false</SharedDoc>
  <HyperlinkBase/>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subject/>
  <dc:creator>Ola Grahm</dc:creator>
  <cp:keywords/>
  <dc:description/>
  <cp:lastModifiedBy>John Womersley</cp:lastModifiedBy>
  <cp:revision>1351</cp:revision>
  <cp:lastPrinted>2016-04-06T06:17:10Z</cp:lastPrinted>
  <dcterms:created xsi:type="dcterms:W3CDTF">2013-09-21T18:00:17Z</dcterms:created>
  <dcterms:modified xsi:type="dcterms:W3CDTF">2017-02-28T13:17:03Z</dcterms:modified>
  <cp:category/>
</cp:coreProperties>
</file>