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ian DIEUDEGARD" initials="SB" lastIdx="1" clrIdx="0">
    <p:extLst>
      <p:ext uri="{19B8F6BF-5375-455C-9EA6-DF929625EA0E}">
        <p15:presenceInfo xmlns:p15="http://schemas.microsoft.com/office/powerpoint/2012/main" userId="Florian DIEUDEG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70BF5-8FD4-456C-BAE5-5A932EA4104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8F19C-225F-4C02-A2F4-DE5C8106A2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3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8F19C-225F-4C02-A2F4-DE5C8106A2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3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8F19C-225F-4C02-A2F4-DE5C8106A2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4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8F19C-225F-4C02-A2F4-DE5C8106A2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0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7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4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2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3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5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5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14-15/02/2017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F5254-C07E-4501-84DA-3065935CCF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S Fotolia_10421844_L.jpg"/>
          <p:cNvPicPr>
            <a:picLocks noChangeAspect="1"/>
          </p:cNvPicPr>
          <p:nvPr/>
        </p:nvPicPr>
        <p:blipFill>
          <a:blip r:embed="rId2" cstate="print">
            <a:lum bright="48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8"/>
          <a:stretch>
            <a:fillRect/>
          </a:stretch>
        </p:blipFill>
        <p:spPr bwMode="auto">
          <a:xfrm>
            <a:off x="0" y="0"/>
            <a:ext cx="4451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843213" y="1125538"/>
            <a:ext cx="5737225" cy="2159000"/>
            <a:chOff x="1910" y="920"/>
            <a:chExt cx="3357" cy="1632"/>
          </a:xfrm>
        </p:grpSpPr>
        <p:sp>
          <p:nvSpPr>
            <p:cNvPr id="6" name="Titre 1"/>
            <p:cNvSpPr txBox="1">
              <a:spLocks/>
            </p:cNvSpPr>
            <p:nvPr/>
          </p:nvSpPr>
          <p:spPr>
            <a:xfrm>
              <a:off x="1910" y="1029"/>
              <a:ext cx="3357" cy="1402"/>
            </a:xfrm>
            <a:prstGeom prst="rect">
              <a:avLst/>
            </a:prstGeom>
          </p:spPr>
          <p:txBody>
            <a:bodyPr anchor="ctr"/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endParaRPr lang="fr-FR" altLang="zh-CN" sz="2000" b="1" dirty="0">
                <a:latin typeface="Arial" panose="020B0604020202020204" pitchFamily="34" charset="0"/>
              </a:endParaRPr>
            </a:p>
            <a:p>
              <a:pPr algn="ctr"/>
              <a:r>
                <a:rPr lang="fr-FR" altLang="zh-CN" sz="2000" b="1" dirty="0" smtClean="0">
                  <a:latin typeface="Arial" panose="020B0604020202020204" pitchFamily="34" charset="0"/>
                </a:rPr>
                <a:t>UPPSALA UNIVERSITY GERSEMI </a:t>
              </a:r>
            </a:p>
            <a:p>
              <a:pPr algn="ctr"/>
              <a:r>
                <a:rPr lang="fr-FR" altLang="en-US" sz="2000" b="1" dirty="0" smtClean="0">
                  <a:latin typeface="Arial" panose="020B0604020202020204" pitchFamily="34" charset="0"/>
                </a:rPr>
                <a:t>Project </a:t>
              </a:r>
              <a:r>
                <a:rPr lang="fr-FR" altLang="en-US" sz="2000" b="1" dirty="0" err="1" smtClean="0">
                  <a:latin typeface="Arial" panose="020B0604020202020204" pitchFamily="34" charset="0"/>
                </a:rPr>
                <a:t>follow</a:t>
              </a:r>
              <a:r>
                <a:rPr lang="fr-FR" altLang="en-US" sz="2000" b="1" dirty="0" smtClean="0">
                  <a:latin typeface="Arial" panose="020B0604020202020204" pitchFamily="34" charset="0"/>
                </a:rPr>
                <a:t>-up</a:t>
              </a:r>
            </a:p>
            <a:p>
              <a:pPr algn="ctr"/>
              <a:r>
                <a:rPr lang="en-GB" altLang="en-US" sz="2000" dirty="0" smtClean="0">
                  <a:latin typeface="Arial" panose="020B0604020202020204" pitchFamily="34" charset="0"/>
                </a:rPr>
                <a:t>Quality </a:t>
              </a:r>
              <a:r>
                <a:rPr lang="en-GB" altLang="en-US" sz="2000" dirty="0" smtClean="0">
                  <a:latin typeface="Arial" panose="020B0604020202020204" pitchFamily="34" charset="0"/>
                </a:rPr>
                <a:t>monitoring</a:t>
              </a:r>
              <a:endParaRPr lang="en-GB" altLang="en-US" sz="2000" b="1" dirty="0">
                <a:latin typeface="Arial" panose="020B0604020202020204" pitchFamily="34" charset="0"/>
              </a:endParaRPr>
            </a:p>
            <a:p>
              <a:pPr algn="ctr"/>
              <a:endParaRPr lang="fr-FR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952" y="920"/>
              <a:ext cx="3272" cy="1632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29714" y="3789363"/>
            <a:ext cx="27722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 err="1" smtClean="0"/>
              <a:t>Lery</a:t>
            </a:r>
            <a:r>
              <a:rPr lang="en-GB" altLang="en-US" sz="2400" b="1" dirty="0" smtClean="0"/>
              <a:t>, 14-15/02/2017</a:t>
            </a:r>
            <a:endParaRPr lang="fr-FR" altLang="en-US" sz="2400" b="1" dirty="0"/>
          </a:p>
        </p:txBody>
      </p:sp>
      <p:pic>
        <p:nvPicPr>
          <p:cNvPr id="9" name="Image 5" descr="acs-logo-cmj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229225"/>
            <a:ext cx="44577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2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</a:t>
            </a:r>
            <a:r>
              <a:rPr lang="en-US" dirty="0" smtClean="0"/>
              <a:t>monitoring</a:t>
            </a:r>
            <a:endParaRPr lang="en-US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1723496"/>
              </p:ext>
            </p:extLst>
          </p:nvPr>
        </p:nvGraphicFramePr>
        <p:xfrm>
          <a:off x="6172200" y="1825625"/>
          <a:ext cx="5181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Existing documents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Dimensional control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Cleanin</a:t>
                      </a:r>
                      <a:r>
                        <a:rPr lang="en-US" baseline="0" dirty="0" smtClean="0"/>
                        <a:t>g control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Thermal shock and leak test control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test control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 check control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insulation test control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2-wire electrical resistance test control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4-wire electrical resistance test control report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r>
                        <a:rPr lang="en-US" baseline="0" dirty="0" smtClean="0"/>
                        <a:t>-wire insulation test control report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717884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Objective: to increase the quality of delivered product to the customer</a:t>
            </a:r>
          </a:p>
          <a:p>
            <a:r>
              <a:rPr lang="en-US" sz="2000" dirty="0" smtClean="0"/>
              <a:t>Why?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Limit post-delivery operations</a:t>
            </a:r>
          </a:p>
          <a:p>
            <a:r>
              <a:rPr lang="en-US" sz="2000" dirty="0" smtClean="0"/>
              <a:t>How?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Advise </a:t>
            </a:r>
            <a:r>
              <a:rPr lang="en-US" sz="2000" dirty="0"/>
              <a:t>the manufacturer to improve </a:t>
            </a:r>
            <a:r>
              <a:rPr lang="en-US" sz="2000" dirty="0" smtClean="0"/>
              <a:t>the production quality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Perform </a:t>
            </a:r>
            <a:r>
              <a:rPr lang="en-US" sz="2000" dirty="0"/>
              <a:t>pre-shipment </a:t>
            </a:r>
            <a:r>
              <a:rPr lang="en-US" sz="2000" dirty="0" smtClean="0"/>
              <a:t>checks</a:t>
            </a:r>
          </a:p>
          <a:p>
            <a:r>
              <a:rPr lang="en-US" sz="2000" dirty="0" smtClean="0"/>
              <a:t>When?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Milestones + workshop visits during production</a:t>
            </a:r>
          </a:p>
          <a:p>
            <a:r>
              <a:rPr lang="en-US" sz="2000" dirty="0" smtClean="0"/>
              <a:t>What?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Compendium of control reports (cf. table)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14-15/02/2017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DIEUDEGARD (ACS)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2</a:t>
            </a:fld>
            <a:endParaRPr lang="en-US"/>
          </a:p>
        </p:txBody>
      </p:sp>
      <p:pic>
        <p:nvPicPr>
          <p:cNvPr id="7" name="Image 5" descr="acs-logo-cmj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00550"/>
            <a:ext cx="2195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4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</a:t>
            </a:r>
            <a:r>
              <a:rPr lang="en-US" dirty="0" smtClean="0"/>
              <a:t>monitoring: </a:t>
            </a:r>
            <a:r>
              <a:rPr lang="en-US" dirty="0" smtClean="0"/>
              <a:t>applications </a:t>
            </a:r>
            <a:endParaRPr lang="en-US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5226680"/>
              </p:ext>
            </p:extLst>
          </p:nvPr>
        </p:nvGraphicFramePr>
        <p:xfrm>
          <a:off x="6172200" y="1819500"/>
          <a:ext cx="518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Line</a:t>
                      </a:r>
                      <a:r>
                        <a:rPr lang="en-US" baseline="0" dirty="0" smtClean="0"/>
                        <a:t> L001(13/12/2016)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</a:t>
                      </a:r>
                      <a:r>
                        <a:rPr lang="en-US" baseline="0" dirty="0" smtClean="0"/>
                        <a:t> Connection Box (13&amp;15/12/2016)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 </a:t>
                      </a:r>
                      <a:r>
                        <a:rPr lang="en-US" dirty="0" err="1" smtClean="0"/>
                        <a:t>Reheater</a:t>
                      </a:r>
                      <a:r>
                        <a:rPr lang="en-US" dirty="0" smtClean="0"/>
                        <a:t> (23/12/2016, 04/01/2017)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control methodologies and the documents were used on the following projects (cf</a:t>
            </a:r>
            <a:r>
              <a:rPr lang="en-US" dirty="0"/>
              <a:t>.</a:t>
            </a:r>
            <a:r>
              <a:rPr lang="en-US" dirty="0" smtClean="0"/>
              <a:t> table).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Improvement of the documents in collaboration with CD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Gain of experience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 smtClean="0"/>
              <a:t>Following tasks: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Prepare compendium of control reports, dedicated to Vertical Cryostat and auxiliaries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14-15/02/2017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DIEUDEGARD (ACS)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3</a:t>
            </a:fld>
            <a:endParaRPr lang="en-US"/>
          </a:p>
        </p:txBody>
      </p:sp>
      <p:pic>
        <p:nvPicPr>
          <p:cNvPr id="7" name="Image 5" descr="acs-logo-cmj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00550"/>
            <a:ext cx="2195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431672"/>
            <a:ext cx="3622174" cy="271663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96000" y="6125993"/>
            <a:ext cx="2504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Thermal shock and leak test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267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</a:t>
            </a:r>
            <a:r>
              <a:rPr lang="en-US" dirty="0" smtClean="0"/>
              <a:t>monitoring: </a:t>
            </a:r>
            <a:r>
              <a:rPr lang="en-US" dirty="0" smtClean="0"/>
              <a:t>sample of document</a:t>
            </a:r>
            <a:br>
              <a:rPr lang="en-US" dirty="0" smtClean="0"/>
            </a:br>
            <a:r>
              <a:rPr lang="en-US" sz="3200" dirty="0" smtClean="0"/>
              <a:t>(</a:t>
            </a:r>
            <a:r>
              <a:rPr lang="en-US" sz="3200" dirty="0"/>
              <a:t>Thermal shock and leak test control </a:t>
            </a:r>
            <a:r>
              <a:rPr lang="en-US" sz="3200" dirty="0" smtClean="0"/>
              <a:t>report)</a:t>
            </a:r>
            <a:endParaRPr lang="en-US" sz="3200" dirty="0"/>
          </a:p>
        </p:txBody>
      </p:sp>
      <p:graphicFrame>
        <p:nvGraphicFramePr>
          <p:cNvPr id="14" name="Espace réservé du contenu 13"/>
          <p:cNvGraphicFramePr>
            <a:graphicFrameLocks noGrp="1"/>
          </p:cNvGraphicFramePr>
          <p:nvPr>
            <p:ph sz="half" idx="1"/>
          </p:nvPr>
        </p:nvGraphicFramePr>
        <p:xfrm>
          <a:off x="1615028" y="1825628"/>
          <a:ext cx="3627944" cy="4351332"/>
        </p:xfrm>
        <a:graphic>
          <a:graphicData uri="http://schemas.openxmlformats.org/drawingml/2006/table">
            <a:tbl>
              <a:tblPr/>
              <a:tblGrid>
                <a:gridCol w="341339"/>
                <a:gridCol w="594905"/>
                <a:gridCol w="273071"/>
                <a:gridCol w="541266"/>
                <a:gridCol w="307205"/>
                <a:gridCol w="507132"/>
                <a:gridCol w="258442"/>
                <a:gridCol w="433988"/>
                <a:gridCol w="370596"/>
              </a:tblGrid>
              <a:tr h="146288"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Référence (PCQ ou Spec.) :</a:t>
                      </a:r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Ref. (ITP or Tech. spec.)</a:t>
                      </a:r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PCQ 1721-1 §2.f</a:t>
                      </a:r>
                    </a:p>
                  </a:txBody>
                  <a:tcPr marL="2926" marR="2926" marT="292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Ref. Outil de Contrôle :</a:t>
                      </a:r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Control tool reference</a:t>
                      </a:r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8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Ref. fuite étallon externe :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Calibrated leak Id.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Stade de fabrication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Fabrication stage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 d'assemblage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While building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Assemblage final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Final assembly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Autre :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Other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44">
                <a:tc gridSpan="9"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8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Méthode de test :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Control Methodology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Cocher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Select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Méthode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Methodology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Valeur de fuite max autorisée</a:t>
                      </a:r>
                      <a:b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Max. leak value allowed</a:t>
                      </a:r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Pression ou Vide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 Press. or Vaccum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Manomètre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Mano Id.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02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 de test par</a:t>
                      </a: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jet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Case of test by spraying 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Débit He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He flow rate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&gt; 10 l.min-1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/!\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Effectuer un choc thermique à l'azote sur les soudures avant leur He LT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Carry-out a nitrogen thermal choc on welds before the He LT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/!\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 renniflage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Snifing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Phe = ……..barG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 jet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Spraying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5.10^(-9) mbar.l.s-1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Pv &lt; 5.10^(-2) mbarG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 accumulation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Accumlating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5.10^(-9) mbar.l.s-1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Phe = ……..barG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Pression Helium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He pressure test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5.10^(-9) mbar.l.s-1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Phe = ……..barG,</a:t>
                      </a:r>
                      <a:b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pendant …… min.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92">
                <a:tc gridSpan="9"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60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Repère de pièce ou soudure</a:t>
                      </a:r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Part or weld Ref.</a:t>
                      </a:r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Valeur mesurée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Measured Value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Conformité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Conformity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Commentaires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Comments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Drawing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Pièce ou Cahier de Soud.</a:t>
                      </a:r>
                      <a:br>
                        <a:rPr lang="fr-FR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Part or WB</a:t>
                      </a:r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Repère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Ref.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44">
                <a:tc gridSpan="9"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Qualifié 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Qualified Operator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Client ou organisme Notifié </a:t>
                      </a:r>
                      <a:b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Client or NB</a:t>
                      </a:r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Date du PV 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Date of the repport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Date de Validation</a:t>
                      </a:r>
                      <a:b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Validation Date</a:t>
                      </a:r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Signature 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Visa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Signature 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Visa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26" marR="2926" marT="2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292">
                <a:tc gridSpan="9"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6" marR="2926" marT="2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14-15/02/2017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DIEUDEGARD (ACS)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254-C07E-4501-84DA-3065935CCFAE}" type="slidenum">
              <a:rPr lang="en-US" smtClean="0"/>
              <a:t>4</a:t>
            </a:fld>
            <a:endParaRPr lang="en-US"/>
          </a:p>
        </p:txBody>
      </p:sp>
      <p:pic>
        <p:nvPicPr>
          <p:cNvPr id="7" name="Image 5" descr="acs-logo-cmj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00550"/>
            <a:ext cx="2195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Espace réservé du contenu 20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408635" y="1825625"/>
            <a:ext cx="27087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339</Words>
  <Application>Microsoft Office PowerPoint</Application>
  <PresentationFormat>Grand écran</PresentationFormat>
  <Paragraphs>210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Thème Office</vt:lpstr>
      <vt:lpstr>Présentation PowerPoint</vt:lpstr>
      <vt:lpstr>Quality monitoring</vt:lpstr>
      <vt:lpstr>Quality monitoring: applications </vt:lpstr>
      <vt:lpstr>Quality monitoring: sample of document (Thermal shock and leak test control report)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Florian DIEUDEGARD</dc:creator>
  <cp:lastModifiedBy>Florian DIEUDEGARD</cp:lastModifiedBy>
  <cp:revision>22</cp:revision>
  <dcterms:created xsi:type="dcterms:W3CDTF">2017-02-09T14:54:06Z</dcterms:created>
  <dcterms:modified xsi:type="dcterms:W3CDTF">2017-02-10T13:11:35Z</dcterms:modified>
</cp:coreProperties>
</file>