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gif" ContentType="image/gif"/>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4" r:id="rId2"/>
  </p:sldMasterIdLst>
  <p:notesMasterIdLst>
    <p:notesMasterId r:id="rId8"/>
  </p:notesMasterIdLst>
  <p:handoutMasterIdLst>
    <p:handoutMasterId r:id="rId9"/>
  </p:handoutMasterIdLst>
  <p:sldIdLst>
    <p:sldId id="258" r:id="rId3"/>
    <p:sldId id="368" r:id="rId4"/>
    <p:sldId id="369" r:id="rId5"/>
    <p:sldId id="370" r:id="rId6"/>
    <p:sldId id="37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00"/>
    <a:srgbClr val="339933"/>
    <a:srgbClr val="006600"/>
    <a:srgbClr val="3D6AA5"/>
    <a:srgbClr val="C3004A"/>
    <a:srgbClr val="56628C"/>
    <a:srgbClr val="9933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90" autoAdjust="0"/>
    <p:restoredTop sz="98966" autoAdjust="0"/>
  </p:normalViewPr>
  <p:slideViewPr>
    <p:cSldViewPr>
      <p:cViewPr>
        <p:scale>
          <a:sx n="96" d="100"/>
          <a:sy n="96" d="100"/>
        </p:scale>
        <p:origin x="-2214" y="-42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236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DE976A-1FD4-458F-8F86-1B6CC0C8A7A3}" type="datetimeFigureOut">
              <a:rPr lang="fr-FR" smtClean="0"/>
              <a:pPr/>
              <a:t>15/02/2017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051310-7220-4530-A339-75332D6B1E04}"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EBBE78-6ECD-4532-A755-219FA3D207C8}" type="datetimeFigureOut">
              <a:rPr lang="fr-FR" smtClean="0"/>
              <a:pPr/>
              <a:t>15/02/2017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3D55F5-7B08-40E3-99B0-A0BA3FE5223C}" type="slidenum">
              <a:rPr lang="fr-FR" smtClean="0"/>
              <a:pPr/>
              <a:t>‹N°›</a:t>
            </a:fld>
            <a:endParaRPr lang="fr-FR"/>
          </a:p>
        </p:txBody>
      </p:sp>
    </p:spTree>
    <p:extLst>
      <p:ext uri="{BB962C8B-B14F-4D97-AF65-F5344CB8AC3E}">
        <p14:creationId xmlns="" xmlns:p14="http://schemas.microsoft.com/office/powerpoint/2010/main" val="828046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solidFill>
          <a:schemeClr val="bg1"/>
        </a:solidFill>
        <a:effectLst/>
      </p:bgPr>
    </p:bg>
    <p:spTree>
      <p:nvGrpSpPr>
        <p:cNvPr id="1" name=""/>
        <p:cNvGrpSpPr/>
        <p:nvPr/>
      </p:nvGrpSpPr>
      <p:grpSpPr>
        <a:xfrm>
          <a:off x="0" y="0"/>
          <a:ext cx="0" cy="0"/>
          <a:chOff x="0" y="0"/>
          <a:chExt cx="0" cy="0"/>
        </a:xfrm>
      </p:grpSpPr>
      <p:sp>
        <p:nvSpPr>
          <p:cNvPr id="26" name="Rectangle 13"/>
          <p:cNvSpPr>
            <a:spLocks noChangeArrowheads="1"/>
          </p:cNvSpPr>
          <p:nvPr userDrawn="1"/>
        </p:nvSpPr>
        <p:spPr bwMode="auto">
          <a:xfrm flipH="1">
            <a:off x="6300192" y="0"/>
            <a:ext cx="2880320" cy="6858000"/>
          </a:xfrm>
          <a:prstGeom prst="rect">
            <a:avLst/>
          </a:prstGeom>
          <a:gradFill rotWithShape="1">
            <a:gsLst>
              <a:gs pos="0">
                <a:srgbClr val="56628C"/>
              </a:gs>
              <a:gs pos="100000">
                <a:srgbClr val="C0C0C0">
                  <a:gamma/>
                  <a:tint val="3137"/>
                  <a:invGamma/>
                </a:srgbClr>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27" name="AutoShape 14"/>
          <p:cNvSpPr>
            <a:spLocks noChangeArrowheads="1"/>
          </p:cNvSpPr>
          <p:nvPr userDrawn="1"/>
        </p:nvSpPr>
        <p:spPr bwMode="auto">
          <a:xfrm flipH="1">
            <a:off x="2719387" y="1163638"/>
            <a:ext cx="5181600" cy="2769418"/>
          </a:xfrm>
          <a:prstGeom prst="roundRect">
            <a:avLst>
              <a:gd name="adj" fmla="val 50000"/>
            </a:avLst>
          </a:prstGeom>
          <a:solidFill>
            <a:srgbClr val="FFFFFF"/>
          </a:soli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2" name="Titre 1"/>
          <p:cNvSpPr>
            <a:spLocks noGrp="1"/>
          </p:cNvSpPr>
          <p:nvPr>
            <p:ph type="ctrTitle"/>
          </p:nvPr>
        </p:nvSpPr>
        <p:spPr>
          <a:xfrm>
            <a:off x="755576" y="1772817"/>
            <a:ext cx="8136904" cy="1152128"/>
          </a:xfrm>
          <a:effectLst>
            <a:outerShdw blurRad="50800" dist="38100" dir="2700000" algn="tl" rotWithShape="0">
              <a:prstClr val="black">
                <a:alpha val="40000"/>
              </a:prstClr>
            </a:outerShdw>
          </a:effectLst>
        </p:spPr>
        <p:txBody>
          <a:bodyPr tIns="18000" bIns="1800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000" b="1">
                <a:solidFill>
                  <a:srgbClr val="993366"/>
                </a:solidFill>
                <a:latin typeface="Verdana" pitchFamily="34" charset="0"/>
                <a:ea typeface="Verdana" pitchFamily="34" charset="0"/>
                <a:cs typeface="Verdana" pitchFamily="34" charset="0"/>
              </a:defRPr>
            </a:lvl1pPr>
          </a:lstStyle>
          <a:p>
            <a:pPr marL="0" marR="0" lvl="0" indent="0" defTabSz="914400" rtl="0" eaLnBrk="1" fontAlgn="auto" latinLnBrk="0" hangingPunct="1">
              <a:lnSpc>
                <a:spcPct val="100000"/>
              </a:lnSpc>
              <a:spcBef>
                <a:spcPct val="0"/>
              </a:spcBef>
              <a:spcAft>
                <a:spcPts val="0"/>
              </a:spcAft>
              <a:tabLst/>
              <a:defRPr/>
            </a:pPr>
            <a:r>
              <a:rPr lang="en-US" noProof="0" dirty="0" err="1" smtClean="0"/>
              <a:t>Modifiez</a:t>
            </a:r>
            <a:r>
              <a:rPr lang="en-US" noProof="0" dirty="0" smtClean="0"/>
              <a:t> le style du </a:t>
            </a:r>
            <a:r>
              <a:rPr lang="en-US" noProof="0" dirty="0" err="1" smtClean="0"/>
              <a:t>titre</a:t>
            </a:r>
            <a:endParaRPr lang="en-US" noProof="0" dirty="0"/>
          </a:p>
        </p:txBody>
      </p:sp>
      <p:sp>
        <p:nvSpPr>
          <p:cNvPr id="3" name="Sous-titre 2"/>
          <p:cNvSpPr>
            <a:spLocks noGrp="1"/>
          </p:cNvSpPr>
          <p:nvPr>
            <p:ph type="subTitle" idx="1"/>
          </p:nvPr>
        </p:nvSpPr>
        <p:spPr>
          <a:xfrm>
            <a:off x="755576" y="3404592"/>
            <a:ext cx="8136904" cy="1032520"/>
          </a:xfrm>
        </p:spPr>
        <p:txBody>
          <a:bodyPr>
            <a:normAutofit/>
          </a:bodyPr>
          <a:lstStyle>
            <a:lvl1pPr marL="0" indent="0" algn="l">
              <a:buNone/>
              <a:defRPr sz="1600">
                <a:solidFill>
                  <a:schemeClr val="bg1">
                    <a:lumMod val="6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sp>
        <p:nvSpPr>
          <p:cNvPr id="15" name="Espace réservé du texte 14"/>
          <p:cNvSpPr>
            <a:spLocks noGrp="1"/>
          </p:cNvSpPr>
          <p:nvPr>
            <p:ph type="body" sz="quarter" idx="13" hasCustomPrompt="1"/>
          </p:nvPr>
        </p:nvSpPr>
        <p:spPr>
          <a:xfrm>
            <a:off x="5436096" y="188640"/>
            <a:ext cx="3528764" cy="359321"/>
          </a:xfrm>
        </p:spPr>
        <p:txBody>
          <a:bodyPr>
            <a:noAutofit/>
          </a:bodyPr>
          <a:lstStyle>
            <a:lvl1pPr marL="0" indent="0" algn="r">
              <a:spcBef>
                <a:spcPts val="0"/>
              </a:spcBef>
              <a:buNone/>
              <a:defRPr sz="1200">
                <a:solidFill>
                  <a:srgbClr val="C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dirty="0" smtClean="0"/>
              <a:t>ACS 2016</a:t>
            </a:r>
          </a:p>
        </p:txBody>
      </p:sp>
      <p:sp>
        <p:nvSpPr>
          <p:cNvPr id="13" name="Espace réservé du texte 14"/>
          <p:cNvSpPr>
            <a:spLocks noGrp="1"/>
          </p:cNvSpPr>
          <p:nvPr>
            <p:ph type="body" sz="quarter" idx="14" hasCustomPrompt="1"/>
          </p:nvPr>
        </p:nvSpPr>
        <p:spPr>
          <a:xfrm>
            <a:off x="5286380" y="6143644"/>
            <a:ext cx="3528764" cy="359321"/>
          </a:xfrm>
        </p:spPr>
        <p:txBody>
          <a:bodyPr>
            <a:noAutofit/>
          </a:bodyPr>
          <a:lstStyle>
            <a:lvl1pPr marL="0" indent="0" algn="r">
              <a:spcBef>
                <a:spcPts val="0"/>
              </a:spcBef>
              <a:buNone/>
              <a:defRPr sz="1200">
                <a:solidFill>
                  <a:srgbClr val="C0000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dirty="0" smtClean="0"/>
              <a:t>January 2016</a:t>
            </a:r>
          </a:p>
        </p:txBody>
      </p:sp>
    </p:spTree>
    <p:extLst>
      <p:ext uri="{BB962C8B-B14F-4D97-AF65-F5344CB8AC3E}">
        <p14:creationId xmlns="" xmlns:p14="http://schemas.microsoft.com/office/powerpoint/2010/main" val="20280747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10F4CF7-533C-4444-8637-FA1E7CA7B324}" type="datetimeFigureOut">
              <a:rPr lang="fr-FR" smtClean="0"/>
              <a:pPr/>
              <a:t>15/02/2017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C79117C-F3C5-48EB-AAC2-03C6EDB6D69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10F4CF7-533C-4444-8637-FA1E7CA7B324}" type="datetimeFigureOut">
              <a:rPr lang="fr-FR" smtClean="0"/>
              <a:pPr/>
              <a:t>15/02/2017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C79117C-F3C5-48EB-AAC2-03C6EDB6D696}"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10F4CF7-533C-4444-8637-FA1E7CA7B324}" type="datetimeFigureOut">
              <a:rPr lang="fr-FR" smtClean="0"/>
              <a:pPr/>
              <a:t>15/02/2017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79117C-F3C5-48EB-AAC2-03C6EDB6D696}" type="slidenum">
              <a:rPr lang="fr-FR" smtClean="0"/>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10F4CF7-533C-4444-8637-FA1E7CA7B324}" type="datetimeFigureOut">
              <a:rPr lang="fr-FR" smtClean="0"/>
              <a:pPr/>
              <a:t>15/02/2017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79117C-F3C5-48EB-AAC2-03C6EDB6D696}" type="slidenum">
              <a:rPr lang="fr-FR" smtClean="0"/>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10F4CF7-533C-4444-8637-FA1E7CA7B324}" type="datetimeFigureOut">
              <a:rPr lang="fr-FR" smtClean="0"/>
              <a:pPr/>
              <a:t>15/02/2017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79117C-F3C5-48EB-AAC2-03C6EDB6D696}" type="slidenum">
              <a:rPr lang="fr-FR" smtClean="0"/>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10F4CF7-533C-4444-8637-FA1E7CA7B324}" type="datetimeFigureOut">
              <a:rPr lang="fr-FR" smtClean="0"/>
              <a:pPr/>
              <a:t>15/02/2017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79117C-F3C5-48EB-AAC2-03C6EDB6D69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e de titre">
    <p:bg>
      <p:bgPr>
        <a:solidFill>
          <a:schemeClr val="bg1"/>
        </a:solidFill>
        <a:effectLst/>
      </p:bgPr>
    </p:bg>
    <p:spTree>
      <p:nvGrpSpPr>
        <p:cNvPr id="1" name=""/>
        <p:cNvGrpSpPr/>
        <p:nvPr/>
      </p:nvGrpSpPr>
      <p:grpSpPr>
        <a:xfrm>
          <a:off x="0" y="0"/>
          <a:ext cx="0" cy="0"/>
          <a:chOff x="0" y="0"/>
          <a:chExt cx="0" cy="0"/>
        </a:xfrm>
      </p:grpSpPr>
      <p:grpSp>
        <p:nvGrpSpPr>
          <p:cNvPr id="4" name="Groupe 3"/>
          <p:cNvGrpSpPr/>
          <p:nvPr userDrawn="1"/>
        </p:nvGrpSpPr>
        <p:grpSpPr>
          <a:xfrm flipH="1">
            <a:off x="-6032" y="3532"/>
            <a:ext cx="6461125" cy="6858000"/>
            <a:chOff x="2871787" y="152400"/>
            <a:chExt cx="6461125" cy="6858000"/>
          </a:xfrm>
        </p:grpSpPr>
        <p:sp>
          <p:nvSpPr>
            <p:cNvPr id="12" name="Rectangle 13"/>
            <p:cNvSpPr>
              <a:spLocks noChangeArrowheads="1"/>
            </p:cNvSpPr>
            <p:nvPr userDrawn="1"/>
          </p:nvSpPr>
          <p:spPr bwMode="auto">
            <a:xfrm flipH="1">
              <a:off x="6452592" y="152400"/>
              <a:ext cx="2880320" cy="6858000"/>
            </a:xfrm>
            <a:prstGeom prst="rect">
              <a:avLst/>
            </a:prstGeom>
            <a:gradFill rotWithShape="1">
              <a:gsLst>
                <a:gs pos="0">
                  <a:srgbClr val="56628C"/>
                </a:gs>
                <a:gs pos="100000">
                  <a:srgbClr val="C0C0C0">
                    <a:gamma/>
                    <a:tint val="3137"/>
                    <a:invGamma/>
                  </a:srgbClr>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13" name="AutoShape 14"/>
            <p:cNvSpPr>
              <a:spLocks noChangeArrowheads="1"/>
            </p:cNvSpPr>
            <p:nvPr userDrawn="1"/>
          </p:nvSpPr>
          <p:spPr bwMode="auto">
            <a:xfrm flipH="1">
              <a:off x="2871787" y="1316038"/>
              <a:ext cx="5181600" cy="2408237"/>
            </a:xfrm>
            <a:prstGeom prst="roundRect">
              <a:avLst>
                <a:gd name="adj" fmla="val 50000"/>
              </a:avLst>
            </a:prstGeom>
            <a:solidFill>
              <a:srgbClr val="FFFFFF"/>
            </a:soli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grpSp>
      <p:sp>
        <p:nvSpPr>
          <p:cNvPr id="26" name="Rectangle 13"/>
          <p:cNvSpPr>
            <a:spLocks noChangeArrowheads="1"/>
          </p:cNvSpPr>
          <p:nvPr userDrawn="1"/>
        </p:nvSpPr>
        <p:spPr bwMode="auto">
          <a:xfrm flipH="1">
            <a:off x="6300192" y="3532"/>
            <a:ext cx="2880320" cy="6858000"/>
          </a:xfrm>
          <a:prstGeom prst="rect">
            <a:avLst/>
          </a:prstGeom>
          <a:gradFill rotWithShape="1">
            <a:gsLst>
              <a:gs pos="0">
                <a:srgbClr val="56628C"/>
              </a:gs>
              <a:gs pos="100000">
                <a:srgbClr val="C0C0C0">
                  <a:gamma/>
                  <a:tint val="3137"/>
                  <a:invGamma/>
                </a:srgbClr>
              </a:gs>
            </a:gsLst>
            <a:lin ang="0" scaled="1"/>
          </a:gra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27" name="AutoShape 14"/>
          <p:cNvSpPr>
            <a:spLocks noChangeArrowheads="1"/>
          </p:cNvSpPr>
          <p:nvPr userDrawn="1"/>
        </p:nvSpPr>
        <p:spPr bwMode="auto">
          <a:xfrm flipH="1">
            <a:off x="2719387" y="1163638"/>
            <a:ext cx="5181600" cy="2408237"/>
          </a:xfrm>
          <a:prstGeom prst="roundRect">
            <a:avLst>
              <a:gd name="adj" fmla="val 50000"/>
            </a:avLst>
          </a:prstGeom>
          <a:solidFill>
            <a:srgbClr val="FFFFFF"/>
          </a:soli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fr-FR"/>
          </a:p>
        </p:txBody>
      </p:sp>
      <p:sp>
        <p:nvSpPr>
          <p:cNvPr id="2" name="Titre 1"/>
          <p:cNvSpPr>
            <a:spLocks noGrp="1"/>
          </p:cNvSpPr>
          <p:nvPr>
            <p:ph type="ctrTitle"/>
          </p:nvPr>
        </p:nvSpPr>
        <p:spPr>
          <a:xfrm>
            <a:off x="755576" y="1772817"/>
            <a:ext cx="8136904" cy="1152128"/>
          </a:xfrm>
          <a:effectLst>
            <a:outerShdw blurRad="50800" dist="38100" dir="2700000" algn="tl" rotWithShape="0">
              <a:prstClr val="black">
                <a:alpha val="40000"/>
              </a:prstClr>
            </a:outerShdw>
          </a:effectLst>
        </p:spPr>
        <p:txBody>
          <a:bodyPr tIns="18000" bIns="18000">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3000" b="1">
                <a:solidFill>
                  <a:srgbClr val="993366"/>
                </a:solidFill>
                <a:latin typeface="Verdana" pitchFamily="34" charset="0"/>
                <a:ea typeface="Verdana" pitchFamily="34" charset="0"/>
                <a:cs typeface="Verdana" pitchFamily="34" charset="0"/>
              </a:defRPr>
            </a:lvl1pPr>
          </a:lstStyle>
          <a:p>
            <a:pPr marL="0" marR="0" lvl="0" indent="0" defTabSz="914400" rtl="0" eaLnBrk="1" fontAlgn="auto" latinLnBrk="0" hangingPunct="1">
              <a:lnSpc>
                <a:spcPct val="100000"/>
              </a:lnSpc>
              <a:spcBef>
                <a:spcPct val="0"/>
              </a:spcBef>
              <a:spcAft>
                <a:spcPts val="0"/>
              </a:spcAft>
              <a:tabLst/>
              <a:defRPr/>
            </a:pPr>
            <a:r>
              <a:rPr lang="en-US" noProof="0" dirty="0" err="1" smtClean="0"/>
              <a:t>Modifiez</a:t>
            </a:r>
            <a:r>
              <a:rPr lang="en-US" noProof="0" dirty="0" smtClean="0"/>
              <a:t> le style du </a:t>
            </a:r>
            <a:r>
              <a:rPr lang="en-US" noProof="0" dirty="0" err="1" smtClean="0"/>
              <a:t>titre</a:t>
            </a:r>
            <a:endParaRPr lang="en-US" noProof="0" dirty="0"/>
          </a:p>
        </p:txBody>
      </p:sp>
    </p:spTree>
    <p:extLst>
      <p:ext uri="{BB962C8B-B14F-4D97-AF65-F5344CB8AC3E}">
        <p14:creationId xmlns="" xmlns:p14="http://schemas.microsoft.com/office/powerpoint/2010/main" val="16075665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2" name="Rectangle 11"/>
          <p:cNvSpPr/>
          <p:nvPr userDrawn="1"/>
        </p:nvSpPr>
        <p:spPr>
          <a:xfrm>
            <a:off x="0" y="0"/>
            <a:ext cx="9144000" cy="692696"/>
          </a:xfrm>
          <a:prstGeom prst="rect">
            <a:avLst/>
          </a:prstGeom>
          <a:solidFill>
            <a:srgbClr val="56628C"/>
          </a:solidFill>
          <a:ln>
            <a:noFill/>
          </a:ln>
          <a:effectLst>
            <a:glow rad="127000">
              <a:srgbClr val="56628C">
                <a:alpha val="40000"/>
              </a:srgbClr>
            </a:glow>
            <a:reflection stA="45000"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userDrawn="1"/>
        </p:nvSpPr>
        <p:spPr>
          <a:xfrm>
            <a:off x="-2445" y="6467682"/>
            <a:ext cx="9144000" cy="390317"/>
          </a:xfrm>
          <a:prstGeom prst="rect">
            <a:avLst/>
          </a:prstGeom>
          <a:solidFill>
            <a:srgbClr val="56628C"/>
          </a:solidFill>
          <a:ln>
            <a:noFill/>
          </a:ln>
          <a:effectLst>
            <a:glow rad="127000">
              <a:srgbClr val="56628C">
                <a:alpha val="40000"/>
              </a:srgbClr>
            </a:glow>
            <a:reflection stA="45000"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fr-FR" dirty="0"/>
          </a:p>
        </p:txBody>
      </p:sp>
      <p:sp>
        <p:nvSpPr>
          <p:cNvPr id="6" name="Espace réservé du titre 1"/>
          <p:cNvSpPr>
            <a:spLocks noGrp="1"/>
          </p:cNvSpPr>
          <p:nvPr>
            <p:ph type="title"/>
          </p:nvPr>
        </p:nvSpPr>
        <p:spPr>
          <a:xfrm>
            <a:off x="971600" y="-27384"/>
            <a:ext cx="8172400" cy="720080"/>
          </a:xfrm>
          <a:prstGeom prst="rect">
            <a:avLst/>
          </a:prstGeom>
        </p:spPr>
        <p:txBody>
          <a:bodyPr vert="horz" lIns="91440" tIns="45720" rIns="91440" bIns="45720" rtlCol="0" anchor="ctr">
            <a:normAutofit/>
          </a:bodyPr>
          <a:lstStyle>
            <a:lvl1pPr algn="r">
              <a:defRPr sz="2800" b="1">
                <a:solidFill>
                  <a:schemeClr val="bg1"/>
                </a:solidFill>
              </a:defRPr>
            </a:lvl1pPr>
          </a:lstStyle>
          <a:p>
            <a:r>
              <a:rPr lang="en-US" noProof="0" dirty="0" err="1" smtClean="0"/>
              <a:t>Modifiez</a:t>
            </a:r>
            <a:r>
              <a:rPr lang="en-US" noProof="0" dirty="0" smtClean="0"/>
              <a:t> le style du </a:t>
            </a:r>
            <a:r>
              <a:rPr lang="en-US" noProof="0" dirty="0" err="1" smtClean="0"/>
              <a:t>titre</a:t>
            </a:r>
            <a:endParaRPr lang="en-US" noProof="0" dirty="0"/>
          </a:p>
        </p:txBody>
      </p:sp>
      <p:cxnSp>
        <p:nvCxnSpPr>
          <p:cNvPr id="16" name="Connecteur droit 15"/>
          <p:cNvCxnSpPr/>
          <p:nvPr userDrawn="1"/>
        </p:nvCxnSpPr>
        <p:spPr>
          <a:xfrm>
            <a:off x="4356456" y="6650245"/>
            <a:ext cx="4320000" cy="0"/>
          </a:xfrm>
          <a:prstGeom prst="line">
            <a:avLst/>
          </a:prstGeom>
          <a:ln w="19050">
            <a:solidFill>
              <a:schemeClr val="bg1"/>
            </a:solidFill>
            <a:tailEnd type="oval" w="med" len="med"/>
          </a:ln>
        </p:spPr>
        <p:style>
          <a:lnRef idx="1">
            <a:schemeClr val="accent1"/>
          </a:lnRef>
          <a:fillRef idx="0">
            <a:schemeClr val="accent1"/>
          </a:fillRef>
          <a:effectRef idx="0">
            <a:schemeClr val="accent1"/>
          </a:effectRef>
          <a:fontRef idx="minor">
            <a:schemeClr val="tx1"/>
          </a:fontRef>
        </p:style>
      </p:cxnSp>
      <p:sp>
        <p:nvSpPr>
          <p:cNvPr id="18" name="Espace réservé du pied de page 4"/>
          <p:cNvSpPr txBox="1">
            <a:spLocks/>
          </p:cNvSpPr>
          <p:nvPr userDrawn="1"/>
        </p:nvSpPr>
        <p:spPr>
          <a:xfrm>
            <a:off x="35496" y="6467683"/>
            <a:ext cx="5552256" cy="365125"/>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noProof="0" dirty="0" smtClean="0"/>
              <a:t>GERSEMI</a:t>
            </a:r>
            <a:r>
              <a:rPr lang="en-US" baseline="0" noProof="0" dirty="0" smtClean="0"/>
              <a:t> cryostat – Follow up meeting – 15</a:t>
            </a:r>
            <a:r>
              <a:rPr lang="en-US" baseline="30000" noProof="0" dirty="0" smtClean="0"/>
              <a:t>th</a:t>
            </a:r>
            <a:r>
              <a:rPr lang="en-US" baseline="0" noProof="0" dirty="0" smtClean="0"/>
              <a:t> February 2</a:t>
            </a:r>
            <a:r>
              <a:rPr lang="en-US" noProof="0" dirty="0" smtClean="0"/>
              <a:t>017 – ACS </a:t>
            </a:r>
            <a:endParaRPr lang="en-US" baseline="30000" noProof="0" dirty="0"/>
          </a:p>
        </p:txBody>
      </p:sp>
      <p:sp>
        <p:nvSpPr>
          <p:cNvPr id="19" name="Espace réservé du numéro de diapositive 5"/>
          <p:cNvSpPr txBox="1">
            <a:spLocks/>
          </p:cNvSpPr>
          <p:nvPr userDrawn="1"/>
        </p:nvSpPr>
        <p:spPr>
          <a:xfrm>
            <a:off x="6974904" y="6467683"/>
            <a:ext cx="2133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F43006-22BA-4B65-9153-CA4D1108557C}" type="slidenum">
              <a:rPr lang="fr-FR" smtClean="0"/>
              <a:pPr/>
              <a:t>‹N°›</a:t>
            </a:fld>
            <a:endParaRPr lang="fr-FR" dirty="0"/>
          </a:p>
        </p:txBody>
      </p:sp>
      <p:sp>
        <p:nvSpPr>
          <p:cNvPr id="22" name="Espace réservé du texte 21"/>
          <p:cNvSpPr>
            <a:spLocks noGrp="1"/>
          </p:cNvSpPr>
          <p:nvPr>
            <p:ph type="body" sz="quarter" idx="10"/>
          </p:nvPr>
        </p:nvSpPr>
        <p:spPr>
          <a:xfrm>
            <a:off x="179512" y="692696"/>
            <a:ext cx="8964488" cy="5774986"/>
          </a:xfrm>
        </p:spPr>
        <p:txBody>
          <a:bodyPr lIns="18000" rIns="18000" bIns="18000"/>
          <a:lstStyle>
            <a:lvl1pPr marL="342900" indent="-342900">
              <a:buFontTx/>
              <a:buBlip>
                <a:blip r:embed="rId2"/>
              </a:buBlip>
              <a:defRPr sz="2000" b="1">
                <a:solidFill>
                  <a:srgbClr val="C3004A"/>
                </a:solidFill>
              </a:defRPr>
            </a:lvl1pPr>
            <a:lvl2pPr marL="630238" indent="-274638">
              <a:spcBef>
                <a:spcPts val="300"/>
              </a:spcBef>
              <a:buFontTx/>
              <a:buBlip>
                <a:blip r:embed="rId3"/>
              </a:buBlip>
              <a:defRPr sz="2000">
                <a:solidFill>
                  <a:srgbClr val="7030A0"/>
                </a:solidFill>
              </a:defRPr>
            </a:lvl2pPr>
            <a:lvl3pPr marL="985838" indent="-182563">
              <a:spcBef>
                <a:spcPts val="0"/>
              </a:spcBef>
              <a:buFont typeface="Wingdings" pitchFamily="2" charset="2"/>
              <a:buChar char="ü"/>
              <a:defRPr sz="1800"/>
            </a:lvl3pPr>
          </a:lstStyle>
          <a:p>
            <a:pPr lvl="0"/>
            <a:r>
              <a:rPr lang="en-US" noProof="0" dirty="0" err="1" smtClean="0"/>
              <a:t>Modifiez</a:t>
            </a:r>
            <a:r>
              <a:rPr lang="en-US" noProof="0" dirty="0" smtClean="0"/>
              <a:t> les styles du </a:t>
            </a:r>
            <a:r>
              <a:rPr lang="en-US" noProof="0" dirty="0" err="1" smtClean="0"/>
              <a:t>texte</a:t>
            </a:r>
            <a:r>
              <a:rPr lang="en-US" noProof="0" dirty="0" smtClean="0"/>
              <a:t> du masque</a:t>
            </a:r>
          </a:p>
          <a:p>
            <a:pPr lvl="1"/>
            <a:r>
              <a:rPr lang="en-US" noProof="0" dirty="0" err="1" smtClean="0"/>
              <a:t>Deuxième</a:t>
            </a:r>
            <a:r>
              <a:rPr lang="en-US" noProof="0" dirty="0" smtClean="0"/>
              <a:t> </a:t>
            </a:r>
            <a:r>
              <a:rPr lang="en-US" noProof="0" dirty="0" err="1" smtClean="0"/>
              <a:t>niveau</a:t>
            </a:r>
            <a:endParaRPr lang="en-US" noProof="0" dirty="0" smtClean="0"/>
          </a:p>
          <a:p>
            <a:pPr lvl="2"/>
            <a:r>
              <a:rPr lang="en-US" noProof="0" dirty="0" err="1" smtClean="0"/>
              <a:t>Troisième</a:t>
            </a:r>
            <a:r>
              <a:rPr lang="en-US" noProof="0" dirty="0" smtClean="0"/>
              <a:t> </a:t>
            </a:r>
            <a:r>
              <a:rPr lang="en-US" noProof="0" dirty="0" err="1" smtClean="0"/>
              <a:t>niveau</a:t>
            </a:r>
            <a:endParaRPr lang="en-US" noProof="0" dirty="0" smtClean="0"/>
          </a:p>
        </p:txBody>
      </p:sp>
    </p:spTree>
    <p:extLst>
      <p:ext uri="{BB962C8B-B14F-4D97-AF65-F5344CB8AC3E}">
        <p14:creationId xmlns="" xmlns:p14="http://schemas.microsoft.com/office/powerpoint/2010/main" val="33372774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8994E37-7EFD-4F2E-BFA2-B15649AE52D1}" type="datetimeFigureOut">
              <a:rPr lang="fr-FR" smtClean="0"/>
              <a:pPr/>
              <a:t>15/02/2017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9AA5B28-EC25-4BED-80B6-60D5EF0A824A}" type="slidenum">
              <a:rPr lang="fr-FR" smtClean="0"/>
              <a:pPr/>
              <a:t>‹N°›</a:t>
            </a:fld>
            <a:endParaRPr lang="fr-FR" dirty="0"/>
          </a:p>
        </p:txBody>
      </p:sp>
    </p:spTree>
    <p:extLst>
      <p:ext uri="{BB962C8B-B14F-4D97-AF65-F5344CB8AC3E}">
        <p14:creationId xmlns:p14="http://schemas.microsoft.com/office/powerpoint/2010/main" xmlns="" val="3066510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10F4CF7-533C-4444-8637-FA1E7CA7B324}" type="datetimeFigureOut">
              <a:rPr lang="fr-FR" smtClean="0"/>
              <a:pPr/>
              <a:t>15/02/2017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79117C-F3C5-48EB-AAC2-03C6EDB6D69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10F4CF7-533C-4444-8637-FA1E7CA7B324}" type="datetimeFigureOut">
              <a:rPr lang="fr-FR" smtClean="0"/>
              <a:pPr/>
              <a:t>15/02/2017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79117C-F3C5-48EB-AAC2-03C6EDB6D69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10F4CF7-533C-4444-8637-FA1E7CA7B324}" type="datetimeFigureOut">
              <a:rPr lang="fr-FR" smtClean="0"/>
              <a:pPr/>
              <a:t>15/02/2017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79117C-F3C5-48EB-AAC2-03C6EDB6D69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10F4CF7-533C-4444-8637-FA1E7CA7B324}" type="datetimeFigureOut">
              <a:rPr lang="fr-FR" smtClean="0"/>
              <a:pPr/>
              <a:t>15/02/2017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79117C-F3C5-48EB-AAC2-03C6EDB6D69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10F4CF7-533C-4444-8637-FA1E7CA7B324}" type="datetimeFigureOut">
              <a:rPr lang="fr-FR" smtClean="0"/>
              <a:pPr/>
              <a:t>15/02/2017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C79117C-F3C5-48EB-AAC2-03C6EDB6D69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noProof="0" dirty="0" err="1" smtClean="0"/>
              <a:t>Modifiez</a:t>
            </a:r>
            <a:r>
              <a:rPr lang="en-US" noProof="0" dirty="0" smtClean="0"/>
              <a:t> le style du </a:t>
            </a:r>
            <a:r>
              <a:rPr lang="en-US" noProof="0" dirty="0" err="1" smtClean="0"/>
              <a:t>titre</a:t>
            </a:r>
            <a:endParaRPr lang="en-US" noProof="0"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noProof="0" dirty="0" err="1" smtClean="0"/>
              <a:t>Modifiez</a:t>
            </a:r>
            <a:r>
              <a:rPr lang="en-US" noProof="0" dirty="0" smtClean="0"/>
              <a:t> les styles du </a:t>
            </a:r>
            <a:r>
              <a:rPr lang="en-US" noProof="0" dirty="0" err="1" smtClean="0"/>
              <a:t>texte</a:t>
            </a:r>
            <a:r>
              <a:rPr lang="en-US" noProof="0" dirty="0" smtClean="0"/>
              <a:t> du masque</a:t>
            </a:r>
          </a:p>
          <a:p>
            <a:pPr lvl="1"/>
            <a:r>
              <a:rPr lang="en-US" noProof="0" dirty="0" err="1" smtClean="0"/>
              <a:t>Deuxième</a:t>
            </a:r>
            <a:r>
              <a:rPr lang="en-US" noProof="0" dirty="0" smtClean="0"/>
              <a:t> </a:t>
            </a:r>
            <a:r>
              <a:rPr lang="en-US" noProof="0" dirty="0" err="1" smtClean="0"/>
              <a:t>niveau</a:t>
            </a:r>
            <a:endParaRPr lang="en-US" noProof="0" dirty="0" smtClean="0"/>
          </a:p>
          <a:p>
            <a:pPr lvl="2"/>
            <a:r>
              <a:rPr lang="en-US" noProof="0" dirty="0" err="1" smtClean="0"/>
              <a:t>Troisième</a:t>
            </a:r>
            <a:r>
              <a:rPr lang="en-US" noProof="0" dirty="0" smtClean="0"/>
              <a:t> </a:t>
            </a:r>
            <a:r>
              <a:rPr lang="en-US" noProof="0" dirty="0" err="1" smtClean="0"/>
              <a:t>niveau</a:t>
            </a:r>
            <a:endParaRPr lang="en-US" noProof="0" dirty="0" smtClean="0"/>
          </a:p>
          <a:p>
            <a:pPr lvl="3"/>
            <a:r>
              <a:rPr lang="en-US" noProof="0" dirty="0" err="1" smtClean="0"/>
              <a:t>Quatrième</a:t>
            </a:r>
            <a:r>
              <a:rPr lang="en-US" noProof="0" dirty="0" smtClean="0"/>
              <a:t> </a:t>
            </a:r>
            <a:r>
              <a:rPr lang="en-US" noProof="0" dirty="0" err="1" smtClean="0"/>
              <a:t>niveau</a:t>
            </a:r>
            <a:endParaRPr lang="en-US" noProof="0" dirty="0" smtClean="0"/>
          </a:p>
          <a:p>
            <a:pPr lvl="4"/>
            <a:r>
              <a:rPr lang="en-US" noProof="0" dirty="0" err="1" smtClean="0"/>
              <a:t>Cinquième</a:t>
            </a:r>
            <a:r>
              <a:rPr lang="en-US" noProof="0" dirty="0" smtClean="0"/>
              <a:t> </a:t>
            </a:r>
            <a:r>
              <a:rPr lang="en-US" noProof="0" dirty="0" err="1" smtClean="0"/>
              <a:t>niveau</a:t>
            </a:r>
            <a:endParaRPr lang="en-US" noProof="0"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61C86-783F-406A-A508-B7BCF3766634}" type="datetimeFigureOut">
              <a:rPr lang="en-US" noProof="0" smtClean="0"/>
              <a:pPr/>
              <a:t>2/15/2017</a:t>
            </a:fld>
            <a:endParaRPr lang="en-US" noProof="0"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43006-22BA-4B65-9153-CA4D1108557C}" type="slidenum">
              <a:rPr lang="fr-FR" smtClean="0"/>
              <a:pPr/>
              <a:t>‹N°›</a:t>
            </a:fld>
            <a:endParaRPr lang="fr-FR"/>
          </a:p>
        </p:txBody>
      </p:sp>
    </p:spTree>
    <p:extLst>
      <p:ext uri="{BB962C8B-B14F-4D97-AF65-F5344CB8AC3E}">
        <p14:creationId xmlns="" xmlns:p14="http://schemas.microsoft.com/office/powerpoint/2010/main" val="2258098006"/>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3"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F4CF7-533C-4444-8637-FA1E7CA7B324}" type="datetimeFigureOut">
              <a:rPr lang="fr-FR" smtClean="0"/>
              <a:pPr/>
              <a:t>15/02/2017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9117C-F3C5-48EB-AAC2-03C6EDB6D69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ctrTitle"/>
          </p:nvPr>
        </p:nvSpPr>
        <p:spPr>
          <a:xfrm>
            <a:off x="1547664" y="1412776"/>
            <a:ext cx="5436096" cy="1152128"/>
          </a:xfrm>
        </p:spPr>
        <p:txBody>
          <a:bodyPr/>
          <a:lstStyle/>
          <a:p>
            <a:r>
              <a:rPr lang="en-GB" dirty="0" err="1" smtClean="0"/>
              <a:t>Gersemi</a:t>
            </a:r>
            <a:r>
              <a:rPr lang="en-GB" dirty="0" smtClean="0"/>
              <a:t> Cryostat</a:t>
            </a:r>
            <a:endParaRPr lang="en-GB" dirty="0"/>
          </a:p>
        </p:txBody>
      </p:sp>
      <p:sp>
        <p:nvSpPr>
          <p:cNvPr id="5" name="Sous-titre 4"/>
          <p:cNvSpPr>
            <a:spLocks noGrp="1"/>
          </p:cNvSpPr>
          <p:nvPr>
            <p:ph type="subTitle" idx="1"/>
          </p:nvPr>
        </p:nvSpPr>
        <p:spPr>
          <a:xfrm>
            <a:off x="1547664" y="2636912"/>
            <a:ext cx="5400600" cy="936674"/>
          </a:xfrm>
        </p:spPr>
        <p:txBody>
          <a:bodyPr>
            <a:noAutofit/>
          </a:bodyPr>
          <a:lstStyle/>
          <a:p>
            <a:r>
              <a:rPr lang="en-GB" altLang="fr-FR" sz="2400" dirty="0" smtClean="0">
                <a:solidFill>
                  <a:schemeClr val="tx1">
                    <a:lumMod val="65000"/>
                    <a:lumOff val="35000"/>
                  </a:schemeClr>
                </a:solidFill>
              </a:rPr>
              <a:t>Control </a:t>
            </a:r>
            <a:r>
              <a:rPr lang="en-GB" altLang="fr-FR" sz="2400" dirty="0" smtClean="0">
                <a:solidFill>
                  <a:schemeClr val="tx1">
                    <a:lumMod val="65000"/>
                    <a:lumOff val="35000"/>
                  </a:schemeClr>
                </a:solidFill>
              </a:rPr>
              <a:t>System </a:t>
            </a:r>
            <a:r>
              <a:rPr lang="en-GB" altLang="fr-FR" sz="2400" dirty="0" smtClean="0">
                <a:solidFill>
                  <a:schemeClr val="tx1">
                    <a:lumMod val="65000"/>
                    <a:lumOff val="35000"/>
                  </a:schemeClr>
                </a:solidFill>
              </a:rPr>
              <a:t>and </a:t>
            </a:r>
            <a:r>
              <a:rPr lang="en-GB" altLang="fr-FR" sz="2400" dirty="0" smtClean="0">
                <a:solidFill>
                  <a:schemeClr val="tx1">
                    <a:lumMod val="65000"/>
                    <a:lumOff val="35000"/>
                  </a:schemeClr>
                </a:solidFill>
              </a:rPr>
              <a:t>Automatic Sequences</a:t>
            </a:r>
            <a:endParaRPr lang="en-GB" altLang="fr-FR" sz="2400" dirty="0" smtClean="0">
              <a:solidFill>
                <a:schemeClr val="tx1">
                  <a:lumMod val="65000"/>
                  <a:lumOff val="35000"/>
                </a:schemeClr>
              </a:solidFill>
            </a:endParaRPr>
          </a:p>
          <a:p>
            <a:pPr marL="355600" indent="-355600"/>
            <a:r>
              <a:rPr lang="en-GB" altLang="fr-FR" sz="2400" dirty="0" smtClean="0">
                <a:solidFill>
                  <a:schemeClr val="tx1">
                    <a:lumMod val="65000"/>
                    <a:lumOff val="35000"/>
                  </a:schemeClr>
                </a:solidFill>
              </a:rPr>
              <a:t>	</a:t>
            </a:r>
            <a:endParaRPr lang="en-GB" sz="2400" dirty="0">
              <a:solidFill>
                <a:schemeClr val="tx1">
                  <a:lumMod val="65000"/>
                  <a:lumOff val="35000"/>
                </a:schemeClr>
              </a:solidFill>
            </a:endParaRPr>
          </a:p>
        </p:txBody>
      </p:sp>
      <p:sp>
        <p:nvSpPr>
          <p:cNvPr id="7" name="Sous-titre 4"/>
          <p:cNvSpPr txBox="1">
            <a:spLocks/>
          </p:cNvSpPr>
          <p:nvPr/>
        </p:nvSpPr>
        <p:spPr>
          <a:xfrm>
            <a:off x="1475656" y="5733256"/>
            <a:ext cx="7200800" cy="575494"/>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altLang="fr-FR" sz="24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ACS – J.P. </a:t>
            </a:r>
            <a:r>
              <a:rPr kumimoji="0" lang="en-GB" altLang="fr-FR" sz="2400" b="0" i="0" u="none" strike="noStrike" kern="1200" cap="none" spc="0" normalizeH="0" baseline="0" noProof="0" dirty="0" err="1" smtClean="0">
                <a:ln>
                  <a:noFill/>
                </a:ln>
                <a:solidFill>
                  <a:schemeClr val="tx1">
                    <a:lumMod val="65000"/>
                    <a:lumOff val="35000"/>
                  </a:schemeClr>
                </a:solidFill>
                <a:effectLst/>
                <a:uLnTx/>
                <a:uFillTx/>
                <a:latin typeface="+mn-lt"/>
                <a:ea typeface="+mn-ea"/>
                <a:cs typeface="+mn-cs"/>
              </a:rPr>
              <a:t>Thermeau</a:t>
            </a:r>
            <a:endParaRPr kumimoji="0" lang="en-GB" sz="24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
        <p:nvSpPr>
          <p:cNvPr id="8" name="Sous-titre 4"/>
          <p:cNvSpPr txBox="1">
            <a:spLocks/>
          </p:cNvSpPr>
          <p:nvPr/>
        </p:nvSpPr>
        <p:spPr>
          <a:xfrm>
            <a:off x="827584" y="4941168"/>
            <a:ext cx="6624736" cy="575494"/>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altLang="fr-FR" sz="24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3</a:t>
            </a:r>
            <a:r>
              <a:rPr kumimoji="0" lang="en-GB" altLang="fr-FR" sz="2400" b="0" i="0" u="none" strike="noStrike" kern="1200" cap="none" spc="0" normalizeH="0" baseline="30000" noProof="0" dirty="0" smtClean="0">
                <a:ln>
                  <a:noFill/>
                </a:ln>
                <a:solidFill>
                  <a:schemeClr val="tx1">
                    <a:lumMod val="65000"/>
                    <a:lumOff val="35000"/>
                  </a:schemeClr>
                </a:solidFill>
                <a:effectLst/>
                <a:uLnTx/>
                <a:uFillTx/>
                <a:latin typeface="+mn-lt"/>
                <a:ea typeface="+mn-ea"/>
                <a:cs typeface="+mn-cs"/>
              </a:rPr>
              <a:t>rd</a:t>
            </a:r>
            <a:r>
              <a:rPr kumimoji="0" lang="en-GB" altLang="fr-FR" sz="24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Follow-up meeting – 15</a:t>
            </a:r>
            <a:r>
              <a:rPr lang="en-GB" altLang="fr-FR" sz="2400" baseline="30000" dirty="0" err="1" smtClean="0">
                <a:solidFill>
                  <a:schemeClr val="tx1">
                    <a:lumMod val="65000"/>
                    <a:lumOff val="35000"/>
                  </a:schemeClr>
                </a:solidFill>
              </a:rPr>
              <a:t>th</a:t>
            </a:r>
            <a:r>
              <a:rPr kumimoji="0" lang="en-GB" altLang="fr-FR" sz="24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February 2017 </a:t>
            </a:r>
            <a:endParaRPr kumimoji="0" lang="en-GB" sz="24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Tree>
    <p:extLst>
      <p:ext uri="{BB962C8B-B14F-4D97-AF65-F5344CB8AC3E}">
        <p14:creationId xmlns="" xmlns:p14="http://schemas.microsoft.com/office/powerpoint/2010/main" val="277320922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0"/>
            <a:ext cx="8172400" cy="720080"/>
          </a:xfrm>
        </p:spPr>
        <p:txBody>
          <a:bodyPr/>
          <a:lstStyle/>
          <a:p>
            <a:pPr algn="ctr"/>
            <a:r>
              <a:rPr lang="en-US" dirty="0" smtClean="0"/>
              <a:t>General questions/comments to ACS</a:t>
            </a:r>
            <a:endParaRPr lang="en-US" dirty="0"/>
          </a:p>
        </p:txBody>
      </p:sp>
      <p:sp>
        <p:nvSpPr>
          <p:cNvPr id="8" name="Rectangle 7"/>
          <p:cNvSpPr/>
          <p:nvPr/>
        </p:nvSpPr>
        <p:spPr>
          <a:xfrm>
            <a:off x="251520" y="980728"/>
            <a:ext cx="8568952" cy="4893647"/>
          </a:xfrm>
          <a:prstGeom prst="rect">
            <a:avLst/>
          </a:prstGeom>
        </p:spPr>
        <p:txBody>
          <a:bodyPr wrap="square">
            <a:spAutoFit/>
          </a:bodyPr>
          <a:lstStyle/>
          <a:p>
            <a:pPr marL="179388" indent="-179388">
              <a:spcAft>
                <a:spcPts val="600"/>
              </a:spcAft>
            </a:pPr>
            <a:r>
              <a:rPr lang="en-US" sz="1600" dirty="0" smtClean="0"/>
              <a:t>4. Please add a state diagram that shows all allowed sequence combinations and conditions for transitions between them.</a:t>
            </a:r>
          </a:p>
          <a:p>
            <a:pPr marL="342900" indent="-342900">
              <a:spcAft>
                <a:spcPts val="600"/>
              </a:spcAft>
            </a:pPr>
            <a:r>
              <a:rPr lang="en-US" sz="1600" b="1" dirty="0" smtClean="0"/>
              <a:t>What do you want exactly ?</a:t>
            </a:r>
          </a:p>
          <a:p>
            <a:pPr marL="342900" indent="-342900">
              <a:spcAft>
                <a:spcPts val="600"/>
              </a:spcAft>
            </a:pPr>
            <a:endParaRPr lang="en-US" sz="1600" dirty="0" smtClean="0"/>
          </a:p>
          <a:p>
            <a:pPr marL="179388" indent="-179388">
              <a:spcAft>
                <a:spcPts val="600"/>
              </a:spcAft>
            </a:pPr>
            <a:r>
              <a:rPr lang="en-US" sz="1600" dirty="0" smtClean="0"/>
              <a:t>5. It is desirable that the PLC program, when doing the check before starting the sequence, takes into account only the actuators/sensors that are used in a given sequence and all other active sequences for the actual insert. For this we need such a list for every sequence and insert. </a:t>
            </a:r>
          </a:p>
          <a:p>
            <a:pPr marL="342900" indent="-342900">
              <a:spcAft>
                <a:spcPts val="600"/>
              </a:spcAft>
            </a:pPr>
            <a:r>
              <a:rPr lang="en-US" sz="1600" b="1" dirty="0" smtClean="0"/>
              <a:t>The list of the actuators/sensors exists for each sequence. I will do this list for the inserts.</a:t>
            </a:r>
          </a:p>
          <a:p>
            <a:pPr marL="342900" indent="-342900">
              <a:spcAft>
                <a:spcPts val="600"/>
              </a:spcAft>
            </a:pPr>
            <a:endParaRPr lang="en-US" sz="1600" dirty="0" smtClean="0"/>
          </a:p>
          <a:p>
            <a:pPr marL="179388" indent="-179388">
              <a:spcAft>
                <a:spcPts val="600"/>
              </a:spcAft>
            </a:pPr>
            <a:r>
              <a:rPr lang="en-US" sz="1600" dirty="0" smtClean="0"/>
              <a:t>6. In many sequences the first state (STOP-state 0 – sequence not active) contains some actions. It looks like it is more a description of an expected situation before starting given sequence or a condition to start a sequence rather than an action that should be executed whenever this sequence is not running. If the text in the action box of state 0 is a condition to start the sequence it should be moved to the proper place (see attachments “Sequence 1” and “Sequence 9” as examples).</a:t>
            </a:r>
          </a:p>
          <a:p>
            <a:pPr marL="342900" indent="-342900">
              <a:spcAft>
                <a:spcPts val="600"/>
              </a:spcAft>
            </a:pPr>
            <a:r>
              <a:rPr lang="en-US" sz="1600" b="1" dirty="0" smtClean="0"/>
              <a:t>I agree, I modified the sequences.</a:t>
            </a:r>
          </a:p>
          <a:p>
            <a:pPr marL="342900" indent="-342900">
              <a:spcAft>
                <a:spcPts val="600"/>
              </a:spcAft>
            </a:pPr>
            <a:endParaRPr lang="fr-FR" sz="1600" dirty="0"/>
          </a:p>
        </p:txBody>
      </p:sp>
    </p:spTree>
    <p:extLst>
      <p:ext uri="{BB962C8B-B14F-4D97-AF65-F5344CB8AC3E}">
        <p14:creationId xmlns="" xmlns:p14="http://schemas.microsoft.com/office/powerpoint/2010/main" val="125935242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0"/>
            <a:ext cx="8172400" cy="720080"/>
          </a:xfrm>
        </p:spPr>
        <p:txBody>
          <a:bodyPr/>
          <a:lstStyle/>
          <a:p>
            <a:pPr algn="ctr"/>
            <a:r>
              <a:rPr lang="en-US" dirty="0" smtClean="0"/>
              <a:t>General questions/comments to ACS</a:t>
            </a:r>
            <a:endParaRPr lang="en-US" dirty="0"/>
          </a:p>
        </p:txBody>
      </p:sp>
      <p:sp>
        <p:nvSpPr>
          <p:cNvPr id="8" name="Rectangle 7"/>
          <p:cNvSpPr/>
          <p:nvPr/>
        </p:nvSpPr>
        <p:spPr>
          <a:xfrm>
            <a:off x="251520" y="1124744"/>
            <a:ext cx="8568952" cy="4154984"/>
          </a:xfrm>
          <a:prstGeom prst="rect">
            <a:avLst/>
          </a:prstGeom>
        </p:spPr>
        <p:txBody>
          <a:bodyPr wrap="square">
            <a:spAutoFit/>
          </a:bodyPr>
          <a:lstStyle/>
          <a:p>
            <a:pPr marL="342900" lvl="0" indent="-342900">
              <a:spcAft>
                <a:spcPts val="600"/>
              </a:spcAft>
            </a:pPr>
            <a:r>
              <a:rPr lang="en-US" sz="1600" dirty="0" smtClean="0"/>
              <a:t>7. Before every sequence it should be clearly written for what insert it is done.</a:t>
            </a:r>
            <a:endParaRPr lang="fr-FR" sz="1600" dirty="0" smtClean="0"/>
          </a:p>
          <a:p>
            <a:pPr marL="342900" indent="-342900">
              <a:spcAft>
                <a:spcPts val="600"/>
              </a:spcAft>
            </a:pPr>
            <a:r>
              <a:rPr lang="en-US" sz="1600" b="1" dirty="0" smtClean="0"/>
              <a:t>I will add a comment.</a:t>
            </a:r>
          </a:p>
          <a:p>
            <a:pPr marL="342900" indent="-342900">
              <a:spcAft>
                <a:spcPts val="600"/>
              </a:spcAft>
            </a:pPr>
            <a:endParaRPr lang="en-US" sz="1600" dirty="0" smtClean="0"/>
          </a:p>
          <a:p>
            <a:pPr marL="179388" lvl="0" indent="-179388">
              <a:spcAft>
                <a:spcPts val="600"/>
              </a:spcAft>
            </a:pPr>
            <a:r>
              <a:rPr lang="en-US" sz="1600" dirty="0" smtClean="0"/>
              <a:t>8. Please define the state of the ”switch valves” for “normal operation”. There are many different “normal operations” so we need to program the state of the valve for each mode. There probably should be a sequence(s) running all the time that sets up and maintains the different modes (different inserts, gas bag/compressor).  See “Switch valve modes” at the end of this document.</a:t>
            </a:r>
          </a:p>
          <a:p>
            <a:pPr marL="342900" indent="-342900">
              <a:spcAft>
                <a:spcPts val="600"/>
              </a:spcAft>
            </a:pPr>
            <a:r>
              <a:rPr lang="en-US" sz="1600" b="1" dirty="0" smtClean="0"/>
              <a:t>What do you want exactly ? The user chooses the position of the switch valves.</a:t>
            </a:r>
          </a:p>
          <a:p>
            <a:pPr marL="342900" indent="-342900">
              <a:spcAft>
                <a:spcPts val="600"/>
              </a:spcAft>
            </a:pPr>
            <a:endParaRPr lang="en-US" sz="1600" dirty="0" smtClean="0"/>
          </a:p>
          <a:p>
            <a:pPr marL="179388" lvl="0" indent="-179388">
              <a:spcAft>
                <a:spcPts val="600"/>
              </a:spcAft>
            </a:pPr>
            <a:r>
              <a:rPr lang="en-US" sz="1600" dirty="0" smtClean="0"/>
              <a:t>9. Relates to point 4. All sequences should have written what sequences are allowed to run in parallel and which must be forbidden.</a:t>
            </a:r>
            <a:endParaRPr lang="fr-FR" sz="1600" dirty="0" smtClean="0"/>
          </a:p>
          <a:p>
            <a:pPr marL="342900" indent="-342900">
              <a:spcAft>
                <a:spcPts val="600"/>
              </a:spcAft>
            </a:pPr>
            <a:r>
              <a:rPr lang="en-US" sz="1600" b="1" dirty="0" smtClean="0"/>
              <a:t>In the manual mode, I suppose that the user is competent to use this equipment, but it is possible to limit the choice of the user, I will define a normal path.</a:t>
            </a:r>
          </a:p>
          <a:p>
            <a:pPr marL="342900" indent="-342900">
              <a:spcAft>
                <a:spcPts val="600"/>
              </a:spcAft>
            </a:pPr>
            <a:endParaRPr lang="fr-FR" sz="1600" dirty="0"/>
          </a:p>
        </p:txBody>
      </p:sp>
    </p:spTree>
    <p:extLst>
      <p:ext uri="{BB962C8B-B14F-4D97-AF65-F5344CB8AC3E}">
        <p14:creationId xmlns="" xmlns:p14="http://schemas.microsoft.com/office/powerpoint/2010/main" val="125935242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0"/>
            <a:ext cx="8172400" cy="720080"/>
          </a:xfrm>
        </p:spPr>
        <p:txBody>
          <a:bodyPr/>
          <a:lstStyle/>
          <a:p>
            <a:pPr algn="ctr"/>
            <a:r>
              <a:rPr lang="en-US" dirty="0" smtClean="0"/>
              <a:t>General questions/comments to ACS</a:t>
            </a:r>
            <a:endParaRPr lang="en-US" dirty="0"/>
          </a:p>
        </p:txBody>
      </p:sp>
      <p:sp>
        <p:nvSpPr>
          <p:cNvPr id="8" name="Rectangle 7"/>
          <p:cNvSpPr/>
          <p:nvPr/>
        </p:nvSpPr>
        <p:spPr>
          <a:xfrm>
            <a:off x="129207" y="980728"/>
            <a:ext cx="8892480" cy="5155257"/>
          </a:xfrm>
          <a:prstGeom prst="rect">
            <a:avLst/>
          </a:prstGeom>
        </p:spPr>
        <p:txBody>
          <a:bodyPr wrap="square">
            <a:spAutoFit/>
          </a:bodyPr>
          <a:lstStyle/>
          <a:p>
            <a:pPr marL="268288" lvl="0" indent="-268288"/>
            <a:r>
              <a:rPr lang="en-US" sz="1600" dirty="0" smtClean="0"/>
              <a:t>10. For all inserts there is a double level sensor (LT660+LT661, LT670+LT671, LT680+LT681). </a:t>
            </a:r>
            <a:endParaRPr lang="fr-FR" sz="1600" dirty="0" smtClean="0"/>
          </a:p>
          <a:p>
            <a:pPr marL="268288" lvl="1"/>
            <a:r>
              <a:rPr lang="en-US" sz="1600" dirty="0" smtClean="0"/>
              <a:t>When the level is checked/is a condition in any of the sequences, only the first one is mentioned, i.e. LT660, although precisely that one is sitting on top of the other one, so how are the level probes considered in the control system? One writes LT660 but relates to both? or should one indicate exactly which one should be addressed?  Example in Figure 1, with red markings).</a:t>
            </a:r>
            <a:endParaRPr lang="fr-FR" sz="1600" dirty="0" smtClean="0"/>
          </a:p>
          <a:p>
            <a:pPr marL="268288" lvl="1">
              <a:spcAft>
                <a:spcPts val="600"/>
              </a:spcAft>
            </a:pPr>
            <a:r>
              <a:rPr lang="en-US" sz="1600" dirty="0" smtClean="0"/>
              <a:t> If it relates to both, then it would be best to address it in some other way (i.e. LT66</a:t>
            </a:r>
            <a:r>
              <a:rPr lang="en-US" sz="1600" baseline="-25000" dirty="0" smtClean="0"/>
              <a:t>total</a:t>
            </a:r>
            <a:r>
              <a:rPr lang="en-US" sz="1600" dirty="0" smtClean="0"/>
              <a:t> or LT vacuum or something else).</a:t>
            </a:r>
            <a:endParaRPr lang="fr-FR" sz="1600" dirty="0" smtClean="0"/>
          </a:p>
          <a:p>
            <a:pPr marL="342900" indent="-342900">
              <a:spcAft>
                <a:spcPts val="600"/>
              </a:spcAft>
            </a:pPr>
            <a:r>
              <a:rPr lang="en-US" sz="1600" b="1" dirty="0" smtClean="0"/>
              <a:t>For the inserts, we use three different levels (LT660, LT670, LT680). We didn’t find probe enough length, also we will install two probes to measure for each liquid level. The control system will concatenate the two probe values, the user will see only one value.</a:t>
            </a:r>
          </a:p>
          <a:p>
            <a:pPr marL="342900" indent="-342900">
              <a:spcAft>
                <a:spcPts val="600"/>
              </a:spcAft>
            </a:pPr>
            <a:endParaRPr lang="en-US" sz="1600" dirty="0" smtClean="0"/>
          </a:p>
          <a:p>
            <a:pPr marL="342900" indent="-342900">
              <a:spcAft>
                <a:spcPts val="600"/>
              </a:spcAft>
            </a:pPr>
            <a:r>
              <a:rPr lang="en-US" sz="1600" dirty="0" smtClean="0"/>
              <a:t>11. Question: are all flow meters dry? In what follows, we have considered that all flow meters are oil-free and thus can be under vacuum.</a:t>
            </a:r>
            <a:endParaRPr lang="fr-FR" sz="1600" dirty="0" smtClean="0"/>
          </a:p>
          <a:p>
            <a:pPr marL="342900" indent="-342900">
              <a:spcAft>
                <a:spcPts val="600"/>
              </a:spcAft>
            </a:pPr>
            <a:r>
              <a:rPr lang="en-US" sz="1600" b="1" dirty="0" smtClean="0"/>
              <a:t>I proposed the use of thermal </a:t>
            </a:r>
            <a:r>
              <a:rPr lang="en-US" sz="1600" b="1" dirty="0" err="1" smtClean="0"/>
              <a:t>flowmeters</a:t>
            </a:r>
            <a:r>
              <a:rPr lang="en-US" sz="1600" b="1" dirty="0" smtClean="0"/>
              <a:t>. There is no moving component inside these </a:t>
            </a:r>
            <a:r>
              <a:rPr lang="en-US" sz="1600" b="1" dirty="0" err="1" smtClean="0"/>
              <a:t>flowmeters</a:t>
            </a:r>
            <a:r>
              <a:rPr lang="en-US" sz="1600" b="1" dirty="0" smtClean="0"/>
              <a:t> (free oil).  It is possible to use the thermal </a:t>
            </a:r>
            <a:r>
              <a:rPr lang="en-US" sz="1600" b="1" dirty="0" err="1" smtClean="0"/>
              <a:t>flowmeters</a:t>
            </a:r>
            <a:r>
              <a:rPr lang="en-US" sz="1600" b="1" dirty="0" smtClean="0"/>
              <a:t> in low pressure condition, but for our application, the pressure drop of these </a:t>
            </a:r>
            <a:r>
              <a:rPr lang="en-US" sz="1600" b="1" dirty="0" err="1" smtClean="0"/>
              <a:t>flowmeters</a:t>
            </a:r>
            <a:r>
              <a:rPr lang="en-US" sz="1600" b="1" dirty="0" smtClean="0"/>
              <a:t> is too high (higher than 0.5 mbar). The operating conditions of </a:t>
            </a:r>
            <a:r>
              <a:rPr lang="en-US" sz="1600" b="1" dirty="0" err="1" smtClean="0"/>
              <a:t>Gersemi</a:t>
            </a:r>
            <a:r>
              <a:rPr lang="en-US" sz="1600" b="1" dirty="0" smtClean="0"/>
              <a:t> </a:t>
            </a:r>
            <a:r>
              <a:rPr lang="en-US" sz="1600" b="1" dirty="0" err="1" smtClean="0"/>
              <a:t>flowmeters</a:t>
            </a:r>
            <a:r>
              <a:rPr lang="en-US" sz="1600" b="1" dirty="0" smtClean="0"/>
              <a:t> are defined for the pressure range close or higher than the atmospheric pressure (</a:t>
            </a:r>
            <a:r>
              <a:rPr lang="en-US" sz="1600" b="1" dirty="0" err="1" smtClean="0"/>
              <a:t>SHe</a:t>
            </a:r>
            <a:r>
              <a:rPr lang="en-US" sz="1600" b="1" dirty="0" smtClean="0"/>
              <a:t> at 3 bars). </a:t>
            </a:r>
          </a:p>
          <a:p>
            <a:pPr marL="342900" indent="-342900">
              <a:spcAft>
                <a:spcPts val="600"/>
              </a:spcAft>
            </a:pPr>
            <a:r>
              <a:rPr lang="en-US" sz="1600" b="1" dirty="0" smtClean="0"/>
              <a:t>Nota:  In comparison with the Roots </a:t>
            </a:r>
            <a:r>
              <a:rPr lang="en-US" sz="1600" b="1" dirty="0" err="1" smtClean="0"/>
              <a:t>flowmeters</a:t>
            </a:r>
            <a:r>
              <a:rPr lang="en-US" sz="1600" b="1" dirty="0" smtClean="0"/>
              <a:t>, their measurement range is smaller than a factor 10.</a:t>
            </a:r>
            <a:endParaRPr lang="fr-FR" sz="1600" dirty="0"/>
          </a:p>
        </p:txBody>
      </p:sp>
    </p:spTree>
    <p:extLst>
      <p:ext uri="{BB962C8B-B14F-4D97-AF65-F5344CB8AC3E}">
        <p14:creationId xmlns="" xmlns:p14="http://schemas.microsoft.com/office/powerpoint/2010/main" val="125935242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0"/>
            <a:ext cx="8172400" cy="720080"/>
          </a:xfrm>
        </p:spPr>
        <p:txBody>
          <a:bodyPr/>
          <a:lstStyle/>
          <a:p>
            <a:pPr algn="ctr"/>
            <a:r>
              <a:rPr lang="en-US" dirty="0" smtClean="0"/>
              <a:t>General questions/comments to ACS</a:t>
            </a:r>
            <a:endParaRPr lang="en-US" dirty="0"/>
          </a:p>
        </p:txBody>
      </p:sp>
      <p:sp>
        <p:nvSpPr>
          <p:cNvPr id="8" name="Rectangle 7"/>
          <p:cNvSpPr/>
          <p:nvPr/>
        </p:nvSpPr>
        <p:spPr>
          <a:xfrm>
            <a:off x="251520" y="1124744"/>
            <a:ext cx="8712968" cy="1154162"/>
          </a:xfrm>
          <a:prstGeom prst="rect">
            <a:avLst/>
          </a:prstGeom>
        </p:spPr>
        <p:txBody>
          <a:bodyPr wrap="square">
            <a:spAutoFit/>
          </a:bodyPr>
          <a:lstStyle/>
          <a:p>
            <a:pPr lvl="0"/>
            <a:r>
              <a:rPr lang="en-US" sz="1600" dirty="0" smtClean="0"/>
              <a:t>12. We should all agree on a naming convention. In this document we have used </a:t>
            </a:r>
            <a:r>
              <a:rPr lang="en-US" sz="1600" u="sng" dirty="0" smtClean="0"/>
              <a:t>magnet</a:t>
            </a:r>
            <a:r>
              <a:rPr lang="en-US" sz="1600" dirty="0" smtClean="0"/>
              <a:t> insert (instead of pressurized), liquid insert (instead of bath insert) and vacuum insert.</a:t>
            </a:r>
            <a:endParaRPr lang="fr-FR" sz="1600" dirty="0" smtClean="0"/>
          </a:p>
          <a:p>
            <a:pPr marL="342900" indent="-342900">
              <a:spcAft>
                <a:spcPts val="600"/>
              </a:spcAft>
            </a:pPr>
            <a:r>
              <a:rPr lang="en-US" sz="1600" b="1" dirty="0" smtClean="0"/>
              <a:t>OK</a:t>
            </a:r>
            <a:endParaRPr lang="en-US" sz="1600" dirty="0" smtClean="0"/>
          </a:p>
          <a:p>
            <a:pPr marL="342900" indent="-342900">
              <a:spcAft>
                <a:spcPts val="600"/>
              </a:spcAft>
            </a:pPr>
            <a:endParaRPr lang="fr-FR" sz="1600" dirty="0"/>
          </a:p>
        </p:txBody>
      </p:sp>
    </p:spTree>
    <p:extLst>
      <p:ext uri="{BB962C8B-B14F-4D97-AF65-F5344CB8AC3E}">
        <p14:creationId xmlns="" xmlns:p14="http://schemas.microsoft.com/office/powerpoint/2010/main" val="125935242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8680</TotalTime>
  <Words>763</Words>
  <Application>Microsoft Office PowerPoint</Application>
  <PresentationFormat>Affichage à l'écran (4:3)</PresentationFormat>
  <Paragraphs>35</Paragraphs>
  <Slides>5</Slides>
  <Notes>0</Notes>
  <HiddenSlides>1</HiddenSlides>
  <MMClips>0</MMClips>
  <ScaleCrop>false</ScaleCrop>
  <HeadingPairs>
    <vt:vector size="4" baseType="variant">
      <vt:variant>
        <vt:lpstr>Thème</vt:lpstr>
      </vt:variant>
      <vt:variant>
        <vt:i4>2</vt:i4>
      </vt:variant>
      <vt:variant>
        <vt:lpstr>Titres des diapositives</vt:lpstr>
      </vt:variant>
      <vt:variant>
        <vt:i4>5</vt:i4>
      </vt:variant>
    </vt:vector>
  </HeadingPairs>
  <TitlesOfParts>
    <vt:vector size="7" baseType="lpstr">
      <vt:lpstr>Thème Office</vt:lpstr>
      <vt:lpstr>Conception personnalisée</vt:lpstr>
      <vt:lpstr>Gersemi Cryostat</vt:lpstr>
      <vt:lpstr>General questions/comments to ACS</vt:lpstr>
      <vt:lpstr>General questions/comments to ACS</vt:lpstr>
      <vt:lpstr>General questions/comments to ACS</vt:lpstr>
      <vt:lpstr>General questions/comments to ACS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Patxi Duthil</dc:creator>
  <cp:lastModifiedBy>thermeau</cp:lastModifiedBy>
  <cp:revision>961</cp:revision>
  <dcterms:created xsi:type="dcterms:W3CDTF">2014-11-24T23:00:23Z</dcterms:created>
  <dcterms:modified xsi:type="dcterms:W3CDTF">2017-02-15T07:58:58Z</dcterms:modified>
</cp:coreProperties>
</file>