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258" r:id="rId3"/>
    <p:sldId id="292" r:id="rId4"/>
    <p:sldId id="368" r:id="rId5"/>
    <p:sldId id="378" r:id="rId6"/>
    <p:sldId id="379" r:id="rId7"/>
    <p:sldId id="375" r:id="rId8"/>
    <p:sldId id="380" r:id="rId9"/>
    <p:sldId id="38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339933"/>
    <a:srgbClr val="006600"/>
    <a:srgbClr val="3D6AA5"/>
    <a:srgbClr val="C3004A"/>
    <a:srgbClr val="56628C"/>
    <a:srgbClr val="99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8966" autoAdjust="0"/>
  </p:normalViewPr>
  <p:slideViewPr>
    <p:cSldViewPr>
      <p:cViewPr>
        <p:scale>
          <a:sx n="96" d="100"/>
          <a:sy n="96" d="100"/>
        </p:scale>
        <p:origin x="-221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3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E976A-1FD4-458F-8F86-1B6CC0C8A7A3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51310-7220-4530-A339-75332D6B1E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BBE78-6ECD-4532-A755-219FA3D207C8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D55F5-7B08-40E3-99B0-A0BA3FE522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804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3"/>
          <p:cNvSpPr>
            <a:spLocks noChangeArrowheads="1"/>
          </p:cNvSpPr>
          <p:nvPr userDrawn="1"/>
        </p:nvSpPr>
        <p:spPr bwMode="auto">
          <a:xfrm flipH="1">
            <a:off x="6300192" y="0"/>
            <a:ext cx="2880320" cy="6858000"/>
          </a:xfrm>
          <a:prstGeom prst="rect">
            <a:avLst/>
          </a:prstGeom>
          <a:gradFill rotWithShape="1">
            <a:gsLst>
              <a:gs pos="0">
                <a:srgbClr val="56628C"/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AutoShape 14"/>
          <p:cNvSpPr>
            <a:spLocks noChangeArrowheads="1"/>
          </p:cNvSpPr>
          <p:nvPr userDrawn="1"/>
        </p:nvSpPr>
        <p:spPr bwMode="auto">
          <a:xfrm flipH="1">
            <a:off x="2719387" y="1163638"/>
            <a:ext cx="5181600" cy="276941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72817"/>
            <a:ext cx="8136904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8000" bIns="18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404592"/>
            <a:ext cx="8136904" cy="103252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5436096" y="188640"/>
            <a:ext cx="3528764" cy="359321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 smtClean="0"/>
              <a:t>ACS 2016</a:t>
            </a:r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5286380" y="6143644"/>
            <a:ext cx="3528764" cy="359321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200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 smtClean="0"/>
              <a:t>January 2016</a:t>
            </a:r>
          </a:p>
        </p:txBody>
      </p:sp>
    </p:spTree>
    <p:extLst>
      <p:ext uri="{BB962C8B-B14F-4D97-AF65-F5344CB8AC3E}">
        <p14:creationId xmlns="" xmlns:p14="http://schemas.microsoft.com/office/powerpoint/2010/main" val="202807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 userDrawn="1"/>
        </p:nvGrpSpPr>
        <p:grpSpPr>
          <a:xfrm flipH="1">
            <a:off x="-6032" y="3532"/>
            <a:ext cx="6461125" cy="6858000"/>
            <a:chOff x="2871787" y="152400"/>
            <a:chExt cx="6461125" cy="6858000"/>
          </a:xfrm>
        </p:grpSpPr>
        <p:sp>
          <p:nvSpPr>
            <p:cNvPr id="12" name="Rectangle 13"/>
            <p:cNvSpPr>
              <a:spLocks noChangeArrowheads="1"/>
            </p:cNvSpPr>
            <p:nvPr userDrawn="1"/>
          </p:nvSpPr>
          <p:spPr bwMode="auto">
            <a:xfrm flipH="1">
              <a:off x="6452592" y="152400"/>
              <a:ext cx="2880320" cy="6858000"/>
            </a:xfrm>
            <a:prstGeom prst="rect">
              <a:avLst/>
            </a:prstGeom>
            <a:gradFill rotWithShape="1">
              <a:gsLst>
                <a:gs pos="0">
                  <a:srgbClr val="56628C"/>
                </a:gs>
                <a:gs pos="100000">
                  <a:srgbClr val="C0C0C0">
                    <a:gamma/>
                    <a:tint val="3137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AutoShape 14"/>
            <p:cNvSpPr>
              <a:spLocks noChangeArrowheads="1"/>
            </p:cNvSpPr>
            <p:nvPr userDrawn="1"/>
          </p:nvSpPr>
          <p:spPr bwMode="auto">
            <a:xfrm flipH="1">
              <a:off x="2871787" y="1316038"/>
              <a:ext cx="5181600" cy="240823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Rectangle 13"/>
          <p:cNvSpPr>
            <a:spLocks noChangeArrowheads="1"/>
          </p:cNvSpPr>
          <p:nvPr userDrawn="1"/>
        </p:nvSpPr>
        <p:spPr bwMode="auto">
          <a:xfrm flipH="1">
            <a:off x="6300192" y="3532"/>
            <a:ext cx="2880320" cy="6858000"/>
          </a:xfrm>
          <a:prstGeom prst="rect">
            <a:avLst/>
          </a:prstGeom>
          <a:gradFill rotWithShape="1">
            <a:gsLst>
              <a:gs pos="0">
                <a:srgbClr val="56628C"/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AutoShape 14"/>
          <p:cNvSpPr>
            <a:spLocks noChangeArrowheads="1"/>
          </p:cNvSpPr>
          <p:nvPr userDrawn="1"/>
        </p:nvSpPr>
        <p:spPr bwMode="auto">
          <a:xfrm flipH="1">
            <a:off x="2719387" y="1163638"/>
            <a:ext cx="5181600" cy="240823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72817"/>
            <a:ext cx="8136904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8000" bIns="18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60756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-2445" y="6467682"/>
            <a:ext cx="9144000" cy="390317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dirty="0"/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81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4356456" y="6650245"/>
            <a:ext cx="4320000" cy="0"/>
          </a:xfrm>
          <a:prstGeom prst="line">
            <a:avLst/>
          </a:prstGeom>
          <a:ln w="19050">
            <a:solidFill>
              <a:schemeClr val="bg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pied de page 4"/>
          <p:cNvSpPr txBox="1">
            <a:spLocks/>
          </p:cNvSpPr>
          <p:nvPr userDrawn="1"/>
        </p:nvSpPr>
        <p:spPr>
          <a:xfrm>
            <a:off x="35496" y="6467683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 smtClean="0"/>
              <a:t>GERSEMI</a:t>
            </a:r>
            <a:r>
              <a:rPr lang="en-US" baseline="0" noProof="0" dirty="0" smtClean="0"/>
              <a:t> cryostat – Follow up meeting – 14</a:t>
            </a:r>
            <a:r>
              <a:rPr lang="en-US" baseline="30000" noProof="0" dirty="0" smtClean="0"/>
              <a:t>th</a:t>
            </a:r>
            <a:r>
              <a:rPr lang="en-US" baseline="0" noProof="0" dirty="0" smtClean="0"/>
              <a:t> February 2</a:t>
            </a:r>
            <a:r>
              <a:rPr lang="en-US" noProof="0" dirty="0" smtClean="0"/>
              <a:t>017 – ACS </a:t>
            </a:r>
            <a:endParaRPr lang="en-US" baseline="30000" noProof="0" dirty="0"/>
          </a:p>
        </p:txBody>
      </p:sp>
      <p:sp>
        <p:nvSpPr>
          <p:cNvPr id="19" name="Espace réservé du numéro de diapositive 5"/>
          <p:cNvSpPr txBox="1">
            <a:spLocks/>
          </p:cNvSpPr>
          <p:nvPr userDrawn="1"/>
        </p:nvSpPr>
        <p:spPr>
          <a:xfrm>
            <a:off x="6974904" y="64676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179512" y="692696"/>
            <a:ext cx="8964488" cy="5774986"/>
          </a:xfrm>
        </p:spPr>
        <p:txBody>
          <a:bodyPr lIns="18000" rIns="18000" bIns="18000"/>
          <a:lstStyle>
            <a:lvl1pPr marL="342900" indent="-342900">
              <a:buFontTx/>
              <a:buBlip>
                <a:blip r:embed="rId2"/>
              </a:buBlip>
              <a:defRPr sz="2000" b="1">
                <a:solidFill>
                  <a:srgbClr val="C3004A"/>
                </a:solidFill>
              </a:defRPr>
            </a:lvl1pPr>
            <a:lvl2pPr marL="630238" indent="-274638">
              <a:spcBef>
                <a:spcPts val="300"/>
              </a:spcBef>
              <a:buFontTx/>
              <a:buBlip>
                <a:blip r:embed="rId3"/>
              </a:buBlip>
              <a:defRPr sz="2000">
                <a:solidFill>
                  <a:srgbClr val="7030A0"/>
                </a:solidFill>
              </a:defRPr>
            </a:lvl2pPr>
            <a:lvl3pPr marL="985838" indent="-182563">
              <a:spcBef>
                <a:spcPts val="0"/>
              </a:spcBef>
              <a:buFont typeface="Wingdings" pitchFamily="2" charset="2"/>
              <a:buChar char="ü"/>
              <a:defRPr sz="1800"/>
            </a:lvl3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3337277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4E37-7EFD-4F2E-BFA2-B15649AE52D1}" type="datetimeFigureOut">
              <a:rPr lang="fr-FR" smtClean="0"/>
              <a:pPr/>
              <a:t>14/02/2017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5B28-EC25-4BED-80B6-60D5EF0A824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665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1C86-783F-406A-A508-B7BCF3766634}" type="datetimeFigureOut">
              <a:rPr lang="en-US" noProof="0" smtClean="0"/>
              <a:pPr/>
              <a:t>2/14/2017</a:t>
            </a:fld>
            <a:endParaRPr lang="en-US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5809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4CF7-533C-4444-8637-FA1E7CA7B324}" type="datetimeFigureOut">
              <a:rPr lang="fr-FR" smtClean="0"/>
              <a:pPr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117C-F3C5-48EB-AAC2-03C6EDB6D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47664" y="1412776"/>
            <a:ext cx="5436096" cy="1152128"/>
          </a:xfrm>
        </p:spPr>
        <p:txBody>
          <a:bodyPr/>
          <a:lstStyle/>
          <a:p>
            <a:r>
              <a:rPr lang="en-GB" dirty="0" err="1" smtClean="0"/>
              <a:t>Gersemi</a:t>
            </a:r>
            <a:r>
              <a:rPr lang="en-GB" dirty="0" smtClean="0"/>
              <a:t> Cryostat</a:t>
            </a:r>
            <a:endParaRPr lang="en-GB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5760640" cy="936674"/>
          </a:xfrm>
        </p:spPr>
        <p:txBody>
          <a:bodyPr>
            <a:noAutofit/>
          </a:bodyPr>
          <a:lstStyle/>
          <a:p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Mechanical and cryogenic configurations</a:t>
            </a:r>
          </a:p>
          <a:p>
            <a:pPr marL="355600" indent="-355600"/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ous-titre 4"/>
          <p:cNvSpPr txBox="1">
            <a:spLocks/>
          </p:cNvSpPr>
          <p:nvPr/>
        </p:nvSpPr>
        <p:spPr>
          <a:xfrm>
            <a:off x="827584" y="5733256"/>
            <a:ext cx="7848872" cy="57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ACS – P.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Bujard</a:t>
            </a:r>
            <a:r>
              <a:rPr lang="en-GB" alt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J.P.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Thermeau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Dieudegard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T. </a:t>
            </a:r>
            <a:r>
              <a:rPr kumimoji="0" lang="en-GB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Junquera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4"/>
          <p:cNvSpPr txBox="1">
            <a:spLocks/>
          </p:cNvSpPr>
          <p:nvPr/>
        </p:nvSpPr>
        <p:spPr>
          <a:xfrm>
            <a:off x="827584" y="4941168"/>
            <a:ext cx="6624736" cy="57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GB" altLang="fr-F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Follow-up 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– 14</a:t>
            </a:r>
            <a:r>
              <a:rPr lang="en-GB" altLang="fr-FR" sz="24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kumimoji="0" lang="en-GB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February 2017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209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71600" y="1018471"/>
            <a:ext cx="752949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Cryogenic</a:t>
            </a:r>
            <a:r>
              <a:rPr lang="en-US" sz="3200" b="1" dirty="0" smtClean="0"/>
              <a:t> and mechanical Studies</a:t>
            </a:r>
          </a:p>
          <a:p>
            <a:pPr marL="357188">
              <a:spcBef>
                <a:spcPts val="1200"/>
              </a:spcBef>
              <a:buFontTx/>
              <a:buChar char="-"/>
            </a:pPr>
            <a:r>
              <a:rPr lang="en-US" sz="2000" dirty="0" smtClean="0"/>
              <a:t> Cryostat, valve box, liquid insert designs</a:t>
            </a:r>
          </a:p>
          <a:p>
            <a:pPr marL="357188">
              <a:spcBef>
                <a:spcPts val="1200"/>
              </a:spcBef>
              <a:buFontTx/>
              <a:buChar char="-"/>
            </a:pPr>
            <a:r>
              <a:rPr lang="en-US" sz="2000" dirty="0" smtClean="0"/>
              <a:t> Lambda Insert</a:t>
            </a:r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Cryogenic schemes modifications</a:t>
            </a:r>
          </a:p>
          <a:p>
            <a:pPr marL="357188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 Simulator design</a:t>
            </a:r>
          </a:p>
        </p:txBody>
      </p:sp>
    </p:spTree>
    <p:extLst>
      <p:ext uri="{BB962C8B-B14F-4D97-AF65-F5344CB8AC3E}">
        <p14:creationId xmlns="" xmlns:p14="http://schemas.microsoft.com/office/powerpoint/2010/main" val="1259352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172400" cy="720080"/>
          </a:xfrm>
        </p:spPr>
        <p:txBody>
          <a:bodyPr/>
          <a:lstStyle/>
          <a:p>
            <a:pPr algn="ctr"/>
            <a:r>
              <a:rPr lang="en-US" dirty="0" smtClean="0"/>
              <a:t>Cryostat, valve box, liquid insert design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Mechanical design:</a:t>
            </a:r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mechanical designs of the cryostat, valve box, liquid insert are finalized,</a:t>
            </a:r>
          </a:p>
          <a:p>
            <a:pPr marL="180975">
              <a:spcBef>
                <a:spcPts val="600"/>
              </a:spcBef>
              <a:buFontTx/>
              <a:buChar char="-"/>
            </a:pPr>
            <a:r>
              <a:rPr lang="en-US" sz="1600" dirty="0" smtClean="0"/>
              <a:t> The main CD mechanical drawings are checked.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2420888"/>
            <a:ext cx="68407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Follow-up:</a:t>
            </a:r>
          </a:p>
          <a:p>
            <a:pPr marL="179388">
              <a:spcAft>
                <a:spcPts val="600"/>
              </a:spcAft>
            </a:pPr>
            <a:r>
              <a:rPr lang="en-US" sz="1600" dirty="0" smtClean="0"/>
              <a:t>- Double re-heater : end of manufacturing and shipping in January 2017</a:t>
            </a:r>
          </a:p>
          <a:p>
            <a:pPr marL="179388">
              <a:spcAft>
                <a:spcPts val="600"/>
              </a:spcAft>
            </a:pPr>
            <a:r>
              <a:rPr lang="en-US" sz="1600" dirty="0" smtClean="0"/>
              <a:t>- Liquid insert : manufacturing is started.</a:t>
            </a:r>
          </a:p>
          <a:p>
            <a:pPr>
              <a:spcAft>
                <a:spcPts val="600"/>
              </a:spcAft>
            </a:pPr>
            <a:endParaRPr lang="en-US" sz="1600" b="1" u="sng" dirty="0" smtClean="0"/>
          </a:p>
          <a:p>
            <a:pPr>
              <a:spcAft>
                <a:spcPts val="600"/>
              </a:spcAft>
            </a:pPr>
            <a:endParaRPr lang="en-US" b="1" u="sng" dirty="0" smtClean="0"/>
          </a:p>
          <a:p>
            <a:pPr>
              <a:spcAft>
                <a:spcPts val="600"/>
              </a:spcAft>
            </a:pPr>
            <a:endParaRPr lang="en-US" b="1" u="sng" dirty="0" smtClean="0"/>
          </a:p>
          <a:p>
            <a:pPr>
              <a:spcAft>
                <a:spcPts val="600"/>
              </a:spcAft>
            </a:pP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259352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Lambda Insert : several modifications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648072"/>
            <a:ext cx="4111544" cy="5805264"/>
          </a:xfrm>
          <a:prstGeom prst="rect">
            <a:avLst/>
          </a:prstGeom>
        </p:spPr>
      </p:pic>
      <p:sp>
        <p:nvSpPr>
          <p:cNvPr id="45" name="Sous-titre 2"/>
          <p:cNvSpPr txBox="1">
            <a:spLocks/>
          </p:cNvSpPr>
          <p:nvPr/>
        </p:nvSpPr>
        <p:spPr>
          <a:xfrm>
            <a:off x="5796136" y="5805264"/>
            <a:ext cx="3182088" cy="5760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Magnet is around 5100kG</a:t>
            </a:r>
          </a:p>
        </p:txBody>
      </p:sp>
      <p:sp>
        <p:nvSpPr>
          <p:cNvPr id="78" name="Sous-titre 2"/>
          <p:cNvSpPr txBox="1">
            <a:spLocks/>
          </p:cNvSpPr>
          <p:nvPr/>
        </p:nvSpPr>
        <p:spPr>
          <a:xfrm>
            <a:off x="827584" y="5877272"/>
            <a:ext cx="1728192" cy="50405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smtClean="0">
                <a:solidFill>
                  <a:schemeClr val="tx1"/>
                </a:solidFill>
              </a:rPr>
              <a:t>2 shorter Level Sensors</a:t>
            </a:r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79" name="Connecteur droit avec flèche 78"/>
          <p:cNvCxnSpPr>
            <a:stCxn id="78" idx="3"/>
          </p:cNvCxnSpPr>
          <p:nvPr/>
        </p:nvCxnSpPr>
        <p:spPr>
          <a:xfrm>
            <a:off x="2555776" y="6129300"/>
            <a:ext cx="1652178" cy="1800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ous-titre 2"/>
          <p:cNvSpPr txBox="1">
            <a:spLocks/>
          </p:cNvSpPr>
          <p:nvPr/>
        </p:nvSpPr>
        <p:spPr>
          <a:xfrm>
            <a:off x="323528" y="2348880"/>
            <a:ext cx="2508069" cy="128254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tx1"/>
                </a:solidFill>
              </a:rPr>
              <a:t>Shield design in one disc + external rib (as CD liquid insert)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81" name="Connecteur droit avec flèche 80"/>
          <p:cNvCxnSpPr>
            <a:stCxn id="80" idx="3"/>
          </p:cNvCxnSpPr>
          <p:nvPr/>
        </p:nvCxnSpPr>
        <p:spPr>
          <a:xfrm flipV="1">
            <a:off x="2831597" y="2924944"/>
            <a:ext cx="732291" cy="6520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80" idx="3"/>
          </p:cNvCxnSpPr>
          <p:nvPr/>
        </p:nvCxnSpPr>
        <p:spPr>
          <a:xfrm>
            <a:off x="2831597" y="2990151"/>
            <a:ext cx="804299" cy="5108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ous-titre 2"/>
          <p:cNvSpPr txBox="1">
            <a:spLocks/>
          </p:cNvSpPr>
          <p:nvPr/>
        </p:nvSpPr>
        <p:spPr>
          <a:xfrm>
            <a:off x="107504" y="764704"/>
            <a:ext cx="2600300" cy="32403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>
                <a:solidFill>
                  <a:schemeClr val="tx1"/>
                </a:solidFill>
              </a:rPr>
              <a:t>C</a:t>
            </a:r>
            <a:r>
              <a:rPr lang="en-US" sz="1800" smtClean="0">
                <a:solidFill>
                  <a:schemeClr val="tx1"/>
                </a:solidFill>
              </a:rPr>
              <a:t>hanges designed</a:t>
            </a: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84" name="Connecteur droit avec flèche 83"/>
          <p:cNvCxnSpPr>
            <a:stCxn id="80" idx="3"/>
          </p:cNvCxnSpPr>
          <p:nvPr/>
        </p:nvCxnSpPr>
        <p:spPr>
          <a:xfrm flipV="1">
            <a:off x="2831597" y="2420888"/>
            <a:ext cx="732291" cy="5692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ous-titre 2"/>
          <p:cNvSpPr txBox="1">
            <a:spLocks/>
          </p:cNvSpPr>
          <p:nvPr/>
        </p:nvSpPr>
        <p:spPr>
          <a:xfrm>
            <a:off x="611560" y="1484784"/>
            <a:ext cx="1932006" cy="79208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smtClean="0">
                <a:solidFill>
                  <a:schemeClr val="tx1"/>
                </a:solidFill>
              </a:rPr>
              <a:t> TopLid “bulked” </a:t>
            </a:r>
            <a:r>
              <a:rPr lang="en-US" sz="1200" smtClean="0">
                <a:solidFill>
                  <a:schemeClr val="tx1"/>
                </a:solidFill>
              </a:rPr>
              <a:t>(crane 7T)</a:t>
            </a:r>
          </a:p>
        </p:txBody>
      </p:sp>
      <p:cxnSp>
        <p:nvCxnSpPr>
          <p:cNvPr id="86" name="Connecteur droit avec flèche 85"/>
          <p:cNvCxnSpPr>
            <a:stCxn id="85" idx="3"/>
          </p:cNvCxnSpPr>
          <p:nvPr/>
        </p:nvCxnSpPr>
        <p:spPr>
          <a:xfrm flipV="1">
            <a:off x="2543566" y="1694520"/>
            <a:ext cx="792088" cy="186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ous-titre 2"/>
          <p:cNvSpPr txBox="1">
            <a:spLocks/>
          </p:cNvSpPr>
          <p:nvPr/>
        </p:nvSpPr>
        <p:spPr>
          <a:xfrm>
            <a:off x="467544" y="4941168"/>
            <a:ext cx="2076022" cy="79208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>
                <a:solidFill>
                  <a:schemeClr val="tx1"/>
                </a:solidFill>
              </a:rPr>
              <a:t>Heat exchanger design </a:t>
            </a:r>
            <a:r>
              <a:rPr lang="en-US" sz="1400" dirty="0" smtClean="0">
                <a:solidFill>
                  <a:schemeClr val="tx1"/>
                </a:solidFill>
              </a:rPr>
              <a:t>( SS304+copper)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8" name="Connecteur droit avec flèche 87"/>
          <p:cNvCxnSpPr>
            <a:stCxn id="87" idx="3"/>
          </p:cNvCxnSpPr>
          <p:nvPr/>
        </p:nvCxnSpPr>
        <p:spPr>
          <a:xfrm>
            <a:off x="2543566" y="5337212"/>
            <a:ext cx="1152128" cy="38027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ous-titre 2"/>
          <p:cNvSpPr txBox="1">
            <a:spLocks/>
          </p:cNvSpPr>
          <p:nvPr/>
        </p:nvSpPr>
        <p:spPr>
          <a:xfrm>
            <a:off x="539552" y="3789040"/>
            <a:ext cx="2328050" cy="99571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smtClean="0">
                <a:solidFill>
                  <a:schemeClr val="tx1"/>
                </a:solidFill>
              </a:rPr>
              <a:t>Simplified Lambda-plate profile </a:t>
            </a:r>
          </a:p>
        </p:txBody>
      </p:sp>
      <p:cxnSp>
        <p:nvCxnSpPr>
          <p:cNvPr id="90" name="Connecteur droit avec flèche 89"/>
          <p:cNvCxnSpPr>
            <a:stCxn id="89" idx="3"/>
          </p:cNvCxnSpPr>
          <p:nvPr/>
        </p:nvCxnSpPr>
        <p:spPr>
          <a:xfrm>
            <a:off x="2867602" y="4286896"/>
            <a:ext cx="684076" cy="4978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95" idx="1"/>
          </p:cNvCxnSpPr>
          <p:nvPr/>
        </p:nvCxnSpPr>
        <p:spPr>
          <a:xfrm flipH="1" flipV="1">
            <a:off x="5743896" y="2780928"/>
            <a:ext cx="1564408" cy="2034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>
            <a:stCxn id="94" idx="1"/>
          </p:cNvCxnSpPr>
          <p:nvPr/>
        </p:nvCxnSpPr>
        <p:spPr>
          <a:xfrm flipH="1">
            <a:off x="5954414" y="1376772"/>
            <a:ext cx="409098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Sous-titre 2"/>
          <p:cNvSpPr txBox="1">
            <a:spLocks/>
          </p:cNvSpPr>
          <p:nvPr/>
        </p:nvSpPr>
        <p:spPr>
          <a:xfrm>
            <a:off x="6363512" y="908720"/>
            <a:ext cx="2780488" cy="93610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smtClean="0">
                <a:solidFill>
                  <a:schemeClr val="tx1"/>
                </a:solidFill>
              </a:rPr>
              <a:t>flanges re-organised to clear central access</a:t>
            </a:r>
          </a:p>
          <a:p>
            <a:pPr algn="r"/>
            <a:r>
              <a:rPr lang="en-US" sz="1400" smtClean="0">
                <a:solidFill>
                  <a:schemeClr val="tx1"/>
                </a:solidFill>
              </a:rPr>
              <a:t>(racetrack clearance)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5" name="Sous-titre 2"/>
          <p:cNvSpPr txBox="1">
            <a:spLocks/>
          </p:cNvSpPr>
          <p:nvPr/>
        </p:nvSpPr>
        <p:spPr>
          <a:xfrm>
            <a:off x="7308304" y="2636912"/>
            <a:ext cx="1616224" cy="69492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smtClean="0">
                <a:solidFill>
                  <a:schemeClr val="tx1"/>
                </a:solidFill>
              </a:rPr>
              <a:t>More spares acces ?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6228184" y="4068452"/>
            <a:ext cx="2780488" cy="122413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Still possible/</a:t>
            </a:r>
            <a:r>
              <a:rPr lang="en-US" sz="1800" dirty="0" err="1" smtClean="0">
                <a:solidFill>
                  <a:schemeClr val="tx1"/>
                </a:solidFill>
              </a:rPr>
              <a:t>nesseseary</a:t>
            </a:r>
            <a:r>
              <a:rPr lang="en-US" sz="1800" dirty="0" smtClean="0">
                <a:solidFill>
                  <a:schemeClr val="tx1"/>
                </a:solidFill>
              </a:rPr>
              <a:t>  to add some </a:t>
            </a:r>
            <a:r>
              <a:rPr lang="en-US" sz="1800" dirty="0" err="1" smtClean="0">
                <a:solidFill>
                  <a:schemeClr val="tx1"/>
                </a:solidFill>
              </a:rPr>
              <a:t>acces</a:t>
            </a:r>
            <a:r>
              <a:rPr lang="en-US" sz="1800" dirty="0" smtClean="0">
                <a:solidFill>
                  <a:schemeClr val="tx1"/>
                </a:solidFill>
              </a:rPr>
              <a:t> holes ?</a:t>
            </a:r>
          </a:p>
        </p:txBody>
      </p:sp>
      <p:cxnSp>
        <p:nvCxnSpPr>
          <p:cNvPr id="97" name="Connecteur droit avec flèche 96"/>
          <p:cNvCxnSpPr>
            <a:stCxn id="96" idx="1"/>
          </p:cNvCxnSpPr>
          <p:nvPr/>
        </p:nvCxnSpPr>
        <p:spPr>
          <a:xfrm flipH="1">
            <a:off x="5760814" y="4680520"/>
            <a:ext cx="467370" cy="12173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Cryogenic schemes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1106735"/>
            <a:ext cx="871296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>
              <a:buFontTx/>
              <a:buChar char="-"/>
            </a:pPr>
            <a:r>
              <a:rPr lang="en-US" sz="1600" dirty="0" smtClean="0"/>
              <a:t> The new cryogenic scheme and the nomenclature included the equipment modifications are available.</a:t>
            </a:r>
          </a:p>
          <a:p>
            <a:pPr marL="180975"/>
            <a:endParaRPr lang="en-US" sz="1600" dirty="0" smtClean="0"/>
          </a:p>
          <a:p>
            <a:pPr marL="180975">
              <a:buFontTx/>
              <a:buChar char="-"/>
            </a:pPr>
            <a:r>
              <a:rPr lang="en-US" sz="1600" dirty="0" smtClean="0"/>
              <a:t> The modifications concerned :</a:t>
            </a:r>
          </a:p>
          <a:p>
            <a:pPr marL="180975">
              <a:buFontTx/>
              <a:buChar char="-"/>
            </a:pPr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Cryostat thermal shield, new control valve to allow the end of the cooling without the end of the cooling of the valve box thermal shield : CV740 (valve installed on the body on the body of FT740)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The vacuum gauge of the vacuum insert : PT080 and PT081 instead of PT070 and PT071</a:t>
            </a:r>
          </a:p>
          <a:p>
            <a:pPr marL="638175" lvl="1">
              <a:buFontTx/>
              <a:buChar char="-"/>
            </a:pPr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Magnet insert, new electrical heaters : EH689AC associated with TT689AC</a:t>
            </a:r>
          </a:p>
          <a:p>
            <a:pPr marL="638175" lvl="1"/>
            <a:endParaRPr lang="en-US" sz="1600" dirty="0" smtClean="0"/>
          </a:p>
          <a:p>
            <a:pPr marL="638175" lvl="1">
              <a:buFontTx/>
              <a:buChar char="-"/>
            </a:pPr>
            <a:r>
              <a:rPr lang="en-US" sz="1600" dirty="0" smtClean="0"/>
              <a:t> Magnet insert, heat exchanger : HX683 instead of HX681.</a:t>
            </a:r>
          </a:p>
          <a:p>
            <a:pPr marL="638175" lvl="1"/>
            <a:endParaRPr lang="en-US" sz="1600" dirty="0" smtClean="0"/>
          </a:p>
          <a:p>
            <a:pPr marL="179388" lvl="1">
              <a:buFontTx/>
              <a:buChar char="-"/>
            </a:pPr>
            <a:endParaRPr lang="en-US" sz="1600" dirty="0" smtClean="0"/>
          </a:p>
          <a:p>
            <a:pPr marL="179388" lvl="1">
              <a:buFontTx/>
              <a:buChar char="-"/>
            </a:pPr>
            <a:r>
              <a:rPr lang="en-US" sz="1600" dirty="0" smtClean="0"/>
              <a:t> Simulator : a first version of the cryogenic scheme is available</a:t>
            </a:r>
          </a:p>
          <a:p>
            <a:pPr marL="179388" lvl="1">
              <a:buFontTx/>
              <a:buChar char="-"/>
            </a:pPr>
            <a:endParaRPr lang="en-US" sz="1600" dirty="0" smtClean="0"/>
          </a:p>
          <a:p>
            <a:pPr marL="638175" lvl="1">
              <a:buFontTx/>
              <a:buChar char="-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Simulator to test the valve box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3752"/>
            <a:ext cx="9143999" cy="595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Simulator mechanical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732880" cy="508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V="1">
            <a:off x="3563888" y="5589240"/>
            <a:ext cx="576064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ous-titre 2"/>
          <p:cNvSpPr txBox="1">
            <a:spLocks/>
          </p:cNvSpPr>
          <p:nvPr/>
        </p:nvSpPr>
        <p:spPr>
          <a:xfrm>
            <a:off x="1115616" y="5949280"/>
            <a:ext cx="2448272" cy="50405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Connections to Valve box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79512" y="692696"/>
            <a:ext cx="547260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Small dimensions in comparison with the cryostat size</a:t>
            </a: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4211960" y="1196752"/>
            <a:ext cx="4824536" cy="5040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The main functions of the cryostat can be tested</a:t>
            </a:r>
          </a:p>
        </p:txBody>
      </p:sp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2008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3100" dirty="0" smtClean="0"/>
              <a:t>Simulator mechanical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0"/>
            <a:ext cx="889248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4725473" cy="570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>
            <a:stCxn id="7" idx="1"/>
          </p:cNvCxnSpPr>
          <p:nvPr/>
        </p:nvCxnSpPr>
        <p:spPr>
          <a:xfrm flipH="1">
            <a:off x="4499992" y="2312876"/>
            <a:ext cx="1800200" cy="2520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us-titre 2"/>
          <p:cNvSpPr txBox="1">
            <a:spLocks/>
          </p:cNvSpPr>
          <p:nvPr/>
        </p:nvSpPr>
        <p:spPr>
          <a:xfrm>
            <a:off x="6300192" y="1772816"/>
            <a:ext cx="2160240" cy="10801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Small </a:t>
            </a:r>
            <a:r>
              <a:rPr lang="en-US" sz="1800" dirty="0" err="1" smtClean="0">
                <a:solidFill>
                  <a:schemeClr val="tx1"/>
                </a:solidFill>
              </a:rPr>
              <a:t>LHe</a:t>
            </a:r>
            <a:r>
              <a:rPr lang="en-US" sz="1800" dirty="0" smtClean="0">
                <a:solidFill>
                  <a:schemeClr val="tx1"/>
                </a:solidFill>
              </a:rPr>
              <a:t> tank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 40 l</a:t>
            </a:r>
          </a:p>
          <a:p>
            <a:pPr marL="0" lvl="1" algn="l"/>
            <a:r>
              <a:rPr lang="en-US" sz="1800" dirty="0" smtClean="0">
                <a:solidFill>
                  <a:schemeClr val="tx1"/>
                </a:solidFill>
                <a:sym typeface="Symbol"/>
              </a:rPr>
              <a:t>which can operate at 4K or 2K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79512" y="3284984"/>
            <a:ext cx="2160240" cy="5760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Thermal shield</a:t>
            </a:r>
          </a:p>
        </p:txBody>
      </p:sp>
      <p:cxnSp>
        <p:nvCxnSpPr>
          <p:cNvPr id="11" name="Connecteur droit avec flèche 10"/>
          <p:cNvCxnSpPr>
            <a:stCxn id="10" idx="3"/>
          </p:cNvCxnSpPr>
          <p:nvPr/>
        </p:nvCxnSpPr>
        <p:spPr>
          <a:xfrm flipV="1">
            <a:off x="2339752" y="3140968"/>
            <a:ext cx="576064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ous-titre 2"/>
          <p:cNvSpPr txBox="1">
            <a:spLocks/>
          </p:cNvSpPr>
          <p:nvPr/>
        </p:nvSpPr>
        <p:spPr>
          <a:xfrm>
            <a:off x="179512" y="4509120"/>
            <a:ext cx="2160240" cy="5760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A loop to simulate the </a:t>
            </a:r>
            <a:r>
              <a:rPr lang="en-US" sz="1800" dirty="0" err="1" smtClean="0">
                <a:solidFill>
                  <a:schemeClr val="tx1"/>
                </a:solidFill>
              </a:rPr>
              <a:t>SHe</a:t>
            </a:r>
            <a:r>
              <a:rPr lang="en-US" sz="1800" dirty="0" smtClean="0">
                <a:solidFill>
                  <a:schemeClr val="tx1"/>
                </a:solidFill>
              </a:rPr>
              <a:t> circuit</a:t>
            </a: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2339752" y="3573016"/>
            <a:ext cx="1080120" cy="12241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ous-titre 2"/>
          <p:cNvSpPr txBox="1">
            <a:spLocks/>
          </p:cNvSpPr>
          <p:nvPr/>
        </p:nvSpPr>
        <p:spPr>
          <a:xfrm>
            <a:off x="6300192" y="908720"/>
            <a:ext cx="2160240" cy="5760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Vacuum gauge</a:t>
            </a:r>
          </a:p>
        </p:txBody>
      </p:sp>
      <p:cxnSp>
        <p:nvCxnSpPr>
          <p:cNvPr id="24" name="Connecteur droit avec flèche 23"/>
          <p:cNvCxnSpPr>
            <a:stCxn id="22" idx="1"/>
          </p:cNvCxnSpPr>
          <p:nvPr/>
        </p:nvCxnSpPr>
        <p:spPr>
          <a:xfrm flipH="1">
            <a:off x="4788024" y="1196752"/>
            <a:ext cx="1512168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ous-titre 2"/>
          <p:cNvSpPr txBox="1">
            <a:spLocks/>
          </p:cNvSpPr>
          <p:nvPr/>
        </p:nvSpPr>
        <p:spPr>
          <a:xfrm>
            <a:off x="251520" y="980728"/>
            <a:ext cx="2160240" cy="5760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err="1" smtClean="0">
                <a:solidFill>
                  <a:schemeClr val="tx1"/>
                </a:solidFill>
              </a:rPr>
              <a:t>SHe</a:t>
            </a:r>
            <a:r>
              <a:rPr lang="en-US" sz="1800" dirty="0" smtClean="0">
                <a:solidFill>
                  <a:schemeClr val="tx1"/>
                </a:solidFill>
              </a:rPr>
              <a:t> electrical heater</a:t>
            </a: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2411760" y="1268760"/>
            <a:ext cx="792088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ous-titre 2"/>
          <p:cNvSpPr txBox="1">
            <a:spLocks/>
          </p:cNvSpPr>
          <p:nvPr/>
        </p:nvSpPr>
        <p:spPr>
          <a:xfrm>
            <a:off x="6732240" y="3789040"/>
            <a:ext cx="2160240" cy="10801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Cryogenic lines connected to the valve box cryogenic lines</a:t>
            </a:r>
          </a:p>
        </p:txBody>
      </p:sp>
      <p:cxnSp>
        <p:nvCxnSpPr>
          <p:cNvPr id="32" name="Connecteur droit avec flèche 31"/>
          <p:cNvCxnSpPr>
            <a:stCxn id="31" idx="1"/>
          </p:cNvCxnSpPr>
          <p:nvPr/>
        </p:nvCxnSpPr>
        <p:spPr>
          <a:xfrm flipH="1">
            <a:off x="5940152" y="4329100"/>
            <a:ext cx="792088" cy="6120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ous-titre 2"/>
          <p:cNvSpPr txBox="1">
            <a:spLocks/>
          </p:cNvSpPr>
          <p:nvPr/>
        </p:nvSpPr>
        <p:spPr>
          <a:xfrm>
            <a:off x="179512" y="2060848"/>
            <a:ext cx="2160240" cy="5760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/>
            <a:r>
              <a:rPr lang="en-US" sz="1800" dirty="0" smtClean="0">
                <a:solidFill>
                  <a:schemeClr val="tx1"/>
                </a:solidFill>
              </a:rPr>
              <a:t>Vacuum vessel</a:t>
            </a:r>
          </a:p>
        </p:txBody>
      </p:sp>
      <p:cxnSp>
        <p:nvCxnSpPr>
          <p:cNvPr id="36" name="Connecteur droit avec flèche 35"/>
          <p:cNvCxnSpPr>
            <a:stCxn id="35" idx="3"/>
          </p:cNvCxnSpPr>
          <p:nvPr/>
        </p:nvCxnSpPr>
        <p:spPr>
          <a:xfrm flipV="1">
            <a:off x="2339752" y="2204864"/>
            <a:ext cx="504056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21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8609</TotalTime>
  <Words>368</Words>
  <Application>Microsoft Office PowerPoint</Application>
  <PresentationFormat>Affichage à l'écran (4:3)</PresentationFormat>
  <Paragraphs>61</Paragraphs>
  <Slides>8</Slides>
  <Notes>0</Notes>
  <HiddenSlides>2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Conception personnalisée</vt:lpstr>
      <vt:lpstr>Gersemi Cryostat</vt:lpstr>
      <vt:lpstr>Outline</vt:lpstr>
      <vt:lpstr>Cryostat, valve box, liquid insert design</vt:lpstr>
      <vt:lpstr>Lambda Insert : several modifications </vt:lpstr>
      <vt:lpstr>Cryogenic schemes </vt:lpstr>
      <vt:lpstr>Simulator to test the valve box </vt:lpstr>
      <vt:lpstr>Simulator mechanical design </vt:lpstr>
      <vt:lpstr>Simulator mechanical design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Patxi Duthil</dc:creator>
  <cp:lastModifiedBy>thermeau</cp:lastModifiedBy>
  <cp:revision>949</cp:revision>
  <dcterms:created xsi:type="dcterms:W3CDTF">2014-11-24T23:00:23Z</dcterms:created>
  <dcterms:modified xsi:type="dcterms:W3CDTF">2017-02-14T17:19:56Z</dcterms:modified>
</cp:coreProperties>
</file>