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62" r:id="rId4"/>
    <p:sldId id="263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5" r:id="rId15"/>
    <p:sldId id="269" r:id="rId16"/>
    <p:sldId id="266" r:id="rId17"/>
    <p:sldId id="267" r:id="rId18"/>
    <p:sldId id="260" r:id="rId19"/>
    <p:sldId id="26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7E323-D1A1-4948-80C3-174F3AF98CB4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C6E92-C05B-48A1-944F-2DD95A2F3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92A6-6427-45D0-9DE8-1618A34055AD}" type="datetimeFigureOut">
              <a:rPr lang="fr-FR" smtClean="0"/>
              <a:pPr/>
              <a:t>29/03/2017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9A139-63E0-4622-AD2D-8594CBCC16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A139-63E0-4622-AD2D-8594CBCC168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101-2E62-434B-8A1C-8EABC5024F1B}" type="datetime1">
              <a:rPr lang="fr-FR" smtClean="0"/>
              <a:pPr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F550-3D26-42EC-85A2-F8FE02564E8A}" type="datetime1">
              <a:rPr lang="fr-FR" smtClean="0"/>
              <a:pPr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4FDA-9807-4B9F-8D4D-4582C3EB6CFD}" type="datetime1">
              <a:rPr lang="fr-FR" smtClean="0"/>
              <a:pPr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DF17-21FD-40C6-9127-0DC5D66B3DEF}" type="datetime1">
              <a:rPr lang="fr-FR" smtClean="0"/>
              <a:pPr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A07B-1D18-4D8E-B928-571398B6297E}" type="datetime1">
              <a:rPr lang="fr-FR" smtClean="0"/>
              <a:pPr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9894-8921-48B3-87A8-678132BD40D5}" type="datetime1">
              <a:rPr lang="fr-FR" smtClean="0"/>
              <a:pPr/>
              <a:t>29/03/2017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7318-2640-4AAF-A381-8EF644BDD0A2}" type="datetime1">
              <a:rPr lang="fr-FR" smtClean="0"/>
              <a:pPr/>
              <a:t>29/03/2017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078D-D50D-48C1-9A15-C3F523F02BA4}" type="datetime1">
              <a:rPr lang="fr-FR" smtClean="0"/>
              <a:pPr/>
              <a:t>29/03/2017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B322-0C61-4C9F-BFB7-C682D4623747}" type="datetime1">
              <a:rPr lang="fr-FR" smtClean="0"/>
              <a:pPr/>
              <a:t>29/03/2017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8A51-9B3A-4177-B6DD-2B82C284C900}" type="datetime1">
              <a:rPr lang="fr-FR" smtClean="0"/>
              <a:pPr/>
              <a:t>29/03/2017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0DC7-0165-4FB5-83FD-EC2EA29D23FF}" type="datetime1">
              <a:rPr lang="fr-FR" smtClean="0"/>
              <a:pPr/>
              <a:t>29/03/2017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61CD5-3C03-4790-81D3-01DB11DE7430}" type="datetime1">
              <a:rPr lang="fr-FR" smtClean="0"/>
              <a:pPr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Teleconf</a:t>
            </a:r>
            <a:r>
              <a:rPr lang="fr-FR" sz="3600" dirty="0" smtClean="0"/>
              <a:t> ACS – FREIA</a:t>
            </a:r>
            <a:br>
              <a:rPr lang="fr-FR" sz="3600" dirty="0" smtClean="0"/>
            </a:br>
            <a:r>
              <a:rPr lang="fr-FR" sz="3600" dirty="0" smtClean="0"/>
              <a:t>28</a:t>
            </a:r>
            <a:r>
              <a:rPr lang="fr-FR" sz="3600" baseline="30000" dirty="0" smtClean="0"/>
              <a:t>th</a:t>
            </a:r>
            <a:r>
              <a:rPr lang="fr-FR" sz="3600" dirty="0" smtClean="0"/>
              <a:t> March 2017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6400800" cy="345638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Agenda: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Magnet insert mechanical studies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Liquid insert and cryostat manufacturing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Control and command (electrical equipments, cabling, sequences,  ...)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Simulator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ests for the commissioning at </a:t>
            </a:r>
            <a:r>
              <a:rPr lang="en-US" sz="2000" dirty="0" err="1" smtClean="0">
                <a:solidFill>
                  <a:schemeClr val="tx1"/>
                </a:solidFill>
              </a:rPr>
              <a:t>Lery</a:t>
            </a:r>
            <a:r>
              <a:rPr lang="en-US" sz="2000" dirty="0" smtClean="0">
                <a:solidFill>
                  <a:schemeClr val="tx1"/>
                </a:solidFill>
              </a:rPr>
              <a:t> and Uppsala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Planning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381" y="190723"/>
            <a:ext cx="5403237" cy="6462979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1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198" y="190723"/>
            <a:ext cx="5303603" cy="6462979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1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926" y="190723"/>
            <a:ext cx="5412147" cy="6462979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1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6632"/>
            <a:ext cx="6717875" cy="6462979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89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Tests </a:t>
            </a:r>
            <a:r>
              <a:rPr lang="fr-FR" sz="3600" dirty="0" err="1" smtClean="0"/>
              <a:t>at</a:t>
            </a:r>
            <a:r>
              <a:rPr lang="fr-FR" sz="3600" dirty="0" smtClean="0"/>
              <a:t> </a:t>
            </a:r>
            <a:r>
              <a:rPr lang="fr-FR" sz="3600" dirty="0" err="1" smtClean="0"/>
              <a:t>Lery</a:t>
            </a:r>
            <a:r>
              <a:rPr lang="fr-FR" sz="3600" dirty="0" smtClean="0"/>
              <a:t> 1/2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836712"/>
            <a:ext cx="7848872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000" dirty="0" smtClean="0"/>
              <a:t>Valve Box:</a:t>
            </a:r>
          </a:p>
          <a:p>
            <a:r>
              <a:rPr lang="fr-FR" sz="2000" dirty="0" smtClean="0"/>
              <a:t>Global </a:t>
            </a:r>
            <a:r>
              <a:rPr lang="fr-FR" sz="2000" dirty="0" err="1" smtClean="0"/>
              <a:t>leak</a:t>
            </a:r>
            <a:r>
              <a:rPr lang="fr-FR" sz="2000" dirty="0" smtClean="0"/>
              <a:t> </a:t>
            </a:r>
            <a:r>
              <a:rPr lang="fr-FR" sz="2000" dirty="0" err="1" smtClean="0"/>
              <a:t>detection</a:t>
            </a:r>
            <a:r>
              <a:rPr lang="fr-FR" sz="2000" dirty="0" smtClean="0"/>
              <a:t> (the </a:t>
            </a:r>
            <a:r>
              <a:rPr lang="fr-FR" sz="2000" dirty="0" err="1" smtClean="0"/>
              <a:t>leak</a:t>
            </a:r>
            <a:r>
              <a:rPr lang="fr-FR" sz="2000" dirty="0" smtClean="0"/>
              <a:t> tests of </a:t>
            </a:r>
            <a:r>
              <a:rPr lang="fr-FR" sz="2000" dirty="0" err="1" smtClean="0"/>
              <a:t>each</a:t>
            </a:r>
            <a:r>
              <a:rPr lang="fr-FR" sz="2000" dirty="0" smtClean="0"/>
              <a:t> component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made </a:t>
            </a:r>
            <a:r>
              <a:rPr lang="fr-FR" sz="2000" dirty="0" err="1" smtClean="0"/>
              <a:t>during</a:t>
            </a:r>
            <a:r>
              <a:rPr lang="fr-FR" sz="2000" dirty="0" smtClean="0"/>
              <a:t> the </a:t>
            </a:r>
            <a:r>
              <a:rPr lang="fr-FR" sz="2000" dirty="0" err="1" smtClean="0"/>
              <a:t>manufacturing</a:t>
            </a:r>
            <a:r>
              <a:rPr lang="fr-FR" sz="2000" dirty="0" smtClean="0"/>
              <a:t>) -&gt; 1 </a:t>
            </a:r>
            <a:r>
              <a:rPr lang="fr-FR" sz="2000" dirty="0" err="1" smtClean="0"/>
              <a:t>week</a:t>
            </a:r>
            <a:endParaRPr lang="fr-FR" sz="2000" dirty="0"/>
          </a:p>
          <a:p>
            <a:r>
              <a:rPr lang="fr-FR" sz="2000" dirty="0" err="1" smtClean="0"/>
              <a:t>Checking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cabling</a:t>
            </a:r>
            <a:r>
              <a:rPr lang="fr-FR" sz="2000" dirty="0" smtClean="0"/>
              <a:t>,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tests of the valves, </a:t>
            </a:r>
            <a:r>
              <a:rPr lang="fr-FR" sz="2000" dirty="0" err="1" smtClean="0"/>
              <a:t>thermometers</a:t>
            </a:r>
            <a:r>
              <a:rPr lang="fr-FR" sz="2000" dirty="0" smtClean="0"/>
              <a:t>,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</a:t>
            </a:r>
            <a:r>
              <a:rPr lang="fr-FR" sz="2000" dirty="0" err="1" smtClean="0"/>
              <a:t>heaters</a:t>
            </a:r>
            <a:r>
              <a:rPr lang="fr-FR" sz="2000" dirty="0" smtClean="0"/>
              <a:t>, pressure </a:t>
            </a:r>
            <a:r>
              <a:rPr lang="fr-FR" sz="2000" dirty="0" err="1" smtClean="0"/>
              <a:t>sensors</a:t>
            </a:r>
            <a:r>
              <a:rPr lang="fr-FR" sz="2000" dirty="0" smtClean="0"/>
              <a:t>, </a:t>
            </a:r>
            <a:r>
              <a:rPr lang="fr-FR" sz="2000" dirty="0" err="1" smtClean="0"/>
              <a:t>level</a:t>
            </a:r>
            <a:r>
              <a:rPr lang="fr-FR" sz="2000" dirty="0" smtClean="0"/>
              <a:t> </a:t>
            </a:r>
            <a:r>
              <a:rPr lang="fr-FR" sz="2000" dirty="0" err="1" smtClean="0"/>
              <a:t>sensors</a:t>
            </a:r>
            <a:r>
              <a:rPr lang="fr-FR" sz="2000" dirty="0" smtClean="0"/>
              <a:t>, </a:t>
            </a:r>
            <a:r>
              <a:rPr lang="fr-FR" sz="2000" dirty="0" err="1" smtClean="0"/>
              <a:t>flowmeters</a:t>
            </a:r>
            <a:r>
              <a:rPr lang="fr-FR" sz="2000" dirty="0" smtClean="0"/>
              <a:t>, … -&gt; 2 </a:t>
            </a:r>
            <a:r>
              <a:rPr lang="fr-FR" sz="2000" dirty="0" err="1" smtClean="0"/>
              <a:t>weeks</a:t>
            </a:r>
            <a:endParaRPr lang="fr-FR" sz="2000" dirty="0" smtClean="0"/>
          </a:p>
          <a:p>
            <a:r>
              <a:rPr lang="fr-FR" sz="2000" dirty="0" smtClean="0"/>
              <a:t>Installation /  </a:t>
            </a:r>
            <a:r>
              <a:rPr lang="fr-FR" sz="2000" dirty="0" err="1" smtClean="0"/>
              <a:t>connection</a:t>
            </a:r>
            <a:r>
              <a:rPr lang="fr-FR" sz="2000" dirty="0" smtClean="0"/>
              <a:t> of the simulator -&gt; 1 </a:t>
            </a:r>
            <a:r>
              <a:rPr lang="fr-FR" sz="2000" dirty="0" err="1" smtClean="0"/>
              <a:t>week</a:t>
            </a:r>
            <a:endParaRPr lang="fr-FR" sz="2000" dirty="0"/>
          </a:p>
          <a:p>
            <a:r>
              <a:rPr lang="fr-FR" sz="2000" dirty="0" err="1" smtClean="0"/>
              <a:t>Cryogenic</a:t>
            </a:r>
            <a:r>
              <a:rPr lang="fr-FR" sz="2000" dirty="0" smtClean="0"/>
              <a:t> tests </a:t>
            </a:r>
            <a:r>
              <a:rPr lang="fr-FR" sz="2000" dirty="0" err="1" smtClean="0"/>
              <a:t>with</a:t>
            </a:r>
            <a:r>
              <a:rPr lang="fr-FR" sz="2000" dirty="0" smtClean="0"/>
              <a:t> LN2 and simulator -&gt; 3 </a:t>
            </a:r>
            <a:r>
              <a:rPr lang="fr-FR" sz="2000" dirty="0" err="1" smtClean="0"/>
              <a:t>weeks</a:t>
            </a:r>
            <a:r>
              <a:rPr lang="fr-FR" sz="2000" dirty="0" smtClean="0"/>
              <a:t> to test about 10 </a:t>
            </a:r>
            <a:r>
              <a:rPr lang="fr-FR" sz="2000" dirty="0" err="1" smtClean="0"/>
              <a:t>sequences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Cryostat:</a:t>
            </a:r>
          </a:p>
          <a:p>
            <a:r>
              <a:rPr lang="fr-FR" sz="2000" dirty="0" smtClean="0"/>
              <a:t>Global </a:t>
            </a:r>
            <a:r>
              <a:rPr lang="fr-FR" sz="2000" dirty="0" err="1" smtClean="0"/>
              <a:t>leak</a:t>
            </a:r>
            <a:r>
              <a:rPr lang="fr-FR" sz="2000" dirty="0" smtClean="0"/>
              <a:t> </a:t>
            </a:r>
            <a:r>
              <a:rPr lang="fr-FR" sz="2000" dirty="0" err="1" smtClean="0"/>
              <a:t>detection</a:t>
            </a:r>
            <a:r>
              <a:rPr lang="fr-FR" sz="2000" dirty="0" smtClean="0"/>
              <a:t> of the cold </a:t>
            </a:r>
            <a:r>
              <a:rPr lang="fr-FR" sz="2000" dirty="0" err="1" smtClean="0"/>
              <a:t>vessel</a:t>
            </a:r>
            <a:r>
              <a:rPr lang="fr-FR" sz="2000" dirty="0" smtClean="0"/>
              <a:t> (the </a:t>
            </a:r>
            <a:r>
              <a:rPr lang="fr-FR" sz="2000" dirty="0" err="1" smtClean="0"/>
              <a:t>leak</a:t>
            </a:r>
            <a:r>
              <a:rPr lang="fr-FR" sz="2000" dirty="0" smtClean="0"/>
              <a:t> tests of </a:t>
            </a:r>
            <a:r>
              <a:rPr lang="fr-FR" sz="2000" dirty="0" err="1" smtClean="0"/>
              <a:t>each</a:t>
            </a:r>
            <a:r>
              <a:rPr lang="fr-FR" sz="2000" dirty="0" smtClean="0"/>
              <a:t> component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made </a:t>
            </a:r>
            <a:r>
              <a:rPr lang="fr-FR" sz="2000" dirty="0" err="1" smtClean="0"/>
              <a:t>during</a:t>
            </a:r>
            <a:r>
              <a:rPr lang="fr-FR" sz="2000" dirty="0" smtClean="0"/>
              <a:t> the </a:t>
            </a:r>
            <a:r>
              <a:rPr lang="fr-FR" sz="2000" dirty="0" err="1" smtClean="0"/>
              <a:t>manufacturing</a:t>
            </a:r>
            <a:r>
              <a:rPr lang="fr-FR" sz="2000" dirty="0" smtClean="0"/>
              <a:t>) -&gt; 2 </a:t>
            </a:r>
            <a:r>
              <a:rPr lang="fr-FR" sz="2000" dirty="0" err="1" smtClean="0"/>
              <a:t>weeks</a:t>
            </a:r>
            <a:endParaRPr lang="fr-FR" sz="2000" dirty="0" smtClean="0"/>
          </a:p>
          <a:p>
            <a:r>
              <a:rPr lang="fr-FR" sz="2000" dirty="0" err="1" smtClean="0"/>
              <a:t>Checking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cabling</a:t>
            </a:r>
            <a:r>
              <a:rPr lang="fr-FR" sz="2000" dirty="0" smtClean="0"/>
              <a:t>,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tests of the valves, </a:t>
            </a:r>
            <a:r>
              <a:rPr lang="fr-FR" sz="2000" dirty="0" err="1" smtClean="0"/>
              <a:t>thermometers</a:t>
            </a:r>
            <a:r>
              <a:rPr lang="fr-FR" sz="2000" dirty="0" smtClean="0"/>
              <a:t>,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</a:t>
            </a:r>
            <a:r>
              <a:rPr lang="fr-FR" sz="2000" dirty="0" err="1" smtClean="0"/>
              <a:t>heaters</a:t>
            </a:r>
            <a:r>
              <a:rPr lang="fr-FR" sz="2000" dirty="0" smtClean="0"/>
              <a:t>, pressure </a:t>
            </a:r>
            <a:r>
              <a:rPr lang="fr-FR" sz="2000" dirty="0" err="1" smtClean="0"/>
              <a:t>sensors</a:t>
            </a:r>
            <a:r>
              <a:rPr lang="fr-FR" sz="2000" dirty="0" smtClean="0"/>
              <a:t>, </a:t>
            </a:r>
            <a:r>
              <a:rPr lang="fr-FR" sz="2000" dirty="0" err="1" smtClean="0"/>
              <a:t>level</a:t>
            </a:r>
            <a:r>
              <a:rPr lang="fr-FR" sz="2000" dirty="0" smtClean="0"/>
              <a:t> </a:t>
            </a:r>
            <a:r>
              <a:rPr lang="fr-FR" sz="2000" dirty="0" err="1" smtClean="0"/>
              <a:t>sensors</a:t>
            </a:r>
            <a:r>
              <a:rPr lang="fr-FR" sz="2000" dirty="0" smtClean="0"/>
              <a:t>, </a:t>
            </a:r>
            <a:r>
              <a:rPr lang="fr-FR" sz="2000" dirty="0" err="1" smtClean="0"/>
              <a:t>flowmeters</a:t>
            </a:r>
            <a:r>
              <a:rPr lang="fr-FR" sz="2000" dirty="0" smtClean="0"/>
              <a:t>, … -&gt; 2 </a:t>
            </a:r>
            <a:r>
              <a:rPr lang="fr-FR" sz="2000" dirty="0" err="1" smtClean="0"/>
              <a:t>weeks</a:t>
            </a:r>
            <a:endParaRPr lang="fr-FR" sz="2000" dirty="0" smtClean="0"/>
          </a:p>
          <a:p>
            <a:r>
              <a:rPr lang="fr-FR" sz="2000" dirty="0" smtClean="0"/>
              <a:t>No </a:t>
            </a:r>
            <a:r>
              <a:rPr lang="fr-FR" sz="2000" dirty="0" err="1" smtClean="0"/>
              <a:t>cryogenic</a:t>
            </a:r>
            <a:r>
              <a:rPr lang="fr-FR" sz="2000" dirty="0" smtClean="0"/>
              <a:t> test</a:t>
            </a:r>
          </a:p>
          <a:p>
            <a:pPr>
              <a:buNone/>
            </a:pPr>
            <a:endParaRPr lang="fr-FR" sz="20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Teleconf</a:t>
            </a:r>
            <a:r>
              <a:rPr lang="en-US" dirty="0" smtClean="0"/>
              <a:t> ACS - FREIA 28th March 2017                                                                                  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Tests </a:t>
            </a:r>
            <a:r>
              <a:rPr lang="fr-FR" sz="3600" dirty="0" err="1" smtClean="0"/>
              <a:t>at</a:t>
            </a:r>
            <a:r>
              <a:rPr lang="fr-FR" sz="3600" dirty="0" smtClean="0"/>
              <a:t> </a:t>
            </a:r>
            <a:r>
              <a:rPr lang="fr-FR" sz="3600" dirty="0" err="1" smtClean="0"/>
              <a:t>Lery</a:t>
            </a:r>
            <a:r>
              <a:rPr lang="fr-FR" sz="3600" dirty="0" smtClean="0"/>
              <a:t> 2/2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764704"/>
            <a:ext cx="7848872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err="1" smtClean="0"/>
              <a:t>Liquid</a:t>
            </a:r>
            <a:r>
              <a:rPr lang="fr-FR" sz="2000" dirty="0" smtClean="0"/>
              <a:t> insert:</a:t>
            </a:r>
          </a:p>
          <a:p>
            <a:r>
              <a:rPr lang="fr-FR" sz="2000" dirty="0" err="1" smtClean="0"/>
              <a:t>Checking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cabling</a:t>
            </a:r>
            <a:r>
              <a:rPr lang="fr-FR" sz="2000" dirty="0" smtClean="0"/>
              <a:t>,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tests -&gt; 1 </a:t>
            </a:r>
            <a:r>
              <a:rPr lang="fr-FR" sz="2000" dirty="0" err="1" smtClean="0"/>
              <a:t>week</a:t>
            </a:r>
            <a:endParaRPr lang="fr-FR" sz="2000" dirty="0" smtClean="0"/>
          </a:p>
          <a:p>
            <a:r>
              <a:rPr lang="fr-FR" sz="2000" dirty="0" smtClean="0"/>
              <a:t>No </a:t>
            </a:r>
            <a:r>
              <a:rPr lang="fr-FR" sz="2000" dirty="0" err="1" smtClean="0"/>
              <a:t>cryogenic</a:t>
            </a:r>
            <a:r>
              <a:rPr lang="fr-FR" sz="2000" dirty="0" smtClean="0"/>
              <a:t> test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err="1" smtClean="0"/>
              <a:t>Magnet</a:t>
            </a:r>
            <a:r>
              <a:rPr lang="fr-FR" sz="2000" dirty="0" smtClean="0"/>
              <a:t> insert:</a:t>
            </a:r>
          </a:p>
          <a:p>
            <a:r>
              <a:rPr lang="fr-FR" sz="2000" dirty="0" err="1" smtClean="0"/>
              <a:t>Checking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cabling</a:t>
            </a:r>
            <a:r>
              <a:rPr lang="fr-FR" sz="2000" dirty="0" smtClean="0"/>
              <a:t>,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tests of the valves, </a:t>
            </a:r>
            <a:r>
              <a:rPr lang="fr-FR" sz="2000" dirty="0" err="1" smtClean="0"/>
              <a:t>thermometers</a:t>
            </a:r>
            <a:r>
              <a:rPr lang="fr-FR" sz="2000" dirty="0" smtClean="0"/>
              <a:t>,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</a:t>
            </a:r>
            <a:r>
              <a:rPr lang="fr-FR" sz="2000" dirty="0" err="1" smtClean="0"/>
              <a:t>heaters</a:t>
            </a:r>
            <a:r>
              <a:rPr lang="fr-FR" sz="2000" dirty="0" smtClean="0"/>
              <a:t>, pressure </a:t>
            </a:r>
            <a:r>
              <a:rPr lang="fr-FR" sz="2000" dirty="0" err="1" smtClean="0"/>
              <a:t>sensors</a:t>
            </a:r>
            <a:r>
              <a:rPr lang="fr-FR" sz="2000" dirty="0" smtClean="0"/>
              <a:t>, </a:t>
            </a:r>
            <a:r>
              <a:rPr lang="fr-FR" sz="2000" dirty="0" err="1" smtClean="0"/>
              <a:t>level</a:t>
            </a:r>
            <a:r>
              <a:rPr lang="fr-FR" sz="2000" dirty="0" smtClean="0"/>
              <a:t> </a:t>
            </a:r>
            <a:r>
              <a:rPr lang="fr-FR" sz="2000" dirty="0" err="1" smtClean="0"/>
              <a:t>sensors</a:t>
            </a:r>
            <a:r>
              <a:rPr lang="fr-FR" sz="2000" dirty="0" smtClean="0"/>
              <a:t>, </a:t>
            </a:r>
            <a:r>
              <a:rPr lang="fr-FR" sz="2000" dirty="0" err="1" smtClean="0"/>
              <a:t>flowmeters</a:t>
            </a:r>
            <a:r>
              <a:rPr lang="fr-FR" sz="2000" dirty="0" smtClean="0"/>
              <a:t>, … -&gt; 2 </a:t>
            </a:r>
            <a:r>
              <a:rPr lang="fr-FR" sz="2000" dirty="0" err="1" smtClean="0"/>
              <a:t>weeks</a:t>
            </a:r>
            <a:endParaRPr lang="fr-FR" sz="2000" dirty="0" smtClean="0"/>
          </a:p>
          <a:p>
            <a:r>
              <a:rPr lang="fr-FR" sz="2000" dirty="0" smtClean="0"/>
              <a:t>No </a:t>
            </a:r>
            <a:r>
              <a:rPr lang="fr-FR" sz="2000" dirty="0" err="1" smtClean="0"/>
              <a:t>cryogenic</a:t>
            </a:r>
            <a:r>
              <a:rPr lang="fr-FR" sz="2000" dirty="0" smtClean="0"/>
              <a:t> test</a:t>
            </a:r>
          </a:p>
          <a:p>
            <a:pPr>
              <a:buNone/>
            </a:pPr>
            <a:endParaRPr lang="fr-FR" sz="20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Teleconf</a:t>
            </a:r>
            <a:r>
              <a:rPr lang="en-US" dirty="0" smtClean="0"/>
              <a:t> ACS - FREIA 28th March 2017                                                                                  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Commissioning</a:t>
            </a:r>
            <a:r>
              <a:rPr lang="fr-FR" sz="3600" dirty="0" smtClean="0"/>
              <a:t> tests </a:t>
            </a:r>
            <a:r>
              <a:rPr lang="fr-FR" sz="3600" dirty="0" err="1" smtClean="0"/>
              <a:t>at</a:t>
            </a:r>
            <a:r>
              <a:rPr lang="fr-FR" sz="3600" dirty="0" smtClean="0"/>
              <a:t> Uppsala 1/2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764704"/>
            <a:ext cx="8064896" cy="5832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000" dirty="0" smtClean="0"/>
              <a:t>Valve Box:</a:t>
            </a:r>
          </a:p>
          <a:p>
            <a:r>
              <a:rPr lang="fr-FR" sz="2000" dirty="0" smtClean="0"/>
              <a:t>Global </a:t>
            </a:r>
            <a:r>
              <a:rPr lang="fr-FR" sz="2000" dirty="0" err="1" smtClean="0"/>
              <a:t>leak</a:t>
            </a:r>
            <a:r>
              <a:rPr lang="fr-FR" sz="2000" dirty="0" smtClean="0"/>
              <a:t> </a:t>
            </a:r>
            <a:r>
              <a:rPr lang="fr-FR" sz="2000" dirty="0" err="1" smtClean="0"/>
              <a:t>detection</a:t>
            </a:r>
            <a:r>
              <a:rPr lang="fr-FR" sz="2000" dirty="0" smtClean="0"/>
              <a:t> to check the valve box </a:t>
            </a:r>
            <a:r>
              <a:rPr lang="fr-FR" sz="2000" dirty="0" err="1" smtClean="0"/>
              <a:t>after</a:t>
            </a:r>
            <a:r>
              <a:rPr lang="fr-FR" sz="2000" dirty="0" smtClean="0"/>
              <a:t> </a:t>
            </a:r>
            <a:r>
              <a:rPr lang="fr-FR" sz="2000" dirty="0" err="1" smtClean="0"/>
              <a:t>its</a:t>
            </a:r>
            <a:r>
              <a:rPr lang="fr-FR" sz="2000" dirty="0" smtClean="0"/>
              <a:t> transport -&gt; 1 </a:t>
            </a:r>
            <a:r>
              <a:rPr lang="fr-FR" sz="2000" dirty="0" err="1" smtClean="0"/>
              <a:t>week</a:t>
            </a:r>
            <a:endParaRPr lang="fr-FR" sz="2000" dirty="0" smtClean="0"/>
          </a:p>
          <a:p>
            <a:r>
              <a:rPr lang="fr-FR" sz="2000" dirty="0" err="1" smtClean="0"/>
              <a:t>Cables</a:t>
            </a:r>
            <a:r>
              <a:rPr lang="fr-FR" sz="2000" dirty="0" smtClean="0"/>
              <a:t> installation -&gt; 2 </a:t>
            </a:r>
            <a:r>
              <a:rPr lang="fr-FR" sz="2000" dirty="0" err="1" smtClean="0"/>
              <a:t>weeks</a:t>
            </a:r>
            <a:endParaRPr lang="fr-FR" sz="2000" dirty="0" smtClean="0"/>
          </a:p>
          <a:p>
            <a:r>
              <a:rPr lang="fr-FR" sz="2000" dirty="0" err="1" smtClean="0"/>
              <a:t>Cabling</a:t>
            </a:r>
            <a:r>
              <a:rPr lang="fr-FR" sz="2000" dirty="0" smtClean="0"/>
              <a:t> </a:t>
            </a:r>
            <a:r>
              <a:rPr lang="fr-FR" sz="2000" dirty="0" err="1" smtClean="0"/>
              <a:t>checking</a:t>
            </a:r>
            <a:r>
              <a:rPr lang="fr-FR" sz="2000" dirty="0" smtClean="0"/>
              <a:t> and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tests -&gt; 1 </a:t>
            </a:r>
            <a:r>
              <a:rPr lang="fr-FR" sz="2000" dirty="0" err="1" smtClean="0"/>
              <a:t>week</a:t>
            </a:r>
            <a:endParaRPr lang="fr-FR" sz="2000" dirty="0" smtClean="0"/>
          </a:p>
          <a:p>
            <a:r>
              <a:rPr lang="fr-FR" sz="2000" dirty="0" smtClean="0"/>
              <a:t>Installation of the simulator -&gt; 1 </a:t>
            </a:r>
            <a:r>
              <a:rPr lang="fr-FR" sz="2000" dirty="0" err="1" smtClean="0"/>
              <a:t>week</a:t>
            </a:r>
            <a:endParaRPr lang="fr-FR" sz="2000" dirty="0" smtClean="0"/>
          </a:p>
          <a:p>
            <a:r>
              <a:rPr lang="fr-FR" sz="2000" dirty="0" err="1" smtClean="0"/>
              <a:t>Cryogenic</a:t>
            </a:r>
            <a:r>
              <a:rPr lang="fr-FR" sz="2000" dirty="0" smtClean="0"/>
              <a:t> tests </a:t>
            </a:r>
            <a:r>
              <a:rPr lang="fr-FR" sz="2000" dirty="0" err="1" smtClean="0"/>
              <a:t>with</a:t>
            </a:r>
            <a:r>
              <a:rPr lang="fr-FR" sz="2000" dirty="0" smtClean="0"/>
              <a:t> LN2 and </a:t>
            </a:r>
            <a:r>
              <a:rPr lang="fr-FR" sz="2000" dirty="0" err="1" smtClean="0"/>
              <a:t>LHe</a:t>
            </a:r>
            <a:r>
              <a:rPr lang="fr-FR" sz="2000" dirty="0" smtClean="0"/>
              <a:t> and the simulator -&gt; 3 </a:t>
            </a:r>
            <a:r>
              <a:rPr lang="fr-FR" sz="2000" dirty="0" err="1" smtClean="0"/>
              <a:t>weeks</a:t>
            </a:r>
            <a:r>
              <a:rPr lang="fr-FR" sz="2000" dirty="0" smtClean="0"/>
              <a:t> to test about 15 </a:t>
            </a:r>
            <a:r>
              <a:rPr lang="fr-FR" sz="2000" dirty="0" err="1" smtClean="0"/>
              <a:t>sequences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Cryostat:</a:t>
            </a:r>
          </a:p>
          <a:p>
            <a:r>
              <a:rPr lang="fr-FR" sz="2000" dirty="0" smtClean="0"/>
              <a:t>Global </a:t>
            </a:r>
            <a:r>
              <a:rPr lang="fr-FR" sz="2000" dirty="0" err="1" smtClean="0"/>
              <a:t>leak</a:t>
            </a:r>
            <a:r>
              <a:rPr lang="fr-FR" sz="2000" dirty="0" smtClean="0"/>
              <a:t> </a:t>
            </a:r>
            <a:r>
              <a:rPr lang="fr-FR" sz="2000" dirty="0" err="1" smtClean="0"/>
              <a:t>detection</a:t>
            </a:r>
            <a:r>
              <a:rPr lang="fr-FR" sz="2000" dirty="0" smtClean="0"/>
              <a:t> to check the cold </a:t>
            </a:r>
            <a:r>
              <a:rPr lang="fr-FR" sz="2000" dirty="0" err="1" smtClean="0"/>
              <a:t>vessel</a:t>
            </a:r>
            <a:r>
              <a:rPr lang="fr-FR" sz="2000" dirty="0" smtClean="0"/>
              <a:t> and the thermal </a:t>
            </a:r>
            <a:r>
              <a:rPr lang="fr-FR" sz="2000" dirty="0" err="1" smtClean="0"/>
              <a:t>shield</a:t>
            </a:r>
            <a:r>
              <a:rPr lang="fr-FR" sz="2000" dirty="0" smtClean="0"/>
              <a:t> </a:t>
            </a:r>
            <a:r>
              <a:rPr lang="fr-FR" sz="2000" dirty="0" err="1" smtClean="0"/>
              <a:t>after</a:t>
            </a:r>
            <a:r>
              <a:rPr lang="fr-FR" sz="2000" dirty="0" smtClean="0"/>
              <a:t> </a:t>
            </a:r>
            <a:r>
              <a:rPr lang="fr-FR" sz="2000" dirty="0" err="1" smtClean="0"/>
              <a:t>their</a:t>
            </a:r>
            <a:r>
              <a:rPr lang="fr-FR" sz="2000" dirty="0" smtClean="0"/>
              <a:t> transport -&gt; 2 </a:t>
            </a:r>
            <a:r>
              <a:rPr lang="fr-FR" sz="2000" dirty="0" err="1" smtClean="0"/>
              <a:t>weeks</a:t>
            </a:r>
            <a:endParaRPr lang="fr-FR" sz="2000" dirty="0" smtClean="0"/>
          </a:p>
          <a:p>
            <a:r>
              <a:rPr lang="fr-FR" sz="2000" dirty="0" err="1" smtClean="0"/>
              <a:t>Cables</a:t>
            </a:r>
            <a:r>
              <a:rPr lang="fr-FR" sz="2000" dirty="0" smtClean="0"/>
              <a:t> installation -&gt; 3 </a:t>
            </a:r>
            <a:r>
              <a:rPr lang="fr-FR" sz="2000" dirty="0" err="1" smtClean="0"/>
              <a:t>weeks</a:t>
            </a:r>
            <a:endParaRPr lang="fr-FR" sz="2000" dirty="0" smtClean="0"/>
          </a:p>
          <a:p>
            <a:r>
              <a:rPr lang="fr-FR" sz="2000" dirty="0" smtClean="0"/>
              <a:t>Installation of the </a:t>
            </a:r>
            <a:r>
              <a:rPr lang="fr-FR" sz="2000" dirty="0" err="1" smtClean="0"/>
              <a:t>liquid</a:t>
            </a:r>
            <a:r>
              <a:rPr lang="fr-FR" sz="2000" dirty="0" smtClean="0"/>
              <a:t> insert -&gt; 1 </a:t>
            </a:r>
            <a:r>
              <a:rPr lang="fr-FR" sz="2000" dirty="0" err="1" smtClean="0"/>
              <a:t>week</a:t>
            </a:r>
            <a:endParaRPr lang="fr-FR" sz="2000" dirty="0" smtClean="0"/>
          </a:p>
          <a:p>
            <a:r>
              <a:rPr lang="fr-FR" sz="2000" dirty="0" err="1" smtClean="0"/>
              <a:t>Cabling</a:t>
            </a:r>
            <a:r>
              <a:rPr lang="fr-FR" sz="2000" dirty="0" smtClean="0"/>
              <a:t> </a:t>
            </a:r>
            <a:r>
              <a:rPr lang="fr-FR" sz="2000" dirty="0" err="1" smtClean="0"/>
              <a:t>checking</a:t>
            </a:r>
            <a:r>
              <a:rPr lang="fr-FR" sz="2000" dirty="0" smtClean="0"/>
              <a:t> and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tests -&gt; 1 </a:t>
            </a:r>
            <a:r>
              <a:rPr lang="fr-FR" sz="2000" dirty="0" err="1" smtClean="0"/>
              <a:t>week</a:t>
            </a:r>
            <a:endParaRPr lang="fr-FR" sz="2000" dirty="0" smtClean="0"/>
          </a:p>
          <a:p>
            <a:r>
              <a:rPr lang="en-US" sz="2000" dirty="0" smtClean="0"/>
              <a:t>Removing of the simulator and installation of the cryogenic line between the cryostat and the valve box, vacuum pumping system in operation </a:t>
            </a:r>
          </a:p>
          <a:p>
            <a:pPr>
              <a:buNone/>
            </a:pPr>
            <a:r>
              <a:rPr lang="en-US" sz="2000" dirty="0" smtClean="0"/>
              <a:t>	-&gt; 1 week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Commissioning</a:t>
            </a:r>
            <a:r>
              <a:rPr lang="fr-FR" sz="3600" dirty="0" smtClean="0"/>
              <a:t> tests </a:t>
            </a:r>
            <a:r>
              <a:rPr lang="fr-FR" sz="3600" dirty="0" err="1" smtClean="0"/>
              <a:t>at</a:t>
            </a:r>
            <a:r>
              <a:rPr lang="fr-FR" sz="3600" dirty="0" smtClean="0"/>
              <a:t> Uppsala 2/2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896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err="1" smtClean="0"/>
              <a:t>Liquid</a:t>
            </a:r>
            <a:r>
              <a:rPr lang="fr-FR" sz="2000" dirty="0" smtClean="0"/>
              <a:t> insert:</a:t>
            </a:r>
          </a:p>
          <a:p>
            <a:r>
              <a:rPr lang="fr-FR" sz="2000" dirty="0" err="1" smtClean="0"/>
              <a:t>Cryogenic</a:t>
            </a:r>
            <a:r>
              <a:rPr lang="fr-FR" sz="2000" dirty="0" smtClean="0"/>
              <a:t> tests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valve box and the </a:t>
            </a:r>
            <a:r>
              <a:rPr lang="fr-FR" sz="2000" dirty="0" err="1" smtClean="0"/>
              <a:t>liquid</a:t>
            </a:r>
            <a:r>
              <a:rPr lang="fr-FR" sz="2000" dirty="0" smtClean="0"/>
              <a:t> insert -&gt; 2 </a:t>
            </a:r>
            <a:r>
              <a:rPr lang="fr-FR" sz="2000" dirty="0" err="1" smtClean="0"/>
              <a:t>weeks</a:t>
            </a:r>
            <a:r>
              <a:rPr lang="fr-FR" sz="2000" dirty="0" smtClean="0"/>
              <a:t> to test 12 </a:t>
            </a:r>
            <a:r>
              <a:rPr lang="fr-FR" sz="2000" dirty="0" err="1" smtClean="0"/>
              <a:t>sequences</a:t>
            </a:r>
            <a:r>
              <a:rPr lang="fr-FR" sz="2000" dirty="0" smtClean="0"/>
              <a:t>:</a:t>
            </a:r>
          </a:p>
          <a:p>
            <a:pPr lvl="1"/>
            <a:r>
              <a:rPr lang="fr-FR" sz="1600" dirty="0" smtClean="0"/>
              <a:t>Test of the </a:t>
            </a:r>
            <a:r>
              <a:rPr lang="fr-FR" sz="1600" dirty="0" err="1" smtClean="0"/>
              <a:t>sequences</a:t>
            </a:r>
            <a:r>
              <a:rPr lang="fr-FR" sz="1600" dirty="0" smtClean="0"/>
              <a:t> </a:t>
            </a:r>
            <a:r>
              <a:rPr lang="fr-FR" sz="1600" dirty="0" err="1" smtClean="0"/>
              <a:t>without</a:t>
            </a:r>
            <a:r>
              <a:rPr lang="fr-FR" sz="1600" dirty="0" smtClean="0"/>
              <a:t> </a:t>
            </a:r>
            <a:r>
              <a:rPr lang="fr-FR" sz="1600" dirty="0" err="1" smtClean="0"/>
              <a:t>cavity</a:t>
            </a:r>
            <a:r>
              <a:rPr lang="fr-FR" sz="1600" dirty="0" smtClean="0"/>
              <a:t> (</a:t>
            </a:r>
            <a:r>
              <a:rPr lang="fr-FR" sz="1600" dirty="0" err="1" smtClean="0"/>
              <a:t>Conditionning</a:t>
            </a:r>
            <a:r>
              <a:rPr lang="fr-FR" sz="1600" dirty="0" smtClean="0"/>
              <a:t>, LN2 </a:t>
            </a:r>
            <a:r>
              <a:rPr lang="fr-FR" sz="1600" dirty="0" err="1" smtClean="0"/>
              <a:t>cooling</a:t>
            </a:r>
            <a:r>
              <a:rPr lang="fr-FR" sz="1600" dirty="0" smtClean="0"/>
              <a:t>, </a:t>
            </a:r>
            <a:r>
              <a:rPr lang="fr-FR" sz="1600" dirty="0" err="1" smtClean="0"/>
              <a:t>LHe</a:t>
            </a:r>
            <a:r>
              <a:rPr lang="fr-FR" sz="1600" dirty="0" smtClean="0"/>
              <a:t> </a:t>
            </a:r>
            <a:r>
              <a:rPr lang="fr-FR" sz="1600" dirty="0" err="1" smtClean="0"/>
              <a:t>cooling</a:t>
            </a:r>
            <a:r>
              <a:rPr lang="fr-FR" sz="1600" dirty="0" smtClean="0"/>
              <a:t>, </a:t>
            </a:r>
            <a:r>
              <a:rPr lang="fr-FR" sz="1600" dirty="0" err="1" smtClean="0"/>
              <a:t>operation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4.2K, </a:t>
            </a:r>
            <a:r>
              <a:rPr lang="fr-FR" sz="1600" dirty="0" err="1" smtClean="0"/>
              <a:t>Operation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2K, warm up, ….)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err="1" smtClean="0"/>
              <a:t>Magnet</a:t>
            </a:r>
            <a:r>
              <a:rPr lang="fr-FR" sz="2000" dirty="0" smtClean="0"/>
              <a:t> insert:</a:t>
            </a:r>
          </a:p>
          <a:p>
            <a:r>
              <a:rPr lang="fr-FR" sz="2000" dirty="0" err="1" smtClean="0"/>
              <a:t>Removing</a:t>
            </a:r>
            <a:r>
              <a:rPr lang="fr-FR" sz="2000" dirty="0" smtClean="0"/>
              <a:t> the </a:t>
            </a:r>
            <a:r>
              <a:rPr lang="fr-FR" sz="2000" dirty="0" err="1" smtClean="0"/>
              <a:t>liquid</a:t>
            </a:r>
            <a:r>
              <a:rPr lang="fr-FR" sz="2000" dirty="0" smtClean="0"/>
              <a:t> insert / installation of the </a:t>
            </a:r>
            <a:r>
              <a:rPr lang="fr-FR" sz="2000" dirty="0" err="1" smtClean="0"/>
              <a:t>magnet</a:t>
            </a:r>
            <a:r>
              <a:rPr lang="fr-FR" sz="2000" dirty="0" smtClean="0"/>
              <a:t> insert -&gt; 1 </a:t>
            </a:r>
            <a:r>
              <a:rPr lang="fr-FR" sz="2000" dirty="0" err="1" smtClean="0"/>
              <a:t>week</a:t>
            </a:r>
            <a:endParaRPr lang="fr-FR" sz="2000" dirty="0" smtClean="0"/>
          </a:p>
          <a:p>
            <a:r>
              <a:rPr lang="fr-FR" sz="2000" dirty="0" err="1" smtClean="0"/>
              <a:t>Cabling</a:t>
            </a:r>
            <a:r>
              <a:rPr lang="fr-FR" sz="2000" dirty="0" smtClean="0"/>
              <a:t> </a:t>
            </a:r>
            <a:r>
              <a:rPr lang="fr-FR" sz="2000" dirty="0" err="1" smtClean="0"/>
              <a:t>checking</a:t>
            </a:r>
            <a:r>
              <a:rPr lang="fr-FR" sz="2000" dirty="0" smtClean="0"/>
              <a:t> and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tests -&gt; 1 </a:t>
            </a:r>
            <a:r>
              <a:rPr lang="fr-FR" sz="2000" dirty="0" err="1" smtClean="0"/>
              <a:t>week</a:t>
            </a:r>
            <a:r>
              <a:rPr lang="fr-FR" sz="2000" dirty="0" smtClean="0"/>
              <a:t>,</a:t>
            </a:r>
          </a:p>
          <a:p>
            <a:r>
              <a:rPr lang="fr-FR" sz="2000" dirty="0" err="1" smtClean="0"/>
              <a:t>Cryogenic</a:t>
            </a:r>
            <a:r>
              <a:rPr lang="fr-FR" sz="2000" dirty="0" smtClean="0"/>
              <a:t> tests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valve box and the </a:t>
            </a:r>
            <a:r>
              <a:rPr lang="fr-FR" sz="2000" dirty="0" err="1" smtClean="0"/>
              <a:t>magnet</a:t>
            </a:r>
            <a:r>
              <a:rPr lang="fr-FR" sz="2000" dirty="0" smtClean="0"/>
              <a:t> insert -&gt; 5 </a:t>
            </a:r>
            <a:r>
              <a:rPr lang="fr-FR" sz="2000" dirty="0" err="1" smtClean="0"/>
              <a:t>weeks</a:t>
            </a:r>
            <a:r>
              <a:rPr lang="fr-FR" sz="2000" dirty="0" smtClean="0"/>
              <a:t> to test 18 </a:t>
            </a:r>
            <a:r>
              <a:rPr lang="fr-FR" sz="2000" dirty="0" err="1" smtClean="0"/>
              <a:t>sequences</a:t>
            </a:r>
            <a:r>
              <a:rPr lang="fr-FR" sz="2000" dirty="0" smtClean="0"/>
              <a:t>:</a:t>
            </a:r>
          </a:p>
          <a:p>
            <a:pPr lvl="1"/>
            <a:r>
              <a:rPr lang="fr-FR" sz="1600" dirty="0" smtClean="0"/>
              <a:t>Test of the </a:t>
            </a:r>
            <a:r>
              <a:rPr lang="fr-FR" sz="1600" dirty="0" err="1" smtClean="0"/>
              <a:t>sequences</a:t>
            </a:r>
            <a:r>
              <a:rPr lang="fr-FR" sz="1600" dirty="0" smtClean="0"/>
              <a:t> </a:t>
            </a:r>
            <a:r>
              <a:rPr lang="fr-FR" sz="1600" dirty="0" err="1" smtClean="0"/>
              <a:t>without</a:t>
            </a:r>
            <a:r>
              <a:rPr lang="fr-FR" sz="1600" dirty="0" smtClean="0"/>
              <a:t> </a:t>
            </a:r>
            <a:r>
              <a:rPr lang="fr-FR" sz="1600" dirty="0" err="1" smtClean="0"/>
              <a:t>magnet</a:t>
            </a:r>
            <a:r>
              <a:rPr lang="fr-FR" sz="1600" dirty="0" smtClean="0"/>
              <a:t> (</a:t>
            </a:r>
            <a:r>
              <a:rPr lang="fr-FR" sz="1600" dirty="0" err="1" smtClean="0"/>
              <a:t>Conditionning</a:t>
            </a:r>
            <a:r>
              <a:rPr lang="fr-FR" sz="1600" dirty="0" smtClean="0"/>
              <a:t>, LN2 </a:t>
            </a:r>
            <a:r>
              <a:rPr lang="fr-FR" sz="1600" dirty="0" err="1" smtClean="0"/>
              <a:t>cooling</a:t>
            </a:r>
            <a:r>
              <a:rPr lang="fr-FR" sz="1600" dirty="0" smtClean="0"/>
              <a:t>, </a:t>
            </a:r>
            <a:r>
              <a:rPr lang="fr-FR" sz="1600" dirty="0" err="1" smtClean="0"/>
              <a:t>LHe</a:t>
            </a:r>
            <a:r>
              <a:rPr lang="fr-FR" sz="1600" dirty="0" smtClean="0"/>
              <a:t> </a:t>
            </a:r>
            <a:r>
              <a:rPr lang="fr-FR" sz="1600" dirty="0" err="1" smtClean="0"/>
              <a:t>cooling</a:t>
            </a:r>
            <a:r>
              <a:rPr lang="fr-FR" sz="1600" dirty="0" smtClean="0"/>
              <a:t>, </a:t>
            </a:r>
            <a:r>
              <a:rPr lang="fr-FR" sz="1600" dirty="0" err="1" smtClean="0"/>
              <a:t>operation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4.2K, </a:t>
            </a:r>
            <a:r>
              <a:rPr lang="fr-FR" sz="1600" dirty="0" err="1" smtClean="0"/>
              <a:t>Operation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2K, warm up, ….)</a:t>
            </a:r>
          </a:p>
          <a:p>
            <a:pPr lvl="1"/>
            <a:endParaRPr lang="fr-FR" sz="1600" dirty="0" smtClean="0"/>
          </a:p>
          <a:p>
            <a:pPr>
              <a:buNone/>
            </a:pP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Planning of the tests </a:t>
            </a:r>
            <a:r>
              <a:rPr lang="fr-FR" sz="3600" dirty="0" err="1" smtClean="0"/>
              <a:t>at</a:t>
            </a:r>
            <a:r>
              <a:rPr lang="fr-FR" sz="3600" dirty="0" smtClean="0"/>
              <a:t> </a:t>
            </a:r>
            <a:r>
              <a:rPr lang="fr-FR" sz="3600" dirty="0" err="1" smtClean="0"/>
              <a:t>Lery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26271"/>
            <a:ext cx="8136904" cy="56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Planning of the tests </a:t>
            </a:r>
            <a:r>
              <a:rPr lang="fr-FR" sz="3600" dirty="0" err="1" smtClean="0"/>
              <a:t>at</a:t>
            </a:r>
            <a:r>
              <a:rPr lang="fr-FR" sz="3600" dirty="0" smtClean="0"/>
              <a:t> Uppsala</a:t>
            </a:r>
            <a:endParaRPr lang="fr-FR" sz="3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706484"/>
            <a:ext cx="8568951" cy="567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Magnet</a:t>
            </a:r>
            <a:r>
              <a:rPr lang="fr-FR" sz="3600" dirty="0" smtClean="0"/>
              <a:t> insert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Last meetings et </a:t>
            </a:r>
            <a:r>
              <a:rPr lang="fr-FR" sz="2000" dirty="0" err="1" smtClean="0"/>
              <a:t>Lery</a:t>
            </a:r>
            <a:r>
              <a:rPr lang="fr-FR" sz="2000" dirty="0" smtClean="0"/>
              <a:t>, 21</a:t>
            </a:r>
            <a:r>
              <a:rPr lang="fr-FR" sz="2000" baseline="30000" dirty="0" smtClean="0"/>
              <a:t>th</a:t>
            </a:r>
            <a:r>
              <a:rPr lang="fr-FR" sz="2000" dirty="0" smtClean="0"/>
              <a:t> and 27</a:t>
            </a:r>
            <a:r>
              <a:rPr lang="fr-FR" sz="2000" baseline="30000" dirty="0" smtClean="0"/>
              <a:t>th</a:t>
            </a:r>
            <a:r>
              <a:rPr lang="fr-FR" sz="2000" dirty="0" smtClean="0"/>
              <a:t> March 2017</a:t>
            </a:r>
          </a:p>
          <a:p>
            <a:endParaRPr lang="fr-FR" sz="2000" dirty="0" smtClean="0"/>
          </a:p>
          <a:p>
            <a:pPr lvl="1">
              <a:buNone/>
            </a:pPr>
            <a:r>
              <a:rPr lang="en-US" sz="1800" dirty="0" smtClean="0"/>
              <a:t>Heat </a:t>
            </a:r>
            <a:r>
              <a:rPr lang="en-US" sz="1800" dirty="0"/>
              <a:t>exchanger </a:t>
            </a:r>
            <a:r>
              <a:rPr lang="en-US" sz="1800" dirty="0" smtClean="0"/>
              <a:t>Lambda HX683. </a:t>
            </a:r>
          </a:p>
          <a:p>
            <a:pPr marL="447675" lvl="1" indent="-447675"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sym typeface="Symbol"/>
              </a:rPr>
              <a:t> a future meeting with the Pro-Beam </a:t>
            </a:r>
            <a:r>
              <a:rPr lang="en-US" sz="1800" dirty="0" err="1" smtClean="0">
                <a:sym typeface="Symbol"/>
              </a:rPr>
              <a:t>compagny</a:t>
            </a:r>
            <a:r>
              <a:rPr lang="en-US" sz="1800" dirty="0" smtClean="0">
                <a:sym typeface="Symbol"/>
              </a:rPr>
              <a:t> (Thursday 30</a:t>
            </a:r>
            <a:r>
              <a:rPr lang="en-US" sz="1800" baseline="30000" dirty="0" smtClean="0">
                <a:sym typeface="Symbol"/>
              </a:rPr>
              <a:t>th</a:t>
            </a:r>
            <a:r>
              <a:rPr lang="en-US" sz="1800" dirty="0" smtClean="0">
                <a:sym typeface="Symbol"/>
              </a:rPr>
              <a:t> mars 2017 at </a:t>
            </a:r>
            <a:r>
              <a:rPr lang="en-US" sz="1800" dirty="0" err="1" smtClean="0">
                <a:sym typeface="Symbol"/>
              </a:rPr>
              <a:t>Lery</a:t>
            </a:r>
            <a:r>
              <a:rPr lang="en-US" sz="1800" dirty="0" smtClean="0">
                <a:sym typeface="Symbol"/>
              </a:rPr>
              <a:t>)</a:t>
            </a:r>
          </a:p>
          <a:p>
            <a:pPr lvl="1">
              <a:buNone/>
            </a:pPr>
            <a:r>
              <a:rPr lang="en-US" sz="1800" dirty="0" smtClean="0">
                <a:sym typeface="Symbol"/>
              </a:rPr>
              <a:t>Agenda:</a:t>
            </a:r>
          </a:p>
          <a:p>
            <a:pPr lvl="1">
              <a:buNone/>
            </a:pPr>
            <a:r>
              <a:rPr lang="en-US" sz="1800" dirty="0" smtClean="0">
                <a:sym typeface="Symbol"/>
              </a:rPr>
              <a:t> - Presentation of Electron Beam Welding Technology</a:t>
            </a:r>
          </a:p>
          <a:p>
            <a:pPr lvl="1">
              <a:buNone/>
            </a:pPr>
            <a:r>
              <a:rPr lang="en-US" sz="1800" dirty="0" smtClean="0">
                <a:sym typeface="Symbol"/>
              </a:rPr>
              <a:t> - Technical design review of the copper HX in order to prepare it for EBW and  pricing by </a:t>
            </a:r>
            <a:r>
              <a:rPr lang="en-US" sz="1800" dirty="0" err="1" smtClean="0">
                <a:sym typeface="Symbol"/>
              </a:rPr>
              <a:t>ProBeam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Teleconf</a:t>
            </a:r>
            <a:r>
              <a:rPr lang="en-US" dirty="0" smtClean="0"/>
              <a:t> ACS - FREIA 28th March 2017                                                                               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Cryostat and </a:t>
            </a:r>
            <a:r>
              <a:rPr lang="fr-FR" sz="3600" dirty="0" err="1" smtClean="0"/>
              <a:t>Liquid</a:t>
            </a:r>
            <a:r>
              <a:rPr lang="fr-FR" sz="3600" dirty="0" smtClean="0"/>
              <a:t> insert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Last meetings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Lery</a:t>
            </a:r>
            <a:r>
              <a:rPr lang="fr-FR" sz="2000" dirty="0" smtClean="0"/>
              <a:t>, 21</a:t>
            </a:r>
            <a:r>
              <a:rPr lang="fr-FR" sz="2000" baseline="30000" dirty="0" smtClean="0"/>
              <a:t>th</a:t>
            </a:r>
            <a:r>
              <a:rPr lang="fr-FR" sz="2000" dirty="0" smtClean="0"/>
              <a:t> and 27</a:t>
            </a:r>
            <a:r>
              <a:rPr lang="fr-FR" sz="2000" baseline="30000" dirty="0" smtClean="0"/>
              <a:t>th</a:t>
            </a:r>
            <a:r>
              <a:rPr lang="fr-FR" sz="2000" dirty="0" smtClean="0"/>
              <a:t> March 2017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r>
              <a:rPr lang="fr-FR" sz="1800" dirty="0" smtClean="0"/>
              <a:t>All components are </a:t>
            </a:r>
            <a:r>
              <a:rPr lang="fr-FR" sz="1800" dirty="0" err="1" smtClean="0"/>
              <a:t>welded</a:t>
            </a:r>
            <a:r>
              <a:rPr lang="fr-FR" sz="1800" dirty="0" smtClean="0"/>
              <a:t> on the top </a:t>
            </a:r>
            <a:r>
              <a:rPr lang="fr-FR" sz="1800" dirty="0" err="1" smtClean="0"/>
              <a:t>flange</a:t>
            </a:r>
            <a:r>
              <a:rPr lang="fr-FR" sz="1800" dirty="0" smtClean="0"/>
              <a:t> of the </a:t>
            </a:r>
            <a:r>
              <a:rPr lang="fr-FR" sz="1800" dirty="0" err="1" smtClean="0"/>
              <a:t>liquid</a:t>
            </a:r>
            <a:r>
              <a:rPr lang="fr-FR" sz="1800" dirty="0" smtClean="0"/>
              <a:t> insert.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The thermal </a:t>
            </a:r>
            <a:r>
              <a:rPr lang="fr-FR" sz="1800" dirty="0" err="1" smtClean="0"/>
              <a:t>shields</a:t>
            </a:r>
            <a:r>
              <a:rPr lang="fr-FR" sz="1800" dirty="0" smtClean="0"/>
              <a:t> of the </a:t>
            </a:r>
            <a:r>
              <a:rPr lang="fr-FR" sz="1800" dirty="0" err="1" smtClean="0"/>
              <a:t>liquid</a:t>
            </a:r>
            <a:r>
              <a:rPr lang="fr-FR" sz="1800" dirty="0" smtClean="0"/>
              <a:t> insert are </a:t>
            </a:r>
            <a:r>
              <a:rPr lang="fr-FR" sz="1800" dirty="0" err="1" smtClean="0"/>
              <a:t>manufactured</a:t>
            </a:r>
            <a:r>
              <a:rPr lang="fr-FR" sz="1800" dirty="0" smtClean="0"/>
              <a:t>, the </a:t>
            </a:r>
            <a:r>
              <a:rPr lang="fr-FR" sz="1800" dirty="0" err="1" smtClean="0"/>
              <a:t>assembly</a:t>
            </a:r>
            <a:r>
              <a:rPr lang="fr-FR" sz="1800" dirty="0" smtClean="0"/>
              <a:t> of all components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started</a:t>
            </a:r>
            <a:r>
              <a:rPr lang="fr-FR" sz="1800" dirty="0" smtClean="0"/>
              <a:t>.</a:t>
            </a:r>
          </a:p>
          <a:p>
            <a:pPr lvl="1">
              <a:buNone/>
            </a:pPr>
            <a:endParaRPr lang="fr-FR" sz="1800" dirty="0" smtClean="0">
              <a:sym typeface="Symbol"/>
            </a:endParaRPr>
          </a:p>
          <a:p>
            <a:pPr lvl="1"/>
            <a:r>
              <a:rPr lang="fr-FR" sz="1800" dirty="0" smtClean="0"/>
              <a:t>CD </a:t>
            </a:r>
            <a:r>
              <a:rPr lang="fr-FR" sz="1800" dirty="0" err="1" smtClean="0"/>
              <a:t>prepare</a:t>
            </a:r>
            <a:r>
              <a:rPr lang="fr-FR" sz="1800" dirty="0" smtClean="0"/>
              <a:t> the </a:t>
            </a:r>
            <a:r>
              <a:rPr lang="fr-FR" sz="1800" dirty="0" err="1" smtClean="0"/>
              <a:t>welding</a:t>
            </a:r>
            <a:r>
              <a:rPr lang="fr-FR" sz="1800" dirty="0" smtClean="0"/>
              <a:t> of tubes (</a:t>
            </a:r>
            <a:r>
              <a:rPr lang="fr-FR" sz="1800" dirty="0" err="1" smtClean="0"/>
              <a:t>length</a:t>
            </a:r>
            <a:r>
              <a:rPr lang="fr-FR" sz="1800" dirty="0" smtClean="0"/>
              <a:t> 300 mm) on </a:t>
            </a:r>
            <a:r>
              <a:rPr lang="fr-FR" sz="1800" dirty="0" err="1" smtClean="0"/>
              <a:t>each</a:t>
            </a:r>
            <a:r>
              <a:rPr lang="fr-FR" sz="1800" dirty="0" smtClean="0"/>
              <a:t> </a:t>
            </a:r>
            <a:r>
              <a:rPr lang="fr-FR" sz="1800" dirty="0" err="1" smtClean="0"/>
              <a:t>side</a:t>
            </a:r>
            <a:r>
              <a:rPr lang="fr-FR" sz="1800" dirty="0" smtClean="0"/>
              <a:t> of the lambda </a:t>
            </a:r>
            <a:r>
              <a:rPr lang="fr-FR" sz="1800" dirty="0" err="1" smtClean="0"/>
              <a:t>seat</a:t>
            </a:r>
            <a:r>
              <a:rPr lang="fr-FR" sz="1800" dirty="0" smtClean="0"/>
              <a:t>. </a:t>
            </a:r>
            <a:endParaRPr lang="fr-FR" sz="1800" dirty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Control and Command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4824536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 err="1" smtClean="0"/>
              <a:t>Electrical</a:t>
            </a:r>
            <a:r>
              <a:rPr lang="fr-FR" sz="2000" dirty="0" smtClean="0"/>
              <a:t> components implantation in the </a:t>
            </a:r>
            <a:r>
              <a:rPr lang="fr-FR" sz="2000" dirty="0" err="1" smtClean="0"/>
              <a:t>electrical</a:t>
            </a:r>
            <a:r>
              <a:rPr lang="fr-FR" sz="2000" dirty="0" smtClean="0"/>
              <a:t> cabinet.</a:t>
            </a:r>
          </a:p>
          <a:p>
            <a:pPr lvl="1"/>
            <a:r>
              <a:rPr lang="fr-FR" sz="1600" dirty="0" smtClean="0"/>
              <a:t>7 AMI </a:t>
            </a:r>
            <a:r>
              <a:rPr lang="fr-FR" sz="1600" dirty="0" err="1" smtClean="0"/>
              <a:t>level</a:t>
            </a:r>
            <a:r>
              <a:rPr lang="fr-FR" sz="1600" dirty="0" smtClean="0"/>
              <a:t> </a:t>
            </a:r>
            <a:r>
              <a:rPr lang="fr-FR" sz="1600" dirty="0" err="1" smtClean="0"/>
              <a:t>controllers</a:t>
            </a:r>
            <a:r>
              <a:rPr lang="fr-FR" sz="1600" dirty="0" smtClean="0"/>
              <a:t>  </a:t>
            </a:r>
            <a:r>
              <a:rPr lang="fr-FR" sz="1600" dirty="0" err="1" smtClean="0"/>
              <a:t>will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used</a:t>
            </a:r>
            <a:r>
              <a:rPr lang="fr-FR" sz="1600" dirty="0" smtClean="0"/>
              <a:t> for the </a:t>
            </a:r>
            <a:r>
              <a:rPr lang="fr-FR" sz="1600" dirty="0" err="1" smtClean="0"/>
              <a:t>liquid</a:t>
            </a:r>
            <a:r>
              <a:rPr lang="fr-FR" sz="1600" dirty="0" smtClean="0"/>
              <a:t> and </a:t>
            </a:r>
            <a:r>
              <a:rPr lang="fr-FR" sz="1600" dirty="0" err="1" smtClean="0"/>
              <a:t>magnet</a:t>
            </a:r>
            <a:r>
              <a:rPr lang="fr-FR" sz="1600" dirty="0" smtClean="0"/>
              <a:t> inserts, </a:t>
            </a:r>
            <a:r>
              <a:rPr lang="en-US" sz="1600" dirty="0" smtClean="0"/>
              <a:t>2 additional AMI are required for the vacuum configuration. </a:t>
            </a:r>
            <a:r>
              <a:rPr lang="en-US" sz="1600" dirty="0" err="1" smtClean="0"/>
              <a:t>Technergie</a:t>
            </a:r>
            <a:r>
              <a:rPr lang="en-US" sz="1600" dirty="0" smtClean="0"/>
              <a:t> will try to add them inside the cabinet</a:t>
            </a:r>
          </a:p>
          <a:p>
            <a:pPr lvl="1">
              <a:buNone/>
            </a:pPr>
            <a:endParaRPr lang="fr-FR" sz="1600" dirty="0" smtClean="0"/>
          </a:p>
          <a:p>
            <a:r>
              <a:rPr lang="fr-FR" sz="2000" dirty="0" err="1" smtClean="0"/>
              <a:t>Electrical</a:t>
            </a:r>
            <a:r>
              <a:rPr lang="fr-FR" sz="2000" dirty="0" smtClean="0"/>
              <a:t> cabinet.</a:t>
            </a:r>
          </a:p>
          <a:p>
            <a:pPr lvl="1"/>
            <a:r>
              <a:rPr lang="en-US" sz="1600" dirty="0" smtClean="0"/>
              <a:t>The volume that will be occupied by the electrical cabinet is more important that 3.5m length . The minimum dimension for the electrical cabinet plus the cable trays is about 3.5 + 0.3m. UU must check the implantation of the cabinet with the cable trays.</a:t>
            </a:r>
          </a:p>
          <a:p>
            <a:pPr lvl="1">
              <a:buNone/>
            </a:pPr>
            <a:endParaRPr lang="fr-FR" sz="1600" dirty="0" smtClean="0"/>
          </a:p>
          <a:p>
            <a:r>
              <a:rPr lang="fr-FR" sz="2000" dirty="0" smtClean="0"/>
              <a:t>Connections box.</a:t>
            </a:r>
          </a:p>
          <a:p>
            <a:pPr lvl="1"/>
            <a:r>
              <a:rPr lang="en-US" sz="1600" dirty="0" smtClean="0"/>
              <a:t>One box for each equipment (valve box, cryostat, liquid insert, magnet insert)</a:t>
            </a:r>
          </a:p>
          <a:p>
            <a:pPr lvl="1"/>
            <a:r>
              <a:rPr lang="en-US" sz="1600" dirty="0" smtClean="0"/>
              <a:t>The current dimensions of these boxes are 400x400x150.</a:t>
            </a:r>
          </a:p>
          <a:p>
            <a:pPr lvl="1">
              <a:buNone/>
            </a:pPr>
            <a:endParaRPr lang="fr-FR" sz="1600" dirty="0" smtClean="0"/>
          </a:p>
          <a:p>
            <a:pPr lvl="0"/>
            <a:r>
              <a:rPr lang="en-US" sz="2000" dirty="0" smtClean="0"/>
              <a:t>ISII Tech and </a:t>
            </a:r>
            <a:r>
              <a:rPr lang="en-US" sz="2000" dirty="0" err="1" smtClean="0"/>
              <a:t>Technergie</a:t>
            </a:r>
            <a:r>
              <a:rPr lang="en-US" sz="2000" dirty="0" smtClean="0"/>
              <a:t> propose to extend the new trench (0.3x0.3m) until the cabinet. </a:t>
            </a:r>
          </a:p>
          <a:p>
            <a:pPr lvl="1"/>
            <a:r>
              <a:rPr lang="en-US" sz="1600" dirty="0" smtClean="0"/>
              <a:t>With this configuration, it will be possible to install directly under the ground the cables between the cryostat and the electrical cabinet</a:t>
            </a:r>
            <a:r>
              <a:rPr lang="en-US" sz="1600" dirty="0" smtClean="0"/>
              <a:t>..</a:t>
            </a:r>
            <a:endParaRPr lang="en-US" sz="16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The starting of the software programming is expected early April and the starting of each sequence tests in the end of May.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Simulator box</a:t>
            </a:r>
            <a:endParaRPr lang="fr-F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46957" y="2855040"/>
            <a:ext cx="5497043" cy="38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2016224"/>
          </a:xfrm>
        </p:spPr>
        <p:txBody>
          <a:bodyPr>
            <a:noAutofit/>
          </a:bodyPr>
          <a:lstStyle/>
          <a:p>
            <a:r>
              <a:rPr lang="fr-FR" sz="1800" dirty="0" smtClean="0"/>
              <a:t>CD sent a </a:t>
            </a:r>
            <a:r>
              <a:rPr lang="fr-FR" sz="1800" dirty="0" err="1" smtClean="0"/>
              <a:t>quotation</a:t>
            </a:r>
            <a:r>
              <a:rPr lang="fr-FR" sz="1800" dirty="0" smtClean="0"/>
              <a:t> for the </a:t>
            </a:r>
            <a:r>
              <a:rPr lang="fr-FR" sz="1800" dirty="0" err="1" smtClean="0"/>
              <a:t>manufacturing</a:t>
            </a:r>
            <a:r>
              <a:rPr lang="fr-FR" sz="1800" dirty="0" smtClean="0"/>
              <a:t>: 29 615 €</a:t>
            </a:r>
          </a:p>
          <a:p>
            <a:pPr>
              <a:spcBef>
                <a:spcPts val="1200"/>
              </a:spcBef>
            </a:pPr>
            <a:r>
              <a:rPr lang="fr-FR" sz="1800" dirty="0" smtClean="0"/>
              <a:t>Planning:  </a:t>
            </a:r>
            <a:r>
              <a:rPr lang="en-US" sz="1800" dirty="0" smtClean="0"/>
              <a:t>1 (manufacturing drawings) + 8 (manufacturing) weeks after the order receipt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Input Bellows &amp; instrumentation “for free”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Same </a:t>
            </a:r>
            <a:r>
              <a:rPr lang="en-US" sz="1800" dirty="0" smtClean="0"/>
              <a:t>connection to VB as TL012</a:t>
            </a:r>
          </a:p>
          <a:p>
            <a:endParaRPr lang="en-US" sz="2000" dirty="0"/>
          </a:p>
          <a:p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324984"/>
            <a:ext cx="4427984" cy="60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9154" y="325033"/>
            <a:ext cx="4420206" cy="60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ryogenic-Scheme-vertical-cryostat-simulator-box-2017-03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65482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2979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4650" y="190723"/>
            <a:ext cx="5894699" cy="6462979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28th March 2017                                                                                 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1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892</Words>
  <Application>Microsoft Office PowerPoint</Application>
  <PresentationFormat>Affichage à l'écran (4:3)</PresentationFormat>
  <Paragraphs>105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Teleconf ACS – FREIA 28th March 2017</vt:lpstr>
      <vt:lpstr>Magnet insert</vt:lpstr>
      <vt:lpstr>Cryostat and Liquid insert</vt:lpstr>
      <vt:lpstr>Control and Command</vt:lpstr>
      <vt:lpstr>Simulator box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Tests at Lery 1/2</vt:lpstr>
      <vt:lpstr>Tests at Lery 2/2</vt:lpstr>
      <vt:lpstr>Commissioning tests at Uppsala 1/2</vt:lpstr>
      <vt:lpstr>Commissioning tests at Uppsala 2/2</vt:lpstr>
      <vt:lpstr>Planning of the tests at Lery </vt:lpstr>
      <vt:lpstr>Planning of the tests at Uppsala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thermeau</dc:creator>
  <cp:lastModifiedBy>thermeau</cp:lastModifiedBy>
  <cp:revision>66</cp:revision>
  <dcterms:created xsi:type="dcterms:W3CDTF">2017-03-13T06:50:06Z</dcterms:created>
  <dcterms:modified xsi:type="dcterms:W3CDTF">2017-03-29T06:50:59Z</dcterms:modified>
</cp:coreProperties>
</file>