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2" r:id="rId3"/>
    <p:sldId id="273" r:id="rId4"/>
    <p:sldId id="263" r:id="rId5"/>
    <p:sldId id="274" r:id="rId6"/>
    <p:sldId id="276" r:id="rId7"/>
    <p:sldId id="275" r:id="rId8"/>
    <p:sldId id="279" r:id="rId9"/>
    <p:sldId id="277" r:id="rId10"/>
    <p:sldId id="278" r:id="rId11"/>
    <p:sldId id="280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7" y="5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7E323-D1A1-4948-80C3-174F3AF98CB4}" type="datetimeFigureOut">
              <a:rPr lang="fr-FR" smtClean="0"/>
              <a:pPr/>
              <a:t>18/04/2017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C6E92-C05B-48A1-944F-2DD95A2F324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074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F92A6-6427-45D0-9DE8-1618A34055AD}" type="datetimeFigureOut">
              <a:rPr lang="fr-FR" smtClean="0"/>
              <a:pPr/>
              <a:t>18/04/2017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9A139-63E0-4622-AD2D-8594CBCC168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00956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9A139-63E0-4622-AD2D-8594CBCC168B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359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9A139-63E0-4622-AD2D-8594CBCC168B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8150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8F19C-225F-4C02-A2F4-DE5C8106A26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04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D4D76-75B1-4153-8466-DF3FF0DBE8C6}" type="datetime1">
              <a:rPr lang="fr-FR" smtClean="0"/>
              <a:pPr/>
              <a:t>18/04/2017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Teleconf ACS - FREIA 18th April 2017                                                                      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56F43006-22BA-4B65-9153-CA4D1108557C}" type="slidenum">
              <a:rPr lang="fr-FR" smtClean="0"/>
              <a:pPr/>
              <a:t>‹N°›</a:t>
            </a:fld>
            <a:endParaRPr lang="fr-FR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FBAB-F20C-41B2-986C-18121FF5109E}" type="datetime1">
              <a:rPr lang="fr-FR" smtClean="0"/>
              <a:pPr/>
              <a:t>18/04/2017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Teleconf ACS - FREIA 18th April 2017                                                                      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540-9D6F-4A30-A888-2EE61B5A02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0842B-4A40-4CBC-B229-6343DD65D1F9}" type="datetime1">
              <a:rPr lang="fr-FR" smtClean="0"/>
              <a:pPr/>
              <a:t>18/04/2017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Teleconf ACS - FREIA 18th April 2017                                                                      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540-9D6F-4A30-A888-2EE61B5A02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A6A9-F2CC-4B0E-955E-1A362640A0C3}" type="datetime1">
              <a:rPr lang="fr-FR" smtClean="0"/>
              <a:pPr/>
              <a:t>18/04/2017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Teleconf ACS - FREIA 18th April 2017                                                                      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540-9D6F-4A30-A888-2EE61B5A02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43546-13C7-461C-8C68-30036B800DCD}" type="datetime1">
              <a:rPr lang="fr-FR" smtClean="0"/>
              <a:pPr/>
              <a:t>18/04/2017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Teleconf ACS - FREIA 18th April 2017                                                                      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540-9D6F-4A30-A888-2EE61B5A02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8170-0E05-46FC-8176-E8833CBAA82E}" type="datetime1">
              <a:rPr lang="fr-FR" smtClean="0"/>
              <a:pPr/>
              <a:t>18/04/2017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Teleconf ACS - FREIA 18th April 2017                                                                        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540-9D6F-4A30-A888-2EE61B5A02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5242-3718-48D2-B99C-EDFE4E35E8EF}" type="datetime1">
              <a:rPr lang="fr-FR" smtClean="0"/>
              <a:pPr/>
              <a:t>18/04/2017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Teleconf ACS - FREIA 18th April 2017                                                                         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540-9D6F-4A30-A888-2EE61B5A02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70A35-008C-4D46-ADCE-755158540DF5}" type="datetime1">
              <a:rPr lang="fr-FR" smtClean="0"/>
              <a:pPr/>
              <a:t>18/04/2017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Teleconf ACS - FREIA 18th April 2017                                                                        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540-9D6F-4A30-A888-2EE61B5A02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405D5-10C1-488E-9706-AEAC4222BBC1}" type="datetime1">
              <a:rPr lang="fr-FR" smtClean="0"/>
              <a:pPr/>
              <a:t>18/04/2017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Teleconf ACS - FREIA 18th April 2017                                                                        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540-9D6F-4A30-A888-2EE61B5A02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AE14-FA59-4861-88E5-2D14984EE03A}" type="datetime1">
              <a:rPr lang="fr-FR" smtClean="0"/>
              <a:pPr/>
              <a:t>18/04/2017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Teleconf ACS - FREIA 18th April 2017                                                                        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540-9D6F-4A30-A888-2EE61B5A02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94C6-A796-4187-9D68-82C17DA7D38B}" type="datetime1">
              <a:rPr lang="fr-FR" smtClean="0"/>
              <a:pPr/>
              <a:t>18/04/2017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Teleconf ACS - FREIA 18th April 2017                                                                        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540-9D6F-4A30-A888-2EE61B5A02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34B52-AD80-4917-B50F-FDF6696EC39B}" type="datetime1">
              <a:rPr lang="fr-FR" smtClean="0"/>
              <a:pPr/>
              <a:t>18/04/2017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Teleconf ACS - FREIA 18th April 2017                                                                      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22540-9D6F-4A30-A888-2EE61B5A02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0"/>
            <a:ext cx="7772400" cy="1470025"/>
          </a:xfrm>
        </p:spPr>
        <p:txBody>
          <a:bodyPr>
            <a:normAutofit/>
          </a:bodyPr>
          <a:lstStyle/>
          <a:p>
            <a:r>
              <a:rPr lang="fr-FR" dirty="0" err="1" smtClean="0"/>
              <a:t>Teleconference</a:t>
            </a:r>
            <a:r>
              <a:rPr lang="fr-FR" dirty="0" smtClean="0"/>
              <a:t> ACS – FREIA</a:t>
            </a:r>
            <a:br>
              <a:rPr lang="fr-FR" dirty="0" smtClean="0"/>
            </a:br>
            <a:r>
              <a:rPr lang="fr-FR" dirty="0" smtClean="0"/>
              <a:t>18</a:t>
            </a:r>
            <a:r>
              <a:rPr lang="fr-FR" baseline="30000" dirty="0" smtClean="0"/>
              <a:t>th</a:t>
            </a:r>
            <a:r>
              <a:rPr lang="fr-FR" dirty="0" smtClean="0"/>
              <a:t> April 2017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1772816"/>
            <a:ext cx="6400800" cy="3456384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Agenda: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Magnet insert mechanical studies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Manufacturing follow-up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Control and command (electrical equipments, cabling, sequences,  ...)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Simulator – </a:t>
            </a:r>
            <a:r>
              <a:rPr lang="en-US" sz="2000" dirty="0" err="1" smtClean="0">
                <a:solidFill>
                  <a:schemeClr val="tx1"/>
                </a:solidFill>
              </a:rPr>
              <a:t>MicroGersemi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br>
              <a:rPr lang="en-US" sz="2000" dirty="0" smtClean="0">
                <a:solidFill>
                  <a:schemeClr val="tx1"/>
                </a:solidFill>
              </a:rPr>
            </a:br>
            <a:endParaRPr lang="fr-FR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540-9D6F-4A30-A888-2EE61B5A02DE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256479" y="0"/>
            <a:ext cx="8780018" cy="546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Top Lid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equiped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cut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251520" y="1340768"/>
            <a:ext cx="5999355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Top shield welded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Short Tie Beams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 shield removable </a:t>
            </a:r>
          </a:p>
        </p:txBody>
      </p:sp>
      <p:pic>
        <p:nvPicPr>
          <p:cNvPr id="17" name="Picture 2" descr="C:\Users\bujard\Documents\ACS\b Uppsala\images\µGer TopLid full rear cut 17April2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947" y="686315"/>
            <a:ext cx="4553053" cy="617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err="1" smtClean="0"/>
              <a:t>Teleconf</a:t>
            </a:r>
            <a:r>
              <a:rPr lang="en-US" dirty="0" smtClean="0"/>
              <a:t> ACS - FREIA 18th April 2017                                                                         </a:t>
            </a:r>
            <a:endParaRPr lang="fr-FR" dirty="0"/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3131840" y="1628800"/>
            <a:ext cx="3240360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2843808" y="2924944"/>
            <a:ext cx="2952328" cy="10801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3707904" y="4221088"/>
            <a:ext cx="1944216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26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540-9D6F-4A30-A888-2EE61B5A02DE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18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err="1" smtClean="0"/>
              <a:t>Teleconf</a:t>
            </a:r>
            <a:r>
              <a:rPr lang="en-US" dirty="0" smtClean="0"/>
              <a:t> ACS - FREIA 18th April 2017                                                                         </a:t>
            </a:r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256479" y="0"/>
            <a:ext cx="8887522" cy="5464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conclusion</a:t>
            </a:r>
            <a:endParaRPr lang="en-US" sz="3200" dirty="0"/>
          </a:p>
        </p:txBody>
      </p:sp>
      <p:pic>
        <p:nvPicPr>
          <p:cNvPr id="11" name="Picture 2" descr="C:\Users\bujard\Documents\ACS\b Uppsala\images\µGer TopLid full zoom rear cut  17April2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458" y="1628800"/>
            <a:ext cx="682443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space réservé du contenu 2"/>
          <p:cNvSpPr>
            <a:spLocks noGrp="1"/>
          </p:cNvSpPr>
          <p:nvPr>
            <p:ph sz="half" idx="1"/>
          </p:nvPr>
        </p:nvSpPr>
        <p:spPr>
          <a:xfrm>
            <a:off x="35496" y="1185822"/>
            <a:ext cx="6590371" cy="173912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Design analysis with CD this Friday (21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r>
              <a:rPr lang="en-US" sz="2400" dirty="0" smtClean="0"/>
              <a:t>Price should be </a:t>
            </a:r>
            <a:r>
              <a:rPr lang="en-US" sz="2400" dirty="0" smtClean="0"/>
              <a:t>≈</a:t>
            </a:r>
            <a:r>
              <a:rPr lang="en-US" sz="2400" dirty="0" smtClean="0"/>
              <a:t> </a:t>
            </a:r>
            <a:r>
              <a:rPr lang="en-US" sz="2400" dirty="0" smtClean="0"/>
              <a:t>equivalent </a:t>
            </a:r>
            <a:r>
              <a:rPr lang="en-US" sz="2400" dirty="0" smtClean="0"/>
              <a:t>to simulator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026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>
            <a:normAutofit/>
          </a:bodyPr>
          <a:lstStyle/>
          <a:p>
            <a:r>
              <a:rPr lang="en-US" sz="4000" dirty="0"/>
              <a:t>Magnet insert mechanical studies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 smtClean="0"/>
              <a:t>Lery</a:t>
            </a:r>
            <a:r>
              <a:rPr lang="en-US" sz="2000" dirty="0" smtClean="0"/>
              <a:t>, 30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March 2017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meeting with Karl-Heinz </a:t>
            </a:r>
            <a:r>
              <a:rPr lang="en-US" sz="2000" dirty="0" err="1" smtClean="0"/>
              <a:t>Röhlich</a:t>
            </a:r>
            <a:r>
              <a:rPr lang="en-US" sz="2000" dirty="0" smtClean="0"/>
              <a:t> (sales manager), Pro-Beam</a:t>
            </a:r>
          </a:p>
          <a:p>
            <a:pPr lvl="1">
              <a:buFontTx/>
              <a:buChar char="-"/>
            </a:pPr>
            <a:r>
              <a:rPr lang="en-US" sz="2000" dirty="0" smtClean="0"/>
              <a:t>Presentation of electron beam welding technology</a:t>
            </a:r>
          </a:p>
          <a:p>
            <a:pPr lvl="1">
              <a:buFontTx/>
              <a:buChar char="-"/>
            </a:pPr>
            <a:r>
              <a:rPr lang="en-US" sz="2000" dirty="0" smtClean="0"/>
              <a:t>Design review of the heat exchanger Lambda HX683 with Pro-Beam</a:t>
            </a:r>
          </a:p>
          <a:p>
            <a:pPr lvl="1">
              <a:buFontTx/>
              <a:buChar char="-"/>
            </a:pPr>
            <a:r>
              <a:rPr lang="en-US" sz="2000" dirty="0" smtClean="0"/>
              <a:t>CD modified the design of HX683 (initially designed for brazing) for electron beam welding optimization</a:t>
            </a:r>
          </a:p>
          <a:p>
            <a:pPr lvl="1">
              <a:buFontTx/>
              <a:buChar char="-"/>
            </a:pPr>
            <a:r>
              <a:rPr lang="en-US" sz="2000" dirty="0" smtClean="0"/>
              <a:t>12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April, CD sent the new drawings to Pro-beam for a quotation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Review of the manufacturing drawings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ACS provided details about the cryostat (GN2 heaters) and magnetic insert (positions of electrical heaters)</a:t>
            </a:r>
            <a:endParaRPr lang="en-US" sz="20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Teleconf</a:t>
            </a:r>
            <a:r>
              <a:rPr lang="en-US" dirty="0" smtClean="0"/>
              <a:t> ACS - FREIA 18th April 2017                                                                       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540-9D6F-4A30-A888-2EE61B5A02DE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en-US" sz="4000" dirty="0"/>
              <a:t>Manufacturing follow-up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Valve </a:t>
            </a:r>
            <a:r>
              <a:rPr lang="en-US" sz="2000" dirty="0"/>
              <a:t>box</a:t>
            </a:r>
          </a:p>
          <a:p>
            <a:pPr lvl="1"/>
            <a:r>
              <a:rPr lang="en-US" sz="2000" dirty="0"/>
              <a:t>Preparation of the manufacturing zone and upper flange hanging up </a:t>
            </a:r>
          </a:p>
          <a:p>
            <a:pPr lvl="1"/>
            <a:r>
              <a:rPr lang="en-US" sz="2000" dirty="0"/>
              <a:t>Reception </a:t>
            </a:r>
            <a:r>
              <a:rPr lang="en-US" sz="2000" dirty="0" smtClean="0"/>
              <a:t>control</a:t>
            </a:r>
          </a:p>
          <a:p>
            <a:pPr lvl="1">
              <a:buNone/>
            </a:pPr>
            <a:endParaRPr lang="en-US" sz="2000" dirty="0"/>
          </a:p>
          <a:p>
            <a:r>
              <a:rPr lang="en-US" sz="2000" dirty="0" smtClean="0"/>
              <a:t>Cryostat</a:t>
            </a:r>
          </a:p>
          <a:p>
            <a:pPr lvl="1"/>
            <a:r>
              <a:rPr lang="en-US" sz="2000" dirty="0"/>
              <a:t>Welding of the ferrules (L=300mm) on the lambda </a:t>
            </a:r>
            <a:r>
              <a:rPr lang="en-US" sz="2000" dirty="0" smtClean="0"/>
              <a:t>seat</a:t>
            </a:r>
          </a:p>
          <a:p>
            <a:pPr lvl="1"/>
            <a:r>
              <a:rPr lang="en-US" sz="2000" dirty="0" err="1" smtClean="0"/>
              <a:t>Sominex</a:t>
            </a:r>
            <a:r>
              <a:rPr lang="en-US" sz="2000" dirty="0" smtClean="0"/>
              <a:t> sent </a:t>
            </a:r>
            <a:r>
              <a:rPr lang="en-US" sz="2000" dirty="0" smtClean="0"/>
              <a:t>the vacuum vessel </a:t>
            </a:r>
            <a:r>
              <a:rPr lang="en-US" sz="2000" dirty="0" smtClean="0"/>
              <a:t>for cleaning</a:t>
            </a:r>
            <a:endParaRPr lang="en-US" sz="2000" dirty="0" smtClean="0"/>
          </a:p>
          <a:p>
            <a:pPr lvl="1"/>
            <a:r>
              <a:rPr lang="en-US" sz="2000" dirty="0" smtClean="0"/>
              <a:t>He leak test of vacuum vessel delayed to end of Week 16</a:t>
            </a:r>
          </a:p>
          <a:p>
            <a:pPr lvl="1">
              <a:buNone/>
            </a:pPr>
            <a:endParaRPr lang="en-US" sz="2000" dirty="0"/>
          </a:p>
          <a:p>
            <a:r>
              <a:rPr lang="en-US" sz="2000" dirty="0" smtClean="0"/>
              <a:t>Liquid insert</a:t>
            </a:r>
            <a:endParaRPr lang="en-US" sz="2000" dirty="0"/>
          </a:p>
          <a:p>
            <a:pPr lvl="1"/>
            <a:r>
              <a:rPr lang="en-US" sz="2000" dirty="0"/>
              <a:t>Assembly of the main components on the liquid </a:t>
            </a:r>
            <a:r>
              <a:rPr lang="en-US" sz="2000" dirty="0" smtClean="0"/>
              <a:t>insert</a:t>
            </a:r>
            <a:endParaRPr lang="en-US" sz="20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Teleconf ACS - FREIA 18th April 2017                                                                         </a:t>
            </a: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540-9D6F-4A30-A888-2EE61B5A02DE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781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fr-FR" sz="4000" dirty="0" smtClean="0"/>
              <a:t>Control and Command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25658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ISII-Tech send the technical details for 4 Stainless steel connections boxes. </a:t>
            </a:r>
            <a:endParaRPr lang="en-US" sz="1600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Teleconf ACS - FREIA 18th April 2017                                                                         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540-9D6F-4A30-A888-2EE61B5A02DE}" type="slidenum">
              <a:rPr lang="fr-FR" smtClean="0"/>
              <a:pPr/>
              <a:t>4</a:t>
            </a:fld>
            <a:endParaRPr lang="fr-FR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951240645"/>
              </p:ext>
            </p:extLst>
          </p:nvPr>
        </p:nvGraphicFramePr>
        <p:xfrm>
          <a:off x="575556" y="1988841"/>
          <a:ext cx="7992888" cy="4340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2664296"/>
                <a:gridCol w="2664296"/>
              </a:tblGrid>
              <a:tr h="48227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Associated</a:t>
                      </a:r>
                      <a:r>
                        <a:rPr lang="en-US" sz="1200" baseline="0" dirty="0" smtClean="0"/>
                        <a:t> systems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Dimensions </a:t>
                      </a:r>
                      <a:r>
                        <a:rPr lang="en-US" sz="1200" baseline="0" dirty="0" smtClean="0"/>
                        <a:t>[mm]</a:t>
                      </a:r>
                      <a:endParaRPr lang="en-US" sz="1200" dirty="0" smtClean="0"/>
                    </a:p>
                    <a:p>
                      <a:r>
                        <a:rPr lang="en-US" sz="1200" dirty="0" smtClean="0"/>
                        <a:t>(height</a:t>
                      </a:r>
                      <a:r>
                        <a:rPr lang="en-US" sz="1200" baseline="0" dirty="0" smtClean="0"/>
                        <a:t> x width x depth)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Connectors </a:t>
                      </a:r>
                      <a:endParaRPr lang="en-US" sz="1200" dirty="0"/>
                    </a:p>
                  </a:txBody>
                  <a:tcPr/>
                </a:tc>
              </a:tr>
              <a:tr h="86809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Cryostat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400x400x200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 x 12-pin connector for analog signals (7-wires)</a:t>
                      </a:r>
                    </a:p>
                    <a:p>
                      <a:r>
                        <a:rPr lang="en-US" sz="1200" dirty="0" smtClean="0"/>
                        <a:t>2 x 48-pin connectors for digital signals (60-wires)</a:t>
                      </a:r>
                      <a:endParaRPr lang="en-US" sz="1200" dirty="0"/>
                    </a:p>
                  </a:txBody>
                  <a:tcPr/>
                </a:tc>
              </a:tr>
              <a:tr h="125391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Valve Box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600x400x200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 x 12-pin connector for analog signals (6-wires)</a:t>
                      </a:r>
                    </a:p>
                    <a:p>
                      <a:r>
                        <a:rPr lang="en-US" sz="1200" dirty="0" smtClean="0"/>
                        <a:t>1</a:t>
                      </a:r>
                      <a:r>
                        <a:rPr lang="en-US" sz="1200" baseline="0" dirty="0" smtClean="0"/>
                        <a:t> x </a:t>
                      </a:r>
                      <a:r>
                        <a:rPr lang="en-US" sz="1200" dirty="0" smtClean="0"/>
                        <a:t>48-pin connector for analog signals (48-wires)</a:t>
                      </a:r>
                    </a:p>
                    <a:p>
                      <a:r>
                        <a:rPr lang="en-US" sz="1200" dirty="0" smtClean="0"/>
                        <a:t>2</a:t>
                      </a:r>
                      <a:r>
                        <a:rPr lang="en-US" sz="1200" baseline="0" dirty="0" smtClean="0"/>
                        <a:t> x </a:t>
                      </a:r>
                      <a:r>
                        <a:rPr lang="en-US" sz="1200" dirty="0" smtClean="0"/>
                        <a:t>48-pin connectors for digital signals (72-wires)</a:t>
                      </a:r>
                      <a:endParaRPr lang="en-US" sz="1200" dirty="0"/>
                    </a:p>
                  </a:txBody>
                  <a:tcPr/>
                </a:tc>
              </a:tr>
              <a:tr h="86809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Magnet</a:t>
                      </a:r>
                      <a:r>
                        <a:rPr lang="en-US" sz="1200" baseline="0" dirty="0" smtClean="0"/>
                        <a:t> Insert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400x400x200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 x 48-pin connectors for analog signals (74-wires)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1 x </a:t>
                      </a:r>
                      <a:r>
                        <a:rPr lang="en-US" sz="1200" dirty="0" smtClean="0"/>
                        <a:t>48-pin connector for digital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signals (40-wires)</a:t>
                      </a:r>
                    </a:p>
                  </a:txBody>
                  <a:tcPr/>
                </a:tc>
              </a:tr>
              <a:tr h="86809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Liquid Insert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400x400x200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 x 48-pin connector for analog signals (14-wires)</a:t>
                      </a:r>
                    </a:p>
                    <a:p>
                      <a:r>
                        <a:rPr lang="en-US" sz="1200" dirty="0" smtClean="0"/>
                        <a:t>1 x 12-pin connector for digital signals (6-wires)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dirty="0"/>
              <a:t>Control and Command</a:t>
            </a:r>
            <a:endParaRPr lang="en-US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8245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Connection boxes cost:</a:t>
            </a:r>
          </a:p>
          <a:p>
            <a:pPr lvl="1"/>
            <a:r>
              <a:rPr lang="en-US" sz="2000" dirty="0" smtClean="0"/>
              <a:t>Boxes</a:t>
            </a:r>
          </a:p>
          <a:p>
            <a:pPr lvl="1"/>
            <a:r>
              <a:rPr lang="en-US" sz="2000" dirty="0" smtClean="0"/>
              <a:t>Connectors and plugs</a:t>
            </a:r>
          </a:p>
          <a:p>
            <a:pPr lvl="1"/>
            <a:r>
              <a:rPr lang="en-US" sz="2000" dirty="0" smtClean="0"/>
              <a:t>Cabling</a:t>
            </a:r>
          </a:p>
          <a:p>
            <a:pPr marL="358775" lvl="1" indent="0">
              <a:buNone/>
            </a:pPr>
            <a:r>
              <a:rPr lang="en-US" sz="2000" dirty="0" smtClean="0"/>
              <a:t>The price of the 4 boxes (including the cabling operations), but without provision of connectors is about 10k€. </a:t>
            </a:r>
          </a:p>
          <a:p>
            <a:endParaRPr lang="en-US" dirty="0" smtClean="0"/>
          </a:p>
          <a:p>
            <a:r>
              <a:rPr lang="en-US" dirty="0" smtClean="0"/>
              <a:t>Sequences:</a:t>
            </a:r>
          </a:p>
          <a:p>
            <a:pPr lvl="1"/>
            <a:r>
              <a:rPr lang="en-US" sz="2000" dirty="0" smtClean="0"/>
              <a:t>The comments of UU are taken in account in the new version of the sequences of 14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April 2017.</a:t>
            </a:r>
          </a:p>
          <a:p>
            <a:pPr lvl="1"/>
            <a:r>
              <a:rPr lang="en-US" sz="2000" dirty="0" smtClean="0"/>
              <a:t>The remarks of ACS are included in the FREIA document “Feedback on </a:t>
            </a:r>
            <a:r>
              <a:rPr lang="en-US" sz="2000" dirty="0" err="1" smtClean="0"/>
              <a:t>Gersemi</a:t>
            </a:r>
            <a:r>
              <a:rPr lang="en-US" sz="2000" dirty="0" smtClean="0"/>
              <a:t> Sequences</a:t>
            </a:r>
            <a:r>
              <a:rPr lang="en-US" sz="2000" dirty="0" smtClean="0"/>
              <a:t>”</a:t>
            </a:r>
          </a:p>
          <a:p>
            <a:pPr lvl="1"/>
            <a:r>
              <a:rPr lang="en-US" sz="2000" dirty="0" smtClean="0"/>
              <a:t>ACS will send the sequences to ISII-Tech this week</a:t>
            </a:r>
            <a:endParaRPr lang="en-US" sz="2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Teleconf ACS - FREIA 18th April 2017                                                                        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540-9D6F-4A30-A888-2EE61B5A02DE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876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36712"/>
            <a:ext cx="6400831" cy="5761032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2359" y="0"/>
            <a:ext cx="8356445" cy="5464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µ</a:t>
            </a:r>
            <a:r>
              <a:rPr lang="en-US" dirty="0" err="1" smtClean="0"/>
              <a:t>Gersemi</a:t>
            </a:r>
            <a:r>
              <a:rPr lang="en-US" dirty="0" smtClean="0"/>
              <a:t> connected to VB</a:t>
            </a:r>
            <a:endParaRPr lang="en-US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44008" y="1052736"/>
            <a:ext cx="4499992" cy="182880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Cryostat connected ‘’as” L012</a:t>
            </a:r>
          </a:p>
          <a:p>
            <a:r>
              <a:rPr lang="en-US" sz="2000" dirty="0" smtClean="0"/>
              <a:t>Using trench for elbow</a:t>
            </a:r>
          </a:p>
          <a:p>
            <a:r>
              <a:rPr lang="en-US" sz="2000" dirty="0" smtClean="0"/>
              <a:t>Wood-blocks on both equipments (for </a:t>
            </a:r>
            <a:r>
              <a:rPr lang="en-US" sz="2000" dirty="0" err="1" smtClean="0"/>
              <a:t>levelling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8656134" y="6378653"/>
            <a:ext cx="352658" cy="365125"/>
          </a:xfrm>
        </p:spPr>
        <p:txBody>
          <a:bodyPr/>
          <a:lstStyle/>
          <a:p>
            <a:fld id="{F02F5254-C07E-4501-84DA-3065935CCFA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err="1" smtClean="0"/>
              <a:t>Teleconf</a:t>
            </a:r>
            <a:r>
              <a:rPr lang="en-US" dirty="0" smtClean="0"/>
              <a:t> ACS - FREIA 18th April 2017                                                                      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550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Teleconf ACS - FREIA 18th April 2017                                                                        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540-9D6F-4A30-A888-2EE61B5A02DE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7" name="Espace réservé du contenu 8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20" y="260648"/>
            <a:ext cx="8959180" cy="6342551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" y="116632"/>
            <a:ext cx="8820472" cy="5464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µ</a:t>
            </a:r>
            <a:r>
              <a:rPr lang="en-US" dirty="0" err="1" smtClean="0"/>
              <a:t>Gersemi</a:t>
            </a:r>
            <a:r>
              <a:rPr lang="en-US" dirty="0" smtClean="0"/>
              <a:t> elements</a:t>
            </a:r>
            <a:endParaRPr lang="en-US" sz="3200" dirty="0"/>
          </a:p>
        </p:txBody>
      </p:sp>
      <p:sp>
        <p:nvSpPr>
          <p:cNvPr id="9" name="Espace réservé du contenu 2"/>
          <p:cNvSpPr>
            <a:spLocks noGrp="1"/>
          </p:cNvSpPr>
          <p:nvPr>
            <p:ph sz="half" idx="1"/>
          </p:nvPr>
        </p:nvSpPr>
        <p:spPr>
          <a:xfrm>
            <a:off x="323528" y="980728"/>
            <a:ext cx="4896544" cy="2664296"/>
          </a:xfrm>
        </p:spPr>
        <p:txBody>
          <a:bodyPr>
            <a:noAutofit/>
          </a:bodyPr>
          <a:lstStyle/>
          <a:p>
            <a:r>
              <a:rPr lang="en-US" sz="2000" dirty="0" smtClean="0"/>
              <a:t>Cryostat access through bottom </a:t>
            </a:r>
          </a:p>
          <a:p>
            <a:endParaRPr lang="en-US" sz="2000" dirty="0" smtClean="0"/>
          </a:p>
          <a:p>
            <a:r>
              <a:rPr lang="en-US" sz="2000" dirty="0" smtClean="0"/>
              <a:t>Used lines: pumping - LN2 </a:t>
            </a:r>
            <a:r>
              <a:rPr lang="en-US" sz="2000" dirty="0" smtClean="0"/>
              <a:t>– </a:t>
            </a:r>
            <a:r>
              <a:rPr lang="en-US" sz="2000" dirty="0" err="1" smtClean="0"/>
              <a:t>LHe</a:t>
            </a:r>
            <a:r>
              <a:rPr lang="en-US" sz="2000" dirty="0" smtClean="0"/>
              <a:t> (</a:t>
            </a:r>
            <a:r>
              <a:rPr lang="en-US" sz="2000" dirty="0" smtClean="0"/>
              <a:t>cooling) </a:t>
            </a:r>
            <a:r>
              <a:rPr lang="en-US" sz="2000" dirty="0" smtClean="0"/>
              <a:t>– </a:t>
            </a:r>
            <a:r>
              <a:rPr lang="en-US" sz="2000" dirty="0" err="1" smtClean="0"/>
              <a:t>LHe</a:t>
            </a:r>
            <a:r>
              <a:rPr lang="en-US" sz="2000" dirty="0" smtClean="0"/>
              <a:t> (</a:t>
            </a:r>
            <a:r>
              <a:rPr lang="en-US" sz="2000" dirty="0" smtClean="0"/>
              <a:t>filling) </a:t>
            </a:r>
            <a:r>
              <a:rPr lang="en-US" sz="2000" dirty="0" smtClean="0"/>
              <a:t>– </a:t>
            </a:r>
            <a:r>
              <a:rPr lang="en-US" sz="2000" dirty="0" err="1" smtClean="0"/>
              <a:t>GHe</a:t>
            </a:r>
            <a:r>
              <a:rPr lang="en-US" sz="2000" dirty="0" smtClean="0"/>
              <a:t> (</a:t>
            </a:r>
            <a:r>
              <a:rPr lang="en-US" sz="2000" dirty="0" smtClean="0"/>
              <a:t>supercritical)</a:t>
            </a:r>
          </a:p>
          <a:p>
            <a:endParaRPr lang="en-US" sz="2000" dirty="0" smtClean="0"/>
          </a:p>
          <a:p>
            <a:r>
              <a:rPr lang="en-US" sz="2000" dirty="0" smtClean="0"/>
              <a:t>Hanged copper shield</a:t>
            </a:r>
          </a:p>
          <a:p>
            <a:endParaRPr lang="en-US" sz="2000" dirty="0" smtClean="0"/>
          </a:p>
          <a:p>
            <a:r>
              <a:rPr lang="en-US" sz="2000" dirty="0" smtClean="0"/>
              <a:t>Vacuum common with VB</a:t>
            </a:r>
          </a:p>
          <a:p>
            <a:endParaRPr lang="en-US" sz="2000" dirty="0"/>
          </a:p>
        </p:txBody>
      </p:sp>
      <p:sp>
        <p:nvSpPr>
          <p:cNvPr id="10" name="Espace réservé du pied de page 3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Teleconf ACS - FREIA 18th April 2017                                                                         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26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540-9D6F-4A30-A888-2EE61B5A02DE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12" name="Picture 3" descr="C:\Users\bujard\Documents\ACS\b Uppsala\images\µGer TopLid equiped 17April2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9"/>
            <a:ext cx="470622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bujard\Documents\ACS\b Uppsala\images\µGer TopLid equiped rear 17April2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764704"/>
            <a:ext cx="4139952" cy="573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re 1"/>
          <p:cNvSpPr txBox="1">
            <a:spLocks/>
          </p:cNvSpPr>
          <p:nvPr/>
        </p:nvSpPr>
        <p:spPr>
          <a:xfrm>
            <a:off x="1043608" y="0"/>
            <a:ext cx="7226351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Top Lid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equiped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467544" y="4365104"/>
            <a:ext cx="5112568" cy="1346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 measurement ports (+ insert … 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Standard </a:t>
            </a:r>
            <a:r>
              <a:rPr lang="en-US" sz="2400" dirty="0" smtClean="0"/>
              <a:t>GN2 and </a:t>
            </a:r>
            <a:r>
              <a:rPr lang="en-US" sz="2400" dirty="0" err="1" smtClean="0"/>
              <a:t>SHe</a:t>
            </a:r>
            <a:r>
              <a:rPr lang="en-US" sz="2400" dirty="0" smtClean="0"/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Heaters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Espace réservé du numéro de diapositive 4"/>
          <p:cNvSpPr txBox="1">
            <a:spLocks/>
          </p:cNvSpPr>
          <p:nvPr/>
        </p:nvSpPr>
        <p:spPr>
          <a:xfrm>
            <a:off x="11557203" y="6428134"/>
            <a:ext cx="261570" cy="26876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2F5254-C07E-4501-84DA-3065935CCF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err="1" smtClean="0"/>
              <a:t>Teleconf</a:t>
            </a:r>
            <a:r>
              <a:rPr lang="en-US" dirty="0" smtClean="0"/>
              <a:t> ACS - FREIA 18th April 2017                                                                      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026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Teleconf ACS - FREIA 18th April 2017                                                                        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540-9D6F-4A30-A888-2EE61B5A02DE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12" name="Picture 2" descr="C:\Users\bujard\Documents\ACS\b Uppsala\images\µGer TopLid equiped rear cut 17April2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697" y="404664"/>
            <a:ext cx="6903815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space réservé du contenu 2"/>
          <p:cNvSpPr txBox="1">
            <a:spLocks/>
          </p:cNvSpPr>
          <p:nvPr/>
        </p:nvSpPr>
        <p:spPr>
          <a:xfrm>
            <a:off x="395536" y="2348880"/>
            <a:ext cx="5999355" cy="1739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Inner Ø~300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Pressure regulation under article 4.3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Maximun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pressure &lt; 1b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256479" y="0"/>
            <a:ext cx="8887522" cy="5464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Top Lid </a:t>
            </a:r>
            <a:r>
              <a:rPr lang="en-US" dirty="0" err="1" smtClean="0"/>
              <a:t>equiped</a:t>
            </a:r>
            <a:r>
              <a:rPr lang="en-US" dirty="0" smtClean="0"/>
              <a:t> cut</a:t>
            </a:r>
            <a:endParaRPr lang="en-US" sz="3200" dirty="0"/>
          </a:p>
        </p:txBody>
      </p:sp>
      <p:sp>
        <p:nvSpPr>
          <p:cNvPr id="15" name="Espace réservé du pied de page 3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Teleconf ACS - FREIA 18th April 2017                                                                         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26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</TotalTime>
  <Words>594</Words>
  <Application>Microsoft Office PowerPoint</Application>
  <PresentationFormat>Affichage à l'écran (4:3)</PresentationFormat>
  <Paragraphs>120</Paragraphs>
  <Slides>11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4" baseType="lpstr">
      <vt:lpstr>Arial</vt:lpstr>
      <vt:lpstr>Calibri</vt:lpstr>
      <vt:lpstr>Thème Office</vt:lpstr>
      <vt:lpstr>Teleconference ACS – FREIA 18th April 2017</vt:lpstr>
      <vt:lpstr>Magnet insert mechanical studies</vt:lpstr>
      <vt:lpstr>Manufacturing follow-up</vt:lpstr>
      <vt:lpstr>Control and Command</vt:lpstr>
      <vt:lpstr>Control and Command</vt:lpstr>
      <vt:lpstr>µGersemi connected to VB</vt:lpstr>
      <vt:lpstr>µGersemi elements</vt:lpstr>
      <vt:lpstr>Présentation PowerPoint</vt:lpstr>
      <vt:lpstr>Top Lid equiped cut</vt:lpstr>
      <vt:lpstr>Présentation PowerPoint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thermeau</dc:creator>
  <cp:lastModifiedBy>Florian DIEUDEGARD</cp:lastModifiedBy>
  <cp:revision>98</cp:revision>
  <dcterms:created xsi:type="dcterms:W3CDTF">2017-03-13T06:50:06Z</dcterms:created>
  <dcterms:modified xsi:type="dcterms:W3CDTF">2017-04-18T08:00:48Z</dcterms:modified>
</cp:coreProperties>
</file>