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83" r:id="rId4"/>
    <p:sldId id="288" r:id="rId5"/>
    <p:sldId id="281" r:id="rId6"/>
    <p:sldId id="282" r:id="rId7"/>
    <p:sldId id="274" r:id="rId8"/>
    <p:sldId id="285" r:id="rId9"/>
    <p:sldId id="286" r:id="rId10"/>
    <p:sldId id="284" r:id="rId11"/>
    <p:sldId id="275" r:id="rId12"/>
    <p:sldId id="28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jard" initials="pb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E323-D1A1-4948-80C3-174F3AF98CB4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6E92-C05B-48A1-944F-2DD95A2F32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07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92A6-6427-45D0-9DE8-1618A34055AD}" type="datetimeFigureOut">
              <a:rPr lang="fr-FR" smtClean="0"/>
              <a:pPr/>
              <a:t>10/05/2017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A139-63E0-4622-AD2D-8594CBCC16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95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8F2-1521-48BE-B709-0C890A04788F}" type="datetime1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6949-E1E8-4A20-9E17-DBF0A58DD97F}" type="datetime1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C78C-CCF6-4681-9C79-29AAB156C5FD}" type="datetime1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0AF-F945-4BD8-B589-6FB341DFFF6D}" type="datetime1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50A0-880D-466D-AB33-530A4045C76B}" type="datetime1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4878-BF6C-4E84-ACEA-E67433223A93}" type="datetime1">
              <a:rPr lang="fr-FR" smtClean="0"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94AC-ED37-4A20-9BE8-83781D2F1E11}" type="datetime1">
              <a:rPr lang="fr-FR" smtClean="0"/>
              <a:t>10/05/2017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55E-8B2A-4FBF-AA8F-D38A73C76703}" type="datetime1">
              <a:rPr lang="fr-FR" smtClean="0"/>
              <a:t>10/05/2017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EBB6-391C-455B-90C0-54DB4C8AB4D7}" type="datetime1">
              <a:rPr lang="fr-FR" smtClean="0"/>
              <a:t>10/05/2017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F7FE-3D83-44D5-B2A1-EB64585F343E}" type="datetime1">
              <a:rPr lang="fr-FR" smtClean="0"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F37-B916-4F6B-82C1-14C7AF707201}" type="datetime1">
              <a:rPr lang="fr-FR" smtClean="0"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4412-7700-4F9B-B367-164E8BEA6466}" type="datetime1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err="1" smtClean="0"/>
              <a:t>Teleconference</a:t>
            </a:r>
            <a:r>
              <a:rPr lang="fr-FR" dirty="0" smtClean="0"/>
              <a:t> ACS – FREIA</a:t>
            </a:r>
            <a:br>
              <a:rPr lang="fr-FR" dirty="0" smtClean="0"/>
            </a:br>
            <a:r>
              <a:rPr lang="fr-FR" dirty="0" smtClean="0"/>
              <a:t>10</a:t>
            </a:r>
            <a:r>
              <a:rPr lang="fr-FR" baseline="30000" dirty="0" smtClean="0"/>
              <a:t>th</a:t>
            </a:r>
            <a:r>
              <a:rPr lang="fr-FR" dirty="0" smtClean="0"/>
              <a:t> May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6400800" cy="345638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Agenda: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Manufacturing follow-up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Control and command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Simulator – </a:t>
            </a:r>
            <a:r>
              <a:rPr lang="en-US" sz="2000" dirty="0" err="1" smtClean="0">
                <a:solidFill>
                  <a:schemeClr val="tx1"/>
                </a:solidFill>
              </a:rPr>
              <a:t>MicroGersemi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Planning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Control and Command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Sequences send to ISII-tech expected in week 21,</a:t>
            </a:r>
          </a:p>
          <a:p>
            <a:pPr lvl="1"/>
            <a:r>
              <a:rPr lang="en-US" dirty="0" smtClean="0"/>
              <a:t>Delay of programming: around 1 month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6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Espace réservé du contenu 8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15449"/>
            <a:ext cx="6800012" cy="634255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" y="116632"/>
            <a:ext cx="8820472" cy="54641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Simulator – </a:t>
            </a:r>
            <a:r>
              <a:rPr lang="en-US" dirty="0" err="1"/>
              <a:t>MicroGersemi</a:t>
            </a:r>
            <a:endParaRPr lang="en-US" sz="32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108748" y="692696"/>
            <a:ext cx="5035252" cy="3456384"/>
          </a:xfrm>
        </p:spPr>
        <p:txBody>
          <a:bodyPr>
            <a:noAutofit/>
          </a:bodyPr>
          <a:lstStyle/>
          <a:p>
            <a:r>
              <a:rPr lang="en-US" sz="2000" dirty="0" smtClean="0"/>
              <a:t>ACS and CD reviewed the design according to CD standards and workshop capacities </a:t>
            </a:r>
          </a:p>
          <a:p>
            <a:r>
              <a:rPr lang="en-US" sz="2000" dirty="0" smtClean="0"/>
              <a:t>Philippe </a:t>
            </a:r>
            <a:r>
              <a:rPr lang="en-US" sz="2000" dirty="0" err="1" smtClean="0"/>
              <a:t>Bujard</a:t>
            </a:r>
            <a:r>
              <a:rPr lang="en-US" sz="2000" dirty="0" smtClean="0"/>
              <a:t> is completing the manufacturing drawings </a:t>
            </a:r>
          </a:p>
          <a:p>
            <a:r>
              <a:rPr lang="en-US" sz="2000" dirty="0" smtClean="0"/>
              <a:t>Manufacturing drawings for externally proceed parts, (7 flanges over Ø150) expected week </a:t>
            </a:r>
            <a:r>
              <a:rPr lang="en-US" sz="2000" dirty="0" smtClean="0"/>
              <a:t>19</a:t>
            </a:r>
          </a:p>
          <a:p>
            <a:r>
              <a:rPr lang="en-US" sz="2000" dirty="0" smtClean="0"/>
              <a:t>Next weeks, the cryogenic scheme will be updated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Teleconf ACS - FREIA 18th April 2017                                                                        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</a:t>
            </a:r>
            <a:endParaRPr lang="en-US" sz="32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An updated planning is under review at CD, expected week 19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Teleconf ACS - FREIA 18th April 2017                                                                        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5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Manufacturing follow-up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Cryostat</a:t>
            </a:r>
          </a:p>
          <a:p>
            <a:pPr lvl="1" algn="just"/>
            <a:r>
              <a:rPr lang="en-US" sz="2000" dirty="0" smtClean="0"/>
              <a:t>SOMINEX finished the vacuum vessel. Delivery expected middle of week 19.</a:t>
            </a:r>
          </a:p>
          <a:p>
            <a:pPr lvl="1" algn="just"/>
            <a:r>
              <a:rPr lang="en-US" sz="2000" dirty="0"/>
              <a:t>ACS has been invited by CD for the receiving </a:t>
            </a:r>
            <a:r>
              <a:rPr lang="en-US" sz="2000" dirty="0" smtClean="0"/>
              <a:t>tests at SOMINEX: </a:t>
            </a:r>
          </a:p>
          <a:p>
            <a:pPr lvl="2" algn="just"/>
            <a:r>
              <a:rPr lang="en-US" sz="1600" dirty="0" smtClean="0"/>
              <a:t>Dimensional control, </a:t>
            </a:r>
            <a:r>
              <a:rPr lang="en-US" sz="1600" dirty="0" smtClean="0"/>
              <a:t>OK</a:t>
            </a:r>
            <a:endParaRPr lang="en-US" sz="1600" dirty="0" smtClean="0"/>
          </a:p>
          <a:p>
            <a:pPr lvl="2" algn="just"/>
            <a:r>
              <a:rPr lang="en-US" sz="1600" dirty="0" smtClean="0"/>
              <a:t>Cleaning control</a:t>
            </a:r>
            <a:r>
              <a:rPr lang="en-US" sz="1600" dirty="0" smtClean="0"/>
              <a:t>, OK</a:t>
            </a:r>
            <a:endParaRPr lang="en-US" sz="1600" dirty="0" smtClean="0"/>
          </a:p>
          <a:p>
            <a:pPr lvl="2" algn="just"/>
            <a:r>
              <a:rPr lang="en-US" sz="1600" dirty="0" smtClean="0"/>
              <a:t>helium </a:t>
            </a:r>
            <a:r>
              <a:rPr lang="en-US" sz="1600" dirty="0"/>
              <a:t>leak </a:t>
            </a:r>
            <a:r>
              <a:rPr lang="en-US" sz="1600" dirty="0" smtClean="0"/>
              <a:t>control, OK</a:t>
            </a:r>
            <a:endParaRPr lang="en-US" sz="1600" dirty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47825"/>
            <a:ext cx="4197796" cy="314834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44008" y="4796172"/>
            <a:ext cx="387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Test installation for the vacuum vessel at SOMINEX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578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3045" y="849561"/>
            <a:ext cx="7398115" cy="53019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Manufacturing follow-up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5946737"/>
            <a:ext cx="9505056" cy="60893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Cryostat</a:t>
            </a:r>
          </a:p>
          <a:p>
            <a:pPr lvl="1" algn="just"/>
            <a:r>
              <a:rPr lang="en-US" sz="2000" dirty="0" smtClean="0"/>
              <a:t>ACS measure the dimensions of the vacuum vessel to check with the pit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375" y="116632"/>
            <a:ext cx="330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Dimensional validation using the 3D model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170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55576" y="937677"/>
            <a:ext cx="7128792" cy="50071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Manufacturing follow-up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-26168" y="5944805"/>
            <a:ext cx="9505056" cy="60893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Cryostat</a:t>
            </a:r>
          </a:p>
          <a:p>
            <a:pPr lvl="1" algn="just"/>
            <a:r>
              <a:rPr lang="en-US" sz="2000" dirty="0" smtClean="0"/>
              <a:t>Distances between beams(roof) and components of the liquid insert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375" y="116632"/>
            <a:ext cx="330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Dimensional validation using the 3D model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61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Manufacturing follow-up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Cryostat</a:t>
            </a:r>
          </a:p>
          <a:p>
            <a:pPr lvl="1" algn="just"/>
            <a:r>
              <a:rPr lang="en-US" sz="2000" dirty="0" smtClean="0"/>
              <a:t>The lambda seat has been re-machined to obtain the flatness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48200" y="5364987"/>
            <a:ext cx="347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Lambda seat installation on the machine tool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Manufacturing follow-up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Cryostat</a:t>
            </a:r>
          </a:p>
          <a:p>
            <a:pPr lvl="1" algn="just"/>
            <a:r>
              <a:rPr lang="en-US" sz="2000" dirty="0" smtClean="0"/>
              <a:t>CD performed the welding of the pressure vessel tubes</a:t>
            </a:r>
          </a:p>
          <a:p>
            <a:pPr lvl="1" algn="just"/>
            <a:r>
              <a:rPr lang="en-US" sz="2000" dirty="0" smtClean="0"/>
              <a:t>X-ray test will be performed in week 19</a:t>
            </a:r>
          </a:p>
          <a:p>
            <a:pPr lvl="1" algn="just"/>
            <a:r>
              <a:rPr lang="en-US" sz="2000" dirty="0"/>
              <a:t>CD </a:t>
            </a:r>
            <a:r>
              <a:rPr lang="en-US" sz="2000" dirty="0" smtClean="0"/>
              <a:t>expects the </a:t>
            </a:r>
            <a:r>
              <a:rPr lang="en-US" sz="2000" dirty="0"/>
              <a:t>delivery of </a:t>
            </a:r>
            <a:r>
              <a:rPr lang="en-US" sz="2000" dirty="0" smtClean="0"/>
              <a:t>all parts soon </a:t>
            </a:r>
            <a:r>
              <a:rPr lang="en-US" sz="2000" dirty="0"/>
              <a:t>to finish the welding of the pressure </a:t>
            </a:r>
            <a:r>
              <a:rPr lang="en-US" sz="2000" dirty="0" smtClean="0"/>
              <a:t>vessel, in week 20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297001" y="5996087"/>
            <a:ext cx="282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Welding of the pressure vessel tubes</a:t>
            </a:r>
            <a:endParaRPr lang="en-US" sz="1400" i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70124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961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Control and Command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 boxes </a:t>
            </a:r>
          </a:p>
          <a:p>
            <a:pPr lvl="1"/>
            <a:r>
              <a:rPr lang="en-US" dirty="0" smtClean="0"/>
              <a:t>There will be 4 connection boxes placed on the systems:</a:t>
            </a:r>
          </a:p>
          <a:p>
            <a:pPr lvl="2"/>
            <a:r>
              <a:rPr lang="en-US" dirty="0" smtClean="0"/>
              <a:t>1 for cryostat</a:t>
            </a:r>
          </a:p>
          <a:p>
            <a:pPr lvl="2"/>
            <a:r>
              <a:rPr lang="en-US" dirty="0" smtClean="0"/>
              <a:t>1 for valve box</a:t>
            </a:r>
          </a:p>
          <a:p>
            <a:pPr lvl="2"/>
            <a:r>
              <a:rPr lang="en-US" dirty="0" smtClean="0"/>
              <a:t>1 for magnet insert</a:t>
            </a:r>
          </a:p>
          <a:p>
            <a:pPr lvl="2"/>
            <a:r>
              <a:rPr lang="en-US" dirty="0" smtClean="0"/>
              <a:t>1 for liquid insert</a:t>
            </a:r>
          </a:p>
          <a:p>
            <a:pPr lvl="1"/>
            <a:r>
              <a:rPr lang="en-US" dirty="0" smtClean="0"/>
              <a:t>Those boxes collect only the equipment operating at room temperature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4113" t="41505" r="18222" b="9280"/>
          <a:stretch/>
        </p:blipFill>
        <p:spPr bwMode="auto">
          <a:xfrm>
            <a:off x="4355476" y="1647825"/>
            <a:ext cx="4586041" cy="2201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3492" y="4265658"/>
            <a:ext cx="1990090" cy="16744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26516" y="3814391"/>
            <a:ext cx="3515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Schematic diagram of a connection box inside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97001" y="5996087"/>
            <a:ext cx="3175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Sample of feedthrough for incoming wire</a:t>
            </a:r>
          </a:p>
        </p:txBody>
      </p:sp>
    </p:spTree>
    <p:extLst>
      <p:ext uri="{BB962C8B-B14F-4D97-AF65-F5344CB8AC3E}">
        <p14:creationId xmlns:p14="http://schemas.microsoft.com/office/powerpoint/2010/main" val="8987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Control and Command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 boxes </a:t>
            </a:r>
          </a:p>
          <a:p>
            <a:pPr lvl="1"/>
            <a:r>
              <a:rPr lang="en-US" dirty="0" smtClean="0"/>
              <a:t>A 5</a:t>
            </a:r>
            <a:r>
              <a:rPr lang="en-US" baseline="30000" dirty="0" smtClean="0"/>
              <a:t>th</a:t>
            </a:r>
            <a:r>
              <a:rPr lang="en-US" dirty="0" smtClean="0"/>
              <a:t> connection box will be placed in the pit and dedicated for the instrumentation of the inserts,</a:t>
            </a:r>
          </a:p>
          <a:p>
            <a:pPr lvl="1"/>
            <a:r>
              <a:rPr lang="en-US" dirty="0" smtClean="0"/>
              <a:t>Instrumentation of insert </a:t>
            </a:r>
            <a:r>
              <a:rPr lang="en-US" dirty="0" smtClean="0"/>
              <a:t>will </a:t>
            </a:r>
            <a:r>
              <a:rPr lang="en-US" dirty="0" smtClean="0"/>
              <a:t>be connected to the 5</a:t>
            </a:r>
            <a:r>
              <a:rPr lang="en-US" baseline="30000" dirty="0" smtClean="0"/>
              <a:t>th</a:t>
            </a:r>
            <a:r>
              <a:rPr lang="en-US" dirty="0" smtClean="0"/>
              <a:t> box </a:t>
            </a:r>
            <a:r>
              <a:rPr lang="en-US" dirty="0"/>
              <a:t>in which all insert instrumentation cables will be connected at the electrical cabinet</a:t>
            </a:r>
            <a:endParaRPr lang="en-US" dirty="0" smtClean="0"/>
          </a:p>
          <a:p>
            <a:pPr lvl="1"/>
            <a:r>
              <a:rPr lang="en-US" dirty="0" smtClean="0"/>
              <a:t>The quotation is ongoing by ISII-Tech.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4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Control and Command</a:t>
            </a:r>
            <a:endParaRPr lang="en-US" sz="4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001" t="2360" r="14160" b="8887"/>
          <a:stretch/>
        </p:blipFill>
        <p:spPr>
          <a:xfrm>
            <a:off x="191661" y="1417638"/>
            <a:ext cx="4067863" cy="345152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10th May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3069" t="17801" r="16138" b="23400"/>
          <a:stretch/>
        </p:blipFill>
        <p:spPr>
          <a:xfrm>
            <a:off x="4355976" y="1417638"/>
            <a:ext cx="4631916" cy="30161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52727" y="3128547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06243" y="2202994"/>
            <a:ext cx="867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CB_INSERT</a:t>
            </a:r>
            <a:endParaRPr lang="en-US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018062" y="3323896"/>
            <a:ext cx="1048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CB_CRYOSTAT</a:t>
            </a:r>
            <a:endParaRPr lang="en-US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15816" y="2180896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CB_VB</a:t>
            </a:r>
            <a:endParaRPr lang="en-US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355976" y="440749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CB: connection box</a:t>
            </a:r>
          </a:p>
          <a:p>
            <a:r>
              <a:rPr lang="en-US" sz="1200" dirty="0" smtClean="0"/>
              <a:t>IB: </a:t>
            </a:r>
            <a:r>
              <a:rPr lang="en-US" sz="1200" dirty="0"/>
              <a:t>instrumentation box </a:t>
            </a:r>
            <a:r>
              <a:rPr lang="en-US" sz="1200" dirty="0" smtClean="0"/>
              <a:t>(dimensions </a:t>
            </a:r>
            <a:r>
              <a:rPr lang="en-US" sz="1200" dirty="0"/>
              <a:t>under estimated)</a:t>
            </a:r>
            <a:endParaRPr lang="en-US" sz="12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6016614" y="2374203"/>
            <a:ext cx="1048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CB_CRYOSTAT</a:t>
            </a:r>
            <a:endParaRPr lang="en-US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982877" y="2158635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CB_VB</a:t>
            </a:r>
            <a:endParaRPr lang="en-US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259524" y="2938553"/>
            <a:ext cx="867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CB_INSERT</a:t>
            </a:r>
            <a:endParaRPr lang="en-US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572000" y="3635798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IB</a:t>
            </a:r>
            <a:endParaRPr lang="en-US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915816" y="3958028"/>
            <a:ext cx="1247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Electrical cabinet</a:t>
            </a:r>
            <a:endParaRPr lang="en-US" sz="1200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8063167" y="3049893"/>
            <a:ext cx="1247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Electrical cabinet</a:t>
            </a:r>
            <a:endParaRPr lang="en-US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98442" y="5008695"/>
            <a:ext cx="832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Attempt to install the junction boxes and </a:t>
            </a:r>
            <a:r>
              <a:rPr lang="en-US" dirty="0" smtClean="0"/>
              <a:t>instrumentation box</a:t>
            </a:r>
          </a:p>
          <a:p>
            <a:r>
              <a:rPr lang="en-US" dirty="0" smtClean="0"/>
              <a:t>Due to a lack of space, welded supports seems require to maintain boxes as part of the cryostat and the insert while keeping access to the top lid and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532</Words>
  <Application>Microsoft Office PowerPoint</Application>
  <PresentationFormat>Affichage à l'écran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Teleconference ACS – FREIA 10th May 2017</vt:lpstr>
      <vt:lpstr>Manufacturing follow-up</vt:lpstr>
      <vt:lpstr>Manufacturing follow-up</vt:lpstr>
      <vt:lpstr>Manufacturing follow-up</vt:lpstr>
      <vt:lpstr>Manufacturing follow-up</vt:lpstr>
      <vt:lpstr>Manufacturing follow-up</vt:lpstr>
      <vt:lpstr>Control and Command</vt:lpstr>
      <vt:lpstr>Control and Command</vt:lpstr>
      <vt:lpstr>Control and Command</vt:lpstr>
      <vt:lpstr>Control and Command</vt:lpstr>
      <vt:lpstr>Simulator – MicroGersemi</vt:lpstr>
      <vt:lpstr>Planning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thermeau</dc:creator>
  <cp:lastModifiedBy>Florian DIEUDEGARD</cp:lastModifiedBy>
  <cp:revision>130</cp:revision>
  <dcterms:created xsi:type="dcterms:W3CDTF">2017-03-13T06:50:06Z</dcterms:created>
  <dcterms:modified xsi:type="dcterms:W3CDTF">2017-05-10T09:07:21Z</dcterms:modified>
</cp:coreProperties>
</file>