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64" r:id="rId5"/>
    <p:sldId id="266" r:id="rId6"/>
    <p:sldId id="268" r:id="rId7"/>
    <p:sldId id="269" r:id="rId8"/>
    <p:sldId id="257" r:id="rId9"/>
    <p:sldId id="267" r:id="rId10"/>
    <p:sldId id="259" r:id="rId11"/>
    <p:sldId id="270" r:id="rId12"/>
    <p:sldId id="261" r:id="rId13"/>
    <p:sldId id="263" r:id="rId14"/>
    <p:sldId id="26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F379996-8152-429A-94E5-CC0066161542}" type="datetimeFigureOut">
              <a:rPr lang="sv-SE" smtClean="0"/>
              <a:t>17-04-27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 smtClean="0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Materials </a:t>
            </a:r>
            <a:r>
              <a:rPr lang="sv-SE" dirty="0" err="1"/>
              <a:t>T</a:t>
            </a:r>
            <a:r>
              <a:rPr lang="sv-SE" dirty="0" err="1" smtClean="0"/>
              <a:t>heory</a:t>
            </a:r>
            <a:endParaRPr lang="sv-SE" dirty="0"/>
          </a:p>
        </p:txBody>
      </p:sp>
      <p:pic>
        <p:nvPicPr>
          <p:cNvPr id="6" name="Picture 5" descr="Screenshot 2017-04-25 16.1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65578"/>
            <a:ext cx="5369024" cy="4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4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008" y="2213107"/>
            <a:ext cx="8071440" cy="229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Division uses national (within SNIC) 10.000 cores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simultaneously all the time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Division uses 12% of national supercomputer-resources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In house usage for code-development: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	170.000 core hours/month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4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Processes: Administration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604" y="1988840"/>
            <a:ext cx="77276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Weekly </a:t>
            </a:r>
            <a:r>
              <a:rPr lang="en-US" sz="2400" dirty="0" smtClean="0"/>
              <a:t>Division </a:t>
            </a:r>
            <a:r>
              <a:rPr lang="en-US" sz="2400" dirty="0" smtClean="0"/>
              <a:t>seminar with good attendance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Monthly </a:t>
            </a:r>
            <a:r>
              <a:rPr lang="en-US" sz="2400" dirty="0" smtClean="0"/>
              <a:t>Division </a:t>
            </a:r>
            <a:r>
              <a:rPr lang="en-US" sz="2400" dirty="0" smtClean="0"/>
              <a:t>council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Delegated duties within </a:t>
            </a:r>
            <a:r>
              <a:rPr lang="en-US" sz="2400" dirty="0" smtClean="0"/>
              <a:t>Division</a:t>
            </a:r>
            <a:r>
              <a:rPr lang="en-US" sz="2400" dirty="0" smtClean="0"/>
              <a:t>: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computer (PhD-student), kitchen (2 PhD-students),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office space </a:t>
            </a:r>
            <a:r>
              <a:rPr lang="en-US" sz="2400" dirty="0" smtClean="0"/>
              <a:t>(2 </a:t>
            </a:r>
            <a:r>
              <a:rPr lang="en-US" sz="2400" dirty="0" smtClean="0"/>
              <a:t>researchers),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undergraduate teaching (researcher),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PhD-education (professor),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master program (</a:t>
            </a:r>
            <a:r>
              <a:rPr lang="en-US" sz="2400" dirty="0" err="1" smtClean="0"/>
              <a:t>lektor</a:t>
            </a:r>
            <a:r>
              <a:rPr lang="en-US" sz="2400" dirty="0" smtClean="0"/>
              <a:t>), webpage (researcher),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coffee and cake responsible twice a week (rotating),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information (external) </a:t>
            </a:r>
            <a:r>
              <a:rPr lang="en-US" sz="2400" dirty="0" smtClean="0"/>
              <a:t>(</a:t>
            </a:r>
            <a:r>
              <a:rPr lang="en-US" sz="2400" dirty="0" err="1" smtClean="0"/>
              <a:t>lektor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24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Processes: Future at </a:t>
            </a: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1808" y="2080241"/>
            <a:ext cx="7622600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Collegial discussions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Discussions at </a:t>
            </a:r>
            <a:r>
              <a:rPr lang="en-US" sz="2400" dirty="0"/>
              <a:t>D</a:t>
            </a:r>
            <a:r>
              <a:rPr lang="en-US" sz="2400" dirty="0" smtClean="0"/>
              <a:t>ivision </a:t>
            </a:r>
            <a:r>
              <a:rPr lang="en-US" sz="2400" dirty="0" smtClean="0"/>
              <a:t>council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Discussions between program responsible professor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 and head of </a:t>
            </a:r>
            <a:r>
              <a:rPr lang="en-US" sz="2400" dirty="0" smtClean="0"/>
              <a:t>Division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5420" y="4398203"/>
            <a:ext cx="6319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Future strategy</a:t>
            </a:r>
            <a:r>
              <a:rPr lang="en-US" sz="2400" dirty="0" smtClean="0"/>
              <a:t>: We actively recruit ERC and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Wallenberg recipients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2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Processes: Part of </a:t>
            </a:r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176" y="2204864"/>
            <a:ext cx="6096541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-   </a:t>
            </a:r>
            <a:r>
              <a:rPr lang="en-US" sz="2400" dirty="0" smtClean="0"/>
              <a:t>Strategy documents, plans of </a:t>
            </a:r>
            <a:r>
              <a:rPr lang="en-US" sz="2400" dirty="0" smtClean="0"/>
              <a:t>action;</a:t>
            </a:r>
            <a:endParaRPr lang="en-US" sz="2400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Weekly meeting </a:t>
            </a:r>
            <a:r>
              <a:rPr lang="en-US" sz="2400" dirty="0" smtClean="0"/>
              <a:t>between Division Heads,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   </a:t>
            </a:r>
            <a:r>
              <a:rPr lang="en-US" sz="2400" dirty="0"/>
              <a:t>H</a:t>
            </a:r>
            <a:r>
              <a:rPr lang="en-US" sz="2400" dirty="0" smtClean="0"/>
              <a:t>ead </a:t>
            </a:r>
            <a:r>
              <a:rPr lang="en-US" sz="2400" dirty="0" smtClean="0"/>
              <a:t>of </a:t>
            </a:r>
            <a:r>
              <a:rPr lang="en-US" sz="2400" dirty="0" smtClean="0"/>
              <a:t>Department </a:t>
            </a:r>
            <a:r>
              <a:rPr lang="en-US" sz="2400" dirty="0" smtClean="0"/>
              <a:t>and </a:t>
            </a:r>
            <a:r>
              <a:rPr lang="en-US" sz="2400" dirty="0" smtClean="0"/>
              <a:t>Section </a:t>
            </a:r>
            <a:r>
              <a:rPr lang="en-US" sz="2400" dirty="0"/>
              <a:t>D</a:t>
            </a:r>
            <a:r>
              <a:rPr lang="en-US" sz="2400" dirty="0" smtClean="0"/>
              <a:t>ean;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5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7353295" cy="347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/>
              <a:t>Career paths for younger </a:t>
            </a:r>
            <a:r>
              <a:rPr lang="en-US" sz="2400" dirty="0" smtClean="0"/>
              <a:t>scientists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Seminar-culture on </a:t>
            </a:r>
            <a:r>
              <a:rPr lang="en-US" sz="2400" dirty="0" smtClean="0"/>
              <a:t>Department </a:t>
            </a:r>
            <a:r>
              <a:rPr lang="en-US" sz="2400" dirty="0" smtClean="0"/>
              <a:t>level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Division identity (culture, two locations)</a:t>
            </a:r>
            <a:endParaRPr lang="en-US" sz="2400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Infrastructure finances</a:t>
            </a:r>
            <a:endParaRPr lang="en-US" sz="2400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Unbalanced external finances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Few students in Master program (materials theory)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Teaching possibilities have to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3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</a:t>
            </a:r>
            <a:endParaRPr lang="en-US" dirty="0"/>
          </a:p>
        </p:txBody>
      </p:sp>
      <p:pic>
        <p:nvPicPr>
          <p:cNvPr id="7" name="Picture 6" descr="Screenshot 2017-05-05 16.3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1988840"/>
            <a:ext cx="6100645" cy="4030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1916832"/>
            <a:ext cx="57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1916832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Lektor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202" y="3140968"/>
            <a:ext cx="1192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Own funding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8164" y="465313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permanent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8229" y="4653136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2-year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4614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</a:t>
            </a:r>
            <a:r>
              <a:rPr lang="en-US" sz="2400" dirty="0" smtClean="0"/>
              <a:t>Basic science (curiosity driven)</a:t>
            </a:r>
          </a:p>
          <a:p>
            <a:r>
              <a:rPr lang="en-US" sz="2400" dirty="0" smtClean="0"/>
              <a:t>- Multidisciplinary science</a:t>
            </a:r>
          </a:p>
          <a:p>
            <a:r>
              <a:rPr lang="en-US" sz="2400" dirty="0" smtClean="0"/>
              <a:t>- Interdisciplinary science</a:t>
            </a:r>
          </a:p>
          <a:p>
            <a:r>
              <a:rPr lang="en-US" sz="2400" dirty="0" smtClean="0"/>
              <a:t>- Applied science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3861048"/>
            <a:ext cx="4359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h-index (Teachers) 32</a:t>
            </a:r>
          </a:p>
          <a:p>
            <a:endParaRPr lang="en-US" sz="2400" dirty="0" smtClean="0"/>
          </a:p>
          <a:p>
            <a:r>
              <a:rPr lang="en-US" sz="2400" dirty="0" smtClean="0"/>
              <a:t>10/11 hold grant (Teachers)</a:t>
            </a:r>
          </a:p>
          <a:p>
            <a:r>
              <a:rPr lang="en-US" sz="2400" dirty="0" smtClean="0"/>
              <a:t>6/17 hold grant (Researchers)</a:t>
            </a:r>
          </a:p>
        </p:txBody>
      </p:sp>
    </p:spTree>
    <p:extLst>
      <p:ext uri="{BB962C8B-B14F-4D97-AF65-F5344CB8AC3E}">
        <p14:creationId xmlns:p14="http://schemas.microsoft.com/office/powerpoint/2010/main" val="96070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II</a:t>
            </a:r>
            <a:endParaRPr lang="en-US" dirty="0"/>
          </a:p>
        </p:txBody>
      </p:sp>
      <p:pic>
        <p:nvPicPr>
          <p:cNvPr id="4" name="Picture 3" descr="materials theory interdisciplinar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516216" cy="4883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381328"/>
            <a:ext cx="2176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© Ralph </a:t>
            </a:r>
            <a:r>
              <a:rPr lang="en-US" sz="1400" i="1" dirty="0" err="1" smtClean="0"/>
              <a:t>Scheicher</a:t>
            </a:r>
            <a:r>
              <a:rPr lang="en-US" sz="1400" i="1" dirty="0" smtClean="0"/>
              <a:t> 2014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6165304"/>
            <a:ext cx="3096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Topological systems, quantum information,  strongly correlated systems, magnetism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75502"/>
            <a:ext cx="1888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Functional magnetic materials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027568"/>
            <a:ext cx="813043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Magnetism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2956202"/>
            <a:ext cx="671936" cy="327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Magnetism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140968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Magnetism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4280785"/>
            <a:ext cx="813043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Magnetism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6351131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Magnetism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5661248"/>
            <a:ext cx="94728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m</a:t>
            </a:r>
            <a:r>
              <a:rPr lang="en-US" sz="1000" dirty="0" smtClean="0"/>
              <a:t>athematical</a:t>
            </a:r>
          </a:p>
          <a:p>
            <a:pPr algn="ctr"/>
            <a:r>
              <a:rPr lang="en-US" sz="1000" dirty="0" smtClean="0"/>
              <a:t>physics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724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pic>
        <p:nvPicPr>
          <p:cNvPr id="8" name="Picture 7" descr="Screenshot 2017-05-08 12.4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3"/>
            <a:ext cx="4090144" cy="4592116"/>
          </a:xfrm>
          <a:prstGeom prst="rect">
            <a:avLst/>
          </a:prstGeom>
        </p:spPr>
      </p:pic>
      <p:pic>
        <p:nvPicPr>
          <p:cNvPr id="9" name="Picture 8" descr="Screenshot 2017-05-08 12.49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1917"/>
            <a:ext cx="3960440" cy="46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equality</a:t>
            </a:r>
            <a:endParaRPr lang="en-US" dirty="0"/>
          </a:p>
        </p:txBody>
      </p:sp>
      <p:pic>
        <p:nvPicPr>
          <p:cNvPr id="7" name="Picture 6" descr="Screenshot 2017-05-08 12.5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" y="2782289"/>
            <a:ext cx="3032254" cy="3238999"/>
          </a:xfrm>
          <a:prstGeom prst="rect">
            <a:avLst/>
          </a:prstGeom>
        </p:spPr>
      </p:pic>
      <p:pic>
        <p:nvPicPr>
          <p:cNvPr id="8" name="Picture 7" descr="Screenshot 2017-05-08 12.5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6559"/>
            <a:ext cx="2952328" cy="3242721"/>
          </a:xfrm>
          <a:prstGeom prst="rect">
            <a:avLst/>
          </a:prstGeom>
        </p:spPr>
      </p:pic>
      <p:pic>
        <p:nvPicPr>
          <p:cNvPr id="9" name="Picture 8" descr="Screenshot 2017-05-08 12.59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3096344" cy="33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6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en-US" dirty="0"/>
          </a:p>
        </p:txBody>
      </p:sp>
      <p:pic>
        <p:nvPicPr>
          <p:cNvPr id="3" name="Picture 2" descr="Screenshot 2017-04-29 10.0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747120" cy="42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1300" y="34094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980728"/>
            <a:ext cx="3452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</a:t>
            </a:r>
            <a:r>
              <a:rPr lang="en-US" sz="2400" dirty="0" smtClean="0"/>
              <a:t>58,8 </a:t>
            </a:r>
            <a:r>
              <a:rPr lang="en-US" sz="2400" dirty="0" smtClean="0"/>
              <a:t>MSEK</a:t>
            </a:r>
            <a:r>
              <a:rPr lang="en-US" sz="2400" dirty="0" smtClean="0"/>
              <a:t> </a:t>
            </a:r>
            <a:r>
              <a:rPr lang="en-US" sz="2400" dirty="0" smtClean="0"/>
              <a:t>(2016)</a:t>
            </a:r>
            <a:endParaRPr lang="en-US" sz="2400" dirty="0"/>
          </a:p>
        </p:txBody>
      </p:sp>
      <p:pic>
        <p:nvPicPr>
          <p:cNvPr id="4" name="Picture 3" descr="Screenshot 2017-04-29 10.1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5499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8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grants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619508"/>
            <a:ext cx="18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(2016) 34 MSEK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1772816"/>
            <a:ext cx="208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(2010) 20,4 MSEK</a:t>
            </a:r>
            <a:endParaRPr lang="en-US" dirty="0"/>
          </a:p>
        </p:txBody>
      </p:sp>
      <p:pic>
        <p:nvPicPr>
          <p:cNvPr id="8" name="Picture 7" descr="Screenshot 2017-05-02 09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988420" cy="4014545"/>
          </a:xfrm>
          <a:prstGeom prst="rect">
            <a:avLst/>
          </a:prstGeom>
        </p:spPr>
      </p:pic>
      <p:pic>
        <p:nvPicPr>
          <p:cNvPr id="9" name="Picture 8" descr="Screenshot 2017-05-07 07.48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7468"/>
            <a:ext cx="4878916" cy="45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20066</TotalTime>
  <Words>285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Universitetets mall</vt:lpstr>
      <vt:lpstr>Materials Theory</vt:lpstr>
      <vt:lpstr>Personnel </vt:lpstr>
      <vt:lpstr>Research I</vt:lpstr>
      <vt:lpstr>Research II</vt:lpstr>
      <vt:lpstr>Mobility</vt:lpstr>
      <vt:lpstr>Gender equality</vt:lpstr>
      <vt:lpstr>Internationalization</vt:lpstr>
      <vt:lpstr>Economy</vt:lpstr>
      <vt:lpstr>External grants</vt:lpstr>
      <vt:lpstr>Infrastructure</vt:lpstr>
      <vt:lpstr>Processes: Administration </vt:lpstr>
      <vt:lpstr>Processes: Future at Division</vt:lpstr>
      <vt:lpstr>Processes: Part of Faculty</vt:lpstr>
      <vt:lpstr>Challenges</vt:lpstr>
    </vt:vector>
  </TitlesOfParts>
  <Company>Engelska parken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Susanne Mirbt</cp:lastModifiedBy>
  <cp:revision>48</cp:revision>
  <dcterms:created xsi:type="dcterms:W3CDTF">2013-08-22T08:31:25Z</dcterms:created>
  <dcterms:modified xsi:type="dcterms:W3CDTF">2017-05-09T05:40:22Z</dcterms:modified>
</cp:coreProperties>
</file>