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87" r:id="rId8"/>
    <p:sldId id="263" r:id="rId9"/>
    <p:sldId id="285" r:id="rId10"/>
    <p:sldId id="278" r:id="rId11"/>
    <p:sldId id="280" r:id="rId12"/>
    <p:sldId id="281" r:id="rId13"/>
    <p:sldId id="288" r:id="rId14"/>
    <p:sldId id="282" r:id="rId15"/>
    <p:sldId id="283" r:id="rId16"/>
    <p:sldId id="284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9" r:id="rId25"/>
    <p:sldId id="271" r:id="rId26"/>
    <p:sldId id="286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/>
    <p:restoredTop sz="50000"/>
  </p:normalViewPr>
  <p:slideViewPr>
    <p:cSldViewPr>
      <p:cViewPr>
        <p:scale>
          <a:sx n="58" d="100"/>
          <a:sy n="58" d="100"/>
        </p:scale>
        <p:origin x="14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olofkari/Downloads/Anstallningar%20uk%20avid%20bas%20grund-5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C:\Users\nikja880\Desktop\Copy%20of%20ext%20med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oleObject" Target="file:////C:\Users\nikja880\Desktop\Copy%20of%20ext%20med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olofkari/Downloads/Anstallningar%20uk%20avid%20bas%20grund-4-2.xls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olofkari/Dropbox/KOF-17/Presentation/Work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olofkari/Dropbox/KOF-17/Presentation/Work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0749187454530856"/>
                  <c:y val="-0.06044524826576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669832285986297"/>
                  <c:y val="-0.014558998478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41379665182"/>
                      <c:h val="0.224208576568438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"/>
                  <c:y val="-0.1309166351173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335885041984"/>
                      <c:h val="0.21219740282370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0155670706170819"/>
                  <c:y val="-0.0414128992153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556413078786546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798970902001661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Data!$A$3:$A$9</c:f>
              <c:strCache>
                <c:ptCount val="7"/>
                <c:pt idx="0">
                  <c:v>PhD Students</c:v>
                </c:pt>
                <c:pt idx="1">
                  <c:v>Researchers w/o teaching position</c:v>
                </c:pt>
                <c:pt idx="2">
                  <c:v>Professors</c:v>
                </c:pt>
                <c:pt idx="3">
                  <c:v>Technical staff</c:v>
                </c:pt>
                <c:pt idx="4">
                  <c:v>Lecturers</c:v>
                </c:pt>
                <c:pt idx="5">
                  <c:v>Jr. lecturers &amp; Res. Assistants</c:v>
                </c:pt>
                <c:pt idx="6">
                  <c:v>Admin staff</c:v>
                </c:pt>
              </c:strCache>
            </c:strRef>
          </c:cat>
          <c:val>
            <c:numRef>
              <c:f>Data!$C$3:$C$9</c:f>
              <c:numCache>
                <c:formatCode>#,##0</c:formatCode>
                <c:ptCount val="7"/>
                <c:pt idx="0">
                  <c:v>106.0</c:v>
                </c:pt>
                <c:pt idx="1">
                  <c:v>88.0</c:v>
                </c:pt>
                <c:pt idx="2">
                  <c:v>40.0</c:v>
                </c:pt>
                <c:pt idx="3">
                  <c:v>38.0</c:v>
                </c:pt>
                <c:pt idx="4">
                  <c:v>31.0</c:v>
                </c:pt>
                <c:pt idx="5">
                  <c:v>29.0</c:v>
                </c:pt>
                <c:pt idx="6">
                  <c:v>17.0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ext medel.xlsx]tabell 2010!Pivottabell2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2010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separator> 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separator> 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973392897349"/>
          <c:y val="0.12710547677359"/>
          <c:w val="0.857730380306557"/>
          <c:h val="0.841451453414112"/>
        </c:manualLayout>
      </c:layout>
      <c:pie3DChart>
        <c:varyColors val="1"/>
        <c:ser>
          <c:idx val="0"/>
          <c:order val="0"/>
          <c:tx>
            <c:strRef>
              <c:f>'tabell 2010'!$B$3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F7-4EA9-B871-4E869921F6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F7-4EA9-B871-4E869921F6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F7-4EA9-B871-4E869921F6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F7-4EA9-B871-4E869921F6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F7-4EA9-B871-4E869921F6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1F7-4EA9-B871-4E869921F6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1F7-4EA9-B871-4E869921F6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1F7-4EA9-B871-4E869921F6E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1F7-4EA9-B871-4E869921F6E7}"/>
              </c:ext>
            </c:extLst>
          </c:dPt>
          <c:dLbls>
            <c:dLbl>
              <c:idx val="0"/>
              <c:layout>
                <c:manualLayout>
                  <c:x val="-0.0232265521554972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F7-4EA9-B871-4E869921F6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207801260183745"/>
                  <c:y val="-0.008251675674926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F7-4EA9-B871-4E869921F6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30210936922132"/>
                  <c:y val="-0.06435042840245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F7-4EA9-B871-4E869921F6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"/>
                  <c:y val="0.01384022678143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F7-4EA9-B871-4E869921F6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0973873278532"/>
                  <c:y val="-0.2263578693800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1F7-4EA9-B871-4E869921F6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0649676941622"/>
                  <c:y val="0.007464043277863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smtClean="0">
                        <a:solidFill>
                          <a:schemeClr val="bg1"/>
                        </a:solidFill>
                      </a:rPr>
                      <a:t>Corporate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728509F-842A-2C41-A13A-843996EADDAF}" type="PERCENTAGE">
                      <a:rPr lang="en-US" sz="1600" baseline="0" dirty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6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1F7-4EA9-B871-4E869921F6E7}"/>
                </c:ext>
                <c:ext xmlns:c15="http://schemas.microsoft.com/office/drawing/2012/chart" uri="{CE6537A1-D6FC-4f65-9D91-7224C49458BB}">
                  <c15:layout>
                    <c:manualLayout>
                      <c:w val="0.251995085643593"/>
                      <c:h val="0.164016249119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00259751575229681"/>
                  <c:y val="-0.008251675674926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1F7-4EA9-B871-4E869921F6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620717921957159"/>
                  <c:y val="-0.05422335136717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1F7-4EA9-B871-4E869921F6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26455672846596"/>
                  <c:y val="0.1091843840539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1F7-4EA9-B871-4E869921F6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'tabell 2010'!$A$4:$A$13</c:f>
              <c:strCache>
                <c:ptCount val="9"/>
                <c:pt idx="0">
                  <c:v>EU</c:v>
                </c:pt>
                <c:pt idx="1">
                  <c:v>KAW</c:v>
                </c:pt>
                <c:pt idx="2">
                  <c:v>STEM</c:v>
                </c:pt>
                <c:pt idx="3">
                  <c:v>Strålsäk mynd</c:v>
                </c:pt>
                <c:pt idx="4">
                  <c:v>VR</c:v>
                </c:pt>
                <c:pt idx="5">
                  <c:v>Private comp.</c:v>
                </c:pt>
                <c:pt idx="6">
                  <c:v>Space agency</c:v>
                </c:pt>
                <c:pt idx="7">
                  <c:v>Gov agency</c:v>
                </c:pt>
                <c:pt idx="8">
                  <c:v>Other</c:v>
                </c:pt>
              </c:strCache>
            </c:strRef>
          </c:cat>
          <c:val>
            <c:numRef>
              <c:f>'tabell 2010'!$B$4:$B$13</c:f>
              <c:numCache>
                <c:formatCode>#,##0</c:formatCode>
                <c:ptCount val="9"/>
                <c:pt idx="0">
                  <c:v>7.04389278</c:v>
                </c:pt>
                <c:pt idx="1">
                  <c:v>5.920986999999996</c:v>
                </c:pt>
                <c:pt idx="2">
                  <c:v>4.622186999999994</c:v>
                </c:pt>
                <c:pt idx="3">
                  <c:v>3.523030000000001</c:v>
                </c:pt>
                <c:pt idx="4">
                  <c:v>62.04565517999998</c:v>
                </c:pt>
                <c:pt idx="5">
                  <c:v>13.01629908</c:v>
                </c:pt>
                <c:pt idx="6">
                  <c:v>5.020657000000002</c:v>
                </c:pt>
                <c:pt idx="7">
                  <c:v>2.986358599999999</c:v>
                </c:pt>
                <c:pt idx="8">
                  <c:v>13.63735094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1F7-4EA9-B871-4E869921F6E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ext medel.xlsx]tabell 2016!Pivottabell1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986073806983333"/>
          <c:y val="0.21411331988967"/>
          <c:w val="0.758181951974954"/>
          <c:h val="0.664422225809863"/>
        </c:manualLayout>
      </c:layout>
      <c:pie3DChart>
        <c:varyColors val="1"/>
        <c:ser>
          <c:idx val="0"/>
          <c:order val="0"/>
          <c:tx>
            <c:strRef>
              <c:f>'tabell 2016'!$B$3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A0-47B1-A073-11CE1EDF02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A0-47B1-A073-11CE1EDF02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A0-47B1-A073-11CE1EDF02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A0-47B1-A073-11CE1EDF02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5A0-47B1-A073-11CE1EDF02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5A0-47B1-A073-11CE1EDF029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5A0-47B1-A073-11CE1EDF029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5A0-47B1-A073-11CE1EDF029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5A0-47B1-A073-11CE1EDF029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5A0-47B1-A073-11CE1EDF0295}"/>
              </c:ext>
            </c:extLst>
          </c:dPt>
          <c:dLbls>
            <c:dLbl>
              <c:idx val="0"/>
              <c:layout>
                <c:manualLayout>
                  <c:x val="-0.0106198301496143"/>
                  <c:y val="-2.4926444939063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A0-47B1-A073-11CE1EDF02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8057791944984"/>
                  <c:y val="0.06798199879495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A0-47B1-A073-11CE1EDF02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91184242538452"/>
                  <c:y val="-0.2161328466634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5A0-47B1-A073-11CE1EDF02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982309982435145"/>
                  <c:y val="0.4053256641860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5A0-47B1-A073-11CE1EDF0295}"/>
                </c:ext>
                <c:ext xmlns:c15="http://schemas.microsoft.com/office/drawing/2012/chart" uri="{CE6537A1-D6FC-4f65-9D91-7224C49458BB}">
                  <c15:layout>
                    <c:manualLayout>
                      <c:w val="0.226600525398725"/>
                      <c:h val="0.13498968549654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0148677622094598"/>
                  <c:y val="-0.307278634553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5A0-47B1-A073-11CE1EDF02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74165214453672"/>
                  <c:y val="0.02991207946977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smtClean="0">
                        <a:solidFill>
                          <a:schemeClr val="bg1"/>
                        </a:solidFill>
                      </a:rPr>
                      <a:t>Corporate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244DE77-5C49-B54C-99A3-3CFDC9280F8B}" type="PERCENTAGE">
                      <a:rPr lang="en-US" sz="1600" baseline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6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5A0-47B1-A073-11CE1EDF029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012743796179537"/>
                  <c:y val="-0.00543855990359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5A0-47B1-A073-11CE1EDF02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297355244189197"/>
                  <c:y val="-0.02175423961438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5A0-47B1-A073-11CE1EDF02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747885232248159"/>
                  <c:y val="-0.03034480898021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'tabell 2016'!$A$4:$A$14</c:f>
              <c:strCache>
                <c:ptCount val="10"/>
                <c:pt idx="0">
                  <c:v>ERC</c:v>
                </c:pt>
                <c:pt idx="1">
                  <c:v>EU</c:v>
                </c:pt>
                <c:pt idx="2">
                  <c:v>KAW</c:v>
                </c:pt>
                <c:pt idx="3">
                  <c:v>STEM</c:v>
                </c:pt>
                <c:pt idx="4">
                  <c:v>Strålsäk mynd</c:v>
                </c:pt>
                <c:pt idx="5">
                  <c:v>VR</c:v>
                </c:pt>
                <c:pt idx="6">
                  <c:v>Private Comp.</c:v>
                </c:pt>
                <c:pt idx="7">
                  <c:v>Other</c:v>
                </c:pt>
                <c:pt idx="8">
                  <c:v>Space agency</c:v>
                </c:pt>
                <c:pt idx="9">
                  <c:v>Gov agency</c:v>
                </c:pt>
              </c:strCache>
            </c:strRef>
          </c:cat>
          <c:val>
            <c:numRef>
              <c:f>'tabell 2016'!$B$4:$B$14</c:f>
              <c:numCache>
                <c:formatCode>#,##0</c:formatCode>
                <c:ptCount val="10"/>
                <c:pt idx="0">
                  <c:v>8.16133439</c:v>
                </c:pt>
                <c:pt idx="1">
                  <c:v>4.307303080000001</c:v>
                </c:pt>
                <c:pt idx="2">
                  <c:v>17.00593574000001</c:v>
                </c:pt>
                <c:pt idx="3">
                  <c:v>3.888167</c:v>
                </c:pt>
                <c:pt idx="4">
                  <c:v>3.717</c:v>
                </c:pt>
                <c:pt idx="5">
                  <c:v>71.65631479999998</c:v>
                </c:pt>
                <c:pt idx="6">
                  <c:v>14.89463278</c:v>
                </c:pt>
                <c:pt idx="7">
                  <c:v>13.25625645</c:v>
                </c:pt>
                <c:pt idx="8">
                  <c:v>1.976</c:v>
                </c:pt>
                <c:pt idx="9">
                  <c:v>7.771637530000001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5A0-47B1-A073-11CE1EDF029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/>
              <a:t>2010</a:t>
            </a:r>
          </a:p>
          <a:p>
            <a:pPr>
              <a:defRPr/>
            </a:pP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149393081782831"/>
          <c:y val="0.116648065178108"/>
          <c:w val="0.857730380306557"/>
          <c:h val="0.841451453414112"/>
        </c:manualLayout>
      </c:layout>
      <c:pie3DChart>
        <c:varyColors val="1"/>
        <c:ser>
          <c:idx val="0"/>
          <c:order val="0"/>
          <c:tx>
            <c:strRef>
              <c:f>Sheet2!$K$2</c:f>
              <c:strCache>
                <c:ptCount val="1"/>
                <c:pt idx="0">
                  <c:v>Procent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31-4F22-8FA5-C1603D7EF1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31-4F22-8FA5-C1603D7EF1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31-4F22-8FA5-C1603D7EF1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31-4F22-8FA5-C1603D7EF1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31-4F22-8FA5-C1603D7EF1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31-4F22-8FA5-C1603D7EF12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31-4F22-8FA5-C1603D7EF12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31-4F22-8FA5-C1603D7EF12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31-4F22-8FA5-C1603D7EF12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31-4F22-8FA5-C1603D7EF12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931-4F22-8FA5-C1603D7EF12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931-4F22-8FA5-C1603D7EF12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931-4F22-8FA5-C1603D7EF12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196078431372549"/>
                  <c:y val="-0.008755927487131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31-4F22-8FA5-C1603D7EF12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"/>
                  <c:y val="0.02626778246139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31-4F22-8FA5-C1603D7EF12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"/>
                  <c:y val="-0.02918642495710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931-4F22-8FA5-C1603D7EF12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0196078431372549"/>
                  <c:y val="-0.01167456998284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931-4F22-8FA5-C1603D7EF12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Sheet2!$J$3:$J$15</c:f>
              <c:strCache>
                <c:ptCount val="13"/>
                <c:pt idx="0">
                  <c:v>ERC</c:v>
                </c:pt>
                <c:pt idx="1">
                  <c:v>EU</c:v>
                </c:pt>
                <c:pt idx="2">
                  <c:v>KAW</c:v>
                </c:pt>
                <c:pt idx="3">
                  <c:v>privata föret</c:v>
                </c:pt>
                <c:pt idx="4">
                  <c:v>R Söderb st</c:v>
                </c:pt>
                <c:pt idx="5">
                  <c:v>Rymdstyr</c:v>
                </c:pt>
                <c:pt idx="6">
                  <c:v>statl mynd</c:v>
                </c:pt>
                <c:pt idx="7">
                  <c:v>STEM</c:v>
                </c:pt>
                <c:pt idx="8">
                  <c:v>Strålsäk mynd</c:v>
                </c:pt>
                <c:pt idx="9">
                  <c:v>VR</c:v>
                </c:pt>
                <c:pt idx="10">
                  <c:v>VR/SIDA</c:v>
                </c:pt>
                <c:pt idx="11">
                  <c:v>övr stift</c:v>
                </c:pt>
                <c:pt idx="12">
                  <c:v>övrigt</c:v>
                </c:pt>
              </c:strCache>
            </c:strRef>
          </c:cat>
          <c:val>
            <c:numRef>
              <c:f>Sheet2!$K$3:$K$15</c:f>
              <c:numCache>
                <c:formatCode>0.00%</c:formatCode>
                <c:ptCount val="13"/>
                <c:pt idx="0">
                  <c:v>0.0</c:v>
                </c:pt>
                <c:pt idx="1">
                  <c:v>0.0597870222561897</c:v>
                </c:pt>
                <c:pt idx="2">
                  <c:v>0.05025604344131</c:v>
                </c:pt>
                <c:pt idx="3">
                  <c:v>0.110479501476623</c:v>
                </c:pt>
                <c:pt idx="4">
                  <c:v>0.0</c:v>
                </c:pt>
                <c:pt idx="5">
                  <c:v>0.0426142391962551</c:v>
                </c:pt>
                <c:pt idx="6">
                  <c:v>0.0253475590358381</c:v>
                </c:pt>
                <c:pt idx="7">
                  <c:v>0.0392321129341879</c:v>
                </c:pt>
                <c:pt idx="8">
                  <c:v>0.0299027085729184</c:v>
                </c:pt>
                <c:pt idx="9">
                  <c:v>0.519644581438987</c:v>
                </c:pt>
                <c:pt idx="10">
                  <c:v>0.00698537773346545</c:v>
                </c:pt>
                <c:pt idx="11">
                  <c:v>0.0451896841659171</c:v>
                </c:pt>
                <c:pt idx="12">
                  <c:v>0.0705611697483087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1-4F22-8FA5-C1603D7EF12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/>
              <a:t>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01-4626-B384-845EFBADE6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01-4626-B384-845EFBADE6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01-4626-B384-845EFBADE6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01-4626-B384-845EFBADE6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01-4626-B384-845EFBADE6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101-4626-B384-845EFBADE6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101-4626-B384-845EFBADE6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101-4626-B384-845EFBADE6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101-4626-B384-845EFBADE68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101-4626-B384-845EFBADE68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101-4626-B384-845EFBADE68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101-4626-B384-845EFBADE68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101-4626-B384-845EFBADE6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"/>
                  <c:y val="-0.0466982799313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101-4626-B384-845EFBADE68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"/>
                  <c:y val="-0.06801827391942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101-4626-B384-845EFBADE687}"/>
                </c:ext>
                <c:ext xmlns:c15="http://schemas.microsoft.com/office/drawing/2012/chart" uri="{CE6537A1-D6FC-4f65-9D91-7224C49458BB}">
                  <c15:layout>
                    <c:manualLayout>
                      <c:w val="0.115257256445885"/>
                      <c:h val="0.123779628243083"/>
                    </c:manualLayout>
                  </c15:layout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0"/>
                  <c:y val="0.008755927487131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101-4626-B384-845EFBADE68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17156862745098"/>
                  <c:y val="-0.002918642495710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101-4626-B384-845EFBADE68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759803921568628"/>
                  <c:y val="0.02626778246139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101-4626-B384-845EFBADE68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0590986374864906"/>
                  <c:y val="0.012399519412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101-4626-B384-845EFBADE687}"/>
                </c:ext>
                <c:ext xmlns:c15="http://schemas.microsoft.com/office/drawing/2012/chart" uri="{CE6537A1-D6FC-4f65-9D91-7224C49458BB}">
                  <c15:layout>
                    <c:manualLayout>
                      <c:w val="0.10628377335186"/>
                      <c:h val="0.094296512934642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.0441176470588235"/>
                  <c:y val="-0.01751185497426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101-4626-B384-845EFBADE6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Sheet2!$J$3:$J$15</c:f>
              <c:strCache>
                <c:ptCount val="13"/>
                <c:pt idx="0">
                  <c:v>ERC</c:v>
                </c:pt>
                <c:pt idx="1">
                  <c:v>EU</c:v>
                </c:pt>
                <c:pt idx="2">
                  <c:v>KAW</c:v>
                </c:pt>
                <c:pt idx="3">
                  <c:v>privata föret</c:v>
                </c:pt>
                <c:pt idx="4">
                  <c:v>R Söderb st</c:v>
                </c:pt>
                <c:pt idx="5">
                  <c:v>Rymdstyr</c:v>
                </c:pt>
                <c:pt idx="6">
                  <c:v>statl mynd</c:v>
                </c:pt>
                <c:pt idx="7">
                  <c:v>STEM</c:v>
                </c:pt>
                <c:pt idx="8">
                  <c:v>Strålsäk mynd</c:v>
                </c:pt>
                <c:pt idx="9">
                  <c:v>VR</c:v>
                </c:pt>
                <c:pt idx="10">
                  <c:v>VR/SIDA</c:v>
                </c:pt>
                <c:pt idx="11">
                  <c:v>övr stift</c:v>
                </c:pt>
                <c:pt idx="12">
                  <c:v>övrigt</c:v>
                </c:pt>
              </c:strCache>
            </c:strRef>
          </c:cat>
          <c:val>
            <c:numRef>
              <c:f>Sheet2!$L$3:$L$15</c:f>
              <c:numCache>
                <c:formatCode>0.00%</c:formatCode>
                <c:ptCount val="13"/>
                <c:pt idx="0">
                  <c:v>0.054421768707483</c:v>
                </c:pt>
                <c:pt idx="1">
                  <c:v>0.0272108843537415</c:v>
                </c:pt>
                <c:pt idx="2">
                  <c:v>0.115646258503401</c:v>
                </c:pt>
                <c:pt idx="3">
                  <c:v>0.102040816326531</c:v>
                </c:pt>
                <c:pt idx="4">
                  <c:v>0.0204081632653061</c:v>
                </c:pt>
                <c:pt idx="5">
                  <c:v>0.0136054421768707</c:v>
                </c:pt>
                <c:pt idx="6">
                  <c:v>0.054421768707483</c:v>
                </c:pt>
                <c:pt idx="7">
                  <c:v>0.0272108843537415</c:v>
                </c:pt>
                <c:pt idx="8">
                  <c:v>0.0272108843537415</c:v>
                </c:pt>
                <c:pt idx="9">
                  <c:v>0.489795918367347</c:v>
                </c:pt>
                <c:pt idx="10">
                  <c:v>0.0</c:v>
                </c:pt>
                <c:pt idx="11">
                  <c:v>0.0340136054421769</c:v>
                </c:pt>
                <c:pt idx="12">
                  <c:v>0.0340136054421769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101-4626-B384-845EFBADE68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87820942985"/>
          <c:y val="0.111780795892133"/>
          <c:w val="0.848034459374519"/>
          <c:h val="0.683588874307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Sheet2!$A$45:$A$56</c15:sqref>
                  </c15:fullRef>
                </c:ext>
              </c:extLst>
              <c:f>Sheet2!$A$46:$A$56</c:f>
              <c:strCache>
                <c:ptCount val="11"/>
                <c:pt idx="0">
                  <c:v>0-0,2</c:v>
                </c:pt>
                <c:pt idx="1">
                  <c:v>0,2-0,4</c:v>
                </c:pt>
                <c:pt idx="2">
                  <c:v>0,4-0,6</c:v>
                </c:pt>
                <c:pt idx="3">
                  <c:v>0,6-0,8</c:v>
                </c:pt>
                <c:pt idx="4">
                  <c:v>0,8-1,0</c:v>
                </c:pt>
                <c:pt idx="5">
                  <c:v>1,0-1,5</c:v>
                </c:pt>
                <c:pt idx="6">
                  <c:v>1,5-2,0</c:v>
                </c:pt>
                <c:pt idx="7">
                  <c:v>2,0-2,5</c:v>
                </c:pt>
                <c:pt idx="8">
                  <c:v>2,5-3,0</c:v>
                </c:pt>
                <c:pt idx="9">
                  <c:v>3,0-4,0</c:v>
                </c:pt>
                <c:pt idx="10">
                  <c:v>&gt;4,0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Sheet2!$B$45:$B$56</c15:sqref>
                  </c15:fullRef>
                </c:ext>
              </c:extLst>
              <c:f>Sheet2!$B$46:$B$56</c:f>
              <c:numCache>
                <c:formatCode>General</c:formatCode>
                <c:ptCount val="11"/>
                <c:pt idx="0">
                  <c:v>179.0</c:v>
                </c:pt>
                <c:pt idx="1">
                  <c:v>39.0</c:v>
                </c:pt>
                <c:pt idx="2">
                  <c:v>33.0</c:v>
                </c:pt>
                <c:pt idx="3">
                  <c:v>42.0</c:v>
                </c:pt>
                <c:pt idx="4">
                  <c:v>21.0</c:v>
                </c:pt>
                <c:pt idx="5">
                  <c:v>12.0</c:v>
                </c:pt>
                <c:pt idx="6">
                  <c:v>3.0</c:v>
                </c:pt>
                <c:pt idx="7">
                  <c:v>2.0</c:v>
                </c:pt>
                <c:pt idx="8">
                  <c:v>1.0</c:v>
                </c:pt>
                <c:pt idx="9">
                  <c:v>2.0</c:v>
                </c:pt>
                <c:pt idx="1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82-4E85-A0AA-BA10E84AD604}"/>
            </c:ext>
          </c:extLst>
        </c:ser>
        <c:ser>
          <c:idx val="1"/>
          <c:order val="1"/>
          <c:tx>
            <c:strRef>
              <c:f>Sheet2!$D$43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Sheet2!$A$45:$A$56</c15:sqref>
                  </c15:fullRef>
                </c:ext>
              </c:extLst>
              <c:f>Sheet2!$A$46:$A$56</c:f>
              <c:strCache>
                <c:ptCount val="11"/>
                <c:pt idx="0">
                  <c:v>0-0,2</c:v>
                </c:pt>
                <c:pt idx="1">
                  <c:v>0,2-0,4</c:v>
                </c:pt>
                <c:pt idx="2">
                  <c:v>0,4-0,6</c:v>
                </c:pt>
                <c:pt idx="3">
                  <c:v>0,6-0,8</c:v>
                </c:pt>
                <c:pt idx="4">
                  <c:v>0,8-1,0</c:v>
                </c:pt>
                <c:pt idx="5">
                  <c:v>1,0-1,5</c:v>
                </c:pt>
                <c:pt idx="6">
                  <c:v>1,5-2,0</c:v>
                </c:pt>
                <c:pt idx="7">
                  <c:v>2,0-2,5</c:v>
                </c:pt>
                <c:pt idx="8">
                  <c:v>2,5-3,0</c:v>
                </c:pt>
                <c:pt idx="9">
                  <c:v>3,0-4,0</c:v>
                </c:pt>
                <c:pt idx="10">
                  <c:v>&gt;4,0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Sheet2!$D$45:$D$56</c15:sqref>
                  </c15:fullRef>
                </c:ext>
              </c:extLst>
              <c:f>Sheet2!$D$46:$D$56</c:f>
              <c:numCache>
                <c:formatCode>General</c:formatCode>
                <c:ptCount val="11"/>
                <c:pt idx="0">
                  <c:v>112.0</c:v>
                </c:pt>
                <c:pt idx="1">
                  <c:v>34.0</c:v>
                </c:pt>
                <c:pt idx="2">
                  <c:v>19.0</c:v>
                </c:pt>
                <c:pt idx="3">
                  <c:v>34.0</c:v>
                </c:pt>
                <c:pt idx="4">
                  <c:v>25.0</c:v>
                </c:pt>
                <c:pt idx="5">
                  <c:v>14.0</c:v>
                </c:pt>
                <c:pt idx="6">
                  <c:v>6.0</c:v>
                </c:pt>
                <c:pt idx="7">
                  <c:v>3.0</c:v>
                </c:pt>
                <c:pt idx="8">
                  <c:v>5.0</c:v>
                </c:pt>
                <c:pt idx="9">
                  <c:v>2.0</c:v>
                </c:pt>
                <c:pt idx="10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82-4E85-A0AA-BA10E84AD60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512576"/>
        <c:axId val="99515696"/>
      </c:barChart>
      <c:catAx>
        <c:axId val="9951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MSEK/year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78205510314435"/>
              <c:y val="0.941766563997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15696"/>
        <c:crosses val="autoZero"/>
        <c:auto val="1"/>
        <c:lblAlgn val="ctr"/>
        <c:lblOffset val="100"/>
        <c:noMultiLvlLbl val="0"/>
      </c:catAx>
      <c:valAx>
        <c:axId val="9951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# of grants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"/>
              <c:y val="0.294503362853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12576"/>
        <c:crosses val="autoZero"/>
        <c:crossBetween val="between"/>
        <c:minorUnit val="4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522314536971"/>
          <c:y val="0.149616641156308"/>
          <c:w val="0.103552980764227"/>
          <c:h val="0.239511490799564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Fraction</a:t>
            </a:r>
            <a:r>
              <a:rPr lang="en-US" baseline="0" dirty="0" smtClean="0"/>
              <a:t> of external money granted for infrastructure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Sheet2!$A$9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Sheet2!$B$8:$C$8</c:f>
              <c:numCache>
                <c:formatCode>General</c:formatCode>
                <c:ptCount val="2"/>
                <c:pt idx="0">
                  <c:v>2010.0</c:v>
                </c:pt>
                <c:pt idx="1">
                  <c:v>2016.0</c:v>
                </c:pt>
              </c:numCache>
            </c:numRef>
          </c:cat>
          <c:val>
            <c:numRef>
              <c:f>Sheet2!$B$9:$C$9</c:f>
              <c:numCache>
                <c:formatCode>0</c:formatCode>
                <c:ptCount val="2"/>
                <c:pt idx="0">
                  <c:v>31.0</c:v>
                </c:pt>
                <c:pt idx="1">
                  <c:v>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0-47A2-B17B-E65D1F72FEF9}"/>
            </c:ext>
          </c:extLst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External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166653544340341"/>
                  <c:y val="-5.46624716520054E-17"/>
                </c:manualLayout>
              </c:layout>
              <c:dLblPos val="ctr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Sheet2!$B$8:$C$8</c:f>
              <c:numCache>
                <c:formatCode>General</c:formatCode>
                <c:ptCount val="2"/>
                <c:pt idx="0">
                  <c:v>2010.0</c:v>
                </c:pt>
                <c:pt idx="1">
                  <c:v>2016.0</c:v>
                </c:pt>
              </c:numCache>
            </c:numRef>
          </c:cat>
          <c:val>
            <c:numRef>
              <c:f>Sheet2!$B$10:$C$10</c:f>
              <c:numCache>
                <c:formatCode>0</c:formatCode>
                <c:ptCount val="2"/>
                <c:pt idx="0">
                  <c:v>87.0</c:v>
                </c:pt>
                <c:pt idx="1">
                  <c:v>130.0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D0-47A2-B17B-E65D1F72F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600272"/>
        <c:axId val="115709888"/>
      </c:barChart>
      <c:catAx>
        <c:axId val="9660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09888"/>
        <c:crosses val="autoZero"/>
        <c:auto val="0"/>
        <c:lblAlgn val="ctr"/>
        <c:lblOffset val="100"/>
        <c:tickLblSkip val="1"/>
        <c:noMultiLvlLbl val="0"/>
      </c:catAx>
      <c:valAx>
        <c:axId val="11570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0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Data!$A$2:$A$9</c:f>
              <c:strCache>
                <c:ptCount val="8"/>
                <c:pt idx="0">
                  <c:v>Totals</c:v>
                </c:pt>
                <c:pt idx="1">
                  <c:v>PhD Students</c:v>
                </c:pt>
                <c:pt idx="2">
                  <c:v>Other researchers w/o teaching pos</c:v>
                </c:pt>
                <c:pt idx="3">
                  <c:v>Professors</c:v>
                </c:pt>
                <c:pt idx="4">
                  <c:v>Technical staff</c:v>
                </c:pt>
                <c:pt idx="5">
                  <c:v>Lecturers</c:v>
                </c:pt>
                <c:pt idx="6">
                  <c:v>Jr. lecturers and research ass.</c:v>
                </c:pt>
                <c:pt idx="7">
                  <c:v>Admin. Staff</c:v>
                </c:pt>
              </c:strCache>
            </c:strRef>
          </c:cat>
          <c:val>
            <c:numRef>
              <c:f>Data!$G$2:$G$9</c:f>
              <c:numCache>
                <c:formatCode>#,##0.0</c:formatCode>
                <c:ptCount val="8"/>
                <c:pt idx="0">
                  <c:v>23.98843930635836</c:v>
                </c:pt>
                <c:pt idx="1">
                  <c:v>21.90476190476191</c:v>
                </c:pt>
                <c:pt idx="2">
                  <c:v>27.27272727272725</c:v>
                </c:pt>
                <c:pt idx="3">
                  <c:v>12.5</c:v>
                </c:pt>
                <c:pt idx="4">
                  <c:v>13.1578947368421</c:v>
                </c:pt>
                <c:pt idx="5">
                  <c:v>19.35483870967742</c:v>
                </c:pt>
                <c:pt idx="6">
                  <c:v>25.0</c:v>
                </c:pt>
                <c:pt idx="7">
                  <c:v>76.47058823529409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Data!$A$2:$A$9</c:f>
              <c:strCache>
                <c:ptCount val="8"/>
                <c:pt idx="0">
                  <c:v>Totals</c:v>
                </c:pt>
                <c:pt idx="1">
                  <c:v>PhD Students</c:v>
                </c:pt>
                <c:pt idx="2">
                  <c:v>Other researchers w/o teaching pos</c:v>
                </c:pt>
                <c:pt idx="3">
                  <c:v>Professors</c:v>
                </c:pt>
                <c:pt idx="4">
                  <c:v>Technical staff</c:v>
                </c:pt>
                <c:pt idx="5">
                  <c:v>Lecturers</c:v>
                </c:pt>
                <c:pt idx="6">
                  <c:v>Jr. lecturers and research ass.</c:v>
                </c:pt>
                <c:pt idx="7">
                  <c:v>Admin. Staff</c:v>
                </c:pt>
              </c:strCache>
            </c:strRef>
          </c:cat>
          <c:val>
            <c:numRef>
              <c:f>Data!$L$2:$L$9</c:f>
              <c:numCache>
                <c:formatCode>#,##0.0</c:formatCode>
                <c:ptCount val="8"/>
                <c:pt idx="0">
                  <c:v>23.26388888888889</c:v>
                </c:pt>
                <c:pt idx="1">
                  <c:v>26.19047619047619</c:v>
                </c:pt>
                <c:pt idx="2">
                  <c:v>22.03389830508474</c:v>
                </c:pt>
                <c:pt idx="3">
                  <c:v>9.09090909090909</c:v>
                </c:pt>
                <c:pt idx="4">
                  <c:v>35.48387096774194</c:v>
                </c:pt>
                <c:pt idx="5">
                  <c:v>16.12903225806452</c:v>
                </c:pt>
                <c:pt idx="6">
                  <c:v>12.5</c:v>
                </c:pt>
                <c:pt idx="7">
                  <c:v>64.2857142857143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31280"/>
        <c:axId val="597579904"/>
      </c:barChart>
      <c:catAx>
        <c:axId val="11543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579904"/>
        <c:crosses val="autoZero"/>
        <c:auto val="1"/>
        <c:lblAlgn val="ctr"/>
        <c:lblOffset val="100"/>
        <c:noMultiLvlLbl val="0"/>
      </c:catAx>
      <c:valAx>
        <c:axId val="59757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3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Phys. Education</a:t>
                    </a:r>
                    <a:r>
                      <a:rPr lang="en-US" baseline="0" dirty="0" smtClean="0"/>
                      <a:t> Res.</a:t>
                    </a:r>
                    <a:r>
                      <a:rPr lang="en-US" baseline="0" dirty="0"/>
                      <a:t>
</a:t>
                    </a:r>
                    <a:fld id="{E6EA8074-887C-F84B-AC45-52233173DDAB}" type="PERCENTAGE">
                      <a:rPr lang="en-US" baseline="0" dirty="0"/>
                      <a:pPr>
                        <a:defRPr sz="14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195827879027934"/>
                  <c:y val="0.01465497392399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75503192610335"/>
                  <c:y val="-0.273307246007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Didactics</c:v>
                </c:pt>
                <c:pt idx="1">
                  <c:v>High energy physics</c:v>
                </c:pt>
                <c:pt idx="2">
                  <c:v>Nuclear physics</c:v>
                </c:pt>
                <c:pt idx="3">
                  <c:v>Materials physics</c:v>
                </c:pt>
                <c:pt idx="4">
                  <c:v>Materials theory</c:v>
                </c:pt>
                <c:pt idx="5">
                  <c:v>Molecular and condensed matter physics</c:v>
                </c:pt>
                <c:pt idx="6">
                  <c:v>Observational astrophysics</c:v>
                </c:pt>
                <c:pt idx="7">
                  <c:v>Space and plasma physics</c:v>
                </c:pt>
                <c:pt idx="8">
                  <c:v>Theoretical astrophysics</c:v>
                </c:pt>
                <c:pt idx="9">
                  <c:v>Theoretical physics</c:v>
                </c:pt>
                <c:pt idx="10">
                  <c:v>Applied nuclear physics</c:v>
                </c:pt>
                <c:pt idx="11">
                  <c:v>FREIA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9.0</c:v>
                </c:pt>
                <c:pt idx="1">
                  <c:v>23.0</c:v>
                </c:pt>
                <c:pt idx="2">
                  <c:v>13.0</c:v>
                </c:pt>
                <c:pt idx="3">
                  <c:v>18.0</c:v>
                </c:pt>
                <c:pt idx="4">
                  <c:v>50.0</c:v>
                </c:pt>
                <c:pt idx="5">
                  <c:v>27.0</c:v>
                </c:pt>
                <c:pt idx="6">
                  <c:v>11.0</c:v>
                </c:pt>
                <c:pt idx="7">
                  <c:v>4.0</c:v>
                </c:pt>
                <c:pt idx="8">
                  <c:v>8.0</c:v>
                </c:pt>
                <c:pt idx="9">
                  <c:v>13.0</c:v>
                </c:pt>
                <c:pt idx="10">
                  <c:v>31.0</c:v>
                </c:pt>
                <c:pt idx="11">
                  <c:v>7.0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95827879027934"/>
                  <c:y val="0.01465497392399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5503192610335"/>
                  <c:y val="-0.273307246007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Didactics</c:v>
                </c:pt>
                <c:pt idx="1">
                  <c:v>High energy physics</c:v>
                </c:pt>
                <c:pt idx="2">
                  <c:v>Nuclear physics</c:v>
                </c:pt>
                <c:pt idx="3">
                  <c:v>Materials physics</c:v>
                </c:pt>
                <c:pt idx="4">
                  <c:v>Materials theory</c:v>
                </c:pt>
                <c:pt idx="5">
                  <c:v>Molecular and condensed matter physics</c:v>
                </c:pt>
                <c:pt idx="6">
                  <c:v>Observational astrophysics</c:v>
                </c:pt>
                <c:pt idx="7">
                  <c:v>Space and plasma physics</c:v>
                </c:pt>
                <c:pt idx="8">
                  <c:v>Theoretical astrophysics</c:v>
                </c:pt>
                <c:pt idx="9">
                  <c:v>Theoretical physics</c:v>
                </c:pt>
                <c:pt idx="10">
                  <c:v>Applied nuclear physics</c:v>
                </c:pt>
                <c:pt idx="11">
                  <c:v>FREIA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9.0</c:v>
                </c:pt>
                <c:pt idx="1">
                  <c:v>23.0</c:v>
                </c:pt>
                <c:pt idx="2">
                  <c:v>13.0</c:v>
                </c:pt>
                <c:pt idx="3">
                  <c:v>18.0</c:v>
                </c:pt>
                <c:pt idx="4">
                  <c:v>50.0</c:v>
                </c:pt>
                <c:pt idx="5">
                  <c:v>27.0</c:v>
                </c:pt>
                <c:pt idx="6">
                  <c:v>11.0</c:v>
                </c:pt>
                <c:pt idx="7">
                  <c:v>4.0</c:v>
                </c:pt>
                <c:pt idx="8">
                  <c:v>8.0</c:v>
                </c:pt>
                <c:pt idx="9">
                  <c:v>13.0</c:v>
                </c:pt>
                <c:pt idx="10">
                  <c:v>31.0</c:v>
                </c:pt>
                <c:pt idx="11">
                  <c:v>7.0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Internal and External funding 2010</a:t>
            </a:r>
          </a:p>
          <a:p>
            <a:pPr>
              <a:defRPr sz="2000"/>
            </a:pPr>
            <a:r>
              <a:rPr lang="en-US" sz="2000" baseline="0"/>
              <a:t>(MSEK)</a:t>
            </a:r>
          </a:p>
          <a:p>
            <a:pPr>
              <a:defRPr sz="2000"/>
            </a:pPr>
            <a:endParaRPr lang="en-US" sz="2000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Sheet2!$A$3</c:f>
              <c:strCache>
                <c:ptCount val="1"/>
                <c:pt idx="0">
                  <c:v>UU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CD-4A51-BB08-6502FECD93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CD-4A51-BB08-6502FECD93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2"/>
                <c:pt idx="0">
                  <c:v>UU</c:v>
                </c:pt>
                <c:pt idx="1">
                  <c:v>External </c:v>
                </c:pt>
              </c:strCache>
            </c:strRef>
          </c:cat>
          <c:val>
            <c:numRef>
              <c:f>Sheet2!$B$2:$B$4</c:f>
              <c:numCache>
                <c:formatCode>0</c:formatCode>
                <c:ptCount val="2"/>
                <c:pt idx="0">
                  <c:v>92.0</c:v>
                </c:pt>
                <c:pt idx="1">
                  <c:v>118.0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CD-4A51-BB08-6502FECD93A3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External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6CD-4A51-BB08-6502FECD93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2"/>
                <c:pt idx="0">
                  <c:v>UU</c:v>
                </c:pt>
                <c:pt idx="1">
                  <c:v>External </c:v>
                </c:pt>
              </c:strCache>
            </c:strRef>
          </c:cat>
          <c:val>
            <c:numRef>
              <c:f>Sheet2!$C$3:$C$4</c:f>
              <c:numCache>
                <c:formatCode>0</c:formatCode>
                <c:ptCount val="1"/>
                <c:pt idx="0">
                  <c:v>147.0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6CD-4A51-BB08-6502FECD9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Internal and External funding 2016</a:t>
            </a:r>
          </a:p>
          <a:p>
            <a:pPr>
              <a:defRPr sz="2000"/>
            </a:pPr>
            <a:r>
              <a:rPr lang="en-US" sz="2000"/>
              <a:t>(MSEK)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Sheet2!$A$3</c:f>
              <c:strCache>
                <c:ptCount val="1"/>
                <c:pt idx="0">
                  <c:v>UU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79-4525-B0E6-26A144889D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79-4525-B0E6-26A144889D0C}"/>
              </c:ext>
            </c:extLst>
          </c:dPt>
          <c:dLbls>
            <c:dLbl>
              <c:idx val="0"/>
              <c:layout>
                <c:manualLayout>
                  <c:x val="-0.117475425865884"/>
                  <c:y val="0.03166343378560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7279347434512"/>
                  <c:y val="-0.05891404623469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2"/>
                <c:pt idx="0">
                  <c:v>UU</c:v>
                </c:pt>
                <c:pt idx="1">
                  <c:v>External </c:v>
                </c:pt>
              </c:strCache>
            </c:strRef>
          </c:cat>
          <c:val>
            <c:numRef>
              <c:f>Sheet2!$C$2:$C$4</c:f>
              <c:numCache>
                <c:formatCode>0</c:formatCode>
                <c:ptCount val="2"/>
                <c:pt idx="0">
                  <c:v>109.0</c:v>
                </c:pt>
                <c:pt idx="1">
                  <c:v>147.0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79-4525-B0E6-26A144889D0C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External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279-4525-B0E6-26A144889D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279-4525-B0E6-26A144889D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2"/>
                <c:pt idx="0">
                  <c:v>UU</c:v>
                </c:pt>
                <c:pt idx="1">
                  <c:v>External </c:v>
                </c:pt>
              </c:strCache>
            </c:strRef>
          </c:cat>
          <c:val>
            <c:numRef>
              <c:f>Sheet2!$C$2:$C$4</c:f>
              <c:numCache>
                <c:formatCode>0</c:formatCode>
                <c:ptCount val="2"/>
                <c:pt idx="0">
                  <c:v>109.0</c:v>
                </c:pt>
                <c:pt idx="1">
                  <c:v>147.0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279-4525-B0E6-26A144889D0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Faculty financing and external grants 2010 and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Sheet2!$G$3:$G$16</c:f>
              <c:strCache>
                <c:ptCount val="14"/>
                <c:pt idx="0">
                  <c:v>UU</c:v>
                </c:pt>
                <c:pt idx="1">
                  <c:v>ERC</c:v>
                </c:pt>
                <c:pt idx="2">
                  <c:v>EU</c:v>
                </c:pt>
                <c:pt idx="3">
                  <c:v>KAW</c:v>
                </c:pt>
                <c:pt idx="4">
                  <c:v>privata föret</c:v>
                </c:pt>
                <c:pt idx="5">
                  <c:v>R Söderb st</c:v>
                </c:pt>
                <c:pt idx="6">
                  <c:v>Rymdstyr</c:v>
                </c:pt>
                <c:pt idx="7">
                  <c:v>statl mynd</c:v>
                </c:pt>
                <c:pt idx="8">
                  <c:v>STEM</c:v>
                </c:pt>
                <c:pt idx="9">
                  <c:v>Strålsäk mynd</c:v>
                </c:pt>
                <c:pt idx="10">
                  <c:v>VR</c:v>
                </c:pt>
                <c:pt idx="11">
                  <c:v>VR/SIDA</c:v>
                </c:pt>
                <c:pt idx="12">
                  <c:v>övr stift</c:v>
                </c:pt>
                <c:pt idx="13">
                  <c:v>övrigt</c:v>
                </c:pt>
              </c:strCache>
            </c:strRef>
          </c:cat>
          <c:val>
            <c:numRef>
              <c:f>Sheet2!$H$3:$H$16</c:f>
              <c:numCache>
                <c:formatCode>General</c:formatCode>
                <c:ptCount val="14"/>
                <c:pt idx="0">
                  <c:v>92.0</c:v>
                </c:pt>
                <c:pt idx="2" formatCode="#,##0">
                  <c:v>7.04389278</c:v>
                </c:pt>
                <c:pt idx="3" formatCode="#,##0">
                  <c:v>5.92098699999999</c:v>
                </c:pt>
                <c:pt idx="4" formatCode="#,##0">
                  <c:v>13.01629908</c:v>
                </c:pt>
                <c:pt idx="6" formatCode="#,##0">
                  <c:v>5.020656999999995</c:v>
                </c:pt>
                <c:pt idx="7" formatCode="#,##0">
                  <c:v>2.986358599999999</c:v>
                </c:pt>
                <c:pt idx="8" formatCode="#,##0">
                  <c:v>4.622186999999982</c:v>
                </c:pt>
                <c:pt idx="9" formatCode="#,##0">
                  <c:v>3.52303</c:v>
                </c:pt>
                <c:pt idx="10" formatCode="#,##0">
                  <c:v>61.222663</c:v>
                </c:pt>
                <c:pt idx="11" formatCode="#,##0">
                  <c:v>0.82299218</c:v>
                </c:pt>
                <c:pt idx="12" formatCode="#,##0">
                  <c:v>5.324086699999983</c:v>
                </c:pt>
                <c:pt idx="13" formatCode="#,##0">
                  <c:v>8.31326424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81-4737-AA7B-379A1180A400}"/>
            </c:ext>
          </c:extLst>
        </c:ser>
        <c:ser>
          <c:idx val="1"/>
          <c:order val="1"/>
          <c:tx>
            <c:strRef>
              <c:f>Sheet2!$I$1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Sheet2!$G$3:$G$16</c:f>
              <c:strCache>
                <c:ptCount val="14"/>
                <c:pt idx="0">
                  <c:v>UU</c:v>
                </c:pt>
                <c:pt idx="1">
                  <c:v>ERC</c:v>
                </c:pt>
                <c:pt idx="2">
                  <c:v>EU</c:v>
                </c:pt>
                <c:pt idx="3">
                  <c:v>KAW</c:v>
                </c:pt>
                <c:pt idx="4">
                  <c:v>privata föret</c:v>
                </c:pt>
                <c:pt idx="5">
                  <c:v>R Söderb st</c:v>
                </c:pt>
                <c:pt idx="6">
                  <c:v>Rymdstyr</c:v>
                </c:pt>
                <c:pt idx="7">
                  <c:v>statl mynd</c:v>
                </c:pt>
                <c:pt idx="8">
                  <c:v>STEM</c:v>
                </c:pt>
                <c:pt idx="9">
                  <c:v>Strålsäk mynd</c:v>
                </c:pt>
                <c:pt idx="10">
                  <c:v>VR</c:v>
                </c:pt>
                <c:pt idx="11">
                  <c:v>VR/SIDA</c:v>
                </c:pt>
                <c:pt idx="12">
                  <c:v>övr stift</c:v>
                </c:pt>
                <c:pt idx="13">
                  <c:v>övrigt</c:v>
                </c:pt>
              </c:strCache>
            </c:strRef>
          </c:cat>
          <c:val>
            <c:numRef>
              <c:f>Sheet2!$I$3:$I$16</c:f>
              <c:numCache>
                <c:formatCode>General</c:formatCode>
                <c:ptCount val="14"/>
                <c:pt idx="0">
                  <c:v>109.0</c:v>
                </c:pt>
                <c:pt idx="1">
                  <c:v>8.0</c:v>
                </c:pt>
                <c:pt idx="2">
                  <c:v>4.0</c:v>
                </c:pt>
                <c:pt idx="3">
                  <c:v>17.0</c:v>
                </c:pt>
                <c:pt idx="4">
                  <c:v>15.0</c:v>
                </c:pt>
                <c:pt idx="5">
                  <c:v>3.0</c:v>
                </c:pt>
                <c:pt idx="6">
                  <c:v>2.0</c:v>
                </c:pt>
                <c:pt idx="7">
                  <c:v>8.0</c:v>
                </c:pt>
                <c:pt idx="8">
                  <c:v>4.0</c:v>
                </c:pt>
                <c:pt idx="9">
                  <c:v>4.0</c:v>
                </c:pt>
                <c:pt idx="10">
                  <c:v>72.0</c:v>
                </c:pt>
                <c:pt idx="12">
                  <c:v>5.0</c:v>
                </c:pt>
                <c:pt idx="1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81-4737-AA7B-379A1180A4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179536"/>
        <c:axId val="110168464"/>
      </c:barChart>
      <c:catAx>
        <c:axId val="110179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Faculty</a:t>
                </a:r>
                <a:r>
                  <a:rPr lang="en-US" baseline="0"/>
                  <a:t> funding and external grants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68464"/>
        <c:crosses val="autoZero"/>
        <c:auto val="1"/>
        <c:lblAlgn val="ctr"/>
        <c:lblOffset val="100"/>
        <c:noMultiLvlLbl val="0"/>
      </c:catAx>
      <c:valAx>
        <c:axId val="110168464"/>
        <c:scaling>
          <c:orientation val="minMax"/>
          <c:max val="1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MSEK/Year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79536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/>
              <a:t>2010</a:t>
            </a:r>
          </a:p>
          <a:p>
            <a:pPr>
              <a:defRPr/>
            </a:pPr>
            <a:endParaRPr lang="sv-S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149393081782831"/>
          <c:y val="0.116648065178108"/>
          <c:w val="0.857730380306557"/>
          <c:h val="0.841451453414112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/>
              <a:t>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0.37095</cdr:x>
      <cdr:y>0.86885</cdr:y>
    </cdr:from>
    <cdr:to>
      <cdr:x>0.5</cdr:x>
      <cdr:y>0.96227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4929" y="3816424"/>
          <a:ext cx="1080120" cy="4103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2013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0.55059</cdr:x>
      <cdr:y>0.86885</cdr:y>
    </cdr:from>
    <cdr:to>
      <cdr:x>0.67964</cdr:x>
      <cdr:y>0.96227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8513" y="3816424"/>
          <a:ext cx="1080120" cy="4103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2017</a:t>
          </a:r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0A4BB-2D70-1540-A887-8ADD3A1CAA1A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1849C-394D-CB4D-90F0-49746BAD5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13A4AF5-49BF-554B-9274-5ECC6E9ABA83}" type="slidenum">
              <a:r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819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b="1" dirty="0" smtClean="0"/>
          </a:p>
        </p:txBody>
      </p:sp>
      <p:sp>
        <p:nvSpPr>
          <p:cNvPr id="59396" name="Platshållare för bildnummer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rtl="0"/>
            <a:fld id="{D5723EEF-4AC0-494D-B5AF-682AC2BE528C}" type="slidenum">
              <a:rPr sz="1200"/>
              <a:pPr algn="r" rtl="0"/>
              <a:t>23</a:t>
            </a:fld>
            <a:endParaRPr lang="x-none" sz="1200"/>
          </a:p>
        </p:txBody>
      </p:sp>
    </p:spTree>
    <p:extLst>
      <p:ext uri="{BB962C8B-B14F-4D97-AF65-F5344CB8AC3E}">
        <p14:creationId xmlns:p14="http://schemas.microsoft.com/office/powerpoint/2010/main" val="391461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b="1" dirty="0" smtClean="0"/>
          </a:p>
        </p:txBody>
      </p:sp>
      <p:sp>
        <p:nvSpPr>
          <p:cNvPr id="59396" name="Platshållare för bildnummer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rtl="0"/>
            <a:fld id="{D5723EEF-4AC0-494D-B5AF-682AC2BE528C}" type="slidenum">
              <a:rPr sz="1200"/>
              <a:pPr algn="r" rtl="0"/>
              <a:t>24</a:t>
            </a:fld>
            <a:endParaRPr lang="x-none" sz="1200"/>
          </a:p>
        </p:txBody>
      </p:sp>
    </p:spTree>
    <p:extLst>
      <p:ext uri="{BB962C8B-B14F-4D97-AF65-F5344CB8AC3E}">
        <p14:creationId xmlns:p14="http://schemas.microsoft.com/office/powerpoint/2010/main" val="839474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baseline="0" dirty="0" err="1" smtClean="0">
                <a:ea typeface="ＭＳ Ｐゴシック" charset="-128"/>
              </a:rPr>
              <a:t>Complete</a:t>
            </a:r>
            <a:r>
              <a:rPr lang="sv-SE" baseline="0" dirty="0" smtClean="0">
                <a:ea typeface="ＭＳ Ｐゴシック" charset="-128"/>
              </a:rPr>
              <a:t> </a:t>
            </a:r>
            <a:r>
              <a:rPr lang="sv-SE" baseline="0" dirty="0" err="1" smtClean="0">
                <a:ea typeface="ＭＳ Ｐゴシック" charset="-128"/>
              </a:rPr>
              <a:t>after</a:t>
            </a:r>
            <a:r>
              <a:rPr lang="sv-SE" baseline="0" dirty="0" smtClean="0">
                <a:ea typeface="ＭＳ Ｐゴシック" charset="-128"/>
              </a:rPr>
              <a:t> the </a:t>
            </a:r>
            <a:r>
              <a:rPr lang="sv-SE" baseline="0" dirty="0" err="1" smtClean="0">
                <a:ea typeface="ＭＳ Ｐゴシック" charset="-128"/>
              </a:rPr>
              <a:t>review</a:t>
            </a:r>
            <a:r>
              <a:rPr lang="sv-SE" baseline="0" dirty="0" smtClean="0">
                <a:ea typeface="ＭＳ Ｐゴシック" charset="-128"/>
              </a:rPr>
              <a:t> round </a:t>
            </a:r>
            <a:r>
              <a:rPr lang="sv-SE" baseline="0" dirty="0" err="1" smtClean="0">
                <a:ea typeface="ＭＳ Ｐゴシック" charset="-128"/>
              </a:rPr>
              <a:t>about</a:t>
            </a:r>
            <a:r>
              <a:rPr lang="sv-SE" baseline="0" dirty="0" smtClean="0">
                <a:ea typeface="ＭＳ Ｐゴシック" charset="-128"/>
              </a:rPr>
              <a:t> </a:t>
            </a:r>
            <a:r>
              <a:rPr lang="sv-SE" baseline="0" dirty="0" err="1" smtClean="0">
                <a:ea typeface="ＭＳ Ｐゴシック" charset="-128"/>
              </a:rPr>
              <a:t>department’s</a:t>
            </a:r>
            <a:r>
              <a:rPr lang="sv-SE" baseline="0" dirty="0" smtClean="0">
                <a:ea typeface="ＭＳ Ｐゴシック" charset="-128"/>
              </a:rPr>
              <a:t> </a:t>
            </a:r>
            <a:r>
              <a:rPr lang="sv-SE" baseline="0" dirty="0" err="1" smtClean="0">
                <a:ea typeface="ＭＳ Ｐゴシック" charset="-128"/>
              </a:rPr>
              <a:t>organization</a:t>
            </a:r>
            <a:endParaRPr lang="x-none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b="1" dirty="0" smtClean="0"/>
          </a:p>
        </p:txBody>
      </p:sp>
      <p:sp>
        <p:nvSpPr>
          <p:cNvPr id="59396" name="Platshållare för bildnummer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rtl="0"/>
            <a:fld id="{D5723EEF-4AC0-494D-B5AF-682AC2BE528C}" type="slidenum">
              <a:rPr sz="1200"/>
              <a:pPr algn="r" rtl="0"/>
              <a:t>25</a:t>
            </a:fld>
            <a:endParaRPr lang="x-none" sz="1200"/>
          </a:p>
        </p:txBody>
      </p:sp>
    </p:spTree>
    <p:extLst>
      <p:ext uri="{BB962C8B-B14F-4D97-AF65-F5344CB8AC3E}">
        <p14:creationId xmlns:p14="http://schemas.microsoft.com/office/powerpoint/2010/main" val="179865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baseline="0" dirty="0" err="1" smtClean="0">
                <a:ea typeface="ＭＳ Ｐゴシック" charset="-128"/>
              </a:rPr>
              <a:t>Networks</a:t>
            </a:r>
            <a:r>
              <a:rPr lang="sv-SE" baseline="0" dirty="0" smtClean="0">
                <a:ea typeface="ＭＳ Ｐゴシック" charset="-128"/>
              </a:rPr>
              <a:t> for </a:t>
            </a:r>
            <a:r>
              <a:rPr lang="sv-SE" baseline="0" dirty="0" err="1" smtClean="0">
                <a:ea typeface="ＭＳ Ｐゴシック" charset="-128"/>
              </a:rPr>
              <a:t>our</a:t>
            </a:r>
            <a:r>
              <a:rPr lang="sv-SE" baseline="0" dirty="0" smtClean="0">
                <a:ea typeface="ＭＳ Ｐゴシック" charset="-128"/>
              </a:rPr>
              <a:t> </a:t>
            </a:r>
            <a:r>
              <a:rPr lang="sv-SE" baseline="0" dirty="0" err="1" smtClean="0">
                <a:ea typeface="ＭＳ Ｐゴシック" charset="-128"/>
              </a:rPr>
              <a:t>future</a:t>
            </a:r>
            <a:endParaRPr lang="x-none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b="1" dirty="0" smtClean="0"/>
          </a:p>
        </p:txBody>
      </p:sp>
      <p:sp>
        <p:nvSpPr>
          <p:cNvPr id="59396" name="Platshållare för bildnummer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rtl="0"/>
            <a:fld id="{D5723EEF-4AC0-494D-B5AF-682AC2BE528C}" type="slidenum">
              <a:rPr sz="1200"/>
              <a:pPr algn="r" rtl="0"/>
              <a:t>27</a:t>
            </a:fld>
            <a:endParaRPr lang="x-none" sz="1200"/>
          </a:p>
        </p:txBody>
      </p:sp>
    </p:spTree>
    <p:extLst>
      <p:ext uri="{BB962C8B-B14F-4D97-AF65-F5344CB8AC3E}">
        <p14:creationId xmlns:p14="http://schemas.microsoft.com/office/powerpoint/2010/main" val="194347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b="1" dirty="0" smtClean="0"/>
          </a:p>
        </p:txBody>
      </p:sp>
      <p:sp>
        <p:nvSpPr>
          <p:cNvPr id="59396" name="Platshållare för bildnummer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rtl="0"/>
            <a:fld id="{D5723EEF-4AC0-494D-B5AF-682AC2BE528C}" type="slidenum">
              <a:rPr sz="1200"/>
              <a:pPr algn="r" rtl="0"/>
              <a:t>28</a:t>
            </a:fld>
            <a:endParaRPr lang="x-none" sz="1200"/>
          </a:p>
        </p:txBody>
      </p:sp>
    </p:spTree>
    <p:extLst>
      <p:ext uri="{BB962C8B-B14F-4D97-AF65-F5344CB8AC3E}">
        <p14:creationId xmlns:p14="http://schemas.microsoft.com/office/powerpoint/2010/main" val="1553198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849C-394D-CB4D-90F0-49746BAD58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849C-394D-CB4D-90F0-49746BAD58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849C-394D-CB4D-90F0-49746BAD58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849C-394D-CB4D-90F0-49746BAD58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1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849C-394D-CB4D-90F0-49746BAD58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8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849C-394D-CB4D-90F0-49746BAD58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E598E-F6AF-654E-9B48-1BAFEDEDDA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849C-394D-CB4D-90F0-49746BAD58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1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b="1" dirty="0" smtClean="0"/>
          </a:p>
        </p:txBody>
      </p:sp>
      <p:sp>
        <p:nvSpPr>
          <p:cNvPr id="59396" name="Platshållare för bildnummer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rtl="0"/>
            <a:fld id="{D5723EEF-4AC0-494D-B5AF-682AC2BE528C}" type="slidenum">
              <a:rPr sz="1200"/>
              <a:pPr algn="r" rtl="0"/>
              <a:t>21</a:t>
            </a:fld>
            <a:endParaRPr lang="x-none" sz="1200"/>
          </a:p>
        </p:txBody>
      </p:sp>
    </p:spTree>
    <p:extLst>
      <p:ext uri="{BB962C8B-B14F-4D97-AF65-F5344CB8AC3E}">
        <p14:creationId xmlns:p14="http://schemas.microsoft.com/office/powerpoint/2010/main" val="311642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b="1" dirty="0" smtClean="0"/>
          </a:p>
        </p:txBody>
      </p:sp>
      <p:sp>
        <p:nvSpPr>
          <p:cNvPr id="59396" name="Platshållare för bildnummer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rtl="0"/>
            <a:fld id="{D5723EEF-4AC0-494D-B5AF-682AC2BE528C}" type="slidenum">
              <a:rPr sz="1200"/>
              <a:pPr algn="r" rtl="0"/>
              <a:t>22</a:t>
            </a:fld>
            <a:endParaRPr lang="x-none" sz="1200"/>
          </a:p>
        </p:txBody>
      </p:sp>
    </p:spTree>
    <p:extLst>
      <p:ext uri="{BB962C8B-B14F-4D97-AF65-F5344CB8AC3E}">
        <p14:creationId xmlns:p14="http://schemas.microsoft.com/office/powerpoint/2010/main" val="32175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4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9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2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6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3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3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65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9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05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836712"/>
            <a:ext cx="5122912" cy="5472608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4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07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85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123728" y="485800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Department’s introduction to KOF 17</a:t>
            </a:r>
            <a:endParaRPr lang="x-non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15616" y="3573016"/>
            <a:ext cx="6008712" cy="2567136"/>
          </a:xfrm>
        </p:spPr>
        <p:txBody>
          <a:bodyPr>
            <a:normAutofit/>
          </a:bodyPr>
          <a:lstStyle/>
          <a:p>
            <a:pPr rtl="0"/>
            <a:endParaRPr lang="x-none" dirty="0"/>
          </a:p>
          <a:p>
            <a:r>
              <a:rPr lang="en-US" dirty="0"/>
              <a:t>Department of Physics and Astronomy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937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2084968" y="260648"/>
            <a:ext cx="663508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Our programs in </a:t>
            </a:r>
            <a:r>
              <a:rPr dirty="0" smtClean="0"/>
              <a:t>numbers</a:t>
            </a:r>
            <a:r>
              <a:rPr lang="en-US" dirty="0" smtClean="0"/>
              <a:t>: Personell</a:t>
            </a:r>
            <a:endParaRPr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29295"/>
              </p:ext>
            </p:extLst>
          </p:nvPr>
        </p:nvGraphicFramePr>
        <p:xfrm>
          <a:off x="439128" y="1772816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781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Comparison</a:t>
            </a:r>
            <a:r>
              <a:rPr lang="sv-SE" dirty="0"/>
              <a:t> 2010 - 2016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64739895"/>
              </p:ext>
            </p:extLst>
          </p:nvPr>
        </p:nvGraphicFramePr>
        <p:xfrm>
          <a:off x="0" y="1470217"/>
          <a:ext cx="4788024" cy="401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9450475"/>
              </p:ext>
            </p:extLst>
          </p:nvPr>
        </p:nvGraphicFramePr>
        <p:xfrm>
          <a:off x="4067944" y="1470218"/>
          <a:ext cx="4788024" cy="401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45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Comparison</a:t>
            </a:r>
            <a:r>
              <a:rPr lang="sv-SE" dirty="0" smtClean="0"/>
              <a:t> 2010 - 2016</a:t>
            </a:r>
            <a:endParaRPr lang="sv-S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267816"/>
              </p:ext>
            </p:extLst>
          </p:nvPr>
        </p:nvGraphicFramePr>
        <p:xfrm>
          <a:off x="54387" y="1988840"/>
          <a:ext cx="922290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71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External grants (%)</a:t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9150" y="2226469"/>
          <a:ext cx="3886200" cy="340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181293"/>
              </p:ext>
            </p:extLst>
          </p:nvPr>
        </p:nvGraphicFramePr>
        <p:xfrm>
          <a:off x="-201534" y="2033464"/>
          <a:ext cx="497840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493805"/>
              </p:ext>
            </p:extLst>
          </p:nvPr>
        </p:nvGraphicFramePr>
        <p:xfrm>
          <a:off x="3995936" y="2414742"/>
          <a:ext cx="5688632" cy="444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8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err="1" smtClean="0"/>
              <a:t>External</a:t>
            </a:r>
            <a:r>
              <a:rPr lang="sv-SE" dirty="0" smtClean="0"/>
              <a:t> grant </a:t>
            </a:r>
            <a:r>
              <a:rPr lang="sv-SE" dirty="0" err="1" smtClean="0"/>
              <a:t>bodies</a:t>
            </a:r>
            <a:r>
              <a:rPr lang="sv-SE" dirty="0" smtClean="0"/>
              <a:t> (%)</a:t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0" y="2227263"/>
          <a:ext cx="38862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257800" y="2227263"/>
          <a:ext cx="38862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51520" y="1916832"/>
          <a:ext cx="9036496" cy="341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 of external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479868"/>
              </p:ext>
            </p:extLst>
          </p:nvPr>
        </p:nvGraphicFramePr>
        <p:xfrm>
          <a:off x="1066200" y="1669432"/>
          <a:ext cx="7620600" cy="425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for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8001000" y="6553201"/>
            <a:ext cx="1066800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>
              <a:defRPr sz="1800"/>
            </a:lvl1pPr>
          </a:lstStyle>
          <a:p>
            <a:pPr>
              <a:defRPr sz="2400"/>
            </a:pPr>
            <a:r>
              <a:rPr sz="1266"/>
              <a:t>5</a:t>
            </a:r>
          </a:p>
        </p:txBody>
      </p:sp>
      <p:pic>
        <p:nvPicPr>
          <p:cNvPr id="184" name="nyengelsk_2010.png" descr="nyengelsk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088" y="1371599"/>
            <a:ext cx="9209089" cy="4984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491879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handed.png" descr="http://www.povray.org/documentation/images/tutorial/hand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910431"/>
            <a:ext cx="8763001" cy="6408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275" y="1358900"/>
            <a:ext cx="7797800" cy="5511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 190"/>
          <p:cNvGrpSpPr/>
          <p:nvPr/>
        </p:nvGrpSpPr>
        <p:grpSpPr>
          <a:xfrm>
            <a:off x="1295400" y="1981200"/>
            <a:ext cx="6662406" cy="4724402"/>
            <a:chOff x="0" y="0"/>
            <a:chExt cx="9475421" cy="6719147"/>
          </a:xfrm>
        </p:grpSpPr>
        <p:sp>
          <p:nvSpPr>
            <p:cNvPr id="188" name="Shape 188"/>
            <p:cNvSpPr/>
            <p:nvPr/>
          </p:nvSpPr>
          <p:spPr>
            <a:xfrm>
              <a:off x="0" y="0"/>
              <a:ext cx="9211734" cy="6719147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18038"/>
              </a:srgb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200">
                  <a:solidFill>
                    <a:srgbClr val="FF0000"/>
                  </a:solidFill>
                </a:defRPr>
              </a:pPr>
              <a:endParaRPr sz="1547"/>
            </a:p>
          </p:txBody>
        </p:sp>
        <p:sp>
          <p:nvSpPr>
            <p:cNvPr id="189" name="Shape 189"/>
            <p:cNvSpPr/>
            <p:nvPr/>
          </p:nvSpPr>
          <p:spPr>
            <a:xfrm>
              <a:off x="4394513" y="108373"/>
              <a:ext cx="5080908" cy="562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/>
              </a:lvl1pPr>
            </a:lstStyle>
            <a:p>
              <a:pPr>
                <a:defRPr sz="2400" b="0"/>
              </a:pPr>
              <a:r>
                <a:rPr sz="1969"/>
                <a:t>Faculty of Science and Technology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1739900" y="2413029"/>
            <a:ext cx="5562601" cy="3824310"/>
            <a:chOff x="0" y="0"/>
            <a:chExt cx="7911254" cy="5439018"/>
          </a:xfrm>
        </p:grpSpPr>
        <p:sp>
          <p:nvSpPr>
            <p:cNvPr id="191" name="Shape 191"/>
            <p:cNvSpPr/>
            <p:nvPr/>
          </p:nvSpPr>
          <p:spPr>
            <a:xfrm>
              <a:off x="0" y="0"/>
              <a:ext cx="7911254" cy="5418583"/>
            </a:xfrm>
            <a:prstGeom prst="ellipse">
              <a:avLst/>
            </a:prstGeom>
            <a:solidFill>
              <a:srgbClr val="3333CC">
                <a:alpha val="21176"/>
              </a:srgb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200">
                  <a:solidFill>
                    <a:srgbClr val="FF0000"/>
                  </a:solidFill>
                </a:defRPr>
              </a:pPr>
              <a:endParaRPr sz="1547"/>
            </a:p>
          </p:txBody>
        </p:sp>
        <p:sp>
          <p:nvSpPr>
            <p:cNvPr id="192" name="Shape 192"/>
            <p:cNvSpPr/>
            <p:nvPr/>
          </p:nvSpPr>
          <p:spPr>
            <a:xfrm>
              <a:off x="3897024" y="4876724"/>
              <a:ext cx="2333080" cy="562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/>
              </a:lvl1pPr>
            </a:lstStyle>
            <a:p>
              <a:pPr>
                <a:defRPr sz="2400"/>
              </a:pPr>
              <a:r>
                <a:rPr sz="1969"/>
                <a:t>Physics Section</a:t>
              </a:r>
            </a:p>
          </p:txBody>
        </p:sp>
      </p:grpSp>
      <p:sp>
        <p:nvSpPr>
          <p:cNvPr id="194" name="Shape 194"/>
          <p:cNvSpPr/>
          <p:nvPr/>
        </p:nvSpPr>
        <p:spPr>
          <a:xfrm>
            <a:off x="4501357" y="4038599"/>
            <a:ext cx="1359922" cy="5684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3094"/>
              <a:t>Student</a:t>
            </a:r>
          </a:p>
        </p:txBody>
      </p:sp>
      <p:grpSp>
        <p:nvGrpSpPr>
          <p:cNvPr id="197" name="Group 197"/>
          <p:cNvGrpSpPr/>
          <p:nvPr/>
        </p:nvGrpSpPr>
        <p:grpSpPr>
          <a:xfrm>
            <a:off x="2044699" y="2712422"/>
            <a:ext cx="4953002" cy="3200401"/>
            <a:chOff x="-1" y="0"/>
            <a:chExt cx="7044269" cy="4551680"/>
          </a:xfrm>
        </p:grpSpPr>
        <p:sp>
          <p:nvSpPr>
            <p:cNvPr id="195" name="Shape 195"/>
            <p:cNvSpPr/>
            <p:nvPr/>
          </p:nvSpPr>
          <p:spPr>
            <a:xfrm>
              <a:off x="-1" y="0"/>
              <a:ext cx="7044269" cy="4551680"/>
            </a:xfrm>
            <a:prstGeom prst="ellipse">
              <a:avLst/>
            </a:prstGeom>
            <a:solidFill>
              <a:srgbClr val="00CC99">
                <a:alpha val="56861"/>
              </a:srgb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200">
                  <a:solidFill>
                    <a:srgbClr val="FF0000"/>
                  </a:solidFill>
                </a:defRPr>
              </a:pPr>
              <a:endParaRPr sz="1547"/>
            </a:p>
          </p:txBody>
        </p:sp>
        <p:sp>
          <p:nvSpPr>
            <p:cNvPr id="196" name="Shape 196"/>
            <p:cNvSpPr/>
            <p:nvPr/>
          </p:nvSpPr>
          <p:spPr>
            <a:xfrm>
              <a:off x="3543262" y="402082"/>
              <a:ext cx="3484211" cy="993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rPr sz="1969"/>
                <a:t>Departement of </a:t>
              </a:r>
            </a:p>
            <a:p>
              <a:r>
                <a:rPr sz="1969"/>
                <a:t>Physics and Astronomy</a:t>
              </a:r>
            </a:p>
          </p:txBody>
        </p:sp>
      </p:grpSp>
      <p:sp>
        <p:nvSpPr>
          <p:cNvPr id="198" name="Shape 198"/>
          <p:cNvSpPr/>
          <p:nvPr/>
        </p:nvSpPr>
        <p:spPr>
          <a:xfrm>
            <a:off x="4508500" y="4038599"/>
            <a:ext cx="1359922" cy="5684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3094"/>
              <a:t>Student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6324600" y="838200"/>
            <a:ext cx="3295709" cy="2352708"/>
            <a:chOff x="0" y="0"/>
            <a:chExt cx="4687230" cy="3346072"/>
          </a:xfrm>
        </p:grpSpPr>
        <p:grpSp>
          <p:nvGrpSpPr>
            <p:cNvPr id="201" name="Group 201"/>
            <p:cNvGrpSpPr/>
            <p:nvPr/>
          </p:nvGrpSpPr>
          <p:grpSpPr>
            <a:xfrm>
              <a:off x="0" y="1300479"/>
              <a:ext cx="4687230" cy="2045593"/>
              <a:chOff x="0" y="-1"/>
              <a:chExt cx="4687229" cy="2045592"/>
            </a:xfrm>
          </p:grpSpPr>
          <p:sp>
            <p:nvSpPr>
              <p:cNvPr id="199" name="Shape 199"/>
              <p:cNvSpPr/>
              <p:nvPr/>
            </p:nvSpPr>
            <p:spPr>
              <a:xfrm flipH="1" flipV="1">
                <a:off x="0" y="-1"/>
                <a:ext cx="759025" cy="22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184">
                  <a:defRPr sz="16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25"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2280648" y="1052321"/>
                <a:ext cx="2406581" cy="993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>
                  <a:defRPr sz="2800"/>
                </a:pPr>
                <a:r>
                  <a:rPr sz="1969"/>
                  <a:t>Vice-Chancellor</a:t>
                </a:r>
              </a:p>
              <a:p>
                <a:r>
                  <a:rPr sz="1969"/>
                  <a:t>Eva Åkesson</a:t>
                </a:r>
              </a:p>
            </p:txBody>
          </p:sp>
        </p:grpSp>
        <p:pic>
          <p:nvPicPr>
            <p:cNvPr id="202" name="85470_EAkesson.jpg" descr="http://uadm.uu.se/digitalAssets/85/85470_EAkesson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4033" y="0"/>
              <a:ext cx="2384876" cy="2384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8" name="Group 208"/>
          <p:cNvGrpSpPr/>
          <p:nvPr/>
        </p:nvGrpSpPr>
        <p:grpSpPr>
          <a:xfrm>
            <a:off x="460981" y="97298"/>
            <a:ext cx="2587022" cy="3169809"/>
            <a:chOff x="154528" y="0"/>
            <a:chExt cx="3679319" cy="4508171"/>
          </a:xfrm>
        </p:grpSpPr>
        <p:grpSp>
          <p:nvGrpSpPr>
            <p:cNvPr id="206" name="Group 206"/>
            <p:cNvGrpSpPr/>
            <p:nvPr/>
          </p:nvGrpSpPr>
          <p:grpSpPr>
            <a:xfrm>
              <a:off x="1188391" y="3462021"/>
              <a:ext cx="2645456" cy="1046150"/>
              <a:chOff x="1238574" y="-52880"/>
              <a:chExt cx="2645454" cy="1046147"/>
            </a:xfrm>
          </p:grpSpPr>
          <p:sp>
            <p:nvSpPr>
              <p:cNvPr id="204" name="Shape 204"/>
              <p:cNvSpPr/>
              <p:nvPr/>
            </p:nvSpPr>
            <p:spPr>
              <a:xfrm flipV="1">
                <a:off x="2908667" y="-52880"/>
                <a:ext cx="975361" cy="21449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184">
                  <a:defRPr sz="16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25"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1238574" y="-1"/>
                <a:ext cx="1689621" cy="993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r>
                  <a:rPr sz="1969"/>
                  <a:t>Dean</a:t>
                </a:r>
              </a:p>
              <a:p>
                <a:pPr>
                  <a:defRPr sz="2800"/>
                </a:pPr>
                <a:r>
                  <a:rPr sz="1969"/>
                  <a:t>Johan Tysk</a:t>
                </a:r>
              </a:p>
            </p:txBody>
          </p:sp>
        </p:grpSp>
        <p:pic>
          <p:nvPicPr>
            <p:cNvPr id="207" name="johan-tysk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4528" y="0"/>
              <a:ext cx="2269012" cy="34018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3" name="Group 213"/>
          <p:cNvGrpSpPr/>
          <p:nvPr/>
        </p:nvGrpSpPr>
        <p:grpSpPr>
          <a:xfrm>
            <a:off x="457646" y="3713820"/>
            <a:ext cx="2818957" cy="2699669"/>
            <a:chOff x="294458" y="0"/>
            <a:chExt cx="4009181" cy="3839528"/>
          </a:xfrm>
        </p:grpSpPr>
        <p:grpSp>
          <p:nvGrpSpPr>
            <p:cNvPr id="211" name="Group 211"/>
            <p:cNvGrpSpPr/>
            <p:nvPr/>
          </p:nvGrpSpPr>
          <p:grpSpPr>
            <a:xfrm>
              <a:off x="1399441" y="2846257"/>
              <a:ext cx="2904198" cy="993271"/>
              <a:chOff x="1647484" y="2059226"/>
              <a:chExt cx="2904197" cy="993268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3251200" y="2384366"/>
                <a:ext cx="1300481" cy="10838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184">
                  <a:defRPr sz="16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25"/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1647484" y="2059226"/>
                <a:ext cx="2452359" cy="993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r>
                  <a:rPr sz="1969"/>
                  <a:t>Physic Dean</a:t>
                </a:r>
              </a:p>
              <a:p>
                <a:r>
                  <a:rPr sz="1969"/>
                  <a:t>Tord  Johansson</a:t>
                </a:r>
              </a:p>
            </p:txBody>
          </p:sp>
        </p:grpSp>
        <p:pic>
          <p:nvPicPr>
            <p:cNvPr id="212" name="Tord J porträtt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4458" y="0"/>
              <a:ext cx="2140600" cy="2853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6" name="Group 216"/>
          <p:cNvGrpSpPr/>
          <p:nvPr/>
        </p:nvGrpSpPr>
        <p:grpSpPr>
          <a:xfrm>
            <a:off x="6241285" y="3728337"/>
            <a:ext cx="3180493" cy="3082031"/>
            <a:chOff x="-138739" y="-118167"/>
            <a:chExt cx="4523367" cy="4383331"/>
          </a:xfrm>
        </p:grpSpPr>
        <p:pic>
          <p:nvPicPr>
            <p:cNvPr id="214" name="IMG_6727.jpg"/>
            <p:cNvPicPr>
              <a:picLocks noChangeAspect="1"/>
            </p:cNvPicPr>
            <p:nvPr/>
          </p:nvPicPr>
          <p:blipFill>
            <a:blip r:embed="rId7">
              <a:extLst/>
            </a:blip>
            <a:srcRect b="23091"/>
            <a:stretch>
              <a:fillRect/>
            </a:stretch>
          </p:blipFill>
          <p:spPr>
            <a:xfrm>
              <a:off x="-138739" y="-118167"/>
              <a:ext cx="3542331" cy="350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Shape 215"/>
            <p:cNvSpPr/>
            <p:nvPr/>
          </p:nvSpPr>
          <p:spPr>
            <a:xfrm>
              <a:off x="1632426" y="3271893"/>
              <a:ext cx="2752202" cy="9932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rPr sz="1969"/>
                <a:t>Department Head</a:t>
              </a:r>
            </a:p>
            <a:p>
              <a:r>
                <a:rPr sz="1969"/>
                <a:t>Olof Karis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76234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 advAuto="0"/>
      <p:bldP spid="187" grpId="0" animBg="1" advAuto="0"/>
      <p:bldP spid="190" grpId="0" animBg="1" advAuto="0"/>
      <p:bldP spid="193" grpId="0" animBg="1" advAuto="0"/>
      <p:bldP spid="194" grpId="0" animBg="1" advAuto="0"/>
      <p:bldP spid="197" grpId="0" animBg="1" advAuto="0"/>
      <p:bldP spid="198" grpId="0" animBg="1" advAuto="0"/>
      <p:bldP spid="203" grpId="0" animBg="1" advAuto="0"/>
      <p:bldP spid="208" grpId="0" animBg="1" advAuto="0"/>
      <p:bldP spid="213" grpId="0" animBg="1" advAuto="0"/>
      <p:bldP spid="216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6553201"/>
            <a:ext cx="3733801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>
              <a:defRPr sz="1800"/>
            </a:lvl1pPr>
          </a:lstStyle>
          <a:p>
            <a:pPr>
              <a:defRPr sz="2400"/>
            </a:pPr>
            <a:r>
              <a:rPr sz="1266"/>
              <a:t>G. Ingelman: Welcome Students</a:t>
            </a:r>
          </a:p>
        </p:txBody>
      </p:sp>
      <p:sp>
        <p:nvSpPr>
          <p:cNvPr id="219" name="Shape 219"/>
          <p:cNvSpPr/>
          <p:nvPr/>
        </p:nvSpPr>
        <p:spPr>
          <a:xfrm>
            <a:off x="8001000" y="6553201"/>
            <a:ext cx="1066800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>
              <a:defRPr sz="1800"/>
            </a:lvl1pPr>
          </a:lstStyle>
          <a:p>
            <a:pPr>
              <a:defRPr sz="2400"/>
            </a:pPr>
            <a:r>
              <a:rPr sz="1266"/>
              <a:t>3</a:t>
            </a:r>
          </a:p>
        </p:txBody>
      </p:sp>
      <p:pic>
        <p:nvPicPr>
          <p:cNvPr id="22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-1"/>
            <a:ext cx="9448800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777896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912768" cy="19350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092403">
              <a:defRPr sz="4200"/>
            </a:lvl1pPr>
          </a:lstStyle>
          <a:p>
            <a:r>
              <a:t>Welcome to the Department of Physics and Astronomy at Uppsala University</a:t>
            </a:r>
          </a:p>
        </p:txBody>
      </p:sp>
      <p:sp>
        <p:nvSpPr>
          <p:cNvPr id="124" name="Shape 12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First </a:t>
            </a:r>
            <a:r>
              <a:rPr dirty="0"/>
              <a:t>lecture on physics in 1486</a:t>
            </a:r>
          </a:p>
          <a:p>
            <a:pPr marL="663006" lvl="1" indent="-341548">
              <a:buChar char="•"/>
            </a:pPr>
            <a:r>
              <a:rPr dirty="0"/>
              <a:t>(Aristotelian physics, but still … )</a:t>
            </a:r>
          </a:p>
          <a:p>
            <a:endParaRPr dirty="0"/>
          </a:p>
          <a:p>
            <a:r>
              <a:rPr dirty="0"/>
              <a:t>First astronomy professor: </a:t>
            </a:r>
            <a:br>
              <a:rPr dirty="0"/>
            </a:br>
            <a:r>
              <a:rPr dirty="0"/>
              <a:t>Laurentius Paulinus Gothus1593</a:t>
            </a:r>
          </a:p>
          <a:p>
            <a:endParaRPr dirty="0"/>
          </a:p>
          <a:p>
            <a:r>
              <a:rPr dirty="0"/>
              <a:t>First physics professor: Samuel Klingenstierna </a:t>
            </a:r>
            <a:r>
              <a:rPr dirty="0" smtClean="0"/>
              <a:t>1728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123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ceCube_aerial_view05.jpg" descr="IceCube_aerial_view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838200"/>
            <a:ext cx="5973763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5200" y="82550"/>
            <a:ext cx="1828801" cy="182245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-76201" y="76200"/>
            <a:ext cx="7696201" cy="56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r>
              <a:rPr sz="1266">
                <a:solidFill>
                  <a:srgbClr val="FF0000"/>
                </a:solidFill>
              </a:rPr>
              <a:t>Example: </a:t>
            </a:r>
            <a:r>
              <a:rPr sz="3094">
                <a:solidFill>
                  <a:srgbClr val="FF0000"/>
                </a:solidFill>
              </a:rPr>
              <a:t>Cosmic neutrinos @ IceCube</a:t>
            </a:r>
          </a:p>
        </p:txBody>
      </p:sp>
      <p:pic>
        <p:nvPicPr>
          <p:cNvPr id="225" name="IceCube-schema.jpg" descr="http://cdn.physorg.com/newman/gfx/news/hires/IceCube-schem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8200" y="3124200"/>
            <a:ext cx="4613276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0" y="6553201"/>
            <a:ext cx="3733801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>
              <a:defRPr sz="1800"/>
            </a:lvl1pPr>
          </a:lstStyle>
          <a:p>
            <a:pPr>
              <a:defRPr sz="2400"/>
            </a:pPr>
            <a:r>
              <a:rPr sz="1266"/>
              <a:t>G. Ingelman: Welcome Students</a:t>
            </a:r>
          </a:p>
        </p:txBody>
      </p:sp>
      <p:sp>
        <p:nvSpPr>
          <p:cNvPr id="227" name="Shape 227"/>
          <p:cNvSpPr/>
          <p:nvPr/>
        </p:nvSpPr>
        <p:spPr>
          <a:xfrm>
            <a:off x="8001000" y="6553201"/>
            <a:ext cx="1066800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>
              <a:defRPr sz="1800"/>
            </a:lvl1pPr>
          </a:lstStyle>
          <a:p>
            <a:pPr>
              <a:defRPr sz="2400"/>
            </a:pPr>
            <a:r>
              <a:rPr sz="1266"/>
              <a:t>4</a:t>
            </a:r>
          </a:p>
        </p:txBody>
      </p:sp>
      <p:pic>
        <p:nvPicPr>
          <p:cNvPr id="228" name="DOM_being_attached.jpg" descr="http://www.isv.uu.se/IceCube/images/DOM_being_attached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00399" y="3124200"/>
            <a:ext cx="1495426" cy="335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0600" y="2571750"/>
            <a:ext cx="2057401" cy="1582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0600" y="4419600"/>
            <a:ext cx="2057401" cy="2057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Group 254"/>
          <p:cNvGrpSpPr/>
          <p:nvPr/>
        </p:nvGrpSpPr>
        <p:grpSpPr>
          <a:xfrm>
            <a:off x="-112667" y="436747"/>
            <a:ext cx="991467" cy="6249789"/>
            <a:chOff x="-51863" y="-89608"/>
            <a:chExt cx="1410085" cy="8888587"/>
          </a:xfrm>
        </p:grpSpPr>
        <p:sp>
          <p:nvSpPr>
            <p:cNvPr id="231" name="Shape 231"/>
            <p:cNvSpPr/>
            <p:nvPr/>
          </p:nvSpPr>
          <p:spPr>
            <a:xfrm flipH="1" flipV="1">
              <a:off x="723646" y="1372196"/>
              <a:ext cx="9979" cy="721582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32" name="Shape 232"/>
            <p:cNvSpPr/>
            <p:nvPr/>
          </p:nvSpPr>
          <p:spPr>
            <a:xfrm flipH="1" flipV="1">
              <a:off x="593934" y="8303578"/>
              <a:ext cx="282706" cy="17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33" name="Shape 233"/>
            <p:cNvSpPr/>
            <p:nvPr/>
          </p:nvSpPr>
          <p:spPr>
            <a:xfrm flipV="1">
              <a:off x="728635" y="527773"/>
              <a:ext cx="1664" cy="73953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34" name="Shape 234"/>
            <p:cNvSpPr/>
            <p:nvPr/>
          </p:nvSpPr>
          <p:spPr>
            <a:xfrm rot="16200000">
              <a:off x="629529" y="8070287"/>
              <a:ext cx="805751" cy="6516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0820" tIns="40820" rIns="40820" bIns="40820" numCol="1" anchor="t">
              <a:spAutoFit/>
            </a:bodyPr>
            <a:lstStyle>
              <a:lvl1pPr>
                <a:lnSpc>
                  <a:spcPct val="124000"/>
                </a:lnSpc>
                <a:tabLst>
                  <a:tab pos="914400" algn="l"/>
                </a:tabLst>
                <a:defRPr sz="2800"/>
              </a:lvl1pPr>
            </a:lstStyle>
            <a:p>
              <a:pPr>
                <a:defRPr sz="2400"/>
              </a:pPr>
              <a:r>
                <a:rPr sz="1969"/>
                <a:t>MeV</a:t>
              </a:r>
            </a:p>
          </p:txBody>
        </p:sp>
        <p:sp>
          <p:nvSpPr>
            <p:cNvPr id="235" name="Shape 235"/>
            <p:cNvSpPr/>
            <p:nvPr/>
          </p:nvSpPr>
          <p:spPr>
            <a:xfrm flipH="1" flipV="1">
              <a:off x="593934" y="6657397"/>
              <a:ext cx="282706" cy="17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36" name="Shape 236"/>
            <p:cNvSpPr/>
            <p:nvPr/>
          </p:nvSpPr>
          <p:spPr>
            <a:xfrm flipH="1" flipV="1">
              <a:off x="595598" y="5011216"/>
              <a:ext cx="282706" cy="17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37" name="Shape 237"/>
            <p:cNvSpPr/>
            <p:nvPr/>
          </p:nvSpPr>
          <p:spPr>
            <a:xfrm flipH="1" flipV="1">
              <a:off x="595598" y="3400590"/>
              <a:ext cx="282706" cy="17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38" name="Shape 238"/>
            <p:cNvSpPr/>
            <p:nvPr/>
          </p:nvSpPr>
          <p:spPr>
            <a:xfrm flipH="1" flipV="1">
              <a:off x="597260" y="1752631"/>
              <a:ext cx="282706" cy="177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39" name="Shape 239"/>
            <p:cNvSpPr/>
            <p:nvPr/>
          </p:nvSpPr>
          <p:spPr>
            <a:xfrm rot="16200000">
              <a:off x="-87884" y="6346124"/>
              <a:ext cx="723678" cy="651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0820" tIns="40820" rIns="40820" bIns="40820" numCol="1" anchor="t">
              <a:spAutoFit/>
            </a:bodyPr>
            <a:lstStyle>
              <a:lvl1pPr>
                <a:lnSpc>
                  <a:spcPct val="124000"/>
                </a:lnSpc>
                <a:tabLst>
                  <a:tab pos="914400" algn="l"/>
                </a:tabLst>
                <a:defRPr sz="2800"/>
              </a:lvl1pPr>
            </a:lstStyle>
            <a:p>
              <a:pPr>
                <a:defRPr sz="2400"/>
              </a:pPr>
              <a:r>
                <a:rPr sz="1969"/>
                <a:t>GeV</a:t>
              </a:r>
            </a:p>
          </p:txBody>
        </p:sp>
        <p:sp>
          <p:nvSpPr>
            <p:cNvPr id="240" name="Shape 240"/>
            <p:cNvSpPr/>
            <p:nvPr/>
          </p:nvSpPr>
          <p:spPr>
            <a:xfrm rot="16200000">
              <a:off x="711458" y="4725890"/>
              <a:ext cx="641879" cy="651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0820" tIns="40820" rIns="40820" bIns="40820" numCol="1" anchor="t">
              <a:spAutoFit/>
            </a:bodyPr>
            <a:lstStyle>
              <a:lvl1pPr>
                <a:lnSpc>
                  <a:spcPct val="124000"/>
                </a:lnSpc>
                <a:tabLst>
                  <a:tab pos="914400" algn="l"/>
                </a:tabLst>
                <a:defRPr sz="2800"/>
              </a:lvl1pPr>
            </a:lstStyle>
            <a:p>
              <a:pPr>
                <a:defRPr sz="2400"/>
              </a:pPr>
              <a:r>
                <a:rPr sz="1969"/>
                <a:t>TeV</a:t>
              </a:r>
            </a:p>
          </p:txBody>
        </p:sp>
        <p:sp>
          <p:nvSpPr>
            <p:cNvPr id="241" name="Shape 241"/>
            <p:cNvSpPr/>
            <p:nvPr/>
          </p:nvSpPr>
          <p:spPr>
            <a:xfrm rot="16200000">
              <a:off x="-63763" y="3006258"/>
              <a:ext cx="675437" cy="651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0820" tIns="40820" rIns="40820" bIns="40820" numCol="1" anchor="t">
              <a:spAutoFit/>
            </a:bodyPr>
            <a:lstStyle>
              <a:lvl1pPr>
                <a:lnSpc>
                  <a:spcPct val="124000"/>
                </a:lnSpc>
                <a:tabLst>
                  <a:tab pos="914400" algn="l"/>
                </a:tabLst>
                <a:defRPr sz="2800"/>
              </a:lvl1pPr>
            </a:lstStyle>
            <a:p>
              <a:pPr>
                <a:defRPr sz="2400"/>
              </a:pPr>
              <a:r>
                <a:rPr sz="1969"/>
                <a:t>PeV</a:t>
              </a:r>
            </a:p>
          </p:txBody>
        </p:sp>
        <p:sp>
          <p:nvSpPr>
            <p:cNvPr id="242" name="Shape 242"/>
            <p:cNvSpPr/>
            <p:nvPr/>
          </p:nvSpPr>
          <p:spPr>
            <a:xfrm rot="16200000">
              <a:off x="698873" y="1380657"/>
              <a:ext cx="667048" cy="651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0820" tIns="40820" rIns="40820" bIns="40820" numCol="1" anchor="t">
              <a:spAutoFit/>
            </a:bodyPr>
            <a:lstStyle>
              <a:lvl1pPr>
                <a:lnSpc>
                  <a:spcPct val="124000"/>
                </a:lnSpc>
                <a:tabLst>
                  <a:tab pos="914400" algn="l"/>
                </a:tabLst>
                <a:defRPr sz="2800"/>
              </a:lvl1pPr>
            </a:lstStyle>
            <a:p>
              <a:pPr>
                <a:defRPr sz="2400"/>
              </a:pPr>
              <a:r>
                <a:rPr sz="1969"/>
                <a:t>EeV</a:t>
              </a:r>
            </a:p>
          </p:txBody>
        </p:sp>
        <p:sp>
          <p:nvSpPr>
            <p:cNvPr id="243" name="Shape 243"/>
            <p:cNvSpPr/>
            <p:nvPr/>
          </p:nvSpPr>
          <p:spPr>
            <a:xfrm rot="16200000">
              <a:off x="-829366" y="687903"/>
              <a:ext cx="2206658" cy="651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0820" tIns="40820" rIns="40820" bIns="40820" numCol="1" anchor="t">
              <a:spAutoFit/>
            </a:bodyPr>
            <a:lstStyle>
              <a:lvl1pPr>
                <a:lnSpc>
                  <a:spcPct val="124000"/>
                </a:lnSpc>
                <a:tabLst>
                  <a:tab pos="914400" algn="l"/>
                  <a:tab pos="1854200" algn="l"/>
                </a:tabLst>
                <a:defRPr sz="2800"/>
              </a:lvl1pPr>
            </a:lstStyle>
            <a:p>
              <a:pPr>
                <a:defRPr sz="2400"/>
              </a:pPr>
              <a:r>
                <a:rPr sz="1969"/>
                <a:t>GZK-neutrinos</a:t>
              </a:r>
            </a:p>
          </p:txBody>
        </p:sp>
        <p:sp>
          <p:nvSpPr>
            <p:cNvPr id="244" name="Shape 244"/>
            <p:cNvSpPr/>
            <p:nvPr/>
          </p:nvSpPr>
          <p:spPr>
            <a:xfrm flipV="1">
              <a:off x="730298" y="7551596"/>
              <a:ext cx="1664" cy="1031086"/>
            </a:xfrm>
            <a:prstGeom prst="line">
              <a:avLst/>
            </a:prstGeom>
            <a:noFill/>
            <a:ln w="76200" cap="flat">
              <a:solidFill>
                <a:srgbClr val="000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45" name="Shape 245"/>
            <p:cNvSpPr/>
            <p:nvPr/>
          </p:nvSpPr>
          <p:spPr>
            <a:xfrm flipH="1" flipV="1">
              <a:off x="730298" y="6559621"/>
              <a:ext cx="1664" cy="991976"/>
            </a:xfrm>
            <a:prstGeom prst="line">
              <a:avLst/>
            </a:prstGeom>
            <a:noFill/>
            <a:ln w="76200" cap="flat">
              <a:solidFill>
                <a:srgbClr val="2323D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46" name="Shape 246"/>
            <p:cNvSpPr/>
            <p:nvPr/>
          </p:nvSpPr>
          <p:spPr>
            <a:xfrm flipV="1">
              <a:off x="726972" y="5553424"/>
              <a:ext cx="1665" cy="1013309"/>
            </a:xfrm>
            <a:prstGeom prst="line">
              <a:avLst/>
            </a:prstGeom>
            <a:noFill/>
            <a:ln w="762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47" name="Shape 247"/>
            <p:cNvSpPr/>
            <p:nvPr/>
          </p:nvSpPr>
          <p:spPr>
            <a:xfrm flipV="1">
              <a:off x="726972" y="4493895"/>
              <a:ext cx="1665" cy="1059530"/>
            </a:xfrm>
            <a:prstGeom prst="line">
              <a:avLst/>
            </a:prstGeom>
            <a:noFill/>
            <a:ln w="76200" cap="flat">
              <a:solidFill>
                <a:srgbClr val="33CC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48" name="Shape 248"/>
            <p:cNvSpPr/>
            <p:nvPr/>
          </p:nvSpPr>
          <p:spPr>
            <a:xfrm flipV="1">
              <a:off x="726972" y="3498365"/>
              <a:ext cx="1665" cy="1020420"/>
            </a:xfrm>
            <a:prstGeom prst="line">
              <a:avLst/>
            </a:prstGeom>
            <a:noFill/>
            <a:ln w="76200" cap="flat">
              <a:solidFill>
                <a:srgbClr val="E6E64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49" name="Shape 249"/>
            <p:cNvSpPr/>
            <p:nvPr/>
          </p:nvSpPr>
          <p:spPr>
            <a:xfrm flipV="1">
              <a:off x="726972" y="2515279"/>
              <a:ext cx="1664" cy="1006198"/>
            </a:xfrm>
            <a:prstGeom prst="line">
              <a:avLst/>
            </a:prstGeom>
            <a:noFill/>
            <a:ln w="76200" cap="flat">
              <a:solidFill>
                <a:srgbClr val="FF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50" name="Shape 250"/>
            <p:cNvSpPr/>
            <p:nvPr/>
          </p:nvSpPr>
          <p:spPr>
            <a:xfrm flipV="1">
              <a:off x="730298" y="1343752"/>
              <a:ext cx="1664" cy="1183971"/>
            </a:xfrm>
            <a:prstGeom prst="line">
              <a:avLst/>
            </a:prstGeom>
            <a:noFill/>
            <a:ln w="76200" cap="flat">
              <a:solidFill>
                <a:srgbClr val="DC2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51" name="Shape 251"/>
            <p:cNvSpPr/>
            <p:nvPr/>
          </p:nvSpPr>
          <p:spPr>
            <a:xfrm flipV="1">
              <a:off x="736950" y="988205"/>
              <a:ext cx="1664" cy="282662"/>
            </a:xfrm>
            <a:prstGeom prst="line">
              <a:avLst/>
            </a:prstGeom>
            <a:noFill/>
            <a:ln w="76200" cap="flat">
              <a:solidFill>
                <a:srgbClr val="DC2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4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 sz="1125"/>
            </a:p>
          </p:txBody>
        </p:sp>
        <p:sp>
          <p:nvSpPr>
            <p:cNvPr id="252" name="Shape 252"/>
            <p:cNvSpPr/>
            <p:nvPr/>
          </p:nvSpPr>
          <p:spPr>
            <a:xfrm rot="16200000">
              <a:off x="687093" y="6378619"/>
              <a:ext cx="737749" cy="4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rPr sz="1266"/>
                <a:t>10</a:t>
              </a:r>
              <a:r>
                <a:rPr sz="1266" baseline="30500"/>
                <a:t>9</a:t>
              </a:r>
              <a:r>
                <a:rPr sz="1266"/>
                <a:t> eV</a:t>
              </a:r>
            </a:p>
          </p:txBody>
        </p:sp>
        <p:sp>
          <p:nvSpPr>
            <p:cNvPr id="253" name="Shape 253"/>
            <p:cNvSpPr/>
            <p:nvPr/>
          </p:nvSpPr>
          <p:spPr>
            <a:xfrm rot="16200000">
              <a:off x="664966" y="3063528"/>
              <a:ext cx="815263" cy="4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rPr sz="1266"/>
                <a:t>10</a:t>
              </a:r>
              <a:r>
                <a:rPr sz="1266" baseline="30500"/>
                <a:t>15</a:t>
              </a:r>
              <a:r>
                <a:rPr sz="1266"/>
                <a:t> eV</a:t>
              </a:r>
            </a:p>
          </p:txBody>
        </p:sp>
      </p:grpSp>
      <p:pic>
        <p:nvPicPr>
          <p:cNvPr id="255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0600" y="838200"/>
            <a:ext cx="2084388" cy="16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990600" y="831850"/>
            <a:ext cx="616238" cy="458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0820" tIns="40820" rIns="40820" bIns="40820">
            <a:spAutoFit/>
          </a:bodyPr>
          <a:lstStyle>
            <a:lvl1pPr>
              <a:lnSpc>
                <a:spcPct val="124000"/>
              </a:lnSpc>
              <a:tabLst>
                <a:tab pos="914400" algn="l"/>
                <a:tab pos="1854200" algn="l"/>
                <a:tab pos="27940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1969"/>
              <a:t>GRBs</a:t>
            </a:r>
          </a:p>
        </p:txBody>
      </p:sp>
      <p:sp>
        <p:nvSpPr>
          <p:cNvPr id="257" name="Shape 257"/>
          <p:cNvSpPr/>
          <p:nvPr/>
        </p:nvSpPr>
        <p:spPr>
          <a:xfrm>
            <a:off x="990600" y="2535237"/>
            <a:ext cx="548719" cy="458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0820" tIns="40820" rIns="40820" bIns="40820">
            <a:spAutoFit/>
          </a:bodyPr>
          <a:lstStyle>
            <a:lvl1pPr>
              <a:lnSpc>
                <a:spcPct val="124000"/>
              </a:lnSpc>
              <a:tabLst>
                <a:tab pos="914400" algn="l"/>
                <a:tab pos="1854200" algn="l"/>
                <a:tab pos="27940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1969"/>
              <a:t>AGN</a:t>
            </a:r>
          </a:p>
        </p:txBody>
      </p:sp>
      <p:sp>
        <p:nvSpPr>
          <p:cNvPr id="258" name="Shape 258"/>
          <p:cNvSpPr/>
          <p:nvPr/>
        </p:nvSpPr>
        <p:spPr>
          <a:xfrm>
            <a:off x="987425" y="4435475"/>
            <a:ext cx="1103422" cy="37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0820" tIns="40820" rIns="40820" bIns="40820">
            <a:spAutoFit/>
          </a:bodyPr>
          <a:lstStyle>
            <a:lvl1pPr>
              <a:lnSpc>
                <a:spcPct val="124000"/>
              </a:lnSpc>
              <a:tabLst>
                <a:tab pos="914400" algn="l"/>
                <a:tab pos="1854200" algn="l"/>
                <a:tab pos="2794000" algn="l"/>
              </a:tabLst>
              <a:defRPr sz="2200">
                <a:solidFill>
                  <a:srgbClr val="FFFFFF"/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1547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8619791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ktangel 35"/>
          <p:cNvSpPr>
            <a:spLocks noChangeArrowheads="1"/>
          </p:cNvSpPr>
          <p:nvPr/>
        </p:nvSpPr>
        <p:spPr bwMode="auto">
          <a:xfrm>
            <a:off x="3067050" y="3798888"/>
            <a:ext cx="2160588" cy="114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x-none">
              <a:latin typeface="+mn-lt"/>
            </a:endParaRPr>
          </a:p>
        </p:txBody>
      </p:sp>
      <p:cxnSp>
        <p:nvCxnSpPr>
          <p:cNvPr id="28681" name="Rak 12"/>
          <p:cNvCxnSpPr>
            <a:cxnSpLocks noChangeShapeType="1"/>
          </p:cNvCxnSpPr>
          <p:nvPr/>
        </p:nvCxnSpPr>
        <p:spPr bwMode="auto">
          <a:xfrm>
            <a:off x="4211960" y="2852936"/>
            <a:ext cx="161925" cy="793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4" name="Text Box 1038"/>
          <p:cNvSpPr txBox="1">
            <a:spLocks noChangeArrowheads="1"/>
          </p:cNvSpPr>
          <p:nvPr/>
        </p:nvSpPr>
        <p:spPr bwMode="auto">
          <a:xfrm>
            <a:off x="3635897" y="1340768"/>
            <a:ext cx="1519832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UNIVERSITY BOARD</a:t>
            </a:r>
          </a:p>
        </p:txBody>
      </p:sp>
      <p:sp>
        <p:nvSpPr>
          <p:cNvPr id="28685" name="Text Box 1038"/>
          <p:cNvSpPr txBox="1">
            <a:spLocks noChangeArrowheads="1"/>
          </p:cNvSpPr>
          <p:nvPr/>
        </p:nvSpPr>
        <p:spPr bwMode="auto">
          <a:xfrm>
            <a:off x="3606782" y="2060848"/>
            <a:ext cx="1578062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VICE-CHANCELLOR</a:t>
            </a:r>
          </a:p>
        </p:txBody>
      </p:sp>
      <p:sp>
        <p:nvSpPr>
          <p:cNvPr id="28687" name="Text Box 1038"/>
          <p:cNvSpPr txBox="1">
            <a:spLocks noChangeArrowheads="1"/>
          </p:cNvSpPr>
          <p:nvPr/>
        </p:nvSpPr>
        <p:spPr bwMode="auto">
          <a:xfrm>
            <a:off x="3132460" y="2708920"/>
            <a:ext cx="1079500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Innovation</a:t>
            </a:r>
          </a:p>
        </p:txBody>
      </p:sp>
      <p:sp>
        <p:nvSpPr>
          <p:cNvPr id="28688" name="Text Box 1038"/>
          <p:cNvSpPr txBox="1">
            <a:spLocks noChangeArrowheads="1"/>
          </p:cNvSpPr>
          <p:nvPr/>
        </p:nvSpPr>
        <p:spPr bwMode="auto">
          <a:xfrm>
            <a:off x="4572620" y="2924944"/>
            <a:ext cx="1079500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Library</a:t>
            </a:r>
          </a:p>
        </p:txBody>
      </p:sp>
      <p:cxnSp>
        <p:nvCxnSpPr>
          <p:cNvPr id="28690" name="Rak 31"/>
          <p:cNvCxnSpPr>
            <a:cxnSpLocks noChangeShapeType="1"/>
          </p:cNvCxnSpPr>
          <p:nvPr/>
        </p:nvCxnSpPr>
        <p:spPr bwMode="auto">
          <a:xfrm>
            <a:off x="4414837" y="3068960"/>
            <a:ext cx="157163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1" name="Text Box 1038"/>
          <p:cNvSpPr txBox="1">
            <a:spLocks noChangeArrowheads="1"/>
          </p:cNvSpPr>
          <p:nvPr/>
        </p:nvSpPr>
        <p:spPr bwMode="auto">
          <a:xfrm>
            <a:off x="3588891" y="3573016"/>
            <a:ext cx="1638747" cy="669092"/>
          </a:xfrm>
          <a:prstGeom prst="rect">
            <a:avLst/>
          </a:prstGeom>
          <a:solidFill>
            <a:schemeClr val="bg1"/>
          </a:solidFill>
          <a:ln w="25400">
            <a:solidFill>
              <a:srgbClr val="BD2A33"/>
            </a:solidFill>
            <a:miter lim="800000"/>
            <a:headEnd/>
            <a:tailEnd/>
          </a:ln>
        </p:spPr>
        <p:txBody>
          <a:bodyPr lIns="108000" tIns="72000" rIns="108000" bIns="7200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Disciplinary Domain of Medicine and Pharmacy</a:t>
            </a:r>
            <a:endParaRPr lang="x-none" sz="1200" dirty="0">
              <a:latin typeface="+mn-lt"/>
            </a:endParaRPr>
          </a:p>
        </p:txBody>
      </p:sp>
      <p:sp>
        <p:nvSpPr>
          <p:cNvPr id="28692" name="Text Box 1038"/>
          <p:cNvSpPr txBox="1">
            <a:spLocks noChangeArrowheads="1"/>
          </p:cNvSpPr>
          <p:nvPr/>
        </p:nvSpPr>
        <p:spPr bwMode="auto">
          <a:xfrm>
            <a:off x="5431631" y="3573016"/>
            <a:ext cx="1660648" cy="699404"/>
          </a:xfrm>
          <a:prstGeom prst="rect">
            <a:avLst/>
          </a:prstGeom>
          <a:solidFill>
            <a:schemeClr val="bg1"/>
          </a:solidFill>
          <a:ln w="25400">
            <a:solidFill>
              <a:srgbClr val="BD2A33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Disciplinary Domain of Science and Technology</a:t>
            </a:r>
          </a:p>
        </p:txBody>
      </p:sp>
      <p:sp>
        <p:nvSpPr>
          <p:cNvPr id="28693" name="Text Box 1038"/>
          <p:cNvSpPr txBox="1">
            <a:spLocks noChangeArrowheads="1"/>
          </p:cNvSpPr>
          <p:nvPr/>
        </p:nvSpPr>
        <p:spPr bwMode="auto">
          <a:xfrm>
            <a:off x="1695698" y="3563486"/>
            <a:ext cx="1652166" cy="699404"/>
          </a:xfrm>
          <a:prstGeom prst="rect">
            <a:avLst/>
          </a:prstGeom>
          <a:solidFill>
            <a:schemeClr val="bg1"/>
          </a:solidFill>
          <a:ln w="2540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Disciplinary Domain of Humanities and Social Sciences</a:t>
            </a:r>
          </a:p>
        </p:txBody>
      </p:sp>
      <p:sp>
        <p:nvSpPr>
          <p:cNvPr id="28694" name="Text Box 1038"/>
          <p:cNvSpPr txBox="1">
            <a:spLocks noChangeArrowheads="1"/>
          </p:cNvSpPr>
          <p:nvPr/>
        </p:nvSpPr>
        <p:spPr bwMode="auto">
          <a:xfrm>
            <a:off x="3588891" y="4581128"/>
            <a:ext cx="1631181" cy="791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1" i="0" u="none" baseline="0">
                <a:latin typeface="+mn-lt"/>
              </a:rPr>
              <a:t>FACULTIES</a:t>
            </a:r>
          </a:p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Medicine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Pharmacy</a:t>
            </a:r>
          </a:p>
        </p:txBody>
      </p:sp>
      <p:sp>
        <p:nvSpPr>
          <p:cNvPr id="28695" name="Text Box 1038"/>
          <p:cNvSpPr txBox="1">
            <a:spLocks noChangeArrowheads="1"/>
          </p:cNvSpPr>
          <p:nvPr/>
        </p:nvSpPr>
        <p:spPr bwMode="auto">
          <a:xfrm>
            <a:off x="5431631" y="4581128"/>
            <a:ext cx="1660648" cy="791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1" i="0" u="none" baseline="0">
                <a:latin typeface="+mn-lt"/>
              </a:rPr>
              <a:t>FACULTIES</a:t>
            </a:r>
          </a:p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Science and technology</a:t>
            </a:r>
          </a:p>
        </p:txBody>
      </p:sp>
      <p:sp>
        <p:nvSpPr>
          <p:cNvPr id="28696" name="Text Box 1038"/>
          <p:cNvSpPr txBox="1">
            <a:spLocks noChangeArrowheads="1"/>
          </p:cNvSpPr>
          <p:nvPr/>
        </p:nvSpPr>
        <p:spPr bwMode="auto">
          <a:xfrm>
            <a:off x="1403648" y="4581128"/>
            <a:ext cx="1956905" cy="153040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1" i="0" u="none" baseline="0">
                <a:latin typeface="+mn-lt"/>
              </a:rPr>
              <a:t>FACULTIES</a:t>
            </a:r>
          </a:p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Theology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Law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Arts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Languages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Social sciences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Educational sciences</a:t>
            </a:r>
          </a:p>
        </p:txBody>
      </p:sp>
      <p:sp>
        <p:nvSpPr>
          <p:cNvPr id="28697" name="Text Box 1038"/>
          <p:cNvSpPr txBox="1">
            <a:spLocks noChangeArrowheads="1"/>
          </p:cNvSpPr>
          <p:nvPr/>
        </p:nvSpPr>
        <p:spPr bwMode="auto">
          <a:xfrm>
            <a:off x="3635896" y="6339288"/>
            <a:ext cx="1571066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Departments</a:t>
            </a:r>
          </a:p>
        </p:txBody>
      </p:sp>
      <p:sp>
        <p:nvSpPr>
          <p:cNvPr id="28698" name="Text Box 1038"/>
          <p:cNvSpPr txBox="1">
            <a:spLocks noChangeArrowheads="1"/>
          </p:cNvSpPr>
          <p:nvPr/>
        </p:nvSpPr>
        <p:spPr bwMode="auto">
          <a:xfrm>
            <a:off x="5503639" y="6339288"/>
            <a:ext cx="1588640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Departments</a:t>
            </a:r>
          </a:p>
        </p:txBody>
      </p:sp>
      <p:sp>
        <p:nvSpPr>
          <p:cNvPr id="28699" name="Text Box 1038"/>
          <p:cNvSpPr txBox="1">
            <a:spLocks noChangeArrowheads="1"/>
          </p:cNvSpPr>
          <p:nvPr/>
        </p:nvSpPr>
        <p:spPr bwMode="auto">
          <a:xfrm>
            <a:off x="1691680" y="6339288"/>
            <a:ext cx="1443038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Departments</a:t>
            </a:r>
          </a:p>
        </p:txBody>
      </p:sp>
      <p:sp>
        <p:nvSpPr>
          <p:cNvPr id="28703" name="Text Box 1038"/>
          <p:cNvSpPr txBox="1">
            <a:spLocks noChangeArrowheads="1"/>
          </p:cNvSpPr>
          <p:nvPr/>
        </p:nvSpPr>
        <p:spPr bwMode="auto">
          <a:xfrm>
            <a:off x="7303839" y="1268760"/>
            <a:ext cx="1444625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Academic Senate</a:t>
            </a: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5400425" y="1340768"/>
            <a:ext cx="1403823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Internal Audit</a:t>
            </a:r>
            <a:endParaRPr lang="x-none" sz="1200" dirty="0">
              <a:latin typeface="+mn-lt"/>
            </a:endParaRPr>
          </a:p>
        </p:txBody>
      </p:sp>
      <p:sp>
        <p:nvSpPr>
          <p:cNvPr id="34" name="Text Box 1038"/>
          <p:cNvSpPr txBox="1">
            <a:spLocks noChangeArrowheads="1"/>
          </p:cNvSpPr>
          <p:nvPr/>
        </p:nvSpPr>
        <p:spPr bwMode="auto">
          <a:xfrm>
            <a:off x="5364088" y="2060848"/>
            <a:ext cx="2011165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University Administration</a:t>
            </a:r>
            <a:endParaRPr lang="x-none" sz="1200" dirty="0">
              <a:latin typeface="+mn-lt"/>
            </a:endParaRPr>
          </a:p>
        </p:txBody>
      </p:sp>
      <p:sp>
        <p:nvSpPr>
          <p:cNvPr id="35" name="Text Box 1038"/>
          <p:cNvSpPr txBox="1">
            <a:spLocks noChangeArrowheads="1"/>
          </p:cNvSpPr>
          <p:nvPr/>
        </p:nvSpPr>
        <p:spPr bwMode="auto">
          <a:xfrm>
            <a:off x="1763689" y="2050166"/>
            <a:ext cx="1584176" cy="514738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 dirty="0">
                <a:latin typeface="+mn-lt"/>
              </a:rPr>
              <a:t>Vice-Chancellor’s Management Council</a:t>
            </a:r>
            <a:endParaRPr lang="x-none" sz="1200" dirty="0">
              <a:latin typeface="+mn-lt"/>
            </a:endParaRPr>
          </a:p>
        </p:txBody>
      </p:sp>
      <p:cxnSp>
        <p:nvCxnSpPr>
          <p:cNvPr id="31" name="Rak 30"/>
          <p:cNvCxnSpPr>
            <a:stCxn id="28684" idx="2"/>
            <a:endCxn id="28685" idx="0"/>
          </p:cNvCxnSpPr>
          <p:nvPr/>
        </p:nvCxnSpPr>
        <p:spPr bwMode="auto">
          <a:xfrm>
            <a:off x="4395813" y="1670840"/>
            <a:ext cx="0" cy="390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9" name="Rak 28678"/>
          <p:cNvCxnSpPr>
            <a:stCxn id="28685" idx="2"/>
          </p:cNvCxnSpPr>
          <p:nvPr/>
        </p:nvCxnSpPr>
        <p:spPr bwMode="auto">
          <a:xfrm>
            <a:off x="4395813" y="2390920"/>
            <a:ext cx="0" cy="9756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Rak 81"/>
          <p:cNvCxnSpPr/>
          <p:nvPr/>
        </p:nvCxnSpPr>
        <p:spPr bwMode="auto">
          <a:xfrm>
            <a:off x="4373885" y="4260856"/>
            <a:ext cx="0" cy="339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Rak 84"/>
          <p:cNvCxnSpPr/>
          <p:nvPr/>
        </p:nvCxnSpPr>
        <p:spPr bwMode="auto">
          <a:xfrm>
            <a:off x="6228184" y="4272420"/>
            <a:ext cx="0" cy="3390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Rak 85"/>
          <p:cNvCxnSpPr/>
          <p:nvPr/>
        </p:nvCxnSpPr>
        <p:spPr bwMode="auto">
          <a:xfrm>
            <a:off x="2413199" y="4242108"/>
            <a:ext cx="0" cy="339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23" name="Rak 28722"/>
          <p:cNvCxnSpPr>
            <a:stCxn id="28684" idx="3"/>
            <a:endCxn id="32" idx="1"/>
          </p:cNvCxnSpPr>
          <p:nvPr/>
        </p:nvCxnSpPr>
        <p:spPr bwMode="auto">
          <a:xfrm>
            <a:off x="5155729" y="1505804"/>
            <a:ext cx="2446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Rak 93"/>
          <p:cNvCxnSpPr>
            <a:endCxn id="28685" idx="1"/>
          </p:cNvCxnSpPr>
          <p:nvPr/>
        </p:nvCxnSpPr>
        <p:spPr bwMode="auto">
          <a:xfrm>
            <a:off x="3347864" y="2225884"/>
            <a:ext cx="2589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Rak 94"/>
          <p:cNvCxnSpPr>
            <a:stCxn id="28685" idx="3"/>
          </p:cNvCxnSpPr>
          <p:nvPr/>
        </p:nvCxnSpPr>
        <p:spPr bwMode="auto">
          <a:xfrm>
            <a:off x="5184844" y="2225884"/>
            <a:ext cx="184303" cy="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Rak 98"/>
          <p:cNvCxnSpPr/>
          <p:nvPr/>
        </p:nvCxnSpPr>
        <p:spPr bwMode="auto">
          <a:xfrm>
            <a:off x="2382100" y="6129943"/>
            <a:ext cx="0" cy="1793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Rak 58"/>
          <p:cNvCxnSpPr>
            <a:cxnSpLocks noChangeShapeType="1"/>
            <a:stCxn id="28694" idx="2"/>
            <a:endCxn id="28697" idx="0"/>
          </p:cNvCxnSpPr>
          <p:nvPr/>
        </p:nvCxnSpPr>
        <p:spPr bwMode="auto">
          <a:xfrm>
            <a:off x="4404482" y="5372865"/>
            <a:ext cx="16947" cy="966423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Rak 58"/>
          <p:cNvCxnSpPr>
            <a:cxnSpLocks noChangeShapeType="1"/>
            <a:stCxn id="28695" idx="2"/>
            <a:endCxn id="28698" idx="0"/>
          </p:cNvCxnSpPr>
          <p:nvPr/>
        </p:nvCxnSpPr>
        <p:spPr bwMode="auto">
          <a:xfrm>
            <a:off x="6261955" y="5372865"/>
            <a:ext cx="36004" cy="966423"/>
          </a:xfrm>
          <a:prstGeom prst="line">
            <a:avLst/>
          </a:prstGeom>
          <a:noFill/>
          <a:ln w="38100" algn="ctr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Rak 9"/>
          <p:cNvCxnSpPr/>
          <p:nvPr/>
        </p:nvCxnSpPr>
        <p:spPr bwMode="auto">
          <a:xfrm flipV="1">
            <a:off x="2411760" y="3356992"/>
            <a:ext cx="0" cy="20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Rak 49"/>
          <p:cNvCxnSpPr/>
          <p:nvPr/>
        </p:nvCxnSpPr>
        <p:spPr bwMode="auto">
          <a:xfrm flipV="1">
            <a:off x="6136363" y="3366522"/>
            <a:ext cx="0" cy="2064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ak 15"/>
          <p:cNvCxnSpPr/>
          <p:nvPr/>
        </p:nvCxnSpPr>
        <p:spPr bwMode="auto">
          <a:xfrm>
            <a:off x="4373885" y="3356992"/>
            <a:ext cx="176247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218977"/>
            <a:ext cx="6707088" cy="1143000"/>
          </a:xfrm>
        </p:spPr>
        <p:txBody>
          <a:bodyPr>
            <a:normAutofit/>
          </a:bodyPr>
          <a:lstStyle/>
          <a:p>
            <a:pPr algn="r" rtl="0"/>
            <a:r>
              <a:rPr lang="x-none" sz="2800" b="0" i="0" u="none" baseline="0" dirty="0" smtClean="0"/>
              <a:t>Organisation</a:t>
            </a:r>
            <a:r>
              <a:rPr lang="en-US" sz="2800" b="0" i="0" u="none" baseline="0" dirty="0" smtClean="0"/>
              <a:t> (as viewed</a:t>
            </a:r>
            <a:r>
              <a:rPr lang="en-US" sz="2800" b="0" i="0" u="none" dirty="0" smtClean="0"/>
              <a:t> from the outside)</a:t>
            </a:r>
            <a:endParaRPr lang="x-none" sz="2800" dirty="0"/>
          </a:p>
        </p:txBody>
      </p:sp>
      <p:cxnSp>
        <p:nvCxnSpPr>
          <p:cNvPr id="40" name="Rak 15"/>
          <p:cNvCxnSpPr/>
          <p:nvPr/>
        </p:nvCxnSpPr>
        <p:spPr bwMode="auto">
          <a:xfrm>
            <a:off x="2411760" y="3361184"/>
            <a:ext cx="19621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Rak 28678"/>
          <p:cNvCxnSpPr/>
          <p:nvPr/>
        </p:nvCxnSpPr>
        <p:spPr bwMode="auto">
          <a:xfrm>
            <a:off x="4395813" y="3366522"/>
            <a:ext cx="0" cy="196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535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ktangel 35"/>
          <p:cNvSpPr>
            <a:spLocks noChangeArrowheads="1"/>
          </p:cNvSpPr>
          <p:nvPr/>
        </p:nvSpPr>
        <p:spPr bwMode="auto">
          <a:xfrm>
            <a:off x="2978708" y="3857151"/>
            <a:ext cx="2160588" cy="114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x-none" sz="1600">
              <a:latin typeface="+mn-lt"/>
            </a:endParaRPr>
          </a:p>
        </p:txBody>
      </p:sp>
      <p:sp>
        <p:nvSpPr>
          <p:cNvPr id="28684" name="Text Box 1038"/>
          <p:cNvSpPr txBox="1">
            <a:spLocks noChangeArrowheads="1"/>
          </p:cNvSpPr>
          <p:nvPr/>
        </p:nvSpPr>
        <p:spPr bwMode="auto">
          <a:xfrm>
            <a:off x="3560007" y="2037231"/>
            <a:ext cx="1519832" cy="637849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1600" dirty="0"/>
              <a:t>FACULTY</a:t>
            </a:r>
            <a:r>
              <a:rPr lang="x-none" sz="1600" dirty="0"/>
              <a:t> </a:t>
            </a:r>
            <a:r>
              <a:rPr lang="x-none" sz="1600" dirty="0" smtClean="0"/>
              <a:t>BOARD</a:t>
            </a:r>
            <a:endParaRPr lang="x-none" sz="1600" dirty="0"/>
          </a:p>
        </p:txBody>
      </p:sp>
      <p:sp>
        <p:nvSpPr>
          <p:cNvPr id="28685" name="Text Box 1038"/>
          <p:cNvSpPr txBox="1">
            <a:spLocks noChangeArrowheads="1"/>
          </p:cNvSpPr>
          <p:nvPr/>
        </p:nvSpPr>
        <p:spPr bwMode="auto">
          <a:xfrm>
            <a:off x="1190681" y="2266522"/>
            <a:ext cx="1578062" cy="391628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sv-SE" sz="1600" b="0" i="0" u="none" baseline="0" dirty="0" smtClean="0">
                <a:latin typeface="+mn-lt"/>
              </a:rPr>
              <a:t>SECTION</a:t>
            </a:r>
            <a:r>
              <a:rPr lang="sv-SE" sz="1600" b="0" i="0" u="none" dirty="0" smtClean="0">
                <a:latin typeface="+mn-lt"/>
              </a:rPr>
              <a:t> DEANS</a:t>
            </a:r>
            <a:endParaRPr lang="x-none" sz="1600" b="0" i="0" u="none" baseline="0" dirty="0">
              <a:latin typeface="+mn-lt"/>
            </a:endParaRPr>
          </a:p>
        </p:txBody>
      </p:sp>
      <p:sp>
        <p:nvSpPr>
          <p:cNvPr id="28691" name="Text Box 1038"/>
          <p:cNvSpPr txBox="1">
            <a:spLocks noChangeArrowheads="1"/>
          </p:cNvSpPr>
          <p:nvPr/>
        </p:nvSpPr>
        <p:spPr bwMode="auto">
          <a:xfrm>
            <a:off x="3500549" y="3631279"/>
            <a:ext cx="1638747" cy="669092"/>
          </a:xfrm>
          <a:prstGeom prst="rect">
            <a:avLst/>
          </a:prstGeom>
          <a:solidFill>
            <a:schemeClr val="bg1"/>
          </a:solidFill>
          <a:ln w="25400">
            <a:solidFill>
              <a:srgbClr val="BD2A33"/>
            </a:solidFill>
            <a:miter lim="800000"/>
            <a:headEnd/>
            <a:tailEnd/>
          </a:ln>
        </p:spPr>
        <p:txBody>
          <a:bodyPr lIns="108000" tIns="72000" rIns="108000" bIns="7200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600" b="1" dirty="0" smtClean="0">
                <a:latin typeface="+mn-lt"/>
              </a:rPr>
              <a:t>Sections</a:t>
            </a:r>
            <a:endParaRPr lang="en-US" sz="1600" b="1" dirty="0">
              <a:latin typeface="+mn-lt"/>
            </a:endParaRPr>
          </a:p>
        </p:txBody>
      </p:sp>
      <p:sp>
        <p:nvSpPr>
          <p:cNvPr id="28694" name="Text Box 1038"/>
          <p:cNvSpPr txBox="1">
            <a:spLocks noChangeArrowheads="1"/>
          </p:cNvSpPr>
          <p:nvPr/>
        </p:nvSpPr>
        <p:spPr bwMode="auto">
          <a:xfrm>
            <a:off x="3491880" y="4658139"/>
            <a:ext cx="1631181" cy="6378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sv-SE" sz="1600" i="0" u="none" baseline="0" dirty="0" smtClean="0">
                <a:latin typeface="+mn-lt"/>
              </a:rPr>
              <a:t>Research Programs</a:t>
            </a:r>
            <a:endParaRPr lang="x-none" sz="1600" i="0" u="none" baseline="0" dirty="0">
              <a:latin typeface="+mn-lt"/>
            </a:endParaRPr>
          </a:p>
        </p:txBody>
      </p:sp>
      <p:cxnSp>
        <p:nvCxnSpPr>
          <p:cNvPr id="31" name="Rak 30"/>
          <p:cNvCxnSpPr>
            <a:stCxn id="28684" idx="1"/>
            <a:endCxn id="28685" idx="3"/>
          </p:cNvCxnSpPr>
          <p:nvPr/>
        </p:nvCxnSpPr>
        <p:spPr bwMode="auto">
          <a:xfrm flipH="1">
            <a:off x="2768743" y="2356156"/>
            <a:ext cx="791264" cy="1061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9" name="Rak 28678"/>
          <p:cNvCxnSpPr>
            <a:stCxn id="28684" idx="2"/>
          </p:cNvCxnSpPr>
          <p:nvPr/>
        </p:nvCxnSpPr>
        <p:spPr bwMode="auto">
          <a:xfrm flipH="1">
            <a:off x="4307471" y="2675080"/>
            <a:ext cx="12452" cy="9466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Rak 81"/>
          <p:cNvCxnSpPr/>
          <p:nvPr/>
        </p:nvCxnSpPr>
        <p:spPr bwMode="auto">
          <a:xfrm>
            <a:off x="4285543" y="4319119"/>
            <a:ext cx="0" cy="339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218977"/>
            <a:ext cx="6707088" cy="1143000"/>
          </a:xfrm>
        </p:spPr>
        <p:txBody>
          <a:bodyPr>
            <a:normAutofit/>
          </a:bodyPr>
          <a:lstStyle/>
          <a:p>
            <a:pPr algn="r" rtl="0"/>
            <a:r>
              <a:rPr lang="x-none" sz="2800" b="0" i="0" u="none" baseline="0" dirty="0" smtClean="0"/>
              <a:t>Organi</a:t>
            </a:r>
            <a:r>
              <a:rPr lang="sv-SE" sz="2800" b="0" i="0" u="none" baseline="0" dirty="0" smtClean="0"/>
              <a:t>z</a:t>
            </a:r>
            <a:r>
              <a:rPr lang="x-none" sz="2800" b="0" i="0" u="none" baseline="0" dirty="0" smtClean="0"/>
              <a:t>ation</a:t>
            </a:r>
            <a:r>
              <a:rPr lang="sv-SE" sz="2800" b="0" i="0" u="none" baseline="0" dirty="0" smtClean="0"/>
              <a:t>: </a:t>
            </a:r>
            <a:br>
              <a:rPr lang="sv-SE" sz="2800" b="0" i="0" u="none" baseline="0" dirty="0" smtClean="0"/>
            </a:br>
            <a:r>
              <a:rPr lang="sv-SE" sz="2800" b="0" i="0" u="none" baseline="0" dirty="0" err="1" smtClean="0"/>
              <a:t>Faculty-Department</a:t>
            </a:r>
            <a:r>
              <a:rPr lang="sv-SE" sz="2800" b="0" i="0" u="none" baseline="0" dirty="0" smtClean="0"/>
              <a:t> relations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87470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ktangel 35"/>
          <p:cNvSpPr>
            <a:spLocks noChangeArrowheads="1"/>
          </p:cNvSpPr>
          <p:nvPr/>
        </p:nvSpPr>
        <p:spPr bwMode="auto">
          <a:xfrm>
            <a:off x="3179499" y="3798888"/>
            <a:ext cx="2160588" cy="114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28685" name="Text Box 1038"/>
          <p:cNvSpPr txBox="1">
            <a:spLocks noChangeArrowheads="1"/>
          </p:cNvSpPr>
          <p:nvPr/>
        </p:nvSpPr>
        <p:spPr bwMode="auto">
          <a:xfrm>
            <a:off x="3507622" y="2516454"/>
            <a:ext cx="1578062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DIVISIONS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28693" name="Text Box 1038"/>
          <p:cNvSpPr txBox="1">
            <a:spLocks noChangeArrowheads="1"/>
          </p:cNvSpPr>
          <p:nvPr/>
        </p:nvSpPr>
        <p:spPr bwMode="auto">
          <a:xfrm>
            <a:off x="93283" y="3171083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Astro-</a:t>
            </a:r>
            <a:r>
              <a:rPr lang="en-US" sz="1200" b="0" i="0" u="none" baseline="0" dirty="0" err="1" smtClean="0">
                <a:latin typeface="+mn-lt"/>
              </a:rPr>
              <a:t>nomy</a:t>
            </a:r>
            <a:r>
              <a:rPr lang="en-US" sz="1200" b="0" i="0" u="none" dirty="0" smtClean="0">
                <a:latin typeface="+mn-lt"/>
              </a:rPr>
              <a:t> &amp; </a:t>
            </a:r>
            <a:r>
              <a:rPr lang="en-US" sz="1200" b="0" i="0" u="none" baseline="0" dirty="0" smtClean="0">
                <a:latin typeface="+mn-lt"/>
              </a:rPr>
              <a:t>Space Physics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28703" name="Text Box 1038"/>
          <p:cNvSpPr txBox="1">
            <a:spLocks noChangeArrowheads="1"/>
          </p:cNvSpPr>
          <p:nvPr/>
        </p:nvSpPr>
        <p:spPr bwMode="auto">
          <a:xfrm>
            <a:off x="6576977" y="5363522"/>
            <a:ext cx="2227270" cy="51473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Spring and fall strategy meetings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6746666" y="1258079"/>
            <a:ext cx="1403823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Strategy committee</a:t>
            </a:r>
            <a:endParaRPr lang="en-US" sz="1200" dirty="0">
              <a:latin typeface="+mn-lt"/>
            </a:endParaRPr>
          </a:p>
        </p:txBody>
      </p:sp>
      <p:sp>
        <p:nvSpPr>
          <p:cNvPr id="35" name="Text Box 1038"/>
          <p:cNvSpPr txBox="1">
            <a:spLocks noChangeArrowheads="1"/>
          </p:cNvSpPr>
          <p:nvPr/>
        </p:nvSpPr>
        <p:spPr bwMode="auto">
          <a:xfrm>
            <a:off x="3941595" y="1258079"/>
            <a:ext cx="1584176" cy="514738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DEPARTMENT </a:t>
            </a:r>
            <a:br>
              <a:rPr lang="en-US" sz="1200" b="0" i="0" u="none" baseline="0" dirty="0" smtClean="0">
                <a:latin typeface="+mn-lt"/>
              </a:rPr>
            </a:br>
            <a:r>
              <a:rPr lang="en-US" sz="1200" b="0" i="0" u="none" baseline="0" dirty="0" smtClean="0">
                <a:latin typeface="+mn-lt"/>
              </a:rPr>
              <a:t>BOARD</a:t>
            </a:r>
            <a:endParaRPr lang="en-US" sz="1200" dirty="0">
              <a:latin typeface="+mn-lt"/>
            </a:endParaRPr>
          </a:p>
        </p:txBody>
      </p:sp>
      <p:cxnSp>
        <p:nvCxnSpPr>
          <p:cNvPr id="94" name="Rak 93"/>
          <p:cNvCxnSpPr>
            <a:stCxn id="35" idx="2"/>
          </p:cNvCxnSpPr>
          <p:nvPr/>
        </p:nvCxnSpPr>
        <p:spPr bwMode="auto">
          <a:xfrm flipH="1">
            <a:off x="4713957" y="1772817"/>
            <a:ext cx="19726" cy="7041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Rak 94"/>
          <p:cNvCxnSpPr>
            <a:stCxn id="35" idx="3"/>
          </p:cNvCxnSpPr>
          <p:nvPr/>
        </p:nvCxnSpPr>
        <p:spPr bwMode="auto">
          <a:xfrm flipV="1">
            <a:off x="5525771" y="1513799"/>
            <a:ext cx="1225588" cy="16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218977"/>
            <a:ext cx="6707088" cy="1143000"/>
          </a:xfrm>
        </p:spPr>
        <p:txBody>
          <a:bodyPr>
            <a:normAutofit/>
          </a:bodyPr>
          <a:lstStyle/>
          <a:p>
            <a:pPr algn="r" rtl="0"/>
            <a:r>
              <a:rPr lang="en-US" sz="2800" b="0" i="0" u="none" baseline="0" dirty="0" smtClean="0"/>
              <a:t>Organization: </a:t>
            </a:r>
            <a:r>
              <a:rPr lang="en-US" sz="2800" dirty="0" smtClean="0"/>
              <a:t>D</a:t>
            </a:r>
            <a:r>
              <a:rPr lang="en-US" sz="2800" b="0" i="0" u="none" baseline="0" dirty="0" smtClean="0"/>
              <a:t>epartment</a:t>
            </a:r>
            <a:endParaRPr lang="en-US" sz="2800" dirty="0"/>
          </a:p>
        </p:txBody>
      </p:sp>
      <p:sp>
        <p:nvSpPr>
          <p:cNvPr id="40" name="Text Box 1038"/>
          <p:cNvSpPr txBox="1">
            <a:spLocks noChangeArrowheads="1"/>
          </p:cNvSpPr>
          <p:nvPr/>
        </p:nvSpPr>
        <p:spPr bwMode="auto">
          <a:xfrm>
            <a:off x="5508104" y="1983586"/>
            <a:ext cx="1403823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Preparatory body</a:t>
            </a:r>
            <a:endParaRPr lang="en-US" sz="1200" dirty="0">
              <a:latin typeface="+mn-lt"/>
            </a:endParaRPr>
          </a:p>
        </p:txBody>
      </p:sp>
      <p:cxnSp>
        <p:nvCxnSpPr>
          <p:cNvPr id="41" name="Rak 28722"/>
          <p:cNvCxnSpPr>
            <a:stCxn id="43" idx="3"/>
            <a:endCxn id="35" idx="1"/>
          </p:cNvCxnSpPr>
          <p:nvPr/>
        </p:nvCxnSpPr>
        <p:spPr bwMode="auto">
          <a:xfrm>
            <a:off x="3104708" y="1498619"/>
            <a:ext cx="836887" cy="16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1038"/>
          <p:cNvSpPr txBox="1">
            <a:spLocks noChangeArrowheads="1"/>
          </p:cNvSpPr>
          <p:nvPr/>
        </p:nvSpPr>
        <p:spPr bwMode="auto">
          <a:xfrm>
            <a:off x="1520532" y="1333583"/>
            <a:ext cx="1584176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/>
              <a:t>Head of department</a:t>
            </a:r>
            <a:endParaRPr lang="en-US" sz="1200" dirty="0"/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720947" y="1827948"/>
            <a:ext cx="1079500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Directors of studies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46" name="Text Box 1038"/>
          <p:cNvSpPr txBox="1">
            <a:spLocks noChangeArrowheads="1"/>
          </p:cNvSpPr>
          <p:nvPr/>
        </p:nvSpPr>
        <p:spPr bwMode="auto">
          <a:xfrm>
            <a:off x="442437" y="1829212"/>
            <a:ext cx="1187822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Administrative</a:t>
            </a:r>
            <a:r>
              <a:rPr lang="en-US" sz="1200" b="0" i="0" u="none" dirty="0" smtClean="0">
                <a:latin typeface="+mn-lt"/>
              </a:rPr>
              <a:t> head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47" name="Text Box 1038"/>
          <p:cNvSpPr txBox="1">
            <a:spLocks noChangeArrowheads="1"/>
          </p:cNvSpPr>
          <p:nvPr/>
        </p:nvSpPr>
        <p:spPr bwMode="auto">
          <a:xfrm>
            <a:off x="2900524" y="1834142"/>
            <a:ext cx="1079500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Assistant head of</a:t>
            </a:r>
            <a:r>
              <a:rPr lang="en-US" sz="1200" b="0" i="0" u="none" dirty="0" smtClean="0">
                <a:latin typeface="+mn-lt"/>
              </a:rPr>
              <a:t> </a:t>
            </a:r>
            <a:r>
              <a:rPr lang="en-US" sz="1200" b="0" i="0" u="none" dirty="0" err="1" smtClean="0">
                <a:latin typeface="+mn-lt"/>
              </a:rPr>
              <a:t>dept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48" name="Text Box 1038"/>
          <p:cNvSpPr txBox="1">
            <a:spLocks noChangeArrowheads="1"/>
          </p:cNvSpPr>
          <p:nvPr/>
        </p:nvSpPr>
        <p:spPr bwMode="auto">
          <a:xfrm>
            <a:off x="1091206" y="3302384"/>
            <a:ext cx="903200" cy="699404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Physics Education</a:t>
            </a:r>
            <a:r>
              <a:rPr lang="en-US" sz="1200" b="0" i="0" u="none" dirty="0" smtClean="0">
                <a:latin typeface="+mn-lt"/>
              </a:rPr>
              <a:t> Research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49" name="Text Box 1038"/>
          <p:cNvSpPr txBox="1">
            <a:spLocks noChangeArrowheads="1"/>
          </p:cNvSpPr>
          <p:nvPr/>
        </p:nvSpPr>
        <p:spPr bwMode="auto">
          <a:xfrm>
            <a:off x="2101685" y="3302384"/>
            <a:ext cx="903200" cy="699404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High Energy</a:t>
            </a:r>
            <a:r>
              <a:rPr lang="en-US" sz="1200" b="0" i="0" u="none" dirty="0" smtClean="0">
                <a:latin typeface="+mn-lt"/>
              </a:rPr>
              <a:t> Physics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51" name="Text Box 1038"/>
          <p:cNvSpPr txBox="1">
            <a:spLocks noChangeArrowheads="1"/>
          </p:cNvSpPr>
          <p:nvPr/>
        </p:nvSpPr>
        <p:spPr bwMode="auto">
          <a:xfrm>
            <a:off x="7092280" y="3398450"/>
            <a:ext cx="942426" cy="514738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Theoretical Physics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52" name="Text Box 1038"/>
          <p:cNvSpPr txBox="1">
            <a:spLocks noChangeArrowheads="1"/>
          </p:cNvSpPr>
          <p:nvPr/>
        </p:nvSpPr>
        <p:spPr bwMode="auto">
          <a:xfrm>
            <a:off x="6085055" y="3213784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Molecular &amp; </a:t>
            </a:r>
            <a:r>
              <a:rPr lang="en-US" sz="1200" dirty="0" smtClean="0">
                <a:latin typeface="+mn-lt"/>
              </a:rPr>
              <a:t>C</a:t>
            </a:r>
            <a:r>
              <a:rPr lang="en-US" sz="1200" b="0" i="0" u="none" baseline="0" dirty="0" smtClean="0">
                <a:latin typeface="+mn-lt"/>
              </a:rPr>
              <a:t>ond. Matter</a:t>
            </a:r>
            <a:r>
              <a:rPr lang="en-US" sz="1200" b="0" i="0" u="none" dirty="0" smtClean="0">
                <a:latin typeface="+mn-lt"/>
              </a:rPr>
              <a:t> Physics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53" name="Text Box 1038"/>
          <p:cNvSpPr txBox="1">
            <a:spLocks noChangeArrowheads="1"/>
          </p:cNvSpPr>
          <p:nvPr/>
        </p:nvSpPr>
        <p:spPr bwMode="auto">
          <a:xfrm>
            <a:off x="5064057" y="3398450"/>
            <a:ext cx="903200" cy="514738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Materials Theory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54" name="Text Box 1038"/>
          <p:cNvSpPr txBox="1">
            <a:spLocks noChangeArrowheads="1"/>
          </p:cNvSpPr>
          <p:nvPr/>
        </p:nvSpPr>
        <p:spPr bwMode="auto">
          <a:xfrm>
            <a:off x="4077393" y="3398450"/>
            <a:ext cx="903200" cy="514738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Materials Physics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55" name="Text Box 1038"/>
          <p:cNvSpPr txBox="1">
            <a:spLocks noChangeArrowheads="1"/>
          </p:cNvSpPr>
          <p:nvPr/>
        </p:nvSpPr>
        <p:spPr bwMode="auto">
          <a:xfrm>
            <a:off x="3089169" y="3396410"/>
            <a:ext cx="903200" cy="514738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Nuclear Physics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56" name="Text Box 1038"/>
          <p:cNvSpPr txBox="1">
            <a:spLocks noChangeArrowheads="1"/>
          </p:cNvSpPr>
          <p:nvPr/>
        </p:nvSpPr>
        <p:spPr bwMode="auto">
          <a:xfrm>
            <a:off x="8150489" y="3259961"/>
            <a:ext cx="903200" cy="699404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Applied Nuclear Physics</a:t>
            </a:r>
            <a:endParaRPr lang="en-US" sz="1200" b="0" i="0" u="none" baseline="0" dirty="0">
              <a:latin typeface="+mn-lt"/>
            </a:endParaRPr>
          </a:p>
        </p:txBody>
      </p:sp>
      <p:cxnSp>
        <p:nvCxnSpPr>
          <p:cNvPr id="64" name="Rak 93"/>
          <p:cNvCxnSpPr/>
          <p:nvPr/>
        </p:nvCxnSpPr>
        <p:spPr bwMode="auto">
          <a:xfrm>
            <a:off x="6228184" y="1513799"/>
            <a:ext cx="0" cy="449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544883" y="2849240"/>
            <a:ext cx="8057206" cy="549210"/>
            <a:chOff x="544883" y="2849240"/>
            <a:chExt cx="8057206" cy="54921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44883" y="2996952"/>
              <a:ext cx="805720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93"/>
            <p:cNvCxnSpPr/>
            <p:nvPr/>
          </p:nvCxnSpPr>
          <p:spPr bwMode="auto">
            <a:xfrm>
              <a:off x="8595338" y="3005262"/>
              <a:ext cx="0" cy="2398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Rak 93"/>
            <p:cNvCxnSpPr>
              <a:endCxn id="51" idx="0"/>
            </p:cNvCxnSpPr>
            <p:nvPr/>
          </p:nvCxnSpPr>
          <p:spPr bwMode="auto">
            <a:xfrm>
              <a:off x="7563493" y="2996952"/>
              <a:ext cx="0" cy="4014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Rak 93"/>
            <p:cNvCxnSpPr>
              <a:endCxn id="52" idx="0"/>
            </p:cNvCxnSpPr>
            <p:nvPr/>
          </p:nvCxnSpPr>
          <p:spPr bwMode="auto">
            <a:xfrm flipH="1">
              <a:off x="6536655" y="2995363"/>
              <a:ext cx="4036" cy="2184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Rak 93"/>
            <p:cNvCxnSpPr>
              <a:endCxn id="53" idx="0"/>
            </p:cNvCxnSpPr>
            <p:nvPr/>
          </p:nvCxnSpPr>
          <p:spPr bwMode="auto">
            <a:xfrm>
              <a:off x="5515657" y="3001956"/>
              <a:ext cx="0" cy="3964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Rak 93"/>
            <p:cNvCxnSpPr>
              <a:endCxn id="54" idx="0"/>
            </p:cNvCxnSpPr>
            <p:nvPr/>
          </p:nvCxnSpPr>
          <p:spPr bwMode="auto">
            <a:xfrm>
              <a:off x="4524010" y="2995363"/>
              <a:ext cx="0" cy="4030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Rak 93"/>
            <p:cNvCxnSpPr>
              <a:endCxn id="49" idx="0"/>
            </p:cNvCxnSpPr>
            <p:nvPr/>
          </p:nvCxnSpPr>
          <p:spPr bwMode="auto">
            <a:xfrm>
              <a:off x="2553285" y="2996952"/>
              <a:ext cx="0" cy="3054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Rak 93"/>
            <p:cNvCxnSpPr>
              <a:endCxn id="55" idx="0"/>
            </p:cNvCxnSpPr>
            <p:nvPr/>
          </p:nvCxnSpPr>
          <p:spPr bwMode="auto">
            <a:xfrm>
              <a:off x="3540769" y="2996952"/>
              <a:ext cx="0" cy="3994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Rak 93"/>
            <p:cNvCxnSpPr>
              <a:endCxn id="48" idx="0"/>
            </p:cNvCxnSpPr>
            <p:nvPr/>
          </p:nvCxnSpPr>
          <p:spPr bwMode="auto">
            <a:xfrm>
              <a:off x="1542806" y="2996952"/>
              <a:ext cx="0" cy="3054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Rak 93"/>
            <p:cNvCxnSpPr/>
            <p:nvPr/>
          </p:nvCxnSpPr>
          <p:spPr bwMode="auto">
            <a:xfrm>
              <a:off x="544883" y="2996952"/>
              <a:ext cx="0" cy="1741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Rak 93"/>
            <p:cNvCxnSpPr/>
            <p:nvPr/>
          </p:nvCxnSpPr>
          <p:spPr bwMode="auto">
            <a:xfrm flipH="1">
              <a:off x="4259793" y="2849240"/>
              <a:ext cx="0" cy="1527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80" name="Group 28679"/>
          <p:cNvGrpSpPr/>
          <p:nvPr/>
        </p:nvGrpSpPr>
        <p:grpSpPr>
          <a:xfrm>
            <a:off x="77917" y="3902158"/>
            <a:ext cx="8975772" cy="820846"/>
            <a:chOff x="77917" y="3902158"/>
            <a:chExt cx="8975772" cy="820846"/>
          </a:xfrm>
        </p:grpSpPr>
        <p:sp>
          <p:nvSpPr>
            <p:cNvPr id="28696" name="Text Box 1038"/>
            <p:cNvSpPr txBox="1">
              <a:spLocks noChangeArrowheads="1"/>
            </p:cNvSpPr>
            <p:nvPr/>
          </p:nvSpPr>
          <p:spPr bwMode="auto">
            <a:xfrm>
              <a:off x="8165401" y="4197236"/>
              <a:ext cx="888288" cy="5147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72000" rIns="108000" bIns="720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1200" dirty="0" smtClean="0">
                  <a:latin typeface="+mn-lt"/>
                </a:rPr>
                <a:t>1 res</a:t>
              </a:r>
              <a:br>
                <a:rPr lang="en-US" sz="1200" dirty="0" smtClean="0">
                  <a:latin typeface="+mn-lt"/>
                </a:rPr>
              </a:br>
              <a:r>
                <a:rPr lang="en-US" sz="1200" dirty="0" smtClean="0">
                  <a:latin typeface="+mn-lt"/>
                </a:rPr>
                <a:t>program</a:t>
              </a:r>
              <a:endParaRPr lang="en-US" sz="1200" i="0" u="none" baseline="0" dirty="0">
                <a:latin typeface="+mn-lt"/>
              </a:endParaRPr>
            </a:p>
          </p:txBody>
        </p:sp>
        <p:sp>
          <p:nvSpPr>
            <p:cNvPr id="111" name="Text Box 1038"/>
            <p:cNvSpPr txBox="1">
              <a:spLocks noChangeArrowheads="1"/>
            </p:cNvSpPr>
            <p:nvPr/>
          </p:nvSpPr>
          <p:spPr bwMode="auto">
            <a:xfrm>
              <a:off x="7146418" y="4203839"/>
              <a:ext cx="888288" cy="5147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72000" rIns="108000" bIns="720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1200" dirty="0" smtClean="0">
                  <a:latin typeface="+mn-lt"/>
                </a:rPr>
                <a:t>1 res</a:t>
              </a:r>
              <a:br>
                <a:rPr lang="en-US" sz="1200" dirty="0" smtClean="0">
                  <a:latin typeface="+mn-lt"/>
                </a:rPr>
              </a:br>
              <a:r>
                <a:rPr lang="en-US" sz="1200" dirty="0" smtClean="0">
                  <a:latin typeface="+mn-lt"/>
                </a:rPr>
                <a:t>program</a:t>
              </a:r>
              <a:endParaRPr lang="en-US" sz="1200" i="0" u="none" baseline="0" dirty="0">
                <a:latin typeface="+mn-lt"/>
              </a:endParaRPr>
            </a:p>
          </p:txBody>
        </p:sp>
        <p:sp>
          <p:nvSpPr>
            <p:cNvPr id="112" name="Text Box 1038"/>
            <p:cNvSpPr txBox="1">
              <a:spLocks noChangeArrowheads="1"/>
            </p:cNvSpPr>
            <p:nvPr/>
          </p:nvSpPr>
          <p:spPr bwMode="auto">
            <a:xfrm>
              <a:off x="6102890" y="4199550"/>
              <a:ext cx="888288" cy="5147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72000" rIns="108000" bIns="720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1200" dirty="0" smtClean="0">
                  <a:latin typeface="+mn-lt"/>
                </a:rPr>
                <a:t>1 res </a:t>
              </a:r>
              <a:br>
                <a:rPr lang="en-US" sz="1200" dirty="0" smtClean="0">
                  <a:latin typeface="+mn-lt"/>
                </a:rPr>
              </a:br>
              <a:r>
                <a:rPr lang="en-US" sz="1200" dirty="0" smtClean="0">
                  <a:latin typeface="+mn-lt"/>
                </a:rPr>
                <a:t>program</a:t>
              </a:r>
              <a:endParaRPr lang="en-US" sz="1200" i="0" u="none" baseline="0" dirty="0">
                <a:latin typeface="+mn-lt"/>
              </a:endParaRPr>
            </a:p>
          </p:txBody>
        </p:sp>
        <p:sp>
          <p:nvSpPr>
            <p:cNvPr id="113" name="Text Box 1038"/>
            <p:cNvSpPr txBox="1">
              <a:spLocks noChangeArrowheads="1"/>
            </p:cNvSpPr>
            <p:nvPr/>
          </p:nvSpPr>
          <p:spPr bwMode="auto">
            <a:xfrm>
              <a:off x="5079902" y="4197236"/>
              <a:ext cx="888288" cy="5147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72000" rIns="108000" bIns="720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1200" dirty="0" smtClean="0">
                  <a:latin typeface="+mn-lt"/>
                </a:rPr>
                <a:t>1 res</a:t>
              </a:r>
              <a:br>
                <a:rPr lang="en-US" sz="1200" dirty="0" smtClean="0">
                  <a:latin typeface="+mn-lt"/>
                </a:rPr>
              </a:br>
              <a:r>
                <a:rPr lang="en-US" sz="1200" dirty="0" smtClean="0">
                  <a:latin typeface="+mn-lt"/>
                </a:rPr>
                <a:t>program</a:t>
              </a:r>
              <a:endParaRPr lang="en-US" sz="1200" i="0" u="none" baseline="0" dirty="0">
                <a:latin typeface="+mn-lt"/>
              </a:endParaRPr>
            </a:p>
          </p:txBody>
        </p:sp>
        <p:sp>
          <p:nvSpPr>
            <p:cNvPr id="114" name="Text Box 1038"/>
            <p:cNvSpPr txBox="1">
              <a:spLocks noChangeArrowheads="1"/>
            </p:cNvSpPr>
            <p:nvPr/>
          </p:nvSpPr>
          <p:spPr bwMode="auto">
            <a:xfrm>
              <a:off x="4092305" y="4208266"/>
              <a:ext cx="888288" cy="5147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72000" rIns="108000" bIns="720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1200" dirty="0" smtClean="0">
                  <a:latin typeface="+mn-lt"/>
                </a:rPr>
                <a:t>1 res </a:t>
              </a:r>
              <a:br>
                <a:rPr lang="en-US" sz="1200" dirty="0" smtClean="0">
                  <a:latin typeface="+mn-lt"/>
                </a:rPr>
              </a:br>
              <a:r>
                <a:rPr lang="en-US" sz="1200" dirty="0" smtClean="0">
                  <a:latin typeface="+mn-lt"/>
                </a:rPr>
                <a:t>program</a:t>
              </a:r>
              <a:endParaRPr lang="en-US" sz="1200" i="0" u="none" baseline="0" dirty="0">
                <a:latin typeface="+mn-lt"/>
              </a:endParaRPr>
            </a:p>
          </p:txBody>
        </p:sp>
        <p:sp>
          <p:nvSpPr>
            <p:cNvPr id="116" name="Text Box 1038"/>
            <p:cNvSpPr txBox="1">
              <a:spLocks noChangeArrowheads="1"/>
            </p:cNvSpPr>
            <p:nvPr/>
          </p:nvSpPr>
          <p:spPr bwMode="auto">
            <a:xfrm>
              <a:off x="3104708" y="4198345"/>
              <a:ext cx="888288" cy="5147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72000" rIns="108000" bIns="720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1200" dirty="0" smtClean="0">
                  <a:latin typeface="+mn-lt"/>
                </a:rPr>
                <a:t>1 res</a:t>
              </a:r>
              <a:br>
                <a:rPr lang="en-US" sz="1200" dirty="0" smtClean="0">
                  <a:latin typeface="+mn-lt"/>
                </a:rPr>
              </a:br>
              <a:r>
                <a:rPr lang="en-US" sz="1200" dirty="0" smtClean="0">
                  <a:latin typeface="+mn-lt"/>
                </a:rPr>
                <a:t>program</a:t>
              </a:r>
              <a:endParaRPr lang="en-US" sz="1200" i="0" u="none" baseline="0" dirty="0">
                <a:latin typeface="+mn-lt"/>
              </a:endParaRPr>
            </a:p>
          </p:txBody>
        </p:sp>
        <p:sp>
          <p:nvSpPr>
            <p:cNvPr id="117" name="Text Box 1038"/>
            <p:cNvSpPr txBox="1">
              <a:spLocks noChangeArrowheads="1"/>
            </p:cNvSpPr>
            <p:nvPr/>
          </p:nvSpPr>
          <p:spPr bwMode="auto">
            <a:xfrm>
              <a:off x="2101685" y="4203839"/>
              <a:ext cx="888288" cy="5147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72000" rIns="108000" bIns="720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1200" dirty="0" smtClean="0">
                  <a:latin typeface="+mn-lt"/>
                </a:rPr>
                <a:t>1 res</a:t>
              </a:r>
              <a:br>
                <a:rPr lang="en-US" sz="1200" dirty="0" smtClean="0">
                  <a:latin typeface="+mn-lt"/>
                </a:rPr>
              </a:br>
              <a:r>
                <a:rPr lang="en-US" sz="1200" dirty="0" smtClean="0">
                  <a:latin typeface="+mn-lt"/>
                </a:rPr>
                <a:t>program</a:t>
              </a:r>
              <a:endParaRPr lang="en-US" sz="1200" i="0" u="none" baseline="0" dirty="0">
                <a:latin typeface="+mn-lt"/>
              </a:endParaRPr>
            </a:p>
          </p:txBody>
        </p:sp>
        <p:sp>
          <p:nvSpPr>
            <p:cNvPr id="118" name="Text Box 1038"/>
            <p:cNvSpPr txBox="1">
              <a:spLocks noChangeArrowheads="1"/>
            </p:cNvSpPr>
            <p:nvPr/>
          </p:nvSpPr>
          <p:spPr bwMode="auto">
            <a:xfrm>
              <a:off x="1098662" y="4203839"/>
              <a:ext cx="888288" cy="5147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72000" rIns="108000" bIns="720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1200" dirty="0" smtClean="0">
                  <a:latin typeface="+mn-lt"/>
                </a:rPr>
                <a:t>1 res</a:t>
              </a:r>
              <a:br>
                <a:rPr lang="en-US" sz="1200" dirty="0" smtClean="0">
                  <a:latin typeface="+mn-lt"/>
                </a:rPr>
              </a:br>
              <a:r>
                <a:rPr lang="en-US" sz="1200" dirty="0" smtClean="0">
                  <a:latin typeface="+mn-lt"/>
                </a:rPr>
                <a:t>program</a:t>
              </a:r>
              <a:endParaRPr lang="en-US" sz="1200" i="0" u="none" baseline="0" dirty="0">
                <a:latin typeface="+mn-lt"/>
              </a:endParaRPr>
            </a:p>
          </p:txBody>
        </p:sp>
        <p:sp>
          <p:nvSpPr>
            <p:cNvPr id="119" name="Text Box 1038"/>
            <p:cNvSpPr txBox="1">
              <a:spLocks noChangeArrowheads="1"/>
            </p:cNvSpPr>
            <p:nvPr/>
          </p:nvSpPr>
          <p:spPr bwMode="auto">
            <a:xfrm>
              <a:off x="77917" y="4203839"/>
              <a:ext cx="888288" cy="5147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8000" tIns="72000" rIns="108000" bIns="720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sz="1200" dirty="0" smtClean="0">
                  <a:latin typeface="+mn-lt"/>
                </a:rPr>
                <a:t>3 res</a:t>
              </a:r>
              <a:br>
                <a:rPr lang="en-US" sz="1200" dirty="0" smtClean="0">
                  <a:latin typeface="+mn-lt"/>
                </a:rPr>
              </a:br>
              <a:r>
                <a:rPr lang="en-US" sz="1200" dirty="0" smtClean="0">
                  <a:latin typeface="+mn-lt"/>
                </a:rPr>
                <a:t>programs</a:t>
              </a:r>
              <a:endParaRPr lang="en-US" sz="1200" i="0" u="none" baseline="0" dirty="0">
                <a:latin typeface="+mn-lt"/>
              </a:endParaRPr>
            </a:p>
          </p:txBody>
        </p:sp>
        <p:cxnSp>
          <p:nvCxnSpPr>
            <p:cNvPr id="120" name="Rak 93"/>
            <p:cNvCxnSpPr>
              <a:stCxn id="54" idx="2"/>
              <a:endCxn id="114" idx="0"/>
            </p:cNvCxnSpPr>
            <p:nvPr/>
          </p:nvCxnSpPr>
          <p:spPr bwMode="auto">
            <a:xfrm>
              <a:off x="4528993" y="3913188"/>
              <a:ext cx="0" cy="295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Rak 93"/>
            <p:cNvCxnSpPr>
              <a:endCxn id="118" idx="0"/>
            </p:cNvCxnSpPr>
            <p:nvPr/>
          </p:nvCxnSpPr>
          <p:spPr bwMode="auto">
            <a:xfrm>
              <a:off x="1542806" y="4001788"/>
              <a:ext cx="0" cy="202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Rak 93"/>
            <p:cNvCxnSpPr>
              <a:stCxn id="28693" idx="2"/>
              <a:endCxn id="119" idx="0"/>
            </p:cNvCxnSpPr>
            <p:nvPr/>
          </p:nvCxnSpPr>
          <p:spPr bwMode="auto">
            <a:xfrm flipH="1">
              <a:off x="522061" y="4055153"/>
              <a:ext cx="0" cy="148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Rak 93"/>
            <p:cNvCxnSpPr>
              <a:endCxn id="112" idx="0"/>
            </p:cNvCxnSpPr>
            <p:nvPr/>
          </p:nvCxnSpPr>
          <p:spPr bwMode="auto">
            <a:xfrm>
              <a:off x="6536655" y="4097854"/>
              <a:ext cx="0" cy="1016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Rak 93"/>
            <p:cNvCxnSpPr>
              <a:endCxn id="28696" idx="0"/>
            </p:cNvCxnSpPr>
            <p:nvPr/>
          </p:nvCxnSpPr>
          <p:spPr bwMode="auto">
            <a:xfrm>
              <a:off x="8602089" y="3959365"/>
              <a:ext cx="0" cy="2378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Rak 93"/>
            <p:cNvCxnSpPr/>
            <p:nvPr/>
          </p:nvCxnSpPr>
          <p:spPr bwMode="auto">
            <a:xfrm>
              <a:off x="7588586" y="3902158"/>
              <a:ext cx="0" cy="295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Rak 93"/>
            <p:cNvCxnSpPr>
              <a:endCxn id="117" idx="0"/>
            </p:cNvCxnSpPr>
            <p:nvPr/>
          </p:nvCxnSpPr>
          <p:spPr bwMode="auto">
            <a:xfrm>
              <a:off x="2545829" y="4001788"/>
              <a:ext cx="0" cy="202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Rak 93"/>
            <p:cNvCxnSpPr/>
            <p:nvPr/>
          </p:nvCxnSpPr>
          <p:spPr bwMode="auto">
            <a:xfrm>
              <a:off x="3540769" y="3918049"/>
              <a:ext cx="0" cy="295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Rak 93"/>
            <p:cNvCxnSpPr/>
            <p:nvPr/>
          </p:nvCxnSpPr>
          <p:spPr bwMode="auto">
            <a:xfrm>
              <a:off x="5515657" y="3902158"/>
              <a:ext cx="0" cy="295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5286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38"/>
          <p:cNvSpPr txBox="1">
            <a:spLocks noChangeArrowheads="1"/>
          </p:cNvSpPr>
          <p:nvPr/>
        </p:nvSpPr>
        <p:spPr bwMode="auto">
          <a:xfrm>
            <a:off x="5096884" y="4487860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solidFill>
                  <a:schemeClr val="bg1"/>
                </a:solidFill>
                <a:latin typeface="+mn-lt"/>
              </a:rPr>
              <a:t>8 Divisions containing</a:t>
            </a:r>
            <a:r>
              <a:rPr lang="en-US" sz="1200" b="0" i="0" u="none" dirty="0" smtClean="0">
                <a:solidFill>
                  <a:schemeClr val="bg1"/>
                </a:solidFill>
                <a:latin typeface="+mn-lt"/>
              </a:rPr>
              <a:t> one program</a:t>
            </a:r>
            <a:endParaRPr lang="en-US" sz="1200" b="0" i="0" u="none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675" name="Rektangel 35"/>
          <p:cNvSpPr>
            <a:spLocks noChangeArrowheads="1"/>
          </p:cNvSpPr>
          <p:nvPr/>
        </p:nvSpPr>
        <p:spPr bwMode="auto">
          <a:xfrm>
            <a:off x="3179499" y="3798888"/>
            <a:ext cx="2160588" cy="114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28685" name="Text Box 1038"/>
          <p:cNvSpPr txBox="1">
            <a:spLocks noChangeArrowheads="1"/>
          </p:cNvSpPr>
          <p:nvPr/>
        </p:nvSpPr>
        <p:spPr bwMode="auto">
          <a:xfrm>
            <a:off x="3507622" y="2516454"/>
            <a:ext cx="1578062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DIVISIONS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28693" name="Text Box 1038"/>
          <p:cNvSpPr txBox="1">
            <a:spLocks noChangeArrowheads="1"/>
          </p:cNvSpPr>
          <p:nvPr/>
        </p:nvSpPr>
        <p:spPr bwMode="auto">
          <a:xfrm>
            <a:off x="654809" y="3167628"/>
            <a:ext cx="1731446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Astronomy</a:t>
            </a:r>
            <a:r>
              <a:rPr lang="en-US" sz="1200" b="0" i="0" u="none" dirty="0" smtClean="0">
                <a:latin typeface="+mn-lt"/>
              </a:rPr>
              <a:t> &amp; </a:t>
            </a:r>
            <a:r>
              <a:rPr lang="en-US" sz="1200" b="0" i="0" u="none" baseline="0" dirty="0" smtClean="0">
                <a:latin typeface="+mn-lt"/>
              </a:rPr>
              <a:t>Space Physics</a:t>
            </a:r>
            <a:br>
              <a:rPr lang="en-US" sz="1200" b="0" i="0" u="none" baseline="0" dirty="0" smtClean="0">
                <a:latin typeface="+mn-lt"/>
              </a:rPr>
            </a:br>
            <a:r>
              <a:rPr lang="en-US" sz="1200" b="0" i="0" u="none" baseline="0" dirty="0" smtClean="0">
                <a:latin typeface="+mn-lt"/>
              </a:rPr>
              <a:t>containing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n-US" sz="1200" dirty="0" smtClean="0">
                <a:latin typeface="+mn-lt"/>
              </a:rPr>
              <a:t>3 </a:t>
            </a:r>
            <a:r>
              <a:rPr lang="en-US" sz="1200" smtClean="0">
                <a:latin typeface="+mn-lt"/>
              </a:rPr>
              <a:t>research programs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6746666" y="1258079"/>
            <a:ext cx="1403823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Strategy committee</a:t>
            </a:r>
            <a:endParaRPr lang="en-US" sz="1200" dirty="0">
              <a:latin typeface="+mn-lt"/>
            </a:endParaRPr>
          </a:p>
        </p:txBody>
      </p:sp>
      <p:sp>
        <p:nvSpPr>
          <p:cNvPr id="35" name="Text Box 1038"/>
          <p:cNvSpPr txBox="1">
            <a:spLocks noChangeArrowheads="1"/>
          </p:cNvSpPr>
          <p:nvPr/>
        </p:nvSpPr>
        <p:spPr bwMode="auto">
          <a:xfrm>
            <a:off x="3941595" y="1258079"/>
            <a:ext cx="1584176" cy="514738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DEPARTMENT </a:t>
            </a:r>
            <a:br>
              <a:rPr lang="en-US" sz="1200" b="0" i="0" u="none" baseline="0" dirty="0" smtClean="0">
                <a:latin typeface="+mn-lt"/>
              </a:rPr>
            </a:br>
            <a:r>
              <a:rPr lang="en-US" sz="1200" b="0" i="0" u="none" baseline="0" dirty="0" smtClean="0">
                <a:latin typeface="+mn-lt"/>
              </a:rPr>
              <a:t>BOARD</a:t>
            </a:r>
            <a:endParaRPr lang="en-US" sz="1200" dirty="0">
              <a:latin typeface="+mn-lt"/>
            </a:endParaRPr>
          </a:p>
        </p:txBody>
      </p:sp>
      <p:cxnSp>
        <p:nvCxnSpPr>
          <p:cNvPr id="94" name="Rak 93"/>
          <p:cNvCxnSpPr>
            <a:stCxn id="35" idx="2"/>
          </p:cNvCxnSpPr>
          <p:nvPr/>
        </p:nvCxnSpPr>
        <p:spPr bwMode="auto">
          <a:xfrm flipH="1">
            <a:off x="4713957" y="1772817"/>
            <a:ext cx="19726" cy="7041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Rak 94"/>
          <p:cNvCxnSpPr>
            <a:stCxn id="35" idx="3"/>
          </p:cNvCxnSpPr>
          <p:nvPr/>
        </p:nvCxnSpPr>
        <p:spPr bwMode="auto">
          <a:xfrm flipV="1">
            <a:off x="5525771" y="1513799"/>
            <a:ext cx="1225588" cy="16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218977"/>
            <a:ext cx="6707088" cy="1143000"/>
          </a:xfrm>
        </p:spPr>
        <p:txBody>
          <a:bodyPr>
            <a:normAutofit/>
          </a:bodyPr>
          <a:lstStyle/>
          <a:p>
            <a:pPr algn="r" rtl="0"/>
            <a:r>
              <a:rPr lang="en-US" sz="2800" b="0" i="0" u="none" baseline="0" dirty="0" smtClean="0"/>
              <a:t>Organization: </a:t>
            </a:r>
            <a:r>
              <a:rPr lang="en-US" sz="2800" dirty="0" smtClean="0"/>
              <a:t>D</a:t>
            </a:r>
            <a:r>
              <a:rPr lang="en-US" sz="2800" b="0" i="0" u="none" baseline="0" dirty="0" smtClean="0"/>
              <a:t>epartment</a:t>
            </a:r>
            <a:endParaRPr lang="en-US" sz="2800" dirty="0"/>
          </a:p>
        </p:txBody>
      </p:sp>
      <p:sp>
        <p:nvSpPr>
          <p:cNvPr id="40" name="Text Box 1038"/>
          <p:cNvSpPr txBox="1">
            <a:spLocks noChangeArrowheads="1"/>
          </p:cNvSpPr>
          <p:nvPr/>
        </p:nvSpPr>
        <p:spPr bwMode="auto">
          <a:xfrm>
            <a:off x="5508104" y="1983586"/>
            <a:ext cx="1403823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Preparatory body</a:t>
            </a:r>
            <a:endParaRPr lang="en-US" sz="1200" dirty="0">
              <a:latin typeface="+mn-lt"/>
            </a:endParaRPr>
          </a:p>
        </p:txBody>
      </p:sp>
      <p:cxnSp>
        <p:nvCxnSpPr>
          <p:cNvPr id="41" name="Rak 28722"/>
          <p:cNvCxnSpPr>
            <a:stCxn id="43" idx="3"/>
            <a:endCxn id="35" idx="1"/>
          </p:cNvCxnSpPr>
          <p:nvPr/>
        </p:nvCxnSpPr>
        <p:spPr bwMode="auto">
          <a:xfrm>
            <a:off x="3104708" y="1498619"/>
            <a:ext cx="836887" cy="16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1038"/>
          <p:cNvSpPr txBox="1">
            <a:spLocks noChangeArrowheads="1"/>
          </p:cNvSpPr>
          <p:nvPr/>
        </p:nvSpPr>
        <p:spPr bwMode="auto">
          <a:xfrm>
            <a:off x="1520532" y="1333583"/>
            <a:ext cx="1584176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/>
              <a:t>Head of department</a:t>
            </a:r>
            <a:endParaRPr lang="en-US" sz="1200" dirty="0"/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720947" y="1827948"/>
            <a:ext cx="1079500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Directors of studies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46" name="Text Box 1038"/>
          <p:cNvSpPr txBox="1">
            <a:spLocks noChangeArrowheads="1"/>
          </p:cNvSpPr>
          <p:nvPr/>
        </p:nvSpPr>
        <p:spPr bwMode="auto">
          <a:xfrm>
            <a:off x="442437" y="1829212"/>
            <a:ext cx="1187822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Administrative</a:t>
            </a:r>
            <a:r>
              <a:rPr lang="en-US" sz="1200" b="0" i="0" u="none" dirty="0" smtClean="0">
                <a:latin typeface="+mn-lt"/>
              </a:rPr>
              <a:t> head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47" name="Text Box 1038"/>
          <p:cNvSpPr txBox="1">
            <a:spLocks noChangeArrowheads="1"/>
          </p:cNvSpPr>
          <p:nvPr/>
        </p:nvSpPr>
        <p:spPr bwMode="auto">
          <a:xfrm>
            <a:off x="2900524" y="1834142"/>
            <a:ext cx="1079500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Assistant head of</a:t>
            </a:r>
            <a:r>
              <a:rPr lang="en-US" sz="1200" b="0" i="0" u="none" dirty="0" smtClean="0">
                <a:latin typeface="+mn-lt"/>
              </a:rPr>
              <a:t> </a:t>
            </a:r>
            <a:r>
              <a:rPr lang="en-US" sz="1200" b="0" i="0" u="none" dirty="0" err="1" smtClean="0">
                <a:latin typeface="+mn-lt"/>
              </a:rPr>
              <a:t>dept</a:t>
            </a:r>
            <a:endParaRPr lang="en-US" sz="1200" b="0" i="0" u="none" baseline="0" dirty="0">
              <a:latin typeface="+mn-lt"/>
            </a:endParaRPr>
          </a:p>
        </p:txBody>
      </p:sp>
      <p:sp>
        <p:nvSpPr>
          <p:cNvPr id="56" name="Text Box 1038"/>
          <p:cNvSpPr txBox="1">
            <a:spLocks noChangeArrowheads="1"/>
          </p:cNvSpPr>
          <p:nvPr/>
        </p:nvSpPr>
        <p:spPr bwMode="auto">
          <a:xfrm>
            <a:off x="7627747" y="3167628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3 division without research programs</a:t>
            </a:r>
            <a:endParaRPr lang="en-US" sz="1200" b="0" i="0" u="none" baseline="0" dirty="0">
              <a:latin typeface="+mn-lt"/>
            </a:endParaRPr>
          </a:p>
        </p:txBody>
      </p:sp>
      <p:cxnSp>
        <p:nvCxnSpPr>
          <p:cNvPr id="64" name="Rak 93"/>
          <p:cNvCxnSpPr/>
          <p:nvPr/>
        </p:nvCxnSpPr>
        <p:spPr bwMode="auto">
          <a:xfrm>
            <a:off x="6228184" y="1513799"/>
            <a:ext cx="0" cy="449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>
          <a:xfrm>
            <a:off x="1520532" y="2996952"/>
            <a:ext cx="65520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93"/>
          <p:cNvCxnSpPr>
            <a:endCxn id="56" idx="0"/>
          </p:cNvCxnSpPr>
          <p:nvPr/>
        </p:nvCxnSpPr>
        <p:spPr bwMode="auto">
          <a:xfrm>
            <a:off x="8072596" y="3005262"/>
            <a:ext cx="6751" cy="162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Rak 93"/>
          <p:cNvCxnSpPr/>
          <p:nvPr/>
        </p:nvCxnSpPr>
        <p:spPr bwMode="auto">
          <a:xfrm>
            <a:off x="4524010" y="2995363"/>
            <a:ext cx="0" cy="4030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Rak 93"/>
          <p:cNvCxnSpPr>
            <a:endCxn id="48" idx="0"/>
          </p:cNvCxnSpPr>
          <p:nvPr/>
        </p:nvCxnSpPr>
        <p:spPr bwMode="auto">
          <a:xfrm>
            <a:off x="4527937" y="3258054"/>
            <a:ext cx="0" cy="2130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Rak 93"/>
          <p:cNvCxnSpPr/>
          <p:nvPr/>
        </p:nvCxnSpPr>
        <p:spPr bwMode="auto">
          <a:xfrm>
            <a:off x="1520532" y="2996952"/>
            <a:ext cx="0" cy="1741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Rak 93"/>
          <p:cNvCxnSpPr/>
          <p:nvPr/>
        </p:nvCxnSpPr>
        <p:spPr bwMode="auto">
          <a:xfrm flipH="1">
            <a:off x="4259793" y="2849240"/>
            <a:ext cx="0" cy="1527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 Box 1038"/>
          <p:cNvSpPr txBox="1">
            <a:spLocks noChangeArrowheads="1"/>
          </p:cNvSpPr>
          <p:nvPr/>
        </p:nvSpPr>
        <p:spPr bwMode="auto">
          <a:xfrm>
            <a:off x="4951089" y="4342617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solidFill>
                  <a:schemeClr val="bg1"/>
                </a:solidFill>
                <a:latin typeface="+mn-lt"/>
              </a:rPr>
              <a:t>8 Divisions containing</a:t>
            </a:r>
            <a:r>
              <a:rPr lang="en-US" sz="1200" b="0" i="0" u="none" dirty="0" smtClean="0">
                <a:solidFill>
                  <a:schemeClr val="bg1"/>
                </a:solidFill>
                <a:latin typeface="+mn-lt"/>
              </a:rPr>
              <a:t> one program</a:t>
            </a:r>
            <a:endParaRPr lang="en-US" sz="1200" b="0" i="0" u="none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Text Box 1038"/>
          <p:cNvSpPr txBox="1">
            <a:spLocks noChangeArrowheads="1"/>
          </p:cNvSpPr>
          <p:nvPr/>
        </p:nvSpPr>
        <p:spPr bwMode="auto">
          <a:xfrm>
            <a:off x="4805297" y="4197373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solidFill>
                  <a:schemeClr val="bg1"/>
                </a:solidFill>
                <a:latin typeface="+mn-lt"/>
              </a:rPr>
              <a:t>8 Divisions containing</a:t>
            </a:r>
            <a:r>
              <a:rPr lang="en-US" sz="1200" b="0" i="0" u="none" dirty="0" smtClean="0">
                <a:solidFill>
                  <a:schemeClr val="bg1"/>
                </a:solidFill>
                <a:latin typeface="+mn-lt"/>
              </a:rPr>
              <a:t> one program</a:t>
            </a:r>
            <a:endParaRPr lang="en-US" sz="1200" b="0" i="0" u="none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Text Box 1038"/>
          <p:cNvSpPr txBox="1">
            <a:spLocks noChangeArrowheads="1"/>
          </p:cNvSpPr>
          <p:nvPr/>
        </p:nvSpPr>
        <p:spPr bwMode="auto">
          <a:xfrm>
            <a:off x="4659505" y="4052129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solidFill>
                  <a:schemeClr val="bg1"/>
                </a:solidFill>
                <a:latin typeface="+mn-lt"/>
              </a:rPr>
              <a:t>8 Divisions containing</a:t>
            </a:r>
            <a:r>
              <a:rPr lang="en-US" sz="1200" b="0" i="0" u="none" dirty="0" smtClean="0">
                <a:solidFill>
                  <a:schemeClr val="bg1"/>
                </a:solidFill>
                <a:latin typeface="+mn-lt"/>
              </a:rPr>
              <a:t> one program</a:t>
            </a:r>
            <a:endParaRPr lang="en-US" sz="1200" b="0" i="0" u="none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ext Box 1038"/>
          <p:cNvSpPr txBox="1">
            <a:spLocks noChangeArrowheads="1"/>
          </p:cNvSpPr>
          <p:nvPr/>
        </p:nvSpPr>
        <p:spPr bwMode="auto">
          <a:xfrm>
            <a:off x="4513713" y="3906885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solidFill>
                  <a:schemeClr val="bg1"/>
                </a:solidFill>
                <a:latin typeface="+mn-lt"/>
              </a:rPr>
              <a:t>8 Divisions containing</a:t>
            </a:r>
            <a:r>
              <a:rPr lang="en-US" sz="1200" b="0" i="0" u="none" dirty="0" smtClean="0">
                <a:solidFill>
                  <a:schemeClr val="bg1"/>
                </a:solidFill>
                <a:latin typeface="+mn-lt"/>
              </a:rPr>
              <a:t> one program</a:t>
            </a:r>
            <a:endParaRPr lang="en-US" sz="1200" b="0" i="0" u="none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Text Box 1038"/>
          <p:cNvSpPr txBox="1">
            <a:spLocks noChangeArrowheads="1"/>
          </p:cNvSpPr>
          <p:nvPr/>
        </p:nvSpPr>
        <p:spPr bwMode="auto">
          <a:xfrm>
            <a:off x="4367921" y="3761641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solidFill>
                  <a:schemeClr val="bg1"/>
                </a:solidFill>
                <a:latin typeface="+mn-lt"/>
              </a:rPr>
              <a:t>8 Divisions containing</a:t>
            </a:r>
            <a:r>
              <a:rPr lang="en-US" sz="1200" b="0" i="0" u="none" dirty="0" smtClean="0">
                <a:solidFill>
                  <a:schemeClr val="bg1"/>
                </a:solidFill>
                <a:latin typeface="+mn-lt"/>
              </a:rPr>
              <a:t> one program</a:t>
            </a:r>
            <a:endParaRPr lang="en-US" sz="1200" b="0" i="0" u="none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Text Box 1038"/>
          <p:cNvSpPr txBox="1">
            <a:spLocks noChangeArrowheads="1"/>
          </p:cNvSpPr>
          <p:nvPr/>
        </p:nvSpPr>
        <p:spPr bwMode="auto">
          <a:xfrm>
            <a:off x="4222129" y="3616397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solidFill>
                  <a:schemeClr val="bg1"/>
                </a:solidFill>
                <a:latin typeface="+mn-lt"/>
              </a:rPr>
              <a:t>8 Divisions containing</a:t>
            </a:r>
            <a:r>
              <a:rPr lang="en-US" sz="1200" b="0" i="0" u="none" dirty="0" smtClean="0">
                <a:solidFill>
                  <a:schemeClr val="bg1"/>
                </a:solidFill>
                <a:latin typeface="+mn-lt"/>
              </a:rPr>
              <a:t> one program</a:t>
            </a:r>
            <a:endParaRPr lang="en-US" sz="1200" b="0" i="0" u="none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 Box 1038"/>
          <p:cNvSpPr txBox="1">
            <a:spLocks noChangeArrowheads="1"/>
          </p:cNvSpPr>
          <p:nvPr/>
        </p:nvSpPr>
        <p:spPr bwMode="auto">
          <a:xfrm>
            <a:off x="4076337" y="3471153"/>
            <a:ext cx="903200" cy="884070"/>
          </a:xfrm>
          <a:prstGeom prst="rect">
            <a:avLst/>
          </a:prstGeom>
          <a:solidFill>
            <a:schemeClr val="bg1"/>
          </a:solidFill>
          <a:ln w="1905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200" b="0" i="0" u="none" baseline="0" dirty="0" smtClean="0">
                <a:latin typeface="+mn-lt"/>
              </a:rPr>
              <a:t>8 Divisions containing</a:t>
            </a:r>
            <a:r>
              <a:rPr lang="en-US" sz="1200" b="0" i="0" u="none" dirty="0" smtClean="0">
                <a:latin typeface="+mn-lt"/>
              </a:rPr>
              <a:t> one program</a:t>
            </a:r>
            <a:endParaRPr lang="en-US" sz="1200" b="0" i="0" u="none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5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0"/>
            <a:r>
              <a:rPr lang="sv-SE" sz="2800" b="0" i="0" u="none" baseline="0" dirty="0" err="1" smtClean="0"/>
              <a:t>Organization</a:t>
            </a:r>
            <a:r>
              <a:rPr lang="sv-SE" sz="2800" b="0" i="0" u="none" baseline="0" dirty="0" smtClean="0"/>
              <a:t> </a:t>
            </a:r>
            <a:r>
              <a:rPr lang="sv-SE" sz="2800" b="0" i="0" u="none" baseline="0" dirty="0" err="1" smtClean="0"/>
              <a:t>analysis</a:t>
            </a:r>
            <a:endParaRPr lang="x-non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Workgroup proposes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Organization in units with similar research focus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e.g. Programs Materials theory, Materials physics and Molecular and condensed matter physics forms a body for coordination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Merge division head with program responsible leaving one person responsible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7406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Communications </a:t>
            </a:r>
            <a:r>
              <a:rPr lang="sv-SE" b="1" dirty="0" err="1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854" y="2204864"/>
            <a:ext cx="4038600" cy="4320480"/>
          </a:xfrm>
          <a:ln w="28575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 smtClean="0"/>
              <a:t>Internal </a:t>
            </a:r>
            <a:br>
              <a:rPr lang="en-US" sz="6400" b="1" dirty="0" smtClean="0"/>
            </a:br>
            <a:r>
              <a:rPr lang="en-US" sz="6400" dirty="0" smtClean="0"/>
              <a:t>(researchers, teachers and admin staff</a:t>
            </a:r>
            <a:r>
              <a:rPr lang="en-US" sz="6400" b="1" dirty="0" smtClean="0"/>
              <a:t>)</a:t>
            </a:r>
            <a:endParaRPr lang="en-US" sz="6400" b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5600" b="1" dirty="0" smtClean="0"/>
              <a:t>Channels</a:t>
            </a:r>
            <a:endParaRPr lang="en-US" sz="5600" b="1" dirty="0"/>
          </a:p>
          <a:p>
            <a:r>
              <a:rPr lang="en-US" sz="5600" dirty="0"/>
              <a:t>Weekly meetings with head of divisions</a:t>
            </a:r>
          </a:p>
          <a:p>
            <a:r>
              <a:rPr lang="en-US" sz="5600" dirty="0" smtClean="0"/>
              <a:t>Web and information contacts at divisions</a:t>
            </a:r>
            <a:endParaRPr lang="en-US" sz="5600" dirty="0"/>
          </a:p>
          <a:p>
            <a:r>
              <a:rPr lang="en-US" sz="5600" i="1" dirty="0" err="1" smtClean="0"/>
              <a:t>Medarbetarportalen</a:t>
            </a:r>
            <a:r>
              <a:rPr lang="en-US" sz="5600" dirty="0" smtClean="0"/>
              <a:t> – internal web</a:t>
            </a:r>
            <a:endParaRPr lang="en-US" sz="5600" dirty="0"/>
          </a:p>
          <a:p>
            <a:r>
              <a:rPr lang="en-US" sz="5600" dirty="0"/>
              <a:t>Newsletter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5600" b="1" dirty="0"/>
              <a:t>Objectives/goals</a:t>
            </a:r>
          </a:p>
          <a:p>
            <a:r>
              <a:rPr lang="en-US" sz="5600" dirty="0" smtClean="0"/>
              <a:t>Demonstrate activities and achievements </a:t>
            </a:r>
            <a:r>
              <a:rPr lang="en-US" sz="5600" dirty="0"/>
              <a:t>within the </a:t>
            </a:r>
            <a:r>
              <a:rPr lang="en-US" sz="5600" dirty="0" smtClean="0"/>
              <a:t>department</a:t>
            </a:r>
            <a:endParaRPr lang="en-US" sz="5600" dirty="0"/>
          </a:p>
          <a:p>
            <a:r>
              <a:rPr lang="en-US" sz="5600" dirty="0" smtClean="0"/>
              <a:t>Transparency</a:t>
            </a:r>
          </a:p>
          <a:p>
            <a:r>
              <a:rPr lang="en-US" sz="5600" dirty="0" smtClean="0"/>
              <a:t>Create a common atmosphere</a:t>
            </a:r>
            <a:endParaRPr lang="en-US" sz="5600" dirty="0"/>
          </a:p>
          <a:p>
            <a:endParaRPr lang="en-US" sz="4800" dirty="0"/>
          </a:p>
          <a:p>
            <a:pPr marL="0" indent="0">
              <a:buNone/>
            </a:pPr>
            <a:r>
              <a:rPr lang="en-US" sz="5600" b="1" dirty="0"/>
              <a:t>Activities</a:t>
            </a:r>
          </a:p>
          <a:p>
            <a:r>
              <a:rPr lang="en-US" sz="5600" dirty="0"/>
              <a:t>Notes from weekly meetings with </a:t>
            </a:r>
            <a:r>
              <a:rPr lang="en-US" sz="5600" dirty="0" smtClean="0"/>
              <a:t>heads </a:t>
            </a:r>
            <a:r>
              <a:rPr lang="en-US" sz="5600" dirty="0"/>
              <a:t>of divisions</a:t>
            </a:r>
          </a:p>
          <a:p>
            <a:r>
              <a:rPr lang="en-US" sz="5600" dirty="0"/>
              <a:t>Internal newsletter about research, education and outreach activities</a:t>
            </a:r>
          </a:p>
          <a:p>
            <a:r>
              <a:rPr lang="en-US" sz="5600" dirty="0"/>
              <a:t>Seminars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204864"/>
            <a:ext cx="4038600" cy="4320480"/>
          </a:xfrm>
          <a:ln w="28575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 smtClean="0"/>
              <a:t>External </a:t>
            </a:r>
            <a:br>
              <a:rPr lang="en-US" sz="6400" b="1" dirty="0" smtClean="0"/>
            </a:br>
            <a:r>
              <a:rPr lang="en-US" sz="6400" dirty="0" smtClean="0"/>
              <a:t>(general public, students, funding agencies, other universities)</a:t>
            </a:r>
            <a:endParaRPr lang="en-US" sz="6400" dirty="0"/>
          </a:p>
          <a:p>
            <a:endParaRPr lang="en-US" baseline="30000" dirty="0" smtClean="0"/>
          </a:p>
          <a:p>
            <a:pPr marL="0" indent="0">
              <a:buNone/>
            </a:pPr>
            <a:r>
              <a:rPr lang="en-US" sz="5600" b="1" dirty="0"/>
              <a:t>C</a:t>
            </a:r>
            <a:r>
              <a:rPr lang="en-US" sz="5600" b="1" dirty="0" smtClean="0"/>
              <a:t>hannels</a:t>
            </a:r>
            <a:endParaRPr lang="en-US" sz="5600" b="1" dirty="0"/>
          </a:p>
          <a:p>
            <a:r>
              <a:rPr lang="en-US" sz="5600" dirty="0" smtClean="0"/>
              <a:t>Website</a:t>
            </a:r>
          </a:p>
          <a:p>
            <a:r>
              <a:rPr lang="en-US" sz="5600" dirty="0" smtClean="0"/>
              <a:t>Press releases</a:t>
            </a:r>
          </a:p>
          <a:p>
            <a:r>
              <a:rPr lang="en-US" sz="5600" dirty="0" smtClean="0"/>
              <a:t>Direct contact with media</a:t>
            </a:r>
            <a:endParaRPr lang="en-US" sz="5600" dirty="0"/>
          </a:p>
          <a:p>
            <a:pPr marL="0" indent="0">
              <a:buNone/>
            </a:pPr>
            <a:endParaRPr lang="en-US" sz="5600" b="1" dirty="0" smtClean="0"/>
          </a:p>
          <a:p>
            <a:pPr marL="0" indent="0">
              <a:buNone/>
            </a:pPr>
            <a:r>
              <a:rPr lang="en-US" sz="5600" b="1" dirty="0" smtClean="0"/>
              <a:t>Objectives/goals</a:t>
            </a:r>
            <a:endParaRPr lang="en-US" sz="5600" b="1" dirty="0"/>
          </a:p>
          <a:p>
            <a:r>
              <a:rPr lang="en-US" sz="5600" dirty="0" smtClean="0"/>
              <a:t>Communicate the department’s achievements outwards</a:t>
            </a:r>
          </a:p>
          <a:p>
            <a:r>
              <a:rPr lang="en-US" sz="5600" dirty="0" smtClean="0"/>
              <a:t>Recruit new students</a:t>
            </a:r>
          </a:p>
          <a:p>
            <a:r>
              <a:rPr lang="en-US" sz="5600" dirty="0" smtClean="0"/>
              <a:t>Attract new funding</a:t>
            </a:r>
            <a:endParaRPr lang="en-US" sz="5600" b="1" dirty="0" smtClean="0"/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r>
              <a:rPr lang="en-US" sz="5600" b="1" dirty="0" smtClean="0"/>
              <a:t>Activities</a:t>
            </a:r>
            <a:endParaRPr lang="en-US" sz="5600" b="1" dirty="0"/>
          </a:p>
          <a:p>
            <a:r>
              <a:rPr lang="en-US" sz="5600" dirty="0"/>
              <a:t>Articles</a:t>
            </a:r>
          </a:p>
          <a:p>
            <a:r>
              <a:rPr lang="en-US" sz="5600" dirty="0"/>
              <a:t>Press </a:t>
            </a:r>
            <a:r>
              <a:rPr lang="en-US" sz="5600" dirty="0" smtClean="0"/>
              <a:t>releases</a:t>
            </a:r>
          </a:p>
          <a:p>
            <a:r>
              <a:rPr lang="en-US" sz="5600" smtClean="0"/>
              <a:t>Videos</a:t>
            </a:r>
            <a:endParaRPr lang="en-US" sz="5600" dirty="0" smtClean="0"/>
          </a:p>
          <a:p>
            <a:r>
              <a:rPr lang="en-US" sz="5600" dirty="0" smtClean="0"/>
              <a:t>Outreach activities including popular science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854" y="1363836"/>
            <a:ext cx="8229600" cy="70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Aim: provide</a:t>
            </a:r>
            <a:r>
              <a:rPr lang="en-US" sz="1800" dirty="0"/>
              <a:t> a regular flow of information within the </a:t>
            </a:r>
            <a:r>
              <a:rPr lang="en-US" sz="1800" dirty="0" smtClean="0"/>
              <a:t>organization,</a:t>
            </a:r>
            <a:r>
              <a:rPr lang="en-US" sz="1800" dirty="0"/>
              <a:t> both internal and </a:t>
            </a:r>
            <a:r>
              <a:rPr lang="en-US" sz="1800" dirty="0" smtClean="0"/>
              <a:t>external,</a:t>
            </a:r>
            <a:r>
              <a:rPr lang="en-US" sz="1800" dirty="0"/>
              <a:t> about research, education and outreach activities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0"/>
            <a:r>
              <a:rPr lang="sv-SE" sz="2800" b="0" i="0" u="none" baseline="0" dirty="0" smtClean="0"/>
              <a:t>Information</a:t>
            </a:r>
            <a:r>
              <a:rPr lang="sv-SE" sz="2800" b="0" i="0" u="none" dirty="0" smtClean="0"/>
              <a:t> </a:t>
            </a:r>
            <a:r>
              <a:rPr lang="sv-SE" sz="2800" b="0" i="0" u="none" dirty="0" err="1" smtClean="0"/>
              <a:t>flow</a:t>
            </a:r>
            <a:r>
              <a:rPr lang="sv-SE" sz="2800" b="0" i="0" u="none" dirty="0" smtClean="0"/>
              <a:t> (as </a:t>
            </a:r>
            <a:r>
              <a:rPr lang="sv-SE" sz="2800" b="0" i="0" u="none" dirty="0" err="1" smtClean="0"/>
              <a:t>intended</a:t>
            </a:r>
            <a:r>
              <a:rPr lang="sv-SE" sz="2800" b="0" i="0" u="none" dirty="0" smtClean="0"/>
              <a:t>)</a:t>
            </a:r>
            <a:endParaRPr lang="x-non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19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ktangel 35"/>
          <p:cNvSpPr>
            <a:spLocks noChangeArrowheads="1"/>
          </p:cNvSpPr>
          <p:nvPr/>
        </p:nvSpPr>
        <p:spPr bwMode="auto">
          <a:xfrm>
            <a:off x="3067050" y="3798888"/>
            <a:ext cx="2160588" cy="114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x-none">
              <a:latin typeface="+mn-lt"/>
            </a:endParaRPr>
          </a:p>
        </p:txBody>
      </p:sp>
      <p:cxnSp>
        <p:nvCxnSpPr>
          <p:cNvPr id="28681" name="Rak 12"/>
          <p:cNvCxnSpPr>
            <a:cxnSpLocks noChangeShapeType="1"/>
          </p:cNvCxnSpPr>
          <p:nvPr/>
        </p:nvCxnSpPr>
        <p:spPr bwMode="auto">
          <a:xfrm>
            <a:off x="4211960" y="2852936"/>
            <a:ext cx="161925" cy="793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4" name="Text Box 1038"/>
          <p:cNvSpPr txBox="1">
            <a:spLocks noChangeArrowheads="1"/>
          </p:cNvSpPr>
          <p:nvPr/>
        </p:nvSpPr>
        <p:spPr bwMode="auto">
          <a:xfrm>
            <a:off x="3635897" y="1340768"/>
            <a:ext cx="1519832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UNIVERSITY BOARD</a:t>
            </a:r>
          </a:p>
        </p:txBody>
      </p:sp>
      <p:sp>
        <p:nvSpPr>
          <p:cNvPr id="28685" name="Text Box 1038"/>
          <p:cNvSpPr txBox="1">
            <a:spLocks noChangeArrowheads="1"/>
          </p:cNvSpPr>
          <p:nvPr/>
        </p:nvSpPr>
        <p:spPr bwMode="auto">
          <a:xfrm>
            <a:off x="3606782" y="2060848"/>
            <a:ext cx="1578062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VICE-CHANCELLOR</a:t>
            </a:r>
          </a:p>
        </p:txBody>
      </p:sp>
      <p:sp>
        <p:nvSpPr>
          <p:cNvPr id="28687" name="Text Box 1038"/>
          <p:cNvSpPr txBox="1">
            <a:spLocks noChangeArrowheads="1"/>
          </p:cNvSpPr>
          <p:nvPr/>
        </p:nvSpPr>
        <p:spPr bwMode="auto">
          <a:xfrm>
            <a:off x="3132460" y="2708920"/>
            <a:ext cx="1079500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Innovation</a:t>
            </a:r>
          </a:p>
        </p:txBody>
      </p:sp>
      <p:sp>
        <p:nvSpPr>
          <p:cNvPr id="28688" name="Text Box 1038"/>
          <p:cNvSpPr txBox="1">
            <a:spLocks noChangeArrowheads="1"/>
          </p:cNvSpPr>
          <p:nvPr/>
        </p:nvSpPr>
        <p:spPr bwMode="auto">
          <a:xfrm>
            <a:off x="4572620" y="2924944"/>
            <a:ext cx="1079500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Library</a:t>
            </a:r>
          </a:p>
        </p:txBody>
      </p:sp>
      <p:cxnSp>
        <p:nvCxnSpPr>
          <p:cNvPr id="28690" name="Rak 31"/>
          <p:cNvCxnSpPr>
            <a:cxnSpLocks noChangeShapeType="1"/>
          </p:cNvCxnSpPr>
          <p:nvPr/>
        </p:nvCxnSpPr>
        <p:spPr bwMode="auto">
          <a:xfrm>
            <a:off x="4414837" y="3068960"/>
            <a:ext cx="157163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1" name="Text Box 1038"/>
          <p:cNvSpPr txBox="1">
            <a:spLocks noChangeArrowheads="1"/>
          </p:cNvSpPr>
          <p:nvPr/>
        </p:nvSpPr>
        <p:spPr bwMode="auto">
          <a:xfrm>
            <a:off x="3588891" y="3573016"/>
            <a:ext cx="1638747" cy="669092"/>
          </a:xfrm>
          <a:prstGeom prst="rect">
            <a:avLst/>
          </a:prstGeom>
          <a:solidFill>
            <a:schemeClr val="bg1"/>
          </a:solidFill>
          <a:ln w="25400">
            <a:solidFill>
              <a:srgbClr val="BD2A33"/>
            </a:solidFill>
            <a:miter lim="800000"/>
            <a:headEnd/>
            <a:tailEnd/>
          </a:ln>
        </p:spPr>
        <p:txBody>
          <a:bodyPr lIns="108000" tIns="72000" rIns="108000" bIns="7200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Disciplinary Domain of Medicine and Pharmacy</a:t>
            </a:r>
            <a:endParaRPr lang="x-none" sz="1200" dirty="0">
              <a:latin typeface="+mn-lt"/>
            </a:endParaRPr>
          </a:p>
        </p:txBody>
      </p:sp>
      <p:sp>
        <p:nvSpPr>
          <p:cNvPr id="28692" name="Text Box 1038"/>
          <p:cNvSpPr txBox="1">
            <a:spLocks noChangeArrowheads="1"/>
          </p:cNvSpPr>
          <p:nvPr/>
        </p:nvSpPr>
        <p:spPr bwMode="auto">
          <a:xfrm>
            <a:off x="5431631" y="3573016"/>
            <a:ext cx="1660648" cy="699404"/>
          </a:xfrm>
          <a:prstGeom prst="rect">
            <a:avLst/>
          </a:prstGeom>
          <a:solidFill>
            <a:schemeClr val="bg1"/>
          </a:solidFill>
          <a:ln w="2540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Disciplinary Domain of Science and Technology</a:t>
            </a:r>
          </a:p>
        </p:txBody>
      </p:sp>
      <p:sp>
        <p:nvSpPr>
          <p:cNvPr id="28693" name="Text Box 1038"/>
          <p:cNvSpPr txBox="1">
            <a:spLocks noChangeArrowheads="1"/>
          </p:cNvSpPr>
          <p:nvPr/>
        </p:nvSpPr>
        <p:spPr bwMode="auto">
          <a:xfrm>
            <a:off x="1695698" y="3563486"/>
            <a:ext cx="1652166" cy="699404"/>
          </a:xfrm>
          <a:prstGeom prst="rect">
            <a:avLst/>
          </a:prstGeom>
          <a:solidFill>
            <a:schemeClr val="bg1"/>
          </a:solidFill>
          <a:ln w="25400">
            <a:solidFill>
              <a:srgbClr val="BD2A33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Disciplinary Domain of Humanities and Social Sciences</a:t>
            </a:r>
          </a:p>
        </p:txBody>
      </p:sp>
      <p:sp>
        <p:nvSpPr>
          <p:cNvPr id="28694" name="Text Box 1038"/>
          <p:cNvSpPr txBox="1">
            <a:spLocks noChangeArrowheads="1"/>
          </p:cNvSpPr>
          <p:nvPr/>
        </p:nvSpPr>
        <p:spPr bwMode="auto">
          <a:xfrm>
            <a:off x="3588891" y="4581128"/>
            <a:ext cx="1631181" cy="791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1" i="0" u="none" baseline="0">
                <a:latin typeface="+mn-lt"/>
              </a:rPr>
              <a:t>FACULTIES</a:t>
            </a:r>
          </a:p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Medicine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Pharmacy</a:t>
            </a:r>
          </a:p>
        </p:txBody>
      </p:sp>
      <p:sp>
        <p:nvSpPr>
          <p:cNvPr id="28695" name="Text Box 1038"/>
          <p:cNvSpPr txBox="1">
            <a:spLocks noChangeArrowheads="1"/>
          </p:cNvSpPr>
          <p:nvPr/>
        </p:nvSpPr>
        <p:spPr bwMode="auto">
          <a:xfrm>
            <a:off x="5431631" y="4581128"/>
            <a:ext cx="1660648" cy="791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1" i="0" u="none" baseline="0">
                <a:latin typeface="+mn-lt"/>
              </a:rPr>
              <a:t>FACULTIES</a:t>
            </a:r>
          </a:p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Science and technology</a:t>
            </a:r>
          </a:p>
        </p:txBody>
      </p:sp>
      <p:sp>
        <p:nvSpPr>
          <p:cNvPr id="28696" name="Text Box 1038"/>
          <p:cNvSpPr txBox="1">
            <a:spLocks noChangeArrowheads="1"/>
          </p:cNvSpPr>
          <p:nvPr/>
        </p:nvSpPr>
        <p:spPr bwMode="auto">
          <a:xfrm>
            <a:off x="1403648" y="4581128"/>
            <a:ext cx="1956905" cy="153040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1" i="0" u="none" baseline="0">
                <a:latin typeface="+mn-lt"/>
              </a:rPr>
              <a:t>FACULTIES</a:t>
            </a:r>
          </a:p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Theology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Law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Arts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Languages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Social sciences</a:t>
            </a:r>
            <a:r>
              <a:rPr lang="x-none" sz="1200">
                <a:latin typeface="+mn-lt"/>
              </a:rPr>
              <a:t/>
            </a:r>
            <a:br>
              <a:rPr lang="x-none" sz="1200">
                <a:latin typeface="+mn-lt"/>
              </a:rPr>
            </a:br>
            <a:r>
              <a:rPr lang="x-none" sz="1200" b="0" i="0" u="none" baseline="0">
                <a:latin typeface="+mn-lt"/>
              </a:rPr>
              <a:t>Educational sciences</a:t>
            </a:r>
          </a:p>
        </p:txBody>
      </p:sp>
      <p:sp>
        <p:nvSpPr>
          <p:cNvPr id="28697" name="Text Box 1038"/>
          <p:cNvSpPr txBox="1">
            <a:spLocks noChangeArrowheads="1"/>
          </p:cNvSpPr>
          <p:nvPr/>
        </p:nvSpPr>
        <p:spPr bwMode="auto">
          <a:xfrm>
            <a:off x="3635896" y="6339288"/>
            <a:ext cx="1571066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Departments</a:t>
            </a:r>
          </a:p>
        </p:txBody>
      </p:sp>
      <p:sp>
        <p:nvSpPr>
          <p:cNvPr id="28698" name="Text Box 1038"/>
          <p:cNvSpPr txBox="1">
            <a:spLocks noChangeArrowheads="1"/>
          </p:cNvSpPr>
          <p:nvPr/>
        </p:nvSpPr>
        <p:spPr bwMode="auto">
          <a:xfrm>
            <a:off x="5503639" y="6339288"/>
            <a:ext cx="1588640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Departments</a:t>
            </a:r>
          </a:p>
        </p:txBody>
      </p:sp>
      <p:sp>
        <p:nvSpPr>
          <p:cNvPr id="28699" name="Text Box 1038"/>
          <p:cNvSpPr txBox="1">
            <a:spLocks noChangeArrowheads="1"/>
          </p:cNvSpPr>
          <p:nvPr/>
        </p:nvSpPr>
        <p:spPr bwMode="auto">
          <a:xfrm>
            <a:off x="1691680" y="6339288"/>
            <a:ext cx="1443038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Departments</a:t>
            </a:r>
          </a:p>
        </p:txBody>
      </p:sp>
      <p:sp>
        <p:nvSpPr>
          <p:cNvPr id="28703" name="Text Box 1038"/>
          <p:cNvSpPr txBox="1">
            <a:spLocks noChangeArrowheads="1"/>
          </p:cNvSpPr>
          <p:nvPr/>
        </p:nvSpPr>
        <p:spPr bwMode="auto">
          <a:xfrm>
            <a:off x="7303839" y="1268760"/>
            <a:ext cx="1444625" cy="51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 dirty="0">
                <a:latin typeface="+mn-lt"/>
              </a:rPr>
              <a:t>Academic Senate</a:t>
            </a:r>
          </a:p>
        </p:txBody>
      </p:sp>
      <p:sp>
        <p:nvSpPr>
          <p:cNvPr id="28704" name="Text Box 1038"/>
          <p:cNvSpPr txBox="1">
            <a:spLocks noChangeArrowheads="1"/>
          </p:cNvSpPr>
          <p:nvPr/>
        </p:nvSpPr>
        <p:spPr bwMode="auto">
          <a:xfrm>
            <a:off x="7380312" y="4961844"/>
            <a:ext cx="1444625" cy="6994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 dirty="0">
                <a:latin typeface="+mn-lt"/>
              </a:rPr>
              <a:t>Swedish Collegium for Advanced Study (SCAS)</a:t>
            </a: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5400425" y="1340768"/>
            <a:ext cx="1403823" cy="3300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Internal Audit</a:t>
            </a:r>
            <a:endParaRPr lang="x-none" sz="1200" dirty="0">
              <a:latin typeface="+mn-lt"/>
            </a:endParaRPr>
          </a:p>
        </p:txBody>
      </p:sp>
      <p:sp>
        <p:nvSpPr>
          <p:cNvPr id="34" name="Text Box 1038"/>
          <p:cNvSpPr txBox="1">
            <a:spLocks noChangeArrowheads="1"/>
          </p:cNvSpPr>
          <p:nvPr/>
        </p:nvSpPr>
        <p:spPr bwMode="auto">
          <a:xfrm>
            <a:off x="5364088" y="2060848"/>
            <a:ext cx="2011165" cy="330072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>
                <a:latin typeface="+mn-lt"/>
              </a:rPr>
              <a:t>University Administration</a:t>
            </a:r>
            <a:endParaRPr lang="x-none" sz="1200" dirty="0">
              <a:latin typeface="+mn-lt"/>
            </a:endParaRPr>
          </a:p>
        </p:txBody>
      </p:sp>
      <p:sp>
        <p:nvSpPr>
          <p:cNvPr id="35" name="Text Box 1038"/>
          <p:cNvSpPr txBox="1">
            <a:spLocks noChangeArrowheads="1"/>
          </p:cNvSpPr>
          <p:nvPr/>
        </p:nvSpPr>
        <p:spPr bwMode="auto">
          <a:xfrm>
            <a:off x="1763689" y="2050166"/>
            <a:ext cx="1584176" cy="514738"/>
          </a:xfrm>
          <a:prstGeom prst="rect">
            <a:avLst/>
          </a:prstGeom>
          <a:noFill/>
          <a:ln w="25400">
            <a:solidFill>
              <a:srgbClr val="BD2A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 dirty="0">
                <a:latin typeface="+mn-lt"/>
              </a:rPr>
              <a:t>Vice-Chancellor’s Management Council</a:t>
            </a:r>
            <a:endParaRPr lang="x-none" sz="1200" dirty="0">
              <a:latin typeface="+mn-lt"/>
            </a:endParaRPr>
          </a:p>
        </p:txBody>
      </p:sp>
      <p:sp>
        <p:nvSpPr>
          <p:cNvPr id="36" name="Text Box 1038"/>
          <p:cNvSpPr txBox="1">
            <a:spLocks noChangeArrowheads="1"/>
          </p:cNvSpPr>
          <p:nvPr/>
        </p:nvSpPr>
        <p:spPr bwMode="auto">
          <a:xfrm>
            <a:off x="7375847" y="5888102"/>
            <a:ext cx="1444625" cy="6994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72000" rIns="108000" bIns="72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x-none" sz="1200" b="0" i="0" u="none" baseline="0" dirty="0">
                <a:latin typeface="+mn-lt"/>
              </a:rPr>
              <a:t>National Centre for Knowledge on Men’s Violence Against Women</a:t>
            </a:r>
            <a:endParaRPr lang="x-none" sz="1200" dirty="0">
              <a:latin typeface="+mn-lt"/>
            </a:endParaRPr>
          </a:p>
        </p:txBody>
      </p:sp>
      <p:cxnSp>
        <p:nvCxnSpPr>
          <p:cNvPr id="31" name="Rak 30"/>
          <p:cNvCxnSpPr>
            <a:stCxn id="28684" idx="2"/>
            <a:endCxn id="28685" idx="0"/>
          </p:cNvCxnSpPr>
          <p:nvPr/>
        </p:nvCxnSpPr>
        <p:spPr bwMode="auto">
          <a:xfrm>
            <a:off x="4395813" y="1670840"/>
            <a:ext cx="0" cy="390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9" name="Rak 28678"/>
          <p:cNvCxnSpPr>
            <a:stCxn id="28685" idx="2"/>
          </p:cNvCxnSpPr>
          <p:nvPr/>
        </p:nvCxnSpPr>
        <p:spPr bwMode="auto">
          <a:xfrm>
            <a:off x="4395813" y="2390920"/>
            <a:ext cx="0" cy="1172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Rak 81"/>
          <p:cNvCxnSpPr/>
          <p:nvPr/>
        </p:nvCxnSpPr>
        <p:spPr bwMode="auto">
          <a:xfrm>
            <a:off x="4373885" y="4260856"/>
            <a:ext cx="0" cy="339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Rak 84"/>
          <p:cNvCxnSpPr/>
          <p:nvPr/>
        </p:nvCxnSpPr>
        <p:spPr bwMode="auto">
          <a:xfrm>
            <a:off x="6228184" y="4272420"/>
            <a:ext cx="0" cy="339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Rak 85"/>
          <p:cNvCxnSpPr/>
          <p:nvPr/>
        </p:nvCxnSpPr>
        <p:spPr bwMode="auto">
          <a:xfrm>
            <a:off x="2413199" y="4242108"/>
            <a:ext cx="0" cy="339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23" name="Rak 28722"/>
          <p:cNvCxnSpPr>
            <a:stCxn id="28684" idx="3"/>
            <a:endCxn id="32" idx="1"/>
          </p:cNvCxnSpPr>
          <p:nvPr/>
        </p:nvCxnSpPr>
        <p:spPr bwMode="auto">
          <a:xfrm>
            <a:off x="5155729" y="1505804"/>
            <a:ext cx="2446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Rak 93"/>
          <p:cNvCxnSpPr>
            <a:endCxn id="28685" idx="1"/>
          </p:cNvCxnSpPr>
          <p:nvPr/>
        </p:nvCxnSpPr>
        <p:spPr bwMode="auto">
          <a:xfrm>
            <a:off x="3347864" y="2225884"/>
            <a:ext cx="2589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Rak 94"/>
          <p:cNvCxnSpPr>
            <a:stCxn id="28685" idx="3"/>
          </p:cNvCxnSpPr>
          <p:nvPr/>
        </p:nvCxnSpPr>
        <p:spPr bwMode="auto">
          <a:xfrm>
            <a:off x="5184844" y="2225884"/>
            <a:ext cx="184303" cy="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Rak 98"/>
          <p:cNvCxnSpPr/>
          <p:nvPr/>
        </p:nvCxnSpPr>
        <p:spPr bwMode="auto">
          <a:xfrm>
            <a:off x="2382100" y="6129943"/>
            <a:ext cx="0" cy="1793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Rak 58"/>
          <p:cNvCxnSpPr>
            <a:cxnSpLocks noChangeShapeType="1"/>
            <a:stCxn id="28694" idx="2"/>
            <a:endCxn id="28697" idx="0"/>
          </p:cNvCxnSpPr>
          <p:nvPr/>
        </p:nvCxnSpPr>
        <p:spPr bwMode="auto">
          <a:xfrm>
            <a:off x="4404482" y="5372865"/>
            <a:ext cx="16947" cy="966423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Rak 58"/>
          <p:cNvCxnSpPr>
            <a:cxnSpLocks noChangeShapeType="1"/>
            <a:stCxn id="28695" idx="2"/>
          </p:cNvCxnSpPr>
          <p:nvPr/>
        </p:nvCxnSpPr>
        <p:spPr bwMode="auto">
          <a:xfrm flipH="1">
            <a:off x="6256825" y="5372865"/>
            <a:ext cx="5130" cy="947693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Rak 9"/>
          <p:cNvCxnSpPr/>
          <p:nvPr/>
        </p:nvCxnSpPr>
        <p:spPr bwMode="auto">
          <a:xfrm flipV="1">
            <a:off x="2411760" y="3356992"/>
            <a:ext cx="0" cy="20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Rak 49"/>
          <p:cNvCxnSpPr/>
          <p:nvPr/>
        </p:nvCxnSpPr>
        <p:spPr bwMode="auto">
          <a:xfrm flipV="1">
            <a:off x="6136363" y="3366522"/>
            <a:ext cx="0" cy="20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ak 15"/>
          <p:cNvCxnSpPr/>
          <p:nvPr/>
        </p:nvCxnSpPr>
        <p:spPr bwMode="auto">
          <a:xfrm>
            <a:off x="2411760" y="3356992"/>
            <a:ext cx="37246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218977"/>
            <a:ext cx="6707088" cy="1143000"/>
          </a:xfrm>
        </p:spPr>
        <p:txBody>
          <a:bodyPr>
            <a:normAutofit/>
          </a:bodyPr>
          <a:lstStyle/>
          <a:p>
            <a:pPr algn="r" rtl="0"/>
            <a:r>
              <a:rPr lang="x-none" sz="2800" b="0" i="0" u="none" baseline="0"/>
              <a:t>Organisation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77260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think we are good at </a:t>
            </a:r>
            <a:r>
              <a:rPr lang="is-IS" sz="4000" dirty="0" smtClean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Strong international brand</a:t>
            </a:r>
          </a:p>
          <a:p>
            <a:r>
              <a:rPr lang="en-US" sz="3000" dirty="0" smtClean="0"/>
              <a:t>Several areas considered world-leading</a:t>
            </a:r>
          </a:p>
          <a:p>
            <a:r>
              <a:rPr lang="en-US" sz="3000" dirty="0" smtClean="0"/>
              <a:t>Strong collaborative environment (theory – experiment, within </a:t>
            </a:r>
            <a:r>
              <a:rPr lang="en-US" sz="3000" dirty="0" err="1" smtClean="0"/>
              <a:t>Ångström</a:t>
            </a:r>
            <a:r>
              <a:rPr lang="en-US" sz="3000" dirty="0" smtClean="0"/>
              <a:t>, nationally and internationally)</a:t>
            </a:r>
          </a:p>
          <a:p>
            <a:r>
              <a:rPr lang="en-US" sz="3000" dirty="0" smtClean="0"/>
              <a:t>Strong links between research and education</a:t>
            </a:r>
          </a:p>
          <a:p>
            <a:r>
              <a:rPr lang="en-US" sz="3000" dirty="0" smtClean="0"/>
              <a:t>Strong competence related to MAX IV, ESS, LHC, ESO, SNIC, FAIR, JET, ILL, ICECUBE </a:t>
            </a:r>
            <a:r>
              <a:rPr lang="mr-IN" sz="3000" dirty="0" smtClean="0"/>
              <a:t>…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Successful young researchers (ERC, KAW, VR)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61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61.jpg" descr="Medalj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400" y="2999183"/>
            <a:ext cx="3276600" cy="388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1"/>
          </a:xfrm>
          <a:prstGeom prst="rect">
            <a:avLst/>
          </a:prstGeom>
        </p:spPr>
        <p:txBody>
          <a:bodyPr/>
          <a:lstStyle/>
          <a:p>
            <a:r>
              <a:t>Nobel Laureates from Uppsala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422"/>
              </a:spcBef>
              <a:buNone/>
            </a:pPr>
            <a:r>
              <a:rPr sz="1969"/>
              <a:t>Allvar Gullstrand – Nobel Prize in Physiology and Medicine 1911</a:t>
            </a:r>
          </a:p>
          <a:p>
            <a:pPr marL="0" indent="0">
              <a:lnSpc>
                <a:spcPct val="150000"/>
              </a:lnSpc>
              <a:spcBef>
                <a:spcPts val="422"/>
              </a:spcBef>
              <a:buNone/>
            </a:pPr>
            <a:r>
              <a:rPr sz="1969"/>
              <a:t>Robert Bárány – Medicine 1914</a:t>
            </a:r>
          </a:p>
          <a:p>
            <a:pPr marL="0" indent="0">
              <a:lnSpc>
                <a:spcPct val="150000"/>
              </a:lnSpc>
              <a:spcBef>
                <a:spcPts val="422"/>
              </a:spcBef>
              <a:buNone/>
            </a:pPr>
            <a:r>
              <a:rPr sz="1969"/>
              <a:t>Manne Siegbahn – Physics 1924</a:t>
            </a:r>
          </a:p>
          <a:p>
            <a:pPr marL="0" indent="0">
              <a:lnSpc>
                <a:spcPct val="150000"/>
              </a:lnSpc>
              <a:spcBef>
                <a:spcPts val="422"/>
              </a:spcBef>
              <a:buNone/>
            </a:pPr>
            <a:r>
              <a:rPr sz="1969"/>
              <a:t>The Svedberg – Chemistry 1926</a:t>
            </a:r>
          </a:p>
          <a:p>
            <a:pPr marL="0" indent="0">
              <a:lnSpc>
                <a:spcPct val="150000"/>
              </a:lnSpc>
              <a:spcBef>
                <a:spcPts val="422"/>
              </a:spcBef>
              <a:buNone/>
            </a:pPr>
            <a:r>
              <a:rPr sz="1969"/>
              <a:t>Nathan Söderblom – Nobel Peace Prize 1930</a:t>
            </a:r>
          </a:p>
          <a:p>
            <a:pPr marL="0" indent="0">
              <a:lnSpc>
                <a:spcPct val="150000"/>
              </a:lnSpc>
              <a:spcBef>
                <a:spcPts val="422"/>
              </a:spcBef>
              <a:buNone/>
            </a:pPr>
            <a:r>
              <a:rPr sz="1969"/>
              <a:t>Arne Tiselius – Chemistry 1948</a:t>
            </a:r>
          </a:p>
          <a:p>
            <a:pPr marL="0" indent="0">
              <a:lnSpc>
                <a:spcPct val="150000"/>
              </a:lnSpc>
              <a:spcBef>
                <a:spcPts val="422"/>
              </a:spcBef>
              <a:buNone/>
            </a:pPr>
            <a:r>
              <a:rPr sz="1969"/>
              <a:t>Dag Hammarskjöld – Nobel Peace Prize 1961</a:t>
            </a:r>
          </a:p>
          <a:p>
            <a:pPr marL="0" indent="0">
              <a:lnSpc>
                <a:spcPct val="150000"/>
              </a:lnSpc>
              <a:spcBef>
                <a:spcPts val="422"/>
              </a:spcBef>
              <a:buNone/>
            </a:pPr>
            <a:r>
              <a:rPr sz="1969"/>
              <a:t>Kai Siegbahn – Physics 1981</a:t>
            </a:r>
          </a:p>
        </p:txBody>
      </p:sp>
      <p:sp>
        <p:nvSpPr>
          <p:cNvPr id="129" name="Shape 129"/>
          <p:cNvSpPr/>
          <p:nvPr/>
        </p:nvSpPr>
        <p:spPr>
          <a:xfrm>
            <a:off x="1495395" y="5542404"/>
            <a:ext cx="1741180" cy="121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>
              <a:defRPr sz="2600">
                <a:solidFill>
                  <a:srgbClr val="FF2600"/>
                </a:solidFill>
              </a:defRPr>
            </a:pPr>
            <a:r>
              <a:rPr sz="1828"/>
              <a:t>Carl von Linné</a:t>
            </a:r>
          </a:p>
          <a:p>
            <a:pPr>
              <a:defRPr sz="2600">
                <a:solidFill>
                  <a:srgbClr val="FF2600"/>
                </a:solidFill>
              </a:defRPr>
            </a:pPr>
            <a:r>
              <a:rPr sz="1828"/>
              <a:t>Anders Celsius</a:t>
            </a:r>
          </a:p>
          <a:p>
            <a:pPr>
              <a:defRPr sz="2600">
                <a:solidFill>
                  <a:srgbClr val="FF2600"/>
                </a:solidFill>
              </a:defRPr>
            </a:pPr>
            <a:r>
              <a:rPr sz="1828"/>
              <a:t>Anders Ångström</a:t>
            </a:r>
          </a:p>
          <a:p>
            <a:pPr>
              <a:defRPr sz="2600">
                <a:solidFill>
                  <a:srgbClr val="FF2600"/>
                </a:solidFill>
              </a:defRPr>
            </a:pPr>
            <a:r>
              <a:rPr sz="1828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94740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want to improve on </a:t>
            </a:r>
            <a:r>
              <a:rPr lang="is-IS" sz="4000" dirty="0" smtClean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Quality enhancing processes</a:t>
            </a:r>
          </a:p>
          <a:p>
            <a:r>
              <a:rPr lang="en-US" sz="3200" dirty="0" smtClean="0"/>
              <a:t>Prioritizing </a:t>
            </a:r>
          </a:p>
          <a:p>
            <a:r>
              <a:rPr lang="en-US" sz="3200" dirty="0" smtClean="0"/>
              <a:t>Decision making</a:t>
            </a:r>
          </a:p>
          <a:p>
            <a:r>
              <a:rPr lang="en-US" sz="3200" dirty="0" smtClean="0"/>
              <a:t>Organizational structure</a:t>
            </a:r>
          </a:p>
          <a:p>
            <a:r>
              <a:rPr lang="en-US" sz="3200" dirty="0" smtClean="0"/>
              <a:t>Transparency of management</a:t>
            </a:r>
          </a:p>
          <a:p>
            <a:r>
              <a:rPr lang="en-US" sz="3200" dirty="0" smtClean="0"/>
              <a:t>Gender imbalance</a:t>
            </a:r>
          </a:p>
          <a:p>
            <a:r>
              <a:rPr lang="en-US" sz="3200" dirty="0" smtClean="0"/>
              <a:t>Communication and information flows</a:t>
            </a:r>
          </a:p>
          <a:p>
            <a:r>
              <a:rPr lang="en-US" sz="3200" dirty="0" smtClean="0"/>
              <a:t>Department culture</a:t>
            </a:r>
          </a:p>
        </p:txBody>
      </p:sp>
    </p:spTree>
    <p:extLst>
      <p:ext uri="{BB962C8B-B14F-4D97-AF65-F5344CB8AC3E}">
        <p14:creationId xmlns:p14="http://schemas.microsoft.com/office/powerpoint/2010/main" val="17215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 would like your advice on how to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523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Improve our quality processes</a:t>
            </a:r>
          </a:p>
          <a:p>
            <a:r>
              <a:rPr lang="en-US" sz="3200" dirty="0" smtClean="0"/>
              <a:t>Support ‘tenure track’ </a:t>
            </a:r>
            <a:r>
              <a:rPr lang="en-US" sz="3200" dirty="0"/>
              <a:t>and </a:t>
            </a:r>
            <a:r>
              <a:rPr lang="en-US" sz="3200" dirty="0" smtClean="0"/>
              <a:t>clear </a:t>
            </a:r>
            <a:r>
              <a:rPr lang="en-US" sz="3200" dirty="0"/>
              <a:t>career </a:t>
            </a:r>
            <a:r>
              <a:rPr lang="en-US" sz="3200" dirty="0" smtClean="0"/>
              <a:t>paths</a:t>
            </a:r>
          </a:p>
          <a:p>
            <a:r>
              <a:rPr lang="en-US" sz="3200" dirty="0" smtClean="0"/>
              <a:t>Fund research infrastructure</a:t>
            </a:r>
          </a:p>
          <a:p>
            <a:r>
              <a:rPr lang="en-US" sz="3200" dirty="0" smtClean="0"/>
              <a:t>Provide adequate admin support to the core activity</a:t>
            </a:r>
          </a:p>
          <a:p>
            <a:r>
              <a:rPr lang="en-US" sz="3200" dirty="0" smtClean="0"/>
              <a:t>Improve </a:t>
            </a:r>
            <a:r>
              <a:rPr lang="en-US" sz="3200" smtClean="0"/>
              <a:t>equal opportunities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062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Dark clouds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52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Lack of coordinated strategies for infrastructure (at all levels) might destroy some of our hallmark activities</a:t>
            </a:r>
          </a:p>
          <a:p>
            <a:r>
              <a:rPr lang="en-US" sz="3200" dirty="0" smtClean="0"/>
              <a:t>Increasing admin load</a:t>
            </a:r>
          </a:p>
          <a:p>
            <a:r>
              <a:rPr lang="en-US" sz="3200" dirty="0" smtClean="0"/>
              <a:t>Swedish funding is largely moving toward very specified calls</a:t>
            </a:r>
          </a:p>
          <a:p>
            <a:r>
              <a:rPr lang="en-US" sz="3200" dirty="0" smtClean="0"/>
              <a:t>Inability to renew sufficiently fast given changing environments (in the widest sense)</a:t>
            </a:r>
          </a:p>
        </p:txBody>
      </p:sp>
    </p:spTree>
    <p:extLst>
      <p:ext uri="{BB962C8B-B14F-4D97-AF65-F5344CB8AC3E}">
        <p14:creationId xmlns:p14="http://schemas.microsoft.com/office/powerpoint/2010/main" val="5716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0" y="6553201"/>
            <a:ext cx="3733801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>
              <a:defRPr sz="1800"/>
            </a:lvl1pPr>
          </a:lstStyle>
          <a:p>
            <a:pPr>
              <a:defRPr sz="2400"/>
            </a:pPr>
            <a:r>
              <a:rPr sz="1266"/>
              <a:t>T Johansson: Welcome Students</a:t>
            </a:r>
          </a:p>
        </p:txBody>
      </p:sp>
      <p:sp>
        <p:nvSpPr>
          <p:cNvPr id="132" name="Shape 132"/>
          <p:cNvSpPr/>
          <p:nvPr/>
        </p:nvSpPr>
        <p:spPr>
          <a:xfrm>
            <a:off x="8001000" y="6553201"/>
            <a:ext cx="1066800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>
              <a:defRPr sz="1800"/>
            </a:lvl1pPr>
          </a:lstStyle>
          <a:p>
            <a:pPr>
              <a:defRPr sz="2400"/>
            </a:pPr>
            <a:r>
              <a:rPr sz="1266"/>
              <a:t>2</a:t>
            </a:r>
          </a:p>
        </p:txBody>
      </p:sp>
      <p:grpSp>
        <p:nvGrpSpPr>
          <p:cNvPr id="163" name="Group 163"/>
          <p:cNvGrpSpPr/>
          <p:nvPr/>
        </p:nvGrpSpPr>
        <p:grpSpPr>
          <a:xfrm>
            <a:off x="114299" y="49211"/>
            <a:ext cx="8915404" cy="6248403"/>
            <a:chOff x="-1" y="-1"/>
            <a:chExt cx="12679683" cy="8886616"/>
          </a:xfrm>
        </p:grpSpPr>
        <p:grpSp>
          <p:nvGrpSpPr>
            <p:cNvPr id="135" name="Group 135"/>
            <p:cNvGrpSpPr/>
            <p:nvPr/>
          </p:nvGrpSpPr>
          <p:grpSpPr>
            <a:xfrm>
              <a:off x="216746" y="2167466"/>
              <a:ext cx="2600962" cy="866989"/>
              <a:chOff x="0" y="5519"/>
              <a:chExt cx="2600961" cy="866987"/>
            </a:xfrm>
          </p:grpSpPr>
          <p:sp>
            <p:nvSpPr>
              <p:cNvPr id="133" name="Shape 133"/>
              <p:cNvSpPr/>
              <p:nvPr/>
            </p:nvSpPr>
            <p:spPr>
              <a:xfrm>
                <a:off x="0" y="5519"/>
                <a:ext cx="2600961" cy="866987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0" y="96312"/>
                <a:ext cx="2600961" cy="6854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266"/>
                  <a:t>Applied nuclear  &amp; ion physics</a:t>
                </a:r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>
              <a:off x="10295466" y="4551679"/>
              <a:ext cx="2384216" cy="1300482"/>
              <a:chOff x="0" y="0"/>
              <a:chExt cx="2384214" cy="1300481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0" y="0"/>
                <a:ext cx="2384214" cy="1300481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0" y="307539"/>
                <a:ext cx="2384214" cy="6854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266"/>
                  <a:t>Astronomy &amp; space physics</a:t>
                </a:r>
              </a:p>
            </p:txBody>
          </p:sp>
        </p:grpSp>
        <p:grpSp>
          <p:nvGrpSpPr>
            <p:cNvPr id="141" name="Group 141"/>
            <p:cNvGrpSpPr/>
            <p:nvPr/>
          </p:nvGrpSpPr>
          <p:grpSpPr>
            <a:xfrm>
              <a:off x="216746" y="3359573"/>
              <a:ext cx="2709336" cy="866988"/>
              <a:chOff x="0" y="0"/>
              <a:chExt cx="2709334" cy="866987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0" y="0"/>
                <a:ext cx="2709334" cy="866987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0" y="229313"/>
                <a:ext cx="2709334" cy="408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266"/>
                  <a:t>Nuclear physics</a:t>
                </a:r>
              </a:p>
            </p:txBody>
          </p:sp>
        </p:grpSp>
        <p:grpSp>
          <p:nvGrpSpPr>
            <p:cNvPr id="144" name="Group 144"/>
            <p:cNvGrpSpPr/>
            <p:nvPr/>
          </p:nvGrpSpPr>
          <p:grpSpPr>
            <a:xfrm>
              <a:off x="108373" y="6068906"/>
              <a:ext cx="2167468" cy="866989"/>
              <a:chOff x="0" y="5519"/>
              <a:chExt cx="2167467" cy="866987"/>
            </a:xfrm>
          </p:grpSpPr>
          <p:sp>
            <p:nvSpPr>
              <p:cNvPr id="142" name="Shape 142"/>
              <p:cNvSpPr/>
              <p:nvPr/>
            </p:nvSpPr>
            <p:spPr>
              <a:xfrm>
                <a:off x="0" y="5519"/>
                <a:ext cx="2167467" cy="866987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0" y="234833"/>
                <a:ext cx="2167467" cy="408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266"/>
                  <a:t>High energy  physics</a:t>
                </a:r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>
              <a:off x="2384213" y="8019626"/>
              <a:ext cx="3142829" cy="866989"/>
              <a:chOff x="0" y="0"/>
              <a:chExt cx="3142827" cy="866987"/>
            </a:xfrm>
          </p:grpSpPr>
          <p:sp>
            <p:nvSpPr>
              <p:cNvPr id="145" name="Shape 145"/>
              <p:cNvSpPr/>
              <p:nvPr/>
            </p:nvSpPr>
            <p:spPr>
              <a:xfrm>
                <a:off x="0" y="0"/>
                <a:ext cx="3142827" cy="866987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0" y="229313"/>
                <a:ext cx="3142827" cy="408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266"/>
                  <a:t>Theoretical physics</a:t>
                </a:r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>
              <a:off x="-1" y="975360"/>
              <a:ext cx="3684696" cy="866988"/>
              <a:chOff x="0" y="5519"/>
              <a:chExt cx="3684694" cy="866987"/>
            </a:xfrm>
          </p:grpSpPr>
          <p:sp>
            <p:nvSpPr>
              <p:cNvPr id="148" name="Shape 148"/>
              <p:cNvSpPr/>
              <p:nvPr/>
            </p:nvSpPr>
            <p:spPr>
              <a:xfrm>
                <a:off x="0" y="5519"/>
                <a:ext cx="3684694" cy="866987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0" y="96311"/>
                <a:ext cx="3684694" cy="6854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266"/>
                  <a:t>Molecular &amp; condensed matter physics</a:t>
                </a:r>
              </a:p>
            </p:txBody>
          </p:sp>
        </p:grpSp>
        <p:grpSp>
          <p:nvGrpSpPr>
            <p:cNvPr id="153" name="Group 153"/>
            <p:cNvGrpSpPr/>
            <p:nvPr/>
          </p:nvGrpSpPr>
          <p:grpSpPr>
            <a:xfrm>
              <a:off x="5743786" y="-1"/>
              <a:ext cx="2817709" cy="866989"/>
              <a:chOff x="0" y="0"/>
              <a:chExt cx="2817707" cy="866987"/>
            </a:xfrm>
          </p:grpSpPr>
          <p:sp>
            <p:nvSpPr>
              <p:cNvPr id="151" name="Shape 151"/>
              <p:cNvSpPr/>
              <p:nvPr/>
            </p:nvSpPr>
            <p:spPr>
              <a:xfrm>
                <a:off x="0" y="0"/>
                <a:ext cx="2817707" cy="866987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0" y="229313"/>
                <a:ext cx="2817707" cy="408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266"/>
                  <a:t>Materials physics</a:t>
                </a:r>
              </a:p>
            </p:txBody>
          </p:sp>
        </p:grpSp>
        <p:grpSp>
          <p:nvGrpSpPr>
            <p:cNvPr id="156" name="Group 156"/>
            <p:cNvGrpSpPr/>
            <p:nvPr/>
          </p:nvGrpSpPr>
          <p:grpSpPr>
            <a:xfrm>
              <a:off x="2275839" y="-1"/>
              <a:ext cx="2709336" cy="866989"/>
              <a:chOff x="0" y="0"/>
              <a:chExt cx="2709334" cy="866987"/>
            </a:xfrm>
          </p:grpSpPr>
          <p:sp>
            <p:nvSpPr>
              <p:cNvPr id="154" name="Shape 154"/>
              <p:cNvSpPr/>
              <p:nvPr/>
            </p:nvSpPr>
            <p:spPr>
              <a:xfrm>
                <a:off x="0" y="0"/>
                <a:ext cx="2709334" cy="866987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0" y="229313"/>
                <a:ext cx="2709334" cy="408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266"/>
                  <a:t>Materials theory</a:t>
                </a:r>
              </a:p>
            </p:txBody>
          </p:sp>
        </p:grpSp>
        <p:grpSp>
          <p:nvGrpSpPr>
            <p:cNvPr id="159" name="Group 159"/>
            <p:cNvGrpSpPr/>
            <p:nvPr/>
          </p:nvGrpSpPr>
          <p:grpSpPr>
            <a:xfrm>
              <a:off x="10078720" y="309314"/>
              <a:ext cx="2275842" cy="758616"/>
              <a:chOff x="0" y="0"/>
              <a:chExt cx="2275840" cy="758614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0" y="0"/>
                <a:ext cx="2275840" cy="758614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ysDot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sz="984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0" y="205950"/>
                <a:ext cx="2275840" cy="3467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>
                  <a:defRPr sz="2400">
                    <a:solidFill>
                      <a:srgbClr val="000000"/>
                    </a:solidFill>
                  </a:defRPr>
                </a:pPr>
                <a:r>
                  <a:rPr sz="984"/>
                  <a:t>Global energy systems</a:t>
                </a:r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5527040" y="4226560"/>
              <a:ext cx="1733975" cy="1300482"/>
              <a:chOff x="0" y="0"/>
              <a:chExt cx="1733974" cy="1300481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0" y="0"/>
                <a:ext cx="1733974" cy="1300481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0" y="169017"/>
                <a:ext cx="1733974" cy="9624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266"/>
                  <a:t>Physics education research</a:t>
                </a:r>
              </a:p>
            </p:txBody>
          </p:sp>
        </p:grpSp>
      </p:grpSp>
      <p:pic>
        <p:nvPicPr>
          <p:cNvPr id="164" name="Pages from Welcome_GunnarIngelma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66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Physics and astronomy</a:t>
            </a:r>
            <a:br>
              <a:rPr b="1"/>
            </a:br>
            <a:r>
              <a:rPr sz="2391"/>
              <a:t>- from micro- to macrocosmos</a:t>
            </a:r>
          </a:p>
        </p:txBody>
      </p:sp>
      <p:grpSp>
        <p:nvGrpSpPr>
          <p:cNvPr id="172" name="Group 172"/>
          <p:cNvGrpSpPr/>
          <p:nvPr/>
        </p:nvGrpSpPr>
        <p:grpSpPr>
          <a:xfrm>
            <a:off x="683567" y="1789682"/>
            <a:ext cx="7916856" cy="3837681"/>
            <a:chOff x="0" y="0"/>
            <a:chExt cx="11259527" cy="5458034"/>
          </a:xfrm>
        </p:grpSpPr>
        <p:pic>
          <p:nvPicPr>
            <p:cNvPr id="167" name="image12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570" r="17204"/>
            <a:stretch>
              <a:fillRect/>
            </a:stretch>
          </p:blipFill>
          <p:spPr>
            <a:xfrm>
              <a:off x="2805879" y="-1"/>
              <a:ext cx="5632863" cy="5458034"/>
            </a:xfrm>
            <a:prstGeom prst="rect">
              <a:avLst/>
            </a:prstGeom>
            <a:ln w="12700" cap="flat">
              <a:solidFill>
                <a:srgbClr val="FFFFFF"/>
              </a:solidFill>
              <a:prstDash val="solid"/>
              <a:bevel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8" name="image13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1826" t="3616" r="14302" b="1139"/>
            <a:stretch>
              <a:fillRect/>
            </a:stretch>
          </p:blipFill>
          <p:spPr>
            <a:xfrm>
              <a:off x="3841" y="-1"/>
              <a:ext cx="2696776" cy="2696777"/>
            </a:xfrm>
            <a:prstGeom prst="rect">
              <a:avLst/>
            </a:prstGeom>
            <a:ln w="12700" cap="flat">
              <a:solidFill>
                <a:srgbClr val="FFFFFF"/>
              </a:solidFill>
              <a:prstDash val="solid"/>
              <a:bevel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9" name="image14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5575" r="14715" b="5117"/>
            <a:stretch>
              <a:fillRect/>
            </a:stretch>
          </p:blipFill>
          <p:spPr>
            <a:xfrm>
              <a:off x="8536952" y="2786844"/>
              <a:ext cx="2722574" cy="2671191"/>
            </a:xfrm>
            <a:prstGeom prst="rect">
              <a:avLst/>
            </a:prstGeom>
            <a:ln w="12700" cap="flat">
              <a:solidFill>
                <a:srgbClr val="FFFFFF"/>
              </a:solidFill>
              <a:prstDash val="solid"/>
              <a:bevel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0" name="image1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35767" y="0"/>
              <a:ext cx="2723761" cy="2696776"/>
            </a:xfrm>
            <a:prstGeom prst="rect">
              <a:avLst/>
            </a:prstGeom>
            <a:ln w="12700" cap="flat">
              <a:solidFill>
                <a:srgbClr val="FFFFFF"/>
              </a:solidFill>
              <a:prstDash val="solid"/>
              <a:bevel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1" name="image16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56" r="16517"/>
            <a:stretch>
              <a:fillRect/>
            </a:stretch>
          </p:blipFill>
          <p:spPr>
            <a:xfrm>
              <a:off x="0" y="2786844"/>
              <a:ext cx="2700617" cy="2671191"/>
            </a:xfrm>
            <a:prstGeom prst="rect">
              <a:avLst/>
            </a:prstGeom>
            <a:ln w="12700" cap="flat">
              <a:solidFill>
                <a:srgbClr val="FFFFFF"/>
              </a:solidFill>
              <a:prstDash val="solid"/>
              <a:bevel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73" name="Shape 173"/>
          <p:cNvSpPr/>
          <p:nvPr/>
        </p:nvSpPr>
        <p:spPr>
          <a:xfrm>
            <a:off x="2456852" y="5624488"/>
            <a:ext cx="6707088" cy="1224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/>
          <a:p>
            <a:pPr>
              <a:defRPr sz="3800" b="1" cap="all">
                <a:latin typeface="Arial"/>
                <a:ea typeface="Arial"/>
                <a:cs typeface="Arial"/>
                <a:sym typeface="Arial"/>
              </a:defRPr>
            </a:pPr>
            <a:r>
              <a:rPr sz="2672"/>
              <a:t>Basic and applied science</a:t>
            </a:r>
          </a:p>
          <a:p>
            <a:pPr>
              <a:defRPr sz="3800" b="1" cap="all">
                <a:latin typeface="Arial"/>
                <a:ea typeface="Arial"/>
                <a:cs typeface="Arial"/>
                <a:sym typeface="Arial"/>
              </a:defRPr>
            </a:pPr>
            <a:r>
              <a:rPr sz="2672"/>
              <a:t>International cooperation</a:t>
            </a:r>
          </a:p>
        </p:txBody>
      </p:sp>
      <p:sp>
        <p:nvSpPr>
          <p:cNvPr id="174" name="Shape 174"/>
          <p:cNvSpPr/>
          <p:nvPr/>
        </p:nvSpPr>
        <p:spPr>
          <a:xfrm>
            <a:off x="4251295" y="3218304"/>
            <a:ext cx="92396" cy="287128"/>
          </a:xfrm>
          <a:prstGeom prst="rect">
            <a:avLst/>
          </a:prstGeom>
          <a:ln w="12700">
            <a:miter lim="400000"/>
          </a:ln>
        </p:spPr>
        <p:txBody>
          <a:bodyPr wrap="none" lIns="45719" tIns="45719" rIns="45719" bIns="45719">
            <a:spAutoFit/>
          </a:bodyPr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58154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department in numbers</a:t>
            </a:r>
          </a:p>
        </p:txBody>
      </p:sp>
      <p:sp>
        <p:nvSpPr>
          <p:cNvPr id="177" name="Shape 17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Total about 360 employees at the department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lang="en-US" dirty="0" smtClean="0"/>
          </a:p>
          <a:p>
            <a:endParaRPr lang="en-US" dirty="0"/>
          </a:p>
          <a:p>
            <a:endParaRPr dirty="0"/>
          </a:p>
          <a:p>
            <a:endParaRPr dirty="0"/>
          </a:p>
          <a:p>
            <a:r>
              <a:rPr dirty="0"/>
              <a:t>Total turnaround about 370 million sek </a:t>
            </a:r>
            <a:br>
              <a:rPr dirty="0"/>
            </a:br>
            <a:r>
              <a:rPr dirty="0"/>
              <a:t>(about 44 million USD)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465116"/>
              </p:ext>
            </p:extLst>
          </p:nvPr>
        </p:nvGraphicFramePr>
        <p:xfrm>
          <a:off x="1719793" y="2204864"/>
          <a:ext cx="5704413" cy="34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287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(</a:t>
            </a:r>
            <a:r>
              <a:rPr lang="en-US" dirty="0" err="1" smtClean="0"/>
              <a:t>im</a:t>
            </a:r>
            <a:r>
              <a:rPr lang="en-US" dirty="0" smtClean="0"/>
              <a:t>)balance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636034"/>
              </p:ext>
            </p:extLst>
          </p:nvPr>
        </p:nvGraphicFramePr>
        <p:xfrm>
          <a:off x="539551" y="2132856"/>
          <a:ext cx="837009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70057" y="3979912"/>
            <a:ext cx="1080120" cy="410344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Percentage women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88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programs in numbers</a:t>
            </a:r>
          </a:p>
        </p:txBody>
      </p:sp>
      <p:graphicFrame>
        <p:nvGraphicFramePr>
          <p:cNvPr id="181" name="Table 181"/>
          <p:cNvGraphicFramePr/>
          <p:nvPr/>
        </p:nvGraphicFramePr>
        <p:xfrm>
          <a:off x="462484" y="1695766"/>
          <a:ext cx="7895237" cy="4633044"/>
        </p:xfrm>
        <a:graphic>
          <a:graphicData uri="http://schemas.openxmlformats.org/drawingml/2006/table">
            <a:tbl>
              <a:tblPr bandRow="1"/>
              <a:tblGrid>
                <a:gridCol w="3519260"/>
                <a:gridCol w="901973"/>
                <a:gridCol w="1094136"/>
                <a:gridCol w="1209108"/>
                <a:gridCol w="1170760"/>
              </a:tblGrid>
              <a:tr h="5143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Programs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Profs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Lecturers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Researchers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Grad. students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Didactics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5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High energy physics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4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4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4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11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Nuclear physics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3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2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7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Materials physics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3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2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12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Materials theory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5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4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17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24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Molecular and condensed matter physics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6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6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14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Observational astrophysics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3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3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4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Space and plasma physics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4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Theoretical astrophysics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2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4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Theoretical physics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4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3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6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Applied nuclear physics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3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6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9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13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FREIA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3</a:t>
                      </a:r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</a:tr>
              <a:tr h="2997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Total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31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27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Calibri"/>
                        </a:rPr>
                        <a:t>46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Calibri"/>
                        </a:rPr>
                        <a:t>104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153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programs in numbers: Personnel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988985"/>
              </p:ext>
            </p:extLst>
          </p:nvPr>
        </p:nvGraphicFramePr>
        <p:xfrm>
          <a:off x="251520" y="1484784"/>
          <a:ext cx="8691656" cy="521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334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 Guld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 Guldkant" id="{40AE5C36-4AAA-7349-9DEA-F9F85609C1AB}" vid="{DCE16BF2-29B4-D947-B3FD-F84FF7AB76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 Guldkant</Template>
  <TotalTime>3938</TotalTime>
  <Words>947</Words>
  <Application>Microsoft Macintosh PowerPoint</Application>
  <PresentationFormat>On-screen Show (4:3)</PresentationFormat>
  <Paragraphs>374</Paragraphs>
  <Slides>32</Slides>
  <Notes>16</Notes>
  <HiddenSlides>11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Helvetica</vt:lpstr>
      <vt:lpstr>ＭＳ Ｐゴシック</vt:lpstr>
      <vt:lpstr>Arial</vt:lpstr>
      <vt:lpstr>UU Guldkant</vt:lpstr>
      <vt:lpstr>Department’s introduction to KOF 17</vt:lpstr>
      <vt:lpstr>Welcome to the Department of Physics and Astronomy at Uppsala University</vt:lpstr>
      <vt:lpstr>Nobel Laureates from Uppsala</vt:lpstr>
      <vt:lpstr>PowerPoint Presentation</vt:lpstr>
      <vt:lpstr>Physics and astronomy - from micro- to macrocosmos</vt:lpstr>
      <vt:lpstr>Our department in numbers</vt:lpstr>
      <vt:lpstr>Gender (im)balance</vt:lpstr>
      <vt:lpstr>Our programs in numbers</vt:lpstr>
      <vt:lpstr>Our programs in numbers: Personnel</vt:lpstr>
      <vt:lpstr>Our programs in numbers: Personell</vt:lpstr>
      <vt:lpstr>Comparison 2010 - 2016</vt:lpstr>
      <vt:lpstr>Comparison 2010 - 2016</vt:lpstr>
      <vt:lpstr>External grants (%) </vt:lpstr>
      <vt:lpstr>External grant bodies (%) </vt:lpstr>
      <vt:lpstr>Sizes of external grants</vt:lpstr>
      <vt:lpstr>Money for infrastructure</vt:lpstr>
      <vt:lpstr>PowerPoint Presentation</vt:lpstr>
      <vt:lpstr>PowerPoint Presentation</vt:lpstr>
      <vt:lpstr>PowerPoint Presentation</vt:lpstr>
      <vt:lpstr>PowerPoint Presentation</vt:lpstr>
      <vt:lpstr>Organisation (as viewed from the outside)</vt:lpstr>
      <vt:lpstr>Organization:  Faculty-Department relations</vt:lpstr>
      <vt:lpstr>Organization: Department</vt:lpstr>
      <vt:lpstr>Organization: Department</vt:lpstr>
      <vt:lpstr>Organization analysis</vt:lpstr>
      <vt:lpstr>Communications strategy</vt:lpstr>
      <vt:lpstr>Information flow (as intended)</vt:lpstr>
      <vt:lpstr>Organisation</vt:lpstr>
      <vt:lpstr>We think we are good at …</vt:lpstr>
      <vt:lpstr>We want to improve on …</vt:lpstr>
      <vt:lpstr>We would like your advice on how to …</vt:lpstr>
      <vt:lpstr>Dark clouds …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Department’s introduction to KOF 17</dc:title>
  <dc:creator>Olof Karis</dc:creator>
  <cp:lastModifiedBy>Olof Karis</cp:lastModifiedBy>
  <cp:revision>33</cp:revision>
  <dcterms:created xsi:type="dcterms:W3CDTF">2017-04-27T06:09:37Z</dcterms:created>
  <dcterms:modified xsi:type="dcterms:W3CDTF">2017-05-09T13:49:24Z</dcterms:modified>
</cp:coreProperties>
</file>