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04" r:id="rId2"/>
    <p:sldId id="314" r:id="rId3"/>
    <p:sldId id="301" r:id="rId4"/>
    <p:sldId id="311" r:id="rId5"/>
    <p:sldId id="272" r:id="rId6"/>
    <p:sldId id="294" r:id="rId7"/>
    <p:sldId id="312" r:id="rId8"/>
    <p:sldId id="313" r:id="rId9"/>
    <p:sldId id="268" r:id="rId10"/>
    <p:sldId id="310" r:id="rId11"/>
    <p:sldId id="293" r:id="rId12"/>
    <p:sldId id="290" r:id="rId13"/>
    <p:sldId id="302" r:id="rId14"/>
    <p:sldId id="303" r:id="rId15"/>
    <p:sldId id="306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D6C1E"/>
    <a:srgbClr val="D38584"/>
    <a:srgbClr val="8A5756"/>
    <a:srgbClr val="8AAF3E"/>
    <a:srgbClr val="B33531"/>
    <a:srgbClr val="73529C"/>
    <a:srgbClr val="2D619E"/>
    <a:srgbClr val="400080"/>
    <a:srgbClr val="FF00FF"/>
    <a:srgbClr val="FFF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9251" autoAdjust="0"/>
  </p:normalViewPr>
  <p:slideViewPr>
    <p:cSldViewPr>
      <p:cViewPr>
        <p:scale>
          <a:sx n="100" d="100"/>
          <a:sy n="100" d="100"/>
        </p:scale>
        <p:origin x="-4088" y="-2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23" d="100"/>
        <a:sy n="223" d="100"/>
      </p:scale>
      <p:origin x="0" y="0"/>
    </p:cViewPr>
  </p:sorterViewPr>
  <p:notesViewPr>
    <p:cSldViewPr snapToGrid="0" snapToObjects="1">
      <p:cViewPr varScale="1">
        <p:scale>
          <a:sx n="136" d="100"/>
          <a:sy n="136" d="100"/>
        </p:scale>
        <p:origin x="-46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Professors</c:v>
                </c:pt>
                <c:pt idx="1">
                  <c:v>Senior professors</c:v>
                </c:pt>
                <c:pt idx="2">
                  <c:v>Lecturers</c:v>
                </c:pt>
                <c:pt idx="3">
                  <c:v>Researchers</c:v>
                </c:pt>
                <c:pt idx="4">
                  <c:v>Research engineer</c:v>
                </c:pt>
                <c:pt idx="5">
                  <c:v>Post-docs</c:v>
                </c:pt>
                <c:pt idx="6">
                  <c:v>PhD students</c:v>
                </c:pt>
                <c:pt idx="7">
                  <c:v>FoAss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6.0</c:v>
                </c:pt>
                <c:pt idx="1">
                  <c:v>4.0</c:v>
                </c:pt>
                <c:pt idx="2">
                  <c:v>5.0</c:v>
                </c:pt>
                <c:pt idx="3">
                  <c:v>19.0</c:v>
                </c:pt>
                <c:pt idx="4">
                  <c:v>1.0</c:v>
                </c:pt>
                <c:pt idx="5">
                  <c:v>2.0</c:v>
                </c:pt>
                <c:pt idx="6">
                  <c:v>13.0</c:v>
                </c:pt>
                <c:pt idx="7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73477992427071"/>
          <c:y val="0.169447367483278"/>
          <c:w val="0.65629069447657"/>
          <c:h val="0.7906199625618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External funding</c:v>
                </c:pt>
                <c:pt idx="1">
                  <c:v>FFF (Faculty free research funding)</c:v>
                </c:pt>
                <c:pt idx="2">
                  <c:v>PhD funding, co-financing etc from  faculty</c:v>
                </c:pt>
                <c:pt idx="3">
                  <c:v>Teaching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60.0</c:v>
                </c:pt>
                <c:pt idx="1">
                  <c:v>20.0</c:v>
                </c:pt>
                <c:pt idx="2">
                  <c:v>10.0</c:v>
                </c:pt>
                <c:pt idx="3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E9CF5-2987-AF47-AE70-BA95245C6054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A8DF-00BA-2F49-A4AD-4E4B6673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5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92AD8-EDB4-7A44-8729-05608258C4FD}" type="datetimeFigureOut">
              <a:rPr lang="en-US" smtClean="0"/>
              <a:t>10/05/17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407A5-D0D3-304E-BE2C-AAA75DCF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2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07A5-D0D3-304E-BE2C-AAA75DCF83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0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statsanslag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GU/FO			3 810 218 		12 687 229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studiestöd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		1 925 244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studiestöd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Zhang					470 719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		300 000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postdoc IFA							760 000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lokaltilldelning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	676 710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medfinansiering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-112 973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medfinansiering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KAW, STINT, CTS				-566 435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medfinansiering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500 000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medfinansiering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250 000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SUMMA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			3 659 097		19 361 265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07A5-D0D3-304E-BE2C-AAA75DCF83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lain" startAt="46"/>
            </a:pPr>
            <a:r>
              <a:rPr lang="en-US" dirty="0" err="1" smtClean="0"/>
              <a:t>Mkr</a:t>
            </a:r>
            <a:r>
              <a:rPr lang="en-US" dirty="0" smtClean="0"/>
              <a:t>  Personal </a:t>
            </a:r>
            <a:r>
              <a:rPr lang="en-US" dirty="0" err="1" smtClean="0"/>
              <a:t>exlusive</a:t>
            </a:r>
            <a:r>
              <a:rPr lang="en-US" dirty="0" smtClean="0"/>
              <a:t> </a:t>
            </a:r>
            <a:r>
              <a:rPr lang="en-US" dirty="0" err="1" smtClean="0"/>
              <a:t>lokaler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Avskrivningar</a:t>
            </a:r>
            <a:r>
              <a:rPr lang="en-US" dirty="0" smtClean="0"/>
              <a:t> extern 6 </a:t>
            </a:r>
            <a:r>
              <a:rPr lang="en-US" dirty="0" err="1" smtClean="0"/>
              <a:t>Mkr</a:t>
            </a:r>
            <a:r>
              <a:rPr lang="en-US" dirty="0" smtClean="0"/>
              <a:t>.</a:t>
            </a:r>
          </a:p>
          <a:p>
            <a:pPr marL="228600" indent="-228600">
              <a:buAutoNum type="arabicPlain" startAt="46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Mkr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FFF till </a:t>
            </a:r>
            <a:r>
              <a:rPr lang="en-US" baseline="0" dirty="0" err="1" smtClean="0"/>
              <a:t>avskrivningar</a:t>
            </a:r>
            <a:r>
              <a:rPr lang="en-US" baseline="0" dirty="0" smtClean="0"/>
              <a:t> etc.  480 </a:t>
            </a:r>
            <a:r>
              <a:rPr lang="en-US" baseline="0" dirty="0" err="1" smtClean="0"/>
              <a:t>kkr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1 </a:t>
            </a:r>
            <a:r>
              <a:rPr lang="en-US" baseline="0" dirty="0" err="1" smtClean="0"/>
              <a:t>Mkr</a:t>
            </a:r>
            <a:r>
              <a:rPr lang="en-US" baseline="0" dirty="0" smtClean="0"/>
              <a:t>. Drift.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07A5-D0D3-304E-BE2C-AAA75DCF83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0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1. Who are you visiting </a:t>
            </a:r>
            <a:r>
              <a:rPr lang="en-US" baseline="0" dirty="0" err="1" smtClean="0"/>
              <a:t>Vission</a:t>
            </a:r>
            <a:r>
              <a:rPr lang="en-US" baseline="0" dirty="0" smtClean="0"/>
              <a:t> very strongly linked to this theme.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Who we are use and develop X-ray based methodologies These goals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Molecules liquids functional materials. Bridging Basic and applied science.</a:t>
            </a:r>
          </a:p>
          <a:p>
            <a:endParaRPr lang="en-US" baseline="0" dirty="0" smtClean="0"/>
          </a:p>
          <a:p>
            <a:r>
              <a:rPr lang="en-US" dirty="0" smtClean="0"/>
              <a:t>1. Our </a:t>
            </a:r>
            <a:r>
              <a:rPr lang="en-US" dirty="0" err="1" smtClean="0"/>
              <a:t>Fondation</a:t>
            </a:r>
            <a:r>
              <a:rPr lang="en-US" dirty="0" smtClean="0"/>
              <a:t> </a:t>
            </a:r>
            <a:r>
              <a:rPr lang="en-US" dirty="0" err="1" smtClean="0"/>
              <a:t>Ny</a:t>
            </a:r>
            <a:r>
              <a:rPr lang="en-US" dirty="0" smtClean="0"/>
              <a:t> instrument by X-ray based methodology development.</a:t>
            </a:r>
          </a:p>
          <a:p>
            <a:endParaRPr lang="en-US" dirty="0" smtClean="0"/>
          </a:p>
          <a:p>
            <a:r>
              <a:rPr lang="en-US" dirty="0" smtClean="0"/>
              <a:t>2.</a:t>
            </a:r>
            <a:r>
              <a:rPr lang="en-US" baseline="0" dirty="0" smtClean="0"/>
              <a:t> </a:t>
            </a:r>
            <a:r>
              <a:rPr lang="en-US" dirty="0" smtClean="0"/>
              <a:t>As we now this is the key to </a:t>
            </a:r>
            <a:r>
              <a:rPr lang="en-US" dirty="0" err="1" smtClean="0"/>
              <a:t>attomic</a:t>
            </a:r>
            <a:r>
              <a:rPr lang="en-US" dirty="0" smtClean="0"/>
              <a:t> level understanding of the Electronic structure important</a:t>
            </a:r>
            <a:r>
              <a:rPr lang="en-US" baseline="0" dirty="0" smtClean="0"/>
              <a:t> for material properties and applications.</a:t>
            </a:r>
          </a:p>
          <a:p>
            <a:endParaRPr lang="en-US" baseline="0" dirty="0" smtClean="0"/>
          </a:p>
          <a:p>
            <a:r>
              <a:rPr lang="en-US" dirty="0" smtClean="0"/>
              <a:t>3. Core is X-rays interacting with matter – detecting outgoing light or photo </a:t>
            </a:r>
            <a:r>
              <a:rPr lang="en-US" dirty="0" err="1" smtClean="0"/>
              <a:t>emmited</a:t>
            </a:r>
            <a:r>
              <a:rPr lang="en-US" dirty="0" smtClean="0"/>
              <a:t> electrons.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Key words representing what to expect from these </a:t>
            </a:r>
            <a:r>
              <a:rPr lang="en-US" dirty="0" err="1" smtClean="0"/>
              <a:t>thre</a:t>
            </a:r>
            <a:r>
              <a:rPr lang="en-US" dirty="0" smtClean="0"/>
              <a:t> exciting days.</a:t>
            </a:r>
          </a:p>
          <a:p>
            <a:r>
              <a:rPr lang="en-US" dirty="0" smtClean="0"/>
              <a:t>How we are looking forward to an exciting</a:t>
            </a:r>
            <a:r>
              <a:rPr lang="en-US" baseline="0" dirty="0" smtClean="0"/>
              <a:t> week were we hoe that dig in to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ebeuty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scince</a:t>
            </a:r>
            <a:r>
              <a:rPr lang="en-US" baseline="0" dirty="0" smtClean="0"/>
              <a:t> exploring the </a:t>
            </a:r>
            <a:r>
              <a:rPr lang="en-US" baseline="0" dirty="0" err="1" smtClean="0"/>
              <a:t>relaton</a:t>
            </a:r>
            <a:r>
              <a:rPr lang="en-US" baseline="0" dirty="0" smtClean="0"/>
              <a:t> between atomic structure and </a:t>
            </a:r>
            <a:r>
              <a:rPr lang="en-US" baseline="0" dirty="0" err="1" smtClean="0"/>
              <a:t>dnamics</a:t>
            </a:r>
            <a:r>
              <a:rPr lang="en-US" baseline="0" dirty="0" smtClean="0"/>
              <a:t> of electrons and how this relate to properties of matter and material </a:t>
            </a:r>
            <a:r>
              <a:rPr lang="en-US" baseline="0" dirty="0" err="1" smtClean="0"/>
              <a:t>applicationss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Many of the most </a:t>
            </a:r>
            <a:r>
              <a:rPr lang="en-US" baseline="0" dirty="0" err="1" smtClean="0"/>
              <a:t>powefull</a:t>
            </a:r>
            <a:r>
              <a:rPr lang="en-US" baseline="0" dirty="0" smtClean="0"/>
              <a:t> tools to understand this experimentally is X-ray based  </a:t>
            </a:r>
            <a:r>
              <a:rPr lang="en-US" baseline="0" dirty="0" err="1" smtClean="0"/>
              <a:t>spectroscopipie</a:t>
            </a:r>
            <a:r>
              <a:rPr lang="en-US" baseline="0" dirty="0" smtClean="0"/>
              <a:t>, Since its nature </a:t>
            </a:r>
            <a:r>
              <a:rPr lang="en-US" baseline="0" dirty="0" err="1" smtClean="0"/>
              <a:t>alow</a:t>
            </a:r>
            <a:r>
              <a:rPr lang="en-US" baseline="0" dirty="0" smtClean="0"/>
              <a:t> information on atomic length and time.  Naturally it has a </a:t>
            </a:r>
            <a:r>
              <a:rPr lang="en-US" baseline="0" dirty="0" err="1" smtClean="0"/>
              <a:t>stron</a:t>
            </a:r>
            <a:r>
              <a:rPr lang="en-US" baseline="0" dirty="0" smtClean="0"/>
              <a:t> ling to the </a:t>
            </a:r>
            <a:r>
              <a:rPr lang="en-US" baseline="0" dirty="0" err="1" smtClean="0"/>
              <a:t>visionof</a:t>
            </a:r>
            <a:r>
              <a:rPr lang="en-US" baseline="0" dirty="0" smtClean="0"/>
              <a:t> our </a:t>
            </a:r>
            <a:r>
              <a:rPr lang="en-US" baseline="0" dirty="0" err="1" smtClean="0"/>
              <a:t>reseach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porogram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07A5-D0D3-304E-BE2C-AAA75DCF83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8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r>
              <a:rPr lang="en-US" baseline="0" dirty="0" smtClean="0"/>
              <a:t> environment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X-FEL (Non linear physics)</a:t>
            </a:r>
          </a:p>
          <a:p>
            <a:endParaRPr lang="en-US" dirty="0" smtClean="0"/>
          </a:p>
          <a:p>
            <a:r>
              <a:rPr lang="en-US" dirty="0" smtClean="0"/>
              <a:t>and MAXIV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1-10-100</a:t>
            </a:r>
            <a:r>
              <a:rPr lang="en-US" baseline="0" dirty="0" smtClean="0"/>
              <a:t> </a:t>
            </a:r>
            <a:r>
              <a:rPr lang="en-US" dirty="0" smtClean="0"/>
              <a:t>K </a:t>
            </a:r>
            <a:r>
              <a:rPr lang="en-US" dirty="0" err="1" smtClean="0"/>
              <a:t>Wueo</a:t>
            </a:r>
            <a:r>
              <a:rPr lang="en-US" dirty="0" smtClean="0"/>
              <a:t> developments</a:t>
            </a:r>
          </a:p>
          <a:p>
            <a:endParaRPr lang="en-US" dirty="0" smtClean="0"/>
          </a:p>
          <a:p>
            <a:r>
              <a:rPr lang="en-US" dirty="0" smtClean="0"/>
              <a:t>Source, detection AND sample environment</a:t>
            </a:r>
          </a:p>
          <a:p>
            <a:endParaRPr lang="en-US" dirty="0" smtClean="0"/>
          </a:p>
          <a:p>
            <a:r>
              <a:rPr lang="en-US" dirty="0" err="1" smtClean="0"/>
              <a:t>KeysTIME</a:t>
            </a:r>
            <a:r>
              <a:rPr lang="en-US" dirty="0" smtClean="0"/>
              <a:t> AND RESLOUTION FROMSOURCES, EFFICIENT DETECTION AND RESOLUTION</a:t>
            </a:r>
            <a:r>
              <a:rPr lang="en-US" baseline="0" dirty="0" smtClean="0"/>
              <a:t> FROM THE DETECCTORS.</a:t>
            </a:r>
          </a:p>
          <a:p>
            <a:r>
              <a:rPr lang="en-US" baseline="0" dirty="0" smtClean="0"/>
              <a:t>CLEVER ENVIRONMENT TO MEASURE ON RELEVENT SAMPELS . EVERY THING HAS TO BE DEVELOP.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building of </a:t>
            </a:r>
            <a:r>
              <a:rPr lang="en-US" baseline="0" dirty="0" err="1" smtClean="0"/>
              <a:t>thes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machins</a:t>
            </a:r>
            <a:r>
              <a:rPr lang="en-US" baseline="0" dirty="0" smtClean="0"/>
              <a:t> is to perform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07A5-D0D3-304E-BE2C-AAA75DCF83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also </a:t>
            </a:r>
            <a:r>
              <a:rPr lang="en-US" dirty="0" err="1" smtClean="0"/>
              <a:t>applys</a:t>
            </a:r>
            <a:r>
              <a:rPr lang="en-US" baseline="0" dirty="0" smtClean="0"/>
              <a:t> to Functional materials.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Using the basic </a:t>
            </a:r>
            <a:r>
              <a:rPr lang="en-US" baseline="0" dirty="0" err="1" smtClean="0"/>
              <a:t>understandin</a:t>
            </a:r>
            <a:r>
              <a:rPr lang="en-US" baseline="0" dirty="0" smtClean="0"/>
              <a:t> of matter.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Magnetsim</a:t>
            </a:r>
            <a:r>
              <a:rPr lang="en-US" baseline="0" dirty="0" smtClean="0"/>
              <a:t>: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Modern magnetic applications depend on structure. Thin layers in magnetic </a:t>
            </a:r>
            <a:r>
              <a:rPr lang="en-US" baseline="0" dirty="0" err="1" smtClean="0"/>
              <a:t>divices</a:t>
            </a:r>
            <a:r>
              <a:rPr lang="en-US" baseline="0" dirty="0" smtClean="0"/>
              <a:t>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 </a:t>
            </a:r>
            <a:r>
              <a:rPr lang="en-US" baseline="0" dirty="0" err="1" smtClean="0"/>
              <a:t>Spince</a:t>
            </a:r>
            <a:r>
              <a:rPr lang="en-US" baseline="0" dirty="0" smtClean="0"/>
              <a:t> are distributed in space and what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the character of the spin.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3 Understanding </a:t>
            </a:r>
            <a:r>
              <a:rPr lang="en-US" baseline="0" dirty="0" err="1" smtClean="0"/>
              <a:t>spindynamics</a:t>
            </a:r>
            <a:r>
              <a:rPr lang="en-US" baseline="0" dirty="0" smtClean="0"/>
              <a:t> open up for new </a:t>
            </a:r>
            <a:r>
              <a:rPr lang="en-US" baseline="0" dirty="0" err="1" smtClean="0"/>
              <a:t>pintronic</a:t>
            </a:r>
            <a:r>
              <a:rPr lang="en-US" baseline="0" dirty="0" smtClean="0"/>
              <a:t> devices.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investigations on modern magnetism and </a:t>
            </a:r>
            <a:r>
              <a:rPr lang="en-US" dirty="0" err="1" smtClean="0"/>
              <a:t>spintronics</a:t>
            </a:r>
            <a:r>
              <a:rPr lang="en-US" dirty="0" smtClean="0"/>
              <a:t> focuses on understanding and controlling atomic spins in space and time. We study how the behavior of atomic spins depend on the sample structure/composition and how they are affected by various types of excitations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07A5-D0D3-304E-BE2C-AAA75DCF83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6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also </a:t>
            </a:r>
            <a:r>
              <a:rPr lang="en-US" dirty="0" err="1" smtClean="0"/>
              <a:t>applys</a:t>
            </a:r>
            <a:r>
              <a:rPr lang="en-US" baseline="0" dirty="0" smtClean="0"/>
              <a:t> to Functional materials.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Using the basic </a:t>
            </a:r>
            <a:r>
              <a:rPr lang="en-US" baseline="0" dirty="0" err="1" smtClean="0"/>
              <a:t>understandin</a:t>
            </a:r>
            <a:r>
              <a:rPr lang="en-US" baseline="0" dirty="0" smtClean="0"/>
              <a:t> of matter.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Magnetsim</a:t>
            </a:r>
            <a:r>
              <a:rPr lang="en-US" baseline="0" dirty="0" smtClean="0"/>
              <a:t>: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Modern magnetic applications depend on structure. Thin layers in magnetic </a:t>
            </a:r>
            <a:r>
              <a:rPr lang="en-US" baseline="0" dirty="0" err="1" smtClean="0"/>
              <a:t>divices</a:t>
            </a:r>
            <a:r>
              <a:rPr lang="en-US" baseline="0" dirty="0" smtClean="0"/>
              <a:t>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 </a:t>
            </a:r>
            <a:r>
              <a:rPr lang="en-US" baseline="0" dirty="0" err="1" smtClean="0"/>
              <a:t>Spince</a:t>
            </a:r>
            <a:r>
              <a:rPr lang="en-US" baseline="0" dirty="0" smtClean="0"/>
              <a:t> are distributed in space and what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the character of the spin.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3 Understanding </a:t>
            </a:r>
            <a:r>
              <a:rPr lang="en-US" baseline="0" dirty="0" err="1" smtClean="0"/>
              <a:t>spindynamics</a:t>
            </a:r>
            <a:r>
              <a:rPr lang="en-US" baseline="0" dirty="0" smtClean="0"/>
              <a:t> open up for new </a:t>
            </a:r>
            <a:r>
              <a:rPr lang="en-US" baseline="0" dirty="0" err="1" smtClean="0"/>
              <a:t>pintronic</a:t>
            </a:r>
            <a:r>
              <a:rPr lang="en-US" baseline="0" dirty="0" smtClean="0"/>
              <a:t> devices.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investigations on modern magnetism and </a:t>
            </a:r>
            <a:r>
              <a:rPr lang="en-US" dirty="0" err="1" smtClean="0"/>
              <a:t>spintronics</a:t>
            </a:r>
            <a:r>
              <a:rPr lang="en-US" dirty="0" smtClean="0"/>
              <a:t> focuses on understanding and controlling atomic spins in space and time. We study how the behavior of atomic spins depend on the sample structure/composition and how they are affected by various types of excitations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07A5-D0D3-304E-BE2C-AAA75DCF83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6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Twice a year kick-off meeting </a:t>
            </a:r>
            <a:r>
              <a:rPr lang="en-GB" dirty="0" smtClean="0"/>
              <a:t>discussing current research/education, strategies/organisation and social environment.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07A5-D0D3-304E-BE2C-AAA75DCF83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6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10/05/17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4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10/05/17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91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10/05/17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2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10/05/17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64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10/05/17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33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10/05/17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34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10/05/17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65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485800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10/05/17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9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10/05/17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05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63888" y="836712"/>
            <a:ext cx="5122912" cy="5472608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10/05/17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4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10/05/17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07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123728" y="485800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10/05/17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53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4.em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emf"/><Relationship Id="rId8" Type="http://schemas.openxmlformats.org/officeDocument/2006/relationships/image" Target="../media/image22.png"/><Relationship Id="rId9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912768" cy="1143000"/>
          </a:xfrm>
        </p:spPr>
        <p:txBody>
          <a:bodyPr>
            <a:normAutofit/>
          </a:bodyPr>
          <a:lstStyle/>
          <a:p>
            <a:r>
              <a:rPr lang="en-GB" sz="2200" dirty="0"/>
              <a:t>Division of Molecular and Condensed Matter </a:t>
            </a:r>
            <a:r>
              <a:rPr lang="en-GB" sz="2200" dirty="0" smtClean="0"/>
              <a:t>Physics</a:t>
            </a:r>
            <a:endParaRPr lang="en-US" sz="2200" dirty="0"/>
          </a:p>
        </p:txBody>
      </p:sp>
      <p:pic>
        <p:nvPicPr>
          <p:cNvPr id="5" name="Picture 4" descr="DSC_4261_nx_p1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2" t="38317" r="15116" b="32075"/>
          <a:stretch/>
        </p:blipFill>
        <p:spPr>
          <a:xfrm>
            <a:off x="-116897" y="1412776"/>
            <a:ext cx="9297409" cy="5544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6366" y="6279703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physics.uu.se</a:t>
            </a:r>
            <a:r>
              <a:rPr lang="en-US" sz="2400" dirty="0">
                <a:solidFill>
                  <a:srgbClr val="FFFFFF"/>
                </a:solidFill>
              </a:rPr>
              <a:t>/research/</a:t>
            </a:r>
            <a:r>
              <a:rPr lang="en-US" sz="2400" dirty="0" err="1">
                <a:solidFill>
                  <a:srgbClr val="FFFFFF"/>
                </a:solidFill>
              </a:rPr>
              <a:t>molcond</a:t>
            </a:r>
            <a:r>
              <a:rPr lang="en-US" sz="2400" dirty="0">
                <a:solidFill>
                  <a:srgbClr val="FFFF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7496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328592"/>
          </a:xfrm>
        </p:spPr>
        <p:txBody>
          <a:bodyPr>
            <a:no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en-GB" sz="2000" dirty="0"/>
              <a:t>One </a:t>
            </a:r>
            <a:r>
              <a:rPr lang="en-GB" sz="2000" b="1" dirty="0"/>
              <a:t>Division Head </a:t>
            </a:r>
            <a:r>
              <a:rPr lang="en-GB" sz="2000" dirty="0"/>
              <a:t>20%          +       One </a:t>
            </a:r>
            <a:r>
              <a:rPr lang="en-GB" sz="2000" b="1" dirty="0"/>
              <a:t>Program Professor </a:t>
            </a:r>
            <a:r>
              <a:rPr lang="en-GB" sz="2000" dirty="0"/>
              <a:t>20%           	(economy, personnel)                           (research)</a:t>
            </a:r>
          </a:p>
          <a:p>
            <a:pPr marL="0" indent="0">
              <a:spcAft>
                <a:spcPts val="200"/>
              </a:spcAft>
              <a:buNone/>
            </a:pPr>
            <a:endParaRPr lang="en-GB" sz="2000" dirty="0" smtClean="0"/>
          </a:p>
          <a:p>
            <a:pPr>
              <a:spcAft>
                <a:spcPts val="200"/>
              </a:spcAft>
            </a:pPr>
            <a:endParaRPr lang="en-GB" sz="2000" dirty="0" smtClean="0"/>
          </a:p>
          <a:p>
            <a:pPr>
              <a:spcAft>
                <a:spcPts val="200"/>
              </a:spcAft>
            </a:pPr>
            <a:endParaRPr lang="en-GB" sz="2000" dirty="0"/>
          </a:p>
          <a:p>
            <a:pPr marL="0" indent="0">
              <a:spcAft>
                <a:spcPts val="200"/>
              </a:spcAft>
              <a:buNone/>
            </a:pPr>
            <a:endParaRPr lang="en-GB" sz="2000" dirty="0" smtClean="0"/>
          </a:p>
          <a:p>
            <a:pPr marL="0" indent="0">
              <a:spcAft>
                <a:spcPts val="200"/>
              </a:spcAft>
              <a:buNone/>
            </a:pPr>
            <a:r>
              <a:rPr lang="en-GB" sz="2000" dirty="0" smtClean="0"/>
              <a:t>One </a:t>
            </a:r>
            <a:r>
              <a:rPr lang="en-GB" sz="2000" b="1" dirty="0" smtClean="0"/>
              <a:t>Teaching </a:t>
            </a:r>
            <a:r>
              <a:rPr lang="en-GB" sz="2000" b="1" dirty="0"/>
              <a:t>C</a:t>
            </a:r>
            <a:r>
              <a:rPr lang="en-GB" sz="2000" b="1" dirty="0" smtClean="0"/>
              <a:t>oordinator </a:t>
            </a:r>
            <a:r>
              <a:rPr lang="en-GB" sz="2000" dirty="0" smtClean="0"/>
              <a:t>5%</a:t>
            </a:r>
          </a:p>
          <a:p>
            <a:pPr>
              <a:spcAft>
                <a:spcPts val="200"/>
              </a:spcAft>
            </a:pPr>
            <a:endParaRPr lang="en-GB" sz="2000" dirty="0"/>
          </a:p>
          <a:p>
            <a:pPr>
              <a:spcAft>
                <a:spcPts val="200"/>
              </a:spcAft>
            </a:pPr>
            <a:endParaRPr lang="en-GB" sz="2000" dirty="0" smtClean="0"/>
          </a:p>
          <a:p>
            <a:pPr marL="0" indent="0">
              <a:spcAft>
                <a:spcPts val="200"/>
              </a:spcAft>
              <a:buNone/>
            </a:pPr>
            <a:r>
              <a:rPr lang="en-GB" sz="2000" b="1" dirty="0"/>
              <a:t>Division council </a:t>
            </a:r>
          </a:p>
          <a:p>
            <a:pPr>
              <a:spcAft>
                <a:spcPts val="200"/>
              </a:spcAft>
            </a:pPr>
            <a:endParaRPr lang="en-GB" sz="2000" dirty="0" smtClean="0"/>
          </a:p>
          <a:p>
            <a:pPr>
              <a:spcAft>
                <a:spcPts val="200"/>
              </a:spcAft>
            </a:pPr>
            <a:endParaRPr lang="en-GB" sz="2000" dirty="0"/>
          </a:p>
          <a:p>
            <a:pPr>
              <a:spcAft>
                <a:spcPts val="200"/>
              </a:spcAft>
            </a:pPr>
            <a:endParaRPr lang="en-GB" sz="2000" dirty="0" smtClean="0"/>
          </a:p>
          <a:p>
            <a:pPr>
              <a:spcAft>
                <a:spcPts val="200"/>
              </a:spcAft>
            </a:pPr>
            <a:endParaRPr lang="en-GB" sz="2000" dirty="0" smtClean="0"/>
          </a:p>
          <a:p>
            <a:pPr>
              <a:spcAft>
                <a:spcPts val="200"/>
              </a:spcAft>
            </a:pPr>
            <a:endParaRPr lang="en-GB" sz="2000" dirty="0" smtClean="0"/>
          </a:p>
          <a:p>
            <a:pPr marL="0" indent="0">
              <a:spcAft>
                <a:spcPts val="200"/>
              </a:spcAft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2276872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GB" sz="2000" dirty="0" smtClean="0">
                <a:solidFill>
                  <a:srgbClr val="3366FF"/>
                </a:solidFill>
              </a:rPr>
              <a:t>Weekly </a:t>
            </a:r>
            <a:r>
              <a:rPr lang="en-GB" sz="2000" dirty="0">
                <a:solidFill>
                  <a:srgbClr val="3366FF"/>
                </a:solidFill>
              </a:rPr>
              <a:t>meetings with head of department, division heads, etc.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dirty="0" smtClean="0">
                <a:solidFill>
                  <a:srgbClr val="3366FF"/>
                </a:solidFill>
              </a:rPr>
              <a:t>Member </a:t>
            </a:r>
            <a:r>
              <a:rPr lang="en-GB" sz="2000" dirty="0">
                <a:solidFill>
                  <a:srgbClr val="3366FF"/>
                </a:solidFill>
              </a:rPr>
              <a:t>of preparatory </a:t>
            </a:r>
            <a:r>
              <a:rPr lang="en-GB" sz="2000" dirty="0" smtClean="0">
                <a:solidFill>
                  <a:srgbClr val="3366FF"/>
                </a:solidFill>
              </a:rPr>
              <a:t>group </a:t>
            </a:r>
            <a:endParaRPr lang="en-GB" sz="2000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2348880"/>
            <a:ext cx="471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3366FF"/>
                </a:solidFill>
              </a:rPr>
              <a:t>Scientific leadership</a:t>
            </a:r>
            <a:endParaRPr lang="en-US" sz="2000" dirty="0">
              <a:solidFill>
                <a:srgbClr val="3366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GB" sz="2000" dirty="0" smtClean="0">
                <a:solidFill>
                  <a:srgbClr val="3366FF"/>
                </a:solidFill>
              </a:rPr>
              <a:t>Should </a:t>
            </a:r>
            <a:r>
              <a:rPr lang="en-GB" sz="2000" dirty="0">
                <a:solidFill>
                  <a:srgbClr val="3366FF"/>
                </a:solidFill>
              </a:rPr>
              <a:t>link to the </a:t>
            </a:r>
            <a:r>
              <a:rPr lang="en-GB" sz="2000" dirty="0" smtClean="0">
                <a:solidFill>
                  <a:srgbClr val="3366FF"/>
                </a:solidFill>
              </a:rPr>
              <a:t>new strategy </a:t>
            </a:r>
            <a:r>
              <a:rPr lang="en-GB" sz="2000" dirty="0">
                <a:solidFill>
                  <a:srgbClr val="3366FF"/>
                </a:solidFill>
              </a:rPr>
              <a:t>committee </a:t>
            </a:r>
            <a:r>
              <a:rPr lang="en-GB" sz="2000" dirty="0" smtClean="0">
                <a:solidFill>
                  <a:srgbClr val="3366FF"/>
                </a:solidFill>
              </a:rPr>
              <a:t>– regular </a:t>
            </a:r>
            <a:r>
              <a:rPr lang="en-GB" sz="2000" dirty="0">
                <a:solidFill>
                  <a:srgbClr val="3366FF"/>
                </a:solidFill>
              </a:rPr>
              <a:t>link not yet </a:t>
            </a:r>
            <a:r>
              <a:rPr lang="en-GB" sz="2000" dirty="0" smtClean="0">
                <a:solidFill>
                  <a:srgbClr val="3366FF"/>
                </a:solidFill>
              </a:rPr>
              <a:t>established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221088"/>
            <a:ext cx="8604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GB" sz="2000" dirty="0" smtClean="0">
                <a:solidFill>
                  <a:srgbClr val="3366FF"/>
                </a:solidFill>
              </a:rPr>
              <a:t>Interacting </a:t>
            </a:r>
            <a:r>
              <a:rPr lang="en-GB" sz="2000" dirty="0">
                <a:solidFill>
                  <a:srgbClr val="3366FF"/>
                </a:solidFill>
              </a:rPr>
              <a:t>with Department Director of </a:t>
            </a:r>
            <a:r>
              <a:rPr lang="en-GB" sz="2000" dirty="0" smtClean="0">
                <a:solidFill>
                  <a:srgbClr val="3366FF"/>
                </a:solidFill>
              </a:rPr>
              <a:t>Studies on staffing of courses</a:t>
            </a:r>
            <a:endParaRPr lang="en-GB" sz="2000" dirty="0">
              <a:solidFill>
                <a:srgbClr val="3366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413792"/>
            <a:ext cx="6707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Division Leadership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445224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GB" sz="2000" dirty="0">
                <a:solidFill>
                  <a:srgbClr val="3366FF"/>
                </a:solidFill>
              </a:rPr>
              <a:t>Elected for 3-year </a:t>
            </a:r>
            <a:r>
              <a:rPr lang="en-GB" sz="2000" dirty="0" smtClean="0">
                <a:solidFill>
                  <a:srgbClr val="3366FF"/>
                </a:solidFill>
              </a:rPr>
              <a:t>periods, 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dirty="0">
                <a:solidFill>
                  <a:srgbClr val="3366FF"/>
                </a:solidFill>
              </a:rPr>
              <a:t>P</a:t>
            </a:r>
            <a:r>
              <a:rPr lang="en-GB" sz="2000" dirty="0" smtClean="0">
                <a:solidFill>
                  <a:srgbClr val="3366FF"/>
                </a:solidFill>
              </a:rPr>
              <a:t>roposes division head</a:t>
            </a:r>
          </a:p>
          <a:p>
            <a:pPr marL="800100" lvl="1" indent="-342900">
              <a:buFont typeface="Arial"/>
              <a:buChar char="•"/>
            </a:pPr>
            <a:r>
              <a:rPr lang="en-GB" sz="2000" dirty="0" smtClean="0">
                <a:solidFill>
                  <a:srgbClr val="3366FF"/>
                </a:solidFill>
              </a:rPr>
              <a:t>Meets 4-8 times yearly for input on </a:t>
            </a:r>
            <a:r>
              <a:rPr lang="en-GB" sz="2000" dirty="0" smtClean="0">
                <a:solidFill>
                  <a:srgbClr val="FF0000"/>
                </a:solidFill>
              </a:rPr>
              <a:t>specific strategy, personnel, budget, recruitments, </a:t>
            </a:r>
            <a:r>
              <a:rPr lang="en-GB" sz="2000" dirty="0" err="1" smtClean="0">
                <a:solidFill>
                  <a:srgbClr val="FF0000"/>
                </a:solidFill>
              </a:rPr>
              <a:t>etc</a:t>
            </a:r>
            <a:endParaRPr lang="en-US" sz="2000" dirty="0" smtClean="0">
              <a:solidFill>
                <a:srgbClr val="3366FF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en-GB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6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marL="363538" indent="-363538">
              <a:buNone/>
            </a:pPr>
            <a:r>
              <a:rPr lang="en-GB" sz="2600" b="1" dirty="0" smtClean="0"/>
              <a:t>Opportunities with one larger program </a:t>
            </a:r>
          </a:p>
          <a:p>
            <a:pPr marL="533400" indent="-265113"/>
            <a:r>
              <a:rPr lang="en-GB" sz="2600" dirty="0" smtClean="0"/>
              <a:t>Allows for major infrastructure investments</a:t>
            </a:r>
          </a:p>
          <a:p>
            <a:pPr marL="533400" indent="-265113"/>
            <a:r>
              <a:rPr lang="en-GB" sz="2600" dirty="0" smtClean="0"/>
              <a:t>Can accommodate some fluctuations</a:t>
            </a:r>
          </a:p>
          <a:p>
            <a:pPr marL="533400" indent="-265113"/>
            <a:r>
              <a:rPr lang="en-GB" sz="2600" dirty="0"/>
              <a:t>Has given the possibility for recruitment at the highest </a:t>
            </a:r>
            <a:r>
              <a:rPr lang="en-GB" sz="2600" dirty="0" smtClean="0"/>
              <a:t>level:</a:t>
            </a:r>
            <a:r>
              <a:rPr lang="en-GB" sz="2600" dirty="0"/>
              <a:t> </a:t>
            </a:r>
            <a:r>
              <a:rPr lang="en-GB" sz="2600" dirty="0" smtClean="0">
                <a:solidFill>
                  <a:srgbClr val="FF0000"/>
                </a:solidFill>
              </a:rPr>
              <a:t>One professor recruitment in progress</a:t>
            </a:r>
          </a:p>
          <a:p>
            <a:pPr marL="363538" indent="-363538">
              <a:buNone/>
            </a:pPr>
            <a:endParaRPr lang="en-GB" sz="2000" b="1" dirty="0" smtClean="0"/>
          </a:p>
          <a:p>
            <a:pPr marL="363538" indent="-363538">
              <a:buNone/>
            </a:pPr>
            <a:r>
              <a:rPr lang="en-GB" sz="2600" b="1" dirty="0" smtClean="0"/>
              <a:t>PIs decide on their external money (together with the division head/program professor)</a:t>
            </a:r>
          </a:p>
          <a:p>
            <a:pPr marL="363538" indent="-363538">
              <a:buNone/>
            </a:pPr>
            <a:endParaRPr lang="en-GB" sz="2600" b="1" dirty="0"/>
          </a:p>
          <a:p>
            <a:pPr marL="363538" indent="-363538">
              <a:buNone/>
            </a:pPr>
            <a:r>
              <a:rPr lang="en-GB" sz="2600" b="1" dirty="0" smtClean="0"/>
              <a:t>Faculty funding used to increase internal renewal by shared PhDs</a:t>
            </a:r>
            <a:endParaRPr lang="en-GB" sz="2000" b="1" dirty="0" smtClean="0"/>
          </a:p>
          <a:p>
            <a:pPr marL="0" indent="0">
              <a:buNone/>
            </a:pPr>
            <a:endParaRPr lang="en-GB" sz="29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1484784"/>
            <a:ext cx="1391131" cy="142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9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085184"/>
            <a:ext cx="1713880" cy="167492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484784"/>
            <a:ext cx="6840760" cy="51411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Daily:</a:t>
            </a:r>
          </a:p>
          <a:p>
            <a:r>
              <a:rPr lang="en-GB" dirty="0" smtClean="0"/>
              <a:t>Division Head and Program </a:t>
            </a:r>
            <a:r>
              <a:rPr lang="en-GB" dirty="0"/>
              <a:t>Professor </a:t>
            </a:r>
            <a:r>
              <a:rPr lang="en-GB" dirty="0" smtClean="0"/>
              <a:t>meet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Lunch and </a:t>
            </a:r>
            <a:r>
              <a:rPr lang="en-GB" dirty="0" err="1" smtClean="0">
                <a:solidFill>
                  <a:srgbClr val="000000"/>
                </a:solidFill>
              </a:rPr>
              <a:t>fika</a:t>
            </a:r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0000"/>
                </a:solidFill>
              </a:rPr>
              <a:t>Weekly: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Information </a:t>
            </a:r>
            <a:r>
              <a:rPr lang="en-GB" dirty="0" smtClean="0"/>
              <a:t>meetings. (</a:t>
            </a:r>
            <a:r>
              <a:rPr lang="en-GB" dirty="0">
                <a:solidFill>
                  <a:srgbClr val="000000"/>
                </a:solidFill>
              </a:rPr>
              <a:t>one-hour </a:t>
            </a:r>
            <a:r>
              <a:rPr lang="en-GB" dirty="0" smtClean="0"/>
              <a:t>ALL)</a:t>
            </a:r>
          </a:p>
          <a:p>
            <a:r>
              <a:rPr lang="en-GB" dirty="0" smtClean="0"/>
              <a:t>External seminar and internal course</a:t>
            </a:r>
          </a:p>
          <a:p>
            <a:r>
              <a:rPr lang="en-GB" dirty="0" smtClean="0"/>
              <a:t>Seniors lunch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Monthly:</a:t>
            </a:r>
          </a:p>
          <a:p>
            <a:r>
              <a:rPr lang="en-GB" dirty="0" smtClean="0"/>
              <a:t>PhD meetings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Twice </a:t>
            </a:r>
            <a:r>
              <a:rPr lang="en-GB" b="1" dirty="0"/>
              <a:t>a </a:t>
            </a:r>
            <a:r>
              <a:rPr lang="en-GB" b="1" dirty="0" smtClean="0"/>
              <a:t>year: </a:t>
            </a:r>
          </a:p>
          <a:p>
            <a:r>
              <a:rPr lang="en-GB" dirty="0" smtClean="0"/>
              <a:t>Kick</a:t>
            </a:r>
            <a:r>
              <a:rPr lang="en-GB" dirty="0"/>
              <a:t>-off </a:t>
            </a:r>
            <a:r>
              <a:rPr lang="en-GB" dirty="0" smtClean="0"/>
              <a:t>meeting: </a:t>
            </a:r>
            <a:r>
              <a:rPr lang="en-GB" dirty="0" smtClean="0">
                <a:solidFill>
                  <a:srgbClr val="FF0000"/>
                </a:solidFill>
              </a:rPr>
              <a:t>strategy and processes </a:t>
            </a:r>
            <a:r>
              <a:rPr lang="en-GB" dirty="0" smtClean="0"/>
              <a:t>(one day, ALL)</a:t>
            </a:r>
          </a:p>
          <a:p>
            <a:r>
              <a:rPr lang="en-GB" dirty="0" smtClean="0"/>
              <a:t>PhD supervisor follow-up meeting (half day</a:t>
            </a:r>
            <a:r>
              <a:rPr lang="en-GB" dirty="0"/>
              <a:t>, ALL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b="1" dirty="0" smtClean="0"/>
              <a:t>Thematic meetings:</a:t>
            </a:r>
          </a:p>
          <a:p>
            <a:r>
              <a:rPr lang="en-GB" dirty="0" smtClean="0"/>
              <a:t>New opportunities, increased coherence, scientific renewal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Informal bottom up process</a:t>
            </a:r>
          </a:p>
          <a:p>
            <a:pPr marL="0" lvl="1" indent="0">
              <a:buNone/>
            </a:pPr>
            <a:r>
              <a:rPr lang="en-GB" b="1" dirty="0" smtClean="0"/>
              <a:t>Supervisors</a:t>
            </a:r>
            <a:r>
              <a:rPr lang="en-GB" b="1" dirty="0"/>
              <a:t>/</a:t>
            </a:r>
            <a:r>
              <a:rPr lang="en-GB" b="1" dirty="0" smtClean="0"/>
              <a:t>PIs leadership at </a:t>
            </a:r>
            <a:r>
              <a:rPr lang="en-GB" b="1" dirty="0"/>
              <a:t>the PhD/</a:t>
            </a:r>
            <a:r>
              <a:rPr lang="en-GB" b="1" dirty="0" smtClean="0"/>
              <a:t>Postdoc/researcher level</a:t>
            </a:r>
            <a:r>
              <a:rPr lang="en-GB" dirty="0" smtClean="0"/>
              <a:t>: </a:t>
            </a:r>
          </a:p>
          <a:p>
            <a:pPr marL="342900" lvl="1" indent="-342900">
              <a:buFont typeface="Arial"/>
              <a:buChar char="•"/>
            </a:pPr>
            <a:r>
              <a:rPr lang="en-GB" dirty="0" smtClean="0"/>
              <a:t>Support in </a:t>
            </a:r>
            <a:r>
              <a:rPr lang="en-GB" dirty="0"/>
              <a:t>the research </a:t>
            </a:r>
            <a:endParaRPr lang="en-GB" dirty="0" smtClean="0"/>
          </a:p>
          <a:p>
            <a:pPr marL="342900" lvl="1" indent="-342900">
              <a:buFont typeface="Arial"/>
              <a:buChar char="•"/>
            </a:pPr>
            <a:r>
              <a:rPr lang="en-GB" dirty="0" smtClean="0"/>
              <a:t>General career </a:t>
            </a:r>
            <a:r>
              <a:rPr lang="en-GB" dirty="0"/>
              <a:t>support </a:t>
            </a:r>
            <a:endParaRPr lang="en-GB" dirty="0" smtClean="0"/>
          </a:p>
          <a:p>
            <a:pPr marL="342900" lvl="1" indent="-342900">
              <a:buFont typeface="Arial"/>
              <a:buChar char="•"/>
            </a:pPr>
            <a:r>
              <a:rPr lang="en-GB" dirty="0" smtClean="0"/>
              <a:t>Good </a:t>
            </a:r>
            <a:r>
              <a:rPr lang="en-GB" dirty="0"/>
              <a:t>working </a:t>
            </a:r>
            <a:r>
              <a:rPr lang="en-GB" dirty="0" smtClean="0"/>
              <a:t>conditions </a:t>
            </a: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710" y="3212976"/>
            <a:ext cx="1613717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1700808"/>
            <a:ext cx="1881045" cy="1410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79712" y="332656"/>
            <a:ext cx="6707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1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6707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External </a:t>
            </a:r>
            <a:r>
              <a:rPr lang="en-US" dirty="0"/>
              <a:t>f</a:t>
            </a:r>
            <a:r>
              <a:rPr lang="en-US" dirty="0" smtClean="0"/>
              <a:t>unding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63272" cy="4608512"/>
          </a:xfrm>
        </p:spPr>
        <p:txBody>
          <a:bodyPr>
            <a:noAutofit/>
          </a:bodyPr>
          <a:lstStyle/>
          <a:p>
            <a:pPr marL="271463" indent="-271463">
              <a:buNone/>
            </a:pPr>
            <a:r>
              <a:rPr lang="en-US" sz="1800" b="1" dirty="0" smtClean="0"/>
              <a:t>Continue with traditional funding agencies</a:t>
            </a:r>
          </a:p>
          <a:p>
            <a:pPr marL="271463" indent="-271463">
              <a:buNone/>
            </a:pPr>
            <a:endParaRPr lang="en-US" sz="1800" b="1" dirty="0"/>
          </a:p>
          <a:p>
            <a:pPr marL="271463" indent="-271463">
              <a:buNone/>
            </a:pPr>
            <a:r>
              <a:rPr lang="en-US" sz="1800" b="1" dirty="0" smtClean="0"/>
              <a:t>Further broaden </a:t>
            </a:r>
            <a:r>
              <a:rPr lang="en-US" sz="1800" b="1" dirty="0"/>
              <a:t>the use of our tools to </a:t>
            </a:r>
            <a:r>
              <a:rPr lang="en-US" sz="1800" b="1" dirty="0" smtClean="0"/>
              <a:t>other areas</a:t>
            </a:r>
            <a:r>
              <a:rPr lang="en-US" sz="1800" b="1" dirty="0"/>
              <a:t>: </a:t>
            </a:r>
          </a:p>
          <a:p>
            <a:pPr marL="450850" indent="-182563"/>
            <a:r>
              <a:rPr lang="en-US" sz="1800" dirty="0" smtClean="0"/>
              <a:t>Applied </a:t>
            </a:r>
            <a:r>
              <a:rPr lang="en-US" sz="1800" dirty="0"/>
              <a:t>areas </a:t>
            </a:r>
            <a:r>
              <a:rPr lang="en-US" sz="1800" dirty="0" smtClean="0"/>
              <a:t>(e.g. Energy </a:t>
            </a:r>
            <a:r>
              <a:rPr lang="en-US" sz="1800" dirty="0"/>
              <a:t>materials, Magnetic </a:t>
            </a:r>
            <a:r>
              <a:rPr lang="en-US" sz="1800" dirty="0" smtClean="0"/>
              <a:t>materials, Biophysics, Environment)</a:t>
            </a:r>
            <a:endParaRPr lang="en-US" sz="1800" dirty="0"/>
          </a:p>
          <a:p>
            <a:pPr marL="450850" indent="-182563"/>
            <a:r>
              <a:rPr lang="en-US" sz="1800" dirty="0" smtClean="0"/>
              <a:t>Larger constellations </a:t>
            </a:r>
            <a:r>
              <a:rPr lang="en-US" sz="1800" dirty="0"/>
              <a:t>(Chemistry and Technology)</a:t>
            </a:r>
          </a:p>
          <a:p>
            <a:pPr marL="450850" indent="-182563"/>
            <a:r>
              <a:rPr lang="en-US" sz="1800" dirty="0"/>
              <a:t>O</a:t>
            </a:r>
            <a:r>
              <a:rPr lang="en-US" sz="1800" dirty="0" smtClean="0"/>
              <a:t>pportunities </a:t>
            </a:r>
            <a:r>
              <a:rPr lang="en-US" sz="1800" dirty="0"/>
              <a:t>at MAX IV </a:t>
            </a:r>
            <a:r>
              <a:rPr lang="en-US" sz="1800" dirty="0" smtClean="0"/>
              <a:t>and at </a:t>
            </a:r>
            <a:r>
              <a:rPr lang="en-US" sz="1800" dirty="0"/>
              <a:t>other X-ray </a:t>
            </a:r>
            <a:r>
              <a:rPr lang="en-US" sz="1800" dirty="0" smtClean="0"/>
              <a:t>sources</a:t>
            </a:r>
          </a:p>
          <a:p>
            <a:pPr marL="450850" indent="-182563"/>
            <a:r>
              <a:rPr lang="en-US" sz="1800" dirty="0" smtClean="0"/>
              <a:t>Industrial collaborations</a:t>
            </a:r>
          </a:p>
          <a:p>
            <a:pPr marL="271463" indent="-271463">
              <a:buNone/>
            </a:pPr>
            <a:endParaRPr lang="en-US" sz="1800" b="1" dirty="0" smtClean="0"/>
          </a:p>
          <a:p>
            <a:pPr marL="271463" indent="-271463">
              <a:buNone/>
            </a:pPr>
            <a:r>
              <a:rPr lang="en-US" sz="1800" b="1" dirty="0" smtClean="0"/>
              <a:t>Develop </a:t>
            </a:r>
            <a:r>
              <a:rPr lang="en-US" sz="1800" b="1" dirty="0"/>
              <a:t>strategies to increase European funding (currently one ERC grant</a:t>
            </a:r>
            <a:r>
              <a:rPr lang="en-US" sz="1800" b="1" dirty="0" smtClean="0"/>
              <a:t>)</a:t>
            </a:r>
          </a:p>
          <a:p>
            <a:pPr marL="271463" indent="-271463">
              <a:buNone/>
            </a:pPr>
            <a:endParaRPr lang="en-US" sz="1800" b="1" dirty="0"/>
          </a:p>
          <a:p>
            <a:pPr marL="271463" indent="-271463">
              <a:buNone/>
            </a:pPr>
            <a:r>
              <a:rPr lang="en-US" sz="1800" b="1" dirty="0" smtClean="0"/>
              <a:t>Improving quality of applications:</a:t>
            </a:r>
            <a:endParaRPr lang="en-US" sz="1800" b="1" dirty="0"/>
          </a:p>
          <a:p>
            <a:pPr marL="450850" indent="-266700"/>
            <a:r>
              <a:rPr lang="en-US" sz="1800" dirty="0" smtClean="0"/>
              <a:t>Internal feedback on applications (this has been rather successful) 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00" y="5229200"/>
            <a:ext cx="551100" cy="589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77281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Feedback from our self-evaluation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6904" cy="50131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900" dirty="0" smtClean="0"/>
          </a:p>
          <a:p>
            <a:pPr marL="0" indent="0">
              <a:buNone/>
            </a:pPr>
            <a:endParaRPr lang="en-GB" sz="19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- </a:t>
            </a:r>
            <a:r>
              <a:rPr lang="en-US" sz="2600" b="1" dirty="0" smtClean="0">
                <a:solidFill>
                  <a:srgbClr val="3366FF"/>
                </a:solidFill>
              </a:rPr>
              <a:t>+ </a:t>
            </a:r>
            <a:r>
              <a:rPr lang="en-GB" sz="2600" dirty="0">
                <a:solidFill>
                  <a:prstClr val="black"/>
                </a:solidFill>
              </a:rPr>
              <a:t>Shared elected </a:t>
            </a:r>
            <a:r>
              <a:rPr lang="en-GB" sz="2600" dirty="0" smtClean="0">
                <a:solidFill>
                  <a:prstClr val="black"/>
                </a:solidFill>
              </a:rPr>
              <a:t>leadership</a:t>
            </a:r>
          </a:p>
          <a:p>
            <a:pPr marL="0" lvl="0" indent="0">
              <a:buNone/>
            </a:pPr>
            <a:endParaRPr lang="en-GB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600" b="1" dirty="0">
                <a:solidFill>
                  <a:srgbClr val="3366FF"/>
                </a:solidFill>
              </a:rPr>
              <a:t>+ </a:t>
            </a:r>
            <a:r>
              <a:rPr lang="en-US" sz="2600" dirty="0">
                <a:solidFill>
                  <a:prstClr val="black"/>
                </a:solidFill>
              </a:rPr>
              <a:t>Individuals appreciate large freedom</a:t>
            </a:r>
          </a:p>
          <a:p>
            <a:pPr marL="0" lvl="0" indent="0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- </a:t>
            </a:r>
            <a:r>
              <a:rPr lang="en-US" sz="2600" b="1" dirty="0">
                <a:solidFill>
                  <a:srgbClr val="3366FF"/>
                </a:solidFill>
              </a:rPr>
              <a:t>+ </a:t>
            </a:r>
            <a:r>
              <a:rPr lang="en-GB" sz="2600" dirty="0">
                <a:solidFill>
                  <a:prstClr val="black"/>
                </a:solidFill>
              </a:rPr>
              <a:t>Flat organisation</a:t>
            </a:r>
          </a:p>
          <a:p>
            <a:pPr marL="0" indent="0">
              <a:buFont typeface="Arial" pitchFamily="34" charset="0"/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- - </a:t>
            </a:r>
            <a:r>
              <a:rPr lang="en-US" sz="2800" b="1" dirty="0" smtClean="0">
                <a:solidFill>
                  <a:srgbClr val="3366FF"/>
                </a:solidFill>
              </a:rPr>
              <a:t>+ </a:t>
            </a:r>
            <a:r>
              <a:rPr lang="en-US" sz="2600" dirty="0" smtClean="0"/>
              <a:t>Career structure</a:t>
            </a:r>
          </a:p>
          <a:p>
            <a:pPr marL="0" lvl="1" indent="0">
              <a:buFont typeface="Arial" pitchFamily="34" charset="0"/>
              <a:buNone/>
            </a:pPr>
            <a:endParaRPr lang="en-US" sz="2600" dirty="0" smtClean="0"/>
          </a:p>
          <a:p>
            <a:pPr marL="0" lvl="1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- </a:t>
            </a:r>
            <a:r>
              <a:rPr lang="en-US" sz="2600" b="1" dirty="0" smtClean="0">
                <a:solidFill>
                  <a:srgbClr val="3366FF"/>
                </a:solidFill>
              </a:rPr>
              <a:t>+ </a:t>
            </a:r>
            <a:r>
              <a:rPr lang="en-US" sz="2600" dirty="0" smtClean="0"/>
              <a:t>Instrumentation and infrastructure</a:t>
            </a:r>
          </a:p>
          <a:p>
            <a:pPr marL="171450" lvl="2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6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and </a:t>
            </a:r>
            <a:r>
              <a:rPr lang="en-US" dirty="0" smtClean="0"/>
              <a:t>Opportunities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6752" y="1340768"/>
            <a:ext cx="814724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New professor</a:t>
            </a:r>
          </a:p>
          <a:p>
            <a:r>
              <a:rPr lang="en-US" sz="1400" dirty="0" smtClean="0"/>
              <a:t>Renewal and strengthening </a:t>
            </a:r>
          </a:p>
          <a:p>
            <a:pPr marL="0" indent="0">
              <a:buNone/>
            </a:pPr>
            <a:r>
              <a:rPr lang="en-US" sz="2000" dirty="0" smtClean="0"/>
              <a:t>Continuous coaching </a:t>
            </a:r>
            <a:r>
              <a:rPr lang="en-US" sz="2000" dirty="0"/>
              <a:t>for </a:t>
            </a:r>
            <a:r>
              <a:rPr lang="en-US" sz="2000" dirty="0" smtClean="0"/>
              <a:t>scientific development </a:t>
            </a:r>
            <a:endParaRPr lang="en-US" sz="2000" dirty="0"/>
          </a:p>
          <a:p>
            <a:r>
              <a:rPr lang="en-US" sz="1400" dirty="0" smtClean="0"/>
              <a:t>More </a:t>
            </a:r>
            <a:r>
              <a:rPr lang="en-US" sz="1400" dirty="0"/>
              <a:t>thematic research </a:t>
            </a:r>
            <a:r>
              <a:rPr lang="en-US" sz="1400" dirty="0" smtClean="0"/>
              <a:t>units</a:t>
            </a:r>
            <a:r>
              <a:rPr lang="en-US" sz="1400" dirty="0"/>
              <a:t>?</a:t>
            </a:r>
            <a:endParaRPr lang="en-US" sz="1400" dirty="0" smtClean="0"/>
          </a:p>
          <a:p>
            <a:r>
              <a:rPr lang="en-US" sz="1400" dirty="0" smtClean="0"/>
              <a:t>Bottom </a:t>
            </a:r>
            <a:r>
              <a:rPr lang="en-US" sz="1400" dirty="0"/>
              <a:t>up - Kick-off at the </a:t>
            </a:r>
            <a:r>
              <a:rPr lang="en-US" sz="1400" dirty="0" smtClean="0"/>
              <a:t>division. Include other divisions?</a:t>
            </a:r>
          </a:p>
          <a:p>
            <a:r>
              <a:rPr lang="en-US" sz="1400" dirty="0" smtClean="0"/>
              <a:t>Top </a:t>
            </a:r>
            <a:r>
              <a:rPr lang="en-US" sz="1400" dirty="0"/>
              <a:t>down </a:t>
            </a:r>
            <a:r>
              <a:rPr lang="en-US" sz="1400" dirty="0" smtClean="0"/>
              <a:t> - Strategic </a:t>
            </a:r>
            <a:r>
              <a:rPr lang="en-US" sz="1400" dirty="0"/>
              <a:t>committee at the </a:t>
            </a:r>
            <a:r>
              <a:rPr lang="en-US" sz="1400" dirty="0" smtClean="0"/>
              <a:t>Department and Faculty</a:t>
            </a:r>
            <a:endParaRPr lang="en-US" sz="1400" dirty="0"/>
          </a:p>
          <a:p>
            <a:pPr marL="0" indent="0">
              <a:buNone/>
            </a:pPr>
            <a:r>
              <a:rPr lang="en-US" sz="2000" dirty="0"/>
              <a:t>Infrastructure </a:t>
            </a:r>
            <a:r>
              <a:rPr lang="en-US" sz="2000" dirty="0" smtClean="0"/>
              <a:t>development</a:t>
            </a:r>
          </a:p>
          <a:p>
            <a:r>
              <a:rPr lang="en-US" sz="1400" dirty="0" smtClean="0"/>
              <a:t>Opens new research opportunities</a:t>
            </a:r>
            <a:endParaRPr lang="en-US" sz="1400" dirty="0"/>
          </a:p>
          <a:p>
            <a:r>
              <a:rPr lang="en-US" sz="1400" dirty="0" smtClean="0"/>
              <a:t>Unclear </a:t>
            </a:r>
            <a:r>
              <a:rPr lang="en-US" sz="1400" dirty="0"/>
              <a:t>national funding, local infrastructure </a:t>
            </a:r>
            <a:r>
              <a:rPr lang="en-US" sz="1400" dirty="0" smtClean="0"/>
              <a:t>fund?</a:t>
            </a:r>
          </a:p>
          <a:p>
            <a:r>
              <a:rPr lang="en-US" sz="1400" dirty="0" smtClean="0"/>
              <a:t>Long </a:t>
            </a:r>
            <a:r>
              <a:rPr lang="en-US" sz="1400" dirty="0"/>
              <a:t>scientific pay-off </a:t>
            </a:r>
            <a:r>
              <a:rPr lang="en-US" sz="1400" dirty="0" smtClean="0"/>
              <a:t>times</a:t>
            </a:r>
          </a:p>
          <a:p>
            <a:r>
              <a:rPr lang="en-US" sz="1400" dirty="0" smtClean="0"/>
              <a:t>Risky </a:t>
            </a:r>
            <a:r>
              <a:rPr lang="en-US" sz="1400" dirty="0"/>
              <a:t>for </a:t>
            </a:r>
            <a:r>
              <a:rPr lang="en-US" sz="1400" dirty="0" smtClean="0"/>
              <a:t>individuals</a:t>
            </a:r>
          </a:p>
          <a:p>
            <a:r>
              <a:rPr lang="en-US" sz="1400" dirty="0" smtClean="0"/>
              <a:t>Local/non</a:t>
            </a:r>
            <a:r>
              <a:rPr lang="en-US" sz="1400" dirty="0"/>
              <a:t>-</a:t>
            </a:r>
            <a:r>
              <a:rPr lang="en-US" sz="1400" dirty="0" smtClean="0"/>
              <a:t>local? </a:t>
            </a:r>
          </a:p>
          <a:p>
            <a:r>
              <a:rPr lang="en-US" sz="1400" dirty="0" smtClean="0"/>
              <a:t>Problem with visibility</a:t>
            </a:r>
            <a:endParaRPr lang="en-US" sz="1400" dirty="0"/>
          </a:p>
          <a:p>
            <a:pPr marL="0" indent="0">
              <a:buNone/>
            </a:pPr>
            <a:r>
              <a:rPr lang="en-US" sz="2000" dirty="0" smtClean="0"/>
              <a:t>Gender and diversity aspects</a:t>
            </a:r>
            <a:endParaRPr lang="en-US" sz="2000" dirty="0"/>
          </a:p>
          <a:p>
            <a:r>
              <a:rPr lang="en-US" sz="1400" dirty="0" smtClean="0"/>
              <a:t>More women and higher diversity in </a:t>
            </a:r>
            <a:r>
              <a:rPr lang="en-US" sz="1400" dirty="0"/>
              <a:t>research leadership </a:t>
            </a:r>
            <a:r>
              <a:rPr lang="en-US" sz="1400" dirty="0" smtClean="0"/>
              <a:t>roles</a:t>
            </a:r>
          </a:p>
          <a:p>
            <a:r>
              <a:rPr lang="en-US" sz="1400" dirty="0" smtClean="0"/>
              <a:t>Career </a:t>
            </a:r>
            <a:r>
              <a:rPr lang="en-US" sz="1400" dirty="0"/>
              <a:t>coaching, interacting with role </a:t>
            </a:r>
            <a:r>
              <a:rPr lang="en-US" sz="1400" dirty="0" smtClean="0"/>
              <a:t>models</a:t>
            </a:r>
          </a:p>
          <a:p>
            <a:pPr marL="0" indent="0">
              <a:buNone/>
            </a:pPr>
            <a:r>
              <a:rPr lang="en-US" sz="2000" dirty="0" smtClean="0"/>
              <a:t>Researcher positions</a:t>
            </a:r>
          </a:p>
          <a:p>
            <a:r>
              <a:rPr lang="en-US" sz="1400" dirty="0" smtClean="0"/>
              <a:t>Unsecure positions linked to external money</a:t>
            </a:r>
          </a:p>
          <a:p>
            <a:r>
              <a:rPr lang="en-US" sz="1400" dirty="0" smtClean="0"/>
              <a:t>Career coaching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124744"/>
            <a:ext cx="2088232" cy="2143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605" y="5013176"/>
            <a:ext cx="1787563" cy="1746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429000"/>
            <a:ext cx="2209180" cy="16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8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and </a:t>
            </a:r>
            <a:r>
              <a:rPr lang="en-US" dirty="0" smtClean="0"/>
              <a:t>Opportunities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997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New professor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/>
              <a:t>S</a:t>
            </a:r>
            <a:r>
              <a:rPr lang="en-US" sz="2800" dirty="0" smtClean="0"/>
              <a:t>cientific development </a:t>
            </a: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Infrastructure development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Gender and diversity aspects</a:t>
            </a: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Researcher positions</a:t>
            </a:r>
          </a:p>
        </p:txBody>
      </p:sp>
    </p:spTree>
    <p:extLst>
      <p:ext uri="{BB962C8B-B14F-4D97-AF65-F5344CB8AC3E}">
        <p14:creationId xmlns:p14="http://schemas.microsoft.com/office/powerpoint/2010/main" val="210935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33301850"/>
              </p:ext>
            </p:extLst>
          </p:nvPr>
        </p:nvGraphicFramePr>
        <p:xfrm>
          <a:off x="1524000" y="224532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779096" cy="1143000"/>
          </a:xfrm>
        </p:spPr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672" y="1279301"/>
            <a:ext cx="7632848" cy="9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≈50 people: ≈20% women, ≈50% Swedes, 13 nationalities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2123564"/>
            <a:ext cx="349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85283"/>
                </a:solidFill>
              </a:rPr>
              <a:t>6 professors (≈35% faculty funding)</a:t>
            </a:r>
            <a:endParaRPr lang="en-US" dirty="0">
              <a:solidFill>
                <a:srgbClr val="28528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2636912"/>
            <a:ext cx="259228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33531"/>
                </a:solidFill>
              </a:rPr>
              <a:t>4 senior professors (external grants)</a:t>
            </a:r>
            <a:endParaRPr lang="en-US" dirty="0">
              <a:solidFill>
                <a:srgbClr val="B3353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357301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AAF3E"/>
                </a:solidFill>
              </a:rPr>
              <a:t>5 lecturers / assistant lecturers </a:t>
            </a:r>
          </a:p>
          <a:p>
            <a:r>
              <a:rPr lang="en-US" dirty="0" smtClean="0">
                <a:solidFill>
                  <a:srgbClr val="8AAF3E"/>
                </a:solidFill>
              </a:rPr>
              <a:t>(</a:t>
            </a:r>
            <a:r>
              <a:rPr lang="en-US" dirty="0">
                <a:solidFill>
                  <a:srgbClr val="8AAF3E"/>
                </a:solidFill>
              </a:rPr>
              <a:t>≈35% faculty </a:t>
            </a:r>
            <a:r>
              <a:rPr lang="en-US" dirty="0" smtClean="0">
                <a:solidFill>
                  <a:srgbClr val="8AAF3E"/>
                </a:solidFill>
              </a:rPr>
              <a:t>funding)</a:t>
            </a:r>
            <a:endParaRPr lang="en-US" dirty="0">
              <a:solidFill>
                <a:srgbClr val="8AAF3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515719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513A6F"/>
                </a:solidFill>
              </a:rPr>
              <a:t>19 researchers </a:t>
            </a:r>
          </a:p>
          <a:p>
            <a:r>
              <a:rPr lang="en-US" u="sng" dirty="0" smtClean="0">
                <a:solidFill>
                  <a:srgbClr val="513A6F"/>
                </a:solidFill>
              </a:rPr>
              <a:t>(mainly external grants)</a:t>
            </a:r>
            <a:endParaRPr lang="en-US" u="sng" dirty="0">
              <a:solidFill>
                <a:srgbClr val="513A6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65313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D6C1E"/>
                </a:solidFill>
              </a:rPr>
              <a:t>2 postdocs </a:t>
            </a:r>
          </a:p>
          <a:p>
            <a:pPr algn="r"/>
            <a:r>
              <a:rPr lang="en-US" dirty="0" smtClean="0">
                <a:solidFill>
                  <a:srgbClr val="CD6C1E"/>
                </a:solidFill>
              </a:rPr>
              <a:t>(1 faculty +1 external)</a:t>
            </a:r>
            <a:endParaRPr lang="en-US" dirty="0">
              <a:solidFill>
                <a:srgbClr val="CD6C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522920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26839B"/>
                </a:solidFill>
              </a:rPr>
              <a:t>1 research engineer (faculty + external grants</a:t>
            </a:r>
            <a:r>
              <a:rPr lang="en-US" dirty="0" smtClean="0">
                <a:solidFill>
                  <a:srgbClr val="1E6376"/>
                </a:solidFill>
              </a:rPr>
              <a:t>)</a:t>
            </a:r>
            <a:endParaRPr lang="en-US" dirty="0">
              <a:solidFill>
                <a:srgbClr val="1E637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279146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596C8D"/>
                </a:solidFill>
              </a:rPr>
              <a:t>13 PhD students </a:t>
            </a:r>
          </a:p>
          <a:p>
            <a:pPr algn="r"/>
            <a:r>
              <a:rPr lang="en-US" dirty="0" smtClean="0">
                <a:solidFill>
                  <a:srgbClr val="6D85AC"/>
                </a:solidFill>
              </a:rPr>
              <a:t>(</a:t>
            </a:r>
            <a:r>
              <a:rPr lang="en-US" dirty="0">
                <a:solidFill>
                  <a:srgbClr val="6D85AC"/>
                </a:solidFill>
              </a:rPr>
              <a:t>faculty + external grants)</a:t>
            </a:r>
          </a:p>
          <a:p>
            <a:pPr algn="r"/>
            <a:endParaRPr lang="en-US" dirty="0">
              <a:solidFill>
                <a:srgbClr val="6D85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6237312"/>
            <a:ext cx="5343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One ongoing professor recruitment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184482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38584"/>
                </a:solidFill>
              </a:rPr>
              <a:t>2 postdoctoral research fellows</a:t>
            </a:r>
          </a:p>
          <a:p>
            <a:pPr algn="r"/>
            <a:r>
              <a:rPr lang="en-US" dirty="0" smtClean="0">
                <a:solidFill>
                  <a:srgbClr val="D38584"/>
                </a:solidFill>
              </a:rPr>
              <a:t>(external + faculty funding)</a:t>
            </a:r>
            <a:endParaRPr lang="en-US" dirty="0">
              <a:solidFill>
                <a:srgbClr val="D385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8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747" y="4509120"/>
            <a:ext cx="8853236" cy="1700808"/>
          </a:xfrm>
        </p:spPr>
        <p:txBody>
          <a:bodyPr>
            <a:normAutofit/>
          </a:bodyPr>
          <a:lstStyle/>
          <a:p>
            <a:pPr marL="266700" lvl="2" indent="-266700"/>
            <a:r>
              <a:rPr lang="en-GB" sz="2000" dirty="0" smtClean="0"/>
              <a:t>Include 5</a:t>
            </a:r>
            <a:r>
              <a:rPr lang="en-GB" sz="2000" dirty="0"/>
              <a:t>-10 MSEK annually for </a:t>
            </a:r>
            <a:r>
              <a:rPr lang="en-GB" sz="2000" dirty="0" smtClean="0"/>
              <a:t>to instrument </a:t>
            </a:r>
            <a:r>
              <a:rPr lang="en-GB" sz="2000" dirty="0"/>
              <a:t>development </a:t>
            </a:r>
            <a:r>
              <a:rPr lang="en-GB" sz="2000" dirty="0" smtClean="0"/>
              <a:t>and support  </a:t>
            </a:r>
            <a:endParaRPr lang="en-GB" sz="2000" dirty="0"/>
          </a:p>
          <a:p>
            <a:pPr marL="266700" lvl="2" indent="-266700"/>
            <a:r>
              <a:rPr lang="en-GB" sz="2000" dirty="0" smtClean="0"/>
              <a:t>External funding has </a:t>
            </a:r>
            <a:r>
              <a:rPr lang="en-GB" sz="2000" dirty="0"/>
              <a:t>increased </a:t>
            </a:r>
            <a:r>
              <a:rPr lang="en-GB" sz="2000" dirty="0" smtClean="0"/>
              <a:t>by 30</a:t>
            </a:r>
            <a:r>
              <a:rPr lang="en-GB" sz="2000" dirty="0"/>
              <a:t>% </a:t>
            </a:r>
            <a:r>
              <a:rPr lang="en-GB" sz="2000" dirty="0" smtClean="0"/>
              <a:t> (since 2010)</a:t>
            </a:r>
          </a:p>
          <a:p>
            <a:pPr marL="266700" lvl="2" indent="-266700"/>
            <a:r>
              <a:rPr lang="en-GB" sz="2000" dirty="0" smtClean="0"/>
              <a:t>Teaching has </a:t>
            </a:r>
            <a:r>
              <a:rPr lang="en-GB" sz="2000" dirty="0"/>
              <a:t>increased </a:t>
            </a:r>
            <a:r>
              <a:rPr lang="en-GB" sz="2000" dirty="0" smtClean="0"/>
              <a:t>by 80</a:t>
            </a:r>
            <a:r>
              <a:rPr lang="en-GB" sz="2000" dirty="0"/>
              <a:t>% (since </a:t>
            </a:r>
            <a:r>
              <a:rPr lang="en-GB" sz="2000" dirty="0" smtClean="0"/>
              <a:t>2010</a:t>
            </a:r>
            <a:r>
              <a:rPr lang="en-GB" sz="2000" dirty="0"/>
              <a:t>)</a:t>
            </a:r>
            <a:endParaRPr lang="en-GB" sz="2000" b="1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74645805"/>
              </p:ext>
            </p:extLst>
          </p:nvPr>
        </p:nvGraphicFramePr>
        <p:xfrm>
          <a:off x="2303321" y="1484784"/>
          <a:ext cx="6819076" cy="290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1712" y="1484784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D619E"/>
                </a:solidFill>
              </a:rPr>
              <a:t>External funding</a:t>
            </a:r>
          </a:p>
          <a:p>
            <a:r>
              <a:rPr lang="en-US" sz="2000" dirty="0" smtClean="0">
                <a:solidFill>
                  <a:srgbClr val="2D619E"/>
                </a:solidFill>
              </a:rPr>
              <a:t>e.g. VR</a:t>
            </a:r>
            <a:r>
              <a:rPr lang="en-US" sz="2000" dirty="0">
                <a:solidFill>
                  <a:srgbClr val="2D619E"/>
                </a:solidFill>
              </a:rPr>
              <a:t>, SSF, ERC, Wallenberg and Carl </a:t>
            </a:r>
            <a:r>
              <a:rPr lang="en-US" sz="2000" dirty="0" err="1">
                <a:solidFill>
                  <a:srgbClr val="2D619E"/>
                </a:solidFill>
              </a:rPr>
              <a:t>Trygger</a:t>
            </a:r>
            <a:r>
              <a:rPr lang="en-US" sz="2000" dirty="0">
                <a:solidFill>
                  <a:srgbClr val="2D619E"/>
                </a:solidFill>
              </a:rPr>
              <a:t> Foundation, Energy agency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7" y="263691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33531"/>
                </a:solidFill>
              </a:rPr>
              <a:t>FFF (Faculty funded research)</a:t>
            </a:r>
            <a:endParaRPr lang="en-US" sz="2000" dirty="0">
              <a:solidFill>
                <a:srgbClr val="B3353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48478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AAF3E"/>
                </a:solidFill>
              </a:rPr>
              <a:t>PhD funding, co-financing </a:t>
            </a:r>
            <a:r>
              <a:rPr lang="en-US" sz="2000" dirty="0" err="1" smtClean="0">
                <a:solidFill>
                  <a:srgbClr val="8AAF3E"/>
                </a:solidFill>
              </a:rPr>
              <a:t>etc</a:t>
            </a:r>
            <a:r>
              <a:rPr lang="en-US" sz="2000" dirty="0" smtClean="0">
                <a:solidFill>
                  <a:srgbClr val="8AAF3E"/>
                </a:solidFill>
              </a:rPr>
              <a:t> from faculty</a:t>
            </a:r>
            <a:endParaRPr lang="en-US" sz="2000" dirty="0">
              <a:solidFill>
                <a:srgbClr val="8AAF3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1484784"/>
            <a:ext cx="2036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3529C"/>
                </a:solidFill>
              </a:rPr>
              <a:t>Teaching (faculty)</a:t>
            </a:r>
            <a:endParaRPr lang="en-US" sz="2000" dirty="0">
              <a:solidFill>
                <a:srgbClr val="73529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77498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Several long</a:t>
            </a: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-term 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high-risk </a:t>
            </a: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projects 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+ Substantial short-term </a:t>
            </a: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external funding </a:t>
            </a:r>
            <a:endParaRPr lang="en-GB" sz="2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			</a:t>
            </a:r>
            <a:r>
              <a:rPr lang="en-GB" sz="20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Pressure for more funding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2852936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60 %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779096" cy="1143000"/>
          </a:xfrm>
        </p:spPr>
        <p:txBody>
          <a:bodyPr/>
          <a:lstStyle/>
          <a:p>
            <a:pPr lvl="1" algn="r" rtl="0">
              <a:spcBef>
                <a:spcPct val="0"/>
              </a:spcBef>
            </a:pPr>
            <a:r>
              <a:rPr lang="en-GB" sz="2400" dirty="0" smtClean="0"/>
              <a:t>Total annual budget 58 MSEK. (≈6 M$/M€)</a:t>
            </a:r>
            <a:br>
              <a:rPr lang="en-GB" sz="2400" dirty="0" smtClean="0"/>
            </a:b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2780928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20 %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2204864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10 %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1988840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10 %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1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77909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From three programmes to one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18" r="12492" b="482"/>
          <a:stretch/>
        </p:blipFill>
        <p:spPr bwMode="auto">
          <a:xfrm>
            <a:off x="0" y="1197983"/>
            <a:ext cx="4626572" cy="566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6036" y="1484784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Molecular Physics +</a:t>
            </a:r>
          </a:p>
          <a:p>
            <a:pPr algn="ctr"/>
            <a:r>
              <a:rPr lang="en-US" sz="2000" dirty="0" smtClean="0"/>
              <a:t>Surface and Interface Science + </a:t>
            </a:r>
          </a:p>
          <a:p>
            <a:pPr algn="ctr"/>
            <a:r>
              <a:rPr lang="en-US" sz="2000" dirty="0" smtClean="0"/>
              <a:t>Soft X-ray Physics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644008" y="4797152"/>
            <a:ext cx="4499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Research </a:t>
            </a:r>
            <a:r>
              <a:rPr lang="en-US" sz="2000" dirty="0"/>
              <a:t>on light-matter interactions at the atomic level for understanding and control of electronic properties </a:t>
            </a:r>
            <a:r>
              <a:rPr lang="en-US" sz="2000" dirty="0" smtClean="0"/>
              <a:t>of molecules </a:t>
            </a:r>
            <a:r>
              <a:rPr lang="en-US" sz="2000" dirty="0"/>
              <a:t>and liquids and </a:t>
            </a:r>
            <a:r>
              <a:rPr lang="en-US" sz="2000" dirty="0" smtClean="0"/>
              <a:t>new </a:t>
            </a:r>
            <a:r>
              <a:rPr lang="en-US" sz="2000" dirty="0"/>
              <a:t>functional materials.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6624" y="3645024"/>
            <a:ext cx="5033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Molecular and Condensed Matter Physics</a:t>
            </a:r>
            <a:endParaRPr lang="en-US" sz="2200" b="1" dirty="0"/>
          </a:p>
        </p:txBody>
      </p:sp>
      <p:sp>
        <p:nvSpPr>
          <p:cNvPr id="8" name="Down Arrow 7"/>
          <p:cNvSpPr/>
          <p:nvPr/>
        </p:nvSpPr>
        <p:spPr>
          <a:xfrm>
            <a:off x="6444208" y="2852936"/>
            <a:ext cx="576064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51426" y="4299369"/>
            <a:ext cx="1161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000" dirty="0" smtClean="0"/>
              <a:t>…</a:t>
            </a:r>
            <a:r>
              <a:rPr lang="sv-SE" sz="2000" dirty="0" smtClean="0"/>
              <a:t>t</a:t>
            </a:r>
            <a:r>
              <a:rPr lang="en-US" sz="2000" dirty="0" smtClean="0"/>
              <a:t>o do</a:t>
            </a:r>
            <a:r>
              <a:rPr lang="mr-IN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411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749124"/>
            <a:ext cx="3180358" cy="3264052"/>
          </a:xfrm>
          <a:prstGeom prst="rect">
            <a:avLst/>
          </a:prstGeom>
        </p:spPr>
      </p:pic>
      <p:sp>
        <p:nvSpPr>
          <p:cNvPr id="4" name="Content Placeholder 7"/>
          <p:cNvSpPr>
            <a:spLocks noGrp="1"/>
          </p:cNvSpPr>
          <p:nvPr>
            <p:ph sz="half" idx="1"/>
          </p:nvPr>
        </p:nvSpPr>
        <p:spPr>
          <a:xfrm>
            <a:off x="107504" y="5112965"/>
            <a:ext cx="9036496" cy="174503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X-rays: Synchrotrons, XFEL, home-labs (XPS, HHG), </a:t>
            </a:r>
            <a:r>
              <a:rPr lang="mr-IN" dirty="0" smtClean="0"/>
              <a:t>…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Close to </a:t>
            </a:r>
            <a:r>
              <a:rPr lang="en-GB" dirty="0" smtClean="0"/>
              <a:t>100 weeks of </a:t>
            </a:r>
            <a:r>
              <a:rPr lang="en-GB" dirty="0" err="1" smtClean="0"/>
              <a:t>beamtime</a:t>
            </a:r>
            <a:r>
              <a:rPr lang="en-GB" dirty="0"/>
              <a:t>/</a:t>
            </a:r>
            <a:r>
              <a:rPr lang="en-GB" dirty="0" smtClean="0"/>
              <a:t>year outside Uppsala University.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smtClean="0"/>
              <a:t>70</a:t>
            </a:r>
            <a:r>
              <a:rPr lang="en-GB" dirty="0"/>
              <a:t>-80 papers/</a:t>
            </a:r>
            <a:r>
              <a:rPr lang="en-GB" dirty="0" smtClean="0"/>
              <a:t>year (10 % high profile)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External co-authors</a:t>
            </a:r>
            <a:r>
              <a:rPr lang="en-GB" dirty="0"/>
              <a:t> </a:t>
            </a:r>
            <a:r>
              <a:rPr lang="en-GB" dirty="0" smtClean="0"/>
              <a:t>on the vast majority of our papers. 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Extensive collaborations outside division.</a:t>
            </a: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91680" y="387821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/>
                <a:cs typeface="Arial"/>
              </a:rPr>
              <a:t>From “technique-based” to </a:t>
            </a:r>
            <a:endParaRPr lang="en-GB" sz="2800" dirty="0" smtClean="0">
              <a:latin typeface="Arial"/>
              <a:cs typeface="Arial"/>
            </a:endParaRPr>
          </a:p>
          <a:p>
            <a:pPr algn="ctr"/>
            <a:r>
              <a:rPr lang="en-GB" sz="2800" dirty="0" smtClean="0">
                <a:latin typeface="Arial"/>
                <a:cs typeface="Arial"/>
              </a:rPr>
              <a:t>“</a:t>
            </a:r>
            <a:r>
              <a:rPr lang="en-GB" sz="2800" dirty="0">
                <a:latin typeface="Arial"/>
                <a:cs typeface="Arial"/>
              </a:rPr>
              <a:t>application-motivated” </a:t>
            </a:r>
            <a:r>
              <a:rPr lang="en-GB" sz="2800" dirty="0" smtClean="0">
                <a:latin typeface="Arial"/>
                <a:cs typeface="Arial"/>
              </a:rPr>
              <a:t>research </a:t>
            </a:r>
          </a:p>
          <a:p>
            <a:pPr algn="ctr"/>
            <a:r>
              <a:rPr lang="en-GB" sz="2800" dirty="0" smtClean="0">
                <a:latin typeface="Arial"/>
                <a:cs typeface="Arial"/>
              </a:rPr>
              <a:t>in three new themes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28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617" y="4941168"/>
            <a:ext cx="2001839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X-ray based methodology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Main current development projects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545710"/>
            <a:ext cx="1121420" cy="1098297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4782169"/>
            <a:ext cx="1573117" cy="16437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MG_1442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715429"/>
            <a:ext cx="1208742" cy="171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M:\Veritas\Q-chamber\Papper 201506XX\Fig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985792"/>
            <a:ext cx="2330639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18151"/>
              </p:ext>
            </p:extLst>
          </p:nvPr>
        </p:nvGraphicFramePr>
        <p:xfrm>
          <a:off x="107504" y="2132856"/>
          <a:ext cx="8964487" cy="2225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223224"/>
                <a:gridCol w="2541397"/>
                <a:gridCol w="41998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Technique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TIME RESOLVED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HELIOS (HHG @ UU)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fs</a:t>
                      </a:r>
                      <a:r>
                        <a:rPr lang="en-US" sz="1600" dirty="0" smtClean="0"/>
                        <a:t> PES and T-MOKE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HIGH RESOLUTION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VERITAS </a:t>
                      </a:r>
                      <a:r>
                        <a:rPr lang="en-US" sz="1600" baseline="0" dirty="0" smtClean="0"/>
                        <a:t> @ </a:t>
                      </a:r>
                      <a:r>
                        <a:rPr lang="en-US" sz="1600" dirty="0" smtClean="0"/>
                        <a:t>MAX</a:t>
                      </a:r>
                      <a:r>
                        <a:rPr lang="en-US" sz="1600" baseline="0" dirty="0" smtClean="0"/>
                        <a:t> 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RIXS &gt;30 K resolving power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EFFICIENT DETECTION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UBjL</a:t>
                      </a:r>
                      <a:r>
                        <a:rPr lang="en-US" sz="1600" dirty="0" smtClean="0"/>
                        <a:t> @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Bessy</a:t>
                      </a:r>
                      <a:r>
                        <a:rPr lang="en-US" sz="1600" dirty="0" smtClean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PES using </a:t>
                      </a:r>
                      <a:r>
                        <a:rPr lang="en-US" sz="1600" dirty="0" err="1" smtClean="0"/>
                        <a:t>ArTOF</a:t>
                      </a:r>
                      <a:r>
                        <a:rPr lang="en-US" sz="1600" baseline="0" dirty="0" smtClean="0"/>
                        <a:t> - </a:t>
                      </a:r>
                      <a:r>
                        <a:rPr lang="en-US" sz="1600" dirty="0" smtClean="0"/>
                        <a:t>1000 times faster acquisition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ENVIRONMENTS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SPECIES, HIPPIE @ MAX</a:t>
                      </a:r>
                      <a:r>
                        <a:rPr lang="en-US" sz="1600" baseline="0" dirty="0" smtClean="0"/>
                        <a:t> 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pressure PES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FF"/>
                          </a:solidFill>
                        </a:rPr>
                        <a:t>HIGH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SQS </a:t>
                      </a:r>
                      <a:r>
                        <a:rPr lang="en-US" sz="1600" baseline="0" dirty="0" smtClean="0"/>
                        <a:t>@ </a:t>
                      </a:r>
                      <a:r>
                        <a:rPr lang="en-US" sz="1600" dirty="0" smtClean="0"/>
                        <a:t>XFEL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RIXS for SQS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05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48064" y="1700808"/>
            <a:ext cx="4015713" cy="2304256"/>
            <a:chOff x="4932040" y="1844824"/>
            <a:chExt cx="3011785" cy="1728192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9806" y="1906545"/>
              <a:ext cx="2954019" cy="1666471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4932040" y="1844824"/>
              <a:ext cx="1386376" cy="308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1340768"/>
            <a:ext cx="8424936" cy="57606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Molecules: </a:t>
            </a:r>
            <a:r>
              <a:rPr lang="en-US" sz="2000" dirty="0" smtClean="0">
                <a:latin typeface="Arial"/>
                <a:cs typeface="Arial"/>
              </a:rPr>
              <a:t>From </a:t>
            </a:r>
            <a:r>
              <a:rPr lang="en-US" sz="2000" dirty="0">
                <a:latin typeface="Arial"/>
                <a:cs typeface="Arial"/>
              </a:rPr>
              <a:t>atoms and molecules to clusters and biomolecules</a:t>
            </a:r>
          </a:p>
          <a:p>
            <a:pPr marL="457200" lvl="1" indent="0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en-US" sz="2000" b="1" dirty="0" smtClean="0">
              <a:latin typeface="Arial"/>
              <a:cs typeface="Arial"/>
            </a:endParaRPr>
          </a:p>
          <a:p>
            <a:pPr marL="0" lvl="1" indent="0">
              <a:buNone/>
            </a:pPr>
            <a:endParaRPr lang="en-US" sz="20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400600" cy="1143000"/>
          </a:xfrm>
        </p:spPr>
        <p:txBody>
          <a:bodyPr>
            <a:normAutofit/>
          </a:bodyPr>
          <a:lstStyle/>
          <a:p>
            <a:r>
              <a:rPr lang="en-US" dirty="0"/>
              <a:t>Molecules and Liquids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592" y="5868788"/>
            <a:ext cx="186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Microscopic structure and composition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50648" y="6072038"/>
            <a:ext cx="1480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 err="1" smtClean="0">
                <a:latin typeface="Arial"/>
                <a:cs typeface="Arial"/>
              </a:rPr>
              <a:t>Macroscopic</a:t>
            </a:r>
            <a:r>
              <a:rPr lang="sv-SE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sv-SE" dirty="0" err="1" smtClean="0">
                <a:latin typeface="Arial"/>
                <a:cs typeface="Arial"/>
              </a:rPr>
              <a:t>properties</a:t>
            </a:r>
            <a:endParaRPr lang="sv-SE" dirty="0">
              <a:latin typeface="Arial"/>
              <a:cs typeface="Arial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627784" y="6216054"/>
            <a:ext cx="534307" cy="309079"/>
          </a:xfrm>
          <a:prstGeom prst="righ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241" y="5771741"/>
            <a:ext cx="957143" cy="992993"/>
          </a:xfrm>
          <a:prstGeom prst="rect">
            <a:avLst/>
          </a:prstGeom>
        </p:spPr>
      </p:pic>
      <p:grpSp>
        <p:nvGrpSpPr>
          <p:cNvPr id="56" name="Group 61"/>
          <p:cNvGrpSpPr/>
          <p:nvPr/>
        </p:nvGrpSpPr>
        <p:grpSpPr>
          <a:xfrm>
            <a:off x="4644009" y="6072033"/>
            <a:ext cx="2448271" cy="646331"/>
            <a:chOff x="5191561" y="5187631"/>
            <a:chExt cx="2622045" cy="678227"/>
          </a:xfrm>
        </p:grpSpPr>
        <p:sp>
          <p:nvSpPr>
            <p:cNvPr id="57" name="TextBox 49"/>
            <p:cNvSpPr txBox="1"/>
            <p:nvPr/>
          </p:nvSpPr>
          <p:spPr>
            <a:xfrm>
              <a:off x="5654275" y="5187631"/>
              <a:ext cx="2159331" cy="678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err="1" smtClean="0">
                  <a:latin typeface="Arial"/>
                  <a:cs typeface="Arial"/>
                </a:rPr>
                <a:t>Parametrizations</a:t>
              </a:r>
              <a:r>
                <a:rPr lang="sv-SE" dirty="0" smtClean="0">
                  <a:latin typeface="Arial"/>
                  <a:cs typeface="Arial"/>
                </a:rPr>
                <a:t> </a:t>
              </a:r>
            </a:p>
            <a:p>
              <a:pPr algn="ctr"/>
              <a:r>
                <a:rPr lang="sv-SE" dirty="0" smtClean="0">
                  <a:latin typeface="Arial"/>
                  <a:cs typeface="Arial"/>
                </a:rPr>
                <a:t>for </a:t>
              </a:r>
              <a:r>
                <a:rPr lang="sv-SE" dirty="0" err="1" smtClean="0">
                  <a:latin typeface="Arial"/>
                  <a:cs typeface="Arial"/>
                </a:rPr>
                <a:t>modeling</a:t>
              </a:r>
              <a:endParaRPr lang="sv-SE" dirty="0">
                <a:latin typeface="Arial"/>
                <a:cs typeface="Arial"/>
              </a:endParaRPr>
            </a:p>
          </p:txBody>
        </p:sp>
        <p:sp>
          <p:nvSpPr>
            <p:cNvPr id="58" name="Right Arrow 55"/>
            <p:cNvSpPr/>
            <p:nvPr/>
          </p:nvSpPr>
          <p:spPr>
            <a:xfrm>
              <a:off x="5191561" y="5338754"/>
              <a:ext cx="572231" cy="324332"/>
            </a:xfrm>
            <a:prstGeom prst="rightArrow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/>
                <a:cs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17744479">
            <a:off x="158302" y="5778997"/>
            <a:ext cx="959412" cy="1111396"/>
            <a:chOff x="4260680" y="1304365"/>
            <a:chExt cx="4614206" cy="4355403"/>
          </a:xfrm>
        </p:grpSpPr>
        <p:sp>
          <p:nvSpPr>
            <p:cNvPr id="27" name="Oval 26"/>
            <p:cNvSpPr/>
            <p:nvPr/>
          </p:nvSpPr>
          <p:spPr>
            <a:xfrm>
              <a:off x="5464547" y="2536004"/>
              <a:ext cx="1748715" cy="1748715"/>
            </a:xfrm>
            <a:prstGeom prst="ellipse">
              <a:avLst/>
            </a:prstGeom>
            <a:blipFill rotWithShape="1">
              <a:blip r:embed="rId5"/>
              <a:tile tx="0" ty="0" sx="100000" sy="100000" flip="none" algn="tl"/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kern="120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92132" y="3587595"/>
              <a:ext cx="2407734" cy="20721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2197316">
              <a:off x="4260680" y="1304365"/>
              <a:ext cx="2407734" cy="20721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7152" y="2121538"/>
              <a:ext cx="2407734" cy="2072173"/>
            </a:xfrm>
            <a:prstGeom prst="rect">
              <a:avLst/>
            </a:prstGeom>
          </p:spPr>
        </p:pic>
      </p:grpSp>
      <p:pic>
        <p:nvPicPr>
          <p:cNvPr id="62" name="Picture 61" descr="c_407634-l_3-k_molliq_wa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45024"/>
            <a:ext cx="2556151" cy="187220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427984" y="1724615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FEL: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“Diffraction before destruction”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Plasma dynamics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25" t="9648" r="11681" b="22983"/>
          <a:stretch/>
        </p:blipFill>
        <p:spPr>
          <a:xfrm>
            <a:off x="179512" y="1851834"/>
            <a:ext cx="1296144" cy="178112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663"/>
          <a:stretch/>
        </p:blipFill>
        <p:spPr>
          <a:xfrm>
            <a:off x="1475656" y="1940044"/>
            <a:ext cx="1512168" cy="170498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95536" y="36450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Design of dye molecules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6336" y="548680"/>
            <a:ext cx="1049412" cy="1031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4534088"/>
            <a:ext cx="5976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 smtClean="0">
                <a:latin typeface="Arial"/>
                <a:cs typeface="Arial"/>
              </a:rPr>
              <a:t>Liquids: </a:t>
            </a:r>
          </a:p>
          <a:p>
            <a:pPr marL="0" lvl="1"/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Basic solvation </a:t>
            </a:r>
          </a:p>
          <a:p>
            <a:pPr marL="0" lvl="1"/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X-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ray induced dynamics </a:t>
            </a:r>
            <a:endParaRPr lang="en-US" sz="2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lvl="1"/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Atmospheric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molecular science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48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907704" y="485800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Functional Materials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basic to applied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620688"/>
            <a:ext cx="1080120" cy="105413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83768" y="5733256"/>
            <a:ext cx="28803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latin typeface="Arial"/>
                <a:cs typeface="Arial"/>
              </a:rPr>
              <a:t>Were is the electron in energy and space?</a:t>
            </a:r>
          </a:p>
          <a:p>
            <a:r>
              <a:rPr lang="is-IS" sz="1600" dirty="0" smtClean="0">
                <a:latin typeface="Arial"/>
                <a:cs typeface="Arial"/>
              </a:rPr>
              <a:t>Plogmaker et al. Rev</a:t>
            </a:r>
            <a:r>
              <a:rPr lang="is-IS" sz="1600" dirty="0">
                <a:latin typeface="Arial"/>
                <a:cs typeface="Arial"/>
              </a:rPr>
              <a:t>. Sci. Instrum. 86, 123107 (2015)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25" name="Picture 24" descr="Screen Shot 2016-06-11 at 20.08.0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077072"/>
            <a:ext cx="3240360" cy="2065419"/>
          </a:xfrm>
          <a:prstGeom prst="rect">
            <a:avLst/>
          </a:prstGeom>
        </p:spPr>
      </p:pic>
      <p:pic>
        <p:nvPicPr>
          <p:cNvPr id="28" name="Picture 27" descr="Screen Shot 2016-06-11 at 20.06.46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3861048"/>
            <a:ext cx="1191064" cy="140749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508104" y="6165304"/>
            <a:ext cx="33322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Where is the energy stored?</a:t>
            </a:r>
          </a:p>
          <a:p>
            <a:r>
              <a:rPr lang="en-US" sz="1600" dirty="0" err="1" smtClean="0">
                <a:latin typeface="Arial"/>
                <a:cs typeface="Arial"/>
              </a:rPr>
              <a:t>Luo</a:t>
            </a:r>
            <a:r>
              <a:rPr lang="en-US" sz="1600" dirty="0" smtClean="0">
                <a:latin typeface="Arial"/>
                <a:cs typeface="Arial"/>
              </a:rPr>
              <a:t> et al. Nature Chemistry (2016)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512" y="4437112"/>
            <a:ext cx="3222323" cy="2228376"/>
            <a:chOff x="323528" y="4941168"/>
            <a:chExt cx="2389311" cy="1652312"/>
          </a:xfrm>
        </p:grpSpPr>
        <p:pic>
          <p:nvPicPr>
            <p:cNvPr id="19" name="Picture 18"/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53" b="9612"/>
            <a:stretch/>
          </p:blipFill>
          <p:spPr bwMode="auto">
            <a:xfrm>
              <a:off x="323528" y="5085184"/>
              <a:ext cx="1728192" cy="1508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688" y="4941168"/>
              <a:ext cx="949151" cy="98728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016" y="1959746"/>
            <a:ext cx="2566808" cy="1685278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00808"/>
            <a:ext cx="2016224" cy="15779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5184576" cy="514665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Surfaces and interfaces</a:t>
            </a:r>
            <a:r>
              <a:rPr lang="en-US" sz="2000" dirty="0" smtClean="0">
                <a:latin typeface="Arial"/>
                <a:cs typeface="Arial"/>
              </a:rPr>
              <a:t>: </a:t>
            </a:r>
          </a:p>
          <a:p>
            <a:pPr marL="0" lvl="1" indent="0">
              <a:buNone/>
            </a:pPr>
            <a:r>
              <a:rPr lang="en-US" sz="2000" dirty="0" smtClean="0">
                <a:latin typeface="Arial"/>
                <a:cs typeface="Arial"/>
              </a:rPr>
              <a:t>Fundamentals</a:t>
            </a:r>
            <a:endParaRPr lang="en-US" sz="20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en-US" sz="2000" b="1" dirty="0" smtClean="0">
              <a:latin typeface="Arial"/>
              <a:cs typeface="Arial"/>
            </a:endParaRPr>
          </a:p>
          <a:p>
            <a:pPr marL="0" lvl="1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Magnetism</a:t>
            </a:r>
            <a:r>
              <a:rPr lang="en-US" sz="2000" dirty="0" smtClean="0">
                <a:latin typeface="Arial"/>
                <a:cs typeface="Arial"/>
              </a:rPr>
              <a:t>: </a:t>
            </a:r>
          </a:p>
          <a:p>
            <a:pPr marL="0" lvl="1" indent="0">
              <a:buNone/>
            </a:pPr>
            <a:r>
              <a:rPr lang="en-US" sz="2000" dirty="0" smtClean="0">
                <a:latin typeface="Arial"/>
                <a:cs typeface="Arial"/>
              </a:rPr>
              <a:t>Controlling </a:t>
            </a:r>
            <a:r>
              <a:rPr lang="en-US" sz="2000" dirty="0">
                <a:latin typeface="Arial"/>
                <a:cs typeface="Arial"/>
              </a:rPr>
              <a:t>atomic spins in space and time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20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Energy Materials: </a:t>
            </a: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Solar cells, batteries, </a:t>
            </a:r>
            <a:r>
              <a:rPr lang="en-US" sz="2000" dirty="0" err="1" smtClean="0">
                <a:latin typeface="Arial"/>
                <a:cs typeface="Arial"/>
              </a:rPr>
              <a:t>photocatalysis</a:t>
            </a:r>
            <a:endParaRPr lang="en-US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3502749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Following </a:t>
            </a:r>
            <a:r>
              <a:rPr lang="en-US" dirty="0" err="1" smtClean="0">
                <a:latin typeface="Arial"/>
                <a:cs typeface="Arial"/>
              </a:rPr>
              <a:t>fs</a:t>
            </a:r>
            <a:r>
              <a:rPr lang="en-US" dirty="0" smtClean="0">
                <a:latin typeface="Arial"/>
                <a:cs typeface="Arial"/>
              </a:rPr>
              <a:t> spin orientation (submitted)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29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U Guldk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 Guldkant</Template>
  <TotalTime>8219</TotalTime>
  <Words>1512</Words>
  <Application>Microsoft Macintosh PowerPoint</Application>
  <PresentationFormat>On-screen Show (4:3)</PresentationFormat>
  <Paragraphs>303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UU Guldkant</vt:lpstr>
      <vt:lpstr>Division of Molecular and Condensed Matter Physics</vt:lpstr>
      <vt:lpstr>Challenges and Opportunities  </vt:lpstr>
      <vt:lpstr>Human resources</vt:lpstr>
      <vt:lpstr>Total annual budget 58 MSEK. (≈6 M$/M€) </vt:lpstr>
      <vt:lpstr>From three programmes to one</vt:lpstr>
      <vt:lpstr>PowerPoint Presentation</vt:lpstr>
      <vt:lpstr>X-ray based methodology  Main current development projects  </vt:lpstr>
      <vt:lpstr>Molecules and Liquids</vt:lpstr>
      <vt:lpstr>Functional Materials basic to applied</vt:lpstr>
      <vt:lpstr>Division Leadership </vt:lpstr>
      <vt:lpstr>Use of funding</vt:lpstr>
      <vt:lpstr>Internal Processes</vt:lpstr>
      <vt:lpstr>External funding strategy</vt:lpstr>
      <vt:lpstr>Feedback from our self-evaluation</vt:lpstr>
      <vt:lpstr>Challenges and Opportunities  </vt:lpstr>
    </vt:vector>
  </TitlesOfParts>
  <Company>Engelska parken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Svensson</dc:creator>
  <cp:lastModifiedBy>Håkan Rensmo</cp:lastModifiedBy>
  <cp:revision>323</cp:revision>
  <cp:lastPrinted>2017-05-10T06:54:09Z</cp:lastPrinted>
  <dcterms:created xsi:type="dcterms:W3CDTF">2013-08-22T05:59:05Z</dcterms:created>
  <dcterms:modified xsi:type="dcterms:W3CDTF">2017-05-10T07:41:34Z</dcterms:modified>
</cp:coreProperties>
</file>