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257" r:id="rId4"/>
    <p:sldId id="277" r:id="rId5"/>
    <p:sldId id="273" r:id="rId6"/>
    <p:sldId id="280" r:id="rId7"/>
    <p:sldId id="275" r:id="rId8"/>
    <p:sldId id="261" r:id="rId9"/>
    <p:sldId id="281" r:id="rId10"/>
    <p:sldId id="282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37" autoAdjust="0"/>
  </p:normalViewPr>
  <p:slideViewPr>
    <p:cSldViewPr snapToGrid="0" snapToObjects="1">
      <p:cViewPr>
        <p:scale>
          <a:sx n="99" d="100"/>
          <a:sy n="99" d="100"/>
        </p:scale>
        <p:origin x="-1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32 scientists at Astronomy </a:t>
            </a:r>
          </a:p>
          <a:p>
            <a:pPr>
              <a:defRPr/>
            </a:pPr>
            <a:r>
              <a:rPr lang="en-US"/>
              <a:t>and  Space Physics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32 scientiste at Astronomy &amp; Space Physics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Staff</c:v>
                </c:pt>
                <c:pt idx="1">
                  <c:v>Researchers</c:v>
                </c:pt>
                <c:pt idx="2">
                  <c:v>PhD students</c:v>
                </c:pt>
                <c:pt idx="3">
                  <c:v>Visitors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9.0</c:v>
                </c:pt>
                <c:pt idx="1">
                  <c:v>6.0</c:v>
                </c:pt>
                <c:pt idx="2">
                  <c:v>14.0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416173182471"/>
          <c:y val="0.278452995925614"/>
          <c:w val="0.354348114029278"/>
          <c:h val="0.6618361816023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University funding (11  MSEK)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Faculty Funding (11  MSEK)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Theoretical astrophysics</c:v>
                </c:pt>
                <c:pt idx="1">
                  <c:v>Observtional astrophysics</c:v>
                </c:pt>
                <c:pt idx="2">
                  <c:v>Space &amp; plasma physics</c:v>
                </c:pt>
                <c:pt idx="3">
                  <c:v>Undergraduate teaching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</c:v>
                </c:pt>
                <c:pt idx="1">
                  <c:v>4.8</c:v>
                </c:pt>
                <c:pt idx="2">
                  <c:v>1.1</c:v>
                </c:pt>
                <c:pt idx="3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547372308079"/>
          <c:y val="0.204601721847226"/>
          <c:w val="0.389446144214471"/>
          <c:h val="0.7364842947001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External funding (15 MSEK)</c:v>
                </c:pt>
              </c:strCache>
            </c:strRef>
          </c:tx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Theoretical astrophysics</c:v>
                </c:pt>
                <c:pt idx="1">
                  <c:v>Observational astrophysics</c:v>
                </c:pt>
                <c:pt idx="2">
                  <c:v>Instrument development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4.2</c:v>
                </c:pt>
                <c:pt idx="1">
                  <c:v>6.6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121840033154"/>
          <c:y val="0.296662258684739"/>
          <c:w val="0.358825528387899"/>
          <c:h val="0.552363221025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142F2-59E2-DE43-A6ED-D9A6DF867078}" type="datetimeFigureOut">
              <a:rPr lang="en-US" smtClean="0"/>
              <a:t>17-05-09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E96A-EB81-7A47-A074-E35C7B3F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C957-BB70-FF49-B026-975BBFEBC840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135CC-6A43-4345-AC3F-8F7DBF79E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7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41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96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6CDDC6-81D0-5043-8D2F-3F3135DE4385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7788" y="912813"/>
            <a:ext cx="4164012" cy="3122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571" y="4337445"/>
            <a:ext cx="4771270" cy="346644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62F0595-D6A6-914A-AAD9-BD13B325866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7788" y="912813"/>
            <a:ext cx="4164012" cy="31226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571" y="4337445"/>
            <a:ext cx="4771270" cy="346644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42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66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5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92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programme professors are responsible for research and budgets within their different programmes.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programmes collaborate very well and a fourth person take on much of the administrative work as head of division, leads the division council, and acts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link to the department directorate.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choice is currently accepted by the board and director for one year at a time.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division was recently </a:t>
            </a:r>
            <a:r>
              <a:rPr lang="en-GB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reelected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personnel to be proposed for another year.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programme professors collaborate very well and the economic boundaries between the programmes are adjusted when needed.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some opposition to that the faculty budget is governed by the programme professors through the division head.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division council holds representatives for PhD students, Young researchers, Senior researchers and the administrator helping us with our accounting.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council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meets once a month during semesters before each preparatory board meeting to discuss those items and other issues that arise. There may be extra meetings when needed.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protocol of the meeting is written by the</a:t>
            </a:r>
            <a:r>
              <a:rPr lang="en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chair person</a:t>
            </a:r>
            <a:r>
              <a:rPr lang="en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circulated to the council before distribution.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35CC-6A43-4345-AC3F-8F7DBF79E06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984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4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7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10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0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88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01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41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04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01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3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9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D6C8-2E7C-FD44-9146-5C3A7441F218}" type="datetimeFigureOut">
              <a:rPr lang="sv-SE" smtClean="0"/>
              <a:t>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1DE6-26F9-444E-BCA4-9CFDA6656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2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.png"/><Relationship Id="rId5" Type="http://schemas.openxmlformats.org/officeDocument/2006/relationships/image" Target="../media/image15.jpe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54200" y="1797050"/>
            <a:ext cx="5562600" cy="1470025"/>
          </a:xfrm>
        </p:spPr>
        <p:txBody>
          <a:bodyPr/>
          <a:lstStyle/>
          <a:p>
            <a:r>
              <a:rPr lang="en-GB" dirty="0" smtClean="0"/>
              <a:t>Division of Astronomy and Space Physics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605881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 cooperation with </a:t>
            </a: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sz="3600" dirty="0" smtClean="0">
                <a:solidFill>
                  <a:schemeClr val="tx1"/>
                </a:solidFill>
              </a:rPr>
              <a:t>Swedish Institute of Space Physics (</a:t>
            </a:r>
            <a:r>
              <a:rPr lang="en-GB" sz="3600" dirty="0" smtClean="0">
                <a:solidFill>
                  <a:srgbClr val="0000FF"/>
                </a:solidFill>
              </a:rPr>
              <a:t>IRF</a:t>
            </a:r>
            <a:r>
              <a:rPr lang="en-GB" sz="3600" dirty="0" smtClean="0">
                <a:solidFill>
                  <a:schemeClr val="tx1"/>
                </a:solidFill>
              </a:rPr>
              <a:t>)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uu_angstr_swe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95"/>
          <a:stretch/>
        </p:blipFill>
        <p:spPr>
          <a:xfrm>
            <a:off x="247541" y="5690112"/>
            <a:ext cx="22028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 &amp; Space Wish </a:t>
            </a:r>
            <a:r>
              <a:rPr lang="en-US" dirty="0"/>
              <a:t>L</a:t>
            </a:r>
            <a:r>
              <a:rPr lang="en-US" dirty="0" smtClean="0"/>
              <a:t>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University research grants are needed to smooth the variations in external funding.</a:t>
            </a:r>
            <a:br>
              <a:rPr lang="en-US" sz="2400" dirty="0" smtClean="0"/>
            </a:br>
            <a:r>
              <a:rPr lang="en-US" sz="2400" dirty="0" smtClean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Clear tenure-track system with several control points is urgently needed.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University support of experimental research is crucial to secure UU participation in large international projects.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 fully-fledged Bachelor program, with a sufficient curriculum and a project in Astronomy, is needed to attract Astronomy students.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695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388" y="471488"/>
            <a:ext cx="878522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56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  <a:defRPr/>
            </a:pPr>
            <a:r>
              <a:rPr lang="en-GB" sz="2900" b="1" dirty="0" smtClean="0">
                <a:solidFill>
                  <a:srgbClr val="800000"/>
                </a:solidFill>
                <a:latin typeface="Arial" charset="0"/>
              </a:rPr>
              <a:t>Astronomy &amp; Space Physics: Research Profiles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5392738"/>
            <a:ext cx="10699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488113" y="2405063"/>
            <a:ext cx="2655887" cy="24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20" tIns="4716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8175" indent="-277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spcAft>
                <a:spcPts val="550"/>
              </a:spcAft>
              <a:buClrTx/>
              <a:buFontTx/>
              <a:buNone/>
              <a:defRPr/>
            </a:pPr>
            <a:endParaRPr lang="en-GB" sz="500" dirty="0" smtClean="0">
              <a:solidFill>
                <a:srgbClr val="DC2300"/>
              </a:solidFill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Computations of micro-physical data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Hydrodynamic models of stars &amp; stellar winds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Comparison with observations of evolved stars (ALMA &amp; infrared)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829425" y="2462213"/>
            <a:ext cx="2206625" cy="2708275"/>
          </a:xfrm>
          <a:prstGeom prst="wedgeRoundRectCallout">
            <a:avLst>
              <a:gd name="adj1" fmla="val -60457"/>
              <a:gd name="adj2" fmla="val -319"/>
              <a:gd name="adj3" fmla="val 16667"/>
            </a:avLst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-278071" y="1983991"/>
            <a:ext cx="2689226" cy="23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20" tIns="4716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8175" indent="-277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spcAft>
                <a:spcPts val="550"/>
              </a:spcAft>
              <a:buClrTx/>
              <a:buFontTx/>
              <a:buNone/>
              <a:defRPr/>
            </a:pPr>
            <a:endParaRPr lang="en-GB" sz="500" dirty="0" smtClean="0">
              <a:solidFill>
                <a:srgbClr val="DC2300"/>
              </a:solidFill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ESO VLT and E-ELT instrumentation for studying stars and exoplanets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Stars and </a:t>
            </a:r>
            <a:r>
              <a:rPr lang="en-GB" sz="1600" dirty="0" err="1" smtClean="0">
                <a:latin typeface="Arial" charset="0"/>
              </a:rPr>
              <a:t>exoplanets</a:t>
            </a:r>
            <a:endParaRPr lang="en-GB" sz="1600" dirty="0" smtClean="0"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Stellar </a:t>
            </a:r>
            <a:r>
              <a:rPr lang="en-GB" sz="1600" dirty="0" smtClean="0">
                <a:latin typeface="Arial" charset="0"/>
              </a:rPr>
              <a:t>magnetic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fields</a:t>
            </a:r>
            <a:endParaRPr lang="en-GB" sz="1600" dirty="0"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Milky Way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38525" y="860425"/>
            <a:ext cx="3646488" cy="10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20" tIns="4716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8175" indent="-277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spcAft>
                <a:spcPts val="550"/>
              </a:spcAft>
              <a:buClrTx/>
              <a:buFontTx/>
              <a:buNone/>
              <a:defRPr/>
            </a:pPr>
            <a:endParaRPr lang="en-GB" sz="500" dirty="0" smtClean="0">
              <a:solidFill>
                <a:srgbClr val="DC2300"/>
              </a:solidFill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The first stars &amp; galaxies,       re-ionization of the Universe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Gaia: star survey of our galaxy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648075" y="981075"/>
            <a:ext cx="3479800" cy="1008063"/>
          </a:xfrm>
          <a:prstGeom prst="wedgeRoundRectCallout">
            <a:avLst>
              <a:gd name="adj1" fmla="val -2147"/>
              <a:gd name="adj2" fmla="val 69691"/>
              <a:gd name="adj3" fmla="val 16667"/>
            </a:avLst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19" y="5952884"/>
            <a:ext cx="1817567" cy="73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-125413" y="4422775"/>
            <a:ext cx="3408363" cy="139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720" tIns="4716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8175" indent="-277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spcAft>
                <a:spcPts val="550"/>
              </a:spcAft>
              <a:buClrTx/>
              <a:buFontTx/>
              <a:buNone/>
              <a:defRPr/>
            </a:pPr>
            <a:endParaRPr lang="en-GB" sz="500" dirty="0" smtClean="0">
              <a:solidFill>
                <a:srgbClr val="DC2300"/>
              </a:solidFill>
              <a:latin typeface="Arial" charset="0"/>
            </a:endParaRP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Rosetta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Cassini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8000"/>
              <a:buFont typeface="Times New Roman" charset="0"/>
              <a:buBlip>
                <a:blip r:embed="rId4"/>
              </a:buBlip>
              <a:defRPr/>
            </a:pPr>
            <a:r>
              <a:rPr lang="en-GB" sz="1600" dirty="0" smtClean="0">
                <a:latin typeface="Arial" charset="0"/>
              </a:rPr>
              <a:t>PI Jupiter Icy Moons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(ESA Cosmic Vision)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flipH="1" flipV="1">
            <a:off x="187325" y="4562474"/>
            <a:ext cx="2396990" cy="1255044"/>
          </a:xfrm>
          <a:prstGeom prst="wedgeRoundRectCallout">
            <a:avLst>
              <a:gd name="adj1" fmla="val -72687"/>
              <a:gd name="adj2" fmla="val -29962"/>
              <a:gd name="adj3" fmla="val 16667"/>
            </a:avLst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flipH="1">
            <a:off x="107950" y="2060575"/>
            <a:ext cx="2232025" cy="2376488"/>
          </a:xfrm>
          <a:prstGeom prst="wedgeRoundRectCallout">
            <a:avLst>
              <a:gd name="adj1" fmla="val -57313"/>
              <a:gd name="adj2" fmla="val -6488"/>
              <a:gd name="adj3" fmla="val 16667"/>
            </a:avLst>
          </a:prstGeom>
          <a:noFill/>
          <a:ln w="360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14425"/>
            <a:ext cx="261302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86388"/>
            <a:ext cx="1155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309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t="7897" b="11821"/>
          <a:stretch/>
        </p:blipFill>
        <p:spPr>
          <a:xfrm>
            <a:off x="2525426" y="2205038"/>
            <a:ext cx="2815127" cy="1271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207" y="4227716"/>
            <a:ext cx="1968360" cy="1107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3382" y="2038274"/>
            <a:ext cx="1340211" cy="1005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8553" y="3517305"/>
            <a:ext cx="1947333" cy="129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7382" y="4885845"/>
            <a:ext cx="1538504" cy="1023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0778" y="3309501"/>
            <a:ext cx="1643422" cy="9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9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gram_astro_rymd_20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16795" r="27871" b="17165"/>
          <a:stretch/>
        </p:blipFill>
        <p:spPr>
          <a:xfrm>
            <a:off x="333559" y="993847"/>
            <a:ext cx="4849434" cy="4975931"/>
          </a:xfrm>
          <a:prstGeom prst="rect">
            <a:avLst/>
          </a:prstGeom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68338" y="471488"/>
            <a:ext cx="780732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56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  <a:defRPr/>
            </a:pPr>
            <a:r>
              <a:rPr lang="en-GB" sz="2900" b="1" smtClean="0">
                <a:solidFill>
                  <a:srgbClr val="800000"/>
                </a:solidFill>
                <a:latin typeface="Arial" charset="0"/>
              </a:rPr>
              <a:t>Astronomy &amp; Space Physics: Overview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98454" y="1167248"/>
            <a:ext cx="3704427" cy="1972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 lIns="81720" tIns="61560" rIns="81720" bIns="424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8175" indent="-277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spcAft>
                <a:spcPts val="550"/>
              </a:spcAft>
              <a:buClrTx/>
              <a:buFontTx/>
              <a:buNone/>
              <a:defRPr/>
            </a:pPr>
            <a:r>
              <a:rPr lang="en-GB" sz="2000" b="1" dirty="0" smtClean="0">
                <a:solidFill>
                  <a:srgbClr val="DC2300"/>
                </a:solidFill>
                <a:latin typeface="Arial" charset="0"/>
              </a:rPr>
              <a:t>	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</a:rPr>
              <a:t>Three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</a:rPr>
              <a:t>P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</a:rPr>
              <a:t>rograms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2000"/>
              <a:buFont typeface="Times New Roman" charset="0"/>
              <a:buBlip>
                <a:blip r:embed="rId4"/>
              </a:buBlip>
              <a:defRPr/>
            </a:pPr>
            <a:r>
              <a:rPr lang="en-GB" sz="1800" dirty="0" smtClean="0">
                <a:latin typeface="Arial" charset="0"/>
              </a:rPr>
              <a:t>Distinct but complementary areas of expertise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2000"/>
              <a:buFont typeface="Times New Roman" charset="0"/>
              <a:buBlip>
                <a:blip r:embed="rId4"/>
              </a:buBlip>
              <a:defRPr/>
            </a:pPr>
            <a:r>
              <a:rPr lang="en-GB" sz="1800" dirty="0" smtClean="0">
                <a:latin typeface="Arial" charset="0"/>
              </a:rPr>
              <a:t>Several common science goals</a:t>
            </a:r>
          </a:p>
          <a:p>
            <a:pPr lvl="1">
              <a:lnSpc>
                <a:spcPct val="87000"/>
              </a:lnSpc>
              <a:spcBef>
                <a:spcPts val="413"/>
              </a:spcBef>
              <a:spcAft>
                <a:spcPts val="550"/>
              </a:spcAft>
              <a:buSzPct val="52000"/>
              <a:buFont typeface="Times New Roman" charset="0"/>
              <a:buBlip>
                <a:blip r:embed="rId4"/>
              </a:buBlip>
              <a:defRPr/>
            </a:pPr>
            <a:r>
              <a:rPr lang="en-GB" sz="1800" dirty="0" smtClean="0">
                <a:latin typeface="Arial" charset="0"/>
              </a:rPr>
              <a:t>Shared resources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08668" y="5327650"/>
            <a:ext cx="6858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80" cap="sq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" y="4956175"/>
            <a:ext cx="8858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09428830"/>
              </p:ext>
            </p:extLst>
          </p:nvPr>
        </p:nvGraphicFramePr>
        <p:xfrm>
          <a:off x="4583908" y="3368870"/>
          <a:ext cx="4560092" cy="343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3559" y="6044906"/>
            <a:ext cx="464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2(</a:t>
            </a:r>
            <a:r>
              <a:rPr lang="en-GB" dirty="0" smtClean="0">
                <a:solidFill>
                  <a:srgbClr val="3366FF"/>
                </a:solidFill>
              </a:rPr>
              <a:t>1</a:t>
            </a:r>
            <a:r>
              <a:rPr lang="en-GB" dirty="0" smtClean="0"/>
              <a:t>) professors, 7(</a:t>
            </a:r>
            <a:r>
              <a:rPr lang="en-GB" dirty="0" smtClean="0">
                <a:solidFill>
                  <a:srgbClr val="3366FF"/>
                </a:solidFill>
              </a:rPr>
              <a:t>1</a:t>
            </a:r>
            <a:r>
              <a:rPr lang="en-GB" dirty="0" smtClean="0"/>
              <a:t>) lecturers, 6(</a:t>
            </a:r>
            <a:r>
              <a:rPr lang="en-GB" dirty="0" smtClean="0">
                <a:solidFill>
                  <a:srgbClr val="3366FF"/>
                </a:solidFill>
              </a:rPr>
              <a:t>2</a:t>
            </a:r>
            <a:r>
              <a:rPr lang="en-GB" dirty="0" smtClean="0"/>
              <a:t>) researchers, 14(</a:t>
            </a:r>
            <a:r>
              <a:rPr lang="en-GB" dirty="0" smtClean="0">
                <a:solidFill>
                  <a:srgbClr val="3366FF"/>
                </a:solidFill>
              </a:rPr>
              <a:t>5</a:t>
            </a:r>
            <a:r>
              <a:rPr lang="en-GB" dirty="0" smtClean="0"/>
              <a:t>) PhD students, 3 long-term visitors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40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Division Economy (2016)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6872216"/>
              </p:ext>
            </p:extLst>
          </p:nvPr>
        </p:nvGraphicFramePr>
        <p:xfrm>
          <a:off x="-192438" y="1270000"/>
          <a:ext cx="4836602" cy="321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3308129"/>
              </p:ext>
            </p:extLst>
          </p:nvPr>
        </p:nvGraphicFramePr>
        <p:xfrm>
          <a:off x="4318000" y="1270000"/>
          <a:ext cx="4826000" cy="321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1187" y="4797399"/>
            <a:ext cx="623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External funding pays some salaries, project costs</a:t>
            </a:r>
            <a:r>
              <a:rPr lang="en-GB" dirty="0"/>
              <a:t> </a:t>
            </a:r>
            <a:r>
              <a:rPr lang="en-GB" dirty="0" smtClean="0"/>
              <a:t>and overhead.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1187" y="5110410"/>
            <a:ext cx="35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IRF</a:t>
            </a:r>
            <a:r>
              <a:rPr lang="en-GB" dirty="0" smtClean="0"/>
              <a:t> has its own budget for research.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187" y="4488404"/>
            <a:ext cx="440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access to infrastructures: ESO, ESA, SNIC, 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5102" y="5496033"/>
            <a:ext cx="693635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Problem:</a:t>
            </a:r>
            <a:r>
              <a:rPr lang="en-GB" dirty="0" smtClean="0"/>
              <a:t> we have to rely too much on external funds for salaries. </a:t>
            </a:r>
            <a:br>
              <a:rPr lang="en-GB" dirty="0" smtClean="0"/>
            </a:br>
            <a:endParaRPr lang="en-GB" sz="500" dirty="0" smtClean="0"/>
          </a:p>
          <a:p>
            <a:r>
              <a:rPr lang="en-GB" b="1" dirty="0">
                <a:solidFill>
                  <a:srgbClr val="FF0000"/>
                </a:solidFill>
              </a:rPr>
              <a:t>Problem</a:t>
            </a:r>
            <a:r>
              <a:rPr lang="en-GB" b="1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local infrastructure does not match the ambitions of international projects.</a:t>
            </a:r>
          </a:p>
        </p:txBody>
      </p:sp>
    </p:spTree>
    <p:extLst>
      <p:ext uri="{BB962C8B-B14F-4D97-AF65-F5344CB8AC3E}">
        <p14:creationId xmlns:p14="http://schemas.microsoft.com/office/powerpoint/2010/main" val="147605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71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Division has a substantial teaching load</a:t>
            </a:r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84816" y="1020352"/>
            <a:ext cx="3695700" cy="32186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ruta 2"/>
          <p:cNvSpPr txBox="1"/>
          <p:nvPr/>
        </p:nvSpPr>
        <p:spPr>
          <a:xfrm>
            <a:off x="593031" y="1704458"/>
            <a:ext cx="2742557" cy="584776"/>
          </a:xfrm>
          <a:prstGeom prst="wedge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Bachelor level: </a:t>
            </a:r>
            <a:r>
              <a:rPr lang="en-GB" dirty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 courses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10- 40  students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ruta 3"/>
          <p:cNvSpPr txBox="1"/>
          <p:nvPr/>
        </p:nvSpPr>
        <p:spPr>
          <a:xfrm>
            <a:off x="582266" y="2371540"/>
            <a:ext cx="1695559" cy="584776"/>
          </a:xfrm>
          <a:prstGeom prst="wedgeRectCallou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aster level: 10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5 – 50  students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textruta 4"/>
          <p:cNvSpPr txBox="1"/>
          <p:nvPr/>
        </p:nvSpPr>
        <p:spPr>
          <a:xfrm>
            <a:off x="582266" y="3007909"/>
            <a:ext cx="3161129" cy="1015663"/>
          </a:xfrm>
          <a:prstGeom prst="wedgeRectCallou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Popular/introductory: 5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Some of these attract many students</a:t>
            </a:r>
          </a:p>
          <a:p>
            <a:r>
              <a:rPr lang="en-GB" sz="1400" dirty="0">
                <a:solidFill>
                  <a:srgbClr val="000000"/>
                </a:solidFill>
              </a:rPr>
              <a:t>a</a:t>
            </a:r>
            <a:r>
              <a:rPr lang="en-GB" sz="1400" dirty="0" smtClean="0">
                <a:solidFill>
                  <a:srgbClr val="000000"/>
                </a:solidFill>
              </a:rPr>
              <a:t>nd significant income, 40 – 90 students.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They also bring students to Astronomy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ruta 7"/>
          <p:cNvSpPr txBox="1"/>
          <p:nvPr/>
        </p:nvSpPr>
        <p:spPr>
          <a:xfrm>
            <a:off x="582266" y="1164178"/>
            <a:ext cx="3192851" cy="461665"/>
          </a:xfrm>
          <a:prstGeom prst="wedgeRectCallou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0000FF"/>
                </a:solidFill>
              </a:rPr>
              <a:t>Division specific courses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3046" y="4559300"/>
            <a:ext cx="3695700" cy="2057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ruta 6"/>
          <p:cNvSpPr txBox="1"/>
          <p:nvPr/>
        </p:nvSpPr>
        <p:spPr>
          <a:xfrm>
            <a:off x="582266" y="5385460"/>
            <a:ext cx="3385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E.g., Mechanics. These have many students, </a:t>
            </a:r>
          </a:p>
          <a:p>
            <a:r>
              <a:rPr lang="en-GB" sz="1400" dirty="0">
                <a:solidFill>
                  <a:srgbClr val="000000"/>
                </a:solidFill>
              </a:rPr>
              <a:t>o</a:t>
            </a:r>
            <a:r>
              <a:rPr lang="en-GB" sz="1400" dirty="0" smtClean="0">
                <a:solidFill>
                  <a:srgbClr val="000000"/>
                </a:solidFill>
              </a:rPr>
              <a:t>ften from the Engineering programs, </a:t>
            </a:r>
          </a:p>
          <a:p>
            <a:r>
              <a:rPr lang="en-GB" sz="1400" dirty="0">
                <a:solidFill>
                  <a:srgbClr val="000000"/>
                </a:solidFill>
              </a:rPr>
              <a:t>a</a:t>
            </a:r>
            <a:r>
              <a:rPr lang="en-GB" sz="1400" dirty="0" smtClean="0">
                <a:solidFill>
                  <a:srgbClr val="000000"/>
                </a:solidFill>
              </a:rPr>
              <a:t>nd bring in most of our teaching income.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With up to 130 students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7092" y="3212692"/>
            <a:ext cx="3937000" cy="1621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ruta 12"/>
          <p:cNvSpPr txBox="1"/>
          <p:nvPr/>
        </p:nvSpPr>
        <p:spPr>
          <a:xfrm>
            <a:off x="4635875" y="1254164"/>
            <a:ext cx="3850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of the courses are taught by </a:t>
            </a:r>
            <a:r>
              <a:rPr lang="en-GB" dirty="0" smtClean="0">
                <a:solidFill>
                  <a:srgbClr val="0000FF"/>
                </a:solidFill>
              </a:rPr>
              <a:t>IRF</a:t>
            </a:r>
            <a:r>
              <a:rPr lang="en-GB" dirty="0" smtClean="0"/>
              <a:t> staff.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IRF</a:t>
            </a:r>
            <a:r>
              <a:rPr lang="en-GB" dirty="0" smtClean="0"/>
              <a:t> staff also supervises PhD students</a:t>
            </a:r>
          </a:p>
          <a:p>
            <a:r>
              <a:rPr lang="en-GB" dirty="0"/>
              <a:t>a</a:t>
            </a:r>
            <a:r>
              <a:rPr lang="en-GB" dirty="0" smtClean="0"/>
              <a:t>nd undergraduate student projects</a:t>
            </a:r>
            <a:endParaRPr lang="en-GB" dirty="0"/>
          </a:p>
        </p:txBody>
      </p:sp>
      <p:sp>
        <p:nvSpPr>
          <p:cNvPr id="17" name="textruta 9"/>
          <p:cNvSpPr txBox="1"/>
          <p:nvPr/>
        </p:nvSpPr>
        <p:spPr>
          <a:xfrm>
            <a:off x="4853968" y="3361852"/>
            <a:ext cx="32816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PhD education</a:t>
            </a:r>
          </a:p>
          <a:p>
            <a:endParaRPr lang="en-GB" sz="1400" dirty="0" smtClean="0"/>
          </a:p>
          <a:p>
            <a:r>
              <a:rPr lang="en-GB" sz="1400" dirty="0" smtClean="0">
                <a:solidFill>
                  <a:srgbClr val="000000"/>
                </a:solidFill>
              </a:rPr>
              <a:t>PhD studies include an equivalent of one</a:t>
            </a:r>
          </a:p>
          <a:p>
            <a:r>
              <a:rPr lang="en-GB" sz="1400" dirty="0">
                <a:solidFill>
                  <a:srgbClr val="000000"/>
                </a:solidFill>
              </a:rPr>
              <a:t>f</a:t>
            </a:r>
            <a:r>
              <a:rPr lang="en-GB" sz="1400" dirty="0" smtClean="0">
                <a:solidFill>
                  <a:srgbClr val="000000"/>
                </a:solidFill>
              </a:rPr>
              <a:t>ull year of course work. Each PhD student</a:t>
            </a:r>
          </a:p>
          <a:p>
            <a:r>
              <a:rPr lang="en-GB" sz="1400" dirty="0" smtClean="0">
                <a:solidFill>
                  <a:srgbClr val="000000"/>
                </a:solidFill>
              </a:rPr>
              <a:t>has an individual plan of studies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" name="textruta 14"/>
          <p:cNvSpPr txBox="1"/>
          <p:nvPr/>
        </p:nvSpPr>
        <p:spPr>
          <a:xfrm>
            <a:off x="4635875" y="2286498"/>
            <a:ext cx="444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PhD students also take part in undergraduate </a:t>
            </a:r>
          </a:p>
          <a:p>
            <a:r>
              <a:rPr lang="en-GB" dirty="0"/>
              <a:t>t</a:t>
            </a:r>
            <a:r>
              <a:rPr lang="en-GB" dirty="0" smtClean="0"/>
              <a:t>eaching, mostly as course assistants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2266" y="4740290"/>
            <a:ext cx="3344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5 general Physics courses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35875" y="5359648"/>
            <a:ext cx="391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Weakness:</a:t>
            </a:r>
            <a:r>
              <a:rPr lang="en-GB" dirty="0" smtClean="0"/>
              <a:t> No real Astronomy bachelor</a:t>
            </a:r>
            <a:br>
              <a:rPr lang="en-GB" dirty="0" smtClean="0"/>
            </a:br>
            <a:r>
              <a:rPr lang="en-GB" dirty="0" smtClean="0"/>
              <a:t>program.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4"/>
            <a:ext cx="8229600" cy="1143000"/>
          </a:xfrm>
        </p:spPr>
        <p:txBody>
          <a:bodyPr/>
          <a:lstStyle/>
          <a:p>
            <a:r>
              <a:rPr lang="en-GB" dirty="0" smtClean="0"/>
              <a:t>Scientific Strategy and Recruitment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906"/>
            <a:ext cx="8229600" cy="5028451"/>
          </a:xfrm>
        </p:spPr>
        <p:txBody>
          <a:bodyPr>
            <a:noAutofit/>
          </a:bodyPr>
          <a:lstStyle/>
          <a:p>
            <a:r>
              <a:rPr lang="en-GB" sz="2000" dirty="0" smtClean="0"/>
              <a:t>Dynamic research groups</a:t>
            </a:r>
            <a:r>
              <a:rPr lang="en-GB" sz="2000" dirty="0"/>
              <a:t> </a:t>
            </a:r>
            <a:r>
              <a:rPr lang="en-GB" sz="2000" dirty="0" smtClean="0"/>
              <a:t>with theoretical and observational expertise not restricted by Program or Division boundaries.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000" dirty="0" smtClean="0"/>
              <a:t>Broad international announcement of positions (60-90 applicants for a PhD, 30-60 for postdoc, and 20-50 for lecturer).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000" dirty="0" smtClean="0"/>
              <a:t>Long-term funding</a:t>
            </a:r>
            <a:r>
              <a:rPr lang="en-GB" sz="2000" dirty="0"/>
              <a:t> </a:t>
            </a:r>
            <a:r>
              <a:rPr lang="en-GB" sz="2000" dirty="0" smtClean="0"/>
              <a:t>and generation shift analysis in connection with recruitments.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000" dirty="0" smtClean="0"/>
              <a:t>Previous </a:t>
            </a:r>
            <a:r>
              <a:rPr lang="en-GB" sz="2000" dirty="0" err="1" smtClean="0"/>
              <a:t>KoF</a:t>
            </a:r>
            <a:r>
              <a:rPr lang="en-GB" sz="2000" dirty="0" smtClean="0"/>
              <a:t> evaluations were instrumental in selecting directions and avoiding subcritical projects.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Problem:</a:t>
            </a:r>
            <a:r>
              <a:rPr lang="en-GB" sz="2000" dirty="0" smtClean="0"/>
              <a:t> complex University procedures, often involving non-specialists, make recruitment slow and inefficient.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Problem:</a:t>
            </a:r>
            <a:r>
              <a:rPr lang="en-GB" sz="2000" dirty="0" smtClean="0"/>
              <a:t> </a:t>
            </a:r>
            <a:r>
              <a:rPr lang="en-US" sz="2000" dirty="0"/>
              <a:t>l</a:t>
            </a:r>
            <a:r>
              <a:rPr lang="en-US" sz="2000" dirty="0" smtClean="0"/>
              <a:t>ack </a:t>
            </a:r>
            <a:r>
              <a:rPr lang="en-US" sz="2000" dirty="0"/>
              <a:t>of </a:t>
            </a:r>
            <a:r>
              <a:rPr lang="en-US" sz="2000" dirty="0" smtClean="0"/>
              <a:t>control/selection steps in the existing </a:t>
            </a:r>
            <a:r>
              <a:rPr lang="en-US" sz="2000" dirty="0"/>
              <a:t>tenure </a:t>
            </a:r>
            <a:r>
              <a:rPr lang="en-US" sz="2000" dirty="0" smtClean="0"/>
              <a:t>track system.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300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628" y="91180"/>
            <a:ext cx="7429540" cy="690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Perception of Administration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23900" y="876300"/>
            <a:ext cx="2171700" cy="1384300"/>
          </a:xfrm>
          <a:prstGeom prst="wedgeEllipseCallout">
            <a:avLst>
              <a:gd name="adj1" fmla="val 32366"/>
              <a:gd name="adj2" fmla="val 3586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66800" y="1088746"/>
            <a:ext cx="1531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Scientists with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research goals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and teaching</a:t>
            </a:r>
          </a:p>
          <a:p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4267200" y="1593334"/>
            <a:ext cx="3365500" cy="1651000"/>
          </a:xfrm>
          <a:prstGeom prst="wedgeEllipseCallout">
            <a:avLst>
              <a:gd name="adj1" fmla="val -89890"/>
              <a:gd name="adj2" fmla="val -467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00"/>
                </a:solidFill>
              </a:rPr>
              <a:t>Division head, council, program professors, PhD program chair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4924" y="3031147"/>
            <a:ext cx="2213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Initiatives, arguments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against excessive</a:t>
            </a:r>
            <a:br>
              <a:rPr lang="en-GB" dirty="0" smtClean="0"/>
            </a:br>
            <a:r>
              <a:rPr lang="en-GB" dirty="0" smtClean="0"/>
              <a:t>centralisation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139700" y="3911432"/>
            <a:ext cx="3784600" cy="1613068"/>
          </a:xfrm>
          <a:prstGeom prst="wedgeEllipseCallout">
            <a:avLst>
              <a:gd name="adj1" fmla="val 71449"/>
              <a:gd name="adj2" fmla="val -1071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23900" y="4088583"/>
            <a:ext cx="284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Department: board, head, administration, common resources, coordination of education and PhD training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054600" y="5091283"/>
            <a:ext cx="3797300" cy="1626584"/>
          </a:xfrm>
          <a:prstGeom prst="wedgeEllipseCallout">
            <a:avLst>
              <a:gd name="adj1" fmla="val -85048"/>
              <a:gd name="adj2" fmla="val -4915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549900" y="5513000"/>
            <a:ext cx="2847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Faculty: teaching, recruiting,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administration, strategy</a:t>
            </a:r>
          </a:p>
          <a:p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95396" y="2946400"/>
            <a:ext cx="2038504" cy="965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01960" y="3116133"/>
            <a:ext cx="1351933" cy="1087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27896" y="3180379"/>
            <a:ext cx="1929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(Excessive)</a:t>
            </a:r>
            <a:br>
              <a:rPr lang="en-GB" dirty="0" smtClean="0"/>
            </a:br>
            <a:r>
              <a:rPr lang="en-GB" dirty="0" smtClean="0"/>
              <a:t> unification,</a:t>
            </a:r>
            <a:br>
              <a:rPr lang="en-GB" dirty="0" smtClean="0"/>
            </a:br>
            <a:r>
              <a:rPr lang="en-GB" dirty="0" smtClean="0"/>
              <a:t>homogenisation </a:t>
            </a:r>
          </a:p>
          <a:p>
            <a:r>
              <a:rPr lang="en-GB" dirty="0" smtClean="0"/>
              <a:t>and centralisation</a:t>
            </a:r>
          </a:p>
          <a:p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24300" y="4978400"/>
            <a:ext cx="1816100" cy="2720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568700" y="5250428"/>
            <a:ext cx="1485900" cy="515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38604" y="5397548"/>
            <a:ext cx="2544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Regulations,</a:t>
            </a:r>
            <a:br>
              <a:rPr lang="en-GB" dirty="0" smtClean="0"/>
            </a:br>
            <a:r>
              <a:rPr lang="en-GB" dirty="0" smtClean="0"/>
              <a:t>money, strategy,</a:t>
            </a:r>
            <a:br>
              <a:rPr lang="en-GB" dirty="0" smtClean="0"/>
            </a:br>
            <a:r>
              <a:rPr lang="en-GB" dirty="0" smtClean="0"/>
              <a:t>joint initiatives, inquiries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130528" y="4514301"/>
            <a:ext cx="189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R</a:t>
            </a:r>
            <a:r>
              <a:rPr lang="en-GB" dirty="0" smtClean="0"/>
              <a:t>eports, requests,</a:t>
            </a:r>
            <a:br>
              <a:rPr lang="en-GB" dirty="0" smtClean="0"/>
            </a:br>
            <a:r>
              <a:rPr lang="en-GB" dirty="0" smtClean="0"/>
              <a:t> proposals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95600" y="1435100"/>
            <a:ext cx="200660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64317" y="2076110"/>
            <a:ext cx="263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Economic</a:t>
            </a:r>
            <a:br>
              <a:rPr lang="en-GB" dirty="0" smtClean="0"/>
            </a:br>
            <a:r>
              <a:rPr lang="en-GB" dirty="0" smtClean="0"/>
              <a:t>oversight, division</a:t>
            </a:r>
            <a:br>
              <a:rPr lang="en-GB" dirty="0" smtClean="0"/>
            </a:br>
            <a:r>
              <a:rPr lang="en-GB" dirty="0" smtClean="0"/>
              <a:t>of duties, weekly info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2869942" y="1822290"/>
            <a:ext cx="1371600" cy="539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63542" y="919739"/>
            <a:ext cx="187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Excellent science</a:t>
            </a:r>
            <a:br>
              <a:rPr lang="en-GB" dirty="0" smtClean="0"/>
            </a:br>
            <a:r>
              <a:rPr lang="en-GB" dirty="0" smtClean="0"/>
              <a:t> and teaching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0424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6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Administrative Processes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539" y="1250874"/>
            <a:ext cx="8536059" cy="3765626"/>
          </a:xfrm>
        </p:spPr>
        <p:txBody>
          <a:bodyPr>
            <a:noAutofit/>
          </a:bodyPr>
          <a:lstStyle/>
          <a:p>
            <a:r>
              <a:rPr lang="en-GB" sz="2000" dirty="0" smtClean="0"/>
              <a:t>Program professors and Division Head define the research strategy, and defend it at various levels at the Department.</a:t>
            </a:r>
          </a:p>
          <a:p>
            <a:r>
              <a:rPr lang="en-GB" sz="2000" dirty="0" smtClean="0"/>
              <a:t>Program resources consist of faculty block grant and Division teaching income.</a:t>
            </a:r>
          </a:p>
          <a:p>
            <a:r>
              <a:rPr lang="en-GB" sz="2000" dirty="0"/>
              <a:t>External (personal) grants give freedom to pursue </a:t>
            </a:r>
            <a:r>
              <a:rPr lang="en-GB" sz="2000" dirty="0" smtClean="0"/>
              <a:t>research, </a:t>
            </a:r>
            <a:r>
              <a:rPr lang="en-GB" sz="2000" dirty="0"/>
              <a:t>and </a:t>
            </a:r>
            <a:r>
              <a:rPr lang="en-GB" sz="2000" dirty="0" smtClean="0"/>
              <a:t>occasionally </a:t>
            </a:r>
            <a:r>
              <a:rPr lang="en-GB" sz="2000" dirty="0"/>
              <a:t>hire PhD students and p</a:t>
            </a:r>
            <a:r>
              <a:rPr lang="en-GB" sz="2000" dirty="0" smtClean="0"/>
              <a:t>ostdocs.</a:t>
            </a:r>
          </a:p>
          <a:p>
            <a:r>
              <a:rPr lang="en-GB" sz="2000" dirty="0" smtClean="0"/>
              <a:t>Head of </a:t>
            </a:r>
            <a:r>
              <a:rPr lang="en-GB" sz="2000" dirty="0"/>
              <a:t>D</a:t>
            </a:r>
            <a:r>
              <a:rPr lang="en-GB" sz="2000" dirty="0" smtClean="0"/>
              <a:t>ivision has a mainly administrative role.</a:t>
            </a:r>
          </a:p>
          <a:p>
            <a:r>
              <a:rPr lang="en-GB" sz="2000" dirty="0" smtClean="0"/>
              <a:t>Division council is an advisory body (meets monthly, minutes distributed).</a:t>
            </a:r>
          </a:p>
          <a:p>
            <a:r>
              <a:rPr lang="en-GB" sz="2000" dirty="0" smtClean="0"/>
              <a:t>Informal staff meetings weekly.</a:t>
            </a:r>
          </a:p>
          <a:p>
            <a:r>
              <a:rPr lang="en-GB" sz="2000" dirty="0" smtClean="0"/>
              <a:t>PhD studies include several quality control mechanisms. </a:t>
            </a:r>
            <a:r>
              <a:rPr lang="en-GB" sz="2000" dirty="0"/>
              <a:t>D</a:t>
            </a:r>
            <a:r>
              <a:rPr lang="en-GB" sz="2000" dirty="0" smtClean="0"/>
              <a:t>epartment guidelines have been modelled after </a:t>
            </a:r>
            <a:r>
              <a:rPr lang="en-GB" sz="2000" dirty="0" err="1" smtClean="0"/>
              <a:t>astro</a:t>
            </a:r>
            <a:r>
              <a:rPr lang="en-GB" sz="2000" dirty="0" smtClean="0"/>
              <a:t>-space.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0203" y="5260232"/>
            <a:ext cx="7442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8000"/>
                </a:solidFill>
              </a:rPr>
              <a:t>Strength: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We receive good administrative support in the Department.</a:t>
            </a:r>
          </a:p>
          <a:p>
            <a:r>
              <a:rPr lang="en-GB" sz="2000" b="1" dirty="0" smtClean="0">
                <a:solidFill>
                  <a:srgbClr val="FF6600"/>
                </a:solidFill>
              </a:rPr>
              <a:t>Weakness:</a:t>
            </a:r>
            <a:r>
              <a:rPr lang="en-GB" sz="2000" dirty="0" smtClean="0">
                <a:solidFill>
                  <a:srgbClr val="FF6600"/>
                </a:solidFill>
              </a:rPr>
              <a:t> </a:t>
            </a:r>
            <a:r>
              <a:rPr lang="en-GB" sz="2000" dirty="0" smtClean="0"/>
              <a:t>Few are willing to take on administrative duties for the </a:t>
            </a:r>
          </a:p>
          <a:p>
            <a:r>
              <a:rPr lang="en-GB" sz="2000" dirty="0" smtClean="0"/>
              <a:t>Department; such are seen as a one-way street.</a:t>
            </a:r>
          </a:p>
          <a:p>
            <a:r>
              <a:rPr lang="en-GB" sz="2000" b="1" dirty="0">
                <a:solidFill>
                  <a:srgbClr val="FF6600"/>
                </a:solidFill>
              </a:rPr>
              <a:t>Weakness:</a:t>
            </a:r>
            <a:r>
              <a:rPr lang="en-GB" sz="2000" dirty="0" smtClean="0"/>
              <a:t> Central administration is becoming harder to reach.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389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Strength: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D</a:t>
            </a:r>
            <a:r>
              <a:rPr lang="en-GB" sz="2400" dirty="0" smtClean="0"/>
              <a:t>ivision </a:t>
            </a:r>
            <a:r>
              <a:rPr lang="en-GB" sz="2400" dirty="0"/>
              <a:t>has </a:t>
            </a:r>
            <a:r>
              <a:rPr lang="en-GB" sz="2400" dirty="0" smtClean="0"/>
              <a:t>a very active relationship </a:t>
            </a:r>
            <a:r>
              <a:rPr lang="en-GB" sz="2400" dirty="0"/>
              <a:t>with the press/radio/TV and </a:t>
            </a:r>
            <a:r>
              <a:rPr lang="en-GB" sz="2400" dirty="0" smtClean="0"/>
              <a:t>general </a:t>
            </a:r>
            <a:r>
              <a:rPr lang="en-GB" sz="2400" dirty="0"/>
              <a:t>public/schools. Most questions </a:t>
            </a:r>
            <a:r>
              <a:rPr lang="en-GB" sz="2400" dirty="0" smtClean="0"/>
              <a:t>sent to </a:t>
            </a:r>
            <a:r>
              <a:rPr lang="en-GB" sz="2400" dirty="0"/>
              <a:t>the Department </a:t>
            </a:r>
            <a:r>
              <a:rPr lang="en-GB" sz="2400" dirty="0" smtClean="0"/>
              <a:t>end up at </a:t>
            </a:r>
            <a:r>
              <a:rPr lang="en-GB" sz="2400" dirty="0"/>
              <a:t>our D</a:t>
            </a:r>
            <a:r>
              <a:rPr lang="en-GB" sz="2400" dirty="0" smtClean="0"/>
              <a:t>ivision.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>
                <a:solidFill>
                  <a:srgbClr val="008000"/>
                </a:solidFill>
              </a:rPr>
              <a:t>Strength: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smtClean="0"/>
              <a:t>Introductory Astronomy courses attract potential astronomers and also connect to the general public. </a:t>
            </a:r>
            <a:br>
              <a:rPr lang="en-GB" sz="2400" dirty="0" smtClean="0"/>
            </a:br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Weakness:</a:t>
            </a:r>
            <a:r>
              <a:rPr lang="en-GB" sz="2400" dirty="0">
                <a:solidFill>
                  <a:srgbClr val="FF6600"/>
                </a:solidFill>
              </a:rPr>
              <a:t> </a:t>
            </a:r>
            <a:r>
              <a:rPr lang="en-GB" sz="2400" dirty="0"/>
              <a:t>This is not </a:t>
            </a:r>
            <a:r>
              <a:rPr lang="en-GB" sz="2400" dirty="0" smtClean="0"/>
              <a:t>quite the </a:t>
            </a:r>
            <a:r>
              <a:rPr lang="en-GB" sz="2400" dirty="0"/>
              <a:t>kind </a:t>
            </a:r>
            <a:r>
              <a:rPr lang="en-GB" sz="2400" dirty="0" smtClean="0"/>
              <a:t>of  “connection” </a:t>
            </a:r>
            <a:r>
              <a:rPr lang="en-GB" sz="2400" dirty="0"/>
              <a:t>that the Government </a:t>
            </a:r>
            <a:r>
              <a:rPr lang="en-GB" sz="2400" dirty="0" smtClean="0"/>
              <a:t>likes to fund </a:t>
            </a:r>
            <a:r>
              <a:rPr lang="en-GB" sz="2400" dirty="0"/>
              <a:t>and the </a:t>
            </a:r>
            <a:r>
              <a:rPr lang="en-GB" sz="2400" dirty="0" smtClean="0"/>
              <a:t>University favours.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6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9546</TotalTime>
  <Words>833</Words>
  <Application>Microsoft Macintosh PowerPoint</Application>
  <PresentationFormat>On-screen Show (4:3)</PresentationFormat>
  <Paragraphs>123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Division of Astronomy and Space Physics</vt:lpstr>
      <vt:lpstr>PowerPoint Presentation</vt:lpstr>
      <vt:lpstr>PowerPoint Presentation</vt:lpstr>
      <vt:lpstr>Division Economy (2016)</vt:lpstr>
      <vt:lpstr>Division has a substantial teaching load</vt:lpstr>
      <vt:lpstr>Scientific Strategy and Recruitment</vt:lpstr>
      <vt:lpstr>Our Perception of Administration</vt:lpstr>
      <vt:lpstr>Administrative Processes</vt:lpstr>
      <vt:lpstr>Visibility in society</vt:lpstr>
      <vt:lpstr>Astronomy &amp; Space Wish List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&amp; Space Physics</dc:title>
  <dc:creator>Bengt Edvardsson</dc:creator>
  <cp:lastModifiedBy>Nikolai Piskunov</cp:lastModifiedBy>
  <cp:revision>162</cp:revision>
  <cp:lastPrinted>2017-05-09T07:02:36Z</cp:lastPrinted>
  <dcterms:created xsi:type="dcterms:W3CDTF">2017-04-25T13:46:00Z</dcterms:created>
  <dcterms:modified xsi:type="dcterms:W3CDTF">2017-05-09T13:09:13Z</dcterms:modified>
</cp:coreProperties>
</file>