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0" r:id="rId3"/>
    <p:sldId id="291" r:id="rId4"/>
    <p:sldId id="285" r:id="rId5"/>
    <p:sldId id="274" r:id="rId6"/>
    <p:sldId id="284" r:id="rId7"/>
    <p:sldId id="292" r:id="rId8"/>
    <p:sldId id="29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jard" initials="pb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7E323-D1A1-4948-80C3-174F3AF98CB4}" type="datetimeFigureOut">
              <a:rPr lang="fr-FR" smtClean="0"/>
              <a:pPr/>
              <a:t>31/05/2017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C6E92-C05B-48A1-944F-2DD95A2F32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07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F92A6-6427-45D0-9DE8-1618A34055AD}" type="datetimeFigureOut">
              <a:rPr lang="fr-FR" smtClean="0"/>
              <a:pPr/>
              <a:t>31/05/2017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9A139-63E0-4622-AD2D-8594CBCC168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095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A139-63E0-4622-AD2D-8594CBCC168B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5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56F43006-22BA-4B65-9153-CA4D1108557C}" type="slidenum">
              <a:rPr lang="fr-FR" smtClean="0"/>
              <a:pPr/>
              <a:t>‹N°›</a:t>
            </a:fld>
            <a:endParaRPr lang="fr-FR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31/05/2017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err="1" smtClean="0"/>
              <a:t>Teleconference</a:t>
            </a:r>
            <a:r>
              <a:rPr lang="fr-FR" dirty="0" smtClean="0"/>
              <a:t> ACS – FREIA</a:t>
            </a:r>
            <a:br>
              <a:rPr lang="fr-FR" dirty="0" smtClean="0"/>
            </a:br>
            <a:r>
              <a:rPr lang="fr-FR" dirty="0" smtClean="0"/>
              <a:t>31</a:t>
            </a:r>
            <a:r>
              <a:rPr lang="fr-FR" baseline="30000" dirty="0" smtClean="0"/>
              <a:t>th</a:t>
            </a:r>
            <a:r>
              <a:rPr lang="fr-FR" dirty="0" smtClean="0"/>
              <a:t> May 2017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6400800" cy="3456384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Agenda: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Presentation Spoke Cavity Testing in HNOSS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Manufacturing follow-up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Control and command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Planning 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60" y="5661248"/>
            <a:ext cx="4063492" cy="812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Manufacturing follow-up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3826768" cy="45259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Valve box</a:t>
            </a:r>
          </a:p>
          <a:p>
            <a:pPr lvl="1" algn="just"/>
            <a:r>
              <a:rPr lang="en-US" sz="1600" dirty="0" smtClean="0"/>
              <a:t>All components are available, excepted several pipes which are bending by a subcontractor.</a:t>
            </a:r>
            <a:endParaRPr lang="en-US" sz="2000" dirty="0" smtClean="0"/>
          </a:p>
          <a:p>
            <a:r>
              <a:rPr lang="en-US" sz="2000" dirty="0" smtClean="0"/>
              <a:t>Cryostat</a:t>
            </a:r>
          </a:p>
          <a:p>
            <a:pPr lvl="1"/>
            <a:r>
              <a:rPr lang="en-US" sz="1600" dirty="0" smtClean="0"/>
              <a:t>CD received the vacuum vessel</a:t>
            </a:r>
          </a:p>
          <a:p>
            <a:pPr lvl="1"/>
            <a:r>
              <a:rPr lang="en-US" sz="1600" dirty="0" smtClean="0"/>
              <a:t>The pressure vessel is in welding stage</a:t>
            </a:r>
          </a:p>
          <a:p>
            <a:pPr lvl="1"/>
            <a:r>
              <a:rPr lang="en-US" sz="1600" dirty="0" smtClean="0"/>
              <a:t>The pit is prepared to install the vessel for </a:t>
            </a:r>
            <a:r>
              <a:rPr lang="en-US" sz="1600" dirty="0" smtClean="0"/>
              <a:t>assembly</a:t>
            </a:r>
            <a:endParaRPr lang="en-US" sz="1600" dirty="0" smtClean="0"/>
          </a:p>
          <a:p>
            <a:r>
              <a:rPr lang="en-US" sz="2000" dirty="0" smtClean="0"/>
              <a:t>Magnet insert</a:t>
            </a:r>
          </a:p>
          <a:p>
            <a:pPr lvl="1"/>
            <a:r>
              <a:rPr lang="en-US" sz="1600" dirty="0" smtClean="0"/>
              <a:t>The manufacturing drawings will be finished soon  and will be send for production after validation by ACS and UU.</a:t>
            </a:r>
            <a:endParaRPr lang="en-US" sz="1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600200"/>
            <a:ext cx="2400913" cy="3201218"/>
          </a:xfrm>
        </p:spPr>
      </p:pic>
      <p:sp>
        <p:nvSpPr>
          <p:cNvPr id="9" name="ZoneTexte 8"/>
          <p:cNvSpPr txBox="1"/>
          <p:nvPr/>
        </p:nvSpPr>
        <p:spPr>
          <a:xfrm>
            <a:off x="4211960" y="4830091"/>
            <a:ext cx="2472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Pressure vessel waiting for X-ray control</a:t>
            </a:r>
            <a:endParaRPr lang="en-US" sz="1400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881" y="1600200"/>
            <a:ext cx="2400914" cy="320121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6684881" y="4794538"/>
            <a:ext cx="2472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Preparation of the pit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8238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Control and Command</a:t>
            </a:r>
            <a:endParaRPr lang="en-US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Connection boxes (inserts)</a:t>
            </a:r>
          </a:p>
          <a:p>
            <a:pPr lvl="1"/>
            <a:r>
              <a:rPr lang="en-US" sz="2000" dirty="0" smtClean="0"/>
              <a:t>Cables between connection box on insert and instrumentation box in the pit will be joined to the connection box</a:t>
            </a:r>
          </a:p>
          <a:p>
            <a:pPr lvl="1"/>
            <a:r>
              <a:rPr lang="en-US" sz="2000" dirty="0" smtClean="0"/>
              <a:t>When changing an insert the cables will be disconnect from the instrumentation box then pose on storage racks on the insert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8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Control and Command</a:t>
            </a:r>
            <a:endParaRPr lang="en-US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Instrumentation box in the pit</a:t>
            </a:r>
          </a:p>
          <a:p>
            <a:pPr lvl="1"/>
            <a:r>
              <a:rPr lang="en-US" sz="2000" dirty="0" smtClean="0"/>
              <a:t>It gathers cables from the insert connection box and instrumentation towers</a:t>
            </a:r>
          </a:p>
          <a:p>
            <a:pPr lvl="1"/>
            <a:r>
              <a:rPr lang="en-US" sz="2000" dirty="0" smtClean="0"/>
              <a:t>&gt; important number of connectors, important size</a:t>
            </a:r>
          </a:p>
          <a:p>
            <a:pPr lvl="1"/>
            <a:r>
              <a:rPr lang="en-US" sz="2000" dirty="0" smtClean="0"/>
              <a:t>&gt; under study by </a:t>
            </a:r>
            <a:r>
              <a:rPr lang="en-US" sz="2000" dirty="0" err="1" smtClean="0"/>
              <a:t>Technergie</a:t>
            </a:r>
            <a:r>
              <a:rPr lang="en-US" sz="2000" dirty="0" smtClean="0"/>
              <a:t> to select the optimal box (may be custom-made)</a:t>
            </a:r>
          </a:p>
          <a:p>
            <a:pPr lvl="1"/>
            <a:r>
              <a:rPr lang="en-US" sz="2000" dirty="0" smtClean="0"/>
              <a:t>Implementation?</a:t>
            </a:r>
          </a:p>
          <a:p>
            <a:pPr lvl="1"/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4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Control and </a:t>
            </a:r>
            <a:r>
              <a:rPr lang="fr-FR" sz="4000" dirty="0" smtClean="0"/>
              <a:t>Command</a:t>
            </a:r>
            <a:endParaRPr lang="en-US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Connection boxes </a:t>
            </a:r>
          </a:p>
          <a:p>
            <a:pPr lvl="1"/>
            <a:r>
              <a:rPr lang="en-US" sz="2000" dirty="0" smtClean="0"/>
              <a:t>Cryostat, inserts, pit: stainless steel</a:t>
            </a:r>
          </a:p>
          <a:p>
            <a:pPr lvl="1"/>
            <a:r>
              <a:rPr lang="en-US" sz="2000" dirty="0" smtClean="0"/>
              <a:t>Valve box: PVC</a:t>
            </a:r>
          </a:p>
          <a:p>
            <a:pPr lvl="1"/>
            <a:r>
              <a:rPr lang="en-US" sz="2000" dirty="0" smtClean="0"/>
              <a:t>New quotation made according to last comments</a:t>
            </a:r>
          </a:p>
          <a:p>
            <a:pPr lvl="1"/>
            <a:endParaRPr lang="en-US" dirty="0"/>
          </a:p>
          <a:p>
            <a:r>
              <a:rPr lang="en-US" sz="2400" dirty="0" smtClean="0"/>
              <a:t>Special cables</a:t>
            </a:r>
          </a:p>
          <a:p>
            <a:pPr lvl="1"/>
            <a:r>
              <a:rPr lang="en-US" sz="2000" dirty="0" smtClean="0"/>
              <a:t>Directly connected to the electrical cabinet (cg: coaxial), except if can be connected to the connection box (cg: AMI)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6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Control and Command</a:t>
            </a:r>
            <a:endParaRPr lang="en-US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Programming</a:t>
            </a:r>
          </a:p>
          <a:p>
            <a:pPr lvl="1"/>
            <a:r>
              <a:rPr lang="en-US" sz="2000" dirty="0" smtClean="0"/>
              <a:t>ISII-Tech presented a draft software to CD and ACS</a:t>
            </a:r>
          </a:p>
          <a:p>
            <a:pPr lvl="1"/>
            <a:r>
              <a:rPr lang="en-US" sz="2000" dirty="0" smtClean="0"/>
              <a:t>ISII-Tech will send the scheme to ACS for validation</a:t>
            </a:r>
          </a:p>
          <a:p>
            <a:pPr lvl="1"/>
            <a:r>
              <a:rPr lang="en-US" sz="2000" dirty="0" smtClean="0"/>
              <a:t>2 tests are foreseen at the end of June and at the end of July to check every sequences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6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</a:t>
            </a:r>
            <a:endParaRPr lang="en-US" sz="3200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62500" lnSpcReduction="20000"/>
          </a:bodyPr>
          <a:lstStyle/>
          <a:p>
            <a:r>
              <a:rPr lang="en-US" dirty="0"/>
              <a:t>Valve box</a:t>
            </a:r>
          </a:p>
          <a:p>
            <a:pPr lvl="1"/>
            <a:r>
              <a:rPr lang="en-US" dirty="0"/>
              <a:t>W25: reception of components</a:t>
            </a:r>
          </a:p>
          <a:p>
            <a:pPr lvl="1"/>
            <a:r>
              <a:rPr lang="en-US" dirty="0"/>
              <a:t>W26: heat exchanger 4K</a:t>
            </a:r>
          </a:p>
          <a:p>
            <a:pPr lvl="1"/>
            <a:r>
              <a:rPr lang="en-US" dirty="0"/>
              <a:t>W27: thermal shielding</a:t>
            </a:r>
          </a:p>
          <a:p>
            <a:r>
              <a:rPr lang="en-US" dirty="0"/>
              <a:t>Cryostat </a:t>
            </a:r>
          </a:p>
          <a:p>
            <a:pPr lvl="1"/>
            <a:r>
              <a:rPr lang="en-US" dirty="0"/>
              <a:t>W22: cleaning, assembly, welding and control (X-ray) of the pressure vessel</a:t>
            </a:r>
          </a:p>
          <a:p>
            <a:pPr lvl="1"/>
            <a:r>
              <a:rPr lang="en-US" dirty="0"/>
              <a:t>W23: welding of cooling system and top lid on pressure vessel</a:t>
            </a:r>
          </a:p>
          <a:p>
            <a:pPr lvl="1"/>
            <a:r>
              <a:rPr lang="en-US" dirty="0"/>
              <a:t>W24: assembly of equipment</a:t>
            </a:r>
          </a:p>
          <a:p>
            <a:r>
              <a:rPr lang="en-US" dirty="0"/>
              <a:t>Simulator</a:t>
            </a:r>
          </a:p>
          <a:p>
            <a:pPr lvl="1"/>
            <a:r>
              <a:rPr lang="en-US" dirty="0"/>
              <a:t>W22: sending the nomenclature</a:t>
            </a:r>
          </a:p>
          <a:p>
            <a:pPr lvl="1"/>
            <a:r>
              <a:rPr lang="en-US" dirty="0"/>
              <a:t>W23: purchase of components</a:t>
            </a:r>
          </a:p>
          <a:p>
            <a:pPr lvl="1"/>
            <a:r>
              <a:rPr lang="en-US" dirty="0"/>
              <a:t>W27: start of manufacturing</a:t>
            </a:r>
          </a:p>
          <a:p>
            <a:r>
              <a:rPr lang="en-US" dirty="0"/>
              <a:t>Magnet insert</a:t>
            </a:r>
          </a:p>
          <a:p>
            <a:pPr lvl="1"/>
            <a:r>
              <a:rPr lang="en-US" dirty="0"/>
              <a:t>Heat exchanger Lambda HX683: 18 weeks of manufacturing</a:t>
            </a:r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3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</a:t>
            </a:r>
            <a:endParaRPr lang="en-US" sz="3200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C&amp;C and cabling:</a:t>
            </a:r>
          </a:p>
          <a:p>
            <a:pPr lvl="1"/>
            <a:r>
              <a:rPr lang="en-US" sz="1800" dirty="0" smtClean="0"/>
              <a:t>W36: start of workshop pre cabling</a:t>
            </a:r>
          </a:p>
          <a:p>
            <a:pPr lvl="2"/>
            <a:r>
              <a:rPr lang="en-US" sz="1800" dirty="0" smtClean="0"/>
              <a:t>Duration: 1 months</a:t>
            </a:r>
          </a:p>
          <a:p>
            <a:pPr lvl="1"/>
            <a:r>
              <a:rPr lang="en-US" sz="1800" dirty="0" smtClean="0"/>
              <a:t>Tests in October 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Electrical design</a:t>
            </a:r>
          </a:p>
          <a:p>
            <a:pPr lvl="1"/>
            <a:r>
              <a:rPr lang="en-US" sz="1800" dirty="0" smtClean="0"/>
              <a:t>2 weeks of delay + summer holidays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31th May 2017                                                                         </a:t>
            </a:r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31/05/2017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1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432</Words>
  <Application>Microsoft Office PowerPoint</Application>
  <PresentationFormat>Affichage à l'écran (4:3)</PresentationFormat>
  <Paragraphs>79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Teleconference ACS – FREIA 31th May 2017</vt:lpstr>
      <vt:lpstr>Manufacturing follow-up</vt:lpstr>
      <vt:lpstr>Control and Command</vt:lpstr>
      <vt:lpstr>Control and Command</vt:lpstr>
      <vt:lpstr>Control and Command</vt:lpstr>
      <vt:lpstr>Control and Command</vt:lpstr>
      <vt:lpstr>Planning</vt:lpstr>
      <vt:lpstr>Planning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thermeau</dc:creator>
  <cp:lastModifiedBy>Florian DIEUDEGARD</cp:lastModifiedBy>
  <cp:revision>147</cp:revision>
  <dcterms:created xsi:type="dcterms:W3CDTF">2017-03-13T06:50:06Z</dcterms:created>
  <dcterms:modified xsi:type="dcterms:W3CDTF">2017-05-31T07:15:52Z</dcterms:modified>
</cp:coreProperties>
</file>