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0" r:id="rId3"/>
    <p:sldId id="294" r:id="rId4"/>
    <p:sldId id="274" r:id="rId5"/>
    <p:sldId id="303" r:id="rId6"/>
    <p:sldId id="295" r:id="rId7"/>
    <p:sldId id="296" r:id="rId8"/>
    <p:sldId id="298" r:id="rId9"/>
    <p:sldId id="299" r:id="rId10"/>
    <p:sldId id="300" r:id="rId11"/>
    <p:sldId id="301" r:id="rId12"/>
    <p:sldId id="304" r:id="rId13"/>
    <p:sldId id="305" r:id="rId14"/>
    <p:sldId id="307" r:id="rId15"/>
    <p:sldId id="306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jard" initials="pb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4" d="100"/>
          <a:sy n="64" d="100"/>
        </p:scale>
        <p:origin x="67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E323-D1A1-4948-80C3-174F3AF98CB4}" type="datetimeFigureOut">
              <a:rPr lang="fr-FR" smtClean="0"/>
              <a:pPr/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C6E92-C05B-48A1-944F-2DD95A2F32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07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F92A6-6427-45D0-9DE8-1618A34055AD}" type="datetimeFigureOut">
              <a:rPr lang="fr-FR" smtClean="0"/>
              <a:pPr/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9A139-63E0-4622-AD2D-8594CBCC168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095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59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106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4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39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56F43006-22BA-4B65-9153-CA4D1108557C}" type="slidenum">
              <a:rPr lang="fr-FR" smtClean="0"/>
              <a:pPr/>
              <a:t>‹N°›</a:t>
            </a:fld>
            <a:endParaRPr lang="fr-FR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err="1" smtClean="0"/>
              <a:t>Teleconference</a:t>
            </a:r>
            <a:r>
              <a:rPr lang="fr-FR" dirty="0" smtClean="0"/>
              <a:t> ACS – FREIA</a:t>
            </a:r>
            <a:br>
              <a:rPr lang="fr-FR" dirty="0" smtClean="0"/>
            </a:br>
            <a:r>
              <a:rPr lang="fr-FR" dirty="0" smtClean="0"/>
              <a:t>19</a:t>
            </a:r>
            <a:r>
              <a:rPr lang="fr-FR" baseline="30000" dirty="0" smtClean="0"/>
              <a:t>th</a:t>
            </a:r>
            <a:r>
              <a:rPr lang="fr-FR" dirty="0" smtClean="0"/>
              <a:t> </a:t>
            </a:r>
            <a:r>
              <a:rPr lang="fr-FR" dirty="0" err="1" smtClean="0"/>
              <a:t>June</a:t>
            </a:r>
            <a:r>
              <a:rPr lang="fr-FR" dirty="0" smtClean="0"/>
              <a:t>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6400800" cy="3456384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Agenda: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Manufacturing follow-up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Planning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Preparation of follow-up meeting (6-7/07/2017 at </a:t>
            </a:r>
            <a:r>
              <a:rPr lang="en-US" sz="2000" dirty="0" err="1" smtClean="0">
                <a:solidFill>
                  <a:schemeClr val="tx1"/>
                </a:solidFill>
              </a:rPr>
              <a:t>Lery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60" y="5661248"/>
            <a:ext cx="4063492" cy="812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Simulator Box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320676"/>
              </p:ext>
            </p:extLst>
          </p:nvPr>
        </p:nvGraphicFramePr>
        <p:xfrm>
          <a:off x="457200" y="1600200"/>
          <a:ext cx="8229600" cy="1711369"/>
        </p:xfrm>
        <a:graphic>
          <a:graphicData uri="http://schemas.openxmlformats.org/drawingml/2006/table">
            <a:tbl>
              <a:tblPr/>
              <a:tblGrid>
                <a:gridCol w="1349316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</a:tblGrid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W18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W23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W27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W31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W36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W49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Simulator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Simulator design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piping helium circuits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thermal shield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Assembly of equipment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Leak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detection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37126" y="3685042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Delay due to the design modification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Delay on </a:t>
            </a:r>
            <a:r>
              <a:rPr lang="en-US" dirty="0"/>
              <a:t>the procurement and manufacturing procedures due to </a:t>
            </a:r>
            <a:r>
              <a:rPr lang="en-US" dirty="0" smtClean="0"/>
              <a:t>document exchanges </a:t>
            </a:r>
            <a:r>
              <a:rPr lang="en-US" dirty="0"/>
              <a:t>to standardize the manufacturing drawings to CD ID system </a:t>
            </a:r>
          </a:p>
        </p:txBody>
      </p:sp>
    </p:spTree>
    <p:extLst>
      <p:ext uri="{BB962C8B-B14F-4D97-AF65-F5344CB8AC3E}">
        <p14:creationId xmlns:p14="http://schemas.microsoft.com/office/powerpoint/2010/main" val="1101464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Control System Design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01918"/>
              </p:ext>
            </p:extLst>
          </p:nvPr>
        </p:nvGraphicFramePr>
        <p:xfrm>
          <a:off x="457200" y="1600200"/>
          <a:ext cx="8229600" cy="1854232"/>
        </p:xfrm>
        <a:graphic>
          <a:graphicData uri="http://schemas.openxmlformats.org/drawingml/2006/table">
            <a:tbl>
              <a:tblPr/>
              <a:tblGrid>
                <a:gridCol w="1349316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</a:tblGrid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W18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W23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W27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W31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W36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W49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system design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Sequences general programming  phase 1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Sequences general programming tests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Sequences general programming phase 2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Sequences general programming tests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457200" y="42868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Planning: Control System Procurement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57389" y="5468451"/>
            <a:ext cx="8167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UU requires a official quotation to order the connection boxes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Technergie</a:t>
            </a:r>
            <a:r>
              <a:rPr lang="en-US" sz="2000" dirty="0"/>
              <a:t> waits for the quotation agreement to start the electrical </a:t>
            </a:r>
            <a:r>
              <a:rPr lang="en-US" sz="2000" dirty="0" smtClean="0"/>
              <a:t>study</a:t>
            </a:r>
            <a:endParaRPr lang="en-US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37126" y="3685042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Delay due to the sequence validation and correction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8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Planning: </a:t>
            </a:r>
            <a:r>
              <a:rPr lang="en-US" dirty="0" err="1" smtClean="0"/>
              <a:t>Commissionning</a:t>
            </a:r>
            <a:r>
              <a:rPr lang="en-US" dirty="0" smtClean="0"/>
              <a:t> tests</a:t>
            </a:r>
            <a:endParaRPr lang="en-US" sz="3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918470"/>
              </p:ext>
            </p:extLst>
          </p:nvPr>
        </p:nvGraphicFramePr>
        <p:xfrm>
          <a:off x="457202" y="2046660"/>
          <a:ext cx="8229595" cy="3287038"/>
        </p:xfrm>
        <a:graphic>
          <a:graphicData uri="http://schemas.openxmlformats.org/drawingml/2006/table">
            <a:tbl>
              <a:tblPr/>
              <a:tblGrid>
                <a:gridCol w="3058299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  <a:gridCol w="166816"/>
              </a:tblGrid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Double heater W580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Cryostat GERSEMI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Magnet insert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 insert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 box GERSEMI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lines design&amp;manufacturing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Simulator box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system design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system procurement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Sensors, internal actuators and feethrough cabling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 pre-assembly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pre-cabling and electrical tests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Installation of VB and Simulator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 test VB with Simulator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8" marR="7208" marT="72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Connecteur droit 15"/>
          <p:cNvCxnSpPr/>
          <p:nvPr/>
        </p:nvCxnSpPr>
        <p:spPr>
          <a:xfrm>
            <a:off x="5148064" y="335699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436096" y="3356992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436096" y="47251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6073806" y="4697133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965794" y="4697133"/>
            <a:ext cx="108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084168" y="484800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5148064" y="3645024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220072" y="3645024"/>
            <a:ext cx="0" cy="136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5220072" y="5013176"/>
            <a:ext cx="9541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5004048" y="386104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5143525" y="3861048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5143525" y="5094672"/>
            <a:ext cx="10306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4644008" y="4005064"/>
            <a:ext cx="4995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457200" y="5383359"/>
            <a:ext cx="2856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Blue: manufacturing process</a:t>
            </a:r>
          </a:p>
          <a:p>
            <a:r>
              <a:rPr lang="en-US" dirty="0" smtClean="0"/>
              <a:t>Green: test and control</a:t>
            </a:r>
          </a:p>
          <a:p>
            <a:r>
              <a:rPr lang="en-US" dirty="0" smtClean="0"/>
              <a:t>Arrow: requirement</a:t>
            </a:r>
            <a:endParaRPr lang="en-US" dirty="0"/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6228184" y="4848008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Planning: </a:t>
            </a:r>
            <a:r>
              <a:rPr lang="en-US" dirty="0" err="1" smtClean="0"/>
              <a:t>Commissionning</a:t>
            </a:r>
            <a:r>
              <a:rPr lang="en-US" dirty="0" smtClean="0"/>
              <a:t> </a:t>
            </a:r>
            <a:r>
              <a:rPr lang="en-US" dirty="0" smtClean="0"/>
              <a:t>tests</a:t>
            </a:r>
            <a:endParaRPr lang="en-US" sz="3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err="1" smtClean="0"/>
              <a:t>Lery</a:t>
            </a:r>
            <a:endParaRPr lang="en-US" sz="2000" u="sng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N2</a:t>
            </a:r>
            <a:r>
              <a:rPr lang="en-US" sz="2000" dirty="0" smtClean="0"/>
              <a:t>: nitrogen supply</a:t>
            </a:r>
          </a:p>
          <a:p>
            <a:r>
              <a:rPr lang="en-US" sz="2000" dirty="0" smtClean="0"/>
              <a:t>VB</a:t>
            </a:r>
            <a:r>
              <a:rPr lang="en-US" sz="2000" dirty="0" smtClean="0"/>
              <a:t>: valve box</a:t>
            </a:r>
          </a:p>
          <a:p>
            <a:r>
              <a:rPr lang="en-US" sz="2000" dirty="0" smtClean="0"/>
              <a:t>SB: simulator box</a:t>
            </a:r>
          </a:p>
          <a:p>
            <a:r>
              <a:rPr lang="en-US" sz="2000" dirty="0" smtClean="0"/>
              <a:t>CB: connection box</a:t>
            </a:r>
          </a:p>
          <a:p>
            <a:r>
              <a:rPr lang="en-US" sz="2000" dirty="0"/>
              <a:t>PLC</a:t>
            </a:r>
            <a:r>
              <a:rPr lang="en-US" sz="2000" dirty="0" smtClean="0"/>
              <a:t>: programmable </a:t>
            </a:r>
            <a:r>
              <a:rPr lang="en-US" sz="2000" dirty="0"/>
              <a:t>logic </a:t>
            </a:r>
            <a:r>
              <a:rPr lang="en-US" sz="2000" dirty="0" smtClean="0"/>
              <a:t>controller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18680" y="4110326"/>
            <a:ext cx="241575" cy="237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lipse 4"/>
          <p:cNvSpPr/>
          <p:nvPr/>
        </p:nvSpPr>
        <p:spPr>
          <a:xfrm>
            <a:off x="5477839" y="3195926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5154712" y="2281526"/>
            <a:ext cx="663968" cy="68421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30" name="Ellipse 29"/>
          <p:cNvSpPr/>
          <p:nvPr/>
        </p:nvSpPr>
        <p:spPr>
          <a:xfrm>
            <a:off x="5477839" y="4347683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SB</a:t>
            </a:r>
            <a:endParaRPr lang="en-US" dirty="0"/>
          </a:p>
        </p:txBody>
      </p:sp>
      <p:cxnSp>
        <p:nvCxnSpPr>
          <p:cNvPr id="12" name="Connecteur en angle 11"/>
          <p:cNvCxnSpPr>
            <a:stCxn id="9" idx="4"/>
            <a:endCxn id="5" idx="1"/>
          </p:cNvCxnSpPr>
          <p:nvPr/>
        </p:nvCxnSpPr>
        <p:spPr>
          <a:xfrm rot="16200000" flipH="1">
            <a:off x="5367174" y="3085261"/>
            <a:ext cx="364098" cy="12505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7314952" y="4511701"/>
            <a:ext cx="1368152" cy="582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Electrical cabinet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699034" y="5604606"/>
            <a:ext cx="617240" cy="344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PLC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581940" y="3341922"/>
            <a:ext cx="503810" cy="629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CB</a:t>
            </a:r>
            <a:endParaRPr lang="en-US" dirty="0"/>
          </a:p>
        </p:txBody>
      </p:sp>
      <p:cxnSp>
        <p:nvCxnSpPr>
          <p:cNvPr id="23" name="Connecteur droit avec flèche 22"/>
          <p:cNvCxnSpPr>
            <a:stCxn id="5" idx="6"/>
          </p:cNvCxnSpPr>
          <p:nvPr/>
        </p:nvCxnSpPr>
        <p:spPr>
          <a:xfrm>
            <a:off x="6392239" y="3653126"/>
            <a:ext cx="189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en angle 30"/>
          <p:cNvCxnSpPr>
            <a:stCxn id="21" idx="3"/>
            <a:endCxn id="15" idx="0"/>
          </p:cNvCxnSpPr>
          <p:nvPr/>
        </p:nvCxnSpPr>
        <p:spPr>
          <a:xfrm>
            <a:off x="7085750" y="3656711"/>
            <a:ext cx="913278" cy="8549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en angle 32"/>
          <p:cNvCxnSpPr>
            <a:stCxn id="30" idx="6"/>
            <a:endCxn id="15" idx="1"/>
          </p:cNvCxnSpPr>
          <p:nvPr/>
        </p:nvCxnSpPr>
        <p:spPr>
          <a:xfrm flipV="1">
            <a:off x="6392239" y="4802996"/>
            <a:ext cx="922713" cy="18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en angle 35"/>
          <p:cNvCxnSpPr>
            <a:stCxn id="15" idx="2"/>
            <a:endCxn id="34" idx="0"/>
          </p:cNvCxnSpPr>
          <p:nvPr/>
        </p:nvCxnSpPr>
        <p:spPr>
          <a:xfrm rot="16200000" flipH="1">
            <a:off x="7748183" y="5345135"/>
            <a:ext cx="510316" cy="86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9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Planning: </a:t>
            </a:r>
            <a:r>
              <a:rPr lang="en-US" dirty="0" err="1" smtClean="0"/>
              <a:t>Commissionning</a:t>
            </a:r>
            <a:r>
              <a:rPr lang="en-US" dirty="0" smtClean="0"/>
              <a:t> tests</a:t>
            </a:r>
            <a:endParaRPr lang="en-US" sz="3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smtClean="0"/>
              <a:t>Uppsala</a:t>
            </a:r>
          </a:p>
          <a:p>
            <a:endParaRPr lang="en-US" sz="2000" dirty="0" smtClean="0"/>
          </a:p>
          <a:p>
            <a:r>
              <a:rPr lang="en-US" sz="2000" dirty="0" smtClean="0"/>
              <a:t>N2</a:t>
            </a:r>
            <a:r>
              <a:rPr lang="en-US" sz="2000" dirty="0" smtClean="0"/>
              <a:t>: nitrogen supply</a:t>
            </a:r>
          </a:p>
          <a:p>
            <a:r>
              <a:rPr lang="en-US" sz="2000" dirty="0" smtClean="0"/>
              <a:t>He: helium supply</a:t>
            </a:r>
          </a:p>
          <a:p>
            <a:r>
              <a:rPr lang="en-US" sz="2000" dirty="0" smtClean="0"/>
              <a:t>VB</a:t>
            </a:r>
            <a:r>
              <a:rPr lang="en-US" sz="2000" dirty="0" smtClean="0"/>
              <a:t>: valve box</a:t>
            </a:r>
          </a:p>
          <a:p>
            <a:r>
              <a:rPr lang="en-US" sz="2000" dirty="0" smtClean="0"/>
              <a:t>SB: simulator box</a:t>
            </a:r>
          </a:p>
          <a:p>
            <a:r>
              <a:rPr lang="en-US" sz="2000" dirty="0" smtClean="0"/>
              <a:t>CB: connection box</a:t>
            </a:r>
          </a:p>
          <a:p>
            <a:r>
              <a:rPr lang="en-US" sz="2000" dirty="0"/>
              <a:t>PLC</a:t>
            </a:r>
            <a:r>
              <a:rPr lang="en-US" sz="2000" dirty="0" smtClean="0"/>
              <a:t>: programmable </a:t>
            </a:r>
            <a:r>
              <a:rPr lang="en-US" sz="2000" dirty="0"/>
              <a:t>logic </a:t>
            </a:r>
            <a:r>
              <a:rPr lang="en-US" sz="2000" dirty="0" smtClean="0"/>
              <a:t>controller</a:t>
            </a:r>
          </a:p>
          <a:p>
            <a:r>
              <a:rPr lang="en-US" sz="2000" dirty="0" smtClean="0"/>
              <a:t>RHX: </a:t>
            </a:r>
            <a:r>
              <a:rPr lang="en-US" sz="2000" dirty="0" err="1" smtClean="0"/>
              <a:t>reheater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pSp>
        <p:nvGrpSpPr>
          <p:cNvPr id="51" name="Groupe 50"/>
          <p:cNvGrpSpPr/>
          <p:nvPr/>
        </p:nvGrpSpPr>
        <p:grpSpPr>
          <a:xfrm>
            <a:off x="4355976" y="2281525"/>
            <a:ext cx="4327128" cy="3667755"/>
            <a:chOff x="4355976" y="2281525"/>
            <a:chExt cx="4327128" cy="3667755"/>
          </a:xfrm>
        </p:grpSpPr>
        <p:sp>
          <p:nvSpPr>
            <p:cNvPr id="10" name="Rectangle 9"/>
            <p:cNvSpPr/>
            <p:nvPr/>
          </p:nvSpPr>
          <p:spPr>
            <a:xfrm>
              <a:off x="5818680" y="4110326"/>
              <a:ext cx="241575" cy="2373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Ellipse 4"/>
            <p:cNvSpPr/>
            <p:nvPr/>
          </p:nvSpPr>
          <p:spPr>
            <a:xfrm>
              <a:off x="5477839" y="3195926"/>
              <a:ext cx="914400" cy="914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VB</a:t>
              </a:r>
              <a:endParaRPr lang="en-US" dirty="0"/>
            </a:p>
          </p:txBody>
        </p:sp>
        <p:sp>
          <p:nvSpPr>
            <p:cNvPr id="9" name="Ellipse 8"/>
            <p:cNvSpPr/>
            <p:nvPr/>
          </p:nvSpPr>
          <p:spPr>
            <a:xfrm>
              <a:off x="5154712" y="2281526"/>
              <a:ext cx="663968" cy="684213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N2</a:t>
              </a:r>
              <a:endParaRPr lang="en-US" dirty="0"/>
            </a:p>
          </p:txBody>
        </p:sp>
        <p:sp>
          <p:nvSpPr>
            <p:cNvPr id="28" name="Ellipse 27"/>
            <p:cNvSpPr/>
            <p:nvPr/>
          </p:nvSpPr>
          <p:spPr>
            <a:xfrm>
              <a:off x="6060255" y="2281525"/>
              <a:ext cx="663968" cy="684213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</a:t>
              </a:r>
              <a:endParaRPr lang="en-US" dirty="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5477839" y="4347683"/>
              <a:ext cx="914400" cy="914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SB</a:t>
              </a:r>
              <a:endParaRPr lang="en-US" dirty="0"/>
            </a:p>
          </p:txBody>
        </p:sp>
        <p:cxnSp>
          <p:nvCxnSpPr>
            <p:cNvPr id="12" name="Connecteur en angle 11"/>
            <p:cNvCxnSpPr>
              <a:stCxn id="9" idx="4"/>
              <a:endCxn id="5" idx="1"/>
            </p:cNvCxnSpPr>
            <p:nvPr/>
          </p:nvCxnSpPr>
          <p:spPr>
            <a:xfrm rot="16200000" flipH="1">
              <a:off x="5367174" y="3085261"/>
              <a:ext cx="364098" cy="125054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Connecteur en angle 13"/>
            <p:cNvCxnSpPr>
              <a:stCxn id="28" idx="4"/>
              <a:endCxn id="5" idx="7"/>
            </p:cNvCxnSpPr>
            <p:nvPr/>
          </p:nvCxnSpPr>
          <p:spPr>
            <a:xfrm rot="5400000">
              <a:off x="6143235" y="3080832"/>
              <a:ext cx="364099" cy="133911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7314952" y="4511701"/>
              <a:ext cx="1368152" cy="5825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Electrical cabinet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99034" y="5604606"/>
              <a:ext cx="617240" cy="3446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PLC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81940" y="3341922"/>
              <a:ext cx="503810" cy="6295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CB</a:t>
              </a:r>
              <a:endParaRPr lang="en-US" dirty="0"/>
            </a:p>
          </p:txBody>
        </p:sp>
        <p:cxnSp>
          <p:nvCxnSpPr>
            <p:cNvPr id="23" name="Connecteur droit avec flèche 22"/>
            <p:cNvCxnSpPr>
              <a:stCxn id="5" idx="6"/>
            </p:cNvCxnSpPr>
            <p:nvPr/>
          </p:nvCxnSpPr>
          <p:spPr>
            <a:xfrm>
              <a:off x="6392239" y="3653126"/>
              <a:ext cx="1897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Connecteur en angle 30"/>
            <p:cNvCxnSpPr>
              <a:stCxn id="21" idx="3"/>
              <a:endCxn id="15" idx="0"/>
            </p:cNvCxnSpPr>
            <p:nvPr/>
          </p:nvCxnSpPr>
          <p:spPr>
            <a:xfrm>
              <a:off x="7085750" y="3656711"/>
              <a:ext cx="913278" cy="854990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Connecteur en angle 32"/>
            <p:cNvCxnSpPr>
              <a:stCxn id="30" idx="6"/>
              <a:endCxn id="15" idx="1"/>
            </p:cNvCxnSpPr>
            <p:nvPr/>
          </p:nvCxnSpPr>
          <p:spPr>
            <a:xfrm flipV="1">
              <a:off x="6392239" y="4802996"/>
              <a:ext cx="922713" cy="188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Connecteur en angle 35"/>
            <p:cNvCxnSpPr>
              <a:stCxn id="15" idx="2"/>
              <a:endCxn id="34" idx="0"/>
            </p:cNvCxnSpPr>
            <p:nvPr/>
          </p:nvCxnSpPr>
          <p:spPr>
            <a:xfrm rot="16200000" flipH="1">
              <a:off x="7748183" y="5345135"/>
              <a:ext cx="510316" cy="862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Ellipse 45"/>
            <p:cNvSpPr/>
            <p:nvPr/>
          </p:nvSpPr>
          <p:spPr>
            <a:xfrm>
              <a:off x="4355976" y="4350287"/>
              <a:ext cx="914400" cy="914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RXH</a:t>
              </a:r>
              <a:endParaRPr lang="en-US" dirty="0"/>
            </a:p>
          </p:txBody>
        </p:sp>
        <p:cxnSp>
          <p:nvCxnSpPr>
            <p:cNvPr id="40" name="Connecteur droit avec flèche 39"/>
            <p:cNvCxnSpPr>
              <a:stCxn id="30" idx="2"/>
              <a:endCxn id="46" idx="6"/>
            </p:cNvCxnSpPr>
            <p:nvPr/>
          </p:nvCxnSpPr>
          <p:spPr>
            <a:xfrm flipH="1">
              <a:off x="5270376" y="4804883"/>
              <a:ext cx="207463" cy="26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94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Preparation of follow-up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paths:</a:t>
            </a:r>
          </a:p>
          <a:p>
            <a:pPr lvl="1"/>
            <a:r>
              <a:rPr lang="en-US" dirty="0" smtClean="0"/>
              <a:t>Valve Box</a:t>
            </a:r>
          </a:p>
          <a:p>
            <a:pPr lvl="1"/>
            <a:r>
              <a:rPr lang="en-US" dirty="0" smtClean="0"/>
              <a:t>C&amp;C (control cabinet, cables, connection </a:t>
            </a:r>
            <a:r>
              <a:rPr lang="en-US" dirty="0" err="1" smtClean="0"/>
              <a:t>boxe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Simulator </a:t>
            </a:r>
          </a:p>
          <a:p>
            <a:r>
              <a:rPr lang="en-US" dirty="0" smtClean="0"/>
              <a:t>Need of information</a:t>
            </a:r>
          </a:p>
          <a:p>
            <a:pPr lvl="1"/>
            <a:r>
              <a:rPr lang="en-US" dirty="0" smtClean="0"/>
              <a:t>Transfer lines</a:t>
            </a:r>
          </a:p>
          <a:p>
            <a:pPr lvl="1"/>
            <a:r>
              <a:rPr lang="en-US" dirty="0" smtClean="0"/>
              <a:t>Magnet insert</a:t>
            </a:r>
          </a:p>
          <a:p>
            <a:endParaRPr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Manufacturing follow-up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Cryostat</a:t>
            </a:r>
          </a:p>
          <a:p>
            <a:pPr lvl="1"/>
            <a:r>
              <a:rPr lang="en-US" sz="2000" dirty="0" smtClean="0"/>
              <a:t>Dewar welding in progress</a:t>
            </a:r>
          </a:p>
          <a:p>
            <a:pPr lvl="1"/>
            <a:r>
              <a:rPr lang="en-US" sz="2000" dirty="0" smtClean="0"/>
              <a:t>W23: cooling system (2017-s23)</a:t>
            </a:r>
          </a:p>
          <a:p>
            <a:pPr lvl="1"/>
            <a:r>
              <a:rPr lang="en-US" sz="2000" dirty="0" smtClean="0"/>
              <a:t>W24: stiffeners then top lid + thermal shield manufacturing</a:t>
            </a:r>
            <a:endParaRPr lang="en-US" sz="2000" dirty="0"/>
          </a:p>
          <a:p>
            <a:r>
              <a:rPr lang="en-US" sz="2400" dirty="0" smtClean="0"/>
              <a:t>Magnet insert</a:t>
            </a:r>
          </a:p>
          <a:p>
            <a:pPr lvl="1"/>
            <a:r>
              <a:rPr lang="en-US" sz="2000" dirty="0" smtClean="0"/>
              <a:t>Manufacturing drawings in progress</a:t>
            </a:r>
          </a:p>
          <a:p>
            <a:pPr lvl="1"/>
            <a:r>
              <a:rPr lang="en-US" sz="2000" dirty="0" smtClean="0"/>
              <a:t>HX683: to reduce time and cost, manufacturing done by CD and only welding by </a:t>
            </a:r>
            <a:r>
              <a:rPr lang="en-US" sz="2000" dirty="0" err="1" smtClean="0"/>
              <a:t>ProBeam</a:t>
            </a:r>
            <a:r>
              <a:rPr lang="en-US" sz="2000" dirty="0" smtClean="0"/>
              <a:t>; design to improve according to the </a:t>
            </a:r>
            <a:r>
              <a:rPr lang="en-US" sz="2000" dirty="0"/>
              <a:t>electron beam welding </a:t>
            </a:r>
            <a:r>
              <a:rPr lang="en-US" sz="2000" dirty="0" smtClean="0"/>
              <a:t>technology</a:t>
            </a:r>
            <a:endParaRPr lang="en-US" sz="2000" dirty="0"/>
          </a:p>
          <a:p>
            <a:r>
              <a:rPr lang="en-US" sz="2400" dirty="0" smtClean="0"/>
              <a:t>Bath insert</a:t>
            </a:r>
          </a:p>
          <a:p>
            <a:pPr lvl="1"/>
            <a:r>
              <a:rPr lang="en-US" sz="2000" dirty="0" smtClean="0"/>
              <a:t>Mechanical manufacturing done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Manufacturing follow-up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 Valve box</a:t>
            </a:r>
          </a:p>
          <a:p>
            <a:pPr lvl="1" algn="just"/>
            <a:r>
              <a:rPr lang="en-US" sz="2000" dirty="0" smtClean="0"/>
              <a:t>Currently in clean area</a:t>
            </a:r>
          </a:p>
          <a:p>
            <a:pPr lvl="1" algn="just"/>
            <a:r>
              <a:rPr lang="en-US" sz="2000" dirty="0" smtClean="0"/>
              <a:t>Waiting for bent pipes (W25) to start the assembly (W26)</a:t>
            </a:r>
          </a:p>
          <a:p>
            <a:pPr lvl="1" algn="just"/>
            <a:r>
              <a:rPr lang="en-US" sz="2000" dirty="0" smtClean="0"/>
              <a:t>W27: thermal shield manufacturing start</a:t>
            </a:r>
          </a:p>
          <a:p>
            <a:pPr algn="just"/>
            <a:r>
              <a:rPr lang="en-US" sz="2400" dirty="0" smtClean="0"/>
              <a:t>Transfer lines</a:t>
            </a:r>
          </a:p>
          <a:p>
            <a:pPr lvl="1" algn="just"/>
            <a:r>
              <a:rPr lang="en-US" sz="2000" dirty="0" smtClean="0"/>
              <a:t>Bellows procurement in half way (reception </a:t>
            </a:r>
            <a:r>
              <a:rPr lang="en-US" sz="2000" dirty="0" smtClean="0"/>
              <a:t>W26</a:t>
            </a:r>
            <a:r>
              <a:rPr lang="en-US" sz="2000" dirty="0" smtClean="0"/>
              <a:t>?)</a:t>
            </a:r>
          </a:p>
          <a:p>
            <a:pPr algn="just"/>
            <a:r>
              <a:rPr lang="en-US" sz="2400" dirty="0" smtClean="0"/>
              <a:t>Simulator </a:t>
            </a:r>
            <a:r>
              <a:rPr lang="en-US" sz="2400" dirty="0" smtClean="0"/>
              <a:t>box</a:t>
            </a:r>
          </a:p>
          <a:p>
            <a:pPr lvl="1" algn="just"/>
            <a:r>
              <a:rPr lang="en-US" sz="2000" dirty="0" smtClean="0"/>
              <a:t>Parts, assemblies, drawings numbering done</a:t>
            </a:r>
          </a:p>
          <a:p>
            <a:pPr lvl="1" algn="just"/>
            <a:r>
              <a:rPr lang="en-US" sz="2000" dirty="0" smtClean="0"/>
              <a:t>Drawings currently in checking step at CD</a:t>
            </a:r>
          </a:p>
          <a:p>
            <a:pPr lvl="1" algn="just"/>
            <a:r>
              <a:rPr lang="en-US" sz="2000" dirty="0" smtClean="0"/>
              <a:t>Flanges (above 150mm) in manufacturing</a:t>
            </a:r>
            <a:endParaRPr lang="en-US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Control and </a:t>
            </a:r>
            <a:r>
              <a:rPr lang="fr-FR" sz="4000" dirty="0" smtClean="0"/>
              <a:t>Command </a:t>
            </a:r>
            <a:r>
              <a:rPr lang="fr-FR" sz="4000" dirty="0" err="1" smtClean="0"/>
              <a:t>follow</a:t>
            </a:r>
            <a:r>
              <a:rPr lang="fr-FR" sz="4000" dirty="0" smtClean="0"/>
              <a:t>-up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Control system design</a:t>
            </a:r>
            <a:endParaRPr lang="en-US" sz="2400" dirty="0"/>
          </a:p>
          <a:p>
            <a:pPr lvl="1"/>
            <a:r>
              <a:rPr lang="en-US" sz="2000" dirty="0" smtClean="0"/>
              <a:t>Programming in progress</a:t>
            </a:r>
            <a:endParaRPr lang="en-US" sz="2000" dirty="0"/>
          </a:p>
          <a:p>
            <a:pPr lvl="1"/>
            <a:r>
              <a:rPr lang="en-US" sz="2000" dirty="0"/>
              <a:t>2 tests are foreseen at the end of June and at the end of July to check every sequences</a:t>
            </a:r>
          </a:p>
          <a:p>
            <a:r>
              <a:rPr lang="en-US" sz="2400" dirty="0" smtClean="0"/>
              <a:t>Control system procurement</a:t>
            </a:r>
          </a:p>
          <a:p>
            <a:pPr lvl="1"/>
            <a:r>
              <a:rPr lang="en-US" sz="2000" dirty="0" smtClean="0"/>
              <a:t>Several parts already received and </a:t>
            </a:r>
            <a:r>
              <a:rPr lang="en-US" sz="2000" dirty="0" err="1" smtClean="0"/>
              <a:t>transfered</a:t>
            </a:r>
            <a:r>
              <a:rPr lang="en-US" sz="2000" dirty="0" smtClean="0"/>
              <a:t> to ISII-TECH (AMI, Pfeiffer control boards)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GERSEMI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580832"/>
              </p:ext>
            </p:extLst>
          </p:nvPr>
        </p:nvGraphicFramePr>
        <p:xfrm>
          <a:off x="483536" y="1124744"/>
          <a:ext cx="8229615" cy="4738680"/>
        </p:xfrm>
        <a:graphic>
          <a:graphicData uri="http://schemas.openxmlformats.org/drawingml/2006/table">
            <a:tbl>
              <a:tblPr/>
              <a:tblGrid>
                <a:gridCol w="1094626"/>
                <a:gridCol w="74634"/>
                <a:gridCol w="74634"/>
                <a:gridCol w="74634"/>
                <a:gridCol w="74634"/>
                <a:gridCol w="74634"/>
                <a:gridCol w="74634"/>
                <a:gridCol w="74634"/>
                <a:gridCol w="74634"/>
                <a:gridCol w="74634"/>
                <a:gridCol w="74634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73729"/>
                <a:gridCol w="45685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  <a:gridCol w="59707"/>
              </a:tblGrid>
              <a:tr h="600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 reception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Kick-off preparation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Kick-off meeting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clarification by CERN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update by ACS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Double heater W580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Cryostat GERSEMI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Magnet insert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 insert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 box GERSEMI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lines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&amp; manufacturing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Simulator box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system design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system procurement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Sensors, internal actuators and feethrough cabling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 pre-assembly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Worshop pre-cabling and electrical tests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 test VB with Simulator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file edition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Packing and delivery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Assembly and onsite tests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0" marR="2500" marT="25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5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Vertical Cryostat</a:t>
            </a:r>
            <a:endParaRPr lang="en-US" dirty="0"/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178103"/>
              </p:ext>
            </p:extLst>
          </p:nvPr>
        </p:nvGraphicFramePr>
        <p:xfrm>
          <a:off x="457200" y="1600200"/>
          <a:ext cx="8229600" cy="3718001"/>
        </p:xfrm>
        <a:graphic>
          <a:graphicData uri="http://schemas.openxmlformats.org/drawingml/2006/table">
            <a:tbl>
              <a:tblPr/>
              <a:tblGrid>
                <a:gridCol w="1349316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</a:tblGrid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W18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W23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W27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W31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W36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W49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Cryostat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Vacuum vessel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Semi-finished parts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Parts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Lambda seat flange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Lambda seat premachining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Lambda seat welding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Lambda seat final machinig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Dewar welding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Dewar welding to top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Dewar piping &amp; equipement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Thermal shield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Dewar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insertion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vacuum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vessel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 Leak detection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57200" y="566124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is a planning error because some piping (cooling system) must be welded to the neck before the top lid.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2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Magnet Insert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748261"/>
              </p:ext>
            </p:extLst>
          </p:nvPr>
        </p:nvGraphicFramePr>
        <p:xfrm>
          <a:off x="457200" y="1600200"/>
          <a:ext cx="8229600" cy="1552611"/>
        </p:xfrm>
        <a:graphic>
          <a:graphicData uri="http://schemas.openxmlformats.org/drawingml/2006/table">
            <a:tbl>
              <a:tblPr/>
              <a:tblGrid>
                <a:gridCol w="1349316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</a:tblGrid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W18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W23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W27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W31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W36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W49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Magnet insert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drawings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procedures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 Leak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457200" y="3980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Planning: Bath Insert</a:t>
            </a:r>
            <a:endParaRPr lang="en-US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57200" y="4791304"/>
            <a:ext cx="8229600" cy="1554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Equipment and instrumentation required 4 weeks, done in parallel of others systems (hidden time)</a:t>
            </a:r>
          </a:p>
          <a:p>
            <a:endParaRPr lang="en-US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57200" y="331751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Designer </a:t>
            </a:r>
            <a:r>
              <a:rPr lang="en-US" dirty="0" smtClean="0"/>
              <a:t>absent </a:t>
            </a:r>
            <a:r>
              <a:rPr lang="en-US" dirty="0"/>
              <a:t>for personal reasons</a:t>
            </a:r>
          </a:p>
        </p:txBody>
      </p:sp>
    </p:spTree>
    <p:extLst>
      <p:ext uri="{BB962C8B-B14F-4D97-AF65-F5344CB8AC3E}">
        <p14:creationId xmlns:p14="http://schemas.microsoft.com/office/powerpoint/2010/main" val="52138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Valve Box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452599"/>
              </p:ext>
            </p:extLst>
          </p:nvPr>
        </p:nvGraphicFramePr>
        <p:xfrm>
          <a:off x="457200" y="1600200"/>
          <a:ext cx="8229600" cy="2641664"/>
        </p:xfrm>
        <a:graphic>
          <a:graphicData uri="http://schemas.openxmlformats.org/drawingml/2006/table">
            <a:tbl>
              <a:tblPr/>
              <a:tblGrid>
                <a:gridCol w="1349316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</a:tblGrid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W18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W23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W27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W31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W36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W49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 box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drawings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 procedures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HX600 and HX350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VB vacuum vessel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Semi-finished products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Parts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piping helium circuits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thermal shield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Assembly of equipment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 Leak detection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57200" y="465313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procurement of the semi-finished products was delayed due to IT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Transfer Lines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904680"/>
              </p:ext>
            </p:extLst>
          </p:nvPr>
        </p:nvGraphicFramePr>
        <p:xfrm>
          <a:off x="457200" y="1600200"/>
          <a:ext cx="8229600" cy="2019348"/>
        </p:xfrm>
        <a:graphic>
          <a:graphicData uri="http://schemas.openxmlformats.org/drawingml/2006/table">
            <a:tbl>
              <a:tblPr/>
              <a:tblGrid>
                <a:gridCol w="1349316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90131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  <a:gridCol w="150878"/>
              </a:tblGrid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W18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W23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W27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W31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W34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W36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W39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W40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W43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W44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W45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W46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W47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W48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W49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W50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W51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W52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Cryogenic lines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Multiline design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Multiline procurement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Multiline manufacturing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Piping circuits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Assembly of components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 Leak detection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line design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line procurement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line manufacturing 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9" marR="3179" marT="31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19/06/2017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19th June 2017                                                                         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57200" y="393305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Lack of data for multiline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Bellows are being supplied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data for single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097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4241</TotalTime>
  <Words>1284</Words>
  <Application>Microsoft Office PowerPoint</Application>
  <PresentationFormat>Affichage à l'écran (4:3)</PresentationFormat>
  <Paragraphs>4467</Paragraphs>
  <Slides>15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Teleconference ACS – FREIA 19th June 2017</vt:lpstr>
      <vt:lpstr>Manufacturing follow-up</vt:lpstr>
      <vt:lpstr>Manufacturing follow-up</vt:lpstr>
      <vt:lpstr>Control and Command follow-up</vt:lpstr>
      <vt:lpstr>Planning: GERSEMI</vt:lpstr>
      <vt:lpstr>Planning: Vertical Cryostat</vt:lpstr>
      <vt:lpstr>Planning: Magnet Insert</vt:lpstr>
      <vt:lpstr>Planning: Valve Box</vt:lpstr>
      <vt:lpstr>Planning: Transfer Lines</vt:lpstr>
      <vt:lpstr>Planning: Simulator Box</vt:lpstr>
      <vt:lpstr>Planning: Control System Design</vt:lpstr>
      <vt:lpstr>Planning: Commissionning tests</vt:lpstr>
      <vt:lpstr>Planning: Commissionning tests</vt:lpstr>
      <vt:lpstr>Planning: Commissionning tests</vt:lpstr>
      <vt:lpstr>Preparation of follow-up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thermeau</dc:creator>
  <cp:lastModifiedBy>Florian DIEUDEGARD</cp:lastModifiedBy>
  <cp:revision>197</cp:revision>
  <dcterms:created xsi:type="dcterms:W3CDTF">2017-03-13T06:50:06Z</dcterms:created>
  <dcterms:modified xsi:type="dcterms:W3CDTF">2017-06-19T07:32:27Z</dcterms:modified>
</cp:coreProperties>
</file>