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3"/>
  </p:notesMasterIdLst>
  <p:sldIdLst>
    <p:sldId id="256" r:id="rId3"/>
    <p:sldId id="291" r:id="rId4"/>
    <p:sldId id="270" r:id="rId5"/>
    <p:sldId id="271" r:id="rId6"/>
    <p:sldId id="272" r:id="rId7"/>
    <p:sldId id="327" r:id="rId8"/>
    <p:sldId id="322" r:id="rId9"/>
    <p:sldId id="324" r:id="rId10"/>
    <p:sldId id="318" r:id="rId11"/>
    <p:sldId id="319" r:id="rId12"/>
    <p:sldId id="275" r:id="rId13"/>
    <p:sldId id="321" r:id="rId14"/>
    <p:sldId id="320" r:id="rId15"/>
    <p:sldId id="307" r:id="rId16"/>
    <p:sldId id="330" r:id="rId17"/>
    <p:sldId id="306" r:id="rId18"/>
    <p:sldId id="303" r:id="rId19"/>
    <p:sldId id="298" r:id="rId20"/>
    <p:sldId id="301" r:id="rId21"/>
    <p:sldId id="308" r:id="rId22"/>
    <p:sldId id="332" r:id="rId23"/>
    <p:sldId id="311" r:id="rId24"/>
    <p:sldId id="331" r:id="rId25"/>
    <p:sldId id="325" r:id="rId26"/>
    <p:sldId id="316" r:id="rId27"/>
    <p:sldId id="328" r:id="rId28"/>
    <p:sldId id="329" r:id="rId29"/>
    <p:sldId id="315" r:id="rId30"/>
    <p:sldId id="323" r:id="rId31"/>
    <p:sldId id="317" r:id="rId3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00"/>
    <a:srgbClr val="0099FF"/>
    <a:srgbClr val="6699FF"/>
    <a:srgbClr val="645B65"/>
    <a:srgbClr val="F2650E"/>
    <a:srgbClr val="5E5E62"/>
    <a:srgbClr val="9999FF"/>
    <a:srgbClr val="EE80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5" autoAdjust="0"/>
    <p:restoredTop sz="92038" autoAdjust="0"/>
  </p:normalViewPr>
  <p:slideViewPr>
    <p:cSldViewPr snapToObjects="1">
      <p:cViewPr>
        <p:scale>
          <a:sx n="70" d="100"/>
          <a:sy n="70" d="100"/>
        </p:scale>
        <p:origin x="-672" y="-66"/>
      </p:cViewPr>
      <p:guideLst>
        <p:guide orient="horz" pos="2177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s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s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s-E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D1609699-8199-4CA5-A3C5-74AD2C7ED624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5F3842-6BAC-4C75-BCB3-2EBCAFFB2F14}" type="slidenum">
              <a:rPr lang="es-ES"/>
              <a:pPr/>
              <a:t>1</a:t>
            </a:fld>
            <a:endParaRPr lang="es-E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C085D8-24C4-4E72-9173-6B0C05D77610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7AACDD-BD07-4E7D-A7B3-9445AC22A21F}" type="slidenum">
              <a:rPr lang="es-ES"/>
              <a:pPr/>
              <a:t>11</a:t>
            </a:fld>
            <a:endParaRPr lang="es-E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7AACDD-BD07-4E7D-A7B3-9445AC22A21F}" type="slidenum">
              <a:rPr lang="es-ES"/>
              <a:pPr/>
              <a:t>12</a:t>
            </a:fld>
            <a:endParaRPr lang="es-E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7AACDD-BD07-4E7D-A7B3-9445AC22A21F}" type="slidenum">
              <a:rPr lang="es-ES"/>
              <a:pPr/>
              <a:t>13</a:t>
            </a:fld>
            <a:endParaRPr lang="es-E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C085D8-24C4-4E72-9173-6B0C05D77610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D91150-B995-44E9-9C0D-E21E4C12AA18}" type="slidenum">
              <a:rPr lang="es-ES"/>
              <a:pPr/>
              <a:t>15</a:t>
            </a:fld>
            <a:endParaRPr lang="es-E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C085D8-24C4-4E72-9173-6B0C05D77610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C085D8-24C4-4E72-9173-6B0C05D77610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C085D8-24C4-4E72-9173-6B0C05D77610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D91150-B995-44E9-9C0D-E21E4C12AA18}" type="slidenum">
              <a:rPr lang="es-ES"/>
              <a:pPr/>
              <a:t>22</a:t>
            </a:fld>
            <a:endParaRPr lang="es-E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83ADC-9971-4F72-A52A-9A175CD25283}" type="slidenum">
              <a:rPr lang="es-ES"/>
              <a:pPr/>
              <a:t>2</a:t>
            </a:fld>
            <a:endParaRPr lang="es-E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D91150-B995-44E9-9C0D-E21E4C12AA18}" type="slidenum">
              <a:rPr lang="es-ES"/>
              <a:pPr/>
              <a:t>23</a:t>
            </a:fld>
            <a:endParaRPr lang="es-E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D91150-B995-44E9-9C0D-E21E4C12AA18}" type="slidenum">
              <a:rPr lang="es-ES"/>
              <a:pPr/>
              <a:t>24</a:t>
            </a:fld>
            <a:endParaRPr lang="es-E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D91150-B995-44E9-9C0D-E21E4C12AA18}" type="slidenum">
              <a:rPr lang="es-ES"/>
              <a:pPr/>
              <a:t>25</a:t>
            </a:fld>
            <a:endParaRPr lang="es-E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D91150-B995-44E9-9C0D-E21E4C12AA18}" type="slidenum">
              <a:rPr lang="es-ES"/>
              <a:pPr/>
              <a:t>26</a:t>
            </a:fld>
            <a:endParaRPr lang="es-E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D91150-B995-44E9-9C0D-E21E4C12AA18}" type="slidenum">
              <a:rPr lang="es-ES"/>
              <a:pPr/>
              <a:t>27</a:t>
            </a:fld>
            <a:endParaRPr lang="es-E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D91150-B995-44E9-9C0D-E21E4C12AA18}" type="slidenum">
              <a:rPr lang="es-ES"/>
              <a:pPr/>
              <a:t>28</a:t>
            </a:fld>
            <a:endParaRPr lang="es-E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B932E4-7916-4DA2-8343-E6BB3934D4B8}" type="slidenum">
              <a:rPr lang="es-ES"/>
              <a:pPr/>
              <a:t>3</a:t>
            </a:fld>
            <a:endParaRPr lang="es-E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755DCD-17E9-4505-9987-B6F858A1DE86}" type="slidenum">
              <a:rPr lang="es-ES"/>
              <a:pPr/>
              <a:t>4</a:t>
            </a:fld>
            <a:endParaRPr lang="es-E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47F173-409C-4727-BF26-DB37531FD7E5}" type="slidenum">
              <a:rPr lang="es-ES"/>
              <a:pPr/>
              <a:t>5</a:t>
            </a:fld>
            <a:endParaRPr lang="es-E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C085D8-24C4-4E72-9173-6B0C05D77610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1200" dirty="0" smtClean="0"/>
              <a:t>SILHI/IPHI CEA </a:t>
            </a:r>
            <a:r>
              <a:rPr lang="en-US" sz="1200" dirty="0" err="1" smtClean="0"/>
              <a:t>Saclay</a:t>
            </a:r>
            <a:r>
              <a:rPr lang="en-US" sz="1200" dirty="0" smtClean="0"/>
              <a:t> 1.2 kW (magnetron 2.45 GHz/ klystron 3 GHz) CW and pulsed, H+ &gt;100mA, 95 </a:t>
            </a:r>
            <a:r>
              <a:rPr lang="en-US" sz="1200" dirty="0" err="1" smtClean="0"/>
              <a:t>KeV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TRIPS-TRASCO: 2.45 GHz, 2 kW magnetron</a:t>
            </a:r>
            <a:br>
              <a:rPr lang="en-US" sz="1200" dirty="0" smtClean="0"/>
            </a:br>
            <a:r>
              <a:rPr lang="en-US" sz="1200" dirty="0" smtClean="0"/>
              <a:t>CPHS </a:t>
            </a:r>
            <a:r>
              <a:rPr lang="en-US" sz="1200" dirty="0" err="1" smtClean="0"/>
              <a:t>Tsinghua</a:t>
            </a:r>
            <a:r>
              <a:rPr lang="en-US" sz="1200" dirty="0" smtClean="0"/>
              <a:t> 2.45 GHz, 1.5 kW magnetron</a:t>
            </a:r>
            <a:br>
              <a:rPr lang="en-US" sz="1200" dirty="0" smtClean="0"/>
            </a:br>
            <a:r>
              <a:rPr lang="en-US" sz="1200" dirty="0" err="1" smtClean="0"/>
              <a:t>Pantechnik</a:t>
            </a:r>
            <a:r>
              <a:rPr lang="en-US" sz="1200" dirty="0" smtClean="0"/>
              <a:t> 1.2 kW, 2.45 </a:t>
            </a:r>
            <a:r>
              <a:rPr lang="en-US" sz="1200" dirty="0" err="1" smtClean="0"/>
              <a:t>Ghz</a:t>
            </a:r>
            <a:r>
              <a:rPr lang="en-US" sz="1200" dirty="0" smtClean="0"/>
              <a:t> magnetron</a:t>
            </a:r>
            <a:br>
              <a:rPr lang="en-US" sz="1200" dirty="0" smtClean="0"/>
            </a:br>
            <a:r>
              <a:rPr lang="en-US" sz="1200" dirty="0" err="1" smtClean="0"/>
              <a:t>Tekvac</a:t>
            </a:r>
            <a:r>
              <a:rPr lang="en-US" sz="1200" dirty="0" smtClean="0"/>
              <a:t> 1.2 kW, 2.45 </a:t>
            </a:r>
            <a:r>
              <a:rPr lang="en-US" sz="1200" dirty="0" err="1" smtClean="0"/>
              <a:t>Ghz</a:t>
            </a:r>
            <a:r>
              <a:rPr lang="en-US" sz="1200" dirty="0" smtClean="0"/>
              <a:t> magnetron </a:t>
            </a:r>
            <a:endParaRPr lang="en-GB" sz="1200" b="1" dirty="0" smtClean="0">
              <a:solidFill>
                <a:srgbClr val="000000"/>
              </a:solidFill>
            </a:endParaRPr>
          </a:p>
          <a:p>
            <a:endParaRPr lang="es-E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C085D8-24C4-4E72-9173-6B0C05D77610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1200" dirty="0" smtClean="0"/>
              <a:t>SILHI/IPHI CEA </a:t>
            </a:r>
            <a:r>
              <a:rPr lang="en-US" sz="1200" dirty="0" err="1" smtClean="0"/>
              <a:t>Saclay</a:t>
            </a:r>
            <a:r>
              <a:rPr lang="en-US" sz="1200" dirty="0" smtClean="0"/>
              <a:t> 1.2 kW (magnetron 2.45 GHz/ klystron 3 GHz) CW and pulsed, H+ &gt;100mA, 95 </a:t>
            </a:r>
            <a:r>
              <a:rPr lang="en-US" sz="1200" dirty="0" err="1" smtClean="0"/>
              <a:t>KeV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TRIPS-TRASCO: 2.45 GHz, 2 kW magnetron</a:t>
            </a:r>
            <a:br>
              <a:rPr lang="en-US" sz="1200" dirty="0" smtClean="0"/>
            </a:br>
            <a:r>
              <a:rPr lang="en-US" sz="1200" dirty="0" smtClean="0"/>
              <a:t>CPHS </a:t>
            </a:r>
            <a:r>
              <a:rPr lang="en-US" sz="1200" dirty="0" err="1" smtClean="0"/>
              <a:t>Tsinghua</a:t>
            </a:r>
            <a:r>
              <a:rPr lang="en-US" sz="1200" dirty="0" smtClean="0"/>
              <a:t> 2.45 GHz, 1.5 kW magnetron</a:t>
            </a:r>
            <a:br>
              <a:rPr lang="en-US" sz="1200" dirty="0" smtClean="0"/>
            </a:br>
            <a:r>
              <a:rPr lang="en-US" sz="1200" dirty="0" err="1" smtClean="0"/>
              <a:t>Pantechnik</a:t>
            </a:r>
            <a:r>
              <a:rPr lang="en-US" sz="1200" dirty="0" smtClean="0"/>
              <a:t> 1.2 kW, 2.45 </a:t>
            </a:r>
            <a:r>
              <a:rPr lang="en-US" sz="1200" dirty="0" err="1" smtClean="0"/>
              <a:t>Ghz</a:t>
            </a:r>
            <a:r>
              <a:rPr lang="en-US" sz="1200" dirty="0" smtClean="0"/>
              <a:t> magnetron</a:t>
            </a:r>
            <a:br>
              <a:rPr lang="en-US" sz="1200" dirty="0" smtClean="0"/>
            </a:br>
            <a:r>
              <a:rPr lang="en-US" sz="1200" dirty="0" err="1" smtClean="0"/>
              <a:t>Tekvac</a:t>
            </a:r>
            <a:r>
              <a:rPr lang="en-US" sz="1200" dirty="0" smtClean="0"/>
              <a:t> 1.2 kW, 2.45 </a:t>
            </a:r>
            <a:r>
              <a:rPr lang="en-US" sz="1200" dirty="0" err="1" smtClean="0"/>
              <a:t>Ghz</a:t>
            </a:r>
            <a:r>
              <a:rPr lang="en-US" sz="1200" dirty="0" smtClean="0"/>
              <a:t> magnetron </a:t>
            </a:r>
            <a:endParaRPr lang="en-GB" sz="1200" b="1" dirty="0" smtClean="0">
              <a:solidFill>
                <a:srgbClr val="000000"/>
              </a:solidFill>
            </a:endParaRPr>
          </a:p>
          <a:p>
            <a:endParaRPr lang="es-E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C085D8-24C4-4E72-9173-6B0C05D77610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C085D8-24C4-4E72-9173-6B0C05D77610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64547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64547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0975" cy="126047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0075863" cy="604838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7019925"/>
            <a:ext cx="10075863" cy="554038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7097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70975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0075863" cy="1255713"/>
          </a:xfrm>
          <a:prstGeom prst="rect">
            <a:avLst/>
          </a:prstGeom>
          <a:solidFill>
            <a:srgbClr val="FF0000"/>
          </a:solidFill>
          <a:ln w="9360">
            <a:solidFill>
              <a:srgbClr val="BE4B4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7097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70975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.jpe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TIARA Workshop on RF Power Generation for Accelerat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072" y="5868069"/>
            <a:ext cx="2286000" cy="112395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2775"/>
            <a:ext cx="3571875" cy="237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6696" y="827509"/>
            <a:ext cx="1435100" cy="123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148324" y="6012085"/>
            <a:ext cx="2757191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r>
              <a:rPr lang="en-US" sz="1400" dirty="0" smtClean="0"/>
              <a:t>TIARA Workshop on RF Power Generation for Accelerators</a:t>
            </a:r>
          </a:p>
          <a:p>
            <a:r>
              <a:rPr lang="en-US" sz="1400" dirty="0" smtClean="0"/>
              <a:t>17-19 June 2013</a:t>
            </a:r>
          </a:p>
          <a:p>
            <a:r>
              <a:rPr lang="en-US" sz="1400" dirty="0" err="1" smtClean="0"/>
              <a:t>Ångström</a:t>
            </a:r>
            <a:r>
              <a:rPr lang="en-US" sz="1400" dirty="0" smtClean="0"/>
              <a:t> Laboratory, Uppsala (Sweden)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7784" y="2375681"/>
            <a:ext cx="9644012" cy="2953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4400" dirty="0" err="1" smtClean="0">
                <a:solidFill>
                  <a:srgbClr val="000000"/>
                </a:solidFill>
                <a:latin typeface="DejaVu Sans" charset="0"/>
              </a:rPr>
              <a:t>Design</a:t>
            </a:r>
            <a:r>
              <a:rPr lang="es-ES" sz="4400" dirty="0" smtClean="0">
                <a:solidFill>
                  <a:srgbClr val="000000"/>
                </a:solidFill>
                <a:latin typeface="DejaVu Sans" charset="0"/>
              </a:rPr>
              <a:t> of a </a:t>
            </a:r>
            <a:r>
              <a:rPr lang="es-ES" sz="4400" dirty="0" err="1" smtClean="0">
                <a:solidFill>
                  <a:srgbClr val="000000"/>
                </a:solidFill>
                <a:latin typeface="DejaVu Sans" charset="0"/>
              </a:rPr>
              <a:t>Solid</a:t>
            </a:r>
            <a:r>
              <a:rPr lang="es-ES" sz="4400" dirty="0" smtClean="0">
                <a:solidFill>
                  <a:srgbClr val="000000"/>
                </a:solidFill>
                <a:latin typeface="DejaVu Sans" charset="0"/>
              </a:rPr>
              <a:t> </a:t>
            </a:r>
            <a:r>
              <a:rPr lang="es-ES" sz="4400" dirty="0" err="1" smtClean="0">
                <a:solidFill>
                  <a:srgbClr val="000000"/>
                </a:solidFill>
                <a:latin typeface="DejaVu Sans" charset="0"/>
              </a:rPr>
              <a:t>State</a:t>
            </a:r>
            <a:r>
              <a:rPr lang="es-ES" sz="4400" dirty="0" smtClean="0">
                <a:solidFill>
                  <a:srgbClr val="000000"/>
                </a:solidFill>
                <a:latin typeface="DejaVu Sans" charset="0"/>
              </a:rPr>
              <a:t> </a:t>
            </a:r>
            <a:br>
              <a:rPr lang="es-ES" sz="4400" dirty="0" smtClean="0">
                <a:solidFill>
                  <a:srgbClr val="000000"/>
                </a:solidFill>
                <a:latin typeface="DejaVu Sans" charset="0"/>
              </a:rPr>
            </a:br>
            <a:r>
              <a:rPr lang="es-ES" sz="4400" dirty="0" err="1" smtClean="0">
                <a:solidFill>
                  <a:srgbClr val="000000"/>
                </a:solidFill>
                <a:latin typeface="DejaVu Sans" charset="0"/>
              </a:rPr>
              <a:t>Power</a:t>
            </a:r>
            <a:r>
              <a:rPr lang="es-ES" sz="4400" dirty="0" smtClean="0">
                <a:solidFill>
                  <a:srgbClr val="000000"/>
                </a:solidFill>
                <a:latin typeface="DejaVu Sans" charset="0"/>
              </a:rPr>
              <a:t> </a:t>
            </a:r>
            <a:r>
              <a:rPr lang="es-ES" sz="4400" dirty="0" err="1" smtClean="0">
                <a:solidFill>
                  <a:srgbClr val="000000"/>
                </a:solidFill>
                <a:latin typeface="DejaVu Sans" charset="0"/>
              </a:rPr>
              <a:t>Amplifier</a:t>
            </a:r>
            <a:r>
              <a:rPr lang="es-ES" sz="4400" dirty="0" smtClean="0">
                <a:solidFill>
                  <a:srgbClr val="000000"/>
                </a:solidFill>
                <a:latin typeface="DejaVu Sans" charset="0"/>
              </a:rPr>
              <a:t> </a:t>
            </a:r>
            <a:r>
              <a:rPr lang="es-ES" sz="4400" dirty="0" err="1" smtClean="0">
                <a:solidFill>
                  <a:srgbClr val="000000"/>
                </a:solidFill>
                <a:latin typeface="DejaVu Sans" charset="0"/>
              </a:rPr>
              <a:t>for</a:t>
            </a:r>
            <a:r>
              <a:rPr lang="es-ES" sz="4400" dirty="0" smtClean="0">
                <a:solidFill>
                  <a:srgbClr val="000000"/>
                </a:solidFill>
                <a:latin typeface="DejaVu Sans" charset="0"/>
              </a:rPr>
              <a:t> a </a:t>
            </a:r>
            <a:br>
              <a:rPr lang="es-ES" sz="4400" dirty="0" smtClean="0">
                <a:solidFill>
                  <a:srgbClr val="000000"/>
                </a:solidFill>
                <a:latin typeface="DejaVu Sans" charset="0"/>
              </a:rPr>
            </a:br>
            <a:r>
              <a:rPr lang="es-ES" sz="4400" dirty="0" smtClean="0">
                <a:solidFill>
                  <a:srgbClr val="000000"/>
                </a:solidFill>
                <a:latin typeface="DejaVu Sans" charset="0"/>
              </a:rPr>
              <a:t>H+ ECR Ion </a:t>
            </a:r>
            <a:r>
              <a:rPr lang="es-ES" sz="4400" dirty="0" err="1" smtClean="0">
                <a:solidFill>
                  <a:srgbClr val="000000"/>
                </a:solidFill>
                <a:latin typeface="DejaVu Sans" charset="0"/>
              </a:rPr>
              <a:t>Source</a:t>
            </a:r>
            <a:r>
              <a:rPr lang="es-ES" sz="4400" dirty="0" smtClean="0">
                <a:solidFill>
                  <a:srgbClr val="000000"/>
                </a:solidFill>
                <a:latin typeface="DejaVu Sans" charset="0"/>
              </a:rPr>
              <a:t> </a:t>
            </a:r>
            <a:br>
              <a:rPr lang="es-ES" sz="4400" dirty="0" smtClean="0">
                <a:solidFill>
                  <a:srgbClr val="000000"/>
                </a:solidFill>
                <a:latin typeface="DejaVu Sans" charset="0"/>
              </a:rPr>
            </a:br>
            <a:r>
              <a:rPr lang="es-ES" sz="4400" dirty="0" smtClean="0">
                <a:solidFill>
                  <a:srgbClr val="000000"/>
                </a:solidFill>
                <a:latin typeface="DejaVu Sans" charset="0"/>
              </a:rPr>
              <a:t>at 2.7 GHz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s-ES" sz="1400" dirty="0" smtClean="0">
              <a:solidFill>
                <a:srgbClr val="000000"/>
              </a:solidFill>
              <a:latin typeface="DejaVu Sans" charset="0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1400" dirty="0" smtClean="0">
                <a:solidFill>
                  <a:srgbClr val="000000"/>
                </a:solidFill>
                <a:latin typeface="DejaVu Sans" charset="0"/>
              </a:rPr>
              <a:t>Pedro J. González, RF </a:t>
            </a:r>
            <a:r>
              <a:rPr lang="es-ES" sz="1400" dirty="0" err="1" smtClean="0">
                <a:solidFill>
                  <a:srgbClr val="000000"/>
                </a:solidFill>
                <a:latin typeface="DejaVu Sans" charset="0"/>
              </a:rPr>
              <a:t>Group</a:t>
            </a:r>
            <a:r>
              <a:rPr lang="es-ES" sz="1400" dirty="0" smtClean="0">
                <a:solidFill>
                  <a:srgbClr val="000000"/>
                </a:solidFill>
                <a:latin typeface="DejaVu Sans" charset="0"/>
              </a:rPr>
              <a:t>, ESS-Bilbao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Microwave System: Pulsed RF Generator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pic>
        <p:nvPicPr>
          <p:cNvPr id="13314" name="Picture 2" descr="F:\P1241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436" y="4047869"/>
            <a:ext cx="3867093" cy="290032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779" y="1295400"/>
            <a:ext cx="9771749" cy="2340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RFGEN (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Pulsed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RF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Generator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s-E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b="1" dirty="0" smtClean="0">
                <a:solidFill>
                  <a:srgbClr val="000000"/>
                </a:solidFill>
              </a:rPr>
              <a:t>2.7 GHz CW </a:t>
            </a:r>
            <a:r>
              <a:rPr lang="es-ES" sz="2000" b="1" dirty="0" err="1" smtClean="0">
                <a:solidFill>
                  <a:srgbClr val="000000"/>
                </a:solidFill>
              </a:rPr>
              <a:t>Phase-Locked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</a:rPr>
              <a:t>Loop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smtClean="0"/>
              <a:t>(</a:t>
            </a:r>
            <a:r>
              <a:rPr lang="es-ES" sz="2000" b="1" dirty="0" smtClean="0">
                <a:solidFill>
                  <a:srgbClr val="0070C0"/>
                </a:solidFill>
              </a:rPr>
              <a:t>PLL</a:t>
            </a:r>
            <a:r>
              <a:rPr lang="es-ES" sz="2000" b="1" dirty="0" smtClean="0">
                <a:solidFill>
                  <a:srgbClr val="000000"/>
                </a:solidFill>
              </a:rPr>
              <a:t>) </a:t>
            </a:r>
            <a:r>
              <a:rPr lang="es-ES" sz="2000" b="1" dirty="0" err="1" smtClean="0">
                <a:solidFill>
                  <a:srgbClr val="0070C0"/>
                </a:solidFill>
              </a:rPr>
              <a:t>Synthesizer</a:t>
            </a:r>
            <a:r>
              <a:rPr lang="es-ES" sz="2000" b="1" dirty="0" smtClean="0">
                <a:solidFill>
                  <a:srgbClr val="000000"/>
                </a:solidFill>
              </a:rPr>
              <a:t> (</a:t>
            </a:r>
            <a:r>
              <a:rPr lang="es-ES" sz="2000" b="1" dirty="0" err="1" smtClean="0">
                <a:solidFill>
                  <a:srgbClr val="000000"/>
                </a:solidFill>
              </a:rPr>
              <a:t>Adjustable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</a:rPr>
              <a:t>frequency</a:t>
            </a:r>
            <a:r>
              <a:rPr lang="es-ES" sz="2000" b="1" dirty="0" smtClean="0">
                <a:solidFill>
                  <a:srgbClr val="000000"/>
                </a:solidFill>
              </a:rPr>
              <a:t>)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b="1" dirty="0" smtClean="0">
                <a:solidFill>
                  <a:srgbClr val="0070C0"/>
                </a:solidFill>
              </a:rPr>
              <a:t>RFDU</a:t>
            </a:r>
            <a:r>
              <a:rPr lang="es-ES" sz="2000" b="1" dirty="0" smtClean="0">
                <a:solidFill>
                  <a:srgbClr val="000000"/>
                </a:solidFill>
              </a:rPr>
              <a:t>: RF </a:t>
            </a:r>
            <a:r>
              <a:rPr lang="es-ES" sz="2000" b="1" dirty="0" err="1" smtClean="0">
                <a:solidFill>
                  <a:srgbClr val="000000"/>
                </a:solidFill>
              </a:rPr>
              <a:t>Distribution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</a:rPr>
              <a:t>Unit</a:t>
            </a:r>
            <a:r>
              <a:rPr lang="es-ES" sz="2000" b="1" dirty="0" smtClean="0">
                <a:solidFill>
                  <a:srgbClr val="000000"/>
                </a:solidFill>
              </a:rPr>
              <a:t> (</a:t>
            </a:r>
            <a:r>
              <a:rPr lang="es-ES" sz="2000" b="1" dirty="0" err="1" smtClean="0">
                <a:solidFill>
                  <a:srgbClr val="000000"/>
                </a:solidFill>
              </a:rPr>
              <a:t>Custom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</a:rPr>
              <a:t>Power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</a:rPr>
              <a:t>Splitter</a:t>
            </a:r>
            <a:r>
              <a:rPr lang="es-ES" sz="2000" b="1" dirty="0" smtClean="0">
                <a:solidFill>
                  <a:srgbClr val="000000"/>
                </a:solidFill>
              </a:rPr>
              <a:t>)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b="1" dirty="0" smtClean="0">
                <a:solidFill>
                  <a:srgbClr val="0070C0"/>
                </a:solidFill>
              </a:rPr>
              <a:t>RF </a:t>
            </a:r>
            <a:r>
              <a:rPr lang="es-ES" sz="2000" b="1" dirty="0" err="1" smtClean="0">
                <a:solidFill>
                  <a:srgbClr val="0070C0"/>
                </a:solidFill>
              </a:rPr>
              <a:t>Switch</a:t>
            </a:r>
            <a:r>
              <a:rPr lang="es-ES" sz="2000" b="1" dirty="0" smtClean="0">
                <a:solidFill>
                  <a:srgbClr val="000000"/>
                </a:solidFill>
              </a:rPr>
              <a:t>: </a:t>
            </a:r>
            <a:r>
              <a:rPr lang="es-ES" sz="2000" b="1" dirty="0" err="1" smtClean="0">
                <a:solidFill>
                  <a:srgbClr val="000000"/>
                </a:solidFill>
              </a:rPr>
              <a:t>generation</a:t>
            </a:r>
            <a:r>
              <a:rPr lang="es-ES" sz="2000" b="1" dirty="0" smtClean="0">
                <a:solidFill>
                  <a:srgbClr val="000000"/>
                </a:solidFill>
              </a:rPr>
              <a:t> of RF pulses, </a:t>
            </a:r>
            <a:r>
              <a:rPr lang="es-ES" sz="2000" b="1" dirty="0" err="1" smtClean="0">
                <a:solidFill>
                  <a:srgbClr val="000000"/>
                </a:solidFill>
              </a:rPr>
              <a:t>according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</a:rPr>
              <a:t>to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</a:rPr>
              <a:t>external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</a:rPr>
              <a:t>trigger</a:t>
            </a:r>
            <a:endParaRPr lang="es-ES" sz="2000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b="1" dirty="0" smtClean="0">
                <a:solidFill>
                  <a:srgbClr val="0070C0"/>
                </a:solidFill>
              </a:rPr>
              <a:t>CW and </a:t>
            </a:r>
            <a:r>
              <a:rPr lang="es-ES" sz="2000" b="1" dirty="0" err="1" smtClean="0">
                <a:solidFill>
                  <a:srgbClr val="0070C0"/>
                </a:solidFill>
              </a:rPr>
              <a:t>Pulsed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operation</a:t>
            </a:r>
            <a:r>
              <a:rPr lang="es-ES" sz="2000" b="1" dirty="0" smtClean="0">
                <a:solidFill>
                  <a:srgbClr val="000000"/>
                </a:solidFill>
              </a:rPr>
              <a:t> (</a:t>
            </a:r>
            <a:r>
              <a:rPr lang="es-ES" sz="2000" b="1" dirty="0" err="1" smtClean="0">
                <a:solidFill>
                  <a:srgbClr val="000000"/>
                </a:solidFill>
              </a:rPr>
              <a:t>any</a:t>
            </a:r>
            <a:r>
              <a:rPr lang="es-ES" sz="2000" b="1" dirty="0" smtClean="0">
                <a:solidFill>
                  <a:srgbClr val="000000"/>
                </a:solidFill>
              </a:rPr>
              <a:t> pulse </a:t>
            </a:r>
            <a:r>
              <a:rPr lang="es-ES" sz="2000" b="1" dirty="0" err="1" smtClean="0">
                <a:solidFill>
                  <a:srgbClr val="000000"/>
                </a:solidFill>
              </a:rPr>
              <a:t>length</a:t>
            </a:r>
            <a:r>
              <a:rPr lang="es-ES" sz="2000" b="1" dirty="0" smtClean="0">
                <a:solidFill>
                  <a:srgbClr val="000000"/>
                </a:solidFill>
              </a:rPr>
              <a:t> and </a:t>
            </a:r>
            <a:r>
              <a:rPr lang="es-ES" sz="2000" b="1" dirty="0" err="1" smtClean="0">
                <a:solidFill>
                  <a:srgbClr val="000000"/>
                </a:solidFill>
              </a:rPr>
              <a:t>repetition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</a:rPr>
              <a:t>rate</a:t>
            </a:r>
            <a:r>
              <a:rPr lang="es-ES" sz="2000" b="1" dirty="0" smtClean="0">
                <a:solidFill>
                  <a:srgbClr val="000000"/>
                </a:solidFill>
              </a:rPr>
              <a:t> are </a:t>
            </a:r>
            <a:r>
              <a:rPr lang="es-ES" sz="2000" b="1" dirty="0" err="1" smtClean="0">
                <a:solidFill>
                  <a:srgbClr val="000000"/>
                </a:solidFill>
              </a:rPr>
              <a:t>possible</a:t>
            </a:r>
            <a:r>
              <a:rPr lang="es-ES" sz="2000" b="1" dirty="0" smtClean="0">
                <a:solidFill>
                  <a:srgbClr val="000000"/>
                </a:solidFill>
              </a:rPr>
              <a:t>)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s-ES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s-ES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s-ES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b="1" dirty="0" smtClean="0">
                <a:solidFill>
                  <a:srgbClr val="000000"/>
                </a:solidFill>
              </a:rPr>
              <a:t>  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s-ES" b="1" dirty="0" smtClean="0">
              <a:solidFill>
                <a:srgbClr val="000000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-36252" y="3635821"/>
            <a:ext cx="6228692" cy="3297993"/>
            <a:chOff x="2755118" y="877888"/>
            <a:chExt cx="6228692" cy="3297993"/>
          </a:xfrm>
        </p:grpSpPr>
        <p:sp>
          <p:nvSpPr>
            <p:cNvPr id="9" name="8 Rectángulo"/>
            <p:cNvSpPr/>
            <p:nvPr/>
          </p:nvSpPr>
          <p:spPr bwMode="auto">
            <a:xfrm>
              <a:off x="3852180" y="1403573"/>
              <a:ext cx="3780420" cy="27723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sp>
          <p:nvSpPr>
            <p:cNvPr id="10" name="33 CuadroTexto"/>
            <p:cNvSpPr txBox="1">
              <a:spLocks noChangeArrowheads="1"/>
            </p:cNvSpPr>
            <p:nvPr/>
          </p:nvSpPr>
          <p:spPr bwMode="auto">
            <a:xfrm>
              <a:off x="2755118" y="2735721"/>
              <a:ext cx="845034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10MHz </a:t>
              </a:r>
              <a:r>
                <a:rPr lang="es-ES" sz="1000" dirty="0" err="1" smtClean="0">
                  <a:solidFill>
                    <a:schemeClr val="tx1"/>
                  </a:solidFill>
                </a:rPr>
                <a:t>Ref</a:t>
              </a:r>
              <a:endParaRPr lang="es-ES" sz="1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In/</a:t>
              </a:r>
              <a:r>
                <a:rPr lang="es-ES" sz="1000" dirty="0" err="1" smtClean="0">
                  <a:solidFill>
                    <a:schemeClr val="tx1"/>
                  </a:solidFill>
                </a:rPr>
                <a:t>Out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11" name="33 CuadroTexto"/>
            <p:cNvSpPr txBox="1">
              <a:spLocks noChangeArrowheads="1"/>
            </p:cNvSpPr>
            <p:nvPr/>
          </p:nvSpPr>
          <p:spPr bwMode="auto">
            <a:xfrm>
              <a:off x="2818730" y="2303673"/>
              <a:ext cx="771897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err="1" smtClean="0">
                  <a:solidFill>
                    <a:schemeClr val="tx1"/>
                  </a:solidFill>
                </a:rPr>
                <a:t>Interlock</a:t>
              </a:r>
              <a:r>
                <a:rPr lang="es-ES" sz="1000" dirty="0" smtClean="0">
                  <a:solidFill>
                    <a:schemeClr val="tx1"/>
                  </a:solidFill>
                </a:rPr>
                <a:t/>
              </a:r>
              <a:br>
                <a:rPr lang="es-ES" sz="1000" dirty="0" smtClean="0">
                  <a:solidFill>
                    <a:schemeClr val="tx1"/>
                  </a:solidFill>
                </a:rPr>
              </a:br>
              <a:r>
                <a:rPr lang="es-ES" sz="1000" dirty="0" err="1" smtClean="0">
                  <a:solidFill>
                    <a:schemeClr val="tx1"/>
                  </a:solidFill>
                </a:rPr>
                <a:t>Out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12" name="33 CuadroTexto"/>
            <p:cNvSpPr txBox="1">
              <a:spLocks noChangeArrowheads="1"/>
            </p:cNvSpPr>
            <p:nvPr/>
          </p:nvSpPr>
          <p:spPr bwMode="auto">
            <a:xfrm>
              <a:off x="7886987" y="2151249"/>
              <a:ext cx="1096823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ES" sz="1000" dirty="0" smtClean="0">
                  <a:solidFill>
                    <a:schemeClr val="tx1"/>
                  </a:solidFill>
                </a:rPr>
                <a:t>RF1 (</a:t>
              </a:r>
              <a:r>
                <a:rPr lang="es-ES" sz="1000" dirty="0" err="1" smtClean="0">
                  <a:solidFill>
                    <a:schemeClr val="tx1"/>
                  </a:solidFill>
                </a:rPr>
                <a:t>Klystron</a:t>
              </a:r>
              <a:r>
                <a:rPr lang="es-ES" sz="1000" dirty="0" smtClean="0">
                  <a:solidFill>
                    <a:schemeClr val="tx1"/>
                  </a:solidFill>
                </a:rPr>
                <a:t>) </a:t>
              </a:r>
            </a:p>
          </p:txBody>
        </p:sp>
        <p:sp>
          <p:nvSpPr>
            <p:cNvPr id="13" name="33 CuadroTexto"/>
            <p:cNvSpPr txBox="1">
              <a:spLocks noChangeArrowheads="1"/>
            </p:cNvSpPr>
            <p:nvPr/>
          </p:nvSpPr>
          <p:spPr bwMode="auto">
            <a:xfrm>
              <a:off x="5760392" y="877888"/>
              <a:ext cx="1210146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err="1" smtClean="0">
                  <a:solidFill>
                    <a:schemeClr val="tx1"/>
                  </a:solidFill>
                </a:rPr>
                <a:t>Pulsed</a:t>
              </a:r>
              <a:r>
                <a:rPr lang="es-ES" sz="1000" dirty="0" smtClean="0">
                  <a:solidFill>
                    <a:schemeClr val="tx1"/>
                  </a:solidFill>
                </a:rPr>
                <a:t> RF</a:t>
              </a:r>
            </a:p>
            <a:p>
              <a:pPr algn="ctr"/>
              <a:r>
                <a:rPr lang="es-ES" sz="1000" dirty="0" err="1" smtClean="0">
                  <a:solidFill>
                    <a:schemeClr val="tx1"/>
                  </a:solidFill>
                </a:rPr>
                <a:t>Trigger</a:t>
              </a:r>
              <a:r>
                <a:rPr lang="es-ES" sz="1000" dirty="0" smtClean="0">
                  <a:solidFill>
                    <a:schemeClr val="tx1"/>
                  </a:solidFill>
                </a:rPr>
                <a:t> In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14" name="33 CuadroTexto"/>
            <p:cNvSpPr txBox="1">
              <a:spLocks noChangeArrowheads="1"/>
            </p:cNvSpPr>
            <p:nvPr/>
          </p:nvSpPr>
          <p:spPr bwMode="auto">
            <a:xfrm>
              <a:off x="2876746" y="1809142"/>
              <a:ext cx="722265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err="1" smtClean="0">
                  <a:solidFill>
                    <a:schemeClr val="tx1"/>
                  </a:solidFill>
                </a:rPr>
                <a:t>Interlock</a:t>
              </a:r>
              <a:r>
                <a:rPr lang="es-ES" sz="1000" dirty="0" smtClean="0">
                  <a:solidFill>
                    <a:schemeClr val="tx1"/>
                  </a:solidFill>
                </a:rPr>
                <a:t/>
              </a:r>
              <a:br>
                <a:rPr lang="es-ES" sz="1000" dirty="0" smtClean="0">
                  <a:solidFill>
                    <a:schemeClr val="tx1"/>
                  </a:solidFill>
                </a:rPr>
              </a:br>
              <a:r>
                <a:rPr lang="es-ES" sz="1000" dirty="0" smtClean="0">
                  <a:solidFill>
                    <a:schemeClr val="tx1"/>
                  </a:solidFill>
                </a:rPr>
                <a:t>In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15" name="33 CuadroTexto"/>
            <p:cNvSpPr txBox="1">
              <a:spLocks noChangeArrowheads="1"/>
            </p:cNvSpPr>
            <p:nvPr/>
          </p:nvSpPr>
          <p:spPr bwMode="auto">
            <a:xfrm>
              <a:off x="2916088" y="1483010"/>
              <a:ext cx="674551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+24Vdc</a:t>
              </a:r>
            </a:p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Input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16" name="33 CuadroTexto"/>
            <p:cNvSpPr txBox="1">
              <a:spLocks noChangeArrowheads="1"/>
            </p:cNvSpPr>
            <p:nvPr/>
          </p:nvSpPr>
          <p:spPr bwMode="auto">
            <a:xfrm>
              <a:off x="2975852" y="3652775"/>
              <a:ext cx="614775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Control</a:t>
              </a:r>
            </a:p>
          </p:txBody>
        </p:sp>
        <p:sp>
          <p:nvSpPr>
            <p:cNvPr id="17" name="33 CuadroTexto"/>
            <p:cNvSpPr txBox="1">
              <a:spLocks noChangeArrowheads="1"/>
            </p:cNvSpPr>
            <p:nvPr/>
          </p:nvSpPr>
          <p:spPr bwMode="auto">
            <a:xfrm>
              <a:off x="3590639" y="2969224"/>
              <a:ext cx="1476152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PLL</a:t>
              </a:r>
            </a:p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SYNTHESIZER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18" name="33 CuadroTexto"/>
            <p:cNvSpPr txBox="1">
              <a:spLocks noChangeArrowheads="1"/>
            </p:cNvSpPr>
            <p:nvPr/>
          </p:nvSpPr>
          <p:spPr bwMode="auto">
            <a:xfrm>
              <a:off x="4788284" y="3671825"/>
              <a:ext cx="900112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RS-232</a:t>
              </a:r>
              <a:br>
                <a:rPr lang="es-ES" sz="1000" dirty="0" smtClean="0">
                  <a:solidFill>
                    <a:schemeClr val="tx1"/>
                  </a:solidFill>
                </a:rPr>
              </a:br>
              <a:r>
                <a:rPr lang="es-ES" sz="1000" dirty="0" smtClean="0">
                  <a:solidFill>
                    <a:schemeClr val="tx1"/>
                  </a:solidFill>
                </a:rPr>
                <a:t>TO LAN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19" name="33 CuadroTexto"/>
            <p:cNvSpPr txBox="1">
              <a:spLocks noChangeArrowheads="1"/>
            </p:cNvSpPr>
            <p:nvPr/>
          </p:nvSpPr>
          <p:spPr bwMode="auto">
            <a:xfrm>
              <a:off x="5220332" y="2411685"/>
              <a:ext cx="720080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RFDU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20" name="33 CuadroTexto"/>
            <p:cNvSpPr txBox="1">
              <a:spLocks noChangeArrowheads="1"/>
            </p:cNvSpPr>
            <p:nvPr/>
          </p:nvSpPr>
          <p:spPr bwMode="auto">
            <a:xfrm>
              <a:off x="5436356" y="1925108"/>
              <a:ext cx="900100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RF</a:t>
              </a:r>
              <a:br>
                <a:rPr lang="es-ES" sz="1000" dirty="0" smtClean="0">
                  <a:solidFill>
                    <a:schemeClr val="tx1"/>
                  </a:solidFill>
                </a:rPr>
              </a:br>
              <a:r>
                <a:rPr lang="es-ES" sz="1000" dirty="0" smtClean="0">
                  <a:solidFill>
                    <a:schemeClr val="tx1"/>
                  </a:solidFill>
                </a:rPr>
                <a:t>SWITCH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21" name="33 CuadroTexto"/>
            <p:cNvSpPr txBox="1">
              <a:spLocks noChangeArrowheads="1"/>
            </p:cNvSpPr>
            <p:nvPr/>
          </p:nvSpPr>
          <p:spPr bwMode="auto">
            <a:xfrm>
              <a:off x="4951362" y="1583593"/>
              <a:ext cx="1152128" cy="52168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s-ES" sz="1000" dirty="0" smtClean="0">
                <a:solidFill>
                  <a:schemeClr val="tx1"/>
                </a:solidFill>
              </a:endParaRPr>
            </a:p>
            <a:p>
              <a:r>
                <a:rPr lang="es-ES" sz="1000" dirty="0" smtClean="0">
                  <a:solidFill>
                    <a:schemeClr val="tx1"/>
                  </a:solidFill>
                </a:rPr>
                <a:t>DC BOARD</a:t>
              </a:r>
            </a:p>
            <a:p>
              <a:endParaRPr lang="es-ES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" name="33 CuadroTexto"/>
            <p:cNvSpPr txBox="1">
              <a:spLocks noChangeArrowheads="1"/>
            </p:cNvSpPr>
            <p:nvPr/>
          </p:nvSpPr>
          <p:spPr bwMode="auto">
            <a:xfrm>
              <a:off x="6684897" y="1799617"/>
              <a:ext cx="1116124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POWER SPLITTER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44 Forma"/>
            <p:cNvCxnSpPr>
              <a:stCxn id="95" idx="3"/>
              <a:endCxn id="71" idx="2"/>
            </p:cNvCxnSpPr>
            <p:nvPr/>
          </p:nvCxnSpPr>
          <p:spPr bwMode="auto">
            <a:xfrm flipV="1">
              <a:off x="5745505" y="2306463"/>
              <a:ext cx="412477" cy="457279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29 Conector angular"/>
            <p:cNvCxnSpPr>
              <a:stCxn id="97" idx="3"/>
              <a:endCxn id="77" idx="0"/>
            </p:cNvCxnSpPr>
            <p:nvPr/>
          </p:nvCxnSpPr>
          <p:spPr bwMode="auto">
            <a:xfrm>
              <a:off x="5745505" y="3093546"/>
              <a:ext cx="224686" cy="193366"/>
            </a:xfrm>
            <a:prstGeom prst="bentConnector2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24 Conector angular"/>
            <p:cNvCxnSpPr>
              <a:stCxn id="96" idx="3"/>
              <a:endCxn id="45" idx="1"/>
            </p:cNvCxnSpPr>
            <p:nvPr/>
          </p:nvCxnSpPr>
          <p:spPr bwMode="auto">
            <a:xfrm flipV="1">
              <a:off x="5745505" y="2927463"/>
              <a:ext cx="2141482" cy="118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25 Conector angular"/>
            <p:cNvCxnSpPr>
              <a:stCxn id="87" idx="0"/>
              <a:endCxn id="98" idx="1"/>
            </p:cNvCxnSpPr>
            <p:nvPr/>
          </p:nvCxnSpPr>
          <p:spPr bwMode="auto">
            <a:xfrm>
              <a:off x="4995768" y="2925639"/>
              <a:ext cx="368580" cy="2785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296 Grupo"/>
            <p:cNvGrpSpPr/>
            <p:nvPr/>
          </p:nvGrpSpPr>
          <p:grpSpPr>
            <a:xfrm>
              <a:off x="5364348" y="2653075"/>
              <a:ext cx="412254" cy="550698"/>
              <a:chOff x="5364348" y="2637368"/>
              <a:chExt cx="412254" cy="550698"/>
            </a:xfrm>
          </p:grpSpPr>
          <p:sp>
            <p:nvSpPr>
              <p:cNvPr id="95" name="94 Rectángulo"/>
              <p:cNvSpPr/>
              <p:nvPr/>
            </p:nvSpPr>
            <p:spPr bwMode="auto">
              <a:xfrm>
                <a:off x="5544368" y="2706808"/>
                <a:ext cx="201137" cy="8245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96" name="95 Rectángulo"/>
              <p:cNvSpPr/>
              <p:nvPr/>
            </p:nvSpPr>
            <p:spPr bwMode="auto">
              <a:xfrm>
                <a:off x="5544368" y="2871710"/>
                <a:ext cx="201137" cy="8245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97" name="96 Rectángulo"/>
              <p:cNvSpPr/>
              <p:nvPr/>
            </p:nvSpPr>
            <p:spPr bwMode="auto">
              <a:xfrm>
                <a:off x="5544368" y="3036612"/>
                <a:ext cx="201137" cy="8245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98" name="97 Rectángulo"/>
              <p:cNvSpPr/>
              <p:nvPr/>
            </p:nvSpPr>
            <p:spPr bwMode="auto">
              <a:xfrm>
                <a:off x="5364348" y="2637368"/>
                <a:ext cx="412254" cy="550698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</p:grpSp>
        <p:grpSp>
          <p:nvGrpSpPr>
            <p:cNvPr id="28" name="273 Grupo"/>
            <p:cNvGrpSpPr/>
            <p:nvPr/>
          </p:nvGrpSpPr>
          <p:grpSpPr>
            <a:xfrm>
              <a:off x="4580800" y="2719512"/>
              <a:ext cx="414968" cy="412254"/>
              <a:chOff x="215900" y="3670591"/>
              <a:chExt cx="414968" cy="412254"/>
            </a:xfrm>
          </p:grpSpPr>
          <p:sp>
            <p:nvSpPr>
              <p:cNvPr id="87" name="86 Rectángulo"/>
              <p:cNvSpPr/>
              <p:nvPr/>
            </p:nvSpPr>
            <p:spPr bwMode="auto">
              <a:xfrm rot="5400000">
                <a:off x="217257" y="3669234"/>
                <a:ext cx="412254" cy="414968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grpSp>
            <p:nvGrpSpPr>
              <p:cNvPr id="88" name="270 Grupo"/>
              <p:cNvGrpSpPr/>
              <p:nvPr/>
            </p:nvGrpSpPr>
            <p:grpSpPr>
              <a:xfrm>
                <a:off x="256537" y="3709935"/>
                <a:ext cx="333695" cy="333567"/>
                <a:chOff x="1712080" y="6168700"/>
                <a:chExt cx="475456" cy="475273"/>
              </a:xfrm>
            </p:grpSpPr>
            <p:grpSp>
              <p:nvGrpSpPr>
                <p:cNvPr id="89" name="Group 30"/>
                <p:cNvGrpSpPr>
                  <a:grpSpLocks noChangeAspect="1"/>
                </p:cNvGrpSpPr>
                <p:nvPr/>
              </p:nvGrpSpPr>
              <p:grpSpPr bwMode="auto">
                <a:xfrm flipV="1">
                  <a:off x="1785178" y="6323736"/>
                  <a:ext cx="329260" cy="164567"/>
                  <a:chOff x="4418" y="2936"/>
                  <a:chExt cx="748" cy="374"/>
                </a:xfrm>
              </p:grpSpPr>
              <p:sp>
                <p:nvSpPr>
                  <p:cNvPr id="91" name="Arc 31"/>
                  <p:cNvSpPr>
                    <a:spLocks noChangeAspect="1"/>
                  </p:cNvSpPr>
                  <p:nvPr/>
                </p:nvSpPr>
                <p:spPr bwMode="auto">
                  <a:xfrm>
                    <a:off x="4979" y="2936"/>
                    <a:ext cx="187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1000">
                      <a:latin typeface="+mn-lt"/>
                    </a:endParaRPr>
                  </a:p>
                </p:txBody>
              </p:sp>
              <p:sp>
                <p:nvSpPr>
                  <p:cNvPr id="92" name="Arc 32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4418" y="3123"/>
                    <a:ext cx="187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1000">
                      <a:latin typeface="+mn-lt"/>
                    </a:endParaRPr>
                  </a:p>
                </p:txBody>
              </p:sp>
              <p:sp>
                <p:nvSpPr>
                  <p:cNvPr id="93" name="Arc 33"/>
                  <p:cNvSpPr>
                    <a:spLocks noChangeAspect="1"/>
                  </p:cNvSpPr>
                  <p:nvPr/>
                </p:nvSpPr>
                <p:spPr bwMode="auto">
                  <a:xfrm rot="-16200000">
                    <a:off x="4605" y="3123"/>
                    <a:ext cx="187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1000">
                      <a:latin typeface="+mn-lt"/>
                    </a:endParaRPr>
                  </a:p>
                </p:txBody>
              </p:sp>
              <p:sp>
                <p:nvSpPr>
                  <p:cNvPr id="94" name="Arc 34"/>
                  <p:cNvSpPr>
                    <a:spLocks noChangeAspect="1"/>
                  </p:cNvSpPr>
                  <p:nvPr/>
                </p:nvSpPr>
                <p:spPr bwMode="auto">
                  <a:xfrm rot="-5400000">
                    <a:off x="4792" y="2936"/>
                    <a:ext cx="187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1000">
                      <a:latin typeface="+mn-lt"/>
                    </a:endParaRPr>
                  </a:p>
                </p:txBody>
              </p:sp>
            </p:grpSp>
            <p:sp>
              <p:nvSpPr>
                <p:cNvPr id="90" name="Oval 35"/>
                <p:cNvSpPr>
                  <a:spLocks noChangeArrowheads="1"/>
                </p:cNvSpPr>
                <p:nvPr/>
              </p:nvSpPr>
              <p:spPr bwMode="auto">
                <a:xfrm>
                  <a:off x="1712080" y="6168700"/>
                  <a:ext cx="475456" cy="475273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000">
                    <a:latin typeface="+mn-lt"/>
                  </a:endParaRPr>
                </a:p>
              </p:txBody>
            </p:sp>
          </p:grpSp>
        </p:grpSp>
        <p:grpSp>
          <p:nvGrpSpPr>
            <p:cNvPr id="29" name="425 Grupo"/>
            <p:cNvGrpSpPr/>
            <p:nvPr/>
          </p:nvGrpSpPr>
          <p:grpSpPr>
            <a:xfrm>
              <a:off x="5832400" y="3286912"/>
              <a:ext cx="275582" cy="456921"/>
              <a:chOff x="6611166" y="3851847"/>
              <a:chExt cx="193342" cy="432048"/>
            </a:xfrm>
          </p:grpSpPr>
          <p:sp>
            <p:nvSpPr>
              <p:cNvPr id="77" name="76 Rectángulo"/>
              <p:cNvSpPr/>
              <p:nvPr/>
            </p:nvSpPr>
            <p:spPr bwMode="auto">
              <a:xfrm>
                <a:off x="6611166" y="3851847"/>
                <a:ext cx="193342" cy="432048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grpSp>
            <p:nvGrpSpPr>
              <p:cNvPr id="78" name="151 Grupo"/>
              <p:cNvGrpSpPr/>
              <p:nvPr/>
            </p:nvGrpSpPr>
            <p:grpSpPr>
              <a:xfrm>
                <a:off x="6678494" y="3923853"/>
                <a:ext cx="54006" cy="288032"/>
                <a:chOff x="6174438" y="4967969"/>
                <a:chExt cx="54006" cy="288032"/>
              </a:xfrm>
            </p:grpSpPr>
            <p:cxnSp>
              <p:nvCxnSpPr>
                <p:cNvPr id="79" name="78 Conector recto"/>
                <p:cNvCxnSpPr/>
                <p:nvPr/>
              </p:nvCxnSpPr>
              <p:spPr bwMode="auto">
                <a:xfrm>
                  <a:off x="6192440" y="4967969"/>
                  <a:ext cx="0" cy="4505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79 Conector recto"/>
                <p:cNvCxnSpPr/>
                <p:nvPr/>
              </p:nvCxnSpPr>
              <p:spPr bwMode="auto">
                <a:xfrm>
                  <a:off x="6192440" y="5007594"/>
                  <a:ext cx="36004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80 Conector recto"/>
                <p:cNvCxnSpPr/>
                <p:nvPr/>
              </p:nvCxnSpPr>
              <p:spPr bwMode="auto">
                <a:xfrm>
                  <a:off x="6174438" y="5075981"/>
                  <a:ext cx="54006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81 Conector recto"/>
                <p:cNvCxnSpPr/>
                <p:nvPr/>
              </p:nvCxnSpPr>
              <p:spPr bwMode="auto">
                <a:xfrm flipH="1">
                  <a:off x="6174438" y="5039977"/>
                  <a:ext cx="54006" cy="36004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82 Conector recto"/>
                <p:cNvCxnSpPr/>
                <p:nvPr/>
              </p:nvCxnSpPr>
              <p:spPr bwMode="auto">
                <a:xfrm flipH="1">
                  <a:off x="6174438" y="5108364"/>
                  <a:ext cx="54006" cy="36004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83 Conector recto"/>
                <p:cNvCxnSpPr/>
                <p:nvPr/>
              </p:nvCxnSpPr>
              <p:spPr bwMode="auto">
                <a:xfrm>
                  <a:off x="6174438" y="5147989"/>
                  <a:ext cx="54006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84 Conector recto"/>
                <p:cNvCxnSpPr/>
                <p:nvPr/>
              </p:nvCxnSpPr>
              <p:spPr bwMode="auto">
                <a:xfrm flipH="1">
                  <a:off x="6192440" y="5180372"/>
                  <a:ext cx="36004" cy="3057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85 Conector recto"/>
                <p:cNvCxnSpPr/>
                <p:nvPr/>
              </p:nvCxnSpPr>
              <p:spPr bwMode="auto">
                <a:xfrm>
                  <a:off x="6192440" y="5210943"/>
                  <a:ext cx="0" cy="4505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33 CuadroTexto"/>
            <p:cNvSpPr txBox="1">
              <a:spLocks noChangeArrowheads="1"/>
            </p:cNvSpPr>
            <p:nvPr/>
          </p:nvSpPr>
          <p:spPr bwMode="auto">
            <a:xfrm>
              <a:off x="5184328" y="3411503"/>
              <a:ext cx="900100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LOAD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333 Grupo"/>
            <p:cNvGrpSpPr/>
            <p:nvPr/>
          </p:nvGrpSpPr>
          <p:grpSpPr>
            <a:xfrm>
              <a:off x="6157982" y="2100336"/>
              <a:ext cx="414968" cy="412254"/>
              <a:chOff x="4769360" y="3547603"/>
              <a:chExt cx="414968" cy="412254"/>
            </a:xfrm>
          </p:grpSpPr>
          <p:sp>
            <p:nvSpPr>
              <p:cNvPr id="71" name="70 Rectángulo"/>
              <p:cNvSpPr/>
              <p:nvPr/>
            </p:nvSpPr>
            <p:spPr bwMode="auto">
              <a:xfrm rot="5400000">
                <a:off x="4770717" y="3546246"/>
                <a:ext cx="412254" cy="414968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72" name="Oval 35"/>
              <p:cNvSpPr>
                <a:spLocks noChangeArrowheads="1"/>
              </p:cNvSpPr>
              <p:nvPr/>
            </p:nvSpPr>
            <p:spPr bwMode="auto">
              <a:xfrm>
                <a:off x="4808671" y="3584922"/>
                <a:ext cx="333695" cy="333567"/>
              </a:xfrm>
              <a:prstGeom prst="ellipse">
                <a:avLst/>
              </a:prstGeom>
              <a:solidFill>
                <a:srgbClr val="00B05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>
                  <a:latin typeface="+mn-lt"/>
                </a:endParaRPr>
              </a:p>
            </p:txBody>
          </p:sp>
          <p:cxnSp>
            <p:nvCxnSpPr>
              <p:cNvPr id="73" name="72 Conector recto de flecha"/>
              <p:cNvCxnSpPr>
                <a:stCxn id="72" idx="2"/>
                <a:endCxn id="72" idx="7"/>
              </p:cNvCxnSpPr>
              <p:nvPr/>
            </p:nvCxnSpPr>
            <p:spPr bwMode="auto">
              <a:xfrm flipV="1">
                <a:off x="4808671" y="3633772"/>
                <a:ext cx="284826" cy="117934"/>
              </a:xfrm>
              <a:prstGeom prst="straightConnector1">
                <a:avLst/>
              </a:prstGeom>
              <a:solidFill>
                <a:srgbClr val="00B8FF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4" name="73 Elipse"/>
              <p:cNvSpPr/>
              <p:nvPr/>
            </p:nvSpPr>
            <p:spPr bwMode="auto">
              <a:xfrm>
                <a:off x="5065053" y="3612327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75" name="74 Elipse"/>
              <p:cNvSpPr/>
              <p:nvPr/>
            </p:nvSpPr>
            <p:spPr bwMode="auto">
              <a:xfrm>
                <a:off x="5067858" y="383676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76" name="75 Elipse"/>
              <p:cNvSpPr/>
              <p:nvPr/>
            </p:nvSpPr>
            <p:spPr bwMode="auto">
              <a:xfrm>
                <a:off x="4795499" y="372875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</p:grpSp>
        <p:cxnSp>
          <p:nvCxnSpPr>
            <p:cNvPr id="32" name="31 Conector angular"/>
            <p:cNvCxnSpPr>
              <a:stCxn id="75" idx="6"/>
              <a:endCxn id="60" idx="1"/>
            </p:cNvCxnSpPr>
            <p:nvPr/>
          </p:nvCxnSpPr>
          <p:spPr bwMode="auto">
            <a:xfrm>
              <a:off x="6502199" y="2412359"/>
              <a:ext cx="521185" cy="2484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3" name="425 Grupo"/>
            <p:cNvGrpSpPr/>
            <p:nvPr/>
          </p:nvGrpSpPr>
          <p:grpSpPr>
            <a:xfrm>
              <a:off x="6576885" y="1486712"/>
              <a:ext cx="275582" cy="456921"/>
              <a:chOff x="6611166" y="3851847"/>
              <a:chExt cx="193342" cy="432048"/>
            </a:xfrm>
          </p:grpSpPr>
          <p:sp>
            <p:nvSpPr>
              <p:cNvPr id="61" name="60 Rectángulo"/>
              <p:cNvSpPr/>
              <p:nvPr/>
            </p:nvSpPr>
            <p:spPr bwMode="auto">
              <a:xfrm>
                <a:off x="6611166" y="3851847"/>
                <a:ext cx="193342" cy="432048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grpSp>
            <p:nvGrpSpPr>
              <p:cNvPr id="62" name="151 Grupo"/>
              <p:cNvGrpSpPr/>
              <p:nvPr/>
            </p:nvGrpSpPr>
            <p:grpSpPr>
              <a:xfrm>
                <a:off x="6678494" y="3923853"/>
                <a:ext cx="54006" cy="288032"/>
                <a:chOff x="6174438" y="4967969"/>
                <a:chExt cx="54006" cy="288032"/>
              </a:xfrm>
            </p:grpSpPr>
            <p:cxnSp>
              <p:nvCxnSpPr>
                <p:cNvPr id="63" name="62 Conector recto"/>
                <p:cNvCxnSpPr/>
                <p:nvPr/>
              </p:nvCxnSpPr>
              <p:spPr bwMode="auto">
                <a:xfrm>
                  <a:off x="6192440" y="4967969"/>
                  <a:ext cx="0" cy="4505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63 Conector recto"/>
                <p:cNvCxnSpPr/>
                <p:nvPr/>
              </p:nvCxnSpPr>
              <p:spPr bwMode="auto">
                <a:xfrm>
                  <a:off x="6192440" y="5007594"/>
                  <a:ext cx="36004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64 Conector recto"/>
                <p:cNvCxnSpPr/>
                <p:nvPr/>
              </p:nvCxnSpPr>
              <p:spPr bwMode="auto">
                <a:xfrm>
                  <a:off x="6174438" y="5075981"/>
                  <a:ext cx="54006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65 Conector recto"/>
                <p:cNvCxnSpPr/>
                <p:nvPr/>
              </p:nvCxnSpPr>
              <p:spPr bwMode="auto">
                <a:xfrm flipH="1">
                  <a:off x="6174438" y="5039977"/>
                  <a:ext cx="54006" cy="36004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66 Conector recto"/>
                <p:cNvCxnSpPr/>
                <p:nvPr/>
              </p:nvCxnSpPr>
              <p:spPr bwMode="auto">
                <a:xfrm flipH="1">
                  <a:off x="6174438" y="5108364"/>
                  <a:ext cx="54006" cy="36004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67 Conector recto"/>
                <p:cNvCxnSpPr/>
                <p:nvPr/>
              </p:nvCxnSpPr>
              <p:spPr bwMode="auto">
                <a:xfrm>
                  <a:off x="6174438" y="5147989"/>
                  <a:ext cx="54006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68 Conector recto"/>
                <p:cNvCxnSpPr/>
                <p:nvPr/>
              </p:nvCxnSpPr>
              <p:spPr bwMode="auto">
                <a:xfrm flipH="1">
                  <a:off x="6192440" y="5180372"/>
                  <a:ext cx="36004" cy="3057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69 Conector recto"/>
                <p:cNvCxnSpPr/>
                <p:nvPr/>
              </p:nvCxnSpPr>
              <p:spPr bwMode="auto">
                <a:xfrm>
                  <a:off x="6192440" y="5210943"/>
                  <a:ext cx="0" cy="4505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4" name="44 Forma"/>
            <p:cNvCxnSpPr>
              <a:stCxn id="74" idx="6"/>
              <a:endCxn id="61" idx="2"/>
            </p:cNvCxnSpPr>
            <p:nvPr/>
          </p:nvCxnSpPr>
          <p:spPr bwMode="auto">
            <a:xfrm flipV="1">
              <a:off x="6499394" y="1943633"/>
              <a:ext cx="215282" cy="244287"/>
            </a:xfrm>
            <a:prstGeom prst="bentConnector2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33 CuadroTexto"/>
            <p:cNvSpPr txBox="1">
              <a:spLocks noChangeArrowheads="1"/>
            </p:cNvSpPr>
            <p:nvPr/>
          </p:nvSpPr>
          <p:spPr bwMode="auto">
            <a:xfrm>
              <a:off x="6612889" y="1538290"/>
              <a:ext cx="900100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LOAD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44 Forma"/>
            <p:cNvCxnSpPr>
              <a:stCxn id="57" idx="3"/>
              <a:endCxn id="12" idx="1"/>
            </p:cNvCxnSpPr>
            <p:nvPr/>
          </p:nvCxnSpPr>
          <p:spPr bwMode="auto">
            <a:xfrm flipV="1">
              <a:off x="7425325" y="2268974"/>
              <a:ext cx="461662" cy="866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7" name="371 Grupo"/>
            <p:cNvGrpSpPr/>
            <p:nvPr/>
          </p:nvGrpSpPr>
          <p:grpSpPr>
            <a:xfrm>
              <a:off x="7023384" y="2139494"/>
              <a:ext cx="412254" cy="550698"/>
              <a:chOff x="5343564" y="2617689"/>
              <a:chExt cx="412254" cy="550698"/>
            </a:xfrm>
          </p:grpSpPr>
          <p:sp>
            <p:nvSpPr>
              <p:cNvPr id="57" name="56 Rectángulo"/>
              <p:cNvSpPr/>
              <p:nvPr/>
            </p:nvSpPr>
            <p:spPr bwMode="auto">
              <a:xfrm>
                <a:off x="5544368" y="2706808"/>
                <a:ext cx="201137" cy="8245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58" name="57 Rectángulo"/>
              <p:cNvSpPr/>
              <p:nvPr/>
            </p:nvSpPr>
            <p:spPr bwMode="auto">
              <a:xfrm>
                <a:off x="5544368" y="2871710"/>
                <a:ext cx="201137" cy="8245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59" name="58 Rectángulo"/>
              <p:cNvSpPr/>
              <p:nvPr/>
            </p:nvSpPr>
            <p:spPr bwMode="auto">
              <a:xfrm>
                <a:off x="5544368" y="3036612"/>
                <a:ext cx="201137" cy="8245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60" name="59 Rectángulo"/>
              <p:cNvSpPr/>
              <p:nvPr/>
            </p:nvSpPr>
            <p:spPr bwMode="auto">
              <a:xfrm>
                <a:off x="5343564" y="2617689"/>
                <a:ext cx="412254" cy="550698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</p:grpSp>
        <p:cxnSp>
          <p:nvCxnSpPr>
            <p:cNvPr id="38" name="44 Forma"/>
            <p:cNvCxnSpPr>
              <a:stCxn id="59" idx="3"/>
              <a:endCxn id="44" idx="1"/>
            </p:cNvCxnSpPr>
            <p:nvPr/>
          </p:nvCxnSpPr>
          <p:spPr bwMode="auto">
            <a:xfrm>
              <a:off x="7425325" y="2599644"/>
              <a:ext cx="461662" cy="1774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38 Conector angular"/>
            <p:cNvCxnSpPr>
              <a:stCxn id="10" idx="3"/>
              <a:endCxn id="87" idx="2"/>
            </p:cNvCxnSpPr>
            <p:nvPr/>
          </p:nvCxnSpPr>
          <p:spPr bwMode="auto">
            <a:xfrm>
              <a:off x="3600152" y="2925004"/>
              <a:ext cx="980648" cy="635"/>
            </a:xfrm>
            <a:prstGeom prst="bentConnector3">
              <a:avLst>
                <a:gd name="adj1" fmla="val 50000"/>
              </a:avLst>
            </a:prstGeom>
            <a:ln>
              <a:headEnd type="stealth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386 Conector angular"/>
            <p:cNvCxnSpPr>
              <a:stCxn id="87" idx="1"/>
              <a:endCxn id="11" idx="3"/>
            </p:cNvCxnSpPr>
            <p:nvPr/>
          </p:nvCxnSpPr>
          <p:spPr bwMode="auto">
            <a:xfrm rot="16200000" flipV="1">
              <a:off x="4076178" y="2007405"/>
              <a:ext cx="226556" cy="1197657"/>
            </a:xfrm>
            <a:prstGeom prst="bentConnector2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1" name="389 Grupo"/>
            <p:cNvGrpSpPr/>
            <p:nvPr/>
          </p:nvGrpSpPr>
          <p:grpSpPr>
            <a:xfrm>
              <a:off x="4582529" y="3501215"/>
              <a:ext cx="412254" cy="530652"/>
              <a:chOff x="5364348" y="2546081"/>
              <a:chExt cx="412254" cy="550698"/>
            </a:xfrm>
          </p:grpSpPr>
          <p:sp>
            <p:nvSpPr>
              <p:cNvPr id="54" name="53 Rectángulo"/>
              <p:cNvSpPr/>
              <p:nvPr/>
            </p:nvSpPr>
            <p:spPr bwMode="auto">
              <a:xfrm>
                <a:off x="5544368" y="2706808"/>
                <a:ext cx="201137" cy="8245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55" name="54 Rectángulo"/>
              <p:cNvSpPr/>
              <p:nvPr/>
            </p:nvSpPr>
            <p:spPr bwMode="auto">
              <a:xfrm>
                <a:off x="5544368" y="2871710"/>
                <a:ext cx="201137" cy="8245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56" name="55 Rectángulo"/>
              <p:cNvSpPr/>
              <p:nvPr/>
            </p:nvSpPr>
            <p:spPr bwMode="auto">
              <a:xfrm>
                <a:off x="5364348" y="2546081"/>
                <a:ext cx="412254" cy="550698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</p:grpSp>
        <p:cxnSp>
          <p:nvCxnSpPr>
            <p:cNvPr id="42" name="41 Conector angular"/>
            <p:cNvCxnSpPr>
              <a:stCxn id="87" idx="3"/>
              <a:endCxn id="56" idx="0"/>
            </p:cNvCxnSpPr>
            <p:nvPr/>
          </p:nvCxnSpPr>
          <p:spPr bwMode="auto">
            <a:xfrm rot="16200000" flipH="1">
              <a:off x="4603747" y="3316303"/>
              <a:ext cx="369447" cy="372"/>
            </a:xfrm>
            <a:prstGeom prst="bentConnector3">
              <a:avLst>
                <a:gd name="adj1" fmla="val 50000"/>
              </a:avLst>
            </a:prstGeom>
            <a:ln>
              <a:headEnd type="stealth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42 Conector angular"/>
            <p:cNvCxnSpPr>
              <a:stCxn id="56" idx="1"/>
              <a:endCxn id="16" idx="3"/>
            </p:cNvCxnSpPr>
            <p:nvPr/>
          </p:nvCxnSpPr>
          <p:spPr bwMode="auto">
            <a:xfrm rot="10800000" flipV="1">
              <a:off x="3590627" y="3766538"/>
              <a:ext cx="991902" cy="3961"/>
            </a:xfrm>
            <a:prstGeom prst="bentConnector3">
              <a:avLst>
                <a:gd name="adj1" fmla="val 50000"/>
              </a:avLst>
            </a:prstGeom>
            <a:ln>
              <a:headEnd type="stealth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33 CuadroTexto"/>
            <p:cNvSpPr txBox="1">
              <a:spLocks noChangeArrowheads="1"/>
            </p:cNvSpPr>
            <p:nvPr/>
          </p:nvSpPr>
          <p:spPr bwMode="auto">
            <a:xfrm>
              <a:off x="7886987" y="2483693"/>
              <a:ext cx="988311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ES" sz="1000" dirty="0" smtClean="0">
                  <a:solidFill>
                    <a:schemeClr val="tx1"/>
                  </a:solidFill>
                </a:rPr>
                <a:t>RF2 (</a:t>
              </a:r>
              <a:r>
                <a:rPr lang="es-ES" sz="1000" dirty="0" err="1" smtClean="0">
                  <a:solidFill>
                    <a:schemeClr val="tx1"/>
                  </a:solidFill>
                </a:rPr>
                <a:t>Sample</a:t>
              </a:r>
              <a:r>
                <a:rPr lang="es-ES" sz="1000" dirty="0" smtClean="0">
                  <a:solidFill>
                    <a:schemeClr val="tx1"/>
                  </a:solidFill>
                </a:rPr>
                <a:t>) </a:t>
              </a:r>
            </a:p>
          </p:txBody>
        </p:sp>
        <p:sp>
          <p:nvSpPr>
            <p:cNvPr id="45" name="33 CuadroTexto"/>
            <p:cNvSpPr txBox="1">
              <a:spLocks noChangeArrowheads="1"/>
            </p:cNvSpPr>
            <p:nvPr/>
          </p:nvSpPr>
          <p:spPr bwMode="auto">
            <a:xfrm>
              <a:off x="7886987" y="2738180"/>
              <a:ext cx="988311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ES" sz="1000" dirty="0" smtClean="0">
                  <a:solidFill>
                    <a:schemeClr val="tx1"/>
                  </a:solidFill>
                </a:rPr>
                <a:t>RF3 </a:t>
              </a:r>
            </a:p>
            <a:p>
              <a:r>
                <a:rPr lang="es-ES" sz="1000" dirty="0" smtClean="0">
                  <a:solidFill>
                    <a:schemeClr val="tx1"/>
                  </a:solidFill>
                </a:rPr>
                <a:t>(ATU-FE-LO)</a:t>
              </a:r>
            </a:p>
          </p:txBody>
        </p:sp>
        <p:cxnSp>
          <p:nvCxnSpPr>
            <p:cNvPr id="46" name="45 Conector angular"/>
            <p:cNvCxnSpPr>
              <a:stCxn id="13" idx="2"/>
              <a:endCxn id="71" idx="1"/>
            </p:cNvCxnSpPr>
            <p:nvPr/>
          </p:nvCxnSpPr>
          <p:spPr bwMode="auto">
            <a:xfrm rot="16200000" flipH="1">
              <a:off x="5943524" y="1678393"/>
              <a:ext cx="843883" cy="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7" name="421 Grupo"/>
            <p:cNvGrpSpPr/>
            <p:nvPr/>
          </p:nvGrpSpPr>
          <p:grpSpPr>
            <a:xfrm rot="10800000">
              <a:off x="4592054" y="1562863"/>
              <a:ext cx="412254" cy="550698"/>
              <a:chOff x="5333835" y="2637368"/>
              <a:chExt cx="412254" cy="550698"/>
            </a:xfrm>
          </p:grpSpPr>
          <p:sp>
            <p:nvSpPr>
              <p:cNvPr id="50" name="49 Rectángulo"/>
              <p:cNvSpPr/>
              <p:nvPr/>
            </p:nvSpPr>
            <p:spPr bwMode="auto">
              <a:xfrm>
                <a:off x="5544368" y="2706808"/>
                <a:ext cx="201137" cy="8245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51" name="50 Rectángulo"/>
              <p:cNvSpPr/>
              <p:nvPr/>
            </p:nvSpPr>
            <p:spPr bwMode="auto">
              <a:xfrm>
                <a:off x="5544368" y="2871710"/>
                <a:ext cx="201137" cy="8245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52" name="51 Rectángulo"/>
              <p:cNvSpPr/>
              <p:nvPr/>
            </p:nvSpPr>
            <p:spPr bwMode="auto">
              <a:xfrm>
                <a:off x="5544368" y="3036612"/>
                <a:ext cx="201137" cy="8245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53" name="52 Rectángulo"/>
              <p:cNvSpPr/>
              <p:nvPr/>
            </p:nvSpPr>
            <p:spPr bwMode="auto">
              <a:xfrm>
                <a:off x="5333835" y="2637368"/>
                <a:ext cx="412254" cy="550698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</p:grpSp>
        <p:cxnSp>
          <p:nvCxnSpPr>
            <p:cNvPr id="48" name="29 Conector angular"/>
            <p:cNvCxnSpPr>
              <a:stCxn id="14" idx="3"/>
              <a:endCxn id="50" idx="3"/>
            </p:cNvCxnSpPr>
            <p:nvPr/>
          </p:nvCxnSpPr>
          <p:spPr bwMode="auto">
            <a:xfrm>
              <a:off x="3599011" y="1998425"/>
              <a:ext cx="993627" cy="4469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29 Conector angular"/>
            <p:cNvCxnSpPr>
              <a:stCxn id="15" idx="3"/>
              <a:endCxn id="52" idx="3"/>
            </p:cNvCxnSpPr>
            <p:nvPr/>
          </p:nvCxnSpPr>
          <p:spPr bwMode="auto">
            <a:xfrm>
              <a:off x="3590639" y="1672293"/>
              <a:ext cx="1001999" cy="797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836" y="3890465"/>
            <a:ext cx="8010525" cy="3633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15776" y="1259557"/>
            <a:ext cx="9394948" cy="2916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ATU </a:t>
            </a:r>
            <a:r>
              <a:rPr lang="es-E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s-E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Automatic</a:t>
            </a:r>
            <a:r>
              <a:rPr lang="es-E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Tuner</a:t>
            </a:r>
            <a:r>
              <a:rPr lang="es-E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s-ES" b="1" dirty="0" smtClean="0">
                <a:solidFill>
                  <a:srgbClr val="000000"/>
                </a:solidFill>
              </a:rPr>
              <a:t>in 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WR-340 </a:t>
            </a:r>
            <a:r>
              <a:rPr lang="es-ES" b="1" dirty="0" err="1" smtClean="0">
                <a:solidFill>
                  <a:srgbClr val="000000"/>
                </a:solidFill>
              </a:rPr>
              <a:t>waveguide</a:t>
            </a:r>
            <a:r>
              <a:rPr lang="es-ES" b="1" dirty="0" smtClean="0">
                <a:solidFill>
                  <a:srgbClr val="000000"/>
                </a:solidFill>
              </a:rPr>
              <a:t>:</a:t>
            </a:r>
            <a:endParaRPr lang="es-ES" b="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b="1" dirty="0">
                <a:solidFill>
                  <a:srgbClr val="000000"/>
                </a:solidFill>
              </a:rPr>
              <a:t>	- </a:t>
            </a:r>
            <a:r>
              <a:rPr lang="es-ES" b="1" dirty="0" err="1" smtClean="0">
                <a:solidFill>
                  <a:srgbClr val="0070C0"/>
                </a:solidFill>
              </a:rPr>
              <a:t>Measures</a:t>
            </a:r>
            <a:r>
              <a:rPr lang="es-ES" b="1" dirty="0" smtClean="0">
                <a:solidFill>
                  <a:srgbClr val="000000"/>
                </a:solidFill>
              </a:rPr>
              <a:t> plasma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chamber’s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>
                <a:solidFill>
                  <a:srgbClr val="0070C0"/>
                </a:solidFill>
              </a:rPr>
              <a:t>load </a:t>
            </a:r>
            <a:r>
              <a:rPr lang="es-ES" b="1" dirty="0" err="1">
                <a:solidFill>
                  <a:srgbClr val="0070C0"/>
                </a:solidFill>
              </a:rPr>
              <a:t>impedance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>
                <a:solidFill>
                  <a:srgbClr val="000000"/>
                </a:solidFill>
              </a:rPr>
              <a:t>(</a:t>
            </a:r>
            <a:r>
              <a:rPr lang="es-ES" b="1" i="1" dirty="0">
                <a:solidFill>
                  <a:srgbClr val="000000"/>
                </a:solidFill>
              </a:rPr>
              <a:t>Z</a:t>
            </a:r>
            <a:r>
              <a:rPr lang="es-ES" sz="1400" b="1" i="1" dirty="0">
                <a:solidFill>
                  <a:srgbClr val="000000"/>
                </a:solidFill>
                <a:cs typeface="Arial" charset="0"/>
              </a:rPr>
              <a:t>L</a:t>
            </a:r>
            <a:r>
              <a:rPr lang="es-ES" b="1" dirty="0" smtClean="0">
                <a:solidFill>
                  <a:srgbClr val="000000"/>
                </a:solidFill>
              </a:rPr>
              <a:t>)</a:t>
            </a:r>
            <a:endParaRPr lang="es-ES" b="1" dirty="0">
              <a:solidFill>
                <a:srgbClr val="000000"/>
              </a:solidFill>
              <a:cs typeface="Arial" charset="0"/>
            </a:endParaRP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b="1" dirty="0">
                <a:solidFill>
                  <a:srgbClr val="000000"/>
                </a:solidFill>
                <a:cs typeface="Arial" charset="0"/>
              </a:rPr>
              <a:t>	- </a:t>
            </a:r>
            <a:r>
              <a:rPr lang="es-ES" b="1" dirty="0" err="1" smtClean="0">
                <a:solidFill>
                  <a:srgbClr val="0070C0"/>
                </a:solidFill>
              </a:rPr>
              <a:t>Determines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b="1" dirty="0">
                <a:solidFill>
                  <a:srgbClr val="000000"/>
                </a:solidFill>
              </a:rPr>
              <a:t>a</a:t>
            </a:r>
            <a:r>
              <a:rPr lang="es-ES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proper</a:t>
            </a:r>
            <a:r>
              <a:rPr lang="es-ES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impedance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matching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</a:rPr>
              <a:t>solution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using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>
                <a:solidFill>
                  <a:srgbClr val="000000"/>
                </a:solidFill>
              </a:rPr>
              <a:t>a </a:t>
            </a:r>
            <a:r>
              <a:rPr lang="es-ES" b="1" dirty="0" err="1">
                <a:solidFill>
                  <a:srgbClr val="000000"/>
                </a:solidFill>
              </a:rPr>
              <a:t>three-stub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tuner</a:t>
            </a:r>
            <a:r>
              <a:rPr lang="es-ES" b="1" dirty="0">
                <a:solidFill>
                  <a:srgbClr val="000000"/>
                </a:solidFill>
              </a:rPr>
              <a:t> 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b="1" dirty="0">
                <a:solidFill>
                  <a:srgbClr val="000000"/>
                </a:solidFill>
              </a:rPr>
              <a:t>	- </a:t>
            </a:r>
            <a:r>
              <a:rPr lang="es-ES" b="1" dirty="0" err="1" smtClean="0">
                <a:solidFill>
                  <a:srgbClr val="0070C0"/>
                </a:solidFill>
              </a:rPr>
              <a:t>Commands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</a:rPr>
              <a:t>stepped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</a:rPr>
              <a:t>motors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to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the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right</a:t>
            </a:r>
            <a:r>
              <a:rPr lang="es-ES" b="1" dirty="0">
                <a:solidFill>
                  <a:srgbClr val="000000"/>
                </a:solidFill>
              </a:rPr>
              <a:t> positions </a:t>
            </a:r>
            <a:endParaRPr lang="es-ES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b="1" dirty="0" smtClean="0">
                <a:solidFill>
                  <a:srgbClr val="000000"/>
                </a:solidFill>
              </a:rPr>
              <a:t>	- </a:t>
            </a:r>
            <a:r>
              <a:rPr lang="es-ES" b="1" dirty="0" err="1" smtClean="0">
                <a:solidFill>
                  <a:srgbClr val="0070C0"/>
                </a:solidFill>
              </a:rPr>
              <a:t>Checks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achieved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</a:rPr>
              <a:t>impedance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</a:rPr>
              <a:t>matching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s-ES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Reflection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Coefficient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Methods</a:t>
            </a:r>
            <a:r>
              <a:rPr lang="es-ES" b="1" dirty="0" smtClean="0">
                <a:solidFill>
                  <a:srgbClr val="000000"/>
                </a:solidFill>
              </a:rPr>
              <a:t>: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b="1" dirty="0" smtClean="0">
                <a:solidFill>
                  <a:srgbClr val="000000"/>
                </a:solidFill>
              </a:rPr>
              <a:t>	-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 S</a:t>
            </a:r>
            <a:r>
              <a:rPr lang="es-ES" b="1" dirty="0" smtClean="0">
                <a:solidFill>
                  <a:srgbClr val="000000"/>
                </a:solidFill>
              </a:rPr>
              <a:t>et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b="1" dirty="0" smtClean="0">
                <a:solidFill>
                  <a:srgbClr val="000000"/>
                </a:solidFill>
              </a:rPr>
              <a:t>of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b="1" dirty="0" smtClean="0">
                <a:solidFill>
                  <a:srgbClr val="000000"/>
                </a:solidFill>
              </a:rPr>
              <a:t>3 E-</a:t>
            </a:r>
            <a:r>
              <a:rPr lang="es-ES" b="1" dirty="0" err="1" smtClean="0">
                <a:solidFill>
                  <a:srgbClr val="000000"/>
                </a:solidFill>
              </a:rPr>
              <a:t>field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probes</a:t>
            </a:r>
            <a:r>
              <a:rPr lang="es-ES" b="1" dirty="0" smtClean="0">
                <a:solidFill>
                  <a:srgbClr val="000000"/>
                </a:solidFill>
              </a:rPr>
              <a:t> + </a:t>
            </a:r>
            <a:r>
              <a:rPr lang="es-ES" b="1" dirty="0" err="1" smtClean="0">
                <a:solidFill>
                  <a:srgbClr val="000000"/>
                </a:solidFill>
              </a:rPr>
              <a:t>power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detectors</a:t>
            </a:r>
            <a:r>
              <a:rPr lang="es-ES" b="1" dirty="0" err="1" smtClean="0">
                <a:solidFill>
                  <a:srgbClr val="000000"/>
                </a:solidFill>
                <a:sym typeface="Wingdings" pitchFamily="2" charset="2"/>
              </a:rPr>
              <a:t>VSWR</a:t>
            </a:r>
            <a:r>
              <a:rPr lang="es-ES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sym typeface="Wingdings" pitchFamily="2" charset="2"/>
              </a:rPr>
              <a:t>pattern</a:t>
            </a:r>
            <a:endParaRPr lang="es-ES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b="1" dirty="0" smtClean="0">
                <a:solidFill>
                  <a:srgbClr val="000000"/>
                </a:solidFill>
              </a:rPr>
              <a:t>	-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 Dual </a:t>
            </a:r>
            <a:r>
              <a:rPr lang="es-ES" b="1" dirty="0" err="1" smtClean="0">
                <a:solidFill>
                  <a:srgbClr val="000000"/>
                </a:solidFill>
                <a:cs typeface="Arial" charset="0"/>
              </a:rPr>
              <a:t>Directional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cs typeface="Arial" charset="0"/>
              </a:rPr>
              <a:t>Coupler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 + </a:t>
            </a:r>
            <a:r>
              <a:rPr lang="es-ES" b="1" dirty="0" smtClean="0">
                <a:solidFill>
                  <a:srgbClr val="000000"/>
                </a:solidFill>
              </a:rPr>
              <a:t>I/Q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demodulators</a:t>
            </a:r>
            <a:endParaRPr lang="es-ES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b="1" dirty="0" smtClean="0">
                <a:solidFill>
                  <a:srgbClr val="000000"/>
                </a:solidFill>
              </a:rPr>
              <a:t>	-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 Dual </a:t>
            </a:r>
            <a:r>
              <a:rPr lang="es-ES" b="1" dirty="0" err="1" smtClean="0">
                <a:solidFill>
                  <a:srgbClr val="000000"/>
                </a:solidFill>
                <a:cs typeface="Arial" charset="0"/>
              </a:rPr>
              <a:t>Directional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cs typeface="Arial" charset="0"/>
              </a:rPr>
              <a:t>Coupler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 + </a:t>
            </a:r>
            <a:r>
              <a:rPr lang="es-ES" b="1" dirty="0" err="1" smtClean="0">
                <a:solidFill>
                  <a:srgbClr val="000000"/>
                </a:solidFill>
              </a:rPr>
              <a:t>Gain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b="1" dirty="0" smtClean="0">
                <a:solidFill>
                  <a:srgbClr val="000000"/>
                </a:solidFill>
              </a:rPr>
              <a:t>and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Phase</a:t>
            </a:r>
            <a:r>
              <a:rPr lang="es-E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detectors</a:t>
            </a:r>
            <a:endParaRPr lang="es-ES" b="1" dirty="0" smtClean="0">
              <a:solidFill>
                <a:srgbClr val="000000"/>
              </a:solidFill>
              <a:cs typeface="Arial" charset="0"/>
            </a:endParaRP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s-ES" b="1" dirty="0" smtClean="0">
              <a:solidFill>
                <a:srgbClr val="0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21313966">
            <a:off x="7363702" y="3052646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b="1" dirty="0" smtClean="0">
                <a:solidFill>
                  <a:srgbClr val="00B050"/>
                </a:solidFill>
              </a:rPr>
              <a:t>+ </a:t>
            </a:r>
            <a:r>
              <a:rPr lang="es-ES" b="1" dirty="0" err="1" smtClean="0">
                <a:solidFill>
                  <a:srgbClr val="00B050"/>
                </a:solidFill>
              </a:rPr>
              <a:t>One-port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b="1" dirty="0" err="1" smtClean="0">
                <a:solidFill>
                  <a:srgbClr val="00B050"/>
                </a:solidFill>
              </a:rPr>
              <a:t>Calibration</a:t>
            </a:r>
            <a:endParaRPr lang="es-ES" b="1" dirty="0" smtClean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b="1" dirty="0" smtClean="0">
                <a:solidFill>
                  <a:srgbClr val="00B050"/>
                </a:solidFill>
              </a:rPr>
              <a:t>(3-term error </a:t>
            </a:r>
            <a:r>
              <a:rPr lang="es-ES" b="1" dirty="0" err="1" smtClean="0">
                <a:solidFill>
                  <a:srgbClr val="00B050"/>
                </a:solidFill>
              </a:rPr>
              <a:t>correction</a:t>
            </a:r>
            <a:r>
              <a:rPr lang="es-ES" b="1" dirty="0" smtClean="0">
                <a:solidFill>
                  <a:srgbClr val="00B050"/>
                </a:solidFill>
              </a:rPr>
              <a:t>)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Microwave System: Automatic Tuner Unit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8" name="7 Rectángulo"/>
          <p:cNvSpPr/>
          <p:nvPr/>
        </p:nvSpPr>
        <p:spPr>
          <a:xfrm rot="21313966">
            <a:off x="7230207" y="5046454"/>
            <a:ext cx="2512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b="1" dirty="0" smtClean="0">
                <a:solidFill>
                  <a:srgbClr val="00B050"/>
                </a:solidFill>
              </a:rPr>
              <a:t>&lt;5% </a:t>
            </a:r>
            <a:r>
              <a:rPr lang="es-ES" b="1" dirty="0" err="1" smtClean="0">
                <a:solidFill>
                  <a:srgbClr val="00B050"/>
                </a:solidFill>
              </a:rPr>
              <a:t>Reflected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b="1" dirty="0" err="1" smtClean="0">
                <a:solidFill>
                  <a:srgbClr val="00B050"/>
                </a:solidFill>
              </a:rPr>
              <a:t>Power</a:t>
            </a:r>
            <a:endParaRPr lang="es-ES" b="1" dirty="0" smtClean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b="1" dirty="0" smtClean="0">
                <a:solidFill>
                  <a:srgbClr val="00B050"/>
                </a:solidFill>
              </a:rPr>
              <a:t>@ </a:t>
            </a:r>
            <a:r>
              <a:rPr lang="es-ES" b="1" dirty="0" err="1" smtClean="0">
                <a:solidFill>
                  <a:srgbClr val="00B050"/>
                </a:solidFill>
              </a:rPr>
              <a:t>Pklystron</a:t>
            </a:r>
            <a:r>
              <a:rPr lang="es-ES" b="1" dirty="0" smtClean="0">
                <a:solidFill>
                  <a:srgbClr val="00B050"/>
                </a:solidFill>
              </a:rPr>
              <a:t> = 1kW</a:t>
            </a:r>
          </a:p>
        </p:txBody>
      </p:sp>
      <p:sp>
        <p:nvSpPr>
          <p:cNvPr id="9" name="8 Rectángulo"/>
          <p:cNvSpPr/>
          <p:nvPr/>
        </p:nvSpPr>
        <p:spPr>
          <a:xfrm>
            <a:off x="9631497" y="7202497"/>
            <a:ext cx="449128" cy="24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11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7346" name="Picture 2" descr="ATU_FEU_squemat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" y="3096810"/>
            <a:ext cx="5400352" cy="417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ATU_FEU_v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6883" y="3649116"/>
            <a:ext cx="4385977" cy="329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Microwave System: Automatic Tuner Unit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780" y="1295400"/>
            <a:ext cx="9721080" cy="2916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ATU-FE (ATU Front-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s-ES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b="1" dirty="0" smtClean="0">
                <a:solidFill>
                  <a:srgbClr val="0070C0"/>
                </a:solidFill>
              </a:rPr>
              <a:t>RF inputs</a:t>
            </a:r>
            <a:r>
              <a:rPr lang="es-ES" b="1" dirty="0" smtClean="0">
                <a:solidFill>
                  <a:srgbClr val="000000"/>
                </a:solidFill>
              </a:rPr>
              <a:t>: </a:t>
            </a:r>
            <a:r>
              <a:rPr lang="es-ES" b="1" dirty="0" err="1" smtClean="0">
                <a:solidFill>
                  <a:srgbClr val="000000"/>
                </a:solidFill>
              </a:rPr>
              <a:t>Fwd</a:t>
            </a:r>
            <a:r>
              <a:rPr lang="es-ES" b="1" dirty="0" smtClean="0">
                <a:solidFill>
                  <a:srgbClr val="000000"/>
                </a:solidFill>
              </a:rPr>
              <a:t>/</a:t>
            </a:r>
            <a:r>
              <a:rPr lang="es-ES" b="1" dirty="0" err="1" smtClean="0">
                <a:solidFill>
                  <a:srgbClr val="000000"/>
                </a:solidFill>
              </a:rPr>
              <a:t>Refl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samples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from</a:t>
            </a:r>
            <a:r>
              <a:rPr lang="es-ES" b="1" dirty="0" smtClean="0">
                <a:solidFill>
                  <a:srgbClr val="000000"/>
                </a:solidFill>
              </a:rPr>
              <a:t> Dual </a:t>
            </a:r>
            <a:r>
              <a:rPr lang="es-ES" b="1" dirty="0" err="1" smtClean="0">
                <a:solidFill>
                  <a:srgbClr val="000000"/>
                </a:solidFill>
              </a:rPr>
              <a:t>Directional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Couplers</a:t>
            </a:r>
            <a:endParaRPr lang="es-ES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b="1" dirty="0" err="1" smtClean="0">
                <a:solidFill>
                  <a:srgbClr val="0070C0"/>
                </a:solidFill>
              </a:rPr>
              <a:t>Internal</a:t>
            </a:r>
            <a:r>
              <a:rPr lang="es-E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</a:rPr>
              <a:t>cards</a:t>
            </a:r>
            <a:r>
              <a:rPr lang="es-ES" b="1" dirty="0" smtClean="0">
                <a:solidFill>
                  <a:srgbClr val="000000"/>
                </a:solidFill>
              </a:rPr>
              <a:t>: I-Q </a:t>
            </a:r>
            <a:r>
              <a:rPr lang="es-ES" b="1" dirty="0" err="1" smtClean="0">
                <a:solidFill>
                  <a:srgbClr val="000000"/>
                </a:solidFill>
              </a:rPr>
              <a:t>demodulators</a:t>
            </a:r>
            <a:r>
              <a:rPr lang="es-ES" b="1" dirty="0" smtClean="0">
                <a:solidFill>
                  <a:srgbClr val="000000"/>
                </a:solidFill>
              </a:rPr>
              <a:t> and </a:t>
            </a:r>
            <a:r>
              <a:rPr lang="es-ES" b="1" dirty="0" err="1" smtClean="0">
                <a:solidFill>
                  <a:srgbClr val="000000"/>
                </a:solidFill>
              </a:rPr>
              <a:t>Gain-Phase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detectors</a:t>
            </a:r>
            <a:endParaRPr lang="es-ES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b="1" dirty="0" err="1" smtClean="0">
                <a:solidFill>
                  <a:srgbClr val="0070C0"/>
                </a:solidFill>
              </a:rPr>
              <a:t>Baseband</a:t>
            </a:r>
            <a:r>
              <a:rPr lang="es-ES" b="1" dirty="0" smtClean="0">
                <a:solidFill>
                  <a:srgbClr val="0070C0"/>
                </a:solidFill>
              </a:rPr>
              <a:t> outputs</a:t>
            </a:r>
            <a:r>
              <a:rPr lang="es-ES" b="1" dirty="0" smtClean="0">
                <a:solidFill>
                  <a:srgbClr val="000000"/>
                </a:solidFill>
              </a:rPr>
              <a:t>: </a:t>
            </a:r>
            <a:r>
              <a:rPr lang="es-ES" b="1" dirty="0" err="1" smtClean="0">
                <a:solidFill>
                  <a:srgbClr val="000000"/>
                </a:solidFill>
              </a:rPr>
              <a:t>towards</a:t>
            </a:r>
            <a:r>
              <a:rPr lang="es-ES" b="1" dirty="0" smtClean="0">
                <a:solidFill>
                  <a:srgbClr val="000000"/>
                </a:solidFill>
              </a:rPr>
              <a:t> Control </a:t>
            </a:r>
            <a:r>
              <a:rPr lang="es-ES" b="1" dirty="0" err="1" smtClean="0">
                <a:solidFill>
                  <a:srgbClr val="000000"/>
                </a:solidFill>
              </a:rPr>
              <a:t>System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to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calculate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reflection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coefficients</a:t>
            </a:r>
            <a:endParaRPr lang="es-ES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b="1" dirty="0" smtClean="0">
                <a:solidFill>
                  <a:srgbClr val="000000"/>
                </a:solidFill>
              </a:rPr>
              <a:t>  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s-ES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6 Imagen" descr="Screenshot-7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60" y="1295561"/>
            <a:ext cx="10008865" cy="626411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Microwave System: Control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9900" y="6408129"/>
            <a:ext cx="5398504" cy="756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RFGEN,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Klystron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ATU Control GUI</a:t>
            </a:r>
            <a:endParaRPr lang="es-ES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Rectangle 2"/>
          <p:cNvSpPr>
            <a:spLocks noChangeArrowheads="1"/>
          </p:cNvSpPr>
          <p:nvPr/>
        </p:nvSpPr>
        <p:spPr bwMode="auto">
          <a:xfrm>
            <a:off x="287338" y="1296988"/>
            <a:ext cx="9793287" cy="604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Why a solid state replacement for tube amplifiers?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SSPA: Solid State Power Amplifier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B050"/>
                </a:solidFill>
              </a:rPr>
              <a:t>Cost-Effective Solution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B050"/>
                </a:solidFill>
              </a:rPr>
              <a:t>Lower Cost of Spares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B050"/>
                </a:solidFill>
              </a:rPr>
              <a:t>Smaller Size and Weight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B050"/>
                </a:solidFill>
              </a:rPr>
              <a:t>Higher Efficiency in Pulse Mode</a:t>
            </a:r>
            <a:r>
              <a:rPr lang="en-GB" sz="2000" b="1" dirty="0" smtClean="0">
                <a:solidFill>
                  <a:srgbClr val="00B050"/>
                </a:solidFill>
                <a:sym typeface="Wingdings" pitchFamily="2" charset="2"/>
              </a:rPr>
              <a:t> Energy and cost saving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B050"/>
                </a:solidFill>
                <a:sym typeface="Wingdings" pitchFamily="2" charset="2"/>
              </a:rPr>
              <a:t>More Reliable (??)  Predicted MTBF SSPA &gt;&gt; Tubes (20,000 - 50,000 hours)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B050"/>
                </a:solidFill>
                <a:sym typeface="Wingdings" pitchFamily="2" charset="2"/>
              </a:rPr>
              <a:t>No HV Power Supplies Required</a:t>
            </a:r>
            <a:endParaRPr lang="en-GB" sz="2000" b="1" dirty="0" smtClean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70C0"/>
                </a:solidFill>
              </a:rPr>
              <a:t>Increasing number of  manufacturers</a:t>
            </a:r>
            <a:r>
              <a:rPr lang="en-GB" sz="2000" b="1" dirty="0" smtClean="0"/>
              <a:t> of power transistors and amplifiers </a:t>
            </a:r>
            <a:r>
              <a:rPr lang="en-GB" sz="2000" b="1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70C0"/>
                </a:solidFill>
                <a:sym typeface="Wingdings" pitchFamily="2" charset="2"/>
              </a:rPr>
              <a:t>LDMOS, </a:t>
            </a:r>
            <a:r>
              <a:rPr lang="en-GB" sz="2000" b="1" dirty="0" err="1" smtClean="0">
                <a:solidFill>
                  <a:srgbClr val="0070C0"/>
                </a:solidFill>
                <a:sym typeface="Wingdings" pitchFamily="2" charset="2"/>
              </a:rPr>
              <a:t>GaN</a:t>
            </a:r>
            <a:r>
              <a:rPr lang="en-GB" sz="2000" b="1" dirty="0" smtClean="0">
                <a:solidFill>
                  <a:srgbClr val="0070C0"/>
                </a:solidFill>
                <a:sym typeface="Wingdings" pitchFamily="2" charset="2"/>
              </a:rPr>
              <a:t> HEMT</a:t>
            </a:r>
            <a:r>
              <a:rPr lang="en-GB" sz="2000" b="1" dirty="0" smtClean="0">
                <a:solidFill>
                  <a:srgbClr val="000000"/>
                </a:solidFill>
              </a:rPr>
              <a:t>), providing higher power levels (even </a:t>
            </a:r>
            <a:r>
              <a:rPr lang="en-GB" sz="2000" b="1" dirty="0" smtClean="0">
                <a:solidFill>
                  <a:srgbClr val="0070C0"/>
                </a:solidFill>
                <a:sym typeface="Wingdings" pitchFamily="2" charset="2"/>
              </a:rPr>
              <a:t>hundreds of Watts up to 3 GHz</a:t>
            </a:r>
            <a:r>
              <a:rPr lang="en-GB" sz="2000" b="1" dirty="0" smtClean="0">
                <a:solidFill>
                  <a:srgbClr val="000000"/>
                </a:solidFill>
              </a:rPr>
              <a:t>), for </a:t>
            </a:r>
            <a:r>
              <a:rPr lang="en-GB" sz="2000" b="1" dirty="0" smtClean="0">
                <a:solidFill>
                  <a:srgbClr val="0070C0"/>
                </a:solidFill>
                <a:sym typeface="Wingdings" pitchFamily="2" charset="2"/>
              </a:rPr>
              <a:t>ISM</a:t>
            </a:r>
            <a:r>
              <a:rPr lang="en-GB" sz="2000" b="1" dirty="0" smtClean="0">
                <a:solidFill>
                  <a:srgbClr val="000000"/>
                </a:solidFill>
              </a:rPr>
              <a:t> (2.45 GHz) and </a:t>
            </a:r>
            <a:r>
              <a:rPr lang="en-GB" sz="2000" b="1" dirty="0" smtClean="0">
                <a:solidFill>
                  <a:srgbClr val="0070C0"/>
                </a:solidFill>
                <a:sym typeface="Wingdings" pitchFamily="2" charset="2"/>
              </a:rPr>
              <a:t>S-Band RADAR </a:t>
            </a:r>
            <a:r>
              <a:rPr lang="en-GB" sz="2000" b="1" dirty="0" smtClean="0">
                <a:solidFill>
                  <a:srgbClr val="000000"/>
                </a:solidFill>
              </a:rPr>
              <a:t>(2.7-3.5 GHz) applications (markets traditionally served by tubes such as magnetrons, klystrons or TWTs)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1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	</a:t>
            </a:r>
            <a:r>
              <a:rPr lang="en-GB" sz="2000" b="1" dirty="0" smtClean="0">
                <a:solidFill>
                  <a:srgbClr val="0070C0"/>
                </a:solidFill>
                <a:sym typeface="Wingdings" pitchFamily="2" charset="2"/>
              </a:rPr>
              <a:t>e.g.: 	NXP, </a:t>
            </a:r>
            <a:r>
              <a:rPr lang="en-GB" sz="2000" b="1" dirty="0" err="1" smtClean="0">
                <a:solidFill>
                  <a:srgbClr val="0070C0"/>
                </a:solidFill>
                <a:sym typeface="Wingdings" pitchFamily="2" charset="2"/>
              </a:rPr>
              <a:t>Freescale</a:t>
            </a:r>
            <a:r>
              <a:rPr lang="en-GB" sz="2000" b="1" dirty="0" smtClean="0">
                <a:solidFill>
                  <a:srgbClr val="0070C0"/>
                </a:solidFill>
                <a:sym typeface="Wingdings" pitchFamily="2" charset="2"/>
              </a:rPr>
              <a:t>, RFHIC, Cree, Sumitomo, Toshiba, </a:t>
            </a:r>
            <a:br>
              <a:rPr lang="en-GB" sz="2000" b="1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GB" sz="2000" b="1" dirty="0" smtClean="0">
                <a:solidFill>
                  <a:srgbClr val="0070C0"/>
                </a:solidFill>
                <a:sym typeface="Wingdings" pitchFamily="2" charset="2"/>
              </a:rPr>
              <a:t>		</a:t>
            </a:r>
            <a:r>
              <a:rPr lang="en-GB" sz="2000" b="1" dirty="0" err="1" smtClean="0">
                <a:solidFill>
                  <a:srgbClr val="0070C0"/>
                </a:solidFill>
                <a:sym typeface="Wingdings" pitchFamily="2" charset="2"/>
              </a:rPr>
              <a:t>Nitronex</a:t>
            </a:r>
            <a:r>
              <a:rPr lang="en-GB" sz="2000" b="1" dirty="0" smtClean="0">
                <a:solidFill>
                  <a:srgbClr val="0070C0"/>
                </a:solidFill>
                <a:sym typeface="Wingdings" pitchFamily="2" charset="2"/>
              </a:rPr>
              <a:t>, </a:t>
            </a:r>
            <a:r>
              <a:rPr lang="en-GB" sz="2000" b="1" dirty="0" err="1" smtClean="0">
                <a:solidFill>
                  <a:srgbClr val="0070C0"/>
                </a:solidFill>
                <a:sym typeface="Wingdings" pitchFamily="2" charset="2"/>
              </a:rPr>
              <a:t>Triquint</a:t>
            </a:r>
            <a:r>
              <a:rPr lang="en-GB" sz="2000" b="1" dirty="0" smtClean="0">
                <a:solidFill>
                  <a:srgbClr val="0070C0"/>
                </a:solidFill>
                <a:sym typeface="Wingdings" pitchFamily="2" charset="2"/>
              </a:rPr>
              <a:t>, RFMD,...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							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	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248" y="4396371"/>
            <a:ext cx="10197995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The Tube Guy: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“Most SSPA systems are redundant, include redundant hot-swappable power supplies and justify high reliability figures. That suggests there is a major problem!”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Microwave System: Why an SSPA?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631497" y="7202497"/>
            <a:ext cx="449128" cy="24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14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756" y="1296988"/>
            <a:ext cx="9285287" cy="626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SSPA: Specifications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03172" y="1671597"/>
          <a:ext cx="6521316" cy="488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6242"/>
                <a:gridCol w="406507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Parameter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Value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err="1" smtClean="0"/>
                        <a:t>fo</a:t>
                      </a:r>
                      <a:r>
                        <a:rPr lang="en-US" sz="1800" dirty="0" smtClean="0"/>
                        <a:t>		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2.7 GHz (</a:t>
                      </a:r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BW: 10 MHz</a:t>
                      </a:r>
                      <a:r>
                        <a:rPr lang="en-US" sz="1800" dirty="0" smtClean="0"/>
                        <a:t>) </a:t>
                      </a:r>
                      <a:endParaRPr lang="en-US" sz="1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Output Pulse Power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Up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to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1.8 kW / 62.5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dBm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(peak) 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Pulse Width	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up to 1.5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msec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Pulse </a:t>
                      </a:r>
                      <a:r>
                        <a:rPr lang="es-ES" sz="1800" dirty="0" err="1" smtClean="0"/>
                        <a:t>Repetition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Rate</a:t>
                      </a:r>
                      <a:endParaRPr lang="es-E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up </a:t>
                      </a:r>
                      <a:r>
                        <a:rPr lang="es-ES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66 Hz </a:t>
                      </a:r>
                      <a:r>
                        <a:rPr lang="es-ES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1.5ms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(up </a:t>
                      </a:r>
                      <a:r>
                        <a:rPr lang="es-ES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10% </a:t>
                      </a:r>
                      <a:r>
                        <a:rPr lang="es-ES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Duty</a:t>
                      </a:r>
                      <a:r>
                        <a:rPr lang="es-E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Cycle</a:t>
                      </a:r>
                      <a:r>
                        <a:rPr lang="es-E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rgbClr val="FF0000"/>
                          </a:solidFill>
                        </a:rPr>
                        <a:t>Pulse </a:t>
                      </a:r>
                      <a:r>
                        <a:rPr lang="es-ES" sz="1800" dirty="0" err="1" smtClean="0">
                          <a:solidFill>
                            <a:srgbClr val="FF0000"/>
                          </a:solidFill>
                        </a:rPr>
                        <a:t>Droop</a:t>
                      </a:r>
                      <a:r>
                        <a:rPr lang="es-ES" sz="1800" dirty="0" smtClean="0">
                          <a:solidFill>
                            <a:srgbClr val="FF0000"/>
                          </a:solidFill>
                        </a:rPr>
                        <a:t>	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</a:rPr>
                        <a:t>&lt;0.5 dB</a:t>
                      </a:r>
                      <a:endParaRPr lang="es-E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Gain	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77 dB min (small signal)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(0 to -20dB output power adjustment)</a:t>
                      </a:r>
                      <a:endParaRPr lang="en-US" sz="1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lang="en-GB" sz="1800" dirty="0" smtClean="0"/>
                        <a:t>Cooling</a:t>
                      </a:r>
                      <a:endParaRPr lang="en-GB" sz="18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Forced air (SSPAs</a:t>
                      </a:r>
                      <a:r>
                        <a:rPr lang="en-GB" sz="1800" baseline="0" dirty="0" smtClean="0"/>
                        <a:t> and PS)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Size</a:t>
                      </a:r>
                      <a:r>
                        <a:rPr lang="es-ES" sz="1800" dirty="0" smtClean="0"/>
                        <a:t>	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rgbClr val="00B050"/>
                          </a:solidFill>
                        </a:rPr>
                        <a:t>19in x 12HU x 610 mm (30 kg)</a:t>
                      </a:r>
                      <a:br>
                        <a:rPr lang="es-ES" sz="1800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s-ES" sz="1800" dirty="0" smtClean="0"/>
                        <a:t>(</a:t>
                      </a:r>
                      <a:r>
                        <a:rPr lang="es-ES" sz="1800" dirty="0" err="1" smtClean="0"/>
                        <a:t>excluded</a:t>
                      </a:r>
                      <a:r>
                        <a:rPr lang="es-ES" sz="1800" dirty="0" smtClean="0"/>
                        <a:t> WG </a:t>
                      </a:r>
                      <a:r>
                        <a:rPr lang="es-ES" sz="1800" dirty="0" err="1" smtClean="0"/>
                        <a:t>network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assembly</a:t>
                      </a:r>
                      <a:r>
                        <a:rPr lang="es-ES" sz="1800" dirty="0" smtClean="0"/>
                        <a:t>)</a:t>
                      </a:r>
                      <a:r>
                        <a:rPr lang="es-ES" sz="1800" b="1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220 </a:t>
                      </a:r>
                      <a:r>
                        <a:rPr lang="es-ES" sz="1800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Vac</a:t>
                      </a:r>
                      <a:r>
                        <a:rPr lang="es-E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, 47-63Hz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Consumption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s-ES" sz="18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900 </a:t>
                      </a:r>
                      <a:r>
                        <a:rPr lang="es-E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W @ 10% </a:t>
                      </a:r>
                      <a:r>
                        <a:rPr lang="es-ES" sz="1800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Duty</a:t>
                      </a:r>
                      <a:r>
                        <a:rPr lang="es-E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Cycle</a:t>
                      </a:r>
                      <a:endParaRPr lang="es-ES" sz="1800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 rot="21438078">
            <a:off x="6132601" y="3117905"/>
            <a:ext cx="3851441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-CW not possible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-Suitable for low repetition rates</a:t>
            </a:r>
          </a:p>
        </p:txBody>
      </p:sp>
      <p:sp>
        <p:nvSpPr>
          <p:cNvPr id="12" name="11 Rectángulo"/>
          <p:cNvSpPr/>
          <p:nvPr/>
        </p:nvSpPr>
        <p:spPr>
          <a:xfrm rot="21392088">
            <a:off x="6474490" y="6272969"/>
            <a:ext cx="2005677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&lt;500W @ 5% DC</a:t>
            </a:r>
            <a:endParaRPr lang="es-ES" dirty="0">
              <a:solidFill>
                <a:srgbClr val="FF33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 rot="21373226">
            <a:off x="5828392" y="6683231"/>
            <a:ext cx="4012637" cy="865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rgbClr val="0070C0"/>
                </a:solidFill>
              </a:rPr>
              <a:t>Eff</a:t>
            </a:r>
            <a:r>
              <a:rPr lang="en-GB" b="1" dirty="0" smtClean="0">
                <a:solidFill>
                  <a:srgbClr val="0070C0"/>
                </a:solidFill>
              </a:rPr>
              <a:t> = Po(</a:t>
            </a:r>
            <a:r>
              <a:rPr lang="en-GB" b="1" dirty="0" err="1" smtClean="0">
                <a:solidFill>
                  <a:srgbClr val="0070C0"/>
                </a:solidFill>
              </a:rPr>
              <a:t>avg</a:t>
            </a:r>
            <a:r>
              <a:rPr lang="en-GB" b="1" dirty="0" smtClean="0">
                <a:solidFill>
                  <a:srgbClr val="0070C0"/>
                </a:solidFill>
              </a:rPr>
              <a:t>)/Pac &gt; 20% @ 10% DC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				     18% @  5% DC</a:t>
            </a:r>
          </a:p>
          <a:p>
            <a:endParaRPr lang="es-ES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2" name="Rectangle 2"/>
          <p:cNvSpPr>
            <a:spLocks noChangeArrowheads="1"/>
          </p:cNvSpPr>
          <p:nvPr/>
        </p:nvSpPr>
        <p:spPr bwMode="auto">
          <a:xfrm>
            <a:off x="287338" y="1296988"/>
            <a:ext cx="9393237" cy="604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1-KW SSPA CONFIGURATIONS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							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	</a:t>
            </a:r>
          </a:p>
        </p:txBody>
      </p:sp>
      <p:grpSp>
        <p:nvGrpSpPr>
          <p:cNvPr id="2" name="708 Grupo"/>
          <p:cNvGrpSpPr/>
          <p:nvPr/>
        </p:nvGrpSpPr>
        <p:grpSpPr>
          <a:xfrm>
            <a:off x="1031400" y="2771725"/>
            <a:ext cx="2460740" cy="616846"/>
            <a:chOff x="365326" y="2757838"/>
            <a:chExt cx="2460740" cy="616846"/>
          </a:xfrm>
        </p:grpSpPr>
        <p:cxnSp>
          <p:nvCxnSpPr>
            <p:cNvPr id="478" name="477 Forma"/>
            <p:cNvCxnSpPr>
              <a:stCxn id="492" idx="3"/>
              <a:endCxn id="488" idx="3"/>
            </p:cNvCxnSpPr>
            <p:nvPr/>
          </p:nvCxnSpPr>
          <p:spPr bwMode="auto">
            <a:xfrm flipV="1">
              <a:off x="1013398" y="3194664"/>
              <a:ext cx="39052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7" name="486 Conector angular"/>
            <p:cNvCxnSpPr>
              <a:stCxn id="488" idx="0"/>
              <a:endCxn id="491" idx="1"/>
            </p:cNvCxnSpPr>
            <p:nvPr/>
          </p:nvCxnSpPr>
          <p:spPr bwMode="auto">
            <a:xfrm>
              <a:off x="1763960" y="3194664"/>
              <a:ext cx="342026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8" name="487 Triángulo isósceles"/>
            <p:cNvSpPr/>
            <p:nvPr/>
          </p:nvSpPr>
          <p:spPr bwMode="auto">
            <a:xfrm rot="5400000">
              <a:off x="1403920" y="3014644"/>
              <a:ext cx="360040" cy="360040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491" name="33 CuadroTexto"/>
            <p:cNvSpPr txBox="1">
              <a:spLocks noChangeArrowheads="1"/>
            </p:cNvSpPr>
            <p:nvPr/>
          </p:nvSpPr>
          <p:spPr bwMode="auto">
            <a:xfrm>
              <a:off x="2105986" y="3050547"/>
              <a:ext cx="720080" cy="29270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RF </a:t>
              </a:r>
              <a:r>
                <a:rPr lang="es-ES" sz="1400" dirty="0" err="1" smtClean="0">
                  <a:solidFill>
                    <a:schemeClr val="tx1"/>
                  </a:solidFill>
                </a:rPr>
                <a:t>out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492" name="33 CuadroTexto"/>
            <p:cNvSpPr txBox="1">
              <a:spLocks noChangeArrowheads="1"/>
            </p:cNvSpPr>
            <p:nvPr/>
          </p:nvSpPr>
          <p:spPr bwMode="auto">
            <a:xfrm>
              <a:off x="365326" y="3050547"/>
              <a:ext cx="648072" cy="29270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RF in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498" name="33 CuadroTexto"/>
            <p:cNvSpPr txBox="1">
              <a:spLocks noChangeArrowheads="1"/>
            </p:cNvSpPr>
            <p:nvPr/>
          </p:nvSpPr>
          <p:spPr bwMode="auto">
            <a:xfrm>
              <a:off x="1115888" y="2757838"/>
              <a:ext cx="837923" cy="29270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tx1"/>
                  </a:solidFill>
                </a:rPr>
                <a:t>Amp</a:t>
              </a:r>
              <a:r>
                <a:rPr lang="es-ES" sz="1400" dirty="0" smtClean="0">
                  <a:solidFill>
                    <a:schemeClr val="tx1"/>
                  </a:solidFill>
                </a:rPr>
                <a:t> 1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707 Grupo"/>
          <p:cNvGrpSpPr/>
          <p:nvPr/>
        </p:nvGrpSpPr>
        <p:grpSpPr>
          <a:xfrm>
            <a:off x="184712" y="4963191"/>
            <a:ext cx="4171523" cy="1984998"/>
            <a:chOff x="148708" y="3991115"/>
            <a:chExt cx="4171523" cy="1984998"/>
          </a:xfrm>
        </p:grpSpPr>
        <p:sp>
          <p:nvSpPr>
            <p:cNvPr id="528" name="527 Triángulo isósceles"/>
            <p:cNvSpPr/>
            <p:nvPr/>
          </p:nvSpPr>
          <p:spPr bwMode="auto">
            <a:xfrm rot="5400000">
              <a:off x="1977956" y="5344015"/>
              <a:ext cx="400099" cy="36004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530" name="529 Rectángulo"/>
            <p:cNvSpPr/>
            <p:nvPr/>
          </p:nvSpPr>
          <p:spPr bwMode="auto">
            <a:xfrm>
              <a:off x="989874" y="4734275"/>
              <a:ext cx="360040" cy="480949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531" name="530 Forma"/>
            <p:cNvCxnSpPr>
              <a:stCxn id="530" idx="0"/>
              <a:endCxn id="541" idx="3"/>
            </p:cNvCxnSpPr>
            <p:nvPr/>
          </p:nvCxnSpPr>
          <p:spPr bwMode="auto">
            <a:xfrm rot="5400000" flipH="1" flipV="1">
              <a:off x="1430773" y="4167062"/>
              <a:ext cx="306334" cy="828092"/>
            </a:xfrm>
            <a:prstGeom prst="bentConnector2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3" name="532 Conector angular"/>
            <p:cNvCxnSpPr>
              <a:stCxn id="530" idx="2"/>
              <a:endCxn id="528" idx="3"/>
            </p:cNvCxnSpPr>
            <p:nvPr/>
          </p:nvCxnSpPr>
          <p:spPr bwMode="auto">
            <a:xfrm rot="16200000" flipH="1">
              <a:off x="1429534" y="4955584"/>
              <a:ext cx="308812" cy="828092"/>
            </a:xfrm>
            <a:prstGeom prst="bentConnector2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4" name="53 Conector angular"/>
            <p:cNvCxnSpPr>
              <a:stCxn id="541" idx="0"/>
              <a:endCxn id="570" idx="6"/>
            </p:cNvCxnSpPr>
            <p:nvPr/>
          </p:nvCxnSpPr>
          <p:spPr bwMode="auto">
            <a:xfrm>
              <a:off x="2358026" y="4427941"/>
              <a:ext cx="853991" cy="391475"/>
            </a:xfrm>
            <a:prstGeom prst="bentConnector2">
              <a:avLst/>
            </a:prstGeom>
            <a:ln>
              <a:solidFill>
                <a:srgbClr val="00B050"/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7" name="62 Conector angular"/>
            <p:cNvCxnSpPr>
              <a:stCxn id="528" idx="0"/>
              <a:endCxn id="570" idx="2"/>
            </p:cNvCxnSpPr>
            <p:nvPr/>
          </p:nvCxnSpPr>
          <p:spPr bwMode="auto">
            <a:xfrm flipV="1">
              <a:off x="2358026" y="5125556"/>
              <a:ext cx="853991" cy="398480"/>
            </a:xfrm>
            <a:prstGeom prst="bentConnector2">
              <a:avLst/>
            </a:prstGeom>
            <a:ln>
              <a:solidFill>
                <a:schemeClr val="bg2">
                  <a:lumMod val="75000"/>
                </a:schemeClr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0" name="539 Conector angular"/>
            <p:cNvCxnSpPr>
              <a:stCxn id="570" idx="0"/>
              <a:endCxn id="544" idx="1"/>
            </p:cNvCxnSpPr>
            <p:nvPr/>
          </p:nvCxnSpPr>
          <p:spPr bwMode="auto">
            <a:xfrm>
              <a:off x="3364966" y="4972486"/>
              <a:ext cx="379202" cy="3677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1" name="540 Triángulo isósceles"/>
            <p:cNvSpPr/>
            <p:nvPr/>
          </p:nvSpPr>
          <p:spPr bwMode="auto">
            <a:xfrm rot="5400000">
              <a:off x="1997986" y="4247921"/>
              <a:ext cx="360040" cy="360040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542" name="541 Conector angular"/>
            <p:cNvCxnSpPr>
              <a:stCxn id="545" idx="3"/>
              <a:endCxn id="530" idx="1"/>
            </p:cNvCxnSpPr>
            <p:nvPr/>
          </p:nvCxnSpPr>
          <p:spPr bwMode="auto">
            <a:xfrm flipV="1">
              <a:off x="611820" y="4974750"/>
              <a:ext cx="378054" cy="2387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3" name="33 CuadroTexto"/>
            <p:cNvSpPr txBox="1">
              <a:spLocks noChangeArrowheads="1"/>
            </p:cNvSpPr>
            <p:nvPr/>
          </p:nvSpPr>
          <p:spPr bwMode="auto">
            <a:xfrm>
              <a:off x="1781962" y="5071235"/>
              <a:ext cx="720080" cy="2928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tx1"/>
                  </a:solidFill>
                </a:rPr>
                <a:t>Amp</a:t>
              </a:r>
              <a:r>
                <a:rPr lang="es-ES" sz="1400" dirty="0" smtClean="0">
                  <a:solidFill>
                    <a:schemeClr val="tx1"/>
                  </a:solidFill>
                </a:rPr>
                <a:t> 2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544" name="33 CuadroTexto"/>
            <p:cNvSpPr txBox="1">
              <a:spLocks noChangeArrowheads="1"/>
            </p:cNvSpPr>
            <p:nvPr/>
          </p:nvSpPr>
          <p:spPr bwMode="auto">
            <a:xfrm>
              <a:off x="3744168" y="4729621"/>
              <a:ext cx="576063" cy="49308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RF</a:t>
              </a:r>
            </a:p>
            <a:p>
              <a:pPr algn="ctr"/>
              <a:r>
                <a:rPr lang="es-ES" sz="1400" dirty="0" err="1" smtClean="0">
                  <a:solidFill>
                    <a:schemeClr val="tx1"/>
                  </a:solidFill>
                </a:rPr>
                <a:t>out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545" name="33 CuadroTexto"/>
            <p:cNvSpPr txBox="1">
              <a:spLocks noChangeArrowheads="1"/>
            </p:cNvSpPr>
            <p:nvPr/>
          </p:nvSpPr>
          <p:spPr bwMode="auto">
            <a:xfrm>
              <a:off x="148708" y="4730595"/>
              <a:ext cx="463112" cy="49308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RF</a:t>
              </a:r>
            </a:p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in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140 Grupo"/>
            <p:cNvGrpSpPr/>
            <p:nvPr/>
          </p:nvGrpSpPr>
          <p:grpSpPr>
            <a:xfrm>
              <a:off x="2808064" y="4819292"/>
              <a:ext cx="54006" cy="288032"/>
              <a:chOff x="6174438" y="4967969"/>
              <a:chExt cx="54006" cy="288032"/>
            </a:xfrm>
          </p:grpSpPr>
          <p:cxnSp>
            <p:nvCxnSpPr>
              <p:cNvPr id="561" name="560 Conector recto"/>
              <p:cNvCxnSpPr/>
              <p:nvPr/>
            </p:nvCxnSpPr>
            <p:spPr bwMode="auto">
              <a:xfrm>
                <a:off x="6192440" y="4967969"/>
                <a:ext cx="0" cy="4505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2" name="561 Conector recto"/>
              <p:cNvCxnSpPr/>
              <p:nvPr/>
            </p:nvCxnSpPr>
            <p:spPr bwMode="auto">
              <a:xfrm>
                <a:off x="6192440" y="5007594"/>
                <a:ext cx="36004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3" name="562 Conector recto"/>
              <p:cNvCxnSpPr/>
              <p:nvPr/>
            </p:nvCxnSpPr>
            <p:spPr bwMode="auto">
              <a:xfrm>
                <a:off x="6174438" y="5075981"/>
                <a:ext cx="54006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4" name="563 Conector recto"/>
              <p:cNvCxnSpPr/>
              <p:nvPr/>
            </p:nvCxnSpPr>
            <p:spPr bwMode="auto">
              <a:xfrm flipH="1">
                <a:off x="6174438" y="5039977"/>
                <a:ext cx="54006" cy="3600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5" name="564 Conector recto"/>
              <p:cNvCxnSpPr/>
              <p:nvPr/>
            </p:nvCxnSpPr>
            <p:spPr bwMode="auto">
              <a:xfrm flipH="1">
                <a:off x="6174438" y="5108364"/>
                <a:ext cx="54006" cy="3600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6" name="565 Conector recto"/>
              <p:cNvCxnSpPr/>
              <p:nvPr/>
            </p:nvCxnSpPr>
            <p:spPr bwMode="auto">
              <a:xfrm>
                <a:off x="6174438" y="5147989"/>
                <a:ext cx="54006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7" name="566 Conector recto"/>
              <p:cNvCxnSpPr/>
              <p:nvPr/>
            </p:nvCxnSpPr>
            <p:spPr bwMode="auto">
              <a:xfrm flipH="1">
                <a:off x="6192440" y="5180372"/>
                <a:ext cx="36004" cy="3057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8" name="567 Conector recto"/>
              <p:cNvCxnSpPr/>
              <p:nvPr/>
            </p:nvCxnSpPr>
            <p:spPr bwMode="auto">
              <a:xfrm>
                <a:off x="6192440" y="5210943"/>
                <a:ext cx="0" cy="4505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47" name="65 Conector angular"/>
            <p:cNvCxnSpPr/>
            <p:nvPr/>
          </p:nvCxnSpPr>
          <p:spPr bwMode="auto">
            <a:xfrm rot="10800000" flipV="1">
              <a:off x="2844072" y="4967823"/>
              <a:ext cx="216223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2">
                  <a:lumMod val="75000"/>
                </a:schemeClr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1" name="33 CuadroTexto"/>
            <p:cNvSpPr txBox="1">
              <a:spLocks noChangeArrowheads="1"/>
            </p:cNvSpPr>
            <p:nvPr/>
          </p:nvSpPr>
          <p:spPr bwMode="auto">
            <a:xfrm>
              <a:off x="1709954" y="3991115"/>
              <a:ext cx="837923" cy="29270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tx1"/>
                  </a:solidFill>
                </a:rPr>
                <a:t>Amp</a:t>
              </a:r>
              <a:r>
                <a:rPr lang="es-ES" sz="1400" dirty="0" smtClean="0">
                  <a:solidFill>
                    <a:schemeClr val="tx1"/>
                  </a:solidFill>
                </a:rPr>
                <a:t> 1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552" name="33 CuadroTexto"/>
            <p:cNvSpPr txBox="1">
              <a:spLocks noChangeArrowheads="1"/>
            </p:cNvSpPr>
            <p:nvPr/>
          </p:nvSpPr>
          <p:spPr bwMode="auto">
            <a:xfrm>
              <a:off x="1723312" y="5683404"/>
              <a:ext cx="850738" cy="29270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bg2">
                      <a:lumMod val="50000"/>
                    </a:schemeClr>
                  </a:solidFill>
                </a:rPr>
                <a:t>Standby</a:t>
              </a:r>
              <a:endParaRPr lang="es-E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5" name="25 Grupo"/>
            <p:cNvGrpSpPr>
              <a:grpSpLocks/>
            </p:cNvGrpSpPr>
            <p:nvPr/>
          </p:nvGrpSpPr>
          <p:grpSpPr bwMode="auto">
            <a:xfrm rot="5400000" flipH="1">
              <a:off x="2914875" y="4666588"/>
              <a:ext cx="612279" cy="611794"/>
              <a:chOff x="3744168" y="6012085"/>
              <a:chExt cx="576064" cy="576064"/>
            </a:xfrm>
          </p:grpSpPr>
          <p:sp>
            <p:nvSpPr>
              <p:cNvPr id="570" name="35 Elipse"/>
              <p:cNvSpPr>
                <a:spLocks noChangeArrowheads="1"/>
              </p:cNvSpPr>
              <p:nvPr/>
            </p:nvSpPr>
            <p:spPr bwMode="auto">
              <a:xfrm>
                <a:off x="3888184" y="6164573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71" name="570 Arco"/>
              <p:cNvSpPr/>
              <p:nvPr/>
            </p:nvSpPr>
            <p:spPr bwMode="auto">
              <a:xfrm>
                <a:off x="3748182" y="6301150"/>
                <a:ext cx="288265" cy="286999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72" name="571 Arco"/>
              <p:cNvSpPr/>
              <p:nvPr/>
            </p:nvSpPr>
            <p:spPr bwMode="auto">
              <a:xfrm rot="10800000">
                <a:off x="4036447" y="6012657"/>
                <a:ext cx="288266" cy="288493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582" name="581 Rectángulo"/>
          <p:cNvSpPr/>
          <p:nvPr/>
        </p:nvSpPr>
        <p:spPr>
          <a:xfrm>
            <a:off x="1049402" y="4581997"/>
            <a:ext cx="2980303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B) 1:1 Redundant System</a:t>
            </a:r>
            <a:endParaRPr lang="es-ES" b="1" dirty="0"/>
          </a:p>
        </p:txBody>
      </p:sp>
      <p:sp>
        <p:nvSpPr>
          <p:cNvPr id="700" name="699 Rectángulo"/>
          <p:cNvSpPr/>
          <p:nvPr/>
        </p:nvSpPr>
        <p:spPr>
          <a:xfrm>
            <a:off x="1079872" y="2411685"/>
            <a:ext cx="224074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A) Single Amplifier</a:t>
            </a:r>
            <a:endParaRPr lang="es-ES" b="1" dirty="0"/>
          </a:p>
        </p:txBody>
      </p:sp>
      <p:grpSp>
        <p:nvGrpSpPr>
          <p:cNvPr id="6" name="739 Grupo"/>
          <p:cNvGrpSpPr/>
          <p:nvPr/>
        </p:nvGrpSpPr>
        <p:grpSpPr>
          <a:xfrm>
            <a:off x="4716276" y="3023753"/>
            <a:ext cx="1002566" cy="648072"/>
            <a:chOff x="4127744" y="3239777"/>
            <a:chExt cx="1002566" cy="648072"/>
          </a:xfrm>
        </p:grpSpPr>
        <p:cxnSp>
          <p:nvCxnSpPr>
            <p:cNvPr id="711" name="477 Forma"/>
            <p:cNvCxnSpPr/>
            <p:nvPr/>
          </p:nvCxnSpPr>
          <p:spPr bwMode="auto">
            <a:xfrm flipV="1">
              <a:off x="4127744" y="3424474"/>
              <a:ext cx="39052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2" name="711 Conector angular"/>
            <p:cNvCxnSpPr/>
            <p:nvPr/>
          </p:nvCxnSpPr>
          <p:spPr bwMode="auto">
            <a:xfrm>
              <a:off x="4788284" y="3419797"/>
              <a:ext cx="342026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7" name="716 Rectángulo"/>
            <p:cNvSpPr/>
            <p:nvPr/>
          </p:nvSpPr>
          <p:spPr bwMode="auto">
            <a:xfrm>
              <a:off x="4518266" y="3239777"/>
              <a:ext cx="270018" cy="3442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737" name="33 CuadroTexto"/>
            <p:cNvSpPr txBox="1">
              <a:spLocks noChangeArrowheads="1"/>
            </p:cNvSpPr>
            <p:nvPr/>
          </p:nvSpPr>
          <p:spPr bwMode="auto">
            <a:xfrm>
              <a:off x="4238393" y="3595140"/>
              <a:ext cx="837923" cy="29270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1oo1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738 Grupo"/>
          <p:cNvGrpSpPr/>
          <p:nvPr/>
        </p:nvGrpSpPr>
        <p:grpSpPr>
          <a:xfrm>
            <a:off x="4721798" y="5580037"/>
            <a:ext cx="1110602" cy="992333"/>
            <a:chOff x="4757802" y="5415796"/>
            <a:chExt cx="1110602" cy="992333"/>
          </a:xfrm>
        </p:grpSpPr>
        <p:sp>
          <p:nvSpPr>
            <p:cNvPr id="720" name="719 Rectángulo"/>
            <p:cNvSpPr/>
            <p:nvPr/>
          </p:nvSpPr>
          <p:spPr bwMode="auto">
            <a:xfrm>
              <a:off x="5184328" y="5415796"/>
              <a:ext cx="270018" cy="3442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721" name="720 Rectángulo"/>
            <p:cNvSpPr/>
            <p:nvPr/>
          </p:nvSpPr>
          <p:spPr bwMode="auto">
            <a:xfrm>
              <a:off x="5189850" y="5811840"/>
              <a:ext cx="270018" cy="3442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722" name="477 Forma"/>
            <p:cNvCxnSpPr/>
            <p:nvPr/>
          </p:nvCxnSpPr>
          <p:spPr bwMode="auto">
            <a:xfrm flipV="1">
              <a:off x="4968304" y="5937839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4" name="477 Forma"/>
            <p:cNvCxnSpPr/>
            <p:nvPr/>
          </p:nvCxnSpPr>
          <p:spPr bwMode="auto">
            <a:xfrm flipV="1">
              <a:off x="4757802" y="5760057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8" name="477 Forma"/>
            <p:cNvCxnSpPr/>
            <p:nvPr/>
          </p:nvCxnSpPr>
          <p:spPr bwMode="auto">
            <a:xfrm flipV="1">
              <a:off x="4968304" y="5577799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1" name="730 Conector recto"/>
            <p:cNvCxnSpPr/>
            <p:nvPr/>
          </p:nvCxnSpPr>
          <p:spPr bwMode="auto">
            <a:xfrm>
              <a:off x="4968304" y="5580037"/>
              <a:ext cx="0" cy="36004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2" name="477 Forma"/>
            <p:cNvCxnSpPr/>
            <p:nvPr/>
          </p:nvCxnSpPr>
          <p:spPr bwMode="auto">
            <a:xfrm rot="10800000" flipH="1" flipV="1">
              <a:off x="5447400" y="5577798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3" name="477 Forma"/>
            <p:cNvCxnSpPr/>
            <p:nvPr/>
          </p:nvCxnSpPr>
          <p:spPr bwMode="auto">
            <a:xfrm rot="10800000" flipH="1" flipV="1">
              <a:off x="5657902" y="5755580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4" name="477 Forma"/>
            <p:cNvCxnSpPr/>
            <p:nvPr/>
          </p:nvCxnSpPr>
          <p:spPr bwMode="auto">
            <a:xfrm rot="10800000" flipH="1" flipV="1">
              <a:off x="5447400" y="5937838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5" name="734 Conector recto"/>
            <p:cNvCxnSpPr/>
            <p:nvPr/>
          </p:nvCxnSpPr>
          <p:spPr bwMode="auto">
            <a:xfrm rot="10800000" flipH="1">
              <a:off x="5657902" y="5577798"/>
              <a:ext cx="0" cy="36004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8" name="33 CuadroTexto"/>
            <p:cNvSpPr txBox="1">
              <a:spLocks noChangeArrowheads="1"/>
            </p:cNvSpPr>
            <p:nvPr/>
          </p:nvSpPr>
          <p:spPr bwMode="auto">
            <a:xfrm>
              <a:off x="4896296" y="6115420"/>
              <a:ext cx="837923" cy="29270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1oo2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41" name="740 Rectángulo"/>
          <p:cNvSpPr/>
          <p:nvPr/>
        </p:nvSpPr>
        <p:spPr>
          <a:xfrm>
            <a:off x="6224666" y="2807729"/>
            <a:ext cx="2416046" cy="779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err="1" smtClean="0">
                <a:solidFill>
                  <a:srgbClr val="0070C0"/>
                </a:solidFill>
              </a:rPr>
              <a:t>Unit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Cell</a:t>
            </a:r>
            <a:r>
              <a:rPr lang="es-ES" sz="1600" b="1" dirty="0" smtClean="0">
                <a:solidFill>
                  <a:srgbClr val="0070C0"/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0070C0"/>
                </a:solidFill>
              </a:rPr>
              <a:t>Po ≈ 1 </a:t>
            </a:r>
            <a:r>
              <a:rPr lang="es-ES" sz="1600" b="1" dirty="0" err="1" smtClean="0">
                <a:solidFill>
                  <a:srgbClr val="0070C0"/>
                </a:solidFill>
              </a:rPr>
              <a:t>kW</a:t>
            </a:r>
            <a:endParaRPr lang="es-ES" sz="1600" b="1" dirty="0" smtClean="0">
              <a:solidFill>
                <a:srgbClr val="0070C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s-ES" sz="1600" b="1" dirty="0" err="1" smtClean="0">
                <a:solidFill>
                  <a:srgbClr val="0070C0"/>
                </a:solidFill>
              </a:rPr>
              <a:t>Cost</a:t>
            </a:r>
            <a:r>
              <a:rPr lang="es-ES" sz="1600" b="1" dirty="0" smtClean="0">
                <a:solidFill>
                  <a:srgbClr val="0070C0"/>
                </a:solidFill>
              </a:rPr>
              <a:t> ≈ 10,000 €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742" name="741 Rectángulo"/>
          <p:cNvSpPr/>
          <p:nvPr/>
        </p:nvSpPr>
        <p:spPr>
          <a:xfrm>
            <a:off x="6224133" y="5363900"/>
            <a:ext cx="2613216" cy="1008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err="1" smtClean="0">
                <a:solidFill>
                  <a:srgbClr val="0070C0"/>
                </a:solidFill>
              </a:rPr>
              <a:t>Redundancy</a:t>
            </a:r>
            <a:r>
              <a:rPr lang="es-ES" sz="1600" b="1" dirty="0" smtClean="0">
                <a:solidFill>
                  <a:srgbClr val="0070C0"/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s-ES" sz="1600" b="1" dirty="0" err="1" smtClean="0">
                <a:solidFill>
                  <a:srgbClr val="FF0000"/>
                </a:solidFill>
              </a:rPr>
              <a:t>Same</a:t>
            </a:r>
            <a:r>
              <a:rPr lang="es-ES" sz="1600" b="1" dirty="0" smtClean="0">
                <a:solidFill>
                  <a:srgbClr val="FF0000"/>
                </a:solidFill>
              </a:rPr>
              <a:t> Po</a:t>
            </a:r>
          </a:p>
          <a:p>
            <a:pPr lvl="1">
              <a:buFont typeface="Arial" pitchFamily="34" charset="0"/>
              <a:buChar char="•"/>
            </a:pPr>
            <a:r>
              <a:rPr lang="es-ES" sz="1600" b="1" dirty="0" err="1" smtClean="0">
                <a:solidFill>
                  <a:srgbClr val="FF0000"/>
                </a:solidFill>
              </a:rPr>
              <a:t>Cost</a:t>
            </a:r>
            <a:r>
              <a:rPr lang="es-ES" sz="1600" b="1" dirty="0" smtClean="0">
                <a:solidFill>
                  <a:srgbClr val="FF0000"/>
                </a:solidFill>
              </a:rPr>
              <a:t>: x2.3</a:t>
            </a:r>
          </a:p>
          <a:p>
            <a:pPr lvl="1">
              <a:buFont typeface="Arial" pitchFamily="34" charset="0"/>
              <a:buChar char="•"/>
            </a:pPr>
            <a:r>
              <a:rPr lang="es-ES" sz="1600" b="1" dirty="0" err="1" smtClean="0">
                <a:solidFill>
                  <a:srgbClr val="00B050"/>
                </a:solidFill>
              </a:rPr>
              <a:t>Higher</a:t>
            </a:r>
            <a:r>
              <a:rPr lang="es-ES" sz="1600" b="1" dirty="0" smtClean="0">
                <a:solidFill>
                  <a:srgbClr val="00B050"/>
                </a:solidFill>
              </a:rPr>
              <a:t> </a:t>
            </a:r>
            <a:r>
              <a:rPr lang="es-ES" sz="1600" b="1" dirty="0" err="1" smtClean="0">
                <a:solidFill>
                  <a:srgbClr val="00B050"/>
                </a:solidFill>
              </a:rPr>
              <a:t>Reliability</a:t>
            </a:r>
            <a:endParaRPr lang="es-ES" sz="1600" b="1" dirty="0">
              <a:solidFill>
                <a:srgbClr val="00B050"/>
              </a:solidFill>
            </a:endParaRP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SSPA: Redundancy Configurations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9631497" y="7202497"/>
            <a:ext cx="449128" cy="24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16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25 Grupo"/>
          <p:cNvGrpSpPr>
            <a:grpSpLocks/>
          </p:cNvGrpSpPr>
          <p:nvPr/>
        </p:nvGrpSpPr>
        <p:grpSpPr bwMode="auto">
          <a:xfrm rot="5400000" flipH="1">
            <a:off x="7394210" y="5004004"/>
            <a:ext cx="612279" cy="611794"/>
            <a:chOff x="3744168" y="6012085"/>
            <a:chExt cx="576064" cy="576064"/>
          </a:xfrm>
        </p:grpSpPr>
        <p:sp>
          <p:nvSpPr>
            <p:cNvPr id="38925" name="35 Elipse"/>
            <p:cNvSpPr>
              <a:spLocks noChangeArrowheads="1"/>
            </p:cNvSpPr>
            <p:nvPr/>
          </p:nvSpPr>
          <p:spPr bwMode="auto">
            <a:xfrm>
              <a:off x="3888184" y="6164573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36 Arco"/>
            <p:cNvSpPr/>
            <p:nvPr/>
          </p:nvSpPr>
          <p:spPr bwMode="auto">
            <a:xfrm>
              <a:off x="3748182" y="6301150"/>
              <a:ext cx="288265" cy="286999"/>
            </a:xfrm>
            <a:prstGeom prst="arc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8" name="37 Arco"/>
            <p:cNvSpPr/>
            <p:nvPr/>
          </p:nvSpPr>
          <p:spPr bwMode="auto">
            <a:xfrm rot="10800000">
              <a:off x="4036447" y="6012657"/>
              <a:ext cx="288266" cy="288493"/>
            </a:xfrm>
            <a:prstGeom prst="arc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3" name="25 Grupo"/>
          <p:cNvGrpSpPr>
            <a:grpSpLocks/>
          </p:cNvGrpSpPr>
          <p:nvPr/>
        </p:nvGrpSpPr>
        <p:grpSpPr bwMode="auto">
          <a:xfrm rot="16200000">
            <a:off x="7070174" y="6161021"/>
            <a:ext cx="612279" cy="611794"/>
            <a:chOff x="3744168" y="6012085"/>
            <a:chExt cx="576064" cy="576064"/>
          </a:xfrm>
        </p:grpSpPr>
        <p:sp>
          <p:nvSpPr>
            <p:cNvPr id="34" name="35 Elipse"/>
            <p:cNvSpPr>
              <a:spLocks noChangeArrowheads="1"/>
            </p:cNvSpPr>
            <p:nvPr/>
          </p:nvSpPr>
          <p:spPr bwMode="auto">
            <a:xfrm>
              <a:off x="3888184" y="6164573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34 Arco"/>
            <p:cNvSpPr/>
            <p:nvPr/>
          </p:nvSpPr>
          <p:spPr bwMode="auto">
            <a:xfrm>
              <a:off x="3748182" y="6301150"/>
              <a:ext cx="288265" cy="286999"/>
            </a:xfrm>
            <a:prstGeom prst="arc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6" name="35 Arco"/>
            <p:cNvSpPr/>
            <p:nvPr/>
          </p:nvSpPr>
          <p:spPr bwMode="auto">
            <a:xfrm rot="10800000">
              <a:off x="4036447" y="6012657"/>
              <a:ext cx="288266" cy="288493"/>
            </a:xfrm>
            <a:prstGeom prst="arc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4" name="401 Grupo"/>
          <p:cNvGrpSpPr/>
          <p:nvPr/>
        </p:nvGrpSpPr>
        <p:grpSpPr>
          <a:xfrm>
            <a:off x="4662258" y="4319796"/>
            <a:ext cx="4662531" cy="2777086"/>
            <a:chOff x="364150" y="4171103"/>
            <a:chExt cx="4662531" cy="2777086"/>
          </a:xfrm>
        </p:grpSpPr>
        <p:sp>
          <p:nvSpPr>
            <p:cNvPr id="31" name="30 Triángulo isósceles"/>
            <p:cNvSpPr/>
            <p:nvPr/>
          </p:nvSpPr>
          <p:spPr bwMode="auto">
            <a:xfrm rot="5400000">
              <a:off x="2015976" y="6588149"/>
              <a:ext cx="360040" cy="360040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32" name="31 Triángulo isósceles"/>
            <p:cNvSpPr/>
            <p:nvPr/>
          </p:nvSpPr>
          <p:spPr bwMode="auto">
            <a:xfrm rot="5400000">
              <a:off x="1995946" y="5524003"/>
              <a:ext cx="400099" cy="36004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39" name="38 Rectángulo"/>
            <p:cNvSpPr/>
            <p:nvPr/>
          </p:nvSpPr>
          <p:spPr bwMode="auto">
            <a:xfrm>
              <a:off x="3888184" y="5508029"/>
              <a:ext cx="360040" cy="432048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41" name="40 Rectángulo"/>
            <p:cNvSpPr/>
            <p:nvPr/>
          </p:nvSpPr>
          <p:spPr bwMode="auto">
            <a:xfrm>
              <a:off x="1007864" y="5465888"/>
              <a:ext cx="360040" cy="480949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45" name="44 Forma"/>
            <p:cNvCxnSpPr>
              <a:stCxn id="41" idx="0"/>
              <a:endCxn id="76" idx="3"/>
            </p:cNvCxnSpPr>
            <p:nvPr/>
          </p:nvCxnSpPr>
          <p:spPr bwMode="auto">
            <a:xfrm rot="5400000" flipH="1" flipV="1">
              <a:off x="1172951" y="4622863"/>
              <a:ext cx="857959" cy="828092"/>
            </a:xfrm>
            <a:prstGeom prst="bentConnector2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46 Conector angular"/>
            <p:cNvCxnSpPr>
              <a:stCxn id="41" idx="2"/>
              <a:endCxn id="31" idx="3"/>
            </p:cNvCxnSpPr>
            <p:nvPr/>
          </p:nvCxnSpPr>
          <p:spPr bwMode="auto">
            <a:xfrm rot="16200000" flipH="1">
              <a:off x="1191264" y="5943457"/>
              <a:ext cx="821332" cy="828092"/>
            </a:xfrm>
            <a:prstGeom prst="bentConnector2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50 Conector angular"/>
            <p:cNvCxnSpPr>
              <a:stCxn id="41" idx="3"/>
              <a:endCxn id="32" idx="3"/>
            </p:cNvCxnSpPr>
            <p:nvPr/>
          </p:nvCxnSpPr>
          <p:spPr bwMode="auto">
            <a:xfrm flipV="1">
              <a:off x="1367904" y="5704024"/>
              <a:ext cx="648072" cy="2339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53 Conector angular"/>
            <p:cNvCxnSpPr>
              <a:endCxn id="38925" idx="6"/>
            </p:cNvCxnSpPr>
            <p:nvPr/>
          </p:nvCxnSpPr>
          <p:spPr bwMode="auto">
            <a:xfrm>
              <a:off x="2326380" y="4603096"/>
              <a:ext cx="1066864" cy="405043"/>
            </a:xfrm>
            <a:prstGeom prst="bentConnector2">
              <a:avLst/>
            </a:prstGeom>
            <a:ln>
              <a:solidFill>
                <a:srgbClr val="00B050"/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56 Conector angular"/>
            <p:cNvCxnSpPr>
              <a:endCxn id="39" idx="0"/>
            </p:cNvCxnSpPr>
            <p:nvPr/>
          </p:nvCxnSpPr>
          <p:spPr bwMode="auto">
            <a:xfrm>
              <a:off x="3546193" y="5152473"/>
              <a:ext cx="522011" cy="355556"/>
            </a:xfrm>
            <a:prstGeom prst="bentConnector2">
              <a:avLst/>
            </a:prstGeom>
            <a:ln>
              <a:solidFill>
                <a:srgbClr val="00B050"/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59 Conector angular"/>
            <p:cNvCxnSpPr>
              <a:stCxn id="31" idx="0"/>
              <a:endCxn id="34" idx="2"/>
            </p:cNvCxnSpPr>
            <p:nvPr/>
          </p:nvCxnSpPr>
          <p:spPr bwMode="auto">
            <a:xfrm flipV="1">
              <a:off x="2376016" y="6471296"/>
              <a:ext cx="711188" cy="296873"/>
            </a:xfrm>
            <a:prstGeom prst="bentConnector2">
              <a:avLst/>
            </a:prstGeom>
            <a:ln>
              <a:solidFill>
                <a:srgbClr val="00B050"/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62 Conector angular"/>
            <p:cNvCxnSpPr>
              <a:stCxn id="32" idx="0"/>
              <a:endCxn id="38925" idx="2"/>
            </p:cNvCxnSpPr>
            <p:nvPr/>
          </p:nvCxnSpPr>
          <p:spPr bwMode="auto">
            <a:xfrm flipV="1">
              <a:off x="2376016" y="5314279"/>
              <a:ext cx="1017228" cy="389745"/>
            </a:xfrm>
            <a:prstGeom prst="bentConnector2">
              <a:avLst/>
            </a:prstGeom>
            <a:ln>
              <a:solidFill>
                <a:schemeClr val="bg2">
                  <a:lumMod val="75000"/>
                </a:schemeClr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65 Conector angular"/>
            <p:cNvCxnSpPr>
              <a:stCxn id="38925" idx="4"/>
              <a:endCxn id="34" idx="6"/>
            </p:cNvCxnSpPr>
            <p:nvPr/>
          </p:nvCxnSpPr>
          <p:spPr bwMode="auto">
            <a:xfrm rot="10800000" flipV="1">
              <a:off x="3087204" y="5161208"/>
              <a:ext cx="153092" cy="1003947"/>
            </a:xfrm>
            <a:prstGeom prst="bentConnector2">
              <a:avLst/>
            </a:prstGeom>
            <a:ln>
              <a:solidFill>
                <a:schemeClr val="bg2">
                  <a:lumMod val="75000"/>
                </a:schemeClr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68 Conector angular"/>
            <p:cNvCxnSpPr>
              <a:stCxn id="34" idx="4"/>
              <a:endCxn id="39" idx="2"/>
            </p:cNvCxnSpPr>
            <p:nvPr/>
          </p:nvCxnSpPr>
          <p:spPr bwMode="auto">
            <a:xfrm flipV="1">
              <a:off x="3240152" y="5940077"/>
              <a:ext cx="828052" cy="378149"/>
            </a:xfrm>
            <a:prstGeom prst="bentConnector2">
              <a:avLst/>
            </a:prstGeom>
            <a:ln>
              <a:solidFill>
                <a:srgbClr val="00B050"/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71 Conector angular"/>
            <p:cNvCxnSpPr>
              <a:stCxn id="39" idx="3"/>
              <a:endCxn id="88" idx="1"/>
            </p:cNvCxnSpPr>
            <p:nvPr/>
          </p:nvCxnSpPr>
          <p:spPr bwMode="auto">
            <a:xfrm>
              <a:off x="4248224" y="5724053"/>
              <a:ext cx="238397" cy="809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75 Triángulo isósceles"/>
            <p:cNvSpPr/>
            <p:nvPr/>
          </p:nvSpPr>
          <p:spPr bwMode="auto">
            <a:xfrm rot="5400000">
              <a:off x="2015976" y="4427909"/>
              <a:ext cx="360040" cy="360040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83" name="82 Conector angular"/>
            <p:cNvCxnSpPr>
              <a:stCxn id="90" idx="3"/>
              <a:endCxn id="41" idx="1"/>
            </p:cNvCxnSpPr>
            <p:nvPr/>
          </p:nvCxnSpPr>
          <p:spPr bwMode="auto">
            <a:xfrm>
              <a:off x="756084" y="5704024"/>
              <a:ext cx="251780" cy="2339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33 CuadroTexto"/>
            <p:cNvSpPr txBox="1">
              <a:spLocks noChangeArrowheads="1"/>
            </p:cNvSpPr>
            <p:nvPr/>
          </p:nvSpPr>
          <p:spPr bwMode="auto">
            <a:xfrm>
              <a:off x="1799952" y="5251223"/>
              <a:ext cx="720080" cy="2928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tx1"/>
                  </a:solidFill>
                </a:rPr>
                <a:t>Amp</a:t>
              </a:r>
              <a:r>
                <a:rPr lang="es-ES" sz="1400" dirty="0" smtClean="0">
                  <a:solidFill>
                    <a:schemeClr val="tx1"/>
                  </a:solidFill>
                </a:rPr>
                <a:t> 3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88" name="33 CuadroTexto"/>
            <p:cNvSpPr txBox="1">
              <a:spLocks noChangeArrowheads="1"/>
            </p:cNvSpPr>
            <p:nvPr/>
          </p:nvSpPr>
          <p:spPr bwMode="auto">
            <a:xfrm>
              <a:off x="4486621" y="5478320"/>
              <a:ext cx="540060" cy="49308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rIns="3600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RF</a:t>
              </a:r>
            </a:p>
            <a:p>
              <a:pPr algn="ctr"/>
              <a:r>
                <a:rPr lang="es-ES" sz="1400" dirty="0" err="1" smtClean="0">
                  <a:solidFill>
                    <a:schemeClr val="tx1"/>
                  </a:solidFill>
                </a:rPr>
                <a:t>out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33 CuadroTexto"/>
            <p:cNvSpPr txBox="1">
              <a:spLocks noChangeArrowheads="1"/>
            </p:cNvSpPr>
            <p:nvPr/>
          </p:nvSpPr>
          <p:spPr bwMode="auto">
            <a:xfrm>
              <a:off x="364150" y="5457482"/>
              <a:ext cx="391934" cy="49308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rIns="3600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RF in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140 Grupo"/>
            <p:cNvGrpSpPr/>
            <p:nvPr/>
          </p:nvGrpSpPr>
          <p:grpSpPr>
            <a:xfrm>
              <a:off x="2632414" y="6169694"/>
              <a:ext cx="54006" cy="288032"/>
              <a:chOff x="6106800" y="4967969"/>
              <a:chExt cx="54006" cy="288032"/>
            </a:xfrm>
          </p:grpSpPr>
          <p:cxnSp>
            <p:nvCxnSpPr>
              <p:cNvPr id="120" name="119 Conector recto"/>
              <p:cNvCxnSpPr/>
              <p:nvPr/>
            </p:nvCxnSpPr>
            <p:spPr bwMode="auto">
              <a:xfrm>
                <a:off x="6124802" y="4967969"/>
                <a:ext cx="0" cy="4505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121 Conector recto"/>
              <p:cNvCxnSpPr/>
              <p:nvPr/>
            </p:nvCxnSpPr>
            <p:spPr bwMode="auto">
              <a:xfrm>
                <a:off x="6124802" y="5007594"/>
                <a:ext cx="36004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126 Conector recto"/>
              <p:cNvCxnSpPr/>
              <p:nvPr/>
            </p:nvCxnSpPr>
            <p:spPr bwMode="auto">
              <a:xfrm>
                <a:off x="6106800" y="5075981"/>
                <a:ext cx="54006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127 Conector recto"/>
              <p:cNvCxnSpPr/>
              <p:nvPr/>
            </p:nvCxnSpPr>
            <p:spPr bwMode="auto">
              <a:xfrm flipH="1">
                <a:off x="6106800" y="5044386"/>
                <a:ext cx="54006" cy="3600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132 Conector recto"/>
              <p:cNvCxnSpPr/>
              <p:nvPr/>
            </p:nvCxnSpPr>
            <p:spPr bwMode="auto">
              <a:xfrm flipH="1">
                <a:off x="6106800" y="5108364"/>
                <a:ext cx="54006" cy="3600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133 Conector recto"/>
              <p:cNvCxnSpPr/>
              <p:nvPr/>
            </p:nvCxnSpPr>
            <p:spPr bwMode="auto">
              <a:xfrm>
                <a:off x="6106800" y="5147989"/>
                <a:ext cx="54006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135 Conector recto"/>
              <p:cNvCxnSpPr/>
              <p:nvPr/>
            </p:nvCxnSpPr>
            <p:spPr bwMode="auto">
              <a:xfrm flipH="1">
                <a:off x="6124802" y="5180372"/>
                <a:ext cx="36004" cy="3057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136 Conector recto"/>
              <p:cNvCxnSpPr/>
              <p:nvPr/>
            </p:nvCxnSpPr>
            <p:spPr bwMode="auto">
              <a:xfrm>
                <a:off x="6124802" y="5210943"/>
                <a:ext cx="0" cy="4505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65 Conector angular"/>
            <p:cNvCxnSpPr>
              <a:stCxn id="34" idx="0"/>
            </p:cNvCxnSpPr>
            <p:nvPr/>
          </p:nvCxnSpPr>
          <p:spPr bwMode="auto">
            <a:xfrm rot="10800000" flipV="1">
              <a:off x="2686421" y="6318226"/>
              <a:ext cx="247835" cy="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151 Grupo"/>
            <p:cNvGrpSpPr/>
            <p:nvPr/>
          </p:nvGrpSpPr>
          <p:grpSpPr>
            <a:xfrm>
              <a:off x="3626781" y="5575521"/>
              <a:ext cx="54006" cy="288032"/>
              <a:chOff x="6174438" y="4967969"/>
              <a:chExt cx="54006" cy="288032"/>
            </a:xfrm>
          </p:grpSpPr>
          <p:cxnSp>
            <p:nvCxnSpPr>
              <p:cNvPr id="153" name="152 Conector recto"/>
              <p:cNvCxnSpPr/>
              <p:nvPr/>
            </p:nvCxnSpPr>
            <p:spPr bwMode="auto">
              <a:xfrm>
                <a:off x="6192440" y="4967969"/>
                <a:ext cx="0" cy="4505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153 Conector recto"/>
              <p:cNvCxnSpPr/>
              <p:nvPr/>
            </p:nvCxnSpPr>
            <p:spPr bwMode="auto">
              <a:xfrm>
                <a:off x="6192440" y="5007594"/>
                <a:ext cx="36004" cy="3238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154 Conector recto"/>
              <p:cNvCxnSpPr/>
              <p:nvPr/>
            </p:nvCxnSpPr>
            <p:spPr bwMode="auto">
              <a:xfrm>
                <a:off x="6174438" y="5075981"/>
                <a:ext cx="54006" cy="3238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155 Conector recto"/>
              <p:cNvCxnSpPr/>
              <p:nvPr/>
            </p:nvCxnSpPr>
            <p:spPr bwMode="auto">
              <a:xfrm flipH="1">
                <a:off x="6174438" y="5039977"/>
                <a:ext cx="54006" cy="36004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156 Conector recto"/>
              <p:cNvCxnSpPr/>
              <p:nvPr/>
            </p:nvCxnSpPr>
            <p:spPr bwMode="auto">
              <a:xfrm flipH="1">
                <a:off x="6174438" y="5108364"/>
                <a:ext cx="54006" cy="36004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157 Conector recto"/>
              <p:cNvCxnSpPr/>
              <p:nvPr/>
            </p:nvCxnSpPr>
            <p:spPr bwMode="auto">
              <a:xfrm>
                <a:off x="6174438" y="5147989"/>
                <a:ext cx="54006" cy="3238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158 Conector recto"/>
              <p:cNvCxnSpPr/>
              <p:nvPr/>
            </p:nvCxnSpPr>
            <p:spPr bwMode="auto">
              <a:xfrm flipH="1">
                <a:off x="6192440" y="5180372"/>
                <a:ext cx="36004" cy="3057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159 Conector recto"/>
              <p:cNvCxnSpPr/>
              <p:nvPr/>
            </p:nvCxnSpPr>
            <p:spPr bwMode="auto">
              <a:xfrm>
                <a:off x="6192440" y="5210943"/>
                <a:ext cx="0" cy="4505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1" name="65 Conector angular"/>
            <p:cNvCxnSpPr>
              <a:stCxn id="39" idx="1"/>
            </p:cNvCxnSpPr>
            <p:nvPr/>
          </p:nvCxnSpPr>
          <p:spPr bwMode="auto">
            <a:xfrm rot="10800000" flipV="1">
              <a:off x="3680788" y="5724053"/>
              <a:ext cx="207397" cy="2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33 CuadroTexto"/>
            <p:cNvSpPr txBox="1">
              <a:spLocks noChangeArrowheads="1"/>
            </p:cNvSpPr>
            <p:nvPr/>
          </p:nvSpPr>
          <p:spPr bwMode="auto">
            <a:xfrm>
              <a:off x="1799952" y="6331343"/>
              <a:ext cx="720080" cy="2928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tx1"/>
                  </a:solidFill>
                </a:rPr>
                <a:t>Amp</a:t>
              </a:r>
              <a:r>
                <a:rPr lang="es-ES" sz="1400" dirty="0" smtClean="0">
                  <a:solidFill>
                    <a:schemeClr val="tx1"/>
                  </a:solidFill>
                </a:rPr>
                <a:t> 2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71" name="33 CuadroTexto"/>
            <p:cNvSpPr txBox="1">
              <a:spLocks noChangeArrowheads="1"/>
            </p:cNvSpPr>
            <p:nvPr/>
          </p:nvSpPr>
          <p:spPr bwMode="auto">
            <a:xfrm>
              <a:off x="1727944" y="4171103"/>
              <a:ext cx="837923" cy="29270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tx1"/>
                  </a:solidFill>
                </a:rPr>
                <a:t>Amp</a:t>
              </a:r>
              <a:r>
                <a:rPr lang="es-ES" sz="1400" dirty="0" smtClean="0">
                  <a:solidFill>
                    <a:schemeClr val="tx1"/>
                  </a:solidFill>
                </a:rPr>
                <a:t> 1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241" name="33 CuadroTexto"/>
            <p:cNvSpPr txBox="1">
              <a:spLocks noChangeArrowheads="1"/>
            </p:cNvSpPr>
            <p:nvPr/>
          </p:nvSpPr>
          <p:spPr bwMode="auto">
            <a:xfrm>
              <a:off x="1741302" y="5863392"/>
              <a:ext cx="850738" cy="29270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bg2">
                      <a:lumMod val="75000"/>
                    </a:schemeClr>
                  </a:solidFill>
                </a:rPr>
                <a:t>Standby</a:t>
              </a:r>
              <a:endParaRPr lang="es-ES" sz="1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316 Grupo"/>
          <p:cNvGrpSpPr/>
          <p:nvPr/>
        </p:nvGrpSpPr>
        <p:grpSpPr>
          <a:xfrm>
            <a:off x="5688384" y="5309901"/>
            <a:ext cx="1997956" cy="2034332"/>
            <a:chOff x="5040980" y="5139746"/>
            <a:chExt cx="1997956" cy="2034332"/>
          </a:xfrm>
        </p:grpSpPr>
        <p:grpSp>
          <p:nvGrpSpPr>
            <p:cNvPr id="8" name="314 Grupo"/>
            <p:cNvGrpSpPr/>
            <p:nvPr/>
          </p:nvGrpSpPr>
          <p:grpSpPr>
            <a:xfrm>
              <a:off x="5040980" y="5139746"/>
              <a:ext cx="1997956" cy="2034332"/>
              <a:chOff x="4788284" y="4966968"/>
              <a:chExt cx="1997956" cy="2034332"/>
            </a:xfrm>
          </p:grpSpPr>
          <p:sp>
            <p:nvSpPr>
              <p:cNvPr id="246" name="33 CuadroTexto"/>
              <p:cNvSpPr txBox="1">
                <a:spLocks noChangeArrowheads="1"/>
              </p:cNvSpPr>
              <p:nvPr/>
            </p:nvSpPr>
            <p:spPr bwMode="auto">
              <a:xfrm>
                <a:off x="4788284" y="6708591"/>
                <a:ext cx="1493966" cy="292709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s-ES" sz="1400" dirty="0" err="1" smtClean="0">
                    <a:solidFill>
                      <a:srgbClr val="FF0000"/>
                    </a:solidFill>
                  </a:rPr>
                  <a:t>Standby</a:t>
                </a:r>
                <a:r>
                  <a:rPr lang="es-ES" sz="1400" dirty="0" smtClean="0">
                    <a:solidFill>
                      <a:srgbClr val="FF0000"/>
                    </a:solidFill>
                  </a:rPr>
                  <a:t>/</a:t>
                </a:r>
                <a:r>
                  <a:rPr lang="es-ES" sz="1400" dirty="0" err="1" smtClean="0">
                    <a:solidFill>
                      <a:srgbClr val="FF0000"/>
                    </a:solidFill>
                  </a:rPr>
                  <a:t>Failed</a:t>
                </a:r>
                <a:endParaRPr lang="es-ES" sz="14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9" name="312 Grupo"/>
              <p:cNvGrpSpPr/>
              <p:nvPr/>
            </p:nvGrpSpPr>
            <p:grpSpPr>
              <a:xfrm>
                <a:off x="5395340" y="4966968"/>
                <a:ext cx="1390900" cy="1782304"/>
                <a:chOff x="5395340" y="4966968"/>
                <a:chExt cx="1390900" cy="1782304"/>
              </a:xfrm>
            </p:grpSpPr>
            <p:sp>
              <p:nvSpPr>
                <p:cNvPr id="188" name="187 Triángulo isósceles"/>
                <p:cNvSpPr/>
                <p:nvPr/>
              </p:nvSpPr>
              <p:spPr bwMode="auto">
                <a:xfrm rot="5400000">
                  <a:off x="5395340" y="6389232"/>
                  <a:ext cx="360040" cy="360040"/>
                </a:xfrm>
                <a:prstGeom prst="triangl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s-E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ea typeface="Microsoft YaHei" charset="-122"/>
                  </a:endParaRPr>
                </a:p>
              </p:txBody>
            </p:sp>
            <p:sp>
              <p:nvSpPr>
                <p:cNvPr id="189" name="188 Triángulo isósceles"/>
                <p:cNvSpPr/>
                <p:nvPr/>
              </p:nvSpPr>
              <p:spPr bwMode="auto">
                <a:xfrm rot="5400000">
                  <a:off x="5388267" y="5325086"/>
                  <a:ext cx="400099" cy="360040"/>
                </a:xfrm>
                <a:prstGeom prst="triangl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s-E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ea typeface="Microsoft YaHei" charset="-122"/>
                  </a:endParaRPr>
                </a:p>
              </p:txBody>
            </p:sp>
            <p:cxnSp>
              <p:nvCxnSpPr>
                <p:cNvPr id="201" name="59 Conector angular"/>
                <p:cNvCxnSpPr>
                  <a:stCxn id="188" idx="0"/>
                  <a:endCxn id="34" idx="2"/>
                </p:cNvCxnSpPr>
                <p:nvPr/>
              </p:nvCxnSpPr>
              <p:spPr bwMode="auto">
                <a:xfrm flipV="1">
                  <a:off x="5755380" y="6277056"/>
                  <a:ext cx="724820" cy="292196"/>
                </a:xfrm>
                <a:prstGeom prst="bentConnector2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62 Conector angular"/>
                <p:cNvCxnSpPr>
                  <a:stCxn id="189" idx="0"/>
                  <a:endCxn id="38925" idx="2"/>
                </p:cNvCxnSpPr>
                <p:nvPr/>
              </p:nvCxnSpPr>
              <p:spPr bwMode="auto">
                <a:xfrm flipV="1">
                  <a:off x="5768337" y="5120039"/>
                  <a:ext cx="1017903" cy="385068"/>
                </a:xfrm>
                <a:prstGeom prst="bentConnector2">
                  <a:avLst/>
                </a:prstGeom>
                <a:ln>
                  <a:solidFill>
                    <a:srgbClr val="00B050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65 Conector angular"/>
                <p:cNvCxnSpPr>
                  <a:stCxn id="38925" idx="4"/>
                  <a:endCxn id="34" idx="6"/>
                </p:cNvCxnSpPr>
                <p:nvPr/>
              </p:nvCxnSpPr>
              <p:spPr bwMode="auto">
                <a:xfrm rot="10800000" flipV="1">
                  <a:off x="6480200" y="4966968"/>
                  <a:ext cx="153092" cy="1003947"/>
                </a:xfrm>
                <a:prstGeom prst="bentConnector2">
                  <a:avLst/>
                </a:prstGeom>
                <a:ln>
                  <a:solidFill>
                    <a:srgbClr val="00B050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6" name="315 Rectángulo"/>
            <p:cNvSpPr/>
            <p:nvPr/>
          </p:nvSpPr>
          <p:spPr bwMode="auto">
            <a:xfrm>
              <a:off x="5490309" y="5892569"/>
              <a:ext cx="934711" cy="2464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</p:grpSp>
      <p:grpSp>
        <p:nvGrpSpPr>
          <p:cNvPr id="10" name="379 Grupo"/>
          <p:cNvGrpSpPr/>
          <p:nvPr/>
        </p:nvGrpSpPr>
        <p:grpSpPr>
          <a:xfrm>
            <a:off x="5715520" y="4571925"/>
            <a:ext cx="1975832" cy="1758616"/>
            <a:chOff x="7498841" y="4427909"/>
            <a:chExt cx="1975832" cy="1758616"/>
          </a:xfrm>
        </p:grpSpPr>
        <p:grpSp>
          <p:nvGrpSpPr>
            <p:cNvPr id="11" name="313 Grupo"/>
            <p:cNvGrpSpPr/>
            <p:nvPr/>
          </p:nvGrpSpPr>
          <p:grpSpPr>
            <a:xfrm>
              <a:off x="7498841" y="4427909"/>
              <a:ext cx="1975832" cy="1737285"/>
              <a:chOff x="7498841" y="4427909"/>
              <a:chExt cx="1975832" cy="1737285"/>
            </a:xfrm>
          </p:grpSpPr>
          <p:sp>
            <p:nvSpPr>
              <p:cNvPr id="251" name="250 Triángulo isósceles"/>
              <p:cNvSpPr/>
              <p:nvPr/>
            </p:nvSpPr>
            <p:spPr bwMode="auto">
              <a:xfrm rot="5400000">
                <a:off x="8080622" y="5528059"/>
                <a:ext cx="400099" cy="360040"/>
              </a:xfrm>
              <a:prstGeom prst="triangl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cxnSp>
            <p:nvCxnSpPr>
              <p:cNvPr id="253" name="53 Conector angular"/>
              <p:cNvCxnSpPr>
                <a:endCxn id="38925" idx="6"/>
              </p:cNvCxnSpPr>
              <p:nvPr/>
            </p:nvCxnSpPr>
            <p:spPr bwMode="auto">
              <a:xfrm>
                <a:off x="8451200" y="4603096"/>
                <a:ext cx="1023473" cy="409720"/>
              </a:xfrm>
              <a:prstGeom prst="bentConnector2">
                <a:avLst/>
              </a:prstGeom>
              <a:ln>
                <a:solidFill>
                  <a:srgbClr val="C00000"/>
                </a:solidFill>
                <a:headEnd type="none" w="med" len="med"/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6" name="62 Conector angular"/>
              <p:cNvCxnSpPr>
                <a:stCxn id="251" idx="0"/>
                <a:endCxn id="38925" idx="2"/>
              </p:cNvCxnSpPr>
              <p:nvPr/>
            </p:nvCxnSpPr>
            <p:spPr bwMode="auto">
              <a:xfrm flipV="1">
                <a:off x="8460692" y="5318956"/>
                <a:ext cx="1013981" cy="389124"/>
              </a:xfrm>
              <a:prstGeom prst="bentConnector2">
                <a:avLst/>
              </a:prstGeom>
              <a:ln>
                <a:solidFill>
                  <a:srgbClr val="00B050"/>
                </a:solidFill>
                <a:headEnd type="none" w="med" len="med"/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7" name="65 Conector angular"/>
              <p:cNvCxnSpPr>
                <a:stCxn id="38925" idx="4"/>
                <a:endCxn id="36" idx="0"/>
              </p:cNvCxnSpPr>
              <p:nvPr/>
            </p:nvCxnSpPr>
            <p:spPr bwMode="auto">
              <a:xfrm rot="10800000" flipV="1">
                <a:off x="9160733" y="5165885"/>
                <a:ext cx="160993" cy="999309"/>
              </a:xfrm>
              <a:prstGeom prst="bentConnector2">
                <a:avLst/>
              </a:prstGeom>
              <a:ln>
                <a:solidFill>
                  <a:srgbClr val="C00000"/>
                </a:solidFill>
                <a:headEnd type="none" w="med" len="med"/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9" name="258 Triángulo isósceles"/>
              <p:cNvSpPr/>
              <p:nvPr/>
            </p:nvSpPr>
            <p:spPr bwMode="auto">
              <a:xfrm rot="5400000">
                <a:off x="8100652" y="4427909"/>
                <a:ext cx="360040" cy="360040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264" name="33 CuadroTexto"/>
              <p:cNvSpPr txBox="1">
                <a:spLocks noChangeArrowheads="1"/>
              </p:cNvSpPr>
              <p:nvPr/>
            </p:nvSpPr>
            <p:spPr bwMode="auto">
              <a:xfrm>
                <a:off x="7498841" y="4734838"/>
                <a:ext cx="1493966" cy="292709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s-ES" sz="1400" dirty="0" err="1" smtClean="0">
                    <a:solidFill>
                      <a:srgbClr val="FF0000"/>
                    </a:solidFill>
                  </a:rPr>
                  <a:t>Standby</a:t>
                </a:r>
                <a:r>
                  <a:rPr lang="es-ES" sz="1400" dirty="0" smtClean="0">
                    <a:solidFill>
                      <a:srgbClr val="FF0000"/>
                    </a:solidFill>
                  </a:rPr>
                  <a:t>/</a:t>
                </a:r>
                <a:r>
                  <a:rPr lang="es-ES" sz="1400" dirty="0" err="1" smtClean="0">
                    <a:solidFill>
                      <a:srgbClr val="FF0000"/>
                    </a:solidFill>
                  </a:rPr>
                  <a:t>Failed</a:t>
                </a:r>
                <a:endParaRPr lang="es-E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79" name="378 Rectángulo"/>
            <p:cNvSpPr/>
            <p:nvPr/>
          </p:nvSpPr>
          <p:spPr bwMode="auto">
            <a:xfrm>
              <a:off x="7787840" y="5940077"/>
              <a:ext cx="934711" cy="2464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</p:grpSp>
      <p:sp>
        <p:nvSpPr>
          <p:cNvPr id="405" name="33 CuadroTexto"/>
          <p:cNvSpPr txBox="1">
            <a:spLocks noChangeArrowheads="1"/>
          </p:cNvSpPr>
          <p:nvPr/>
        </p:nvSpPr>
        <p:spPr bwMode="auto">
          <a:xfrm>
            <a:off x="8568630" y="6043412"/>
            <a:ext cx="1584250" cy="29270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b="1" dirty="0" err="1" smtClean="0">
                <a:solidFill>
                  <a:srgbClr val="0070C0"/>
                </a:solidFill>
              </a:rPr>
              <a:t>Amp</a:t>
            </a:r>
            <a:r>
              <a:rPr lang="es-ES" sz="1400" b="1" dirty="0" smtClean="0">
                <a:solidFill>
                  <a:srgbClr val="0070C0"/>
                </a:solidFill>
              </a:rPr>
              <a:t> 1 + </a:t>
            </a:r>
            <a:r>
              <a:rPr lang="es-ES" sz="1400" b="1" dirty="0" err="1" smtClean="0">
                <a:solidFill>
                  <a:srgbClr val="0070C0"/>
                </a:solidFill>
              </a:rPr>
              <a:t>Amp</a:t>
            </a:r>
            <a:r>
              <a:rPr lang="es-ES" sz="1400" b="1" dirty="0" smtClean="0">
                <a:solidFill>
                  <a:srgbClr val="0070C0"/>
                </a:solidFill>
              </a:rPr>
              <a:t> 2</a:t>
            </a:r>
            <a:endParaRPr lang="es-ES" sz="1400" b="1" dirty="0">
              <a:solidFill>
                <a:srgbClr val="0070C0"/>
              </a:solidFill>
            </a:endParaRPr>
          </a:p>
        </p:txBody>
      </p:sp>
      <p:sp>
        <p:nvSpPr>
          <p:cNvPr id="404" name="33 CuadroTexto"/>
          <p:cNvSpPr txBox="1">
            <a:spLocks noChangeArrowheads="1"/>
          </p:cNvSpPr>
          <p:nvPr/>
        </p:nvSpPr>
        <p:spPr bwMode="auto">
          <a:xfrm>
            <a:off x="8568704" y="6228109"/>
            <a:ext cx="1584176" cy="29270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b="1" dirty="0" err="1" smtClean="0">
                <a:solidFill>
                  <a:srgbClr val="0070C0"/>
                </a:solidFill>
              </a:rPr>
              <a:t>Amp</a:t>
            </a:r>
            <a:r>
              <a:rPr lang="es-ES" sz="1400" b="1" dirty="0" smtClean="0">
                <a:solidFill>
                  <a:srgbClr val="0070C0"/>
                </a:solidFill>
              </a:rPr>
              <a:t> 1 + </a:t>
            </a:r>
            <a:r>
              <a:rPr lang="es-ES" sz="1400" b="1" dirty="0" err="1" smtClean="0">
                <a:solidFill>
                  <a:srgbClr val="0070C0"/>
                </a:solidFill>
              </a:rPr>
              <a:t>Amp</a:t>
            </a:r>
            <a:r>
              <a:rPr lang="es-ES" sz="1400" b="1" dirty="0" smtClean="0">
                <a:solidFill>
                  <a:srgbClr val="0070C0"/>
                </a:solidFill>
              </a:rPr>
              <a:t> 3</a:t>
            </a:r>
            <a:endParaRPr lang="es-ES" sz="1400" b="1" dirty="0">
              <a:solidFill>
                <a:srgbClr val="0070C0"/>
              </a:solidFill>
            </a:endParaRPr>
          </a:p>
        </p:txBody>
      </p:sp>
      <p:sp>
        <p:nvSpPr>
          <p:cNvPr id="406" name="33 CuadroTexto"/>
          <p:cNvSpPr txBox="1">
            <a:spLocks noChangeArrowheads="1"/>
          </p:cNvSpPr>
          <p:nvPr/>
        </p:nvSpPr>
        <p:spPr bwMode="auto">
          <a:xfrm>
            <a:off x="8568630" y="6408129"/>
            <a:ext cx="1584250" cy="29270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b="1" dirty="0" err="1" smtClean="0">
                <a:solidFill>
                  <a:srgbClr val="0070C0"/>
                </a:solidFill>
              </a:rPr>
              <a:t>Amp</a:t>
            </a:r>
            <a:r>
              <a:rPr lang="es-ES" sz="1400" b="1" dirty="0" smtClean="0">
                <a:solidFill>
                  <a:srgbClr val="0070C0"/>
                </a:solidFill>
              </a:rPr>
              <a:t> 2 + </a:t>
            </a:r>
            <a:r>
              <a:rPr lang="es-ES" sz="1400" b="1" dirty="0" err="1" smtClean="0">
                <a:solidFill>
                  <a:srgbClr val="0070C0"/>
                </a:solidFill>
              </a:rPr>
              <a:t>Amp</a:t>
            </a:r>
            <a:r>
              <a:rPr lang="es-ES" sz="1400" b="1" dirty="0" smtClean="0">
                <a:solidFill>
                  <a:srgbClr val="0070C0"/>
                </a:solidFill>
              </a:rPr>
              <a:t> 3</a:t>
            </a:r>
            <a:endParaRPr lang="es-ES" sz="1400" b="1" dirty="0">
              <a:solidFill>
                <a:srgbClr val="0070C0"/>
              </a:solidFill>
            </a:endParaRPr>
          </a:p>
        </p:txBody>
      </p:sp>
      <p:sp>
        <p:nvSpPr>
          <p:cNvPr id="407" name="33 CuadroTexto"/>
          <p:cNvSpPr txBox="1">
            <a:spLocks noChangeArrowheads="1"/>
          </p:cNvSpPr>
          <p:nvPr/>
        </p:nvSpPr>
        <p:spPr bwMode="auto">
          <a:xfrm>
            <a:off x="4838168" y="4005933"/>
            <a:ext cx="5062684" cy="3499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charset="-122"/>
              </a:rPr>
              <a:t>E) 1:2 </a:t>
            </a:r>
            <a:r>
              <a:rPr lang="es-E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charset="-122"/>
              </a:rPr>
              <a:t>Phase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charset="-122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charset="-122"/>
              </a:rPr>
              <a:t>Combined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charset="-122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charset="-122"/>
              </a:rPr>
              <a:t>Redundancy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charset="-122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charset="-122"/>
              </a:rPr>
              <a:t>System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Microsoft YaHei" charset="-122"/>
            </a:endParaRPr>
          </a:p>
        </p:txBody>
      </p:sp>
      <p:sp>
        <p:nvSpPr>
          <p:cNvPr id="472" name="Rectangle 2"/>
          <p:cNvSpPr>
            <a:spLocks noChangeArrowheads="1"/>
          </p:cNvSpPr>
          <p:nvPr/>
        </p:nvSpPr>
        <p:spPr bwMode="auto">
          <a:xfrm>
            <a:off x="287338" y="1296988"/>
            <a:ext cx="9393237" cy="13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2-KW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SSPA CONFIGURATIONS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	</a:t>
            </a:r>
          </a:p>
        </p:txBody>
      </p:sp>
      <p:sp>
        <p:nvSpPr>
          <p:cNvPr id="143" name="142 Rectángulo"/>
          <p:cNvSpPr/>
          <p:nvPr/>
        </p:nvSpPr>
        <p:spPr>
          <a:xfrm>
            <a:off x="237023" y="4000327"/>
            <a:ext cx="3741152" cy="607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D) 2 Phase Combined Amplifiers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plus Redundancy</a:t>
            </a:r>
            <a:endParaRPr lang="es-ES" b="1" dirty="0"/>
          </a:p>
        </p:txBody>
      </p:sp>
      <p:grpSp>
        <p:nvGrpSpPr>
          <p:cNvPr id="261" name="260 Grupo"/>
          <p:cNvGrpSpPr/>
          <p:nvPr/>
        </p:nvGrpSpPr>
        <p:grpSpPr>
          <a:xfrm>
            <a:off x="108706" y="4535921"/>
            <a:ext cx="4008408" cy="3056202"/>
            <a:chOff x="289668" y="3613309"/>
            <a:chExt cx="4008408" cy="3056202"/>
          </a:xfrm>
        </p:grpSpPr>
        <p:sp>
          <p:nvSpPr>
            <p:cNvPr id="92" name="91 Rectángulo"/>
            <p:cNvSpPr/>
            <p:nvPr/>
          </p:nvSpPr>
          <p:spPr bwMode="auto">
            <a:xfrm>
              <a:off x="953870" y="4828630"/>
              <a:ext cx="360040" cy="480949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93" name="92 Conector angular"/>
            <p:cNvCxnSpPr>
              <a:stCxn id="109" idx="0"/>
              <a:endCxn id="95" idx="1"/>
            </p:cNvCxnSpPr>
            <p:nvPr/>
          </p:nvCxnSpPr>
          <p:spPr bwMode="auto">
            <a:xfrm flipV="1">
              <a:off x="3618226" y="5094934"/>
              <a:ext cx="264862" cy="362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93 Conector angular"/>
            <p:cNvCxnSpPr>
              <a:stCxn id="96" idx="3"/>
              <a:endCxn id="92" idx="1"/>
            </p:cNvCxnSpPr>
            <p:nvPr/>
          </p:nvCxnSpPr>
          <p:spPr bwMode="auto">
            <a:xfrm flipV="1">
              <a:off x="684770" y="5069105"/>
              <a:ext cx="269100" cy="606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33 CuadroTexto"/>
            <p:cNvSpPr txBox="1">
              <a:spLocks noChangeArrowheads="1"/>
            </p:cNvSpPr>
            <p:nvPr/>
          </p:nvSpPr>
          <p:spPr bwMode="auto">
            <a:xfrm>
              <a:off x="3883088" y="4848392"/>
              <a:ext cx="414988" cy="49308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rIns="3600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RF</a:t>
              </a:r>
              <a:br>
                <a:rPr lang="es-ES" sz="1400" dirty="0" smtClean="0">
                  <a:solidFill>
                    <a:schemeClr val="tx1"/>
                  </a:solidFill>
                </a:rPr>
              </a:br>
              <a:r>
                <a:rPr lang="es-ES" sz="1400" dirty="0" err="1" smtClean="0">
                  <a:solidFill>
                    <a:schemeClr val="tx1"/>
                  </a:solidFill>
                </a:rPr>
                <a:t>out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96" name="33 CuadroTexto"/>
            <p:cNvSpPr txBox="1">
              <a:spLocks noChangeArrowheads="1"/>
            </p:cNvSpPr>
            <p:nvPr/>
          </p:nvSpPr>
          <p:spPr bwMode="auto">
            <a:xfrm>
              <a:off x="289668" y="4828631"/>
              <a:ext cx="395102" cy="49308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rIns="3600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RF</a:t>
              </a:r>
            </a:p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in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97" name="140 Grupo"/>
            <p:cNvGrpSpPr/>
            <p:nvPr/>
          </p:nvGrpSpPr>
          <p:grpSpPr>
            <a:xfrm>
              <a:off x="2988084" y="4954539"/>
              <a:ext cx="54006" cy="288032"/>
              <a:chOff x="6174438" y="4967969"/>
              <a:chExt cx="54006" cy="288032"/>
            </a:xfrm>
          </p:grpSpPr>
          <p:cxnSp>
            <p:nvCxnSpPr>
              <p:cNvPr id="98" name="97 Conector recto"/>
              <p:cNvCxnSpPr/>
              <p:nvPr/>
            </p:nvCxnSpPr>
            <p:spPr bwMode="auto">
              <a:xfrm>
                <a:off x="6192440" y="4967969"/>
                <a:ext cx="0" cy="4505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98 Conector recto"/>
              <p:cNvCxnSpPr/>
              <p:nvPr/>
            </p:nvCxnSpPr>
            <p:spPr bwMode="auto">
              <a:xfrm>
                <a:off x="6192440" y="5007594"/>
                <a:ext cx="36004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99 Conector recto"/>
              <p:cNvCxnSpPr/>
              <p:nvPr/>
            </p:nvCxnSpPr>
            <p:spPr bwMode="auto">
              <a:xfrm>
                <a:off x="6174438" y="5075981"/>
                <a:ext cx="54006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100 Conector recto"/>
              <p:cNvCxnSpPr/>
              <p:nvPr/>
            </p:nvCxnSpPr>
            <p:spPr bwMode="auto">
              <a:xfrm flipH="1">
                <a:off x="6174438" y="5039977"/>
                <a:ext cx="54006" cy="3600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101 Conector recto"/>
              <p:cNvCxnSpPr/>
              <p:nvPr/>
            </p:nvCxnSpPr>
            <p:spPr bwMode="auto">
              <a:xfrm flipH="1">
                <a:off x="6174438" y="5108364"/>
                <a:ext cx="54006" cy="3600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102 Conector recto"/>
              <p:cNvCxnSpPr/>
              <p:nvPr/>
            </p:nvCxnSpPr>
            <p:spPr bwMode="auto">
              <a:xfrm>
                <a:off x="6174438" y="5147989"/>
                <a:ext cx="54006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103 Conector recto"/>
              <p:cNvCxnSpPr/>
              <p:nvPr/>
            </p:nvCxnSpPr>
            <p:spPr bwMode="auto">
              <a:xfrm flipH="1">
                <a:off x="6192440" y="5180372"/>
                <a:ext cx="36004" cy="3057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104 Conector recto"/>
              <p:cNvCxnSpPr/>
              <p:nvPr/>
            </p:nvCxnSpPr>
            <p:spPr bwMode="auto">
              <a:xfrm>
                <a:off x="6192440" y="5210943"/>
                <a:ext cx="0" cy="4505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65 Conector angular"/>
            <p:cNvCxnSpPr>
              <a:stCxn id="109" idx="4"/>
            </p:cNvCxnSpPr>
            <p:nvPr/>
          </p:nvCxnSpPr>
          <p:spPr bwMode="auto">
            <a:xfrm rot="10800000" flipV="1">
              <a:off x="3043323" y="5098554"/>
              <a:ext cx="269007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2">
                  <a:lumMod val="75000"/>
                </a:schemeClr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33 CuadroTexto"/>
            <p:cNvSpPr txBox="1">
              <a:spLocks noChangeArrowheads="1"/>
            </p:cNvSpPr>
            <p:nvPr/>
          </p:nvSpPr>
          <p:spPr bwMode="auto">
            <a:xfrm>
              <a:off x="1777306" y="6376802"/>
              <a:ext cx="850738" cy="29270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bg2">
                      <a:lumMod val="50000"/>
                    </a:schemeClr>
                  </a:solidFill>
                </a:rPr>
                <a:t>Standby</a:t>
              </a:r>
              <a:endParaRPr lang="es-E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08" name="25 Grupo"/>
            <p:cNvGrpSpPr>
              <a:grpSpLocks/>
            </p:cNvGrpSpPr>
            <p:nvPr/>
          </p:nvGrpSpPr>
          <p:grpSpPr bwMode="auto">
            <a:xfrm rot="5400000" flipH="1">
              <a:off x="3168135" y="4792657"/>
              <a:ext cx="612279" cy="611794"/>
              <a:chOff x="3744168" y="6012085"/>
              <a:chExt cx="576064" cy="576064"/>
            </a:xfrm>
          </p:grpSpPr>
          <p:sp>
            <p:nvSpPr>
              <p:cNvPr id="109" name="35 Elipse"/>
              <p:cNvSpPr>
                <a:spLocks noChangeArrowheads="1"/>
              </p:cNvSpPr>
              <p:nvPr/>
            </p:nvSpPr>
            <p:spPr bwMode="auto">
              <a:xfrm>
                <a:off x="3888184" y="6164573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0" name="109 Arco"/>
              <p:cNvSpPr/>
              <p:nvPr/>
            </p:nvSpPr>
            <p:spPr bwMode="auto">
              <a:xfrm>
                <a:off x="3748182" y="6301150"/>
                <a:ext cx="288265" cy="286999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1" name="110 Arco"/>
              <p:cNvSpPr/>
              <p:nvPr/>
            </p:nvSpPr>
            <p:spPr bwMode="auto">
              <a:xfrm rot="10800000">
                <a:off x="4036447" y="6012657"/>
                <a:ext cx="288266" cy="288493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112" name="111 Triángulo isósceles"/>
            <p:cNvSpPr/>
            <p:nvPr/>
          </p:nvSpPr>
          <p:spPr bwMode="auto">
            <a:xfrm rot="5400000">
              <a:off x="2085842" y="4592576"/>
              <a:ext cx="400099" cy="360040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113" name="112 Rectángulo"/>
            <p:cNvSpPr/>
            <p:nvPr/>
          </p:nvSpPr>
          <p:spPr bwMode="auto">
            <a:xfrm>
              <a:off x="1475790" y="4259406"/>
              <a:ext cx="360040" cy="304858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114" name="113 Forma"/>
            <p:cNvCxnSpPr>
              <a:stCxn id="113" idx="0"/>
              <a:endCxn id="119" idx="3"/>
            </p:cNvCxnSpPr>
            <p:nvPr/>
          </p:nvCxnSpPr>
          <p:spPr bwMode="auto">
            <a:xfrm rot="5400000" flipH="1" flipV="1">
              <a:off x="1776206" y="3929740"/>
              <a:ext cx="209271" cy="450062"/>
            </a:xfrm>
            <a:prstGeom prst="bentConnector2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532 Conector angular"/>
            <p:cNvCxnSpPr>
              <a:stCxn id="113" idx="2"/>
              <a:endCxn id="112" idx="3"/>
            </p:cNvCxnSpPr>
            <p:nvPr/>
          </p:nvCxnSpPr>
          <p:spPr bwMode="auto">
            <a:xfrm rot="16200000" flipH="1">
              <a:off x="1776675" y="4443399"/>
              <a:ext cx="208333" cy="450062"/>
            </a:xfrm>
            <a:prstGeom prst="bentConnector2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53 Conector angular"/>
            <p:cNvCxnSpPr>
              <a:stCxn id="119" idx="0"/>
              <a:endCxn id="141" idx="0"/>
            </p:cNvCxnSpPr>
            <p:nvPr/>
          </p:nvCxnSpPr>
          <p:spPr bwMode="auto">
            <a:xfrm>
              <a:off x="2465912" y="4050135"/>
              <a:ext cx="594257" cy="144979"/>
            </a:xfrm>
            <a:prstGeom prst="bentConnector2">
              <a:avLst/>
            </a:prstGeom>
            <a:ln>
              <a:solidFill>
                <a:srgbClr val="00B050"/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62 Conector angular"/>
            <p:cNvCxnSpPr>
              <a:stCxn id="112" idx="0"/>
              <a:endCxn id="141" idx="2"/>
            </p:cNvCxnSpPr>
            <p:nvPr/>
          </p:nvCxnSpPr>
          <p:spPr bwMode="auto">
            <a:xfrm flipV="1">
              <a:off x="2465912" y="4627162"/>
              <a:ext cx="594257" cy="145435"/>
            </a:xfrm>
            <a:prstGeom prst="bentConnector2">
              <a:avLst/>
            </a:prstGeom>
            <a:ln>
              <a:solidFill>
                <a:srgbClr val="00B050"/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676 Conector angular"/>
            <p:cNvCxnSpPr>
              <a:stCxn id="141" idx="3"/>
              <a:endCxn id="109" idx="6"/>
            </p:cNvCxnSpPr>
            <p:nvPr/>
          </p:nvCxnSpPr>
          <p:spPr bwMode="auto">
            <a:xfrm>
              <a:off x="3240189" y="4411138"/>
              <a:ext cx="225088" cy="534347"/>
            </a:xfrm>
            <a:prstGeom prst="bentConnector2">
              <a:avLst/>
            </a:prstGeom>
            <a:ln>
              <a:solidFill>
                <a:srgbClr val="00B050"/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118 Triángulo isósceles"/>
            <p:cNvSpPr/>
            <p:nvPr/>
          </p:nvSpPr>
          <p:spPr bwMode="auto">
            <a:xfrm rot="5400000">
              <a:off x="2105872" y="3870115"/>
              <a:ext cx="360040" cy="360040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121" name="678 Conector angular"/>
            <p:cNvCxnSpPr>
              <a:stCxn id="92" idx="0"/>
              <a:endCxn id="113" idx="1"/>
            </p:cNvCxnSpPr>
            <p:nvPr/>
          </p:nvCxnSpPr>
          <p:spPr bwMode="auto">
            <a:xfrm rot="5400000" flipH="1" flipV="1">
              <a:off x="1096443" y="4449283"/>
              <a:ext cx="416795" cy="341900"/>
            </a:xfrm>
            <a:prstGeom prst="bentConnector2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33 CuadroTexto"/>
            <p:cNvSpPr txBox="1">
              <a:spLocks noChangeArrowheads="1"/>
            </p:cNvSpPr>
            <p:nvPr/>
          </p:nvSpPr>
          <p:spPr bwMode="auto">
            <a:xfrm>
              <a:off x="1889848" y="4302163"/>
              <a:ext cx="720080" cy="2928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tx1"/>
                  </a:solidFill>
                </a:rPr>
                <a:t>Amp</a:t>
              </a:r>
              <a:r>
                <a:rPr lang="es-ES" sz="1400" dirty="0" smtClean="0">
                  <a:solidFill>
                    <a:schemeClr val="tx1"/>
                  </a:solidFill>
                </a:rPr>
                <a:t> 2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124" name="140 Grupo"/>
            <p:cNvGrpSpPr/>
            <p:nvPr/>
          </p:nvGrpSpPr>
          <p:grpSpPr>
            <a:xfrm>
              <a:off x="2627918" y="4240227"/>
              <a:ext cx="54006" cy="288032"/>
              <a:chOff x="6174438" y="4967969"/>
              <a:chExt cx="54006" cy="288032"/>
            </a:xfrm>
          </p:grpSpPr>
          <p:cxnSp>
            <p:nvCxnSpPr>
              <p:cNvPr id="125" name="124 Conector recto"/>
              <p:cNvCxnSpPr/>
              <p:nvPr/>
            </p:nvCxnSpPr>
            <p:spPr bwMode="auto">
              <a:xfrm>
                <a:off x="6192440" y="4967969"/>
                <a:ext cx="0" cy="4505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125 Conector recto"/>
              <p:cNvCxnSpPr/>
              <p:nvPr/>
            </p:nvCxnSpPr>
            <p:spPr bwMode="auto">
              <a:xfrm>
                <a:off x="6192440" y="5007594"/>
                <a:ext cx="36004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128 Conector recto"/>
              <p:cNvCxnSpPr/>
              <p:nvPr/>
            </p:nvCxnSpPr>
            <p:spPr bwMode="auto">
              <a:xfrm>
                <a:off x="6174438" y="5075981"/>
                <a:ext cx="54006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129 Conector recto"/>
              <p:cNvCxnSpPr/>
              <p:nvPr/>
            </p:nvCxnSpPr>
            <p:spPr bwMode="auto">
              <a:xfrm flipH="1">
                <a:off x="6174438" y="5039977"/>
                <a:ext cx="54006" cy="3600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130 Conector recto"/>
              <p:cNvCxnSpPr/>
              <p:nvPr/>
            </p:nvCxnSpPr>
            <p:spPr bwMode="auto">
              <a:xfrm flipH="1">
                <a:off x="6174438" y="5108364"/>
                <a:ext cx="54006" cy="3600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131 Conector recto"/>
              <p:cNvCxnSpPr/>
              <p:nvPr/>
            </p:nvCxnSpPr>
            <p:spPr bwMode="auto">
              <a:xfrm>
                <a:off x="6174438" y="5147989"/>
                <a:ext cx="54006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134 Conector recto"/>
              <p:cNvCxnSpPr/>
              <p:nvPr/>
            </p:nvCxnSpPr>
            <p:spPr bwMode="auto">
              <a:xfrm flipH="1">
                <a:off x="6192440" y="5180372"/>
                <a:ext cx="36004" cy="3057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137 Conector recto"/>
              <p:cNvCxnSpPr/>
              <p:nvPr/>
            </p:nvCxnSpPr>
            <p:spPr bwMode="auto">
              <a:xfrm>
                <a:off x="6192440" y="5210943"/>
                <a:ext cx="0" cy="4505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65 Conector angular"/>
            <p:cNvCxnSpPr/>
            <p:nvPr/>
          </p:nvCxnSpPr>
          <p:spPr bwMode="auto">
            <a:xfrm rot="10800000" flipV="1">
              <a:off x="2663926" y="4388758"/>
              <a:ext cx="216223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33 CuadroTexto"/>
            <p:cNvSpPr txBox="1">
              <a:spLocks noChangeArrowheads="1"/>
            </p:cNvSpPr>
            <p:nvPr/>
          </p:nvSpPr>
          <p:spPr bwMode="auto">
            <a:xfrm>
              <a:off x="1817840" y="3613309"/>
              <a:ext cx="837923" cy="29270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tx1"/>
                  </a:solidFill>
                </a:rPr>
                <a:t>Amp</a:t>
              </a:r>
              <a:r>
                <a:rPr lang="es-ES" sz="1400" dirty="0" smtClean="0">
                  <a:solidFill>
                    <a:schemeClr val="tx1"/>
                  </a:solidFill>
                </a:rPr>
                <a:t> 1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41" name="140 Rectángulo"/>
            <p:cNvSpPr/>
            <p:nvPr/>
          </p:nvSpPr>
          <p:spPr bwMode="auto">
            <a:xfrm>
              <a:off x="2880149" y="4195114"/>
              <a:ext cx="360040" cy="432048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144" name="143 Rectángulo"/>
            <p:cNvSpPr/>
            <p:nvPr/>
          </p:nvSpPr>
          <p:spPr bwMode="auto">
            <a:xfrm>
              <a:off x="1475713" y="5663561"/>
              <a:ext cx="360040" cy="304858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145" name="144 Forma"/>
            <p:cNvCxnSpPr>
              <a:stCxn id="144" idx="0"/>
              <a:endCxn id="149" idx="3"/>
            </p:cNvCxnSpPr>
            <p:nvPr/>
          </p:nvCxnSpPr>
          <p:spPr bwMode="auto">
            <a:xfrm rot="5400000" flipH="1" flipV="1">
              <a:off x="1776129" y="5333895"/>
              <a:ext cx="209271" cy="450062"/>
            </a:xfrm>
            <a:prstGeom prst="bentConnector2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532 Conector angular"/>
            <p:cNvCxnSpPr>
              <a:stCxn id="144" idx="2"/>
              <a:endCxn id="175" idx="3"/>
            </p:cNvCxnSpPr>
            <p:nvPr/>
          </p:nvCxnSpPr>
          <p:spPr bwMode="auto">
            <a:xfrm rot="16200000" flipH="1">
              <a:off x="1776636" y="5847516"/>
              <a:ext cx="208334" cy="450140"/>
            </a:xfrm>
            <a:prstGeom prst="bentConnector2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53 Conector angular"/>
            <p:cNvCxnSpPr>
              <a:stCxn id="149" idx="0"/>
              <a:endCxn id="174" idx="0"/>
            </p:cNvCxnSpPr>
            <p:nvPr/>
          </p:nvCxnSpPr>
          <p:spPr bwMode="auto">
            <a:xfrm>
              <a:off x="2465835" y="5454290"/>
              <a:ext cx="594257" cy="144979"/>
            </a:xfrm>
            <a:prstGeom prst="bentConnector2">
              <a:avLst/>
            </a:prstGeom>
            <a:ln>
              <a:solidFill>
                <a:schemeClr val="bg2">
                  <a:lumMod val="75000"/>
                </a:schemeClr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62 Conector angular"/>
            <p:cNvCxnSpPr>
              <a:stCxn id="175" idx="0"/>
              <a:endCxn id="174" idx="2"/>
            </p:cNvCxnSpPr>
            <p:nvPr/>
          </p:nvCxnSpPr>
          <p:spPr bwMode="auto">
            <a:xfrm flipV="1">
              <a:off x="2465913" y="6031317"/>
              <a:ext cx="594179" cy="145436"/>
            </a:xfrm>
            <a:prstGeom prst="bentConnector2">
              <a:avLst/>
            </a:prstGeom>
            <a:ln>
              <a:solidFill>
                <a:schemeClr val="bg2">
                  <a:lumMod val="75000"/>
                </a:schemeClr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148 Triángulo isósceles"/>
            <p:cNvSpPr/>
            <p:nvPr/>
          </p:nvSpPr>
          <p:spPr bwMode="auto">
            <a:xfrm rot="5400000">
              <a:off x="2105795" y="5274270"/>
              <a:ext cx="360040" cy="36004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150" name="678 Conector angular"/>
            <p:cNvCxnSpPr>
              <a:stCxn id="92" idx="2"/>
              <a:endCxn id="144" idx="1"/>
            </p:cNvCxnSpPr>
            <p:nvPr/>
          </p:nvCxnSpPr>
          <p:spPr bwMode="auto">
            <a:xfrm rot="16200000" flipH="1">
              <a:off x="1051596" y="5391872"/>
              <a:ext cx="506411" cy="341823"/>
            </a:xfrm>
            <a:prstGeom prst="bentConnector2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33 CuadroTexto"/>
            <p:cNvSpPr txBox="1">
              <a:spLocks noChangeArrowheads="1"/>
            </p:cNvSpPr>
            <p:nvPr/>
          </p:nvSpPr>
          <p:spPr bwMode="auto">
            <a:xfrm>
              <a:off x="1889771" y="5706318"/>
              <a:ext cx="720080" cy="2928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tx1"/>
                  </a:solidFill>
                </a:rPr>
                <a:t>Amp</a:t>
              </a:r>
              <a:r>
                <a:rPr lang="es-ES" sz="1400" dirty="0" smtClean="0">
                  <a:solidFill>
                    <a:schemeClr val="tx1"/>
                  </a:solidFill>
                </a:rPr>
                <a:t> 4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152" name="140 Grupo"/>
            <p:cNvGrpSpPr/>
            <p:nvPr/>
          </p:nvGrpSpPr>
          <p:grpSpPr>
            <a:xfrm>
              <a:off x="2627841" y="5644382"/>
              <a:ext cx="54006" cy="288032"/>
              <a:chOff x="6174438" y="4967969"/>
              <a:chExt cx="54006" cy="288032"/>
            </a:xfrm>
          </p:grpSpPr>
          <p:cxnSp>
            <p:nvCxnSpPr>
              <p:cNvPr id="162" name="161 Conector recto"/>
              <p:cNvCxnSpPr/>
              <p:nvPr/>
            </p:nvCxnSpPr>
            <p:spPr bwMode="auto">
              <a:xfrm>
                <a:off x="6192440" y="4967969"/>
                <a:ext cx="0" cy="4505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162 Conector recto"/>
              <p:cNvCxnSpPr/>
              <p:nvPr/>
            </p:nvCxnSpPr>
            <p:spPr bwMode="auto">
              <a:xfrm>
                <a:off x="6192440" y="5007594"/>
                <a:ext cx="36004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163 Conector recto"/>
              <p:cNvCxnSpPr/>
              <p:nvPr/>
            </p:nvCxnSpPr>
            <p:spPr bwMode="auto">
              <a:xfrm>
                <a:off x="6174438" y="5075981"/>
                <a:ext cx="54006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164 Conector recto"/>
              <p:cNvCxnSpPr/>
              <p:nvPr/>
            </p:nvCxnSpPr>
            <p:spPr bwMode="auto">
              <a:xfrm flipH="1">
                <a:off x="6174438" y="5039977"/>
                <a:ext cx="54006" cy="3600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165 Conector recto"/>
              <p:cNvCxnSpPr/>
              <p:nvPr/>
            </p:nvCxnSpPr>
            <p:spPr bwMode="auto">
              <a:xfrm flipH="1">
                <a:off x="6174438" y="5108364"/>
                <a:ext cx="54006" cy="3600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166 Conector recto"/>
              <p:cNvCxnSpPr/>
              <p:nvPr/>
            </p:nvCxnSpPr>
            <p:spPr bwMode="auto">
              <a:xfrm>
                <a:off x="6174438" y="5147989"/>
                <a:ext cx="54006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167 Conector recto"/>
              <p:cNvCxnSpPr/>
              <p:nvPr/>
            </p:nvCxnSpPr>
            <p:spPr bwMode="auto">
              <a:xfrm flipH="1">
                <a:off x="6192440" y="5180372"/>
                <a:ext cx="36004" cy="3057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168 Conector recto"/>
              <p:cNvCxnSpPr/>
              <p:nvPr/>
            </p:nvCxnSpPr>
            <p:spPr bwMode="auto">
              <a:xfrm>
                <a:off x="6192440" y="5210943"/>
                <a:ext cx="0" cy="4505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65 Conector angular"/>
            <p:cNvCxnSpPr/>
            <p:nvPr/>
          </p:nvCxnSpPr>
          <p:spPr bwMode="auto">
            <a:xfrm rot="10800000" flipV="1">
              <a:off x="2663849" y="5792913"/>
              <a:ext cx="216223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33 CuadroTexto"/>
            <p:cNvSpPr txBox="1">
              <a:spLocks noChangeArrowheads="1"/>
            </p:cNvSpPr>
            <p:nvPr/>
          </p:nvSpPr>
          <p:spPr bwMode="auto">
            <a:xfrm>
              <a:off x="1826125" y="5017464"/>
              <a:ext cx="837923" cy="29270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tx1"/>
                  </a:solidFill>
                </a:rPr>
                <a:t>Amp</a:t>
              </a:r>
              <a:r>
                <a:rPr lang="es-ES" sz="1400" dirty="0" smtClean="0">
                  <a:solidFill>
                    <a:schemeClr val="tx1"/>
                  </a:solidFill>
                </a:rPr>
                <a:t> 3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74" name="173 Rectángulo"/>
            <p:cNvSpPr/>
            <p:nvPr/>
          </p:nvSpPr>
          <p:spPr bwMode="auto">
            <a:xfrm>
              <a:off x="2880072" y="5599269"/>
              <a:ext cx="360040" cy="4320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175" name="174 Triángulo isósceles"/>
            <p:cNvSpPr/>
            <p:nvPr/>
          </p:nvSpPr>
          <p:spPr bwMode="auto">
            <a:xfrm rot="5400000">
              <a:off x="2085843" y="5996732"/>
              <a:ext cx="400099" cy="36004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176" name="676 Conector angular"/>
            <p:cNvCxnSpPr>
              <a:stCxn id="174" idx="3"/>
              <a:endCxn id="109" idx="2"/>
            </p:cNvCxnSpPr>
            <p:nvPr/>
          </p:nvCxnSpPr>
          <p:spPr bwMode="auto">
            <a:xfrm flipV="1">
              <a:off x="3240112" y="5251625"/>
              <a:ext cx="225165" cy="563668"/>
            </a:xfrm>
            <a:prstGeom prst="bentConnector2">
              <a:avLst/>
            </a:prstGeom>
            <a:ln>
              <a:solidFill>
                <a:schemeClr val="bg2">
                  <a:lumMod val="75000"/>
                </a:schemeClr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5" name="224 Grupo"/>
          <p:cNvGrpSpPr/>
          <p:nvPr/>
        </p:nvGrpSpPr>
        <p:grpSpPr>
          <a:xfrm>
            <a:off x="450732" y="2127074"/>
            <a:ext cx="3527443" cy="1318655"/>
            <a:chOff x="5491418" y="4063091"/>
            <a:chExt cx="3527443" cy="1318655"/>
          </a:xfrm>
        </p:grpSpPr>
        <p:sp>
          <p:nvSpPr>
            <p:cNvPr id="226" name="225 Triángulo isósceles"/>
            <p:cNvSpPr/>
            <p:nvPr/>
          </p:nvSpPr>
          <p:spPr bwMode="auto">
            <a:xfrm rot="5400000">
              <a:off x="6910504" y="5001677"/>
              <a:ext cx="400099" cy="360040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227" name="226 Rectángulo"/>
            <p:cNvSpPr/>
            <p:nvPr/>
          </p:nvSpPr>
          <p:spPr bwMode="auto">
            <a:xfrm>
              <a:off x="6300452" y="4709188"/>
              <a:ext cx="360040" cy="304858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228" name="227 Forma"/>
            <p:cNvCxnSpPr>
              <a:stCxn id="227" idx="0"/>
              <a:endCxn id="233" idx="3"/>
            </p:cNvCxnSpPr>
            <p:nvPr/>
          </p:nvCxnSpPr>
          <p:spPr bwMode="auto">
            <a:xfrm rot="5400000" flipH="1" flipV="1">
              <a:off x="6600868" y="4379522"/>
              <a:ext cx="209271" cy="450062"/>
            </a:xfrm>
            <a:prstGeom prst="bentConnector2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532 Conector angular"/>
            <p:cNvCxnSpPr>
              <a:stCxn id="227" idx="2"/>
              <a:endCxn id="226" idx="3"/>
            </p:cNvCxnSpPr>
            <p:nvPr/>
          </p:nvCxnSpPr>
          <p:spPr bwMode="auto">
            <a:xfrm rot="16200000" flipH="1">
              <a:off x="6621677" y="4872841"/>
              <a:ext cx="167652" cy="450062"/>
            </a:xfrm>
            <a:prstGeom prst="bentConnector2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53 Conector angular"/>
            <p:cNvCxnSpPr>
              <a:stCxn id="233" idx="0"/>
              <a:endCxn id="242" idx="0"/>
            </p:cNvCxnSpPr>
            <p:nvPr/>
          </p:nvCxnSpPr>
          <p:spPr bwMode="auto">
            <a:xfrm>
              <a:off x="7290574" y="4499917"/>
              <a:ext cx="594257" cy="144979"/>
            </a:xfrm>
            <a:prstGeom prst="bentConnector2">
              <a:avLst/>
            </a:prstGeom>
            <a:ln>
              <a:solidFill>
                <a:srgbClr val="00B050"/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62 Conector angular"/>
            <p:cNvCxnSpPr>
              <a:stCxn id="226" idx="0"/>
              <a:endCxn id="242" idx="2"/>
            </p:cNvCxnSpPr>
            <p:nvPr/>
          </p:nvCxnSpPr>
          <p:spPr bwMode="auto">
            <a:xfrm flipV="1">
              <a:off x="7290574" y="5076944"/>
              <a:ext cx="594257" cy="104754"/>
            </a:xfrm>
            <a:prstGeom prst="bentConnector2">
              <a:avLst/>
            </a:prstGeom>
            <a:ln>
              <a:solidFill>
                <a:srgbClr val="00B050"/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231 Conector angular"/>
            <p:cNvCxnSpPr>
              <a:stCxn id="242" idx="3"/>
              <a:endCxn id="236" idx="1"/>
            </p:cNvCxnSpPr>
            <p:nvPr/>
          </p:nvCxnSpPr>
          <p:spPr bwMode="auto">
            <a:xfrm>
              <a:off x="8064851" y="4860920"/>
              <a:ext cx="323959" cy="1350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3" name="232 Triángulo isósceles"/>
            <p:cNvSpPr/>
            <p:nvPr/>
          </p:nvSpPr>
          <p:spPr bwMode="auto">
            <a:xfrm rot="5400000">
              <a:off x="6930534" y="4319897"/>
              <a:ext cx="360040" cy="360040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234" name="233 Conector angular"/>
            <p:cNvCxnSpPr>
              <a:stCxn id="237" idx="3"/>
              <a:endCxn id="227" idx="1"/>
            </p:cNvCxnSpPr>
            <p:nvPr/>
          </p:nvCxnSpPr>
          <p:spPr bwMode="auto">
            <a:xfrm flipV="1">
              <a:off x="5940538" y="4861617"/>
              <a:ext cx="359914" cy="5330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5" name="33 CuadroTexto"/>
            <p:cNvSpPr txBox="1">
              <a:spLocks noChangeArrowheads="1"/>
            </p:cNvSpPr>
            <p:nvPr/>
          </p:nvSpPr>
          <p:spPr bwMode="auto">
            <a:xfrm>
              <a:off x="6714510" y="4751945"/>
              <a:ext cx="720080" cy="2928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tx1"/>
                  </a:solidFill>
                </a:rPr>
                <a:t>Amp</a:t>
              </a:r>
              <a:r>
                <a:rPr lang="es-ES" sz="1400" dirty="0" smtClean="0">
                  <a:solidFill>
                    <a:schemeClr val="tx1"/>
                  </a:solidFill>
                </a:rPr>
                <a:t> 2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236" name="33 CuadroTexto"/>
            <p:cNvSpPr txBox="1">
              <a:spLocks noChangeArrowheads="1"/>
            </p:cNvSpPr>
            <p:nvPr/>
          </p:nvSpPr>
          <p:spPr bwMode="auto">
            <a:xfrm>
              <a:off x="8388810" y="4615728"/>
              <a:ext cx="630051" cy="49308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RF</a:t>
              </a:r>
            </a:p>
            <a:p>
              <a:pPr algn="ctr"/>
              <a:r>
                <a:rPr lang="es-ES" sz="1400" dirty="0" err="1" smtClean="0">
                  <a:solidFill>
                    <a:schemeClr val="tx1"/>
                  </a:solidFill>
                </a:rPr>
                <a:t>out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237" name="33 CuadroTexto"/>
            <p:cNvSpPr txBox="1">
              <a:spLocks noChangeArrowheads="1"/>
            </p:cNvSpPr>
            <p:nvPr/>
          </p:nvSpPr>
          <p:spPr bwMode="auto">
            <a:xfrm>
              <a:off x="5491418" y="4620405"/>
              <a:ext cx="449120" cy="49308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RF</a:t>
              </a:r>
            </a:p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in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238" name="140 Grupo"/>
            <p:cNvGrpSpPr/>
            <p:nvPr/>
          </p:nvGrpSpPr>
          <p:grpSpPr>
            <a:xfrm>
              <a:off x="7452580" y="4690009"/>
              <a:ext cx="54006" cy="288032"/>
              <a:chOff x="6174438" y="4967969"/>
              <a:chExt cx="54006" cy="288032"/>
            </a:xfrm>
          </p:grpSpPr>
          <p:cxnSp>
            <p:nvCxnSpPr>
              <p:cNvPr id="243" name="242 Conector recto"/>
              <p:cNvCxnSpPr/>
              <p:nvPr/>
            </p:nvCxnSpPr>
            <p:spPr bwMode="auto">
              <a:xfrm>
                <a:off x="6192440" y="4967969"/>
                <a:ext cx="0" cy="4505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" name="243 Conector recto"/>
              <p:cNvCxnSpPr/>
              <p:nvPr/>
            </p:nvCxnSpPr>
            <p:spPr bwMode="auto">
              <a:xfrm>
                <a:off x="6192440" y="5007594"/>
                <a:ext cx="36004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244 Conector recto"/>
              <p:cNvCxnSpPr/>
              <p:nvPr/>
            </p:nvCxnSpPr>
            <p:spPr bwMode="auto">
              <a:xfrm>
                <a:off x="6174438" y="5075981"/>
                <a:ext cx="54006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" name="246 Conector recto"/>
              <p:cNvCxnSpPr/>
              <p:nvPr/>
            </p:nvCxnSpPr>
            <p:spPr bwMode="auto">
              <a:xfrm flipH="1">
                <a:off x="6174438" y="5039977"/>
                <a:ext cx="54006" cy="3600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" name="247 Conector recto"/>
              <p:cNvCxnSpPr/>
              <p:nvPr/>
            </p:nvCxnSpPr>
            <p:spPr bwMode="auto">
              <a:xfrm flipH="1">
                <a:off x="6174438" y="5108364"/>
                <a:ext cx="54006" cy="36004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" name="248 Conector recto"/>
              <p:cNvCxnSpPr/>
              <p:nvPr/>
            </p:nvCxnSpPr>
            <p:spPr bwMode="auto">
              <a:xfrm>
                <a:off x="6174438" y="5147989"/>
                <a:ext cx="54006" cy="323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" name="251 Conector recto"/>
              <p:cNvCxnSpPr/>
              <p:nvPr/>
            </p:nvCxnSpPr>
            <p:spPr bwMode="auto">
              <a:xfrm flipH="1">
                <a:off x="6192440" y="5180372"/>
                <a:ext cx="36004" cy="3057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" name="253 Conector recto"/>
              <p:cNvCxnSpPr/>
              <p:nvPr/>
            </p:nvCxnSpPr>
            <p:spPr bwMode="auto">
              <a:xfrm>
                <a:off x="6192440" y="5210943"/>
                <a:ext cx="0" cy="4505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39" name="65 Conector angular"/>
            <p:cNvCxnSpPr/>
            <p:nvPr/>
          </p:nvCxnSpPr>
          <p:spPr bwMode="auto">
            <a:xfrm rot="10800000" flipV="1">
              <a:off x="7488588" y="4838540"/>
              <a:ext cx="216223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0" name="33 CuadroTexto"/>
            <p:cNvSpPr txBox="1">
              <a:spLocks noChangeArrowheads="1"/>
            </p:cNvSpPr>
            <p:nvPr/>
          </p:nvSpPr>
          <p:spPr bwMode="auto">
            <a:xfrm>
              <a:off x="6642502" y="4063091"/>
              <a:ext cx="837923" cy="29270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tx1"/>
                  </a:solidFill>
                </a:rPr>
                <a:t>Amp</a:t>
              </a:r>
              <a:r>
                <a:rPr lang="es-ES" sz="1400" dirty="0" smtClean="0">
                  <a:solidFill>
                    <a:schemeClr val="tx1"/>
                  </a:solidFill>
                </a:rPr>
                <a:t> 1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242" name="241 Rectángulo"/>
            <p:cNvSpPr/>
            <p:nvPr/>
          </p:nvSpPr>
          <p:spPr bwMode="auto">
            <a:xfrm>
              <a:off x="7704811" y="4644896"/>
              <a:ext cx="360040" cy="432048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</p:grpSp>
      <p:sp>
        <p:nvSpPr>
          <p:cNvPr id="258" name="257 Rectángulo"/>
          <p:cNvSpPr/>
          <p:nvPr/>
        </p:nvSpPr>
        <p:spPr>
          <a:xfrm>
            <a:off x="539812" y="1763613"/>
            <a:ext cx="374115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C) 2 Phase Combined Amplifiers</a:t>
            </a:r>
            <a:endParaRPr lang="es-ES" b="1" dirty="0"/>
          </a:p>
        </p:txBody>
      </p:sp>
      <p:grpSp>
        <p:nvGrpSpPr>
          <p:cNvPr id="344" name="343 Grupo"/>
          <p:cNvGrpSpPr/>
          <p:nvPr/>
        </p:nvGrpSpPr>
        <p:grpSpPr>
          <a:xfrm>
            <a:off x="4320232" y="2646799"/>
            <a:ext cx="1044116" cy="809002"/>
            <a:chOff x="4185223" y="2599823"/>
            <a:chExt cx="1044116" cy="809002"/>
          </a:xfrm>
        </p:grpSpPr>
        <p:cxnSp>
          <p:nvCxnSpPr>
            <p:cNvPr id="290" name="477 Forma"/>
            <p:cNvCxnSpPr/>
            <p:nvPr/>
          </p:nvCxnSpPr>
          <p:spPr bwMode="auto">
            <a:xfrm flipV="1">
              <a:off x="4185223" y="2784520"/>
              <a:ext cx="198034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1" name="290 Conector angular"/>
            <p:cNvCxnSpPr/>
            <p:nvPr/>
          </p:nvCxnSpPr>
          <p:spPr bwMode="auto">
            <a:xfrm flipV="1">
              <a:off x="4653275" y="2779521"/>
              <a:ext cx="265908" cy="322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2" name="291 Rectángulo"/>
            <p:cNvSpPr/>
            <p:nvPr/>
          </p:nvSpPr>
          <p:spPr bwMode="auto">
            <a:xfrm>
              <a:off x="4383257" y="2599823"/>
              <a:ext cx="270018" cy="3442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295" name="294 Rectángulo"/>
            <p:cNvSpPr/>
            <p:nvPr/>
          </p:nvSpPr>
          <p:spPr bwMode="auto">
            <a:xfrm>
              <a:off x="4761287" y="2599823"/>
              <a:ext cx="270018" cy="3442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297" name="477 Forma"/>
            <p:cNvCxnSpPr/>
            <p:nvPr/>
          </p:nvCxnSpPr>
          <p:spPr bwMode="auto">
            <a:xfrm>
              <a:off x="5031305" y="2782081"/>
              <a:ext cx="198034" cy="4677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0" name="33 CuadroTexto"/>
            <p:cNvSpPr txBox="1">
              <a:spLocks noChangeArrowheads="1"/>
            </p:cNvSpPr>
            <p:nvPr/>
          </p:nvSpPr>
          <p:spPr bwMode="auto">
            <a:xfrm>
              <a:off x="4284228" y="2915741"/>
              <a:ext cx="837923" cy="49308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2oo2</a:t>
              </a:r>
            </a:p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(series</a:t>
              </a:r>
              <a:r>
                <a:rPr lang="es-ES" sz="1400" dirty="0">
                  <a:solidFill>
                    <a:schemeClr val="tx1"/>
                  </a:solidFill>
                </a:rPr>
                <a:t>)</a:t>
              </a:r>
              <a:endParaRPr lang="es-ES" sz="1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43" name="342 Grupo"/>
          <p:cNvGrpSpPr/>
          <p:nvPr/>
        </p:nvGrpSpPr>
        <p:grpSpPr>
          <a:xfrm>
            <a:off x="3204108" y="4494122"/>
            <a:ext cx="1116124" cy="869891"/>
            <a:chOff x="3384128" y="4588860"/>
            <a:chExt cx="1116124" cy="869891"/>
          </a:xfrm>
        </p:grpSpPr>
        <p:cxnSp>
          <p:nvCxnSpPr>
            <p:cNvPr id="302" name="477 Forma"/>
            <p:cNvCxnSpPr/>
            <p:nvPr/>
          </p:nvCxnSpPr>
          <p:spPr bwMode="auto">
            <a:xfrm flipV="1">
              <a:off x="3600152" y="5046929"/>
              <a:ext cx="689597" cy="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3" name="477 Forma"/>
            <p:cNvCxnSpPr/>
            <p:nvPr/>
          </p:nvCxnSpPr>
          <p:spPr bwMode="auto">
            <a:xfrm flipV="1">
              <a:off x="3389650" y="4866908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4" name="477 Forma"/>
            <p:cNvCxnSpPr/>
            <p:nvPr/>
          </p:nvCxnSpPr>
          <p:spPr bwMode="auto">
            <a:xfrm flipV="1">
              <a:off x="3600152" y="4686889"/>
              <a:ext cx="570026" cy="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 bwMode="auto">
            <a:xfrm>
              <a:off x="3600152" y="4686888"/>
              <a:ext cx="0" cy="36004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477 Forma"/>
            <p:cNvCxnSpPr/>
            <p:nvPr/>
          </p:nvCxnSpPr>
          <p:spPr bwMode="auto">
            <a:xfrm rot="10800000" flipH="1" flipV="1">
              <a:off x="4079248" y="4684649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477 Forma"/>
            <p:cNvCxnSpPr/>
            <p:nvPr/>
          </p:nvCxnSpPr>
          <p:spPr bwMode="auto">
            <a:xfrm rot="10800000" flipH="1" flipV="1">
              <a:off x="4289750" y="4862431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 bwMode="auto">
            <a:xfrm rot="10800000" flipH="1">
              <a:off x="4289750" y="4684649"/>
              <a:ext cx="0" cy="36004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0" name="309 Rectángulo"/>
            <p:cNvSpPr/>
            <p:nvPr/>
          </p:nvSpPr>
          <p:spPr bwMode="auto">
            <a:xfrm>
              <a:off x="3996196" y="4594655"/>
              <a:ext cx="173982" cy="2218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300" name="299 Rectángulo"/>
            <p:cNvSpPr/>
            <p:nvPr/>
          </p:nvSpPr>
          <p:spPr bwMode="auto">
            <a:xfrm>
              <a:off x="3708164" y="4588860"/>
              <a:ext cx="173982" cy="2218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315" name="314 Rectángulo"/>
            <p:cNvSpPr/>
            <p:nvPr/>
          </p:nvSpPr>
          <p:spPr bwMode="auto">
            <a:xfrm>
              <a:off x="3995589" y="4941813"/>
              <a:ext cx="173982" cy="2218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317" name="316 Rectángulo"/>
            <p:cNvSpPr/>
            <p:nvPr/>
          </p:nvSpPr>
          <p:spPr bwMode="auto">
            <a:xfrm>
              <a:off x="3707557" y="4936018"/>
              <a:ext cx="173982" cy="2218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321" name="33 CuadroTexto"/>
            <p:cNvSpPr txBox="1">
              <a:spLocks noChangeArrowheads="1"/>
            </p:cNvSpPr>
            <p:nvPr/>
          </p:nvSpPr>
          <p:spPr bwMode="auto">
            <a:xfrm>
              <a:off x="3384128" y="5166042"/>
              <a:ext cx="1107941" cy="29270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1oo2-2oo2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2" name="341 Grupo"/>
          <p:cNvGrpSpPr/>
          <p:nvPr/>
        </p:nvGrpSpPr>
        <p:grpSpPr>
          <a:xfrm>
            <a:off x="8648895" y="4458118"/>
            <a:ext cx="1107941" cy="1049911"/>
            <a:chOff x="8604708" y="4386110"/>
            <a:chExt cx="1107941" cy="1049911"/>
          </a:xfrm>
        </p:grpSpPr>
        <p:cxnSp>
          <p:nvCxnSpPr>
            <p:cNvPr id="334" name="477 Forma"/>
            <p:cNvCxnSpPr/>
            <p:nvPr/>
          </p:nvCxnSpPr>
          <p:spPr bwMode="auto">
            <a:xfrm flipV="1">
              <a:off x="8964748" y="5075981"/>
              <a:ext cx="396044" cy="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2" name="477 Forma"/>
            <p:cNvCxnSpPr/>
            <p:nvPr/>
          </p:nvCxnSpPr>
          <p:spPr bwMode="auto">
            <a:xfrm>
              <a:off x="8754246" y="4787949"/>
              <a:ext cx="819967" cy="477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477 Forma"/>
            <p:cNvCxnSpPr/>
            <p:nvPr/>
          </p:nvCxnSpPr>
          <p:spPr bwMode="auto">
            <a:xfrm flipV="1">
              <a:off x="8964748" y="4484140"/>
              <a:ext cx="396044" cy="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324 Conector recto"/>
            <p:cNvCxnSpPr/>
            <p:nvPr/>
          </p:nvCxnSpPr>
          <p:spPr bwMode="auto">
            <a:xfrm>
              <a:off x="8964748" y="4484138"/>
              <a:ext cx="0" cy="591843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327 Conector recto"/>
            <p:cNvCxnSpPr/>
            <p:nvPr/>
          </p:nvCxnSpPr>
          <p:spPr bwMode="auto">
            <a:xfrm flipV="1">
              <a:off x="9360792" y="4481899"/>
              <a:ext cx="0" cy="594081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0" name="329 Rectángulo"/>
            <p:cNvSpPr/>
            <p:nvPr/>
          </p:nvSpPr>
          <p:spPr bwMode="auto">
            <a:xfrm>
              <a:off x="9072760" y="4386110"/>
              <a:ext cx="173982" cy="2218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331" name="330 Rectángulo"/>
            <p:cNvSpPr/>
            <p:nvPr/>
          </p:nvSpPr>
          <p:spPr bwMode="auto">
            <a:xfrm>
              <a:off x="9072760" y="4962174"/>
              <a:ext cx="173982" cy="2218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332" name="331 Rectángulo"/>
            <p:cNvSpPr/>
            <p:nvPr/>
          </p:nvSpPr>
          <p:spPr bwMode="auto">
            <a:xfrm>
              <a:off x="9072153" y="4674142"/>
              <a:ext cx="173982" cy="2218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333" name="33 CuadroTexto"/>
            <p:cNvSpPr txBox="1">
              <a:spLocks noChangeArrowheads="1"/>
            </p:cNvSpPr>
            <p:nvPr/>
          </p:nvSpPr>
          <p:spPr bwMode="auto">
            <a:xfrm>
              <a:off x="8604708" y="5143312"/>
              <a:ext cx="1107941" cy="29270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2oo3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8" name="367 Rectángulo"/>
          <p:cNvSpPr/>
          <p:nvPr/>
        </p:nvSpPr>
        <p:spPr>
          <a:xfrm>
            <a:off x="5832389" y="2375568"/>
            <a:ext cx="2577950" cy="1008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No </a:t>
            </a:r>
            <a:r>
              <a:rPr lang="es-ES" sz="1600" b="1" dirty="0" err="1" smtClean="0">
                <a:solidFill>
                  <a:srgbClr val="0070C0"/>
                </a:solidFill>
              </a:rPr>
              <a:t>Redundancy</a:t>
            </a:r>
            <a:r>
              <a:rPr lang="es-ES" sz="1600" b="1" dirty="0" smtClean="0">
                <a:solidFill>
                  <a:srgbClr val="0070C0"/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00B050"/>
                </a:solidFill>
              </a:rPr>
              <a:t>Po: x2</a:t>
            </a:r>
          </a:p>
          <a:p>
            <a:pPr lvl="1">
              <a:buFont typeface="Arial" pitchFamily="34" charset="0"/>
              <a:buChar char="•"/>
            </a:pPr>
            <a:r>
              <a:rPr lang="es-ES" sz="1600" b="1" dirty="0" err="1" smtClean="0">
                <a:solidFill>
                  <a:srgbClr val="00B050"/>
                </a:solidFill>
              </a:rPr>
              <a:t>Cost</a:t>
            </a:r>
            <a:r>
              <a:rPr lang="es-ES" sz="1600" b="1" dirty="0" smtClean="0">
                <a:solidFill>
                  <a:srgbClr val="00B050"/>
                </a:solidFill>
              </a:rPr>
              <a:t>: x2.3 </a:t>
            </a:r>
          </a:p>
          <a:p>
            <a:pPr lvl="1">
              <a:buFont typeface="Arial" pitchFamily="34" charset="0"/>
              <a:buChar char="•"/>
            </a:pPr>
            <a:r>
              <a:rPr lang="es-ES" sz="1600" b="1" dirty="0" err="1" smtClean="0">
                <a:solidFill>
                  <a:srgbClr val="FF0000"/>
                </a:solidFill>
              </a:rPr>
              <a:t>Lower</a:t>
            </a:r>
            <a:r>
              <a:rPr lang="es-ES" sz="1600" b="1" dirty="0" smtClean="0">
                <a:solidFill>
                  <a:srgbClr val="FF0000"/>
                </a:solidFill>
              </a:rPr>
              <a:t> </a:t>
            </a:r>
            <a:r>
              <a:rPr lang="es-ES" sz="1600" b="1" dirty="0" err="1" smtClean="0">
                <a:solidFill>
                  <a:srgbClr val="FF0000"/>
                </a:solidFill>
              </a:rPr>
              <a:t>Reliability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369" name="368 Rectángulo"/>
          <p:cNvSpPr/>
          <p:nvPr/>
        </p:nvSpPr>
        <p:spPr>
          <a:xfrm>
            <a:off x="3151170" y="6768169"/>
            <a:ext cx="1935145" cy="779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00B050"/>
                </a:solidFill>
              </a:rPr>
              <a:t>Po: x2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err="1" smtClean="0">
                <a:solidFill>
                  <a:srgbClr val="FF0000"/>
                </a:solidFill>
              </a:rPr>
              <a:t>Cost</a:t>
            </a:r>
            <a:r>
              <a:rPr lang="es-ES" sz="1600" b="1" dirty="0" smtClean="0">
                <a:solidFill>
                  <a:srgbClr val="FF0000"/>
                </a:solidFill>
              </a:rPr>
              <a:t>: x5 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err="1" smtClean="0">
                <a:solidFill>
                  <a:srgbClr val="00B050"/>
                </a:solidFill>
              </a:rPr>
              <a:t>Higher</a:t>
            </a:r>
            <a:r>
              <a:rPr lang="es-ES" sz="1600" b="1" dirty="0" smtClean="0">
                <a:solidFill>
                  <a:srgbClr val="00B050"/>
                </a:solidFill>
              </a:rPr>
              <a:t> </a:t>
            </a:r>
            <a:r>
              <a:rPr lang="es-ES" sz="1600" b="1" dirty="0" err="1" smtClean="0">
                <a:solidFill>
                  <a:srgbClr val="00B050"/>
                </a:solidFill>
              </a:rPr>
              <a:t>Reliability</a:t>
            </a:r>
            <a:endParaRPr lang="es-ES" sz="1600" b="1" dirty="0">
              <a:solidFill>
                <a:srgbClr val="00B050"/>
              </a:solidFill>
            </a:endParaRPr>
          </a:p>
        </p:txBody>
      </p:sp>
      <p:sp>
        <p:nvSpPr>
          <p:cNvPr id="380" name="379 Rectángulo"/>
          <p:cNvSpPr/>
          <p:nvPr/>
        </p:nvSpPr>
        <p:spPr>
          <a:xfrm>
            <a:off x="7812454" y="6768169"/>
            <a:ext cx="1935145" cy="779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00B050"/>
                </a:solidFill>
              </a:rPr>
              <a:t>Po: x2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err="1" smtClean="0">
                <a:solidFill>
                  <a:srgbClr val="00B050"/>
                </a:solidFill>
              </a:rPr>
              <a:t>Cost</a:t>
            </a:r>
            <a:r>
              <a:rPr lang="es-ES" sz="1600" b="1" dirty="0" smtClean="0">
                <a:solidFill>
                  <a:srgbClr val="00B050"/>
                </a:solidFill>
              </a:rPr>
              <a:t>: x4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err="1" smtClean="0">
                <a:solidFill>
                  <a:srgbClr val="00B050"/>
                </a:solidFill>
              </a:rPr>
              <a:t>Higher</a:t>
            </a:r>
            <a:r>
              <a:rPr lang="es-ES" sz="1600" b="1" dirty="0" smtClean="0">
                <a:solidFill>
                  <a:srgbClr val="00B050"/>
                </a:solidFill>
              </a:rPr>
              <a:t> </a:t>
            </a:r>
            <a:r>
              <a:rPr lang="es-ES" sz="1600" b="1" dirty="0" err="1" smtClean="0">
                <a:solidFill>
                  <a:srgbClr val="00B050"/>
                </a:solidFill>
              </a:rPr>
              <a:t>Reliability</a:t>
            </a:r>
            <a:endParaRPr lang="es-ES" sz="1600" b="1" dirty="0">
              <a:solidFill>
                <a:srgbClr val="00B050"/>
              </a:solidFill>
            </a:endParaRPr>
          </a:p>
        </p:txBody>
      </p:sp>
      <p:sp>
        <p:nvSpPr>
          <p:cNvPr id="204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SSPA: Redundancy Configurations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205" name="33 CuadroTexto"/>
          <p:cNvSpPr txBox="1">
            <a:spLocks noChangeArrowheads="1"/>
          </p:cNvSpPr>
          <p:nvPr/>
        </p:nvSpPr>
        <p:spPr bwMode="auto">
          <a:xfrm>
            <a:off x="7560592" y="4891284"/>
            <a:ext cx="837923" cy="29270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 err="1" smtClean="0">
                <a:solidFill>
                  <a:schemeClr val="tx1"/>
                </a:solidFill>
              </a:rPr>
              <a:t>Sw</a:t>
            </a:r>
            <a:r>
              <a:rPr lang="es-ES" sz="1400" dirty="0" smtClean="0">
                <a:solidFill>
                  <a:schemeClr val="tx1"/>
                </a:solidFill>
              </a:rPr>
              <a:t> 1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206" name="33 CuadroTexto"/>
          <p:cNvSpPr txBox="1">
            <a:spLocks noChangeArrowheads="1"/>
          </p:cNvSpPr>
          <p:nvPr/>
        </p:nvSpPr>
        <p:spPr bwMode="auto">
          <a:xfrm>
            <a:off x="7298733" y="6151424"/>
            <a:ext cx="837923" cy="29270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 err="1" smtClean="0">
                <a:solidFill>
                  <a:schemeClr val="tx1"/>
                </a:solidFill>
              </a:rPr>
              <a:t>Sw</a:t>
            </a:r>
            <a:r>
              <a:rPr lang="es-ES" sz="1400" dirty="0" smtClean="0">
                <a:solidFill>
                  <a:schemeClr val="tx1"/>
                </a:solidFill>
              </a:rPr>
              <a:t> 2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/>
      <p:bldP spid="404" grpId="0"/>
      <p:bldP spid="404" grpId="1"/>
      <p:bldP spid="4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7338" y="1295561"/>
            <a:ext cx="9393237" cy="33829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RELIABILITY PREDICTION: Definitions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Reliability, R(t): </a:t>
            </a:r>
            <a:r>
              <a:rPr lang="en-GB" sz="2000" b="1" dirty="0" smtClean="0">
                <a:solidFill>
                  <a:srgbClr val="000000"/>
                </a:solidFill>
              </a:rPr>
              <a:t>Probability that a system will perform under specs for a stated mission time, t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13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Failure Rate, FR:</a:t>
            </a:r>
            <a:r>
              <a:rPr lang="en-GB" sz="2000" b="1" dirty="0" smtClean="0">
                <a:solidFill>
                  <a:srgbClr val="C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Expected number of failures per unit time of operation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Mean Time Between Failure, MTBF: </a:t>
            </a:r>
            <a:r>
              <a:rPr lang="en-US" sz="2000" b="1" dirty="0" smtClean="0">
                <a:solidFill>
                  <a:srgbClr val="000000"/>
                </a:solidFill>
              </a:rPr>
              <a:t>Average time that a (repairable) system operates between </a:t>
            </a:r>
            <a:r>
              <a:rPr lang="es-ES" sz="2000" b="1" dirty="0" err="1" smtClean="0">
                <a:solidFill>
                  <a:srgbClr val="000000"/>
                </a:solidFill>
              </a:rPr>
              <a:t>failures</a:t>
            </a:r>
            <a:r>
              <a:rPr lang="en-GB" sz="2000" b="1" dirty="0" smtClean="0">
                <a:solidFill>
                  <a:srgbClr val="000000"/>
                </a:solidFill>
              </a:rPr>
              <a:t> 	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0000"/>
                </a:solidFill>
                <a:cs typeface="Times New Roman" pitchFamily="16" charset="0"/>
              </a:rPr>
              <a:t>For a system with a constant Failure Rate (FR = </a:t>
            </a:r>
            <a:r>
              <a:rPr lang="en-GB" sz="2000" b="1" dirty="0" smtClean="0">
                <a:solidFill>
                  <a:srgbClr val="000000"/>
                </a:solidFill>
              </a:rPr>
              <a:t>λ) </a:t>
            </a:r>
            <a:r>
              <a:rPr lang="en-GB" sz="2000" b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Exponential Law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	</a:t>
            </a:r>
          </a:p>
        </p:txBody>
      </p:sp>
      <p:graphicFrame>
        <p:nvGraphicFramePr>
          <p:cNvPr id="1030" name="Object 2"/>
          <p:cNvGraphicFramePr>
            <a:graphicFrameLocks noChangeAspect="1"/>
          </p:cNvGraphicFramePr>
          <p:nvPr/>
        </p:nvGraphicFramePr>
        <p:xfrm>
          <a:off x="1795463" y="4679950"/>
          <a:ext cx="4665662" cy="1308100"/>
        </p:xfrm>
        <a:graphic>
          <a:graphicData uri="http://schemas.openxmlformats.org/presentationml/2006/ole">
            <p:oleObj spid="_x0000_s1030" name="Equation" r:id="rId3" imgW="2171520" imgH="609480" progId="Equation.DSMT4">
              <p:embed/>
            </p:oleObj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SSPA: Redundancy Configurations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9631497" y="7202497"/>
            <a:ext cx="449128" cy="24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18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7338" y="1296988"/>
            <a:ext cx="9793287" cy="5831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RELIABILITY PREDICTION: Definitions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ACTIVE </a:t>
            </a:r>
            <a:r>
              <a:rPr lang="en-GB" sz="2000" b="1" dirty="0" err="1" smtClean="0">
                <a:solidFill>
                  <a:srgbClr val="000000"/>
                </a:solidFill>
              </a:rPr>
              <a:t>v.s</a:t>
            </a:r>
            <a:r>
              <a:rPr lang="en-GB" sz="2000" b="1" dirty="0" smtClean="0">
                <a:solidFill>
                  <a:srgbClr val="000000"/>
                </a:solidFill>
              </a:rPr>
              <a:t>. STANDBY REDUNDANCIES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Active Redundancy: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Redundant components are continuously energized and sharing a portion of the load</a:t>
            </a:r>
          </a:p>
          <a:p>
            <a:pPr lvl="2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	(e.g.: three power supply modules operate in parallel with current share, featuring an automatic balance)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SSPA: Redundancy Configurations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9619" y="4579468"/>
            <a:ext cx="928459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Standby (Inactive) Redundancy: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Different strategies can be followed for standby redundancy: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HOT: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standby failure rate = operating failure rate </a:t>
            </a:r>
          </a:p>
          <a:p>
            <a:pPr lvl="2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	(e.g.: standby amplifier delivers rated RF power to a dummy load)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F26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WARM: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standby failure rate &lt; operating failure rate</a:t>
            </a:r>
          </a:p>
          <a:p>
            <a:pPr lvl="2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	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(e.g.: standby amplifier is energized, but delivers no RF)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COLD: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 standby failure rate = 0</a:t>
            </a:r>
          </a:p>
          <a:p>
            <a:pPr lvl="2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	(e.g.: standby amplifier is switched off)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59792" y="1462409"/>
            <a:ext cx="9367837" cy="656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ISHP: ESS Bilbao H+ ECR Ion Source 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i="1" dirty="0" smtClean="0">
                <a:solidFill>
                  <a:srgbClr val="000000"/>
                </a:solidFill>
              </a:rPr>
              <a:t>Description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i="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ISHP Microwave System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i="1" dirty="0" smtClean="0">
                <a:solidFill>
                  <a:srgbClr val="000000"/>
                </a:solidFill>
              </a:rPr>
              <a:t>Block Diagram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i="1" dirty="0" smtClean="0">
                <a:solidFill>
                  <a:srgbClr val="000000"/>
                </a:solidFill>
              </a:rPr>
              <a:t>Klystron Amplifier, RFGEN, ATU, Control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i="1" dirty="0" smtClean="0">
                <a:solidFill>
                  <a:srgbClr val="000000"/>
                </a:solidFill>
              </a:rPr>
              <a:t>Why an SSPA?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i="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SSPA Design 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i="1" dirty="0" smtClean="0">
                <a:solidFill>
                  <a:srgbClr val="000000"/>
                </a:solidFill>
              </a:rPr>
              <a:t>Redundancy Configurations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i="1" dirty="0" smtClean="0">
                <a:solidFill>
                  <a:srgbClr val="000000"/>
                </a:solidFill>
              </a:rPr>
              <a:t>1:2 Phase Combined Redundancy System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i="1" dirty="0" smtClean="0">
                <a:solidFill>
                  <a:srgbClr val="000000"/>
                </a:solidFill>
              </a:rPr>
              <a:t>1-kW Module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i="1" dirty="0" smtClean="0">
                <a:solidFill>
                  <a:srgbClr val="000000"/>
                </a:solidFill>
              </a:rPr>
              <a:t>WG Switches and Components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i="1" dirty="0" smtClean="0">
                <a:solidFill>
                  <a:srgbClr val="000000"/>
                </a:solidFill>
              </a:rPr>
              <a:t>Power Supplies /  Control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i="1" dirty="0" smtClean="0">
                <a:solidFill>
                  <a:srgbClr val="000000"/>
                </a:solidFill>
              </a:rPr>
              <a:t>Phase Matching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i="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Bibliography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Acknowledgements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Contents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564148" y="1474788"/>
          <a:ext cx="1689100" cy="1711325"/>
        </p:xfrm>
        <a:graphic>
          <a:graphicData uri="http://schemas.openxmlformats.org/presentationml/2006/ole">
            <p:oleObj spid="_x0000_s48131" name="Equation" r:id="rId3" imgW="1054080" imgH="1066680" progId="Equation.DSMT4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932300" y="3347789"/>
          <a:ext cx="3541713" cy="1187450"/>
        </p:xfrm>
        <a:graphic>
          <a:graphicData uri="http://schemas.openxmlformats.org/presentationml/2006/ole">
            <p:oleObj spid="_x0000_s48132" name="Equation" r:id="rId4" imgW="1968480" imgH="66024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59792" y="5866903"/>
          <a:ext cx="3771900" cy="1657350"/>
        </p:xfrm>
        <a:graphic>
          <a:graphicData uri="http://schemas.openxmlformats.org/presentationml/2006/ole">
            <p:oleObj spid="_x0000_s48133" name="Equation" r:id="rId5" imgW="2082600" imgH="914400" progId="Equation.DSMT4">
              <p:embed/>
            </p:oleObj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7338" y="1223553"/>
            <a:ext cx="9393237" cy="6227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RELIABILITY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PREDICTION: Analysis of SSPA configurations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Series configuration: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9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Parallel configuration: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9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k-out-of-n configuration: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	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6228444" y="1926719"/>
            <a:ext cx="1044116" cy="809002"/>
            <a:chOff x="4185223" y="2599823"/>
            <a:chExt cx="1044116" cy="809002"/>
          </a:xfrm>
        </p:grpSpPr>
        <p:cxnSp>
          <p:nvCxnSpPr>
            <p:cNvPr id="11" name="477 Forma"/>
            <p:cNvCxnSpPr/>
            <p:nvPr/>
          </p:nvCxnSpPr>
          <p:spPr bwMode="auto">
            <a:xfrm flipV="1">
              <a:off x="4185223" y="2784520"/>
              <a:ext cx="198034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11 Conector angular"/>
            <p:cNvCxnSpPr/>
            <p:nvPr/>
          </p:nvCxnSpPr>
          <p:spPr bwMode="auto">
            <a:xfrm flipV="1">
              <a:off x="4653275" y="2779521"/>
              <a:ext cx="265908" cy="322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12 Rectángulo"/>
            <p:cNvSpPr/>
            <p:nvPr/>
          </p:nvSpPr>
          <p:spPr bwMode="auto">
            <a:xfrm>
              <a:off x="4383257" y="2599823"/>
              <a:ext cx="270018" cy="3442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14" name="13 Rectángulo"/>
            <p:cNvSpPr/>
            <p:nvPr/>
          </p:nvSpPr>
          <p:spPr bwMode="auto">
            <a:xfrm>
              <a:off x="4761287" y="2599823"/>
              <a:ext cx="270018" cy="3442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15" name="477 Forma"/>
            <p:cNvCxnSpPr/>
            <p:nvPr/>
          </p:nvCxnSpPr>
          <p:spPr bwMode="auto">
            <a:xfrm>
              <a:off x="5031305" y="2782081"/>
              <a:ext cx="198034" cy="4677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33 CuadroTexto"/>
            <p:cNvSpPr txBox="1">
              <a:spLocks noChangeArrowheads="1"/>
            </p:cNvSpPr>
            <p:nvPr/>
          </p:nvSpPr>
          <p:spPr bwMode="auto">
            <a:xfrm>
              <a:off x="4284228" y="2915741"/>
              <a:ext cx="837923" cy="49308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2oo2</a:t>
              </a:r>
            </a:p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(series</a:t>
              </a:r>
              <a:r>
                <a:rPr lang="es-ES" sz="1400" dirty="0">
                  <a:solidFill>
                    <a:schemeClr val="tx1"/>
                  </a:solidFill>
                </a:rPr>
                <a:t>)</a:t>
              </a:r>
              <a:endParaRPr lang="es-ES" sz="1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738 Grupo"/>
          <p:cNvGrpSpPr/>
          <p:nvPr/>
        </p:nvGrpSpPr>
        <p:grpSpPr>
          <a:xfrm>
            <a:off x="3852180" y="3527809"/>
            <a:ext cx="1110602" cy="992333"/>
            <a:chOff x="4757802" y="5415796"/>
            <a:chExt cx="1110602" cy="992333"/>
          </a:xfrm>
        </p:grpSpPr>
        <p:sp>
          <p:nvSpPr>
            <p:cNvPr id="18" name="17 Rectángulo"/>
            <p:cNvSpPr/>
            <p:nvPr/>
          </p:nvSpPr>
          <p:spPr bwMode="auto">
            <a:xfrm>
              <a:off x="5184328" y="5415796"/>
              <a:ext cx="270018" cy="3442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19" name="18 Rectángulo"/>
            <p:cNvSpPr/>
            <p:nvPr/>
          </p:nvSpPr>
          <p:spPr bwMode="auto">
            <a:xfrm>
              <a:off x="5189850" y="5811840"/>
              <a:ext cx="270018" cy="3442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20" name="477 Forma"/>
            <p:cNvCxnSpPr/>
            <p:nvPr/>
          </p:nvCxnSpPr>
          <p:spPr bwMode="auto">
            <a:xfrm flipV="1">
              <a:off x="4968304" y="5937839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477 Forma"/>
            <p:cNvCxnSpPr/>
            <p:nvPr/>
          </p:nvCxnSpPr>
          <p:spPr bwMode="auto">
            <a:xfrm flipV="1">
              <a:off x="4757802" y="5760057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477 Forma"/>
            <p:cNvCxnSpPr/>
            <p:nvPr/>
          </p:nvCxnSpPr>
          <p:spPr bwMode="auto">
            <a:xfrm flipV="1">
              <a:off x="4968304" y="5577799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 bwMode="auto">
            <a:xfrm>
              <a:off x="4968304" y="5580037"/>
              <a:ext cx="0" cy="36004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477 Forma"/>
            <p:cNvCxnSpPr/>
            <p:nvPr/>
          </p:nvCxnSpPr>
          <p:spPr bwMode="auto">
            <a:xfrm rot="10800000" flipH="1" flipV="1">
              <a:off x="5447400" y="5577798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477 Forma"/>
            <p:cNvCxnSpPr/>
            <p:nvPr/>
          </p:nvCxnSpPr>
          <p:spPr bwMode="auto">
            <a:xfrm rot="10800000" flipH="1" flipV="1">
              <a:off x="5657902" y="5755580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477 Forma"/>
            <p:cNvCxnSpPr/>
            <p:nvPr/>
          </p:nvCxnSpPr>
          <p:spPr bwMode="auto">
            <a:xfrm rot="10800000" flipH="1" flipV="1">
              <a:off x="5447400" y="5937838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 bwMode="auto">
            <a:xfrm rot="10800000" flipH="1">
              <a:off x="5657902" y="5577798"/>
              <a:ext cx="0" cy="36004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33 CuadroTexto"/>
            <p:cNvSpPr txBox="1">
              <a:spLocks noChangeArrowheads="1"/>
            </p:cNvSpPr>
            <p:nvPr/>
          </p:nvSpPr>
          <p:spPr bwMode="auto">
            <a:xfrm>
              <a:off x="4896296" y="6115420"/>
              <a:ext cx="837923" cy="29270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1oo2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7056536" y="4571925"/>
            <a:ext cx="1116124" cy="869891"/>
            <a:chOff x="3384128" y="4588860"/>
            <a:chExt cx="1116124" cy="869891"/>
          </a:xfrm>
        </p:grpSpPr>
        <p:cxnSp>
          <p:nvCxnSpPr>
            <p:cNvPr id="30" name="477 Forma"/>
            <p:cNvCxnSpPr/>
            <p:nvPr/>
          </p:nvCxnSpPr>
          <p:spPr bwMode="auto">
            <a:xfrm flipV="1">
              <a:off x="3600152" y="5046929"/>
              <a:ext cx="689597" cy="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477 Forma"/>
            <p:cNvCxnSpPr/>
            <p:nvPr/>
          </p:nvCxnSpPr>
          <p:spPr bwMode="auto">
            <a:xfrm flipV="1">
              <a:off x="3389650" y="4866908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477 Forma"/>
            <p:cNvCxnSpPr/>
            <p:nvPr/>
          </p:nvCxnSpPr>
          <p:spPr bwMode="auto">
            <a:xfrm flipV="1">
              <a:off x="3600152" y="4686889"/>
              <a:ext cx="570026" cy="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 bwMode="auto">
            <a:xfrm>
              <a:off x="3600152" y="4686888"/>
              <a:ext cx="0" cy="36004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477 Forma"/>
            <p:cNvCxnSpPr/>
            <p:nvPr/>
          </p:nvCxnSpPr>
          <p:spPr bwMode="auto">
            <a:xfrm rot="10800000" flipH="1" flipV="1">
              <a:off x="4079248" y="4684649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477 Forma"/>
            <p:cNvCxnSpPr/>
            <p:nvPr/>
          </p:nvCxnSpPr>
          <p:spPr bwMode="auto">
            <a:xfrm rot="10800000" flipH="1" flipV="1">
              <a:off x="4289750" y="4862431"/>
              <a:ext cx="210502" cy="223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 bwMode="auto">
            <a:xfrm rot="10800000" flipH="1">
              <a:off x="4289750" y="4684649"/>
              <a:ext cx="0" cy="36004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36 Rectángulo"/>
            <p:cNvSpPr/>
            <p:nvPr/>
          </p:nvSpPr>
          <p:spPr bwMode="auto">
            <a:xfrm>
              <a:off x="3996196" y="4594655"/>
              <a:ext cx="173982" cy="2218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38" name="37 Rectángulo"/>
            <p:cNvSpPr/>
            <p:nvPr/>
          </p:nvSpPr>
          <p:spPr bwMode="auto">
            <a:xfrm>
              <a:off x="3708164" y="4588860"/>
              <a:ext cx="173982" cy="2218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39" name="38 Rectángulo"/>
            <p:cNvSpPr/>
            <p:nvPr/>
          </p:nvSpPr>
          <p:spPr bwMode="auto">
            <a:xfrm>
              <a:off x="3995589" y="4941813"/>
              <a:ext cx="173982" cy="2218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40" name="39 Rectángulo"/>
            <p:cNvSpPr/>
            <p:nvPr/>
          </p:nvSpPr>
          <p:spPr bwMode="auto">
            <a:xfrm>
              <a:off x="3707557" y="4936018"/>
              <a:ext cx="173982" cy="2218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41" name="33 CuadroTexto"/>
            <p:cNvSpPr txBox="1">
              <a:spLocks noChangeArrowheads="1"/>
            </p:cNvSpPr>
            <p:nvPr/>
          </p:nvSpPr>
          <p:spPr bwMode="auto">
            <a:xfrm>
              <a:off x="3384128" y="5166042"/>
              <a:ext cx="1107941" cy="29270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1oo2-2oo2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5004308" y="6150306"/>
            <a:ext cx="1107941" cy="1049911"/>
            <a:chOff x="8604708" y="4386110"/>
            <a:chExt cx="1107941" cy="1049911"/>
          </a:xfrm>
        </p:grpSpPr>
        <p:cxnSp>
          <p:nvCxnSpPr>
            <p:cNvPr id="43" name="477 Forma"/>
            <p:cNvCxnSpPr/>
            <p:nvPr/>
          </p:nvCxnSpPr>
          <p:spPr bwMode="auto">
            <a:xfrm flipV="1">
              <a:off x="8964748" y="5075981"/>
              <a:ext cx="396044" cy="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477 Forma"/>
            <p:cNvCxnSpPr/>
            <p:nvPr/>
          </p:nvCxnSpPr>
          <p:spPr bwMode="auto">
            <a:xfrm>
              <a:off x="8754246" y="4787949"/>
              <a:ext cx="819967" cy="477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477 Forma"/>
            <p:cNvCxnSpPr/>
            <p:nvPr/>
          </p:nvCxnSpPr>
          <p:spPr bwMode="auto">
            <a:xfrm flipV="1">
              <a:off x="8964748" y="4484140"/>
              <a:ext cx="396044" cy="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 bwMode="auto">
            <a:xfrm>
              <a:off x="8964748" y="4484138"/>
              <a:ext cx="0" cy="591843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46 Conector recto"/>
            <p:cNvCxnSpPr/>
            <p:nvPr/>
          </p:nvCxnSpPr>
          <p:spPr bwMode="auto">
            <a:xfrm flipV="1">
              <a:off x="9360792" y="4481899"/>
              <a:ext cx="0" cy="594081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47 Rectángulo"/>
            <p:cNvSpPr/>
            <p:nvPr/>
          </p:nvSpPr>
          <p:spPr bwMode="auto">
            <a:xfrm>
              <a:off x="9072760" y="4386110"/>
              <a:ext cx="173982" cy="2218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49" name="48 Rectángulo"/>
            <p:cNvSpPr/>
            <p:nvPr/>
          </p:nvSpPr>
          <p:spPr bwMode="auto">
            <a:xfrm>
              <a:off x="9072760" y="4962174"/>
              <a:ext cx="173982" cy="2218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50" name="49 Rectángulo"/>
            <p:cNvSpPr/>
            <p:nvPr/>
          </p:nvSpPr>
          <p:spPr bwMode="auto">
            <a:xfrm>
              <a:off x="9072153" y="4674142"/>
              <a:ext cx="173982" cy="2218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51" name="33 CuadroTexto"/>
            <p:cNvSpPr txBox="1">
              <a:spLocks noChangeArrowheads="1"/>
            </p:cNvSpPr>
            <p:nvPr/>
          </p:nvSpPr>
          <p:spPr bwMode="auto">
            <a:xfrm>
              <a:off x="8604708" y="5143312"/>
              <a:ext cx="1107941" cy="29270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2oo3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8134" name="Object 3"/>
          <p:cNvGraphicFramePr>
            <a:graphicFrameLocks noChangeAspect="1"/>
          </p:cNvGraphicFramePr>
          <p:nvPr/>
        </p:nvGraphicFramePr>
        <p:xfrm>
          <a:off x="7333691" y="1655601"/>
          <a:ext cx="1343025" cy="1060450"/>
        </p:xfrm>
        <a:graphic>
          <a:graphicData uri="http://schemas.openxmlformats.org/presentationml/2006/ole">
            <p:oleObj spid="_x0000_s48134" name="Equation" r:id="rId6" imgW="838080" imgH="660240" progId="Equation.DSMT4">
              <p:embed/>
            </p:oleObj>
          </a:graphicData>
        </a:graphic>
      </p:graphicFrame>
      <p:graphicFrame>
        <p:nvGraphicFramePr>
          <p:cNvPr id="48135" name="Object 5"/>
          <p:cNvGraphicFramePr>
            <a:graphicFrameLocks noChangeAspect="1"/>
          </p:cNvGraphicFramePr>
          <p:nvPr/>
        </p:nvGraphicFramePr>
        <p:xfrm>
          <a:off x="6048424" y="6003242"/>
          <a:ext cx="2690813" cy="1196975"/>
        </p:xfrm>
        <a:graphic>
          <a:graphicData uri="http://schemas.openxmlformats.org/presentationml/2006/ole">
            <p:oleObj spid="_x0000_s48135" name="Equation" r:id="rId7" imgW="1485720" imgH="660240" progId="Equation.DSMT4">
              <p:embed/>
            </p:oleObj>
          </a:graphicData>
        </a:graphic>
      </p:graphicFrame>
      <p:graphicFrame>
        <p:nvGraphicFramePr>
          <p:cNvPr id="48136" name="Object 4"/>
          <p:cNvGraphicFramePr>
            <a:graphicFrameLocks noChangeAspect="1"/>
          </p:cNvGraphicFramePr>
          <p:nvPr/>
        </p:nvGraphicFramePr>
        <p:xfrm>
          <a:off x="359792" y="3645768"/>
          <a:ext cx="2765425" cy="1646237"/>
        </p:xfrm>
        <a:graphic>
          <a:graphicData uri="http://schemas.openxmlformats.org/presentationml/2006/ole">
            <p:oleObj spid="_x0000_s48136" name="Equation" r:id="rId8" imgW="1536480" imgH="914400" progId="Equation.DSMT4">
              <p:embed/>
            </p:oleObj>
          </a:graphicData>
        </a:graphic>
      </p:graphicFrame>
      <p:graphicFrame>
        <p:nvGraphicFramePr>
          <p:cNvPr id="48137" name="Object 4"/>
          <p:cNvGraphicFramePr>
            <a:graphicFrameLocks noChangeAspect="1"/>
          </p:cNvGraphicFramePr>
          <p:nvPr/>
        </p:nvGraphicFramePr>
        <p:xfrm>
          <a:off x="8250869" y="4319897"/>
          <a:ext cx="1577975" cy="1187450"/>
        </p:xfrm>
        <a:graphic>
          <a:graphicData uri="http://schemas.openxmlformats.org/presentationml/2006/ole">
            <p:oleObj spid="_x0000_s48137" name="Equation" r:id="rId9" imgW="876240" imgH="660240" progId="Equation.DSMT4">
              <p:embed/>
            </p:oleObj>
          </a:graphicData>
        </a:graphic>
      </p:graphicFrame>
      <p:cxnSp>
        <p:nvCxnSpPr>
          <p:cNvPr id="56" name="55 Conector recto"/>
          <p:cNvCxnSpPr/>
          <p:nvPr/>
        </p:nvCxnSpPr>
        <p:spPr bwMode="auto">
          <a:xfrm>
            <a:off x="72008" y="3239777"/>
            <a:ext cx="98648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56 Conector recto"/>
          <p:cNvCxnSpPr/>
          <p:nvPr/>
        </p:nvCxnSpPr>
        <p:spPr bwMode="auto">
          <a:xfrm>
            <a:off x="71760" y="5508029"/>
            <a:ext cx="98648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SSPA: Redundancy Configurations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4528268"/>
          </a:xfrm>
        </p:spPr>
        <p:txBody>
          <a:bodyPr anchor="t"/>
          <a:lstStyle/>
          <a:p>
            <a:pPr algn="l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s-ES" sz="1800" dirty="0"/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162865" y="1943633"/>
          <a:ext cx="9882003" cy="4678363"/>
        </p:xfrm>
        <a:graphic>
          <a:graphicData uri="http://schemas.openxmlformats.org/presentationml/2006/ole">
            <p:oleObj spid="_x0000_s65538" name="Hoja de cálculo" r:id="rId3" imgW="6667500" imgH="3190875" progId="Excel.Sheet.12">
              <p:embed/>
            </p:oleObj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87338" y="1296988"/>
            <a:ext cx="9393237" cy="13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RELIABILITY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PREDICTION: Summary of SSPA Configurations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	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3788" y="6778241"/>
            <a:ext cx="3833101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MTBF (switch): &gt;1,000,000 hours </a:t>
            </a:r>
            <a:endParaRPr lang="es-E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SSPA: Redundancy Configurations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9631497" y="7202497"/>
            <a:ext cx="449128" cy="24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21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756" y="1296988"/>
            <a:ext cx="9285287" cy="626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SSPA: Block Diagram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51880" y="6912185"/>
            <a:ext cx="7559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1:2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Phase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Combined</a:t>
            </a:r>
            <a:r>
              <a:rPr lang="es-ES" sz="2000" i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Redundancy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  <a:endParaRPr lang="es-E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-36252" y="1259557"/>
            <a:ext cx="10081120" cy="5472608"/>
            <a:chOff x="-36252" y="1259557"/>
            <a:chExt cx="10081120" cy="5472608"/>
          </a:xfrm>
        </p:grpSpPr>
        <p:sp>
          <p:nvSpPr>
            <p:cNvPr id="10" name="9 Rectángulo"/>
            <p:cNvSpPr/>
            <p:nvPr/>
          </p:nvSpPr>
          <p:spPr bwMode="auto">
            <a:xfrm>
              <a:off x="755836" y="2192721"/>
              <a:ext cx="4320480" cy="37833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cxnSp>
          <p:nvCxnSpPr>
            <p:cNvPr id="11" name="265 Forma"/>
            <p:cNvCxnSpPr>
              <a:stCxn id="17" idx="0"/>
            </p:cNvCxnSpPr>
            <p:nvPr/>
          </p:nvCxnSpPr>
          <p:spPr bwMode="auto">
            <a:xfrm>
              <a:off x="5884615" y="4212680"/>
              <a:ext cx="979318" cy="267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265 Forma"/>
            <p:cNvCxnSpPr>
              <a:stCxn id="16" idx="0"/>
            </p:cNvCxnSpPr>
            <p:nvPr/>
          </p:nvCxnSpPr>
          <p:spPr bwMode="auto">
            <a:xfrm>
              <a:off x="5884615" y="5519289"/>
              <a:ext cx="814490" cy="14542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265 Forma"/>
            <p:cNvCxnSpPr>
              <a:stCxn id="28" idx="0"/>
            </p:cNvCxnSpPr>
            <p:nvPr/>
          </p:nvCxnSpPr>
          <p:spPr bwMode="auto">
            <a:xfrm>
              <a:off x="5884615" y="2957625"/>
              <a:ext cx="979317" cy="14542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25 Grupo"/>
            <p:cNvGrpSpPr>
              <a:grpSpLocks/>
            </p:cNvGrpSpPr>
            <p:nvPr/>
          </p:nvGrpSpPr>
          <p:grpSpPr bwMode="auto">
            <a:xfrm rot="5400000" flipH="1">
              <a:off x="6764226" y="3240882"/>
              <a:ext cx="701074" cy="700519"/>
              <a:chOff x="3744168" y="6012085"/>
              <a:chExt cx="576064" cy="576064"/>
            </a:xfrm>
          </p:grpSpPr>
          <p:sp>
            <p:nvSpPr>
              <p:cNvPr id="267" name="35 Elipse"/>
              <p:cNvSpPr>
                <a:spLocks noChangeArrowheads="1"/>
              </p:cNvSpPr>
              <p:nvPr/>
            </p:nvSpPr>
            <p:spPr bwMode="auto">
              <a:xfrm>
                <a:off x="3888184" y="6164573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es-ES" sz="1000">
                  <a:latin typeface="+mn-lt"/>
                </a:endParaRPr>
              </a:p>
            </p:txBody>
          </p:sp>
          <p:sp>
            <p:nvSpPr>
              <p:cNvPr id="268" name="267 Arco"/>
              <p:cNvSpPr/>
              <p:nvPr/>
            </p:nvSpPr>
            <p:spPr bwMode="auto">
              <a:xfrm>
                <a:off x="3748182" y="6301150"/>
                <a:ext cx="288265" cy="286999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s-ES" sz="1000">
                  <a:latin typeface="+mn-lt"/>
                </a:endParaRPr>
              </a:p>
            </p:txBody>
          </p:sp>
          <p:sp>
            <p:nvSpPr>
              <p:cNvPr id="269" name="268 Arco"/>
              <p:cNvSpPr/>
              <p:nvPr/>
            </p:nvSpPr>
            <p:spPr bwMode="auto">
              <a:xfrm rot="10800000">
                <a:off x="4036447" y="6012657"/>
                <a:ext cx="288266" cy="288493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s-ES" sz="1000">
                  <a:latin typeface="+mn-lt"/>
                </a:endParaRPr>
              </a:p>
            </p:txBody>
          </p:sp>
        </p:grpSp>
        <p:grpSp>
          <p:nvGrpSpPr>
            <p:cNvPr id="15" name="25 Grupo"/>
            <p:cNvGrpSpPr>
              <a:grpSpLocks/>
            </p:cNvGrpSpPr>
            <p:nvPr/>
          </p:nvGrpSpPr>
          <p:grpSpPr bwMode="auto">
            <a:xfrm rot="16200000">
              <a:off x="6351685" y="4565699"/>
              <a:ext cx="701074" cy="700519"/>
              <a:chOff x="3744168" y="6012085"/>
              <a:chExt cx="576064" cy="576064"/>
            </a:xfrm>
          </p:grpSpPr>
          <p:sp>
            <p:nvSpPr>
              <p:cNvPr id="264" name="35 Elipse"/>
              <p:cNvSpPr>
                <a:spLocks noChangeArrowheads="1"/>
              </p:cNvSpPr>
              <p:nvPr/>
            </p:nvSpPr>
            <p:spPr bwMode="auto">
              <a:xfrm>
                <a:off x="3888184" y="6164573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es-ES" sz="1000">
                  <a:latin typeface="+mn-lt"/>
                </a:endParaRPr>
              </a:p>
            </p:txBody>
          </p:sp>
          <p:sp>
            <p:nvSpPr>
              <p:cNvPr id="265" name="264 Arco"/>
              <p:cNvSpPr/>
              <p:nvPr/>
            </p:nvSpPr>
            <p:spPr bwMode="auto">
              <a:xfrm>
                <a:off x="3748182" y="6301150"/>
                <a:ext cx="288265" cy="286999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s-ES" sz="1000">
                  <a:latin typeface="+mn-lt"/>
                </a:endParaRPr>
              </a:p>
            </p:txBody>
          </p:sp>
          <p:sp>
            <p:nvSpPr>
              <p:cNvPr id="266" name="265 Arco"/>
              <p:cNvSpPr/>
              <p:nvPr/>
            </p:nvSpPr>
            <p:spPr bwMode="auto">
              <a:xfrm rot="10800000">
                <a:off x="4036447" y="6012657"/>
                <a:ext cx="288266" cy="288493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s-ES" sz="1000">
                  <a:latin typeface="+mn-lt"/>
                </a:endParaRPr>
              </a:p>
            </p:txBody>
          </p:sp>
        </p:grpSp>
        <p:sp>
          <p:nvSpPr>
            <p:cNvPr id="16" name="15 Triángulo isósceles"/>
            <p:cNvSpPr/>
            <p:nvPr/>
          </p:nvSpPr>
          <p:spPr bwMode="auto">
            <a:xfrm rot="5400000">
              <a:off x="5472361" y="5313162"/>
              <a:ext cx="412254" cy="412254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sp>
          <p:nvSpPr>
            <p:cNvPr id="17" name="16 Triángulo isósceles"/>
            <p:cNvSpPr/>
            <p:nvPr/>
          </p:nvSpPr>
          <p:spPr bwMode="auto">
            <a:xfrm rot="5400000">
              <a:off x="5449426" y="4006552"/>
              <a:ext cx="458123" cy="41225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sp>
          <p:nvSpPr>
            <p:cNvPr id="18" name="17 Rectángulo"/>
            <p:cNvSpPr/>
            <p:nvPr/>
          </p:nvSpPr>
          <p:spPr bwMode="auto">
            <a:xfrm>
              <a:off x="7681482" y="4029486"/>
              <a:ext cx="412254" cy="49470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cxnSp>
          <p:nvCxnSpPr>
            <p:cNvPr id="19" name="44 Forma"/>
            <p:cNvCxnSpPr>
              <a:stCxn id="239" idx="3"/>
              <a:endCxn id="207" idx="1"/>
            </p:cNvCxnSpPr>
            <p:nvPr/>
          </p:nvCxnSpPr>
          <p:spPr bwMode="auto">
            <a:xfrm flipV="1">
              <a:off x="3371737" y="2965664"/>
              <a:ext cx="693545" cy="107604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19 Conector angular"/>
            <p:cNvCxnSpPr>
              <a:stCxn id="241" idx="3"/>
              <a:endCxn id="183" idx="1"/>
            </p:cNvCxnSpPr>
            <p:nvPr/>
          </p:nvCxnSpPr>
          <p:spPr bwMode="auto">
            <a:xfrm>
              <a:off x="3371737" y="4371516"/>
              <a:ext cx="702927" cy="1153372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20 Conector angular"/>
            <p:cNvCxnSpPr>
              <a:stCxn id="240" idx="3"/>
              <a:endCxn id="195" idx="1"/>
            </p:cNvCxnSpPr>
            <p:nvPr/>
          </p:nvCxnSpPr>
          <p:spPr bwMode="auto">
            <a:xfrm flipV="1">
              <a:off x="3371737" y="4203239"/>
              <a:ext cx="684060" cy="3375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56 Conector angular"/>
            <p:cNvCxnSpPr>
              <a:stCxn id="267" idx="0"/>
              <a:endCxn id="18" idx="0"/>
            </p:cNvCxnSpPr>
            <p:nvPr/>
          </p:nvCxnSpPr>
          <p:spPr bwMode="auto">
            <a:xfrm>
              <a:off x="7279591" y="3591143"/>
              <a:ext cx="608018" cy="438344"/>
            </a:xfrm>
            <a:prstGeom prst="bentConnector2">
              <a:avLst/>
            </a:prstGeom>
            <a:ln w="111125">
              <a:solidFill>
                <a:srgbClr val="00B050"/>
              </a:solidFill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59 Conector angular"/>
            <p:cNvCxnSpPr>
              <a:endCxn id="264" idx="2"/>
            </p:cNvCxnSpPr>
            <p:nvPr/>
          </p:nvCxnSpPr>
          <p:spPr bwMode="auto">
            <a:xfrm flipV="1">
              <a:off x="6222984" y="5091228"/>
              <a:ext cx="489541" cy="433660"/>
            </a:xfrm>
            <a:prstGeom prst="bentConnector2">
              <a:avLst/>
            </a:prstGeom>
            <a:ln w="111125">
              <a:solidFill>
                <a:srgbClr val="00B050"/>
              </a:solidFill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62 Conector angular"/>
            <p:cNvCxnSpPr>
              <a:endCxn id="267" idx="2"/>
            </p:cNvCxnSpPr>
            <p:nvPr/>
          </p:nvCxnSpPr>
          <p:spPr bwMode="auto">
            <a:xfrm flipV="1">
              <a:off x="6352657" y="3766412"/>
              <a:ext cx="751803" cy="446268"/>
            </a:xfrm>
            <a:prstGeom prst="bentConnector2">
              <a:avLst/>
            </a:prstGeom>
            <a:ln w="111125">
              <a:solidFill>
                <a:schemeClr val="bg2">
                  <a:lumMod val="75000"/>
                </a:schemeClr>
              </a:solidFill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65 Conector angular"/>
            <p:cNvCxnSpPr>
              <a:stCxn id="267" idx="4"/>
              <a:endCxn id="264" idx="6"/>
            </p:cNvCxnSpPr>
            <p:nvPr/>
          </p:nvCxnSpPr>
          <p:spPr bwMode="auto">
            <a:xfrm rot="10800000" flipV="1">
              <a:off x="6712526" y="3591142"/>
              <a:ext cx="216806" cy="1149548"/>
            </a:xfrm>
            <a:prstGeom prst="bentConnector2">
              <a:avLst/>
            </a:prstGeom>
            <a:ln w="111125">
              <a:solidFill>
                <a:schemeClr val="bg2">
                  <a:lumMod val="75000"/>
                </a:schemeClr>
              </a:solidFill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68 Conector angular"/>
            <p:cNvCxnSpPr>
              <a:stCxn id="264" idx="4"/>
              <a:endCxn id="18" idx="2"/>
            </p:cNvCxnSpPr>
            <p:nvPr/>
          </p:nvCxnSpPr>
          <p:spPr bwMode="auto">
            <a:xfrm flipV="1">
              <a:off x="6887655" y="4524192"/>
              <a:ext cx="999954" cy="391768"/>
            </a:xfrm>
            <a:prstGeom prst="bentConnector2">
              <a:avLst/>
            </a:prstGeom>
            <a:ln w="111125">
              <a:solidFill>
                <a:srgbClr val="00B050"/>
              </a:solidFill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26 Conector angular"/>
            <p:cNvCxnSpPr>
              <a:stCxn id="18" idx="3"/>
              <a:endCxn id="143" idx="1"/>
            </p:cNvCxnSpPr>
            <p:nvPr/>
          </p:nvCxnSpPr>
          <p:spPr bwMode="auto">
            <a:xfrm>
              <a:off x="8093736" y="4276839"/>
              <a:ext cx="186936" cy="3"/>
            </a:xfrm>
            <a:prstGeom prst="bentConnector3">
              <a:avLst>
                <a:gd name="adj1" fmla="val 50000"/>
              </a:avLst>
            </a:prstGeom>
            <a:ln w="111125">
              <a:solidFill>
                <a:srgbClr val="00B050"/>
              </a:solidFill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27 Triángulo isósceles"/>
            <p:cNvSpPr/>
            <p:nvPr/>
          </p:nvSpPr>
          <p:spPr bwMode="auto">
            <a:xfrm rot="5400000">
              <a:off x="5472361" y="2751498"/>
              <a:ext cx="412254" cy="412254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cxnSp>
          <p:nvCxnSpPr>
            <p:cNvPr id="29" name="28 Conector angular"/>
            <p:cNvCxnSpPr>
              <a:stCxn id="45" idx="0"/>
              <a:endCxn id="229" idx="1"/>
            </p:cNvCxnSpPr>
            <p:nvPr/>
          </p:nvCxnSpPr>
          <p:spPr bwMode="auto">
            <a:xfrm>
              <a:off x="1793342" y="4267419"/>
              <a:ext cx="156466" cy="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33 CuadroTexto"/>
            <p:cNvSpPr txBox="1">
              <a:spLocks noChangeArrowheads="1"/>
            </p:cNvSpPr>
            <p:nvPr/>
          </p:nvSpPr>
          <p:spPr bwMode="auto">
            <a:xfrm>
              <a:off x="9622171" y="4077629"/>
              <a:ext cx="422697" cy="3785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rIns="0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RF</a:t>
              </a:r>
            </a:p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OUT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65 Conector angular"/>
            <p:cNvCxnSpPr/>
            <p:nvPr/>
          </p:nvCxnSpPr>
          <p:spPr bwMode="auto">
            <a:xfrm rot="10800000">
              <a:off x="6289813" y="4906642"/>
              <a:ext cx="226743" cy="1"/>
            </a:xfrm>
            <a:prstGeom prst="bentConnector3">
              <a:avLst>
                <a:gd name="adj1" fmla="val 50000"/>
              </a:avLst>
            </a:prstGeom>
            <a:ln w="111125">
              <a:solidFill>
                <a:schemeClr val="bg2">
                  <a:lumMod val="75000"/>
                </a:schemeClr>
              </a:solidFill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334 Grupo"/>
            <p:cNvGrpSpPr/>
            <p:nvPr/>
          </p:nvGrpSpPr>
          <p:grpSpPr>
            <a:xfrm>
              <a:off x="7279591" y="4029489"/>
              <a:ext cx="221381" cy="494705"/>
              <a:chOff x="6611166" y="3851847"/>
              <a:chExt cx="193342" cy="432048"/>
            </a:xfrm>
          </p:grpSpPr>
          <p:sp>
            <p:nvSpPr>
              <p:cNvPr id="254" name="253 Rectángulo"/>
              <p:cNvSpPr/>
              <p:nvPr/>
            </p:nvSpPr>
            <p:spPr bwMode="auto">
              <a:xfrm>
                <a:off x="6611166" y="3851847"/>
                <a:ext cx="193342" cy="432048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grpSp>
            <p:nvGrpSpPr>
              <p:cNvPr id="255" name="151 Grupo"/>
              <p:cNvGrpSpPr/>
              <p:nvPr/>
            </p:nvGrpSpPr>
            <p:grpSpPr>
              <a:xfrm>
                <a:off x="6678494" y="3923853"/>
                <a:ext cx="54006" cy="288032"/>
                <a:chOff x="6174438" y="4967969"/>
                <a:chExt cx="54006" cy="288032"/>
              </a:xfrm>
            </p:grpSpPr>
            <p:cxnSp>
              <p:nvCxnSpPr>
                <p:cNvPr id="256" name="152 Conector recto"/>
                <p:cNvCxnSpPr/>
                <p:nvPr/>
              </p:nvCxnSpPr>
              <p:spPr bwMode="auto">
                <a:xfrm>
                  <a:off x="6192440" y="4967969"/>
                  <a:ext cx="0" cy="4505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256 Conector recto"/>
                <p:cNvCxnSpPr/>
                <p:nvPr/>
              </p:nvCxnSpPr>
              <p:spPr bwMode="auto">
                <a:xfrm>
                  <a:off x="6192440" y="5007594"/>
                  <a:ext cx="36004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257 Conector recto"/>
                <p:cNvCxnSpPr/>
                <p:nvPr/>
              </p:nvCxnSpPr>
              <p:spPr bwMode="auto">
                <a:xfrm>
                  <a:off x="6174438" y="5075981"/>
                  <a:ext cx="54006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258 Conector recto"/>
                <p:cNvCxnSpPr/>
                <p:nvPr/>
              </p:nvCxnSpPr>
              <p:spPr bwMode="auto">
                <a:xfrm flipH="1">
                  <a:off x="6174438" y="5039977"/>
                  <a:ext cx="54006" cy="36004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259 Conector recto"/>
                <p:cNvCxnSpPr/>
                <p:nvPr/>
              </p:nvCxnSpPr>
              <p:spPr bwMode="auto">
                <a:xfrm flipH="1">
                  <a:off x="6174438" y="5108364"/>
                  <a:ext cx="54006" cy="36004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260 Conector recto"/>
                <p:cNvCxnSpPr/>
                <p:nvPr/>
              </p:nvCxnSpPr>
              <p:spPr bwMode="auto">
                <a:xfrm>
                  <a:off x="6174438" y="5147989"/>
                  <a:ext cx="54006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261 Conector recto"/>
                <p:cNvCxnSpPr/>
                <p:nvPr/>
              </p:nvCxnSpPr>
              <p:spPr bwMode="auto">
                <a:xfrm flipH="1">
                  <a:off x="6192440" y="5180372"/>
                  <a:ext cx="36004" cy="3057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262 Conector recto"/>
                <p:cNvCxnSpPr/>
                <p:nvPr/>
              </p:nvCxnSpPr>
              <p:spPr bwMode="auto">
                <a:xfrm>
                  <a:off x="6192440" y="5210943"/>
                  <a:ext cx="0" cy="4505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3" name="65 Conector angular"/>
            <p:cNvCxnSpPr>
              <a:stCxn id="18" idx="1"/>
              <a:endCxn id="254" idx="3"/>
            </p:cNvCxnSpPr>
            <p:nvPr/>
          </p:nvCxnSpPr>
          <p:spPr bwMode="auto">
            <a:xfrm rot="10800000" flipV="1">
              <a:off x="7500973" y="4276839"/>
              <a:ext cx="180510" cy="2"/>
            </a:xfrm>
            <a:prstGeom prst="bentConnector3">
              <a:avLst>
                <a:gd name="adj1" fmla="val 50000"/>
              </a:avLst>
            </a:prstGeom>
            <a:ln w="111125">
              <a:solidFill>
                <a:srgbClr val="00B050"/>
              </a:solidFill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33 CuadroTexto"/>
            <p:cNvSpPr txBox="1">
              <a:spLocks noChangeArrowheads="1"/>
            </p:cNvSpPr>
            <p:nvPr/>
          </p:nvSpPr>
          <p:spPr bwMode="auto">
            <a:xfrm>
              <a:off x="5220332" y="2555701"/>
              <a:ext cx="959442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SSPA 1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35" name="33 CuadroTexto"/>
            <p:cNvSpPr txBox="1">
              <a:spLocks noChangeArrowheads="1"/>
            </p:cNvSpPr>
            <p:nvPr/>
          </p:nvSpPr>
          <p:spPr bwMode="auto">
            <a:xfrm>
              <a:off x="5220332" y="4395160"/>
              <a:ext cx="974115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err="1" smtClean="0">
                  <a:solidFill>
                    <a:schemeClr val="bg2">
                      <a:lumMod val="75000"/>
                    </a:schemeClr>
                  </a:solidFill>
                </a:rPr>
                <a:t>Standby</a:t>
              </a:r>
              <a:endParaRPr lang="es-ES" sz="1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cxnSp>
          <p:nvCxnSpPr>
            <p:cNvPr id="36" name="59 Conector angular"/>
            <p:cNvCxnSpPr>
              <a:endCxn id="267" idx="6"/>
            </p:cNvCxnSpPr>
            <p:nvPr/>
          </p:nvCxnSpPr>
          <p:spPr bwMode="auto">
            <a:xfrm>
              <a:off x="6352657" y="2957625"/>
              <a:ext cx="751803" cy="458249"/>
            </a:xfrm>
            <a:prstGeom prst="bentConnector2">
              <a:avLst/>
            </a:prstGeom>
            <a:ln w="111125">
              <a:solidFill>
                <a:srgbClr val="00B050"/>
              </a:solidFill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36 Conector angular"/>
            <p:cNvCxnSpPr>
              <a:stCxn id="135" idx="0"/>
              <a:endCxn id="219" idx="1"/>
            </p:cNvCxnSpPr>
            <p:nvPr/>
          </p:nvCxnSpPr>
          <p:spPr bwMode="auto">
            <a:xfrm>
              <a:off x="630868" y="4267419"/>
              <a:ext cx="316595" cy="739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33 CuadroTexto"/>
            <p:cNvSpPr txBox="1">
              <a:spLocks noChangeArrowheads="1"/>
            </p:cNvSpPr>
            <p:nvPr/>
          </p:nvSpPr>
          <p:spPr bwMode="auto">
            <a:xfrm>
              <a:off x="-36252" y="3814478"/>
              <a:ext cx="901440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RFGEN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39" name="335 Grupo"/>
            <p:cNvGrpSpPr/>
            <p:nvPr/>
          </p:nvGrpSpPr>
          <p:grpSpPr>
            <a:xfrm>
              <a:off x="6125279" y="4647868"/>
              <a:ext cx="221381" cy="494705"/>
              <a:chOff x="6611166" y="3851847"/>
              <a:chExt cx="193342" cy="432048"/>
            </a:xfrm>
          </p:grpSpPr>
          <p:sp>
            <p:nvSpPr>
              <p:cNvPr id="244" name="243 Rectángulo"/>
              <p:cNvSpPr/>
              <p:nvPr/>
            </p:nvSpPr>
            <p:spPr bwMode="auto">
              <a:xfrm>
                <a:off x="6611166" y="3851847"/>
                <a:ext cx="193342" cy="432048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grpSp>
            <p:nvGrpSpPr>
              <p:cNvPr id="245" name="151 Grupo"/>
              <p:cNvGrpSpPr/>
              <p:nvPr/>
            </p:nvGrpSpPr>
            <p:grpSpPr>
              <a:xfrm>
                <a:off x="6678494" y="3923853"/>
                <a:ext cx="54006" cy="288032"/>
                <a:chOff x="6174438" y="4967969"/>
                <a:chExt cx="54006" cy="288032"/>
              </a:xfrm>
            </p:grpSpPr>
            <p:cxnSp>
              <p:nvCxnSpPr>
                <p:cNvPr id="246" name="245 Conector recto"/>
                <p:cNvCxnSpPr/>
                <p:nvPr/>
              </p:nvCxnSpPr>
              <p:spPr bwMode="auto">
                <a:xfrm>
                  <a:off x="6192440" y="4967969"/>
                  <a:ext cx="0" cy="4505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246 Conector recto"/>
                <p:cNvCxnSpPr/>
                <p:nvPr/>
              </p:nvCxnSpPr>
              <p:spPr bwMode="auto">
                <a:xfrm>
                  <a:off x="6192440" y="5007594"/>
                  <a:ext cx="36004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247 Conector recto"/>
                <p:cNvCxnSpPr/>
                <p:nvPr/>
              </p:nvCxnSpPr>
              <p:spPr bwMode="auto">
                <a:xfrm>
                  <a:off x="6174438" y="5075981"/>
                  <a:ext cx="54006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248 Conector recto"/>
                <p:cNvCxnSpPr/>
                <p:nvPr/>
              </p:nvCxnSpPr>
              <p:spPr bwMode="auto">
                <a:xfrm flipH="1">
                  <a:off x="6174438" y="5039977"/>
                  <a:ext cx="54006" cy="36004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249 Conector recto"/>
                <p:cNvCxnSpPr/>
                <p:nvPr/>
              </p:nvCxnSpPr>
              <p:spPr bwMode="auto">
                <a:xfrm flipH="1">
                  <a:off x="6174438" y="5108364"/>
                  <a:ext cx="54006" cy="36004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250 Conector recto"/>
                <p:cNvCxnSpPr/>
                <p:nvPr/>
              </p:nvCxnSpPr>
              <p:spPr bwMode="auto">
                <a:xfrm>
                  <a:off x="6174438" y="5147989"/>
                  <a:ext cx="54006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251 Conector recto"/>
                <p:cNvCxnSpPr/>
                <p:nvPr/>
              </p:nvCxnSpPr>
              <p:spPr bwMode="auto">
                <a:xfrm flipH="1">
                  <a:off x="6192440" y="5180372"/>
                  <a:ext cx="36004" cy="3057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252 Conector recto"/>
                <p:cNvCxnSpPr/>
                <p:nvPr/>
              </p:nvCxnSpPr>
              <p:spPr bwMode="auto">
                <a:xfrm>
                  <a:off x="6192440" y="5210943"/>
                  <a:ext cx="0" cy="4505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0" name="39 Conector angular"/>
            <p:cNvCxnSpPr>
              <a:stCxn id="207" idx="3"/>
              <a:endCxn id="177" idx="1"/>
            </p:cNvCxnSpPr>
            <p:nvPr/>
          </p:nvCxnSpPr>
          <p:spPr bwMode="auto">
            <a:xfrm flipV="1">
              <a:off x="4340864" y="2960923"/>
              <a:ext cx="201232" cy="474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40 Conector angular"/>
            <p:cNvCxnSpPr>
              <a:stCxn id="177" idx="3"/>
              <a:endCxn id="28" idx="3"/>
            </p:cNvCxnSpPr>
            <p:nvPr/>
          </p:nvCxnSpPr>
          <p:spPr bwMode="auto">
            <a:xfrm flipV="1">
              <a:off x="4817678" y="2957625"/>
              <a:ext cx="654683" cy="329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41 Conector angular"/>
            <p:cNvCxnSpPr>
              <a:stCxn id="229" idx="3"/>
              <a:endCxn id="46" idx="3"/>
            </p:cNvCxnSpPr>
            <p:nvPr/>
          </p:nvCxnSpPr>
          <p:spPr bwMode="auto">
            <a:xfrm flipV="1">
              <a:off x="2225390" y="4261070"/>
              <a:ext cx="163810" cy="6350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42 Conector angular"/>
            <p:cNvCxnSpPr>
              <a:stCxn id="219" idx="3"/>
              <a:endCxn id="45" idx="3"/>
            </p:cNvCxnSpPr>
            <p:nvPr/>
          </p:nvCxnSpPr>
          <p:spPr bwMode="auto">
            <a:xfrm flipV="1">
              <a:off x="1223045" y="4267419"/>
              <a:ext cx="158043" cy="739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43 Conector angular"/>
            <p:cNvCxnSpPr>
              <a:stCxn id="46" idx="0"/>
              <a:endCxn id="243" idx="1"/>
            </p:cNvCxnSpPr>
            <p:nvPr/>
          </p:nvCxnSpPr>
          <p:spPr bwMode="auto">
            <a:xfrm flipV="1">
              <a:off x="2801454" y="4261069"/>
              <a:ext cx="163019" cy="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44 Triángulo isósceles"/>
            <p:cNvSpPr/>
            <p:nvPr/>
          </p:nvSpPr>
          <p:spPr bwMode="auto">
            <a:xfrm rot="5400000">
              <a:off x="1381088" y="4061292"/>
              <a:ext cx="412254" cy="412254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sp>
          <p:nvSpPr>
            <p:cNvPr id="46" name="45 Triángulo isósceles"/>
            <p:cNvSpPr/>
            <p:nvPr/>
          </p:nvSpPr>
          <p:spPr bwMode="auto">
            <a:xfrm rot="5400000">
              <a:off x="2389200" y="4054943"/>
              <a:ext cx="412254" cy="412254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grpSp>
          <p:nvGrpSpPr>
            <p:cNvPr id="47" name="371 Grupo"/>
            <p:cNvGrpSpPr/>
            <p:nvPr/>
          </p:nvGrpSpPr>
          <p:grpSpPr>
            <a:xfrm>
              <a:off x="2964473" y="3985720"/>
              <a:ext cx="412254" cy="550698"/>
              <a:chOff x="2632402" y="5135092"/>
              <a:chExt cx="360040" cy="480949"/>
            </a:xfrm>
          </p:grpSpPr>
          <p:sp>
            <p:nvSpPr>
              <p:cNvPr id="239" name="238 Rectángulo"/>
              <p:cNvSpPr/>
              <p:nvPr/>
            </p:nvSpPr>
            <p:spPr bwMode="auto">
              <a:xfrm>
                <a:off x="2812422" y="5147987"/>
                <a:ext cx="175662" cy="7201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240" name="239 Rectángulo"/>
              <p:cNvSpPr/>
              <p:nvPr/>
            </p:nvSpPr>
            <p:spPr bwMode="auto">
              <a:xfrm>
                <a:off x="2812422" y="5292003"/>
                <a:ext cx="175662" cy="7201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241" name="240 Rectángulo"/>
              <p:cNvSpPr/>
              <p:nvPr/>
            </p:nvSpPr>
            <p:spPr bwMode="auto">
              <a:xfrm>
                <a:off x="2812422" y="5436019"/>
                <a:ext cx="175662" cy="7201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242" name="241 Rectángulo"/>
              <p:cNvSpPr/>
              <p:nvPr/>
            </p:nvSpPr>
            <p:spPr bwMode="auto">
              <a:xfrm>
                <a:off x="2812422" y="5544031"/>
                <a:ext cx="175662" cy="7201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243" name="242 Rectángulo"/>
              <p:cNvSpPr/>
              <p:nvPr/>
            </p:nvSpPr>
            <p:spPr bwMode="auto">
              <a:xfrm>
                <a:off x="2632402" y="5135092"/>
                <a:ext cx="360040" cy="480949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</p:grpSp>
        <p:cxnSp>
          <p:nvCxnSpPr>
            <p:cNvPr id="48" name="389 Conector angular"/>
            <p:cNvCxnSpPr>
              <a:stCxn id="242" idx="3"/>
              <a:endCxn id="114" idx="2"/>
            </p:cNvCxnSpPr>
            <p:nvPr/>
          </p:nvCxnSpPr>
          <p:spPr bwMode="auto">
            <a:xfrm>
              <a:off x="3371737" y="4495192"/>
              <a:ext cx="153728" cy="235184"/>
            </a:xfrm>
            <a:prstGeom prst="bentConnector2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9" name="425 Grupo"/>
            <p:cNvGrpSpPr/>
            <p:nvPr/>
          </p:nvGrpSpPr>
          <p:grpSpPr>
            <a:xfrm>
              <a:off x="1949808" y="4038959"/>
              <a:ext cx="275582" cy="456921"/>
              <a:chOff x="6611166" y="3851847"/>
              <a:chExt cx="193342" cy="432048"/>
            </a:xfrm>
          </p:grpSpPr>
          <p:sp>
            <p:nvSpPr>
              <p:cNvPr id="229" name="228 Rectángulo"/>
              <p:cNvSpPr/>
              <p:nvPr/>
            </p:nvSpPr>
            <p:spPr bwMode="auto">
              <a:xfrm>
                <a:off x="6611166" y="3851847"/>
                <a:ext cx="193342" cy="432048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grpSp>
            <p:nvGrpSpPr>
              <p:cNvPr id="230" name="151 Grupo"/>
              <p:cNvGrpSpPr/>
              <p:nvPr/>
            </p:nvGrpSpPr>
            <p:grpSpPr>
              <a:xfrm>
                <a:off x="6678494" y="3923853"/>
                <a:ext cx="54006" cy="288032"/>
                <a:chOff x="6174438" y="4967969"/>
                <a:chExt cx="54006" cy="288032"/>
              </a:xfrm>
            </p:grpSpPr>
            <p:cxnSp>
              <p:nvCxnSpPr>
                <p:cNvPr id="231" name="230 Conector recto"/>
                <p:cNvCxnSpPr/>
                <p:nvPr/>
              </p:nvCxnSpPr>
              <p:spPr bwMode="auto">
                <a:xfrm>
                  <a:off x="6192440" y="4967969"/>
                  <a:ext cx="0" cy="4505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231 Conector recto"/>
                <p:cNvCxnSpPr/>
                <p:nvPr/>
              </p:nvCxnSpPr>
              <p:spPr bwMode="auto">
                <a:xfrm>
                  <a:off x="6192440" y="5007594"/>
                  <a:ext cx="36004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232 Conector recto"/>
                <p:cNvCxnSpPr/>
                <p:nvPr/>
              </p:nvCxnSpPr>
              <p:spPr bwMode="auto">
                <a:xfrm>
                  <a:off x="6174438" y="5075981"/>
                  <a:ext cx="54006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233 Conector recto"/>
                <p:cNvCxnSpPr/>
                <p:nvPr/>
              </p:nvCxnSpPr>
              <p:spPr bwMode="auto">
                <a:xfrm flipH="1">
                  <a:off x="6174438" y="5039977"/>
                  <a:ext cx="54006" cy="36004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234 Conector recto"/>
                <p:cNvCxnSpPr/>
                <p:nvPr/>
              </p:nvCxnSpPr>
              <p:spPr bwMode="auto">
                <a:xfrm flipH="1">
                  <a:off x="6174438" y="5108364"/>
                  <a:ext cx="54006" cy="36004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235 Conector recto"/>
                <p:cNvCxnSpPr/>
                <p:nvPr/>
              </p:nvCxnSpPr>
              <p:spPr bwMode="auto">
                <a:xfrm>
                  <a:off x="6174438" y="5147989"/>
                  <a:ext cx="54006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236 Conector recto"/>
                <p:cNvCxnSpPr/>
                <p:nvPr/>
              </p:nvCxnSpPr>
              <p:spPr bwMode="auto">
                <a:xfrm flipH="1">
                  <a:off x="6192440" y="5180372"/>
                  <a:ext cx="36004" cy="3057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237 Conector recto"/>
                <p:cNvCxnSpPr/>
                <p:nvPr/>
              </p:nvCxnSpPr>
              <p:spPr bwMode="auto">
                <a:xfrm>
                  <a:off x="6192440" y="5210943"/>
                  <a:ext cx="0" cy="4505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442 Grupo"/>
            <p:cNvGrpSpPr/>
            <p:nvPr/>
          </p:nvGrpSpPr>
          <p:grpSpPr>
            <a:xfrm>
              <a:off x="893242" y="3874795"/>
              <a:ext cx="356500" cy="772548"/>
              <a:chOff x="899852" y="3671825"/>
              <a:chExt cx="311347" cy="674700"/>
            </a:xfrm>
          </p:grpSpPr>
          <p:grpSp>
            <p:nvGrpSpPr>
              <p:cNvPr id="217" name="414 Grupo"/>
              <p:cNvGrpSpPr/>
              <p:nvPr/>
            </p:nvGrpSpPr>
            <p:grpSpPr>
              <a:xfrm>
                <a:off x="947206" y="3815841"/>
                <a:ext cx="240678" cy="399049"/>
                <a:chOff x="6611166" y="3851847"/>
                <a:chExt cx="193342" cy="432048"/>
              </a:xfrm>
            </p:grpSpPr>
            <p:sp>
              <p:nvSpPr>
                <p:cNvPr id="219" name="218 Rectángulo"/>
                <p:cNvSpPr/>
                <p:nvPr/>
              </p:nvSpPr>
              <p:spPr bwMode="auto">
                <a:xfrm>
                  <a:off x="6611166" y="3851847"/>
                  <a:ext cx="193342" cy="432048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s-ES" sz="1000" b="0" i="0" u="none" strike="noStrike" cap="none" normalizeH="0" baseline="0" smtClean="0">
                    <a:ln>
                      <a:noFill/>
                    </a:ln>
                    <a:effectLst/>
                    <a:latin typeface="+mn-lt"/>
                    <a:ea typeface="Microsoft YaHei" charset="-122"/>
                  </a:endParaRPr>
                </a:p>
              </p:txBody>
            </p:sp>
            <p:grpSp>
              <p:nvGrpSpPr>
                <p:cNvPr id="220" name="151 Grupo"/>
                <p:cNvGrpSpPr/>
                <p:nvPr/>
              </p:nvGrpSpPr>
              <p:grpSpPr>
                <a:xfrm>
                  <a:off x="6678494" y="3923853"/>
                  <a:ext cx="54006" cy="288032"/>
                  <a:chOff x="6174438" y="4967969"/>
                  <a:chExt cx="54006" cy="288032"/>
                </a:xfrm>
              </p:grpSpPr>
              <p:cxnSp>
                <p:nvCxnSpPr>
                  <p:cNvPr id="221" name="220 Conector recto"/>
                  <p:cNvCxnSpPr/>
                  <p:nvPr/>
                </p:nvCxnSpPr>
                <p:spPr bwMode="auto">
                  <a:xfrm>
                    <a:off x="6192440" y="4967969"/>
                    <a:ext cx="0" cy="4505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221 Conector recto"/>
                  <p:cNvCxnSpPr/>
                  <p:nvPr/>
                </p:nvCxnSpPr>
                <p:spPr bwMode="auto">
                  <a:xfrm>
                    <a:off x="6192440" y="5007594"/>
                    <a:ext cx="36004" cy="32383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222 Conector recto"/>
                  <p:cNvCxnSpPr/>
                  <p:nvPr/>
                </p:nvCxnSpPr>
                <p:spPr bwMode="auto">
                  <a:xfrm>
                    <a:off x="6174438" y="5075981"/>
                    <a:ext cx="54006" cy="32383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223 Conector recto"/>
                  <p:cNvCxnSpPr/>
                  <p:nvPr/>
                </p:nvCxnSpPr>
                <p:spPr bwMode="auto">
                  <a:xfrm flipH="1">
                    <a:off x="6174438" y="5039977"/>
                    <a:ext cx="54006" cy="36004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224 Conector recto"/>
                  <p:cNvCxnSpPr/>
                  <p:nvPr/>
                </p:nvCxnSpPr>
                <p:spPr bwMode="auto">
                  <a:xfrm flipH="1">
                    <a:off x="6174438" y="5108364"/>
                    <a:ext cx="54006" cy="36004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225 Conector recto"/>
                  <p:cNvCxnSpPr/>
                  <p:nvPr/>
                </p:nvCxnSpPr>
                <p:spPr bwMode="auto">
                  <a:xfrm>
                    <a:off x="6174438" y="5147989"/>
                    <a:ext cx="54006" cy="32383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226 Conector recto"/>
                  <p:cNvCxnSpPr/>
                  <p:nvPr/>
                </p:nvCxnSpPr>
                <p:spPr bwMode="auto">
                  <a:xfrm flipH="1">
                    <a:off x="6192440" y="5180372"/>
                    <a:ext cx="36004" cy="30571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227 Conector recto"/>
                  <p:cNvCxnSpPr/>
                  <p:nvPr/>
                </p:nvCxnSpPr>
                <p:spPr bwMode="auto">
                  <a:xfrm>
                    <a:off x="6192440" y="5210943"/>
                    <a:ext cx="0" cy="4505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18" name="217 Conector recto de flecha"/>
              <p:cNvCxnSpPr/>
              <p:nvPr/>
            </p:nvCxnSpPr>
            <p:spPr bwMode="auto">
              <a:xfrm flipV="1">
                <a:off x="899852" y="3671825"/>
                <a:ext cx="311347" cy="674700"/>
              </a:xfrm>
              <a:prstGeom prst="straightConnector1">
                <a:avLst/>
              </a:prstGeom>
              <a:ln>
                <a:headEnd type="none" w="med" len="med"/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33 CuadroTexto"/>
            <p:cNvSpPr txBox="1">
              <a:spLocks noChangeArrowheads="1"/>
            </p:cNvSpPr>
            <p:nvPr/>
          </p:nvSpPr>
          <p:spPr bwMode="auto">
            <a:xfrm>
              <a:off x="5232978" y="3779837"/>
              <a:ext cx="959442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SSPA 3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52" name="33 CuadroTexto"/>
            <p:cNvSpPr txBox="1">
              <a:spLocks noChangeArrowheads="1"/>
            </p:cNvSpPr>
            <p:nvPr/>
          </p:nvSpPr>
          <p:spPr bwMode="auto">
            <a:xfrm>
              <a:off x="5220332" y="5111536"/>
              <a:ext cx="959442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SSPA 2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53" name="580 Grupo"/>
            <p:cNvGrpSpPr/>
            <p:nvPr/>
          </p:nvGrpSpPr>
          <p:grpSpPr>
            <a:xfrm>
              <a:off x="4025590" y="2572301"/>
              <a:ext cx="356500" cy="772548"/>
              <a:chOff x="912541" y="3671825"/>
              <a:chExt cx="311347" cy="674700"/>
            </a:xfrm>
          </p:grpSpPr>
          <p:grpSp>
            <p:nvGrpSpPr>
              <p:cNvPr id="205" name="414 Grupo"/>
              <p:cNvGrpSpPr/>
              <p:nvPr/>
            </p:nvGrpSpPr>
            <p:grpSpPr>
              <a:xfrm>
                <a:off x="947206" y="3815841"/>
                <a:ext cx="240678" cy="399049"/>
                <a:chOff x="6611166" y="3851847"/>
                <a:chExt cx="193342" cy="432048"/>
              </a:xfrm>
            </p:grpSpPr>
            <p:sp>
              <p:nvSpPr>
                <p:cNvPr id="207" name="206 Rectángulo"/>
                <p:cNvSpPr/>
                <p:nvPr/>
              </p:nvSpPr>
              <p:spPr bwMode="auto">
                <a:xfrm>
                  <a:off x="6611166" y="3851847"/>
                  <a:ext cx="193342" cy="432048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s-ES" sz="1000" b="0" i="0" u="none" strike="noStrike" cap="none" normalizeH="0" baseline="0" smtClean="0">
                    <a:ln>
                      <a:noFill/>
                    </a:ln>
                    <a:effectLst/>
                    <a:latin typeface="+mn-lt"/>
                    <a:ea typeface="Microsoft YaHei" charset="-122"/>
                  </a:endParaRPr>
                </a:p>
              </p:txBody>
            </p:sp>
            <p:grpSp>
              <p:nvGrpSpPr>
                <p:cNvPr id="208" name="151 Grupo"/>
                <p:cNvGrpSpPr/>
                <p:nvPr/>
              </p:nvGrpSpPr>
              <p:grpSpPr>
                <a:xfrm>
                  <a:off x="6678494" y="3923853"/>
                  <a:ext cx="54006" cy="288032"/>
                  <a:chOff x="6174438" y="4967969"/>
                  <a:chExt cx="54006" cy="288032"/>
                </a:xfrm>
              </p:grpSpPr>
              <p:cxnSp>
                <p:nvCxnSpPr>
                  <p:cNvPr id="209" name="208 Conector recto"/>
                  <p:cNvCxnSpPr/>
                  <p:nvPr/>
                </p:nvCxnSpPr>
                <p:spPr bwMode="auto">
                  <a:xfrm>
                    <a:off x="6192440" y="4967969"/>
                    <a:ext cx="0" cy="4505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209 Conector recto"/>
                  <p:cNvCxnSpPr/>
                  <p:nvPr/>
                </p:nvCxnSpPr>
                <p:spPr bwMode="auto">
                  <a:xfrm>
                    <a:off x="6192440" y="5007594"/>
                    <a:ext cx="36004" cy="32383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210 Conector recto"/>
                  <p:cNvCxnSpPr/>
                  <p:nvPr/>
                </p:nvCxnSpPr>
                <p:spPr bwMode="auto">
                  <a:xfrm>
                    <a:off x="6174438" y="5075981"/>
                    <a:ext cx="54006" cy="32383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211 Conector recto"/>
                  <p:cNvCxnSpPr/>
                  <p:nvPr/>
                </p:nvCxnSpPr>
                <p:spPr bwMode="auto">
                  <a:xfrm flipH="1">
                    <a:off x="6174438" y="5039977"/>
                    <a:ext cx="54006" cy="36004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212 Conector recto"/>
                  <p:cNvCxnSpPr/>
                  <p:nvPr/>
                </p:nvCxnSpPr>
                <p:spPr bwMode="auto">
                  <a:xfrm flipH="1">
                    <a:off x="6174438" y="5108364"/>
                    <a:ext cx="54006" cy="36004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213 Conector recto"/>
                  <p:cNvCxnSpPr/>
                  <p:nvPr/>
                </p:nvCxnSpPr>
                <p:spPr bwMode="auto">
                  <a:xfrm>
                    <a:off x="6174438" y="5147989"/>
                    <a:ext cx="54006" cy="32383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214 Conector recto"/>
                  <p:cNvCxnSpPr/>
                  <p:nvPr/>
                </p:nvCxnSpPr>
                <p:spPr bwMode="auto">
                  <a:xfrm flipH="1">
                    <a:off x="6192440" y="5180372"/>
                    <a:ext cx="36004" cy="30571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215 Conector recto"/>
                  <p:cNvCxnSpPr/>
                  <p:nvPr/>
                </p:nvCxnSpPr>
                <p:spPr bwMode="auto">
                  <a:xfrm>
                    <a:off x="6192440" y="5210943"/>
                    <a:ext cx="0" cy="4505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06" name="205 Conector recto de flecha"/>
              <p:cNvCxnSpPr/>
              <p:nvPr/>
            </p:nvCxnSpPr>
            <p:spPr bwMode="auto">
              <a:xfrm flipV="1">
                <a:off x="912541" y="3671825"/>
                <a:ext cx="311347" cy="674700"/>
              </a:xfrm>
              <a:prstGeom prst="straightConnector1">
                <a:avLst/>
              </a:prstGeom>
              <a:ln>
                <a:headEnd type="none" w="med" len="med"/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594 Grupo"/>
            <p:cNvGrpSpPr/>
            <p:nvPr/>
          </p:nvGrpSpPr>
          <p:grpSpPr>
            <a:xfrm>
              <a:off x="4028272" y="3809876"/>
              <a:ext cx="356500" cy="772548"/>
              <a:chOff x="923167" y="3671825"/>
              <a:chExt cx="311347" cy="674700"/>
            </a:xfrm>
          </p:grpSpPr>
          <p:grpSp>
            <p:nvGrpSpPr>
              <p:cNvPr id="193" name="414 Grupo"/>
              <p:cNvGrpSpPr/>
              <p:nvPr/>
            </p:nvGrpSpPr>
            <p:grpSpPr>
              <a:xfrm>
                <a:off x="947206" y="3815841"/>
                <a:ext cx="240678" cy="399049"/>
                <a:chOff x="6611166" y="3851847"/>
                <a:chExt cx="193342" cy="432048"/>
              </a:xfrm>
            </p:grpSpPr>
            <p:sp>
              <p:nvSpPr>
                <p:cNvPr id="195" name="194 Rectángulo"/>
                <p:cNvSpPr/>
                <p:nvPr/>
              </p:nvSpPr>
              <p:spPr bwMode="auto">
                <a:xfrm>
                  <a:off x="6611166" y="3851847"/>
                  <a:ext cx="193342" cy="432048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s-ES" sz="1000" b="0" i="0" u="none" strike="noStrike" cap="none" normalizeH="0" baseline="0" smtClean="0">
                    <a:ln>
                      <a:noFill/>
                    </a:ln>
                    <a:effectLst/>
                    <a:latin typeface="+mn-lt"/>
                    <a:ea typeface="Microsoft YaHei" charset="-122"/>
                  </a:endParaRPr>
                </a:p>
              </p:txBody>
            </p:sp>
            <p:grpSp>
              <p:nvGrpSpPr>
                <p:cNvPr id="196" name="151 Grupo"/>
                <p:cNvGrpSpPr/>
                <p:nvPr/>
              </p:nvGrpSpPr>
              <p:grpSpPr>
                <a:xfrm>
                  <a:off x="6678494" y="3923853"/>
                  <a:ext cx="54006" cy="288032"/>
                  <a:chOff x="6174438" y="4967969"/>
                  <a:chExt cx="54006" cy="288032"/>
                </a:xfrm>
              </p:grpSpPr>
              <p:cxnSp>
                <p:nvCxnSpPr>
                  <p:cNvPr id="197" name="196 Conector recto"/>
                  <p:cNvCxnSpPr/>
                  <p:nvPr/>
                </p:nvCxnSpPr>
                <p:spPr bwMode="auto">
                  <a:xfrm>
                    <a:off x="6192440" y="4967969"/>
                    <a:ext cx="0" cy="4505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197 Conector recto"/>
                  <p:cNvCxnSpPr/>
                  <p:nvPr/>
                </p:nvCxnSpPr>
                <p:spPr bwMode="auto">
                  <a:xfrm>
                    <a:off x="6192440" y="5007594"/>
                    <a:ext cx="36004" cy="32383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198 Conector recto"/>
                  <p:cNvCxnSpPr/>
                  <p:nvPr/>
                </p:nvCxnSpPr>
                <p:spPr bwMode="auto">
                  <a:xfrm>
                    <a:off x="6174438" y="5075981"/>
                    <a:ext cx="54006" cy="32383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199 Conector recto"/>
                  <p:cNvCxnSpPr/>
                  <p:nvPr/>
                </p:nvCxnSpPr>
                <p:spPr bwMode="auto">
                  <a:xfrm flipH="1">
                    <a:off x="6174438" y="5039977"/>
                    <a:ext cx="54006" cy="36004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200 Conector recto"/>
                  <p:cNvCxnSpPr/>
                  <p:nvPr/>
                </p:nvCxnSpPr>
                <p:spPr bwMode="auto">
                  <a:xfrm flipH="1">
                    <a:off x="6174438" y="5108364"/>
                    <a:ext cx="54006" cy="36004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201 Conector recto"/>
                  <p:cNvCxnSpPr/>
                  <p:nvPr/>
                </p:nvCxnSpPr>
                <p:spPr bwMode="auto">
                  <a:xfrm>
                    <a:off x="6174438" y="5147989"/>
                    <a:ext cx="54006" cy="32383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202 Conector recto"/>
                  <p:cNvCxnSpPr/>
                  <p:nvPr/>
                </p:nvCxnSpPr>
                <p:spPr bwMode="auto">
                  <a:xfrm flipH="1">
                    <a:off x="6192440" y="5180372"/>
                    <a:ext cx="36004" cy="30571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203 Conector recto"/>
                  <p:cNvCxnSpPr/>
                  <p:nvPr/>
                </p:nvCxnSpPr>
                <p:spPr bwMode="auto">
                  <a:xfrm>
                    <a:off x="6192440" y="5210943"/>
                    <a:ext cx="0" cy="4505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94" name="193 Conector recto de flecha"/>
              <p:cNvCxnSpPr/>
              <p:nvPr/>
            </p:nvCxnSpPr>
            <p:spPr bwMode="auto">
              <a:xfrm flipV="1">
                <a:off x="923167" y="3671825"/>
                <a:ext cx="311347" cy="674700"/>
              </a:xfrm>
              <a:prstGeom prst="straightConnector1">
                <a:avLst/>
              </a:prstGeom>
              <a:ln>
                <a:headEnd type="none" w="med" len="med"/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607 Grupo"/>
            <p:cNvGrpSpPr/>
            <p:nvPr/>
          </p:nvGrpSpPr>
          <p:grpSpPr>
            <a:xfrm>
              <a:off x="4034972" y="5131525"/>
              <a:ext cx="356500" cy="772548"/>
              <a:chOff x="912541" y="3671825"/>
              <a:chExt cx="311347" cy="674700"/>
            </a:xfrm>
          </p:grpSpPr>
          <p:grpSp>
            <p:nvGrpSpPr>
              <p:cNvPr id="181" name="414 Grupo"/>
              <p:cNvGrpSpPr/>
              <p:nvPr/>
            </p:nvGrpSpPr>
            <p:grpSpPr>
              <a:xfrm>
                <a:off x="947206" y="3815841"/>
                <a:ext cx="240678" cy="399049"/>
                <a:chOff x="6611166" y="3851847"/>
                <a:chExt cx="193342" cy="432048"/>
              </a:xfrm>
            </p:grpSpPr>
            <p:sp>
              <p:nvSpPr>
                <p:cNvPr id="183" name="182 Rectángulo"/>
                <p:cNvSpPr/>
                <p:nvPr/>
              </p:nvSpPr>
              <p:spPr bwMode="auto">
                <a:xfrm>
                  <a:off x="6611166" y="3851847"/>
                  <a:ext cx="193342" cy="432048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s-ES" sz="1000" b="0" i="0" u="none" strike="noStrike" cap="none" normalizeH="0" baseline="0" smtClean="0">
                    <a:ln>
                      <a:noFill/>
                    </a:ln>
                    <a:effectLst/>
                    <a:latin typeface="+mn-lt"/>
                    <a:ea typeface="Microsoft YaHei" charset="-122"/>
                  </a:endParaRPr>
                </a:p>
              </p:txBody>
            </p:sp>
            <p:grpSp>
              <p:nvGrpSpPr>
                <p:cNvPr id="184" name="151 Grupo"/>
                <p:cNvGrpSpPr/>
                <p:nvPr/>
              </p:nvGrpSpPr>
              <p:grpSpPr>
                <a:xfrm>
                  <a:off x="6678494" y="3923853"/>
                  <a:ext cx="54006" cy="288032"/>
                  <a:chOff x="6174438" y="4967969"/>
                  <a:chExt cx="54006" cy="288032"/>
                </a:xfrm>
              </p:grpSpPr>
              <p:cxnSp>
                <p:nvCxnSpPr>
                  <p:cNvPr id="185" name="184 Conector recto"/>
                  <p:cNvCxnSpPr/>
                  <p:nvPr/>
                </p:nvCxnSpPr>
                <p:spPr bwMode="auto">
                  <a:xfrm>
                    <a:off x="6192440" y="4967969"/>
                    <a:ext cx="0" cy="4505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185 Conector recto"/>
                  <p:cNvCxnSpPr/>
                  <p:nvPr/>
                </p:nvCxnSpPr>
                <p:spPr bwMode="auto">
                  <a:xfrm>
                    <a:off x="6192440" y="5007594"/>
                    <a:ext cx="36004" cy="32383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186 Conector recto"/>
                  <p:cNvCxnSpPr/>
                  <p:nvPr/>
                </p:nvCxnSpPr>
                <p:spPr bwMode="auto">
                  <a:xfrm>
                    <a:off x="6174438" y="5075981"/>
                    <a:ext cx="54006" cy="32383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187 Conector recto"/>
                  <p:cNvCxnSpPr/>
                  <p:nvPr/>
                </p:nvCxnSpPr>
                <p:spPr bwMode="auto">
                  <a:xfrm flipH="1">
                    <a:off x="6174438" y="5039977"/>
                    <a:ext cx="54006" cy="36004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188 Conector recto"/>
                  <p:cNvCxnSpPr/>
                  <p:nvPr/>
                </p:nvCxnSpPr>
                <p:spPr bwMode="auto">
                  <a:xfrm flipH="1">
                    <a:off x="6174438" y="5108364"/>
                    <a:ext cx="54006" cy="36004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189 Conector recto"/>
                  <p:cNvCxnSpPr/>
                  <p:nvPr/>
                </p:nvCxnSpPr>
                <p:spPr bwMode="auto">
                  <a:xfrm>
                    <a:off x="6174438" y="5147989"/>
                    <a:ext cx="54006" cy="32383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190 Conector recto"/>
                  <p:cNvCxnSpPr/>
                  <p:nvPr/>
                </p:nvCxnSpPr>
                <p:spPr bwMode="auto">
                  <a:xfrm flipH="1">
                    <a:off x="6192440" y="5180372"/>
                    <a:ext cx="36004" cy="30571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191 Conector recto"/>
                  <p:cNvCxnSpPr/>
                  <p:nvPr/>
                </p:nvCxnSpPr>
                <p:spPr bwMode="auto">
                  <a:xfrm>
                    <a:off x="6192440" y="5210943"/>
                    <a:ext cx="0" cy="4505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82" name="181 Conector recto de flecha"/>
              <p:cNvCxnSpPr/>
              <p:nvPr/>
            </p:nvCxnSpPr>
            <p:spPr bwMode="auto">
              <a:xfrm flipV="1">
                <a:off x="912541" y="3671825"/>
                <a:ext cx="311347" cy="674700"/>
              </a:xfrm>
              <a:prstGeom prst="straightConnector1">
                <a:avLst/>
              </a:prstGeom>
              <a:ln>
                <a:headEnd type="none" w="med" len="med"/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164 Grupo"/>
            <p:cNvGrpSpPr/>
            <p:nvPr/>
          </p:nvGrpSpPr>
          <p:grpSpPr>
            <a:xfrm>
              <a:off x="4493642" y="2541310"/>
              <a:ext cx="356500" cy="772548"/>
              <a:chOff x="2532721" y="5075981"/>
              <a:chExt cx="311347" cy="674700"/>
            </a:xfrm>
          </p:grpSpPr>
          <p:sp>
            <p:nvSpPr>
              <p:cNvPr id="177" name="176 Rectángulo"/>
              <p:cNvSpPr/>
              <p:nvPr/>
            </p:nvSpPr>
            <p:spPr bwMode="auto">
              <a:xfrm>
                <a:off x="2575038" y="5242922"/>
                <a:ext cx="240678" cy="399049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cxnSp>
            <p:nvCxnSpPr>
              <p:cNvPr id="178" name="177 Conector recto de flecha"/>
              <p:cNvCxnSpPr/>
              <p:nvPr/>
            </p:nvCxnSpPr>
            <p:spPr bwMode="auto">
              <a:xfrm flipV="1">
                <a:off x="2532721" y="5075981"/>
                <a:ext cx="311347" cy="674700"/>
              </a:xfrm>
              <a:prstGeom prst="straightConnector1">
                <a:avLst/>
              </a:prstGeom>
              <a:ln>
                <a:headEnd type="none" w="med" len="med"/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178 Elipse"/>
              <p:cNvSpPr/>
              <p:nvPr/>
            </p:nvSpPr>
            <p:spPr bwMode="auto">
              <a:xfrm>
                <a:off x="2628044" y="5364013"/>
                <a:ext cx="108012" cy="108012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cxnSp>
            <p:nvCxnSpPr>
              <p:cNvPr id="180" name="179 Conector recto"/>
              <p:cNvCxnSpPr/>
              <p:nvPr/>
            </p:nvCxnSpPr>
            <p:spPr bwMode="auto">
              <a:xfrm flipH="1">
                <a:off x="2664048" y="5295010"/>
                <a:ext cx="31648" cy="249023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7" name="56 Conector angular"/>
            <p:cNvCxnSpPr>
              <a:stCxn id="195" idx="3"/>
              <a:endCxn id="173" idx="1"/>
            </p:cNvCxnSpPr>
            <p:nvPr/>
          </p:nvCxnSpPr>
          <p:spPr bwMode="auto">
            <a:xfrm>
              <a:off x="4331379" y="4203239"/>
              <a:ext cx="201955" cy="220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57 Conector angular"/>
            <p:cNvCxnSpPr>
              <a:stCxn id="173" idx="3"/>
              <a:endCxn id="17" idx="3"/>
            </p:cNvCxnSpPr>
            <p:nvPr/>
          </p:nvCxnSpPr>
          <p:spPr bwMode="auto">
            <a:xfrm>
              <a:off x="4808916" y="4205440"/>
              <a:ext cx="663445" cy="7240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9" name="173 Grupo"/>
            <p:cNvGrpSpPr/>
            <p:nvPr/>
          </p:nvGrpSpPr>
          <p:grpSpPr>
            <a:xfrm>
              <a:off x="4493642" y="3812077"/>
              <a:ext cx="356500" cy="772548"/>
              <a:chOff x="2532721" y="5075981"/>
              <a:chExt cx="311347" cy="674700"/>
            </a:xfrm>
          </p:grpSpPr>
          <p:sp>
            <p:nvSpPr>
              <p:cNvPr id="173" name="172 Rectángulo"/>
              <p:cNvSpPr/>
              <p:nvPr/>
            </p:nvSpPr>
            <p:spPr bwMode="auto">
              <a:xfrm>
                <a:off x="2567386" y="5219997"/>
                <a:ext cx="240678" cy="399049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cxnSp>
            <p:nvCxnSpPr>
              <p:cNvPr id="174" name="173 Conector recto de flecha"/>
              <p:cNvCxnSpPr/>
              <p:nvPr/>
            </p:nvCxnSpPr>
            <p:spPr bwMode="auto">
              <a:xfrm flipV="1">
                <a:off x="2532721" y="5075981"/>
                <a:ext cx="311347" cy="674700"/>
              </a:xfrm>
              <a:prstGeom prst="straightConnector1">
                <a:avLst/>
              </a:prstGeom>
              <a:ln>
                <a:headEnd type="none" w="med" len="med"/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5" name="174 Elipse"/>
              <p:cNvSpPr/>
              <p:nvPr/>
            </p:nvSpPr>
            <p:spPr bwMode="auto">
              <a:xfrm>
                <a:off x="2628044" y="5364013"/>
                <a:ext cx="108012" cy="108012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cxnSp>
            <p:nvCxnSpPr>
              <p:cNvPr id="176" name="175 Conector recto"/>
              <p:cNvCxnSpPr/>
              <p:nvPr/>
            </p:nvCxnSpPr>
            <p:spPr bwMode="auto">
              <a:xfrm flipH="1">
                <a:off x="2664048" y="5295010"/>
                <a:ext cx="31648" cy="249023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0" name="59 Conector angular"/>
            <p:cNvCxnSpPr>
              <a:stCxn id="183" idx="3"/>
              <a:endCxn id="169" idx="1"/>
            </p:cNvCxnSpPr>
            <p:nvPr/>
          </p:nvCxnSpPr>
          <p:spPr bwMode="auto">
            <a:xfrm flipV="1">
              <a:off x="4350246" y="5518538"/>
              <a:ext cx="183088" cy="6350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60 Conector angular"/>
            <p:cNvCxnSpPr>
              <a:stCxn id="169" idx="3"/>
              <a:endCxn id="16" idx="3"/>
            </p:cNvCxnSpPr>
            <p:nvPr/>
          </p:nvCxnSpPr>
          <p:spPr bwMode="auto">
            <a:xfrm>
              <a:off x="4808916" y="5518538"/>
              <a:ext cx="663445" cy="75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2" name="182 Grupo"/>
            <p:cNvGrpSpPr/>
            <p:nvPr/>
          </p:nvGrpSpPr>
          <p:grpSpPr>
            <a:xfrm>
              <a:off x="4493642" y="5125175"/>
              <a:ext cx="356500" cy="772548"/>
              <a:chOff x="2532721" y="5075981"/>
              <a:chExt cx="311347" cy="674700"/>
            </a:xfrm>
          </p:grpSpPr>
          <p:sp>
            <p:nvSpPr>
              <p:cNvPr id="169" name="168 Rectángulo"/>
              <p:cNvSpPr/>
              <p:nvPr/>
            </p:nvSpPr>
            <p:spPr bwMode="auto">
              <a:xfrm>
                <a:off x="2567386" y="5219997"/>
                <a:ext cx="240678" cy="399049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cxnSp>
            <p:nvCxnSpPr>
              <p:cNvPr id="170" name="169 Conector recto de flecha"/>
              <p:cNvCxnSpPr/>
              <p:nvPr/>
            </p:nvCxnSpPr>
            <p:spPr bwMode="auto">
              <a:xfrm flipV="1">
                <a:off x="2532721" y="5075981"/>
                <a:ext cx="311347" cy="674700"/>
              </a:xfrm>
              <a:prstGeom prst="straightConnector1">
                <a:avLst/>
              </a:prstGeom>
              <a:ln>
                <a:headEnd type="none" w="med" len="med"/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1" name="170 Elipse"/>
              <p:cNvSpPr/>
              <p:nvPr/>
            </p:nvSpPr>
            <p:spPr bwMode="auto">
              <a:xfrm>
                <a:off x="2628044" y="5364013"/>
                <a:ext cx="108012" cy="108012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cxnSp>
            <p:nvCxnSpPr>
              <p:cNvPr id="172" name="171 Conector recto"/>
              <p:cNvCxnSpPr/>
              <p:nvPr/>
            </p:nvCxnSpPr>
            <p:spPr bwMode="auto">
              <a:xfrm flipH="1">
                <a:off x="2664048" y="5295010"/>
                <a:ext cx="31648" cy="249023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3" name="334 Grupo"/>
            <p:cNvGrpSpPr/>
            <p:nvPr/>
          </p:nvGrpSpPr>
          <p:grpSpPr>
            <a:xfrm rot="5400000">
              <a:off x="9101410" y="4547678"/>
              <a:ext cx="221381" cy="494705"/>
              <a:chOff x="6611166" y="3851847"/>
              <a:chExt cx="193342" cy="432048"/>
            </a:xfrm>
          </p:grpSpPr>
          <p:sp>
            <p:nvSpPr>
              <p:cNvPr id="159" name="158 Rectángulo"/>
              <p:cNvSpPr/>
              <p:nvPr/>
            </p:nvSpPr>
            <p:spPr bwMode="auto">
              <a:xfrm>
                <a:off x="6611166" y="3851847"/>
                <a:ext cx="193342" cy="432048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grpSp>
            <p:nvGrpSpPr>
              <p:cNvPr id="160" name="151 Grupo"/>
              <p:cNvGrpSpPr/>
              <p:nvPr/>
            </p:nvGrpSpPr>
            <p:grpSpPr>
              <a:xfrm>
                <a:off x="6678494" y="3923853"/>
                <a:ext cx="54006" cy="288032"/>
                <a:chOff x="6174438" y="4967969"/>
                <a:chExt cx="54006" cy="288032"/>
              </a:xfrm>
            </p:grpSpPr>
            <p:cxnSp>
              <p:nvCxnSpPr>
                <p:cNvPr id="161" name="160 Conector recto"/>
                <p:cNvCxnSpPr/>
                <p:nvPr/>
              </p:nvCxnSpPr>
              <p:spPr bwMode="auto">
                <a:xfrm>
                  <a:off x="6192440" y="4967969"/>
                  <a:ext cx="0" cy="4505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161 Conector recto"/>
                <p:cNvCxnSpPr/>
                <p:nvPr/>
              </p:nvCxnSpPr>
              <p:spPr bwMode="auto">
                <a:xfrm>
                  <a:off x="6192440" y="5007594"/>
                  <a:ext cx="36004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162 Conector recto"/>
                <p:cNvCxnSpPr/>
                <p:nvPr/>
              </p:nvCxnSpPr>
              <p:spPr bwMode="auto">
                <a:xfrm>
                  <a:off x="6174438" y="5075981"/>
                  <a:ext cx="54006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163 Conector recto"/>
                <p:cNvCxnSpPr/>
                <p:nvPr/>
              </p:nvCxnSpPr>
              <p:spPr bwMode="auto">
                <a:xfrm flipH="1">
                  <a:off x="6174438" y="5039977"/>
                  <a:ext cx="54006" cy="36004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164 Conector recto"/>
                <p:cNvCxnSpPr/>
                <p:nvPr/>
              </p:nvCxnSpPr>
              <p:spPr bwMode="auto">
                <a:xfrm flipH="1">
                  <a:off x="6174438" y="5108364"/>
                  <a:ext cx="54006" cy="36004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165 Conector recto"/>
                <p:cNvCxnSpPr/>
                <p:nvPr/>
              </p:nvCxnSpPr>
              <p:spPr bwMode="auto">
                <a:xfrm>
                  <a:off x="6174438" y="5147989"/>
                  <a:ext cx="54006" cy="323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166 Conector recto"/>
                <p:cNvCxnSpPr/>
                <p:nvPr/>
              </p:nvCxnSpPr>
              <p:spPr bwMode="auto">
                <a:xfrm flipH="1">
                  <a:off x="6192440" y="5180372"/>
                  <a:ext cx="36004" cy="3057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167 Conector recto"/>
                <p:cNvCxnSpPr/>
                <p:nvPr/>
              </p:nvCxnSpPr>
              <p:spPr bwMode="auto">
                <a:xfrm>
                  <a:off x="6192440" y="5210943"/>
                  <a:ext cx="0" cy="4505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4" name="63 Conector angular"/>
            <p:cNvCxnSpPr>
              <a:stCxn id="143" idx="3"/>
              <a:endCxn id="152" idx="1"/>
            </p:cNvCxnSpPr>
            <p:nvPr/>
          </p:nvCxnSpPr>
          <p:spPr bwMode="auto">
            <a:xfrm flipV="1">
              <a:off x="8805664" y="4271120"/>
              <a:ext cx="199899" cy="5722"/>
            </a:xfrm>
            <a:prstGeom prst="bentConnector3">
              <a:avLst>
                <a:gd name="adj1" fmla="val 50000"/>
              </a:avLst>
            </a:prstGeom>
            <a:ln w="111125">
              <a:solidFill>
                <a:srgbClr val="00B050"/>
              </a:solidFill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64 Conector angular"/>
            <p:cNvCxnSpPr>
              <a:stCxn id="152" idx="3"/>
              <a:endCxn id="30" idx="1"/>
            </p:cNvCxnSpPr>
            <p:nvPr/>
          </p:nvCxnSpPr>
          <p:spPr bwMode="auto">
            <a:xfrm flipV="1">
              <a:off x="9417817" y="4266912"/>
              <a:ext cx="204354" cy="4208"/>
            </a:xfrm>
            <a:prstGeom prst="bentConnector3">
              <a:avLst>
                <a:gd name="adj1" fmla="val 50000"/>
              </a:avLst>
            </a:prstGeom>
            <a:ln w="111125">
              <a:solidFill>
                <a:srgbClr val="00B050"/>
              </a:solidFill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65 Conector angular"/>
            <p:cNvCxnSpPr>
              <a:stCxn id="152" idx="2"/>
              <a:endCxn id="159" idx="1"/>
            </p:cNvCxnSpPr>
            <p:nvPr/>
          </p:nvCxnSpPr>
          <p:spPr bwMode="auto">
            <a:xfrm rot="16200000" flipH="1">
              <a:off x="9120032" y="4592272"/>
              <a:ext cx="183726" cy="410"/>
            </a:xfrm>
            <a:prstGeom prst="bentConnector3">
              <a:avLst>
                <a:gd name="adj1" fmla="val 50000"/>
              </a:avLst>
            </a:prstGeom>
            <a:ln w="111125">
              <a:solidFill>
                <a:srgbClr val="00B050"/>
              </a:solidFill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7" name="283 Grupo"/>
            <p:cNvGrpSpPr/>
            <p:nvPr/>
          </p:nvGrpSpPr>
          <p:grpSpPr>
            <a:xfrm>
              <a:off x="9005563" y="4041625"/>
              <a:ext cx="412254" cy="458989"/>
              <a:chOff x="9005563" y="3635821"/>
              <a:chExt cx="412254" cy="458989"/>
            </a:xfrm>
          </p:grpSpPr>
          <p:sp>
            <p:nvSpPr>
              <p:cNvPr id="152" name="151 Rectángulo"/>
              <p:cNvSpPr/>
              <p:nvPr/>
            </p:nvSpPr>
            <p:spPr bwMode="auto">
              <a:xfrm>
                <a:off x="9005563" y="3635821"/>
                <a:ext cx="412254" cy="458989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grpSp>
            <p:nvGrpSpPr>
              <p:cNvPr id="153" name="237 Grupo"/>
              <p:cNvGrpSpPr/>
              <p:nvPr/>
            </p:nvGrpSpPr>
            <p:grpSpPr>
              <a:xfrm>
                <a:off x="9020420" y="3674045"/>
                <a:ext cx="382540" cy="382540"/>
                <a:chOff x="8624131" y="2592014"/>
                <a:chExt cx="474663" cy="474663"/>
              </a:xfrm>
            </p:grpSpPr>
            <p:sp>
              <p:nvSpPr>
                <p:cNvPr id="154" name="Oval 5"/>
                <p:cNvSpPr>
                  <a:spLocks noChangeArrowheads="1"/>
                </p:cNvSpPr>
                <p:nvPr/>
              </p:nvSpPr>
              <p:spPr bwMode="auto">
                <a:xfrm>
                  <a:off x="8624131" y="2592014"/>
                  <a:ext cx="474663" cy="474663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000">
                    <a:latin typeface="+mn-lt"/>
                  </a:endParaRPr>
                </a:p>
              </p:txBody>
            </p:sp>
            <p:grpSp>
              <p:nvGrpSpPr>
                <p:cNvPr id="155" name="Group 7"/>
                <p:cNvGrpSpPr>
                  <a:grpSpLocks/>
                </p:cNvGrpSpPr>
                <p:nvPr/>
              </p:nvGrpSpPr>
              <p:grpSpPr bwMode="auto">
                <a:xfrm rot="13500000">
                  <a:off x="8747176" y="2710680"/>
                  <a:ext cx="237332" cy="237331"/>
                  <a:chOff x="3137" y="2562"/>
                  <a:chExt cx="374" cy="374"/>
                </a:xfrm>
              </p:grpSpPr>
              <p:sp>
                <p:nvSpPr>
                  <p:cNvPr id="156" name="Arc 8"/>
                  <p:cNvSpPr>
                    <a:spLocks/>
                  </p:cNvSpPr>
                  <p:nvPr/>
                </p:nvSpPr>
                <p:spPr bwMode="auto">
                  <a:xfrm>
                    <a:off x="3324" y="2562"/>
                    <a:ext cx="187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1000">
                      <a:latin typeface="+mn-lt"/>
                    </a:endParaRPr>
                  </a:p>
                </p:txBody>
              </p:sp>
              <p:sp>
                <p:nvSpPr>
                  <p:cNvPr id="157" name="Arc 9"/>
                  <p:cNvSpPr>
                    <a:spLocks/>
                  </p:cNvSpPr>
                  <p:nvPr/>
                </p:nvSpPr>
                <p:spPr bwMode="auto">
                  <a:xfrm rot="5400000">
                    <a:off x="3324" y="2749"/>
                    <a:ext cx="187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1000">
                      <a:latin typeface="+mn-lt"/>
                    </a:endParaRPr>
                  </a:p>
                </p:txBody>
              </p:sp>
              <p:sp>
                <p:nvSpPr>
                  <p:cNvPr id="158" name="Arc 10"/>
                  <p:cNvSpPr>
                    <a:spLocks/>
                  </p:cNvSpPr>
                  <p:nvPr/>
                </p:nvSpPr>
                <p:spPr bwMode="auto">
                  <a:xfrm rot="10800000">
                    <a:off x="3137" y="2749"/>
                    <a:ext cx="187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1000">
                      <a:latin typeface="+mn-lt"/>
                    </a:endParaRPr>
                  </a:p>
                </p:txBody>
              </p:sp>
            </p:grpSp>
          </p:grpSp>
        </p:grpSp>
        <p:sp>
          <p:nvSpPr>
            <p:cNvPr id="68" name="33 CuadroTexto"/>
            <p:cNvSpPr txBox="1">
              <a:spLocks noChangeArrowheads="1"/>
            </p:cNvSpPr>
            <p:nvPr/>
          </p:nvSpPr>
          <p:spPr bwMode="auto">
            <a:xfrm>
              <a:off x="8712719" y="3825601"/>
              <a:ext cx="1080121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CIRCULATOR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69" name="282 Grupo"/>
            <p:cNvGrpSpPr/>
            <p:nvPr/>
          </p:nvGrpSpPr>
          <p:grpSpPr>
            <a:xfrm>
              <a:off x="8270018" y="3897609"/>
              <a:ext cx="535646" cy="626585"/>
              <a:chOff x="8270018" y="3491805"/>
              <a:chExt cx="535646" cy="626585"/>
            </a:xfrm>
          </p:grpSpPr>
          <p:sp>
            <p:nvSpPr>
              <p:cNvPr id="143" name="142 Rectángulo"/>
              <p:cNvSpPr/>
              <p:nvPr/>
            </p:nvSpPr>
            <p:spPr bwMode="auto">
              <a:xfrm>
                <a:off x="8280672" y="3623685"/>
                <a:ext cx="524992" cy="494705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grpSp>
            <p:nvGrpSpPr>
              <p:cNvPr id="144" name="Group 17"/>
              <p:cNvGrpSpPr>
                <a:grpSpLocks/>
              </p:cNvGrpSpPr>
              <p:nvPr/>
            </p:nvGrpSpPr>
            <p:grpSpPr bwMode="auto">
              <a:xfrm rot="10800000" flipH="1">
                <a:off x="8388684" y="3840215"/>
                <a:ext cx="297182" cy="88285"/>
                <a:chOff x="3137" y="2375"/>
                <a:chExt cx="561" cy="187"/>
              </a:xfrm>
            </p:grpSpPr>
            <p:sp>
              <p:nvSpPr>
                <p:cNvPr id="150" name="Line 18"/>
                <p:cNvSpPr>
                  <a:spLocks noChangeShapeType="1"/>
                </p:cNvSpPr>
                <p:nvPr/>
              </p:nvSpPr>
              <p:spPr bwMode="auto">
                <a:xfrm>
                  <a:off x="3137" y="2375"/>
                  <a:ext cx="561" cy="18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000">
                    <a:latin typeface="+mn-lt"/>
                  </a:endParaRPr>
                </a:p>
              </p:txBody>
            </p:sp>
            <p:sp>
              <p:nvSpPr>
                <p:cNvPr id="15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137" y="2375"/>
                  <a:ext cx="561" cy="18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000">
                    <a:latin typeface="+mn-lt"/>
                  </a:endParaRPr>
                </a:p>
              </p:txBody>
            </p:sp>
          </p:grpSp>
          <p:sp>
            <p:nvSpPr>
              <p:cNvPr id="145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8280673" y="3964504"/>
                <a:ext cx="5249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>
                  <a:latin typeface="+mn-lt"/>
                </a:endParaRPr>
              </a:p>
            </p:txBody>
          </p:sp>
          <p:sp>
            <p:nvSpPr>
              <p:cNvPr id="146" name="Freeform 21"/>
              <p:cNvSpPr>
                <a:spLocks/>
              </p:cNvSpPr>
              <p:nvPr/>
            </p:nvSpPr>
            <p:spPr bwMode="auto">
              <a:xfrm rot="10800000">
                <a:off x="8568629" y="3491805"/>
                <a:ext cx="102539" cy="315595"/>
              </a:xfrm>
              <a:custGeom>
                <a:avLst/>
                <a:gdLst/>
                <a:ahLst/>
                <a:cxnLst>
                  <a:cxn ang="0">
                    <a:pos x="0" y="497"/>
                  </a:cxn>
                  <a:cxn ang="0">
                    <a:pos x="0" y="0"/>
                  </a:cxn>
                  <a:cxn ang="0">
                    <a:pos x="752" y="0"/>
                  </a:cxn>
                  <a:cxn ang="0">
                    <a:pos x="752" y="90"/>
                  </a:cxn>
                </a:cxnLst>
                <a:rect l="0" t="0" r="r" b="b"/>
                <a:pathLst>
                  <a:path w="752" h="497">
                    <a:moveTo>
                      <a:pt x="0" y="497"/>
                    </a:moveTo>
                    <a:lnTo>
                      <a:pt x="0" y="0"/>
                    </a:lnTo>
                    <a:lnTo>
                      <a:pt x="752" y="0"/>
                    </a:lnTo>
                    <a:lnTo>
                      <a:pt x="752" y="9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>
                  <a:latin typeface="+mn-lt"/>
                </a:endParaRPr>
              </a:p>
            </p:txBody>
          </p:sp>
          <p:sp>
            <p:nvSpPr>
              <p:cNvPr id="147" name="Rectangle 24"/>
              <p:cNvSpPr>
                <a:spLocks noChangeArrowheads="1"/>
              </p:cNvSpPr>
              <p:nvPr/>
            </p:nvSpPr>
            <p:spPr bwMode="auto">
              <a:xfrm rot="16200000" flipH="1">
                <a:off x="8269978" y="3610593"/>
                <a:ext cx="118745" cy="118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148" name="Freeform 25"/>
              <p:cNvSpPr>
                <a:spLocks/>
              </p:cNvSpPr>
              <p:nvPr/>
            </p:nvSpPr>
            <p:spPr bwMode="auto">
              <a:xfrm rot="10800000" flipH="1">
                <a:off x="8388684" y="3491807"/>
                <a:ext cx="84822" cy="315595"/>
              </a:xfrm>
              <a:custGeom>
                <a:avLst/>
                <a:gdLst/>
                <a:ahLst/>
                <a:cxnLst>
                  <a:cxn ang="0">
                    <a:pos x="0" y="497"/>
                  </a:cxn>
                  <a:cxn ang="0">
                    <a:pos x="0" y="0"/>
                  </a:cxn>
                  <a:cxn ang="0">
                    <a:pos x="752" y="0"/>
                  </a:cxn>
                  <a:cxn ang="0">
                    <a:pos x="752" y="90"/>
                  </a:cxn>
                </a:cxnLst>
                <a:rect l="0" t="0" r="r" b="b"/>
                <a:pathLst>
                  <a:path w="752" h="497">
                    <a:moveTo>
                      <a:pt x="0" y="497"/>
                    </a:moveTo>
                    <a:lnTo>
                      <a:pt x="0" y="0"/>
                    </a:lnTo>
                    <a:lnTo>
                      <a:pt x="752" y="0"/>
                    </a:lnTo>
                    <a:lnTo>
                      <a:pt x="752" y="9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>
                  <a:latin typeface="+mn-lt"/>
                </a:endParaRPr>
              </a:p>
            </p:txBody>
          </p:sp>
          <p:sp>
            <p:nvSpPr>
              <p:cNvPr id="149" name="Rectangle 26"/>
              <p:cNvSpPr>
                <a:spLocks noChangeArrowheads="1"/>
              </p:cNvSpPr>
              <p:nvPr/>
            </p:nvSpPr>
            <p:spPr bwMode="auto">
              <a:xfrm rot="16200000" flipH="1">
                <a:off x="8666022" y="3610593"/>
                <a:ext cx="118745" cy="118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</a:rPr>
                  <a:t>R</a:t>
                </a:r>
              </a:p>
            </p:txBody>
          </p:sp>
        </p:grpSp>
        <p:sp>
          <p:nvSpPr>
            <p:cNvPr id="70" name="33 CuadroTexto"/>
            <p:cNvSpPr txBox="1">
              <a:spLocks noChangeArrowheads="1"/>
            </p:cNvSpPr>
            <p:nvPr/>
          </p:nvSpPr>
          <p:spPr bwMode="auto">
            <a:xfrm>
              <a:off x="7918802" y="4473673"/>
              <a:ext cx="1117954" cy="52168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DUAL</a:t>
              </a:r>
            </a:p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DIRECTIONAL</a:t>
              </a:r>
            </a:p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COUPLER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71" name="33 CuadroTexto"/>
            <p:cNvSpPr txBox="1">
              <a:spLocks noChangeArrowheads="1"/>
            </p:cNvSpPr>
            <p:nvPr/>
          </p:nvSpPr>
          <p:spPr bwMode="auto">
            <a:xfrm>
              <a:off x="2628044" y="3483940"/>
              <a:ext cx="1080120" cy="52168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4-WAY POWER SPLITTER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72" name="33 CuadroTexto"/>
            <p:cNvSpPr txBox="1">
              <a:spLocks noChangeArrowheads="1"/>
            </p:cNvSpPr>
            <p:nvPr/>
          </p:nvSpPr>
          <p:spPr bwMode="auto">
            <a:xfrm>
              <a:off x="575816" y="3455801"/>
              <a:ext cx="1080120" cy="52168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VOLTAGE VARIABLE </a:t>
              </a:r>
              <a:br>
                <a:rPr lang="es-ES" sz="1000" dirty="0" smtClean="0">
                  <a:solidFill>
                    <a:schemeClr val="tx1"/>
                  </a:solidFill>
                </a:rPr>
              </a:br>
              <a:r>
                <a:rPr lang="es-ES" sz="1000" dirty="0" smtClean="0">
                  <a:solidFill>
                    <a:schemeClr val="tx1"/>
                  </a:solidFill>
                </a:rPr>
                <a:t>ATT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3" name="273 Grupo"/>
            <p:cNvGrpSpPr/>
            <p:nvPr/>
          </p:nvGrpSpPr>
          <p:grpSpPr>
            <a:xfrm>
              <a:off x="215900" y="4061292"/>
              <a:ext cx="414968" cy="412254"/>
              <a:chOff x="215900" y="3670591"/>
              <a:chExt cx="414968" cy="412254"/>
            </a:xfrm>
          </p:grpSpPr>
          <p:sp>
            <p:nvSpPr>
              <p:cNvPr id="135" name="134 Rectángulo"/>
              <p:cNvSpPr/>
              <p:nvPr/>
            </p:nvSpPr>
            <p:spPr bwMode="auto">
              <a:xfrm rot="5400000">
                <a:off x="217257" y="3669234"/>
                <a:ext cx="412254" cy="414968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grpSp>
            <p:nvGrpSpPr>
              <p:cNvPr id="136" name="270 Grupo"/>
              <p:cNvGrpSpPr/>
              <p:nvPr/>
            </p:nvGrpSpPr>
            <p:grpSpPr>
              <a:xfrm>
                <a:off x="256537" y="3709935"/>
                <a:ext cx="333695" cy="333567"/>
                <a:chOff x="1712080" y="6168700"/>
                <a:chExt cx="475456" cy="475273"/>
              </a:xfrm>
            </p:grpSpPr>
            <p:grpSp>
              <p:nvGrpSpPr>
                <p:cNvPr id="137" name="Group 30"/>
                <p:cNvGrpSpPr>
                  <a:grpSpLocks noChangeAspect="1"/>
                </p:cNvGrpSpPr>
                <p:nvPr/>
              </p:nvGrpSpPr>
              <p:grpSpPr bwMode="auto">
                <a:xfrm flipV="1">
                  <a:off x="1785178" y="6323736"/>
                  <a:ext cx="329260" cy="164567"/>
                  <a:chOff x="4418" y="2936"/>
                  <a:chExt cx="748" cy="374"/>
                </a:xfrm>
              </p:grpSpPr>
              <p:sp>
                <p:nvSpPr>
                  <p:cNvPr id="139" name="Arc 31"/>
                  <p:cNvSpPr>
                    <a:spLocks noChangeAspect="1"/>
                  </p:cNvSpPr>
                  <p:nvPr/>
                </p:nvSpPr>
                <p:spPr bwMode="auto">
                  <a:xfrm>
                    <a:off x="4979" y="2936"/>
                    <a:ext cx="187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1000">
                      <a:latin typeface="+mn-lt"/>
                    </a:endParaRPr>
                  </a:p>
                </p:txBody>
              </p:sp>
              <p:sp>
                <p:nvSpPr>
                  <p:cNvPr id="140" name="Arc 32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4418" y="3123"/>
                    <a:ext cx="187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1000">
                      <a:latin typeface="+mn-lt"/>
                    </a:endParaRPr>
                  </a:p>
                </p:txBody>
              </p:sp>
              <p:sp>
                <p:nvSpPr>
                  <p:cNvPr id="141" name="Arc 33"/>
                  <p:cNvSpPr>
                    <a:spLocks noChangeAspect="1"/>
                  </p:cNvSpPr>
                  <p:nvPr/>
                </p:nvSpPr>
                <p:spPr bwMode="auto">
                  <a:xfrm rot="-16200000">
                    <a:off x="4605" y="3123"/>
                    <a:ext cx="187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1000">
                      <a:latin typeface="+mn-lt"/>
                    </a:endParaRPr>
                  </a:p>
                </p:txBody>
              </p:sp>
              <p:sp>
                <p:nvSpPr>
                  <p:cNvPr id="142" name="Arc 34"/>
                  <p:cNvSpPr>
                    <a:spLocks noChangeAspect="1"/>
                  </p:cNvSpPr>
                  <p:nvPr/>
                </p:nvSpPr>
                <p:spPr bwMode="auto">
                  <a:xfrm rot="-5400000">
                    <a:off x="4792" y="2936"/>
                    <a:ext cx="187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1000">
                      <a:latin typeface="+mn-lt"/>
                    </a:endParaRPr>
                  </a:p>
                </p:txBody>
              </p:sp>
            </p:grpSp>
            <p:sp>
              <p:nvSpPr>
                <p:cNvPr id="138" name="Oval 35"/>
                <p:cNvSpPr>
                  <a:spLocks noChangeArrowheads="1"/>
                </p:cNvSpPr>
                <p:nvPr/>
              </p:nvSpPr>
              <p:spPr bwMode="auto">
                <a:xfrm>
                  <a:off x="1712080" y="6168700"/>
                  <a:ext cx="475456" cy="475273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000">
                    <a:latin typeface="+mn-lt"/>
                  </a:endParaRPr>
                </a:p>
              </p:txBody>
            </p:sp>
          </p:grpSp>
        </p:grpSp>
        <p:sp>
          <p:nvSpPr>
            <p:cNvPr id="74" name="33 CuadroTexto"/>
            <p:cNvSpPr txBox="1">
              <a:spLocks noChangeArrowheads="1"/>
            </p:cNvSpPr>
            <p:nvPr/>
          </p:nvSpPr>
          <p:spPr bwMode="auto">
            <a:xfrm>
              <a:off x="1079872" y="3887849"/>
              <a:ext cx="1080120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AMP 1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75" name="33 CuadroTexto"/>
            <p:cNvSpPr txBox="1">
              <a:spLocks noChangeArrowheads="1"/>
            </p:cNvSpPr>
            <p:nvPr/>
          </p:nvSpPr>
          <p:spPr bwMode="auto">
            <a:xfrm>
              <a:off x="2087984" y="3887849"/>
              <a:ext cx="1080120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AMP 2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76" name="33 CuadroTexto"/>
            <p:cNvSpPr txBox="1">
              <a:spLocks noChangeArrowheads="1"/>
            </p:cNvSpPr>
            <p:nvPr/>
          </p:nvSpPr>
          <p:spPr bwMode="auto">
            <a:xfrm>
              <a:off x="1547924" y="3789597"/>
              <a:ext cx="1080120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ATT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77" name="33 CuadroTexto"/>
            <p:cNvSpPr txBox="1">
              <a:spLocks noChangeArrowheads="1"/>
            </p:cNvSpPr>
            <p:nvPr/>
          </p:nvSpPr>
          <p:spPr bwMode="auto">
            <a:xfrm>
              <a:off x="4284228" y="2241425"/>
              <a:ext cx="864096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PHASE TRIMMER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78" name="33 CuadroTexto"/>
            <p:cNvSpPr txBox="1">
              <a:spLocks noChangeArrowheads="1"/>
            </p:cNvSpPr>
            <p:nvPr/>
          </p:nvSpPr>
          <p:spPr bwMode="auto">
            <a:xfrm>
              <a:off x="3623765" y="2385441"/>
              <a:ext cx="1164519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ATT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79" name="33 CuadroTexto"/>
            <p:cNvSpPr txBox="1">
              <a:spLocks noChangeArrowheads="1"/>
            </p:cNvSpPr>
            <p:nvPr/>
          </p:nvSpPr>
          <p:spPr bwMode="auto">
            <a:xfrm>
              <a:off x="7020532" y="3141525"/>
              <a:ext cx="959442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WG</a:t>
              </a:r>
            </a:p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SWITCH 1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80" name="33 CuadroTexto"/>
            <p:cNvSpPr txBox="1">
              <a:spLocks noChangeArrowheads="1"/>
            </p:cNvSpPr>
            <p:nvPr/>
          </p:nvSpPr>
          <p:spPr bwMode="auto">
            <a:xfrm>
              <a:off x="6637154" y="4977729"/>
              <a:ext cx="959442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WG</a:t>
              </a:r>
            </a:p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SWITCH 2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81" name="80 Conector recto"/>
            <p:cNvCxnSpPr/>
            <p:nvPr/>
          </p:nvCxnSpPr>
          <p:spPr bwMode="auto">
            <a:xfrm>
              <a:off x="683828" y="1881385"/>
              <a:ext cx="907300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81 Conector recto"/>
            <p:cNvCxnSpPr/>
            <p:nvPr/>
          </p:nvCxnSpPr>
          <p:spPr bwMode="auto">
            <a:xfrm>
              <a:off x="683828" y="1737369"/>
              <a:ext cx="0" cy="2753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3" name="323 Grupo"/>
            <p:cNvGrpSpPr/>
            <p:nvPr/>
          </p:nvGrpSpPr>
          <p:grpSpPr>
            <a:xfrm>
              <a:off x="8275315" y="3402904"/>
              <a:ext cx="221381" cy="494705"/>
              <a:chOff x="8128177" y="2424084"/>
              <a:chExt cx="221381" cy="494705"/>
            </a:xfrm>
          </p:grpSpPr>
          <p:sp>
            <p:nvSpPr>
              <p:cNvPr id="128" name="127 Rectángulo"/>
              <p:cNvSpPr/>
              <p:nvPr/>
            </p:nvSpPr>
            <p:spPr bwMode="auto">
              <a:xfrm>
                <a:off x="8128177" y="2424084"/>
                <a:ext cx="221381" cy="494705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129" name="Line 42"/>
              <p:cNvSpPr>
                <a:spLocks noChangeShapeType="1"/>
              </p:cNvSpPr>
              <p:nvPr/>
            </p:nvSpPr>
            <p:spPr bwMode="auto">
              <a:xfrm rot="5400000" flipH="1">
                <a:off x="8171056" y="2547515"/>
                <a:ext cx="13604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grpSp>
            <p:nvGrpSpPr>
              <p:cNvPr id="130" name="Group 43"/>
              <p:cNvGrpSpPr>
                <a:grpSpLocks/>
              </p:cNvGrpSpPr>
              <p:nvPr/>
            </p:nvGrpSpPr>
            <p:grpSpPr bwMode="auto">
              <a:xfrm rot="5400000" flipH="1">
                <a:off x="8182771" y="2607618"/>
                <a:ext cx="112618" cy="128458"/>
                <a:chOff x="2001" y="2174"/>
                <a:chExt cx="374" cy="374"/>
              </a:xfrm>
              <a:noFill/>
            </p:grpSpPr>
            <p:sp>
              <p:nvSpPr>
                <p:cNvPr id="133" name="Freeform 44"/>
                <p:cNvSpPr>
                  <a:spLocks/>
                </p:cNvSpPr>
                <p:nvPr/>
              </p:nvSpPr>
              <p:spPr bwMode="auto">
                <a:xfrm>
                  <a:off x="2001" y="2174"/>
                  <a:ext cx="374" cy="3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74"/>
                    </a:cxn>
                    <a:cxn ang="0">
                      <a:pos x="374" y="18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4" h="374">
                      <a:moveTo>
                        <a:pt x="0" y="0"/>
                      </a:moveTo>
                      <a:lnTo>
                        <a:pt x="0" y="374"/>
                      </a:lnTo>
                      <a:lnTo>
                        <a:pt x="374" y="1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34" name="Line 45"/>
                <p:cNvSpPr>
                  <a:spLocks noChangeShapeType="1"/>
                </p:cNvSpPr>
                <p:nvPr/>
              </p:nvSpPr>
              <p:spPr bwMode="auto">
                <a:xfrm>
                  <a:off x="2375" y="2174"/>
                  <a:ext cx="0" cy="374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131" name="Rectangle 46"/>
              <p:cNvSpPr>
                <a:spLocks noChangeArrowheads="1"/>
              </p:cNvSpPr>
              <p:nvPr/>
            </p:nvSpPr>
            <p:spPr bwMode="auto">
              <a:xfrm flipH="1">
                <a:off x="8159325" y="2479286"/>
                <a:ext cx="159084" cy="384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2" name="Line 42"/>
              <p:cNvSpPr>
                <a:spLocks noChangeShapeType="1"/>
              </p:cNvSpPr>
              <p:nvPr/>
            </p:nvSpPr>
            <p:spPr bwMode="auto">
              <a:xfrm rot="5400000" flipH="1">
                <a:off x="8174263" y="2803745"/>
                <a:ext cx="13604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grpSp>
          <p:nvGrpSpPr>
            <p:cNvPr id="84" name="324 Grupo"/>
            <p:cNvGrpSpPr/>
            <p:nvPr/>
          </p:nvGrpSpPr>
          <p:grpSpPr>
            <a:xfrm>
              <a:off x="8563347" y="3402904"/>
              <a:ext cx="221381" cy="494705"/>
              <a:chOff x="8128177" y="2424084"/>
              <a:chExt cx="221381" cy="494705"/>
            </a:xfrm>
          </p:grpSpPr>
          <p:sp>
            <p:nvSpPr>
              <p:cNvPr id="121" name="120 Rectángulo"/>
              <p:cNvSpPr/>
              <p:nvPr/>
            </p:nvSpPr>
            <p:spPr bwMode="auto">
              <a:xfrm>
                <a:off x="8128177" y="2424084"/>
                <a:ext cx="221381" cy="494705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122" name="Line 42"/>
              <p:cNvSpPr>
                <a:spLocks noChangeShapeType="1"/>
              </p:cNvSpPr>
              <p:nvPr/>
            </p:nvSpPr>
            <p:spPr bwMode="auto">
              <a:xfrm rot="5400000" flipH="1">
                <a:off x="8171056" y="2547515"/>
                <a:ext cx="13604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grpSp>
            <p:nvGrpSpPr>
              <p:cNvPr id="123" name="Group 43"/>
              <p:cNvGrpSpPr>
                <a:grpSpLocks/>
              </p:cNvGrpSpPr>
              <p:nvPr/>
            </p:nvGrpSpPr>
            <p:grpSpPr bwMode="auto">
              <a:xfrm rot="5400000" flipH="1">
                <a:off x="8182771" y="2607618"/>
                <a:ext cx="112618" cy="128458"/>
                <a:chOff x="2001" y="2174"/>
                <a:chExt cx="374" cy="374"/>
              </a:xfrm>
              <a:noFill/>
            </p:grpSpPr>
            <p:sp>
              <p:nvSpPr>
                <p:cNvPr id="126" name="Freeform 44"/>
                <p:cNvSpPr>
                  <a:spLocks/>
                </p:cNvSpPr>
                <p:nvPr/>
              </p:nvSpPr>
              <p:spPr bwMode="auto">
                <a:xfrm>
                  <a:off x="2001" y="2174"/>
                  <a:ext cx="374" cy="3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74"/>
                    </a:cxn>
                    <a:cxn ang="0">
                      <a:pos x="374" y="18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4" h="374">
                      <a:moveTo>
                        <a:pt x="0" y="0"/>
                      </a:moveTo>
                      <a:lnTo>
                        <a:pt x="0" y="374"/>
                      </a:lnTo>
                      <a:lnTo>
                        <a:pt x="374" y="1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27" name="Line 45"/>
                <p:cNvSpPr>
                  <a:spLocks noChangeShapeType="1"/>
                </p:cNvSpPr>
                <p:nvPr/>
              </p:nvSpPr>
              <p:spPr bwMode="auto">
                <a:xfrm>
                  <a:off x="2375" y="2174"/>
                  <a:ext cx="0" cy="374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124" name="Rectangle 46"/>
              <p:cNvSpPr>
                <a:spLocks noChangeArrowheads="1"/>
              </p:cNvSpPr>
              <p:nvPr/>
            </p:nvSpPr>
            <p:spPr bwMode="auto">
              <a:xfrm flipH="1">
                <a:off x="8159325" y="2479286"/>
                <a:ext cx="159084" cy="384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" name="Line 42"/>
              <p:cNvSpPr>
                <a:spLocks noChangeShapeType="1"/>
              </p:cNvSpPr>
              <p:nvPr/>
            </p:nvSpPr>
            <p:spPr bwMode="auto">
              <a:xfrm rot="5400000" flipH="1">
                <a:off x="8174263" y="2803745"/>
                <a:ext cx="13604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cxnSp>
          <p:nvCxnSpPr>
            <p:cNvPr id="85" name="84 Conector recto de flecha"/>
            <p:cNvCxnSpPr>
              <a:stCxn id="128" idx="0"/>
            </p:cNvCxnSpPr>
            <p:nvPr/>
          </p:nvCxnSpPr>
          <p:spPr bwMode="auto">
            <a:xfrm flipV="1">
              <a:off x="8386006" y="3163752"/>
              <a:ext cx="2678" cy="239152"/>
            </a:xfrm>
            <a:prstGeom prst="straightConnector1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85 Conector recto de flecha"/>
            <p:cNvCxnSpPr/>
            <p:nvPr/>
          </p:nvCxnSpPr>
          <p:spPr bwMode="auto">
            <a:xfrm flipV="1">
              <a:off x="8667688" y="3154401"/>
              <a:ext cx="2678" cy="239152"/>
            </a:xfrm>
            <a:prstGeom prst="straightConnector1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33 CuadroTexto"/>
            <p:cNvSpPr txBox="1">
              <a:spLocks noChangeArrowheads="1"/>
            </p:cNvSpPr>
            <p:nvPr/>
          </p:nvSpPr>
          <p:spPr bwMode="auto">
            <a:xfrm>
              <a:off x="7992640" y="2961505"/>
              <a:ext cx="1080121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P</a:t>
              </a:r>
              <a:r>
                <a:rPr lang="es-ES" sz="800" dirty="0" smtClean="0">
                  <a:solidFill>
                    <a:schemeClr val="tx1"/>
                  </a:solidFill>
                </a:rPr>
                <a:t>FWD</a:t>
              </a:r>
              <a:r>
                <a:rPr lang="es-ES" sz="1000" dirty="0" smtClean="0">
                  <a:solidFill>
                    <a:schemeClr val="tx1"/>
                  </a:solidFill>
                </a:rPr>
                <a:t>   P</a:t>
              </a:r>
              <a:r>
                <a:rPr lang="es-ES" sz="800" dirty="0" smtClean="0">
                  <a:solidFill>
                    <a:schemeClr val="tx1"/>
                  </a:solidFill>
                </a:rPr>
                <a:t>REV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88" name="33 CuadroTexto"/>
            <p:cNvSpPr txBox="1">
              <a:spLocks noChangeArrowheads="1"/>
            </p:cNvSpPr>
            <p:nvPr/>
          </p:nvSpPr>
          <p:spPr bwMode="auto">
            <a:xfrm>
              <a:off x="7272560" y="3699064"/>
              <a:ext cx="715967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MAGIC</a:t>
              </a:r>
            </a:p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TEE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89" name="33 CuadroTexto"/>
            <p:cNvSpPr txBox="1">
              <a:spLocks noChangeArrowheads="1"/>
            </p:cNvSpPr>
            <p:nvPr/>
          </p:nvSpPr>
          <p:spPr bwMode="auto">
            <a:xfrm>
              <a:off x="4212220" y="3501565"/>
              <a:ext cx="1080120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PHASE TRIMMER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90" name="33 CuadroTexto"/>
            <p:cNvSpPr txBox="1">
              <a:spLocks noChangeArrowheads="1"/>
            </p:cNvSpPr>
            <p:nvPr/>
          </p:nvSpPr>
          <p:spPr bwMode="auto">
            <a:xfrm>
              <a:off x="3623765" y="3645581"/>
              <a:ext cx="1164519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ATT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91" name="33 CuadroTexto"/>
            <p:cNvSpPr txBox="1">
              <a:spLocks noChangeArrowheads="1"/>
            </p:cNvSpPr>
            <p:nvPr/>
          </p:nvSpPr>
          <p:spPr bwMode="auto">
            <a:xfrm>
              <a:off x="4212220" y="4813839"/>
              <a:ext cx="1080120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PHASE TRIMMER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92" name="33 CuadroTexto"/>
            <p:cNvSpPr txBox="1">
              <a:spLocks noChangeArrowheads="1"/>
            </p:cNvSpPr>
            <p:nvPr/>
          </p:nvSpPr>
          <p:spPr bwMode="auto">
            <a:xfrm>
              <a:off x="3623765" y="4957855"/>
              <a:ext cx="1164519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ATT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92 Conector recto"/>
            <p:cNvCxnSpPr/>
            <p:nvPr/>
          </p:nvCxnSpPr>
          <p:spPr bwMode="auto">
            <a:xfrm>
              <a:off x="2774528" y="1737369"/>
              <a:ext cx="0" cy="2753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93 Conector recto"/>
            <p:cNvCxnSpPr/>
            <p:nvPr/>
          </p:nvCxnSpPr>
          <p:spPr bwMode="auto">
            <a:xfrm>
              <a:off x="3708164" y="1737369"/>
              <a:ext cx="0" cy="2753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94 Conector recto"/>
            <p:cNvCxnSpPr/>
            <p:nvPr/>
          </p:nvCxnSpPr>
          <p:spPr bwMode="auto">
            <a:xfrm>
              <a:off x="5347580" y="1737369"/>
              <a:ext cx="0" cy="2753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95 Conector recto"/>
            <p:cNvCxnSpPr/>
            <p:nvPr/>
          </p:nvCxnSpPr>
          <p:spPr bwMode="auto">
            <a:xfrm>
              <a:off x="6120432" y="1737369"/>
              <a:ext cx="0" cy="2753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96 Conector recto"/>
            <p:cNvCxnSpPr/>
            <p:nvPr/>
          </p:nvCxnSpPr>
          <p:spPr bwMode="auto">
            <a:xfrm>
              <a:off x="8172660" y="1737369"/>
              <a:ext cx="0" cy="2753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97 Conector recto"/>
            <p:cNvCxnSpPr/>
            <p:nvPr/>
          </p:nvCxnSpPr>
          <p:spPr bwMode="auto">
            <a:xfrm>
              <a:off x="9648824" y="1737369"/>
              <a:ext cx="0" cy="2753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9" name="33 CuadroTexto"/>
            <p:cNvSpPr txBox="1">
              <a:spLocks noChangeArrowheads="1"/>
            </p:cNvSpPr>
            <p:nvPr/>
          </p:nvSpPr>
          <p:spPr bwMode="auto">
            <a:xfrm>
              <a:off x="358452" y="1259557"/>
              <a:ext cx="9686416" cy="52168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b="1" dirty="0" smtClean="0">
                  <a:solidFill>
                    <a:schemeClr val="tx1"/>
                  </a:solidFill>
                </a:rPr>
                <a:t>LEVEL DIAGRAM</a:t>
              </a:r>
            </a:p>
            <a:p>
              <a:pPr algn="ctr"/>
              <a:endParaRPr lang="es-ES" sz="1000" dirty="0" smtClean="0">
                <a:solidFill>
                  <a:schemeClr val="tx1"/>
                </a:solidFill>
              </a:endParaRPr>
            </a:p>
            <a:p>
              <a:r>
                <a:rPr lang="es-ES" sz="1000" dirty="0" smtClean="0">
                  <a:solidFill>
                    <a:schemeClr val="tx1"/>
                  </a:solidFill>
                </a:rPr>
                <a:t>-16dBm				        +12dBm	          +5dBm			       0dBm	+60dBm			       +62.7dBm		          +62.5dBm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100" name="33 CuadroTexto"/>
            <p:cNvSpPr txBox="1">
              <a:spLocks noChangeArrowheads="1"/>
            </p:cNvSpPr>
            <p:nvPr/>
          </p:nvSpPr>
          <p:spPr bwMode="auto">
            <a:xfrm>
              <a:off x="5845066" y="2709477"/>
              <a:ext cx="1175466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COAX-WR340</a:t>
              </a:r>
            </a:p>
          </p:txBody>
        </p:sp>
        <p:sp>
          <p:nvSpPr>
            <p:cNvPr id="101" name="33 CuadroTexto"/>
            <p:cNvSpPr txBox="1">
              <a:spLocks noChangeArrowheads="1"/>
            </p:cNvSpPr>
            <p:nvPr/>
          </p:nvSpPr>
          <p:spPr bwMode="auto">
            <a:xfrm>
              <a:off x="5845066" y="3969617"/>
              <a:ext cx="959442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COAX-WG</a:t>
              </a:r>
            </a:p>
          </p:txBody>
        </p:sp>
        <p:sp>
          <p:nvSpPr>
            <p:cNvPr id="102" name="33 CuadroTexto"/>
            <p:cNvSpPr txBox="1">
              <a:spLocks noChangeArrowheads="1"/>
            </p:cNvSpPr>
            <p:nvPr/>
          </p:nvSpPr>
          <p:spPr bwMode="auto">
            <a:xfrm>
              <a:off x="5845066" y="5292005"/>
              <a:ext cx="959442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COAX-WG</a:t>
              </a:r>
            </a:p>
          </p:txBody>
        </p:sp>
        <p:sp>
          <p:nvSpPr>
            <p:cNvPr id="103" name="33 CuadroTexto"/>
            <p:cNvSpPr txBox="1">
              <a:spLocks noChangeArrowheads="1"/>
            </p:cNvSpPr>
            <p:nvPr/>
          </p:nvSpPr>
          <p:spPr bwMode="auto">
            <a:xfrm>
              <a:off x="8725386" y="4907124"/>
              <a:ext cx="959442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LOAD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104" name="33 CuadroTexto"/>
            <p:cNvSpPr txBox="1">
              <a:spLocks noChangeArrowheads="1"/>
            </p:cNvSpPr>
            <p:nvPr/>
          </p:nvSpPr>
          <p:spPr bwMode="auto">
            <a:xfrm>
              <a:off x="5760392" y="4427909"/>
              <a:ext cx="959442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LOAD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105" name="33 CuadroTexto"/>
            <p:cNvSpPr txBox="1">
              <a:spLocks noChangeArrowheads="1"/>
            </p:cNvSpPr>
            <p:nvPr/>
          </p:nvSpPr>
          <p:spPr bwMode="auto">
            <a:xfrm>
              <a:off x="6912520" y="4516496"/>
              <a:ext cx="959442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LOAD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106" name="33 CuadroTexto"/>
            <p:cNvSpPr txBox="1">
              <a:spLocks noChangeArrowheads="1"/>
            </p:cNvSpPr>
            <p:nvPr/>
          </p:nvSpPr>
          <p:spPr bwMode="auto">
            <a:xfrm>
              <a:off x="940388" y="4845031"/>
              <a:ext cx="1285002" cy="951030"/>
            </a:xfrm>
            <a:prstGeom prst="rect">
              <a:avLst/>
            </a:prstGeom>
            <a:noFill/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90000" rIns="0">
              <a:spAutoFit/>
            </a:bodyPr>
            <a:lstStyle/>
            <a:p>
              <a:pPr algn="ctr"/>
              <a:r>
                <a:rPr lang="es-ES" sz="1000" b="1" dirty="0" smtClean="0">
                  <a:solidFill>
                    <a:schemeClr val="tx1"/>
                  </a:solidFill>
                </a:rPr>
                <a:t>CONTROL</a:t>
              </a:r>
            </a:p>
            <a:p>
              <a:r>
                <a:rPr lang="es-ES" sz="1000" b="1" dirty="0" smtClean="0">
                  <a:solidFill>
                    <a:schemeClr val="tx1"/>
                  </a:solidFill>
                </a:rPr>
                <a:t>-WG </a:t>
              </a:r>
              <a:r>
                <a:rPr lang="es-ES" sz="1000" b="1" dirty="0" err="1" smtClean="0">
                  <a:solidFill>
                    <a:schemeClr val="tx1"/>
                  </a:solidFill>
                </a:rPr>
                <a:t>Switches</a:t>
              </a:r>
              <a:endParaRPr lang="es-ES" sz="1000" b="1" dirty="0" smtClean="0">
                <a:solidFill>
                  <a:schemeClr val="tx1"/>
                </a:solidFill>
              </a:endParaRPr>
            </a:p>
            <a:p>
              <a:r>
                <a:rPr lang="es-ES" sz="1000" b="1" dirty="0" smtClean="0">
                  <a:solidFill>
                    <a:schemeClr val="tx1"/>
                  </a:solidFill>
                </a:rPr>
                <a:t>-</a:t>
              </a:r>
              <a:r>
                <a:rPr lang="es-ES" sz="1000" b="1" dirty="0" err="1" smtClean="0">
                  <a:solidFill>
                    <a:schemeClr val="tx1"/>
                  </a:solidFill>
                </a:rPr>
                <a:t>Pdrive</a:t>
              </a:r>
              <a:r>
                <a:rPr lang="es-ES" sz="1000" b="1" dirty="0" smtClean="0">
                  <a:solidFill>
                    <a:schemeClr val="tx1"/>
                  </a:solidFill>
                </a:rPr>
                <a:t>, </a:t>
              </a:r>
              <a:r>
                <a:rPr lang="es-ES" sz="1000" b="1" dirty="0" err="1" smtClean="0">
                  <a:solidFill>
                    <a:schemeClr val="tx1"/>
                  </a:solidFill>
                </a:rPr>
                <a:t>Pfwd</a:t>
              </a:r>
              <a:r>
                <a:rPr lang="es-ES" sz="1000" b="1" dirty="0" smtClean="0">
                  <a:solidFill>
                    <a:schemeClr val="tx1"/>
                  </a:solidFill>
                </a:rPr>
                <a:t>, </a:t>
              </a:r>
              <a:r>
                <a:rPr lang="es-ES" sz="1000" b="1" dirty="0" err="1" smtClean="0">
                  <a:solidFill>
                    <a:schemeClr val="tx1"/>
                  </a:solidFill>
                </a:rPr>
                <a:t>Prev</a:t>
              </a:r>
              <a:endParaRPr lang="es-ES" sz="1000" b="1" dirty="0" smtClean="0">
                <a:solidFill>
                  <a:schemeClr val="tx1"/>
                </a:solidFill>
              </a:endParaRPr>
            </a:p>
            <a:p>
              <a:r>
                <a:rPr lang="es-ES" sz="1000" b="1" dirty="0" smtClean="0">
                  <a:solidFill>
                    <a:schemeClr val="tx1"/>
                  </a:solidFill>
                </a:rPr>
                <a:t>-</a:t>
              </a:r>
              <a:r>
                <a:rPr lang="es-ES" sz="1000" b="1" dirty="0" err="1" smtClean="0">
                  <a:solidFill>
                    <a:schemeClr val="tx1"/>
                  </a:solidFill>
                </a:rPr>
                <a:t>Psspa</a:t>
              </a:r>
              <a:r>
                <a:rPr lang="es-ES" sz="1000" b="1" dirty="0" smtClean="0">
                  <a:solidFill>
                    <a:schemeClr val="tx1"/>
                  </a:solidFill>
                </a:rPr>
                <a:t>, </a:t>
              </a:r>
              <a:r>
                <a:rPr lang="es-ES" sz="1000" b="1" dirty="0" err="1" smtClean="0">
                  <a:solidFill>
                    <a:schemeClr val="tx1"/>
                  </a:solidFill>
                </a:rPr>
                <a:t>Tsspa</a:t>
              </a:r>
              <a:r>
                <a:rPr lang="es-ES" sz="1000" b="1" dirty="0" smtClean="0">
                  <a:solidFill>
                    <a:schemeClr val="tx1"/>
                  </a:solidFill>
                </a:rPr>
                <a:t> (x3)</a:t>
              </a:r>
            </a:p>
            <a:p>
              <a:r>
                <a:rPr lang="es-ES" sz="1000" b="1" dirty="0" smtClean="0">
                  <a:solidFill>
                    <a:schemeClr val="tx1"/>
                  </a:solidFill>
                </a:rPr>
                <a:t>-</a:t>
              </a:r>
              <a:r>
                <a:rPr lang="es-ES" sz="1000" b="1" dirty="0" err="1" smtClean="0">
                  <a:solidFill>
                    <a:schemeClr val="tx1"/>
                  </a:solidFill>
                </a:rPr>
                <a:t>Power</a:t>
              </a:r>
              <a:r>
                <a:rPr lang="es-ES" sz="1000" b="1" dirty="0" smtClean="0">
                  <a:solidFill>
                    <a:schemeClr val="tx1"/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tx1"/>
                  </a:solidFill>
                </a:rPr>
                <a:t>Supply</a:t>
              </a:r>
              <a:endParaRPr lang="es-ES" sz="1000" b="1" dirty="0" smtClean="0">
                <a:solidFill>
                  <a:schemeClr val="tx1"/>
                </a:solidFill>
              </a:endParaRPr>
            </a:p>
            <a:p>
              <a:r>
                <a:rPr lang="es-ES" sz="1000" b="1" dirty="0" smtClean="0">
                  <a:solidFill>
                    <a:schemeClr val="tx1"/>
                  </a:solidFill>
                </a:rPr>
                <a:t>-</a:t>
              </a:r>
              <a:r>
                <a:rPr lang="es-ES" sz="1000" b="1" dirty="0" err="1" smtClean="0">
                  <a:solidFill>
                    <a:schemeClr val="tx1"/>
                  </a:solidFill>
                </a:rPr>
                <a:t>VVAtt</a:t>
              </a:r>
              <a:endParaRPr lang="es-ES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7" name="33 CuadroTexto"/>
            <p:cNvSpPr txBox="1">
              <a:spLocks noChangeArrowheads="1"/>
            </p:cNvSpPr>
            <p:nvPr/>
          </p:nvSpPr>
          <p:spPr bwMode="auto">
            <a:xfrm>
              <a:off x="755835" y="6067368"/>
              <a:ext cx="2208638" cy="664797"/>
            </a:xfrm>
            <a:prstGeom prst="rect">
              <a:avLst/>
            </a:prstGeom>
            <a:noFill/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b="1" dirty="0" smtClean="0">
                  <a:solidFill>
                    <a:schemeClr val="tx1"/>
                  </a:solidFill>
                </a:rPr>
                <a:t>POWER SUPPLY</a:t>
              </a:r>
            </a:p>
            <a:p>
              <a:r>
                <a:rPr lang="es-ES" sz="1000" b="1" dirty="0" smtClean="0">
                  <a:solidFill>
                    <a:schemeClr val="tx1"/>
                  </a:solidFill>
                </a:rPr>
                <a:t>-</a:t>
              </a:r>
              <a:r>
                <a:rPr lang="es-ES" sz="1000" b="1" dirty="0" err="1" smtClean="0">
                  <a:solidFill>
                    <a:schemeClr val="tx1"/>
                  </a:solidFill>
                </a:rPr>
                <a:t>SSPAs</a:t>
              </a:r>
              <a:r>
                <a:rPr lang="es-ES" sz="1000" b="1" dirty="0" smtClean="0">
                  <a:solidFill>
                    <a:schemeClr val="tx1"/>
                  </a:solidFill>
                </a:rPr>
                <a:t> (x3) (50V, 7Amp)</a:t>
              </a:r>
            </a:p>
            <a:p>
              <a:r>
                <a:rPr lang="es-ES" sz="1000" b="1" dirty="0" smtClean="0">
                  <a:solidFill>
                    <a:schemeClr val="tx1"/>
                  </a:solidFill>
                </a:rPr>
                <a:t>-Control box (12V, 3.3V)</a:t>
              </a:r>
            </a:p>
            <a:p>
              <a:r>
                <a:rPr lang="es-ES" sz="1000" b="1" dirty="0" smtClean="0">
                  <a:solidFill>
                    <a:schemeClr val="tx1"/>
                  </a:solidFill>
                </a:rPr>
                <a:t>-WG </a:t>
              </a:r>
              <a:r>
                <a:rPr lang="es-ES" sz="1000" b="1" dirty="0" err="1" smtClean="0">
                  <a:solidFill>
                    <a:schemeClr val="tx1"/>
                  </a:solidFill>
                </a:rPr>
                <a:t>Switches</a:t>
              </a:r>
              <a:r>
                <a:rPr lang="es-ES" sz="1000" b="1" dirty="0" smtClean="0">
                  <a:solidFill>
                    <a:schemeClr val="tx1"/>
                  </a:solidFill>
                </a:rPr>
                <a:t> (x2) (24V, 3Amp)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33 CuadroTexto"/>
            <p:cNvSpPr txBox="1">
              <a:spLocks noChangeArrowheads="1"/>
            </p:cNvSpPr>
            <p:nvPr/>
          </p:nvSpPr>
          <p:spPr bwMode="auto">
            <a:xfrm>
              <a:off x="775225" y="2229817"/>
              <a:ext cx="1204747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b="1" dirty="0" smtClean="0">
                  <a:solidFill>
                    <a:schemeClr val="tx1"/>
                  </a:solidFill>
                </a:rPr>
                <a:t>REDUNDANCY</a:t>
              </a:r>
              <a:br>
                <a:rPr lang="es-ES" sz="1000" b="1" dirty="0" smtClean="0">
                  <a:solidFill>
                    <a:schemeClr val="tx1"/>
                  </a:solidFill>
                </a:rPr>
              </a:br>
              <a:r>
                <a:rPr lang="es-ES" sz="1000" b="1" dirty="0" smtClean="0">
                  <a:solidFill>
                    <a:schemeClr val="tx1"/>
                  </a:solidFill>
                </a:rPr>
                <a:t>CONTROL BOX</a:t>
              </a:r>
              <a:endParaRPr lang="es-E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9" name="33 CuadroTexto"/>
            <p:cNvSpPr txBox="1">
              <a:spLocks noChangeArrowheads="1"/>
            </p:cNvSpPr>
            <p:nvPr/>
          </p:nvSpPr>
          <p:spPr bwMode="auto">
            <a:xfrm>
              <a:off x="8653855" y="3401272"/>
              <a:ext cx="1080121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POWER</a:t>
              </a:r>
            </a:p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DETECTORS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110" name="416 Grupo"/>
            <p:cNvGrpSpPr/>
            <p:nvPr/>
          </p:nvGrpSpPr>
          <p:grpSpPr>
            <a:xfrm rot="10800000">
              <a:off x="3414775" y="4730376"/>
              <a:ext cx="221381" cy="494705"/>
              <a:chOff x="8128177" y="2424084"/>
              <a:chExt cx="221381" cy="494705"/>
            </a:xfrm>
          </p:grpSpPr>
          <p:sp>
            <p:nvSpPr>
              <p:cNvPr id="114" name="113 Rectángulo"/>
              <p:cNvSpPr/>
              <p:nvPr/>
            </p:nvSpPr>
            <p:spPr bwMode="auto">
              <a:xfrm>
                <a:off x="8128177" y="2424084"/>
                <a:ext cx="221381" cy="494705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0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ea typeface="Microsoft YaHei" charset="-122"/>
                </a:endParaRPr>
              </a:p>
            </p:txBody>
          </p:sp>
          <p:sp>
            <p:nvSpPr>
              <p:cNvPr id="115" name="Line 42"/>
              <p:cNvSpPr>
                <a:spLocks noChangeShapeType="1"/>
              </p:cNvSpPr>
              <p:nvPr/>
            </p:nvSpPr>
            <p:spPr bwMode="auto">
              <a:xfrm rot="5400000" flipH="1">
                <a:off x="8171056" y="2547515"/>
                <a:ext cx="13604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grpSp>
            <p:nvGrpSpPr>
              <p:cNvPr id="116" name="Group 43"/>
              <p:cNvGrpSpPr>
                <a:grpSpLocks/>
              </p:cNvGrpSpPr>
              <p:nvPr/>
            </p:nvGrpSpPr>
            <p:grpSpPr bwMode="auto">
              <a:xfrm rot="5400000" flipH="1">
                <a:off x="8182771" y="2607618"/>
                <a:ext cx="112618" cy="128458"/>
                <a:chOff x="2001" y="2174"/>
                <a:chExt cx="374" cy="374"/>
              </a:xfrm>
              <a:noFill/>
            </p:grpSpPr>
            <p:sp>
              <p:nvSpPr>
                <p:cNvPr id="119" name="Freeform 44"/>
                <p:cNvSpPr>
                  <a:spLocks/>
                </p:cNvSpPr>
                <p:nvPr/>
              </p:nvSpPr>
              <p:spPr bwMode="auto">
                <a:xfrm>
                  <a:off x="2001" y="2174"/>
                  <a:ext cx="374" cy="3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74"/>
                    </a:cxn>
                    <a:cxn ang="0">
                      <a:pos x="374" y="18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4" h="374">
                      <a:moveTo>
                        <a:pt x="0" y="0"/>
                      </a:moveTo>
                      <a:lnTo>
                        <a:pt x="0" y="374"/>
                      </a:lnTo>
                      <a:lnTo>
                        <a:pt x="374" y="1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20" name="Line 45"/>
                <p:cNvSpPr>
                  <a:spLocks noChangeShapeType="1"/>
                </p:cNvSpPr>
                <p:nvPr/>
              </p:nvSpPr>
              <p:spPr bwMode="auto">
                <a:xfrm>
                  <a:off x="2375" y="2174"/>
                  <a:ext cx="0" cy="374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117" name="Rectangle 46"/>
              <p:cNvSpPr>
                <a:spLocks noChangeArrowheads="1"/>
              </p:cNvSpPr>
              <p:nvPr/>
            </p:nvSpPr>
            <p:spPr bwMode="auto">
              <a:xfrm flipH="1">
                <a:off x="8159325" y="2479286"/>
                <a:ext cx="159084" cy="384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" name="Line 42"/>
              <p:cNvSpPr>
                <a:spLocks noChangeShapeType="1"/>
              </p:cNvSpPr>
              <p:nvPr/>
            </p:nvSpPr>
            <p:spPr bwMode="auto">
              <a:xfrm rot="5400000" flipH="1">
                <a:off x="8174263" y="2803745"/>
                <a:ext cx="13604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111" name="33 CuadroTexto"/>
            <p:cNvSpPr txBox="1">
              <a:spLocks noChangeArrowheads="1"/>
            </p:cNvSpPr>
            <p:nvPr/>
          </p:nvSpPr>
          <p:spPr bwMode="auto">
            <a:xfrm>
              <a:off x="3132100" y="5344588"/>
              <a:ext cx="684076" cy="2354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P</a:t>
              </a:r>
              <a:r>
                <a:rPr lang="es-ES" sz="800" dirty="0" smtClean="0">
                  <a:solidFill>
                    <a:schemeClr val="tx1"/>
                  </a:solidFill>
                </a:rPr>
                <a:t>DRIVE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2" name="111 Conector recto de flecha"/>
            <p:cNvCxnSpPr>
              <a:stCxn id="114" idx="0"/>
            </p:cNvCxnSpPr>
            <p:nvPr/>
          </p:nvCxnSpPr>
          <p:spPr bwMode="auto">
            <a:xfrm>
              <a:off x="3525465" y="5225081"/>
              <a:ext cx="2678" cy="174632"/>
            </a:xfrm>
            <a:prstGeom prst="straightConnector1">
              <a:avLst/>
            </a:prstGeom>
            <a:ln>
              <a:headEnd type="none" w="med" len="med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33 CuadroTexto"/>
            <p:cNvSpPr txBox="1">
              <a:spLocks noChangeArrowheads="1"/>
            </p:cNvSpPr>
            <p:nvPr/>
          </p:nvSpPr>
          <p:spPr bwMode="auto">
            <a:xfrm>
              <a:off x="2484028" y="4823270"/>
              <a:ext cx="1080121" cy="3785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POWER</a:t>
              </a:r>
            </a:p>
            <a:p>
              <a:pPr algn="ctr"/>
              <a:r>
                <a:rPr lang="es-ES" sz="1000" dirty="0" smtClean="0">
                  <a:solidFill>
                    <a:schemeClr val="tx1"/>
                  </a:solidFill>
                </a:rPr>
                <a:t>DETECTOR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0" name="269 Rectángulo"/>
          <p:cNvSpPr/>
          <p:nvPr/>
        </p:nvSpPr>
        <p:spPr>
          <a:xfrm>
            <a:off x="9631497" y="7202497"/>
            <a:ext cx="449128" cy="24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22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756" y="1296988"/>
            <a:ext cx="9285287" cy="626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SSPA: 3D Model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pic>
        <p:nvPicPr>
          <p:cNvPr id="289" name="288 Imagen" descr="SSP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800" y="1296988"/>
            <a:ext cx="4073394" cy="6263269"/>
          </a:xfrm>
          <a:prstGeom prst="rect">
            <a:avLst/>
          </a:prstGeom>
        </p:spPr>
      </p:pic>
      <p:pic>
        <p:nvPicPr>
          <p:cNvPr id="291" name="290 Imagen" descr="ssp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316" y="1296988"/>
            <a:ext cx="4501601" cy="6268305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4 Imagen" descr="SSPA blockdiagr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2361" y="1943633"/>
            <a:ext cx="4572508" cy="211512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756" y="1296988"/>
            <a:ext cx="9285287" cy="626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SSPA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MODULE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RRP27001K0-60 from RFHIC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1-kW pulsed amplifier derived from used for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S-Band RADAR applications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SSPA based on </a:t>
            </a:r>
            <a:r>
              <a:rPr lang="en-GB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GaN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 HEMT technology: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B050"/>
                </a:solidFill>
                <a:sym typeface="Wingdings" pitchFamily="2" charset="2"/>
              </a:rPr>
              <a:t>High breakdown voltage and current density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B050"/>
                </a:solidFill>
                <a:sym typeface="Wingdings" pitchFamily="2" charset="2"/>
              </a:rPr>
              <a:t>High gain and efficiency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B050"/>
                </a:solidFill>
                <a:sym typeface="Wingdings" pitchFamily="2" charset="2"/>
              </a:rPr>
              <a:t>Wide bandwidth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Proper packaging of transistors: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B050"/>
                </a:solidFill>
                <a:sym typeface="Wingdings" pitchFamily="2" charset="2"/>
              </a:rPr>
              <a:t>Electrical and thermal performance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Block Diagram: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Driver stages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Power blocks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Wilkinson &amp; T-Junction splitters/combiners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Isolators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Shielding between stages</a:t>
            </a:r>
          </a:p>
          <a:p>
            <a:pPr lvl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</p:txBody>
      </p:sp>
      <p:pic>
        <p:nvPicPr>
          <p:cNvPr id="6" name="5 Imagen" descr="SSPA_op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2360" y="4211885"/>
            <a:ext cx="4597389" cy="313234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SSPA: 1 kW Module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7 Imagen" descr="RFH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432" y="1907629"/>
            <a:ext cx="3989732" cy="2520280"/>
          </a:xfrm>
          <a:prstGeom prst="rect">
            <a:avLst/>
          </a:prstGeom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79772" y="1559197"/>
          <a:ext cx="5832648" cy="4719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304"/>
                <a:gridCol w="309634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Parameter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Value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fo</a:t>
                      </a:r>
                      <a:r>
                        <a:rPr lang="en-US" sz="1800" dirty="0" smtClean="0"/>
                        <a:t>		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2.7 GHz (BW: 10 MHz) </a:t>
                      </a:r>
                      <a:endParaRPr lang="en-US" sz="1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Output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Power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&gt;1100 W (peak)</a:t>
                      </a:r>
                      <a:endParaRPr lang="en-US" sz="1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Pulse Width	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 to 1.5 </a:t>
                      </a:r>
                      <a:r>
                        <a:rPr lang="en-US" sz="1800" dirty="0" err="1" smtClean="0"/>
                        <a:t>msec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Duty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Cycle</a:t>
                      </a:r>
                      <a:r>
                        <a:rPr lang="es-ES" sz="1800" dirty="0" smtClean="0"/>
                        <a:t>	</a:t>
                      </a:r>
                      <a:endParaRPr lang="es-E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up </a:t>
                      </a:r>
                      <a:r>
                        <a:rPr lang="es-ES" sz="1800" dirty="0" err="1" smtClean="0"/>
                        <a:t>to</a:t>
                      </a:r>
                      <a:r>
                        <a:rPr lang="es-ES" sz="1800" dirty="0" smtClean="0"/>
                        <a:t> 10%</a:t>
                      </a:r>
                      <a:endParaRPr lang="es-ES" sz="1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Pulse </a:t>
                      </a:r>
                      <a:r>
                        <a:rPr lang="es-ES" sz="1800" dirty="0" err="1" smtClean="0"/>
                        <a:t>Droop</a:t>
                      </a:r>
                      <a:r>
                        <a:rPr lang="es-ES" sz="1800" dirty="0" smtClean="0"/>
                        <a:t>	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&lt;0.5 dB</a:t>
                      </a:r>
                      <a:endParaRPr lang="es-ES" sz="1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Gain	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60 dB</a:t>
                      </a:r>
                      <a:endParaRPr lang="en-US" sz="1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Size</a:t>
                      </a:r>
                      <a:r>
                        <a:rPr lang="es-ES" sz="1800" dirty="0" smtClean="0"/>
                        <a:t>	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220 x 145 x 27 mm (1.3 kg)</a:t>
                      </a:r>
                      <a:br>
                        <a:rPr lang="es-ES" sz="1800" dirty="0" smtClean="0"/>
                      </a:br>
                      <a:r>
                        <a:rPr lang="es-ES" sz="1800" dirty="0" smtClean="0"/>
                        <a:t>(</a:t>
                      </a:r>
                      <a:r>
                        <a:rPr lang="es-ES" sz="1800" dirty="0" err="1" smtClean="0"/>
                        <a:t>excluded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heatsink</a:t>
                      </a:r>
                      <a:r>
                        <a:rPr lang="es-ES" sz="1800" dirty="0" smtClean="0"/>
                        <a:t>)</a:t>
                      </a:r>
                      <a:endParaRPr lang="es-ES" sz="1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Monitors</a:t>
                      </a:r>
                      <a:endParaRPr lang="es-ES" sz="1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Times New Roman" pitchFamily="1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Peak</a:t>
                      </a: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power</a:t>
                      </a: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,</a:t>
                      </a:r>
                      <a:r>
                        <a:rPr lang="es-ES" sz="1800" baseline="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Temperature</a:t>
                      </a:r>
                      <a:endParaRPr lang="es-ES" sz="1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cs typeface="Times New Roman" pitchFamily="1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Controls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Shutdown</a:t>
                      </a: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, RF Mute</a:t>
                      </a:r>
                      <a:endParaRPr lang="es-ES" sz="1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Supply</a:t>
                      </a:r>
                      <a:r>
                        <a:rPr lang="fr-FR" sz="1800" dirty="0" smtClean="0"/>
                        <a:t> Voltage</a:t>
                      </a:r>
                      <a:endParaRPr lang="fr-FR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50 </a:t>
                      </a:r>
                      <a:r>
                        <a:rPr lang="fr-FR" sz="1800" dirty="0" err="1" smtClean="0"/>
                        <a:t>Vdc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 smtClean="0"/>
                        <a:t>Current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Consumption</a:t>
                      </a:r>
                      <a:endParaRPr lang="es-E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&lt;7 A @ 10% DC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 rot="21318651">
            <a:off x="6282900" y="5104854"/>
            <a:ext cx="3432350" cy="2038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sym typeface="Wingdings" pitchFamily="2" charset="2"/>
              </a:rPr>
              <a:t>Output Stage: Class C</a:t>
            </a:r>
          </a:p>
          <a:p>
            <a:endParaRPr lang="en-GB" sz="900" b="1" dirty="0" smtClean="0">
              <a:solidFill>
                <a:srgbClr val="00B050"/>
              </a:solidFill>
              <a:sym typeface="Wingdings" pitchFamily="2" charset="2"/>
            </a:endParaRPr>
          </a:p>
          <a:p>
            <a:r>
              <a:rPr lang="en-GB" sz="2000" b="1" dirty="0" smtClean="0">
                <a:solidFill>
                  <a:srgbClr val="00B050"/>
                </a:solidFill>
                <a:sym typeface="Wingdings" pitchFamily="2" charset="2"/>
              </a:rPr>
              <a:t>350W power consumption </a:t>
            </a:r>
            <a:br>
              <a:rPr lang="en-GB" sz="2000" b="1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GB" sz="2000" b="1" dirty="0" smtClean="0">
                <a:solidFill>
                  <a:srgbClr val="00B050"/>
                </a:solidFill>
                <a:sym typeface="Wingdings" pitchFamily="2" charset="2"/>
              </a:rPr>
              <a:t>@ 1 kW(peak), 10% DC</a:t>
            </a:r>
          </a:p>
          <a:p>
            <a:endParaRPr lang="en-GB" sz="900" b="1" dirty="0" smtClean="0">
              <a:solidFill>
                <a:srgbClr val="00B050"/>
              </a:solidFill>
              <a:sym typeface="Wingdings" pitchFamily="2" charset="2"/>
            </a:endParaRPr>
          </a:p>
          <a:p>
            <a:r>
              <a:rPr lang="en-GB" sz="2000" b="1" dirty="0" smtClean="0">
                <a:solidFill>
                  <a:srgbClr val="00B050"/>
                </a:solidFill>
                <a:sym typeface="Wingdings" pitchFamily="2" charset="2"/>
              </a:rPr>
              <a:t>200W power consumption </a:t>
            </a:r>
            <a:br>
              <a:rPr lang="en-GB" sz="2000" b="1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GB" sz="2000" b="1" dirty="0" smtClean="0">
                <a:solidFill>
                  <a:srgbClr val="00B050"/>
                </a:solidFill>
                <a:sym typeface="Wingdings" pitchFamily="2" charset="2"/>
              </a:rPr>
              <a:t>@ 1 kW(peak), 5% DC</a:t>
            </a:r>
          </a:p>
          <a:p>
            <a:endParaRPr lang="es-ES" dirty="0">
              <a:solidFill>
                <a:srgbClr val="FF33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SSPA: 1 kW Module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868404" y="7096671"/>
            <a:ext cx="4083169" cy="607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rgbClr val="FF3300"/>
                </a:solidFill>
              </a:rPr>
              <a:t>Eff</a:t>
            </a:r>
            <a:r>
              <a:rPr lang="en-GB" b="1" dirty="0" smtClean="0">
                <a:solidFill>
                  <a:srgbClr val="FF3300"/>
                </a:solidFill>
              </a:rPr>
              <a:t> = Po(</a:t>
            </a:r>
            <a:r>
              <a:rPr lang="en-GB" b="1" dirty="0" err="1" smtClean="0">
                <a:solidFill>
                  <a:srgbClr val="FF3300"/>
                </a:solidFill>
              </a:rPr>
              <a:t>avg</a:t>
            </a:r>
            <a:r>
              <a:rPr lang="en-GB" b="1" dirty="0" smtClean="0">
                <a:solidFill>
                  <a:srgbClr val="FF3300"/>
                </a:solidFill>
              </a:rPr>
              <a:t>)/</a:t>
            </a:r>
            <a:r>
              <a:rPr lang="en-GB" b="1" dirty="0" err="1" smtClean="0">
                <a:solidFill>
                  <a:srgbClr val="FF3300"/>
                </a:solidFill>
              </a:rPr>
              <a:t>Pdc</a:t>
            </a:r>
            <a:r>
              <a:rPr lang="en-GB" b="1" dirty="0" smtClean="0">
                <a:solidFill>
                  <a:srgbClr val="FF3300"/>
                </a:solidFill>
              </a:rPr>
              <a:t> is 30% @ 10% DC</a:t>
            </a:r>
          </a:p>
          <a:p>
            <a:endParaRPr lang="es-ES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8011" y="4031865"/>
            <a:ext cx="10044869" cy="2412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Sector Microwave 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340AFM</a:t>
            </a: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15900" y="4535921"/>
          <a:ext cx="6341296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8828"/>
                <a:gridCol w="421246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Parameter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Value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DPDT (1-2,3-4 </a:t>
                      </a:r>
                      <a:r>
                        <a:rPr lang="es-ES" b="0" dirty="0" err="1" smtClean="0"/>
                        <a:t>or</a:t>
                      </a:r>
                      <a:r>
                        <a:rPr lang="es-ES" b="0" dirty="0" smtClean="0"/>
                        <a:t> 1-4,2-3)</a:t>
                      </a:r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Frequency Range	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2.17 – 3.3 GHz</a:t>
                      </a:r>
                      <a:endParaRPr lang="en-US" sz="1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dirty="0" err="1" smtClean="0"/>
                        <a:t>Insertion</a:t>
                      </a:r>
                      <a:r>
                        <a:rPr lang="es-ES" sz="1800" b="0" dirty="0" smtClean="0"/>
                        <a:t> </a:t>
                      </a:r>
                      <a:r>
                        <a:rPr lang="es-ES" sz="1800" b="0" dirty="0" err="1" smtClean="0"/>
                        <a:t>Loss</a:t>
                      </a:r>
                      <a:endParaRPr lang="es-ES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smtClean="0"/>
                        <a:t>&lt;0.02 dB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err="1" smtClean="0"/>
                        <a:t>Isolation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smtClean="0"/>
                        <a:t>&gt;70 dB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Switching Time	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&lt;500 </a:t>
                      </a:r>
                      <a:r>
                        <a:rPr lang="en-US" sz="1800" dirty="0" err="1" smtClean="0"/>
                        <a:t>microsec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Lifetime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&gt;100,000 cycles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8 Imagen" descr="P52712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6496" y="3600399"/>
            <a:ext cx="2942890" cy="3923854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SSPA: Waveguide Switches and Sections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631497" y="7202497"/>
            <a:ext cx="449128" cy="24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26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3768" y="1583593"/>
            <a:ext cx="87120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WR-340 Components from 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 Broadcast (</a:t>
            </a:r>
            <a:r>
              <a:rPr lang="el-G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CI):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Semi-Flex Straight Sections, </a:t>
            </a:r>
            <a:r>
              <a:rPr lang="en-GB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Miter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Bends,...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Magic Tee: 	Low  loss</a:t>
            </a:r>
          </a:p>
          <a:p>
            <a:pPr lvl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Good collinear balance (amplitude and phase)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          	High E-H isolation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sbR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572" y="5940077"/>
            <a:ext cx="2786542" cy="1728192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72256" y="5654054"/>
            <a:ext cx="9142413" cy="248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Instruments sbRIO-9636 Single-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Board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Embedded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Device</a:t>
            </a:r>
            <a:endParaRPr lang="en-GB" sz="800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400 MHz processor, 256 MB DRAM, 512 MB storage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Xilinx Spartan-6 FPGA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16 </a:t>
            </a:r>
            <a:r>
              <a:rPr lang="en-GB" dirty="0" err="1" smtClean="0"/>
              <a:t>analog</a:t>
            </a:r>
            <a:r>
              <a:rPr lang="en-GB" dirty="0" smtClean="0"/>
              <a:t> inputs, 4 </a:t>
            </a:r>
            <a:r>
              <a:rPr lang="en-GB" dirty="0" err="1" smtClean="0"/>
              <a:t>analog</a:t>
            </a:r>
            <a:r>
              <a:rPr lang="en-GB" dirty="0" smtClean="0"/>
              <a:t> outputs (16-bit), 28 Digital I/O lines (3.3V)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Integrated Ethernet, RS232, RS485, USB, CAN, and SDHC ports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Size: 15.4 x 10.3 cm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128" y="1223553"/>
            <a:ext cx="8244792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TDK-LAMBDA HFE1600-48: </a:t>
            </a:r>
            <a:r>
              <a:rPr lang="en-US" dirty="0" smtClean="0"/>
              <a:t>1600W 1U Front End Power Supplies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SSPA: Power Supplies and Control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77697" y="1565061"/>
          <a:ext cx="6834823" cy="3429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54303"/>
                <a:gridCol w="4680520"/>
              </a:tblGrid>
              <a:tr h="139812">
                <a:tc>
                  <a:txBody>
                    <a:bodyPr/>
                    <a:lstStyle/>
                    <a:p>
                      <a:r>
                        <a:rPr lang="es-ES" sz="1500" dirty="0" err="1" smtClean="0"/>
                        <a:t>Parameter</a:t>
                      </a:r>
                      <a:endParaRPr lang="es-E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err="1" smtClean="0"/>
                        <a:t>Value</a:t>
                      </a:r>
                      <a:endParaRPr lang="es-ES" sz="1500" b="0" dirty="0"/>
                    </a:p>
                  </a:txBody>
                  <a:tcPr/>
                </a:tc>
              </a:tr>
              <a:tr h="139812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Input </a:t>
                      </a:r>
                      <a:r>
                        <a:rPr lang="es-ES" sz="1500" dirty="0" err="1" smtClean="0"/>
                        <a:t>Voltage</a:t>
                      </a:r>
                      <a:endParaRPr lang="es-ES" sz="1500" b="0" dirty="0"/>
                    </a:p>
                  </a:txBody>
                  <a:tcPr marL="21600" marR="0"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85 - 265 </a:t>
                      </a:r>
                      <a:r>
                        <a:rPr lang="es-ES" sz="1500" dirty="0" err="1" smtClean="0"/>
                        <a:t>Vac</a:t>
                      </a:r>
                      <a:r>
                        <a:rPr lang="es-ES" sz="1500" dirty="0" smtClean="0"/>
                        <a:t>, 47 - 63 Hz</a:t>
                      </a:r>
                      <a:endParaRPr lang="es-ES" sz="1500" b="0" dirty="0"/>
                    </a:p>
                  </a:txBody>
                  <a:tcPr marL="21600" marR="0"/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Output </a:t>
                      </a:r>
                      <a:r>
                        <a:rPr lang="es-ES" sz="1500" dirty="0" err="1" smtClean="0"/>
                        <a:t>Voltage</a:t>
                      </a:r>
                      <a:endParaRPr lang="es-ES" sz="1500" b="0" dirty="0"/>
                    </a:p>
                  </a:txBody>
                  <a:tcPr marL="21600" mar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/>
                        <a:t>48 </a:t>
                      </a:r>
                      <a:r>
                        <a:rPr lang="es-ES" sz="1500" dirty="0" err="1" smtClean="0"/>
                        <a:t>Vdc</a:t>
                      </a:r>
                      <a:r>
                        <a:rPr lang="es-ES" sz="1500" baseline="0" dirty="0" smtClean="0"/>
                        <a:t> nominal (</a:t>
                      </a:r>
                      <a:r>
                        <a:rPr lang="es-ES" sz="1500" dirty="0" smtClean="0"/>
                        <a:t>38.4-58 </a:t>
                      </a:r>
                      <a:r>
                        <a:rPr lang="es-ES" sz="1500" dirty="0" err="1" smtClean="0"/>
                        <a:t>Vdc</a:t>
                      </a:r>
                      <a:r>
                        <a:rPr lang="es-ES" sz="1500" dirty="0" smtClean="0"/>
                        <a:t>) </a:t>
                      </a:r>
                      <a:r>
                        <a:rPr lang="es-ES" sz="1500" baseline="0" dirty="0" smtClean="0"/>
                        <a:t>(</a:t>
                      </a:r>
                      <a:r>
                        <a:rPr lang="es-ES" sz="1500" baseline="0" dirty="0" err="1" smtClean="0"/>
                        <a:t>Remote</a:t>
                      </a:r>
                      <a:r>
                        <a:rPr lang="es-ES" sz="1500" baseline="0" dirty="0" smtClean="0"/>
                        <a:t> </a:t>
                      </a:r>
                      <a:r>
                        <a:rPr lang="es-ES" sz="1500" baseline="0" dirty="0" err="1" smtClean="0"/>
                        <a:t>sensing</a:t>
                      </a:r>
                      <a:r>
                        <a:rPr lang="es-ES" sz="1500" baseline="0" dirty="0" smtClean="0"/>
                        <a:t>)</a:t>
                      </a:r>
                      <a:endParaRPr lang="es-ES" sz="1500" b="0" dirty="0" smtClean="0"/>
                    </a:p>
                  </a:txBody>
                  <a:tcPr marL="21600" marR="0"/>
                </a:tc>
              </a:tr>
              <a:tr h="296468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Max. </a:t>
                      </a:r>
                      <a:r>
                        <a:rPr lang="es-ES" sz="1500" dirty="0" err="1" smtClean="0"/>
                        <a:t>Current</a:t>
                      </a:r>
                      <a:endParaRPr lang="es-ES" sz="1500" b="0" dirty="0"/>
                    </a:p>
                  </a:txBody>
                  <a:tcPr marL="21600" marR="0"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Up </a:t>
                      </a:r>
                      <a:r>
                        <a:rPr lang="es-ES" sz="1500" dirty="0" err="1" smtClean="0"/>
                        <a:t>to</a:t>
                      </a:r>
                      <a:r>
                        <a:rPr lang="es-ES" sz="1500" dirty="0" smtClean="0"/>
                        <a:t> 33 </a:t>
                      </a:r>
                      <a:r>
                        <a:rPr lang="es-ES" sz="1500" dirty="0" err="1" smtClean="0"/>
                        <a:t>Amp</a:t>
                      </a:r>
                      <a:r>
                        <a:rPr lang="es-ES" sz="1500" dirty="0" smtClean="0"/>
                        <a:t> (1600W)</a:t>
                      </a:r>
                      <a:endParaRPr lang="es-ES" sz="1500" b="0" dirty="0"/>
                    </a:p>
                  </a:txBody>
                  <a:tcPr marL="21600" marR="0"/>
                </a:tc>
              </a:tr>
              <a:tr h="279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err="1" smtClean="0"/>
                        <a:t>Parallel</a:t>
                      </a:r>
                      <a:r>
                        <a:rPr lang="es-ES" sz="1500" baseline="0" dirty="0" smtClean="0"/>
                        <a:t> </a:t>
                      </a:r>
                      <a:r>
                        <a:rPr lang="es-ES" sz="1500" baseline="0" dirty="0" err="1" smtClean="0"/>
                        <a:t>Operation</a:t>
                      </a:r>
                      <a:endParaRPr lang="es-ES" sz="1500" b="0" dirty="0" smtClean="0"/>
                    </a:p>
                  </a:txBody>
                  <a:tcPr marL="21600" marR="0"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Up</a:t>
                      </a:r>
                      <a:r>
                        <a:rPr lang="es-ES" sz="1500" baseline="0" dirty="0" smtClean="0"/>
                        <a:t> </a:t>
                      </a:r>
                      <a:r>
                        <a:rPr lang="es-ES" sz="1500" baseline="0" dirty="0" err="1" smtClean="0"/>
                        <a:t>to</a:t>
                      </a:r>
                      <a:r>
                        <a:rPr lang="es-ES" sz="1500" baseline="0" dirty="0" smtClean="0"/>
                        <a:t> 10 modules </a:t>
                      </a:r>
                      <a:r>
                        <a:rPr lang="es-ES" sz="1500" baseline="0" dirty="0" err="1" smtClean="0"/>
                        <a:t>with</a:t>
                      </a:r>
                      <a:r>
                        <a:rPr lang="es-ES" sz="1500" baseline="0" dirty="0" smtClean="0"/>
                        <a:t> </a:t>
                      </a:r>
                      <a:r>
                        <a:rPr lang="es-ES" sz="1500" baseline="0" dirty="0" err="1" smtClean="0"/>
                        <a:t>current</a:t>
                      </a:r>
                      <a:r>
                        <a:rPr lang="es-ES" sz="1500" baseline="0" dirty="0" smtClean="0"/>
                        <a:t> share, </a:t>
                      </a:r>
                      <a:r>
                        <a:rPr lang="es-ES" sz="1500" baseline="0" dirty="0" err="1" smtClean="0"/>
                        <a:t>hot</a:t>
                      </a:r>
                      <a:r>
                        <a:rPr lang="es-ES" sz="1500" baseline="0" dirty="0" smtClean="0"/>
                        <a:t> </a:t>
                      </a:r>
                      <a:r>
                        <a:rPr lang="es-ES" sz="1500" baseline="0" dirty="0" err="1" smtClean="0"/>
                        <a:t>swappable</a:t>
                      </a:r>
                      <a:endParaRPr lang="es-ES" sz="1500" b="0" dirty="0"/>
                    </a:p>
                  </a:txBody>
                  <a:tcPr marL="21600" marR="0"/>
                </a:tc>
              </a:tr>
              <a:tr h="298936">
                <a:tc>
                  <a:txBody>
                    <a:bodyPr/>
                    <a:lstStyle/>
                    <a:p>
                      <a:r>
                        <a:rPr lang="es-ES" sz="1500" dirty="0" err="1" smtClean="0"/>
                        <a:t>Remote</a:t>
                      </a:r>
                      <a:r>
                        <a:rPr lang="es-ES" sz="1500" dirty="0" smtClean="0"/>
                        <a:t> Interface</a:t>
                      </a:r>
                      <a:endParaRPr lang="es-ES" sz="1500" b="0" dirty="0"/>
                    </a:p>
                  </a:txBody>
                  <a:tcPr marL="21600" mar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/>
                        <a:t>PMBUS (I2C)</a:t>
                      </a:r>
                      <a:endParaRPr lang="es-ES" sz="1500" b="0" dirty="0" smtClean="0"/>
                    </a:p>
                  </a:txBody>
                  <a:tcPr marL="21600" marR="0"/>
                </a:tc>
              </a:tr>
              <a:tr h="210160">
                <a:tc>
                  <a:txBody>
                    <a:bodyPr/>
                    <a:lstStyle/>
                    <a:p>
                      <a:r>
                        <a:rPr lang="es-ES" sz="1500" dirty="0" err="1" smtClean="0"/>
                        <a:t>Alarms</a:t>
                      </a:r>
                      <a:r>
                        <a:rPr lang="es-ES" sz="1500" dirty="0" smtClean="0"/>
                        <a:t> and </a:t>
                      </a:r>
                      <a:r>
                        <a:rPr lang="es-ES" sz="1500" dirty="0" err="1" smtClean="0"/>
                        <a:t>Protections</a:t>
                      </a:r>
                      <a:endParaRPr lang="es-ES" sz="1500" b="0" dirty="0"/>
                    </a:p>
                  </a:txBody>
                  <a:tcPr marL="21600" marR="0"/>
                </a:tc>
                <a:tc>
                  <a:txBody>
                    <a:bodyPr/>
                    <a:lstStyle/>
                    <a:p>
                      <a:r>
                        <a:rPr lang="es-ES" sz="1500" dirty="0" err="1" smtClean="0"/>
                        <a:t>ACFail</a:t>
                      </a:r>
                      <a:r>
                        <a:rPr lang="es-ES" sz="1500" dirty="0" smtClean="0"/>
                        <a:t>, DC </a:t>
                      </a:r>
                      <a:r>
                        <a:rPr lang="es-ES" sz="1500" dirty="0" err="1" smtClean="0"/>
                        <a:t>fail</a:t>
                      </a:r>
                      <a:r>
                        <a:rPr lang="es-ES" sz="1500" dirty="0" smtClean="0"/>
                        <a:t>, </a:t>
                      </a:r>
                      <a:r>
                        <a:rPr lang="es-ES" sz="1500" dirty="0" err="1" smtClean="0"/>
                        <a:t>Overtemp</a:t>
                      </a:r>
                      <a:r>
                        <a:rPr lang="es-ES" sz="1500" dirty="0" smtClean="0"/>
                        <a:t>, </a:t>
                      </a:r>
                      <a:r>
                        <a:rPr lang="es-ES" sz="1500" dirty="0" err="1" smtClean="0"/>
                        <a:t>Overcurrent</a:t>
                      </a:r>
                      <a:r>
                        <a:rPr lang="es-ES" sz="1500" dirty="0" smtClean="0"/>
                        <a:t>, </a:t>
                      </a:r>
                      <a:r>
                        <a:rPr lang="es-ES" sz="1500" dirty="0" err="1" smtClean="0"/>
                        <a:t>Overvoltage</a:t>
                      </a:r>
                      <a:endParaRPr lang="es-ES" sz="1500" b="0" dirty="0"/>
                    </a:p>
                  </a:txBody>
                  <a:tcPr marL="21600" marR="0"/>
                </a:tc>
              </a:tr>
              <a:tr h="231864">
                <a:tc>
                  <a:txBody>
                    <a:bodyPr/>
                    <a:lstStyle/>
                    <a:p>
                      <a:r>
                        <a:rPr lang="es-ES" sz="1500" dirty="0" err="1" smtClean="0"/>
                        <a:t>Cooling</a:t>
                      </a:r>
                      <a:r>
                        <a:rPr lang="es-ES" sz="1500" dirty="0" smtClean="0"/>
                        <a:t> </a:t>
                      </a:r>
                      <a:endParaRPr lang="es-ES" sz="1500" b="0" dirty="0"/>
                    </a:p>
                  </a:txBody>
                  <a:tcPr marL="21600" marR="0"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 </a:t>
                      </a:r>
                      <a:r>
                        <a:rPr lang="es-ES" sz="1500" dirty="0" err="1" smtClean="0"/>
                        <a:t>Two</a:t>
                      </a:r>
                      <a:r>
                        <a:rPr lang="es-ES" sz="1500" dirty="0" smtClean="0"/>
                        <a:t> </a:t>
                      </a:r>
                      <a:r>
                        <a:rPr lang="es-ES" sz="1500" dirty="0" err="1" smtClean="0"/>
                        <a:t>internal</a:t>
                      </a:r>
                      <a:r>
                        <a:rPr lang="es-ES" sz="1500" dirty="0" smtClean="0"/>
                        <a:t> fans</a:t>
                      </a:r>
                      <a:endParaRPr lang="es-ES" sz="1500" b="0" dirty="0"/>
                    </a:p>
                  </a:txBody>
                  <a:tcPr marL="21600" marR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1500" dirty="0" err="1" smtClean="0"/>
                        <a:t>Size</a:t>
                      </a:r>
                      <a:r>
                        <a:rPr lang="es-ES" sz="1500" dirty="0" smtClean="0"/>
                        <a:t> (W x H x D)</a:t>
                      </a:r>
                      <a:endParaRPr lang="es-ES" sz="1500" b="0" dirty="0" smtClean="0"/>
                    </a:p>
                  </a:txBody>
                  <a:tcPr marL="21600" marR="0"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PS: 85 x 41 x 300</a:t>
                      </a:r>
                      <a:r>
                        <a:rPr lang="es-ES" sz="1500" baseline="0" dirty="0" smtClean="0"/>
                        <a:t> mm, 1.5kg</a:t>
                      </a:r>
                      <a:endParaRPr lang="es-ES" sz="1500" dirty="0" smtClean="0"/>
                    </a:p>
                    <a:p>
                      <a:r>
                        <a:rPr lang="es-ES" sz="1500" dirty="0" smtClean="0"/>
                        <a:t>Rack: 19in x 1HU x 366 mm, 4.8kg</a:t>
                      </a:r>
                      <a:endParaRPr lang="es-ES" sz="1500" b="0" dirty="0"/>
                    </a:p>
                  </a:txBody>
                  <a:tcPr marL="21600" marR="0"/>
                </a:tc>
              </a:tr>
              <a:tr h="128984">
                <a:tc>
                  <a:txBody>
                    <a:bodyPr/>
                    <a:lstStyle/>
                    <a:p>
                      <a:r>
                        <a:rPr lang="es-ES" sz="1500" dirty="0" err="1" smtClean="0"/>
                        <a:t>Weight</a:t>
                      </a:r>
                      <a:r>
                        <a:rPr lang="es-ES" sz="1500" dirty="0" smtClean="0"/>
                        <a:t> </a:t>
                      </a:r>
                      <a:endParaRPr lang="es-ES" sz="1500" b="0" dirty="0" smtClean="0"/>
                    </a:p>
                  </a:txBody>
                  <a:tcPr marL="21600" mar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/>
                        <a:t>PS: 1.5 kg </a:t>
                      </a:r>
                      <a:r>
                        <a:rPr lang="es-ES" sz="1500" dirty="0" err="1" smtClean="0"/>
                        <a:t>each</a:t>
                      </a:r>
                      <a:r>
                        <a:rPr lang="es-ES" sz="1500" dirty="0" smtClean="0"/>
                        <a:t>,</a:t>
                      </a:r>
                      <a:r>
                        <a:rPr lang="es-ES" sz="1500" baseline="0" dirty="0" smtClean="0"/>
                        <a:t>  </a:t>
                      </a:r>
                      <a:r>
                        <a:rPr lang="es-ES" sz="1500" dirty="0" smtClean="0"/>
                        <a:t>Rack: 4.8 kg</a:t>
                      </a:r>
                      <a:endParaRPr lang="es-ES" sz="1500" b="0" dirty="0" smtClean="0"/>
                    </a:p>
                  </a:txBody>
                  <a:tcPr marL="21600" marR="0"/>
                </a:tc>
              </a:tr>
            </a:tbl>
          </a:graphicData>
        </a:graphic>
      </p:graphicFrame>
      <p:pic>
        <p:nvPicPr>
          <p:cNvPr id="10" name="9 Imagen" descr="HFE1600-S1U.jpg"/>
          <p:cNvPicPr>
            <a:picLocks noChangeAspect="1"/>
          </p:cNvPicPr>
          <p:nvPr/>
        </p:nvPicPr>
        <p:blipFill>
          <a:blip r:embed="rId5" cstate="print"/>
          <a:srcRect l="2553" t="6994" r="2763" b="6372"/>
          <a:stretch>
            <a:fillRect/>
          </a:stretch>
        </p:blipFill>
        <p:spPr>
          <a:xfrm>
            <a:off x="5256336" y="3792750"/>
            <a:ext cx="4824289" cy="1751283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powerlo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5451" y="1273808"/>
            <a:ext cx="4109457" cy="3082093"/>
          </a:xfrm>
          <a:prstGeom prst="rect">
            <a:avLst/>
          </a:prstGeom>
        </p:spPr>
      </p:pic>
      <p:pic>
        <p:nvPicPr>
          <p:cNvPr id="10" name="9 Imagen" descr="ramas.jpg"/>
          <p:cNvPicPr>
            <a:picLocks noChangeAspect="1"/>
          </p:cNvPicPr>
          <p:nvPr/>
        </p:nvPicPr>
        <p:blipFill>
          <a:blip r:embed="rId4" cstate="print"/>
          <a:srcRect r="2100"/>
          <a:stretch>
            <a:fillRect/>
          </a:stretch>
        </p:blipFill>
        <p:spPr>
          <a:xfrm>
            <a:off x="5893559" y="4306249"/>
            <a:ext cx="4259322" cy="279279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251779" y="1547589"/>
            <a:ext cx="9828845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13" name="12 Rectángulo"/>
          <p:cNvSpPr/>
          <p:nvPr/>
        </p:nvSpPr>
        <p:spPr>
          <a:xfrm>
            <a:off x="-1" y="1367569"/>
            <a:ext cx="9828845" cy="2553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 smtClean="0">
              <a:solidFill>
                <a:srgbClr val="000000"/>
              </a:solidFill>
            </a:endParaRPr>
          </a:p>
          <a:p>
            <a:r>
              <a:rPr lang="en-US" sz="2000" b="1" dirty="0" smtClean="0"/>
              <a:t>Any 2 out of 3 Amplifiers must be combined in phase</a:t>
            </a: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Phase unbalance affects combiner losses: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8º  loss increases by 0.02dB (≈ 10W @ 2kW)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17º  loss increase by 0.1dB (≈ 50W @ 2kW)</a:t>
            </a:r>
          </a:p>
          <a:p>
            <a:endParaRPr lang="en-US" sz="2000" dirty="0" smtClean="0"/>
          </a:p>
          <a:p>
            <a:r>
              <a:rPr lang="en-US" sz="2000" b="1" dirty="0" smtClean="0"/>
              <a:t>Careful design of: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Waveguide runs </a:t>
            </a:r>
            <a:r>
              <a:rPr lang="en-US" sz="2000" dirty="0" smtClean="0"/>
              <a:t>(straights, bends, switches,…)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Coaxial runs </a:t>
            </a:r>
            <a:r>
              <a:rPr lang="en-US" sz="2000" dirty="0" smtClean="0"/>
              <a:t>(combining and splitting networks)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SSPA: Phase Matching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1" y="4283366"/>
            <a:ext cx="9574213" cy="324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ym typeface="Wingdings" pitchFamily="2" charset="2"/>
              </a:rPr>
              <a:t>WR-340 Waveguides </a:t>
            </a:r>
            <a:r>
              <a:rPr lang="en-US" sz="2000" b="1" dirty="0" smtClean="0"/>
              <a:t>@ 2.7 GHz</a:t>
            </a:r>
            <a:endParaRPr lang="en-US" sz="2000" b="1" dirty="0" smtClean="0"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86.36 x 43.18 mm  </a:t>
            </a:r>
            <a:r>
              <a:rPr lang="el-GR" sz="2000" b="1" dirty="0" smtClean="0">
                <a:solidFill>
                  <a:srgbClr val="0070C0"/>
                </a:solidFill>
                <a:sym typeface="Wingdings" pitchFamily="2" charset="2"/>
              </a:rPr>
              <a:t>λ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g</a:t>
            </a:r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 = 145.1mm  1mm ≈ 2.5º</a:t>
            </a:r>
          </a:p>
          <a:p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WG bends (elbows, switches)  EM simulations</a:t>
            </a:r>
          </a:p>
          <a:p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								     + Measurements						</a:t>
            </a:r>
          </a:p>
          <a:p>
            <a:r>
              <a:rPr lang="en-US" sz="2000" b="1" dirty="0" smtClean="0"/>
              <a:t>Coaxial cables @ 2.7 GHz  </a:t>
            </a:r>
          </a:p>
          <a:p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PTFE (εr≈2.2)  1mm ≈ 4.6º</a:t>
            </a:r>
          </a:p>
          <a:p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PE foam (εr≈1.52)  1mm ≈ 4.0º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b="1" dirty="0" smtClean="0"/>
              <a:t>Amplifiers exhibit different amplitude and phase responses</a:t>
            </a:r>
          </a:p>
          <a:p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Proper compensation of amplitude and phase differences</a:t>
            </a:r>
            <a:b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is required (e.g.: attenuators, phase trimmers/shifters)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631497" y="7202497"/>
            <a:ext cx="449128" cy="24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28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8259" y="1296988"/>
            <a:ext cx="9756589" cy="604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Status of </a:t>
            </a:r>
            <a:r>
              <a:rPr lang="es-ES" sz="2000" b="1" dirty="0" err="1" smtClean="0"/>
              <a:t>the</a:t>
            </a:r>
            <a:r>
              <a:rPr lang="es-ES" sz="2000" b="1" dirty="0" smtClean="0"/>
              <a:t> Ion </a:t>
            </a:r>
            <a:r>
              <a:rPr lang="es-ES" sz="2000" b="1" dirty="0" err="1" smtClean="0"/>
              <a:t>Sources</a:t>
            </a:r>
            <a:r>
              <a:rPr lang="es-ES" sz="2000" b="1" dirty="0" smtClean="0"/>
              <a:t> at ESS-Bilbao</a:t>
            </a:r>
            <a:r>
              <a:rPr lang="es-ES" sz="2000" dirty="0" smtClean="0"/>
              <a:t>, J. </a:t>
            </a:r>
            <a:r>
              <a:rPr lang="es-ES" sz="2000" dirty="0" err="1" smtClean="0"/>
              <a:t>Feuchtwanger</a:t>
            </a:r>
            <a:r>
              <a:rPr lang="es-ES" sz="2000" dirty="0" smtClean="0"/>
              <a:t> et al., IPAC’12, New Orleans (USA), 2012.</a:t>
            </a:r>
          </a:p>
          <a:p>
            <a:r>
              <a:rPr lang="es-ES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err="1" smtClean="0"/>
              <a:t>Automatic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Tuner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Unit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Operation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for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the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Microwave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System</a:t>
            </a:r>
            <a:r>
              <a:rPr lang="es-ES" sz="2000" b="1" dirty="0" smtClean="0"/>
              <a:t> of </a:t>
            </a:r>
            <a:r>
              <a:rPr lang="es-ES" sz="2000" b="1" dirty="0" err="1" smtClean="0"/>
              <a:t>the</a:t>
            </a:r>
            <a:r>
              <a:rPr lang="es-ES" sz="2000" b="1" dirty="0" smtClean="0"/>
              <a:t> ESS-Bilbao H+ Ion </a:t>
            </a:r>
            <a:r>
              <a:rPr lang="es-ES" sz="2000" b="1" dirty="0" err="1" smtClean="0"/>
              <a:t>Source</a:t>
            </a:r>
            <a:r>
              <a:rPr lang="es-ES" sz="2000" dirty="0" smtClean="0"/>
              <a:t>, L. </a:t>
            </a:r>
            <a:r>
              <a:rPr lang="es-ES" sz="2000" dirty="0" err="1" smtClean="0"/>
              <a:t>Muguira</a:t>
            </a:r>
            <a:r>
              <a:rPr lang="es-ES" sz="2000" dirty="0" smtClean="0"/>
              <a:t> et al., IPAC’12, New Orleans (USA), 2012.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Last results of the continuous-wave high-intensity light ion source at CEA </a:t>
            </a:r>
            <a:r>
              <a:rPr lang="en-US" sz="2000" b="1" dirty="0" err="1" smtClean="0"/>
              <a:t>Saclay</a:t>
            </a:r>
            <a:r>
              <a:rPr lang="en-US" sz="2000" b="1" dirty="0" smtClean="0"/>
              <a:t>, </a:t>
            </a:r>
            <a:r>
              <a:rPr lang="fr-FR" sz="2000" dirty="0" smtClean="0"/>
              <a:t>R. Gobin et al., </a:t>
            </a:r>
            <a:r>
              <a:rPr lang="es-ES" sz="2000" dirty="0" smtClean="0"/>
              <a:t>Rev. </a:t>
            </a:r>
            <a:r>
              <a:rPr lang="es-ES" sz="2000" dirty="0" err="1" smtClean="0"/>
              <a:t>Sci</a:t>
            </a:r>
            <a:r>
              <a:rPr lang="es-ES" sz="2000" dirty="0" smtClean="0"/>
              <a:t>. </a:t>
            </a:r>
            <a:r>
              <a:rPr lang="es-ES" sz="2000" dirty="0" err="1" smtClean="0"/>
              <a:t>Instrum</a:t>
            </a:r>
            <a:r>
              <a:rPr lang="es-ES" sz="2000" dirty="0" smtClean="0"/>
              <a:t>. 69, 1998</a:t>
            </a:r>
          </a:p>
          <a:p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 smtClean="0"/>
              <a:t>Phase Combined Amplifiers as a Means of Achieving High </a:t>
            </a:r>
            <a:r>
              <a:rPr lang="es-ES" sz="2000" b="1" dirty="0" smtClean="0"/>
              <a:t>Output </a:t>
            </a:r>
            <a:r>
              <a:rPr lang="es-ES" sz="2000" b="1" dirty="0" err="1" smtClean="0"/>
              <a:t>Power</a:t>
            </a:r>
            <a:r>
              <a:rPr lang="es-ES" sz="2000" b="1" dirty="0" smtClean="0"/>
              <a:t> and </a:t>
            </a:r>
            <a:r>
              <a:rPr lang="es-ES" sz="2000" b="1" dirty="0" err="1" smtClean="0"/>
              <a:t>Redundancy</a:t>
            </a:r>
            <a:r>
              <a:rPr lang="es-ES" sz="2000" b="1" dirty="0" smtClean="0"/>
              <a:t> (</a:t>
            </a:r>
            <a:r>
              <a:rPr lang="es-ES" sz="2000" b="1" dirty="0" err="1" smtClean="0"/>
              <a:t>Whitepaper</a:t>
            </a:r>
            <a:r>
              <a:rPr lang="es-ES" sz="2000" b="1" dirty="0" smtClean="0"/>
              <a:t>), </a:t>
            </a:r>
            <a:r>
              <a:rPr lang="es-ES" sz="2000" dirty="0" smtClean="0"/>
              <a:t>Stephen D. Turner, Paradise </a:t>
            </a:r>
            <a:r>
              <a:rPr lang="es-ES" sz="2000" dirty="0" err="1" smtClean="0"/>
              <a:t>Datacom</a:t>
            </a:r>
            <a:r>
              <a:rPr lang="es-ES" sz="2000" dirty="0" smtClean="0"/>
              <a:t>.</a:t>
            </a: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Design for Reliability, </a:t>
            </a:r>
            <a:r>
              <a:rPr lang="en-GB" sz="2000" dirty="0" smtClean="0">
                <a:solidFill>
                  <a:srgbClr val="000000"/>
                </a:solidFill>
              </a:rPr>
              <a:t>D. Crow and A. Feinberg, CRC Press, 2000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2000" b="1" dirty="0" err="1" smtClean="0"/>
              <a:t>Design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for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Accelerator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Reliability</a:t>
            </a:r>
            <a:r>
              <a:rPr lang="es-ES" sz="2000" b="1" dirty="0" smtClean="0"/>
              <a:t>, </a:t>
            </a:r>
            <a:r>
              <a:rPr lang="es-ES" sz="2000" dirty="0" smtClean="0"/>
              <a:t>P. </a:t>
            </a:r>
            <a:r>
              <a:rPr lang="es-ES" sz="2000" dirty="0" err="1" smtClean="0"/>
              <a:t>Pierini</a:t>
            </a:r>
            <a:r>
              <a:rPr lang="es-ES" sz="2000" dirty="0" smtClean="0"/>
              <a:t> and D. </a:t>
            </a:r>
            <a:r>
              <a:rPr lang="es-ES" sz="2000" dirty="0" err="1" smtClean="0"/>
              <a:t>Sertore</a:t>
            </a:r>
            <a:r>
              <a:rPr lang="es-ES" sz="2000" dirty="0" smtClean="0"/>
              <a:t>, TESLA Meeting, 2003</a:t>
            </a: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 smtClean="0"/>
              <a:t>1kW S-band Solid State Radar Amplifier, </a:t>
            </a:r>
            <a:r>
              <a:rPr lang="es-ES" sz="2000" dirty="0" err="1" smtClean="0"/>
              <a:t>Ju</a:t>
            </a:r>
            <a:r>
              <a:rPr lang="es-ES" sz="2000" dirty="0" smtClean="0"/>
              <a:t>-Young </a:t>
            </a:r>
            <a:r>
              <a:rPr lang="es-ES" sz="2000" dirty="0" err="1" smtClean="0"/>
              <a:t>Kwack</a:t>
            </a:r>
            <a:r>
              <a:rPr lang="es-ES" sz="2000" dirty="0" smtClean="0"/>
              <a:t>, </a:t>
            </a:r>
            <a:r>
              <a:rPr lang="es-ES" sz="2000" dirty="0" err="1" smtClean="0"/>
              <a:t>Ki</a:t>
            </a:r>
            <a:r>
              <a:rPr lang="es-ES" sz="2000" dirty="0" smtClean="0"/>
              <a:t>-Won Kim, Samuel </a:t>
            </a:r>
            <a:r>
              <a:rPr lang="es-ES" sz="2000" dirty="0" err="1" smtClean="0"/>
              <a:t>Cho</a:t>
            </a:r>
            <a:r>
              <a:rPr lang="es-ES" sz="2000" dirty="0" smtClean="0"/>
              <a:t>, IEEE 12th WAMICON, 2011.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s-ES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Bibliography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1780" y="3779837"/>
            <a:ext cx="9468481" cy="36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Plasma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Chamber</a:t>
            </a:r>
            <a:r>
              <a:rPr lang="es-ES" sz="2000" b="1" dirty="0" smtClean="0">
                <a:solidFill>
                  <a:srgbClr val="000000"/>
                </a:solidFill>
              </a:rPr>
              <a:t>	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Water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cooled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cylindrical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cavity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(</a:t>
            </a:r>
            <a:r>
              <a:rPr lang="az-Cyrl-AZ" sz="2000" b="1" i="1" dirty="0" smtClean="0">
                <a:solidFill>
                  <a:srgbClr val="000000"/>
                </a:solidFill>
                <a:sym typeface="Wingdings" pitchFamily="2" charset="2"/>
              </a:rPr>
              <a:t>Ф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80 mm x 97 mm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long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) 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fr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= 2.7 GHz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Microwave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Pulsed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RF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generator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+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Klystron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amplifier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up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to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2kW @ 2.7 GHz</a:t>
            </a:r>
            <a:endParaRPr lang="es-ES" sz="2000" b="1" dirty="0" smtClean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000" b="1" dirty="0" smtClean="0">
                <a:solidFill>
                  <a:srgbClr val="000000"/>
                </a:solidFill>
              </a:rPr>
              <a:t>WR340 </a:t>
            </a:r>
            <a:r>
              <a:rPr lang="es-ES" sz="2000" b="1" dirty="0" err="1" smtClean="0">
                <a:solidFill>
                  <a:srgbClr val="000000"/>
                </a:solidFill>
              </a:rPr>
              <a:t>Automatic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</a:rPr>
              <a:t>Tuning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</a:rPr>
              <a:t>Unit</a:t>
            </a:r>
            <a:r>
              <a:rPr lang="es-ES" sz="2000" b="1" dirty="0" smtClean="0">
                <a:solidFill>
                  <a:srgbClr val="000000"/>
                </a:solidFill>
              </a:rPr>
              <a:t> (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ATU</a:t>
            </a:r>
            <a:r>
              <a:rPr lang="es-ES" sz="2000" b="1" dirty="0" smtClean="0">
                <a:solidFill>
                  <a:srgbClr val="000000"/>
                </a:solidFill>
              </a:rPr>
              <a:t>) </a:t>
            </a:r>
            <a:r>
              <a:rPr lang="es-ES" sz="2000" b="1" dirty="0" err="1" smtClean="0">
                <a:solidFill>
                  <a:srgbClr val="000000"/>
                </a:solidFill>
              </a:rPr>
              <a:t>for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</a:rPr>
              <a:t>measurement</a:t>
            </a:r>
            <a:r>
              <a:rPr lang="es-ES" sz="2000" b="1" dirty="0" smtClean="0">
                <a:solidFill>
                  <a:srgbClr val="000000"/>
                </a:solidFill>
              </a:rPr>
              <a:t> and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matching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of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the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“load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impedance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” (plasma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chamber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Vacuum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window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+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Tee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/E-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plane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bend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+ Ridge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coupler</a:t>
            </a:r>
            <a:endParaRPr lang="es-ES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Magnetic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s-E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2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movable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coil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pairs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to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set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magnetic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field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for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ECR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conditions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(≈100mT)</a:t>
            </a:r>
            <a:endParaRPr lang="es-ES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Extraction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Column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s-E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Movable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Extraction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Electrode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System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(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adjustable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acceleration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gap)</a:t>
            </a:r>
            <a:endParaRPr lang="es-ES" sz="2000" b="1" dirty="0" smtClean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Plasma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electrode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(HV) + 2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Ground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electrodes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+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Repeller</a:t>
            </a:r>
            <a:r>
              <a:rPr lang="es-ES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sym typeface="Wingdings" pitchFamily="2" charset="2"/>
              </a:rPr>
              <a:t>electrode</a:t>
            </a:r>
            <a:endParaRPr lang="es-ES" sz="2000" b="1" dirty="0" smtClean="0">
              <a:solidFill>
                <a:srgbClr val="000000"/>
              </a:solidFill>
              <a:sym typeface="Wingdings" pitchFamily="2" charset="2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1780" y="1475581"/>
            <a:ext cx="4859969" cy="17280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ISHP: Ion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s-E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Hidrogen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Positive</a:t>
            </a:r>
            <a:endParaRPr lang="es-ES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s-ES" sz="8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sz="2000" b="1" dirty="0" smtClean="0">
                <a:solidFill>
                  <a:srgbClr val="000000"/>
                </a:solidFill>
              </a:rPr>
              <a:t>ECR </a:t>
            </a:r>
            <a:r>
              <a:rPr lang="es-ES" sz="2000" b="1" dirty="0">
                <a:solidFill>
                  <a:srgbClr val="000000"/>
                </a:solidFill>
              </a:rPr>
              <a:t>H+ Ion </a:t>
            </a:r>
            <a:r>
              <a:rPr lang="es-ES" sz="2000" b="1" dirty="0" err="1">
                <a:solidFill>
                  <a:srgbClr val="000000"/>
                </a:solidFill>
              </a:rPr>
              <a:t>Source</a:t>
            </a:r>
            <a:r>
              <a:rPr lang="es-ES" sz="2000" b="1" dirty="0">
                <a:solidFill>
                  <a:srgbClr val="000000"/>
                </a:solidFill>
              </a:rPr>
              <a:t>, </a:t>
            </a:r>
            <a:r>
              <a:rPr lang="es-ES" sz="2000" b="1" dirty="0" err="1" smtClean="0">
                <a:solidFill>
                  <a:srgbClr val="000000"/>
                </a:solidFill>
              </a:rPr>
              <a:t>installed</a:t>
            </a:r>
            <a:r>
              <a:rPr lang="es-ES" sz="2000" b="1" dirty="0">
                <a:solidFill>
                  <a:srgbClr val="000000"/>
                </a:solidFill>
              </a:rPr>
              <a:t> </a:t>
            </a:r>
            <a:r>
              <a:rPr lang="es-ES" sz="2000" b="1" dirty="0" smtClean="0">
                <a:solidFill>
                  <a:srgbClr val="000000"/>
                </a:solidFill>
              </a:rPr>
              <a:t>at </a:t>
            </a:r>
            <a:r>
              <a:rPr lang="es-ES" sz="2000" b="1" dirty="0" err="1" smtClean="0">
                <a:solidFill>
                  <a:srgbClr val="000000"/>
                </a:solidFill>
              </a:rPr>
              <a:t>the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</a:rPr>
              <a:t>University</a:t>
            </a:r>
            <a:r>
              <a:rPr lang="es-ES" sz="2000" b="1" dirty="0" smtClean="0">
                <a:solidFill>
                  <a:srgbClr val="000000"/>
                </a:solidFill>
              </a:rPr>
              <a:t> of </a:t>
            </a:r>
            <a:r>
              <a:rPr lang="es-ES" sz="2000" b="1" dirty="0" err="1" smtClean="0">
                <a:solidFill>
                  <a:srgbClr val="000000"/>
                </a:solidFill>
              </a:rPr>
              <a:t>the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</a:rPr>
              <a:t>Basque</a:t>
            </a:r>
            <a:r>
              <a:rPr lang="es-ES" sz="2000" b="1" dirty="0" smtClean="0">
                <a:solidFill>
                  <a:srgbClr val="000000"/>
                </a:solidFill>
              </a:rPr>
              <a:t> Country UPV/EHU in </a:t>
            </a:r>
            <a:r>
              <a:rPr lang="es-ES" sz="2000" b="1" dirty="0" err="1" smtClean="0">
                <a:solidFill>
                  <a:srgbClr val="000000"/>
                </a:solidFill>
              </a:rPr>
              <a:t>Leioa-Bizkaia</a:t>
            </a:r>
            <a:r>
              <a:rPr lang="es-ES" sz="2000" b="1" dirty="0" smtClean="0">
                <a:solidFill>
                  <a:srgbClr val="000000"/>
                </a:solidFill>
              </a:rPr>
              <a:t> (</a:t>
            </a:r>
            <a:r>
              <a:rPr lang="es-ES" sz="2000" b="1" dirty="0" err="1" smtClean="0">
                <a:solidFill>
                  <a:srgbClr val="000000"/>
                </a:solidFill>
              </a:rPr>
              <a:t>Spain</a:t>
            </a:r>
            <a:r>
              <a:rPr lang="es-ES" sz="2000" b="1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s-ES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s-ES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s-ES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ISHP Source: Description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98231" y="1497064"/>
            <a:ext cx="424663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EXPECTED MAIN PARAMETERS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s-ES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75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keV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proton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beam</a:t>
            </a:r>
            <a:endParaRPr lang="es-ES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up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to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60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mA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peak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current</a:t>
            </a:r>
            <a:endParaRPr lang="es-ES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Emittance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&lt; 0.2 </a:t>
            </a:r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π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mm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mrad</a:t>
            </a:r>
            <a:endParaRPr lang="es-ES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Pulse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length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up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to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1.5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msec</a:t>
            </a:r>
            <a:endParaRPr lang="es-ES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Pulse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repetition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rate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up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to</a:t>
            </a: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 50 Hz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sz="2000" b="1" dirty="0" smtClean="0">
                <a:solidFill>
                  <a:srgbClr val="0070C0"/>
                </a:solidFill>
                <a:sym typeface="Wingdings" pitchFamily="2" charset="2"/>
              </a:rPr>
              <a:t>CW </a:t>
            </a:r>
            <a:r>
              <a:rPr lang="es-ES" sz="2000" b="1" dirty="0" err="1" smtClean="0">
                <a:solidFill>
                  <a:srgbClr val="0070C0"/>
                </a:solidFill>
                <a:sym typeface="Wingdings" pitchFamily="2" charset="2"/>
              </a:rPr>
              <a:t>possible</a:t>
            </a:r>
            <a:endParaRPr lang="es-ES" sz="2000" b="1" dirty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631497" y="7202497"/>
            <a:ext cx="449128" cy="24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3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8259" y="1296988"/>
            <a:ext cx="9756589" cy="626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/>
            <a:endParaRPr lang="en-US" sz="12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b="1" dirty="0" smtClean="0"/>
              <a:t>Thank you very much for your attention!</a:t>
            </a:r>
            <a:endParaRPr lang="en-GB" sz="2800" b="1" dirty="0" smtClean="0"/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  Thanks also to ESS Bilbao ISHP Team: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600" dirty="0" smtClean="0">
              <a:latin typeface="+mn-lt"/>
              <a:ea typeface="+mn-ea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600" dirty="0" smtClean="0">
              <a:latin typeface="+mn-lt"/>
              <a:ea typeface="+mn-ea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2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2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2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200" b="1" dirty="0" smtClean="0">
                <a:solidFill>
                  <a:srgbClr val="000000"/>
                </a:solidFill>
              </a:rPr>
              <a:t>   * No longer at ESS-Bilbao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200" b="1" dirty="0" smtClean="0">
                <a:solidFill>
                  <a:srgbClr val="000000"/>
                </a:solidFill>
              </a:rPr>
              <a:t>  ** University of the Basque Country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400" b="1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3997112" y="4787949"/>
            <a:ext cx="2663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Electrical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smtClean="0">
                <a:latin typeface="+mn-lt"/>
                <a:ea typeface="+mn-ea"/>
              </a:rPr>
              <a:t>Giles Harper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err="1" smtClean="0">
                <a:latin typeface="+mn-lt"/>
                <a:ea typeface="+mn-ea"/>
              </a:rPr>
              <a:t>Xabier</a:t>
            </a:r>
            <a:r>
              <a:rPr lang="en-GB" sz="1600" dirty="0" smtClean="0">
                <a:latin typeface="+mn-lt"/>
                <a:ea typeface="+mn-ea"/>
              </a:rPr>
              <a:t> </a:t>
            </a:r>
            <a:r>
              <a:rPr lang="en-GB" sz="1600" dirty="0" err="1" smtClean="0">
                <a:latin typeface="+mn-lt"/>
                <a:ea typeface="+mn-ea"/>
              </a:rPr>
              <a:t>González</a:t>
            </a:r>
            <a:endParaRPr lang="en-GB" sz="1600" dirty="0" smtClean="0">
              <a:latin typeface="+mn-lt"/>
              <a:ea typeface="+mn-ea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smtClean="0">
                <a:latin typeface="+mn-lt"/>
                <a:ea typeface="+mn-ea"/>
              </a:rPr>
              <a:t>Jon Bilbao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err="1" smtClean="0">
                <a:latin typeface="+mn-lt"/>
                <a:ea typeface="+mn-ea"/>
              </a:rPr>
              <a:t>Gorka</a:t>
            </a:r>
            <a:r>
              <a:rPr lang="en-GB" sz="1600" dirty="0" smtClean="0">
                <a:latin typeface="+mn-lt"/>
                <a:ea typeface="+mn-ea"/>
              </a:rPr>
              <a:t> </a:t>
            </a:r>
            <a:r>
              <a:rPr lang="en-GB" sz="1600" dirty="0" err="1" smtClean="0">
                <a:latin typeface="+mn-lt"/>
                <a:ea typeface="+mn-ea"/>
              </a:rPr>
              <a:t>Mugika</a:t>
            </a:r>
            <a:endParaRPr lang="en-GB" sz="1600" dirty="0" smtClean="0">
              <a:latin typeface="+mn-lt"/>
              <a:ea typeface="+mn-ea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67904" y="4751945"/>
            <a:ext cx="25572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RF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err="1" smtClean="0">
                <a:latin typeface="+mn-lt"/>
                <a:ea typeface="+mn-ea"/>
              </a:rPr>
              <a:t>Nagore</a:t>
            </a:r>
            <a:r>
              <a:rPr lang="en-GB" sz="1600" dirty="0" smtClean="0">
                <a:latin typeface="+mn-lt"/>
                <a:ea typeface="+mn-ea"/>
              </a:rPr>
              <a:t> </a:t>
            </a:r>
            <a:r>
              <a:rPr lang="en-GB" sz="1600" dirty="0" err="1" smtClean="0">
                <a:latin typeface="+mn-lt"/>
                <a:ea typeface="+mn-ea"/>
              </a:rPr>
              <a:t>Garmendia</a:t>
            </a:r>
            <a:r>
              <a:rPr lang="en-GB" sz="1600" dirty="0" smtClean="0">
                <a:latin typeface="+mn-lt"/>
                <a:ea typeface="+mn-ea"/>
              </a:rPr>
              <a:t>	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err="1" smtClean="0">
                <a:latin typeface="+mn-lt"/>
                <a:ea typeface="+mn-ea"/>
              </a:rPr>
              <a:t>Leire</a:t>
            </a:r>
            <a:r>
              <a:rPr lang="en-GB" sz="1600" dirty="0" smtClean="0">
                <a:latin typeface="+mn-lt"/>
                <a:ea typeface="+mn-ea"/>
              </a:rPr>
              <a:t> </a:t>
            </a:r>
            <a:r>
              <a:rPr lang="en-GB" sz="1600" dirty="0" err="1" smtClean="0">
                <a:latin typeface="+mn-lt"/>
                <a:ea typeface="+mn-ea"/>
              </a:rPr>
              <a:t>Muguira</a:t>
            </a:r>
            <a:endParaRPr lang="en-GB" sz="1600" dirty="0" smtClean="0">
              <a:latin typeface="+mn-lt"/>
              <a:ea typeface="+mn-ea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err="1" smtClean="0">
                <a:latin typeface="+mn-lt"/>
                <a:ea typeface="+mn-ea"/>
              </a:rPr>
              <a:t>Arash</a:t>
            </a:r>
            <a:r>
              <a:rPr lang="en-GB" sz="1600" dirty="0" smtClean="0">
                <a:latin typeface="+mn-lt"/>
                <a:ea typeface="+mn-ea"/>
              </a:rPr>
              <a:t> </a:t>
            </a:r>
            <a:r>
              <a:rPr lang="en-GB" sz="1600" dirty="0" err="1" smtClean="0">
                <a:latin typeface="+mn-lt"/>
                <a:ea typeface="+mn-ea"/>
              </a:rPr>
              <a:t>Kaftoosian</a:t>
            </a:r>
            <a:endParaRPr lang="en-GB" sz="1600" dirty="0" smtClean="0">
              <a:latin typeface="+mn-lt"/>
              <a:ea typeface="+mn-ea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err="1" smtClean="0">
                <a:latin typeface="+mn-lt"/>
                <a:ea typeface="+mn-ea"/>
              </a:rPr>
              <a:t>Tomaso</a:t>
            </a:r>
            <a:r>
              <a:rPr lang="en-GB" sz="1600" dirty="0" smtClean="0">
                <a:latin typeface="+mn-lt"/>
                <a:ea typeface="+mn-ea"/>
              </a:rPr>
              <a:t> </a:t>
            </a:r>
            <a:r>
              <a:rPr lang="en-GB" sz="1600" dirty="0" err="1" smtClean="0">
                <a:latin typeface="+mn-lt"/>
                <a:ea typeface="+mn-ea"/>
              </a:rPr>
              <a:t>Poggi</a:t>
            </a:r>
            <a:endParaRPr lang="en-GB" sz="1600" dirty="0" smtClean="0">
              <a:latin typeface="+mn-lt"/>
              <a:ea typeface="+mn-ea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smtClean="0">
                <a:latin typeface="+mn-lt"/>
                <a:ea typeface="+mn-ea"/>
              </a:rPr>
              <a:t>F. Javier </a:t>
            </a:r>
            <a:r>
              <a:rPr lang="en-GB" sz="1600" dirty="0" err="1" smtClean="0">
                <a:latin typeface="+mn-lt"/>
                <a:ea typeface="+mn-ea"/>
              </a:rPr>
              <a:t>Fernández</a:t>
            </a:r>
            <a:endParaRPr lang="en-GB" sz="1600" dirty="0" smtClean="0">
              <a:latin typeface="+mn-lt"/>
              <a:ea typeface="+mn-ea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err="1" smtClean="0">
                <a:latin typeface="+mn-lt"/>
                <a:ea typeface="+mn-ea"/>
              </a:rPr>
              <a:t>Jordi</a:t>
            </a:r>
            <a:r>
              <a:rPr lang="en-GB" sz="1600" dirty="0" smtClean="0">
                <a:latin typeface="+mn-lt"/>
                <a:ea typeface="+mn-ea"/>
              </a:rPr>
              <a:t> </a:t>
            </a:r>
            <a:r>
              <a:rPr lang="en-GB" sz="1600" dirty="0" err="1" smtClean="0">
                <a:latin typeface="+mn-lt"/>
                <a:ea typeface="+mn-ea"/>
              </a:rPr>
              <a:t>Verdú</a:t>
            </a:r>
            <a:r>
              <a:rPr lang="en-GB" sz="1600" dirty="0" smtClean="0">
                <a:latin typeface="+mn-lt"/>
                <a:ea typeface="+mn-ea"/>
              </a:rPr>
              <a:t>*</a:t>
            </a:r>
            <a:endParaRPr lang="es-ES" sz="1600" dirty="0">
              <a:latin typeface="+mn-lt"/>
              <a:ea typeface="+mn-ea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96196" y="3131765"/>
            <a:ext cx="25562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</a:t>
            </a:r>
            <a:r>
              <a:rPr lang="en-GB" sz="2400" b="1" dirty="0" smtClean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err="1" smtClean="0">
                <a:latin typeface="+mn-lt"/>
                <a:ea typeface="+mn-ea"/>
              </a:rPr>
              <a:t>Iñigo</a:t>
            </a:r>
            <a:r>
              <a:rPr lang="en-GB" sz="1600" dirty="0" smtClean="0">
                <a:latin typeface="+mn-lt"/>
                <a:ea typeface="+mn-ea"/>
              </a:rPr>
              <a:t> Arredondo	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err="1" smtClean="0">
                <a:latin typeface="+mn-lt"/>
                <a:ea typeface="+mn-ea"/>
              </a:rPr>
              <a:t>Mikel</a:t>
            </a:r>
            <a:r>
              <a:rPr lang="en-GB" sz="1600" dirty="0" smtClean="0">
                <a:latin typeface="+mn-lt"/>
                <a:ea typeface="+mn-ea"/>
              </a:rPr>
              <a:t> </a:t>
            </a:r>
            <a:r>
              <a:rPr lang="en-GB" sz="1600" dirty="0" err="1" smtClean="0">
                <a:latin typeface="+mn-lt"/>
                <a:ea typeface="+mn-ea"/>
              </a:rPr>
              <a:t>Eguiraun</a:t>
            </a:r>
            <a:endParaRPr lang="en-GB" sz="1600" dirty="0" smtClean="0">
              <a:latin typeface="+mn-lt"/>
              <a:ea typeface="+mn-ea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smtClean="0">
                <a:latin typeface="+mn-lt"/>
                <a:ea typeface="+mn-ea"/>
              </a:rPr>
              <a:t>Daniel </a:t>
            </a:r>
            <a:r>
              <a:rPr lang="en-GB" sz="1600" dirty="0" err="1" smtClean="0">
                <a:latin typeface="+mn-lt"/>
                <a:ea typeface="+mn-ea"/>
              </a:rPr>
              <a:t>Piso</a:t>
            </a:r>
            <a:r>
              <a:rPr lang="en-GB" sz="1600" dirty="0" smtClean="0">
                <a:latin typeface="+mn-lt"/>
                <a:ea typeface="+mn-ea"/>
              </a:rPr>
              <a:t>*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err="1" smtClean="0">
                <a:latin typeface="+mn-lt"/>
                <a:ea typeface="+mn-ea"/>
              </a:rPr>
              <a:t>María</a:t>
            </a:r>
            <a:r>
              <a:rPr lang="en-GB" sz="1600" dirty="0" smtClean="0">
                <a:latin typeface="+mn-lt"/>
                <a:ea typeface="+mn-ea"/>
              </a:rPr>
              <a:t> del Campo*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408397" y="3203773"/>
            <a:ext cx="3199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 Sources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smtClean="0">
                <a:latin typeface="+mn-lt"/>
                <a:ea typeface="+mn-ea"/>
              </a:rPr>
              <a:t>Jorge Feuchtwanger*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err="1" smtClean="0">
                <a:latin typeface="+mn-lt"/>
                <a:ea typeface="+mn-ea"/>
              </a:rPr>
              <a:t>Rosalba</a:t>
            </a:r>
            <a:r>
              <a:rPr lang="en-GB" sz="1600" dirty="0" smtClean="0">
                <a:latin typeface="+mn-lt"/>
                <a:ea typeface="+mn-ea"/>
              </a:rPr>
              <a:t> </a:t>
            </a:r>
            <a:r>
              <a:rPr lang="en-GB" sz="1600" dirty="0" err="1" smtClean="0">
                <a:latin typeface="+mn-lt"/>
                <a:ea typeface="+mn-ea"/>
              </a:rPr>
              <a:t>Miracoli</a:t>
            </a:r>
            <a:endParaRPr lang="en-GB" sz="1600" dirty="0" smtClean="0">
              <a:latin typeface="+mn-lt"/>
              <a:ea typeface="+mn-ea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smtClean="0">
                <a:latin typeface="+mn-lt"/>
                <a:ea typeface="+mn-ea"/>
              </a:rPr>
              <a:t>Slobodan </a:t>
            </a:r>
            <a:r>
              <a:rPr lang="en-GB" sz="1600" dirty="0" err="1" smtClean="0">
                <a:latin typeface="+mn-lt"/>
                <a:ea typeface="+mn-ea"/>
              </a:rPr>
              <a:t>Djekic</a:t>
            </a:r>
            <a:endParaRPr lang="en-GB" sz="1600" dirty="0" smtClean="0">
              <a:latin typeface="+mn-lt"/>
              <a:ea typeface="+mn-ea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smtClean="0">
                <a:latin typeface="+mn-lt"/>
                <a:ea typeface="+mn-ea"/>
              </a:rPr>
              <a:t>F. Javier </a:t>
            </a:r>
            <a:r>
              <a:rPr lang="en-GB" sz="1600" dirty="0" err="1" smtClean="0">
                <a:latin typeface="+mn-lt"/>
                <a:ea typeface="+mn-ea"/>
              </a:rPr>
              <a:t>Corres</a:t>
            </a:r>
            <a:endParaRPr lang="es-ES" sz="1600" dirty="0">
              <a:latin typeface="+mn-lt"/>
              <a:ea typeface="+mn-ea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264447" y="3203773"/>
            <a:ext cx="30603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Diagnostics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smtClean="0">
                <a:latin typeface="+mn-lt"/>
                <a:ea typeface="+mn-ea"/>
              </a:rPr>
              <a:t>Daniel </a:t>
            </a:r>
            <a:r>
              <a:rPr lang="en-GB" sz="1600" dirty="0" err="1" smtClean="0">
                <a:latin typeface="+mn-lt"/>
                <a:ea typeface="+mn-ea"/>
              </a:rPr>
              <a:t>Belver</a:t>
            </a:r>
            <a:endParaRPr lang="en-GB" sz="1600" dirty="0" smtClean="0">
              <a:latin typeface="+mn-lt"/>
              <a:ea typeface="+mn-ea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smtClean="0">
                <a:latin typeface="+mn-lt"/>
                <a:ea typeface="+mn-ea"/>
              </a:rPr>
              <a:t>Pablo </a:t>
            </a:r>
            <a:r>
              <a:rPr lang="en-GB" sz="1600" dirty="0" err="1" smtClean="0">
                <a:latin typeface="+mn-lt"/>
                <a:ea typeface="+mn-ea"/>
              </a:rPr>
              <a:t>Echevarria</a:t>
            </a:r>
            <a:endParaRPr lang="en-GB" sz="1600" dirty="0" smtClean="0">
              <a:latin typeface="+mn-lt"/>
              <a:ea typeface="+mn-ea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err="1" smtClean="0">
                <a:latin typeface="+mn-lt"/>
                <a:ea typeface="+mn-ea"/>
              </a:rPr>
              <a:t>Seadat</a:t>
            </a:r>
            <a:r>
              <a:rPr lang="en-GB" sz="1600" dirty="0" smtClean="0">
                <a:latin typeface="+mn-lt"/>
                <a:ea typeface="+mn-ea"/>
              </a:rPr>
              <a:t> </a:t>
            </a:r>
            <a:r>
              <a:rPr lang="en-GB" sz="1600" dirty="0" err="1" smtClean="0">
                <a:latin typeface="+mn-lt"/>
                <a:ea typeface="+mn-ea"/>
              </a:rPr>
              <a:t>Varnasseri</a:t>
            </a:r>
            <a:endParaRPr lang="en-GB" sz="1600" dirty="0" smtClean="0">
              <a:latin typeface="+mn-lt"/>
              <a:ea typeface="+mn-ea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Acknowledgements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93357" y="4787949"/>
            <a:ext cx="33808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Accelerating Structures</a:t>
            </a:r>
          </a:p>
          <a:p>
            <a:pPr marL="342900" indent="-3429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smtClean="0">
                <a:latin typeface="+mn-lt"/>
                <a:ea typeface="+mn-ea"/>
              </a:rPr>
              <a:t>Adolfo </a:t>
            </a:r>
            <a:r>
              <a:rPr lang="en-GB" sz="1600" dirty="0" err="1" smtClean="0">
                <a:latin typeface="+mn-lt"/>
                <a:ea typeface="+mn-ea"/>
              </a:rPr>
              <a:t>Vélez</a:t>
            </a:r>
            <a:endParaRPr lang="en-GB" sz="1600" dirty="0" smtClean="0">
              <a:latin typeface="+mn-lt"/>
              <a:ea typeface="+mn-ea"/>
            </a:endParaRPr>
          </a:p>
          <a:p>
            <a:pPr marL="342900" indent="-3429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smtClean="0">
                <a:latin typeface="+mn-lt"/>
                <a:ea typeface="+mn-ea"/>
              </a:rPr>
              <a:t>Oscar </a:t>
            </a:r>
            <a:r>
              <a:rPr lang="en-GB" sz="1600" dirty="0" err="1" smtClean="0">
                <a:latin typeface="+mn-lt"/>
                <a:ea typeface="+mn-ea"/>
              </a:rPr>
              <a:t>González</a:t>
            </a:r>
            <a:endParaRPr lang="en-GB" sz="1600" dirty="0" smtClean="0">
              <a:latin typeface="+mn-lt"/>
              <a:ea typeface="+mn-ea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231964" y="5940077"/>
            <a:ext cx="33808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EHU/UPV**</a:t>
            </a:r>
          </a:p>
          <a:p>
            <a:pPr marL="342900" indent="-3429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err="1" smtClean="0">
                <a:latin typeface="+mn-lt"/>
                <a:ea typeface="+mn-ea"/>
              </a:rPr>
              <a:t>Víctor</a:t>
            </a:r>
            <a:r>
              <a:rPr lang="en-GB" sz="1600" dirty="0" smtClean="0">
                <a:latin typeface="+mn-lt"/>
                <a:ea typeface="+mn-ea"/>
              </a:rPr>
              <a:t> </a:t>
            </a:r>
            <a:r>
              <a:rPr lang="en-GB" sz="1600" dirty="0" err="1" smtClean="0">
                <a:latin typeface="+mn-lt"/>
                <a:ea typeface="+mn-ea"/>
              </a:rPr>
              <a:t>Echevarría</a:t>
            </a:r>
            <a:endParaRPr lang="en-GB" sz="1600" dirty="0" smtClean="0">
              <a:latin typeface="+mn-lt"/>
              <a:ea typeface="+mn-ea"/>
            </a:endParaRPr>
          </a:p>
          <a:p>
            <a:pPr marL="342900" indent="-3429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err="1" smtClean="0">
                <a:latin typeface="+mn-lt"/>
                <a:ea typeface="+mn-ea"/>
              </a:rPr>
              <a:t>Joaquín</a:t>
            </a:r>
            <a:r>
              <a:rPr lang="en-GB" sz="1600" dirty="0" smtClean="0">
                <a:latin typeface="+mn-lt"/>
                <a:ea typeface="+mn-ea"/>
              </a:rPr>
              <a:t> </a:t>
            </a:r>
            <a:r>
              <a:rPr lang="en-GB" sz="1600" dirty="0" err="1" smtClean="0">
                <a:latin typeface="+mn-lt"/>
                <a:ea typeface="+mn-ea"/>
              </a:rPr>
              <a:t>Portilla</a:t>
            </a:r>
            <a:endParaRPr lang="en-GB" sz="1600" dirty="0" smtClean="0">
              <a:latin typeface="+mn-lt"/>
              <a:ea typeface="+mn-ea"/>
            </a:endParaRPr>
          </a:p>
          <a:p>
            <a:pPr marL="342900" indent="-3429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err="1" smtClean="0">
                <a:latin typeface="+mn-lt"/>
                <a:ea typeface="+mn-ea"/>
              </a:rPr>
              <a:t>Josu</a:t>
            </a:r>
            <a:r>
              <a:rPr lang="en-GB" sz="1600" dirty="0" smtClean="0">
                <a:latin typeface="+mn-lt"/>
                <a:ea typeface="+mn-ea"/>
              </a:rPr>
              <a:t> </a:t>
            </a:r>
            <a:r>
              <a:rPr lang="en-GB" sz="1600" dirty="0" err="1" smtClean="0">
                <a:latin typeface="+mn-lt"/>
                <a:ea typeface="+mn-ea"/>
              </a:rPr>
              <a:t>Jugo</a:t>
            </a:r>
            <a:endParaRPr lang="en-GB" sz="1600" dirty="0" smtClean="0">
              <a:latin typeface="+mn-lt"/>
              <a:ea typeface="+mn-ea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5" name="Picture 1" descr="F:\Pictures_ISHP\22_03_2013\DSC_0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1367569"/>
            <a:ext cx="9180773" cy="6120516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ISHP Source: Description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7" name="Picture 1" descr="F:\Pictures_ISHP\22_03_2013\DSC_0189.JPG"/>
          <p:cNvPicPr>
            <a:picLocks noChangeAspect="1" noChangeArrowheads="1"/>
          </p:cNvPicPr>
          <p:nvPr/>
        </p:nvPicPr>
        <p:blipFill>
          <a:blip r:embed="rId4" cstate="print"/>
          <a:srcRect l="25747" b="9075"/>
          <a:stretch>
            <a:fillRect/>
          </a:stretch>
        </p:blipFill>
        <p:spPr bwMode="auto">
          <a:xfrm>
            <a:off x="107764" y="1364952"/>
            <a:ext cx="5295641" cy="4323097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ISHP Source: Description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348" y="719497"/>
            <a:ext cx="3449708" cy="3192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 l="22365" t="20030" r="21749"/>
          <a:stretch>
            <a:fillRect/>
          </a:stretch>
        </p:blipFill>
        <p:spPr bwMode="auto">
          <a:xfrm>
            <a:off x="7956389" y="2987749"/>
            <a:ext cx="2124236" cy="2279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35756" y="6118956"/>
            <a:ext cx="6663793" cy="120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-1st CW proton beam: </a:t>
            </a:r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July 2012 at 15 </a:t>
            </a:r>
            <a:r>
              <a:rPr lang="en-US" sz="2000" b="1" dirty="0" err="1" smtClean="0">
                <a:solidFill>
                  <a:srgbClr val="0070C0"/>
                </a:solidFill>
                <a:sym typeface="Wingdings" pitchFamily="2" charset="2"/>
              </a:rPr>
              <a:t>keV</a:t>
            </a:r>
            <a:endParaRPr lang="en-US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endParaRPr lang="en-US" sz="2000" b="1" dirty="0" err="1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000000"/>
                </a:solidFill>
              </a:rPr>
              <a:t>-Highest extraction voltage in pulse mode so far </a:t>
            </a:r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35kV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</p:txBody>
      </p:sp>
      <p:pic>
        <p:nvPicPr>
          <p:cNvPr id="14" name="13 Imagen" descr="Graph2.tif"/>
          <p:cNvPicPr>
            <a:picLocks noChangeAspect="1"/>
          </p:cNvPicPr>
          <p:nvPr/>
        </p:nvPicPr>
        <p:blipFill>
          <a:blip r:embed="rId7" cstate="print"/>
          <a:srcRect l="7141" t="4972" r="10355" b="4460"/>
          <a:stretch>
            <a:fillRect/>
          </a:stretch>
        </p:blipFill>
        <p:spPr>
          <a:xfrm>
            <a:off x="6699549" y="5201761"/>
            <a:ext cx="3093291" cy="2370184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3" name="322 Conector angular"/>
          <p:cNvCxnSpPr>
            <a:stCxn id="325" idx="2"/>
            <a:endCxn id="311" idx="1"/>
          </p:cNvCxnSpPr>
          <p:nvPr/>
        </p:nvCxnSpPr>
        <p:spPr bwMode="auto">
          <a:xfrm rot="16200000" flipH="1">
            <a:off x="2804719" y="5008147"/>
            <a:ext cx="183726" cy="410"/>
          </a:xfrm>
          <a:prstGeom prst="bentConnector3">
            <a:avLst>
              <a:gd name="adj1" fmla="val 50000"/>
            </a:avLst>
          </a:prstGeom>
          <a:ln w="111125"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9" name="458 Conector recto de flecha"/>
          <p:cNvCxnSpPr/>
          <p:nvPr/>
        </p:nvCxnSpPr>
        <p:spPr bwMode="auto">
          <a:xfrm flipV="1">
            <a:off x="5773528" y="4211353"/>
            <a:ext cx="2678" cy="239152"/>
          </a:xfrm>
          <a:prstGeom prst="straightConnector1">
            <a:avLst/>
          </a:prstGeom>
          <a:ln>
            <a:headEnd type="none" w="med" len="med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0" name="459 Conector recto de flecha"/>
          <p:cNvCxnSpPr/>
          <p:nvPr/>
        </p:nvCxnSpPr>
        <p:spPr bwMode="auto">
          <a:xfrm flipV="1">
            <a:off x="6021089" y="4210985"/>
            <a:ext cx="2678" cy="239152"/>
          </a:xfrm>
          <a:prstGeom prst="straightConnector1">
            <a:avLst/>
          </a:prstGeom>
          <a:ln>
            <a:headEnd type="none" w="med" len="med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1" name="460 Conector recto de flecha"/>
          <p:cNvCxnSpPr/>
          <p:nvPr/>
        </p:nvCxnSpPr>
        <p:spPr bwMode="auto">
          <a:xfrm flipV="1">
            <a:off x="6267760" y="4214158"/>
            <a:ext cx="2678" cy="239152"/>
          </a:xfrm>
          <a:prstGeom prst="straightConnector1">
            <a:avLst/>
          </a:prstGeom>
          <a:ln>
            <a:headEnd type="none" w="med" len="med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2" name="461 Conector recto de flecha"/>
          <p:cNvCxnSpPr/>
          <p:nvPr/>
        </p:nvCxnSpPr>
        <p:spPr bwMode="auto">
          <a:xfrm flipV="1">
            <a:off x="6514541" y="4214158"/>
            <a:ext cx="2678" cy="239152"/>
          </a:xfrm>
          <a:prstGeom prst="straightConnector1">
            <a:avLst/>
          </a:prstGeom>
          <a:ln>
            <a:headEnd type="none" w="med" len="med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2" name="321 Conector angular"/>
          <p:cNvCxnSpPr>
            <a:stCxn id="299" idx="2"/>
            <a:endCxn id="355" idx="0"/>
          </p:cNvCxnSpPr>
          <p:nvPr/>
        </p:nvCxnSpPr>
        <p:spPr bwMode="auto">
          <a:xfrm flipV="1">
            <a:off x="2545343" y="4685430"/>
            <a:ext cx="5162463" cy="1"/>
          </a:xfrm>
          <a:prstGeom prst="bentConnector3">
            <a:avLst>
              <a:gd name="adj1" fmla="val 50000"/>
            </a:avLst>
          </a:prstGeom>
          <a:ln w="228600"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89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2" name="Rectangle 2"/>
          <p:cNvSpPr>
            <a:spLocks noChangeArrowheads="1"/>
          </p:cNvSpPr>
          <p:nvPr/>
        </p:nvSpPr>
        <p:spPr bwMode="auto">
          <a:xfrm>
            <a:off x="287338" y="1296988"/>
            <a:ext cx="9793287" cy="604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</p:txBody>
      </p:sp>
      <p:sp>
        <p:nvSpPr>
          <p:cNvPr id="5" name="33 CuadroTexto"/>
          <p:cNvSpPr txBox="1">
            <a:spLocks noChangeArrowheads="1"/>
          </p:cNvSpPr>
          <p:nvPr/>
        </p:nvSpPr>
        <p:spPr bwMode="auto">
          <a:xfrm>
            <a:off x="143780" y="5163668"/>
            <a:ext cx="1116112" cy="23544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RFGEN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7" name="33 CuadroTexto"/>
          <p:cNvSpPr txBox="1">
            <a:spLocks noChangeArrowheads="1"/>
          </p:cNvSpPr>
          <p:nvPr/>
        </p:nvSpPr>
        <p:spPr bwMode="auto">
          <a:xfrm>
            <a:off x="5374172" y="4931065"/>
            <a:ext cx="1430336" cy="3785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POWER DETECTORS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11" name="33 CuadroTexto"/>
          <p:cNvSpPr txBox="1">
            <a:spLocks noChangeArrowheads="1"/>
          </p:cNvSpPr>
          <p:nvPr/>
        </p:nvSpPr>
        <p:spPr bwMode="auto">
          <a:xfrm>
            <a:off x="755836" y="5171288"/>
            <a:ext cx="1476152" cy="23544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KLYSTRON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13" name="33 CuadroTexto"/>
          <p:cNvSpPr txBox="1">
            <a:spLocks noChangeArrowheads="1"/>
          </p:cNvSpPr>
          <p:nvPr/>
        </p:nvSpPr>
        <p:spPr bwMode="auto">
          <a:xfrm>
            <a:off x="1619932" y="5739732"/>
            <a:ext cx="900100" cy="23544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WR340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15" name="33 CuadroTexto"/>
          <p:cNvSpPr txBox="1">
            <a:spLocks noChangeArrowheads="1"/>
          </p:cNvSpPr>
          <p:nvPr/>
        </p:nvSpPr>
        <p:spPr bwMode="auto">
          <a:xfrm>
            <a:off x="4140212" y="4931065"/>
            <a:ext cx="1368152" cy="3785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THREE-STUB TUNER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82" name="33 CuadroTexto"/>
          <p:cNvSpPr txBox="1">
            <a:spLocks noChangeArrowheads="1"/>
          </p:cNvSpPr>
          <p:nvPr/>
        </p:nvSpPr>
        <p:spPr bwMode="auto">
          <a:xfrm>
            <a:off x="1079872" y="4516496"/>
            <a:ext cx="1152128" cy="3785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E-PLANE SWEEP BEND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84" name="33 CuadroTexto"/>
          <p:cNvSpPr txBox="1">
            <a:spLocks noChangeArrowheads="1"/>
          </p:cNvSpPr>
          <p:nvPr/>
        </p:nvSpPr>
        <p:spPr bwMode="auto">
          <a:xfrm>
            <a:off x="6818156" y="5544033"/>
            <a:ext cx="1430336" cy="3785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RF VACUUM WINDOW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85" name="33 CuadroTexto"/>
          <p:cNvSpPr txBox="1">
            <a:spLocks noChangeArrowheads="1"/>
          </p:cNvSpPr>
          <p:nvPr/>
        </p:nvSpPr>
        <p:spPr bwMode="auto">
          <a:xfrm>
            <a:off x="7848624" y="5236576"/>
            <a:ext cx="1430336" cy="3785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WR340 TO</a:t>
            </a:r>
            <a:br>
              <a:rPr lang="es-ES" sz="1000" dirty="0" smtClean="0">
                <a:solidFill>
                  <a:schemeClr val="tx1"/>
                </a:solidFill>
              </a:rPr>
            </a:br>
            <a:r>
              <a:rPr lang="es-ES" sz="1000" dirty="0" smtClean="0">
                <a:solidFill>
                  <a:schemeClr val="tx1"/>
                </a:solidFill>
              </a:rPr>
              <a:t>WR284 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86" name="33 CuadroTexto"/>
          <p:cNvSpPr txBox="1">
            <a:spLocks noChangeArrowheads="1"/>
          </p:cNvSpPr>
          <p:nvPr/>
        </p:nvSpPr>
        <p:spPr bwMode="auto">
          <a:xfrm>
            <a:off x="6316347" y="5993560"/>
            <a:ext cx="2108341" cy="3785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MODIFIED TEE</a:t>
            </a:r>
          </a:p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(E-PLANE MITER BEND) 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87" name="33 CuadroTexto"/>
          <p:cNvSpPr txBox="1">
            <a:spLocks noChangeArrowheads="1"/>
          </p:cNvSpPr>
          <p:nvPr/>
        </p:nvSpPr>
        <p:spPr bwMode="auto">
          <a:xfrm>
            <a:off x="7776616" y="6172680"/>
            <a:ext cx="1646360" cy="3785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POWER</a:t>
            </a:r>
            <a:br>
              <a:rPr lang="es-ES" sz="1000" dirty="0" smtClean="0">
                <a:solidFill>
                  <a:schemeClr val="tx1"/>
                </a:solidFill>
              </a:rPr>
            </a:br>
            <a:r>
              <a:rPr lang="es-ES" sz="1000" dirty="0" smtClean="0">
                <a:solidFill>
                  <a:schemeClr val="tx1"/>
                </a:solidFill>
              </a:rPr>
              <a:t>COUPLER</a:t>
            </a:r>
            <a:endParaRPr lang="es-ES" sz="1000" dirty="0">
              <a:solidFill>
                <a:schemeClr val="tx1"/>
              </a:solidFill>
            </a:endParaRPr>
          </a:p>
        </p:txBody>
      </p:sp>
      <p:cxnSp>
        <p:nvCxnSpPr>
          <p:cNvPr id="54" name="53 Conector angular"/>
          <p:cNvCxnSpPr>
            <a:stCxn id="152" idx="0"/>
            <a:endCxn id="56" idx="3"/>
          </p:cNvCxnSpPr>
          <p:nvPr/>
        </p:nvCxnSpPr>
        <p:spPr bwMode="auto">
          <a:xfrm>
            <a:off x="899852" y="5625910"/>
            <a:ext cx="494196" cy="263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55 Triángulo isósceles"/>
          <p:cNvSpPr/>
          <p:nvPr/>
        </p:nvSpPr>
        <p:spPr bwMode="auto">
          <a:xfrm rot="5400000">
            <a:off x="1394048" y="5422421"/>
            <a:ext cx="412254" cy="412254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000" b="0" i="0" u="none" strike="noStrike" cap="none" normalizeH="0" baseline="0" smtClean="0">
              <a:ln>
                <a:noFill/>
              </a:ln>
              <a:effectLst/>
              <a:latin typeface="+mn-lt"/>
              <a:ea typeface="Microsoft YaHei" charset="-122"/>
            </a:endParaRPr>
          </a:p>
        </p:txBody>
      </p:sp>
      <p:sp>
        <p:nvSpPr>
          <p:cNvPr id="81" name="33 CuadroTexto"/>
          <p:cNvSpPr txBox="1">
            <a:spLocks noChangeArrowheads="1"/>
          </p:cNvSpPr>
          <p:nvPr/>
        </p:nvSpPr>
        <p:spPr bwMode="auto">
          <a:xfrm>
            <a:off x="3166274" y="4913440"/>
            <a:ext cx="1117954" cy="52168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DUAL</a:t>
            </a:r>
          </a:p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DIRECTIONAL</a:t>
            </a:r>
          </a:p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COUPLER</a:t>
            </a:r>
            <a:endParaRPr lang="es-ES" sz="1000" dirty="0">
              <a:solidFill>
                <a:schemeClr val="tx1"/>
              </a:solidFill>
            </a:endParaRPr>
          </a:p>
        </p:txBody>
      </p:sp>
      <p:grpSp>
        <p:nvGrpSpPr>
          <p:cNvPr id="90" name="273 Grupo"/>
          <p:cNvGrpSpPr/>
          <p:nvPr/>
        </p:nvGrpSpPr>
        <p:grpSpPr>
          <a:xfrm>
            <a:off x="484884" y="5419783"/>
            <a:ext cx="414968" cy="412254"/>
            <a:chOff x="215900" y="3670591"/>
            <a:chExt cx="414968" cy="412254"/>
          </a:xfrm>
        </p:grpSpPr>
        <p:sp>
          <p:nvSpPr>
            <p:cNvPr id="152" name="151 Rectángulo"/>
            <p:cNvSpPr/>
            <p:nvPr/>
          </p:nvSpPr>
          <p:spPr bwMode="auto">
            <a:xfrm rot="5400000">
              <a:off x="217257" y="3669234"/>
              <a:ext cx="412254" cy="414968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grpSp>
          <p:nvGrpSpPr>
            <p:cNvPr id="153" name="270 Grupo"/>
            <p:cNvGrpSpPr/>
            <p:nvPr/>
          </p:nvGrpSpPr>
          <p:grpSpPr>
            <a:xfrm>
              <a:off x="256537" y="3709935"/>
              <a:ext cx="333695" cy="333567"/>
              <a:chOff x="1712080" y="6168700"/>
              <a:chExt cx="475456" cy="475273"/>
            </a:xfrm>
          </p:grpSpPr>
          <p:grpSp>
            <p:nvGrpSpPr>
              <p:cNvPr id="154" name="Group 30"/>
              <p:cNvGrpSpPr>
                <a:grpSpLocks noChangeAspect="1"/>
              </p:cNvGrpSpPr>
              <p:nvPr/>
            </p:nvGrpSpPr>
            <p:grpSpPr bwMode="auto">
              <a:xfrm flipV="1">
                <a:off x="1785178" y="6323736"/>
                <a:ext cx="329260" cy="164567"/>
                <a:chOff x="4418" y="2936"/>
                <a:chExt cx="748" cy="374"/>
              </a:xfrm>
            </p:grpSpPr>
            <p:sp>
              <p:nvSpPr>
                <p:cNvPr id="156" name="Arc 31"/>
                <p:cNvSpPr>
                  <a:spLocks noChangeAspect="1"/>
                </p:cNvSpPr>
                <p:nvPr/>
              </p:nvSpPr>
              <p:spPr bwMode="auto">
                <a:xfrm>
                  <a:off x="4979" y="2936"/>
                  <a:ext cx="187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000">
                    <a:latin typeface="+mn-lt"/>
                  </a:endParaRPr>
                </a:p>
              </p:txBody>
            </p:sp>
            <p:sp>
              <p:nvSpPr>
                <p:cNvPr id="157" name="Arc 32"/>
                <p:cNvSpPr>
                  <a:spLocks noChangeAspect="1"/>
                </p:cNvSpPr>
                <p:nvPr/>
              </p:nvSpPr>
              <p:spPr bwMode="auto">
                <a:xfrm flipH="1" flipV="1">
                  <a:off x="4418" y="3123"/>
                  <a:ext cx="187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000">
                    <a:latin typeface="+mn-lt"/>
                  </a:endParaRPr>
                </a:p>
              </p:txBody>
            </p:sp>
            <p:sp>
              <p:nvSpPr>
                <p:cNvPr id="158" name="Arc 33"/>
                <p:cNvSpPr>
                  <a:spLocks noChangeAspect="1"/>
                </p:cNvSpPr>
                <p:nvPr/>
              </p:nvSpPr>
              <p:spPr bwMode="auto">
                <a:xfrm rot="-16200000">
                  <a:off x="4605" y="3123"/>
                  <a:ext cx="187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000">
                    <a:latin typeface="+mn-lt"/>
                  </a:endParaRPr>
                </a:p>
              </p:txBody>
            </p:sp>
            <p:sp>
              <p:nvSpPr>
                <p:cNvPr id="159" name="Arc 34"/>
                <p:cNvSpPr>
                  <a:spLocks noChangeAspect="1"/>
                </p:cNvSpPr>
                <p:nvPr/>
              </p:nvSpPr>
              <p:spPr bwMode="auto">
                <a:xfrm rot="-5400000">
                  <a:off x="4792" y="2936"/>
                  <a:ext cx="187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000">
                    <a:latin typeface="+mn-lt"/>
                  </a:endParaRPr>
                </a:p>
              </p:txBody>
            </p:sp>
          </p:grpSp>
          <p:sp>
            <p:nvSpPr>
              <p:cNvPr id="155" name="Oval 35"/>
              <p:cNvSpPr>
                <a:spLocks noChangeArrowheads="1"/>
              </p:cNvSpPr>
              <p:nvPr/>
            </p:nvSpPr>
            <p:spPr bwMode="auto">
              <a:xfrm>
                <a:off x="1712080" y="6168700"/>
                <a:ext cx="475456" cy="475273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>
                  <a:latin typeface="+mn-lt"/>
                </a:endParaRPr>
              </a:p>
            </p:txBody>
          </p:sp>
        </p:grpSp>
      </p:grpSp>
      <p:sp>
        <p:nvSpPr>
          <p:cNvPr id="124" name="33 CuadroTexto"/>
          <p:cNvSpPr txBox="1">
            <a:spLocks noChangeArrowheads="1"/>
          </p:cNvSpPr>
          <p:nvPr/>
        </p:nvSpPr>
        <p:spPr bwMode="auto">
          <a:xfrm>
            <a:off x="601669" y="8505880"/>
            <a:ext cx="2208638" cy="664797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POWER SUPPLY</a:t>
            </a:r>
          </a:p>
          <a:p>
            <a:r>
              <a:rPr lang="es-ES" sz="1000" b="1" dirty="0" smtClean="0">
                <a:solidFill>
                  <a:schemeClr val="tx1"/>
                </a:solidFill>
              </a:rPr>
              <a:t>-</a:t>
            </a:r>
            <a:r>
              <a:rPr lang="es-ES" sz="1000" b="1" dirty="0" err="1" smtClean="0">
                <a:solidFill>
                  <a:schemeClr val="tx1"/>
                </a:solidFill>
              </a:rPr>
              <a:t>SSPAs</a:t>
            </a:r>
            <a:r>
              <a:rPr lang="es-ES" sz="1000" b="1" dirty="0" smtClean="0">
                <a:solidFill>
                  <a:schemeClr val="tx1"/>
                </a:solidFill>
              </a:rPr>
              <a:t> (x3) (50V, 7Amp)</a:t>
            </a:r>
          </a:p>
          <a:p>
            <a:r>
              <a:rPr lang="es-ES" sz="1000" b="1" dirty="0" smtClean="0">
                <a:solidFill>
                  <a:schemeClr val="tx1"/>
                </a:solidFill>
              </a:rPr>
              <a:t>-Control box (12V, 3.3V)</a:t>
            </a:r>
          </a:p>
          <a:p>
            <a:r>
              <a:rPr lang="es-ES" sz="1000" b="1" dirty="0" smtClean="0">
                <a:solidFill>
                  <a:schemeClr val="tx1"/>
                </a:solidFill>
              </a:rPr>
              <a:t>-WG </a:t>
            </a:r>
            <a:r>
              <a:rPr lang="es-ES" sz="1000" b="1" dirty="0" err="1" smtClean="0">
                <a:solidFill>
                  <a:schemeClr val="tx1"/>
                </a:solidFill>
              </a:rPr>
              <a:t>Switches</a:t>
            </a:r>
            <a:r>
              <a:rPr lang="es-ES" sz="1000" b="1" dirty="0" smtClean="0">
                <a:solidFill>
                  <a:schemeClr val="tx1"/>
                </a:solidFill>
              </a:rPr>
              <a:t> (x2) (24V, 3Amp)</a:t>
            </a:r>
            <a:endParaRPr lang="es-ES" sz="1000" dirty="0">
              <a:solidFill>
                <a:schemeClr val="tx1"/>
              </a:solidFill>
            </a:endParaRPr>
          </a:p>
        </p:txBody>
      </p:sp>
      <p:cxnSp>
        <p:nvCxnSpPr>
          <p:cNvPr id="294" name="59 Conector angular"/>
          <p:cNvCxnSpPr>
            <a:stCxn id="56" idx="0"/>
          </p:cNvCxnSpPr>
          <p:nvPr/>
        </p:nvCxnSpPr>
        <p:spPr bwMode="auto">
          <a:xfrm flipV="1">
            <a:off x="1806302" y="5100215"/>
            <a:ext cx="292521" cy="528333"/>
          </a:xfrm>
          <a:prstGeom prst="bentConnector2">
            <a:avLst/>
          </a:prstGeom>
          <a:ln w="228600"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9" name="298 Arco"/>
          <p:cNvSpPr/>
          <p:nvPr/>
        </p:nvSpPr>
        <p:spPr bwMode="auto">
          <a:xfrm rot="16200000">
            <a:off x="2116491" y="4669306"/>
            <a:ext cx="857702" cy="889951"/>
          </a:xfrm>
          <a:prstGeom prst="arc">
            <a:avLst/>
          </a:prstGeom>
          <a:ln w="228600"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grpSp>
        <p:nvGrpSpPr>
          <p:cNvPr id="300" name="282 Grupo"/>
          <p:cNvGrpSpPr/>
          <p:nvPr/>
        </p:nvGrpSpPr>
        <p:grpSpPr>
          <a:xfrm>
            <a:off x="3460550" y="4312466"/>
            <a:ext cx="535646" cy="626585"/>
            <a:chOff x="8270018" y="3491805"/>
            <a:chExt cx="535646" cy="626585"/>
          </a:xfrm>
        </p:grpSpPr>
        <p:sp>
          <p:nvSpPr>
            <p:cNvPr id="301" name="300 Rectángulo"/>
            <p:cNvSpPr/>
            <p:nvPr/>
          </p:nvSpPr>
          <p:spPr bwMode="auto">
            <a:xfrm>
              <a:off x="8280672" y="3623685"/>
              <a:ext cx="524992" cy="49470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grpSp>
          <p:nvGrpSpPr>
            <p:cNvPr id="302" name="Group 17"/>
            <p:cNvGrpSpPr>
              <a:grpSpLocks/>
            </p:cNvGrpSpPr>
            <p:nvPr/>
          </p:nvGrpSpPr>
          <p:grpSpPr bwMode="auto">
            <a:xfrm rot="10800000" flipH="1">
              <a:off x="8388684" y="3840215"/>
              <a:ext cx="297182" cy="88285"/>
              <a:chOff x="3137" y="2375"/>
              <a:chExt cx="561" cy="187"/>
            </a:xfrm>
          </p:grpSpPr>
          <p:sp>
            <p:nvSpPr>
              <p:cNvPr id="308" name="Line 18"/>
              <p:cNvSpPr>
                <a:spLocks noChangeShapeType="1"/>
              </p:cNvSpPr>
              <p:nvPr/>
            </p:nvSpPr>
            <p:spPr bwMode="auto">
              <a:xfrm>
                <a:off x="3137" y="2375"/>
                <a:ext cx="561" cy="1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>
                  <a:latin typeface="+mn-lt"/>
                </a:endParaRPr>
              </a:p>
            </p:txBody>
          </p:sp>
          <p:sp>
            <p:nvSpPr>
              <p:cNvPr id="309" name="Line 19"/>
              <p:cNvSpPr>
                <a:spLocks noChangeShapeType="1"/>
              </p:cNvSpPr>
              <p:nvPr/>
            </p:nvSpPr>
            <p:spPr bwMode="auto">
              <a:xfrm flipH="1">
                <a:off x="3137" y="2375"/>
                <a:ext cx="561" cy="1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>
                  <a:latin typeface="+mn-lt"/>
                </a:endParaRPr>
              </a:p>
            </p:txBody>
          </p:sp>
        </p:grpSp>
        <p:sp>
          <p:nvSpPr>
            <p:cNvPr id="303" name="Line 20"/>
            <p:cNvSpPr>
              <a:spLocks noChangeShapeType="1"/>
            </p:cNvSpPr>
            <p:nvPr/>
          </p:nvSpPr>
          <p:spPr bwMode="auto">
            <a:xfrm rot="10800000" flipH="1">
              <a:off x="8280673" y="3964504"/>
              <a:ext cx="5249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000">
                <a:latin typeface="+mn-lt"/>
              </a:endParaRPr>
            </a:p>
          </p:txBody>
        </p:sp>
        <p:sp>
          <p:nvSpPr>
            <p:cNvPr id="304" name="Freeform 21"/>
            <p:cNvSpPr>
              <a:spLocks/>
            </p:cNvSpPr>
            <p:nvPr/>
          </p:nvSpPr>
          <p:spPr bwMode="auto">
            <a:xfrm rot="10800000">
              <a:off x="8568629" y="3491805"/>
              <a:ext cx="102539" cy="315595"/>
            </a:xfrm>
            <a:custGeom>
              <a:avLst/>
              <a:gdLst/>
              <a:ahLst/>
              <a:cxnLst>
                <a:cxn ang="0">
                  <a:pos x="0" y="497"/>
                </a:cxn>
                <a:cxn ang="0">
                  <a:pos x="0" y="0"/>
                </a:cxn>
                <a:cxn ang="0">
                  <a:pos x="752" y="0"/>
                </a:cxn>
                <a:cxn ang="0">
                  <a:pos x="752" y="90"/>
                </a:cxn>
              </a:cxnLst>
              <a:rect l="0" t="0" r="r" b="b"/>
              <a:pathLst>
                <a:path w="752" h="497">
                  <a:moveTo>
                    <a:pt x="0" y="497"/>
                  </a:moveTo>
                  <a:lnTo>
                    <a:pt x="0" y="0"/>
                  </a:lnTo>
                  <a:lnTo>
                    <a:pt x="752" y="0"/>
                  </a:lnTo>
                  <a:lnTo>
                    <a:pt x="752" y="9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000">
                <a:latin typeface="+mn-lt"/>
              </a:endParaRPr>
            </a:p>
          </p:txBody>
        </p:sp>
        <p:sp>
          <p:nvSpPr>
            <p:cNvPr id="305" name="Rectangle 24"/>
            <p:cNvSpPr>
              <a:spLocks noChangeArrowheads="1"/>
            </p:cNvSpPr>
            <p:nvPr/>
          </p:nvSpPr>
          <p:spPr bwMode="auto">
            <a:xfrm rot="16200000" flipH="1">
              <a:off x="8269978" y="3610593"/>
              <a:ext cx="118745" cy="118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F</a:t>
              </a:r>
            </a:p>
          </p:txBody>
        </p:sp>
        <p:sp>
          <p:nvSpPr>
            <p:cNvPr id="306" name="Freeform 25"/>
            <p:cNvSpPr>
              <a:spLocks/>
            </p:cNvSpPr>
            <p:nvPr/>
          </p:nvSpPr>
          <p:spPr bwMode="auto">
            <a:xfrm rot="10800000" flipH="1">
              <a:off x="8388684" y="3491807"/>
              <a:ext cx="84822" cy="315595"/>
            </a:xfrm>
            <a:custGeom>
              <a:avLst/>
              <a:gdLst/>
              <a:ahLst/>
              <a:cxnLst>
                <a:cxn ang="0">
                  <a:pos x="0" y="497"/>
                </a:cxn>
                <a:cxn ang="0">
                  <a:pos x="0" y="0"/>
                </a:cxn>
                <a:cxn ang="0">
                  <a:pos x="752" y="0"/>
                </a:cxn>
                <a:cxn ang="0">
                  <a:pos x="752" y="90"/>
                </a:cxn>
              </a:cxnLst>
              <a:rect l="0" t="0" r="r" b="b"/>
              <a:pathLst>
                <a:path w="752" h="497">
                  <a:moveTo>
                    <a:pt x="0" y="497"/>
                  </a:moveTo>
                  <a:lnTo>
                    <a:pt x="0" y="0"/>
                  </a:lnTo>
                  <a:lnTo>
                    <a:pt x="752" y="0"/>
                  </a:lnTo>
                  <a:lnTo>
                    <a:pt x="752" y="9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000">
                <a:latin typeface="+mn-lt"/>
              </a:endParaRPr>
            </a:p>
          </p:txBody>
        </p:sp>
        <p:sp>
          <p:nvSpPr>
            <p:cNvPr id="307" name="Rectangle 26"/>
            <p:cNvSpPr>
              <a:spLocks noChangeArrowheads="1"/>
            </p:cNvSpPr>
            <p:nvPr/>
          </p:nvSpPr>
          <p:spPr bwMode="auto">
            <a:xfrm rot="16200000" flipH="1">
              <a:off x="8666022" y="3610593"/>
              <a:ext cx="118745" cy="118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R</a:t>
              </a:r>
            </a:p>
          </p:txBody>
        </p:sp>
      </p:grpSp>
      <p:grpSp>
        <p:nvGrpSpPr>
          <p:cNvPr id="310" name="334 Grupo"/>
          <p:cNvGrpSpPr/>
          <p:nvPr/>
        </p:nvGrpSpPr>
        <p:grpSpPr>
          <a:xfrm rot="5400000">
            <a:off x="2786097" y="4963553"/>
            <a:ext cx="221381" cy="494705"/>
            <a:chOff x="6611166" y="3851847"/>
            <a:chExt cx="193342" cy="432048"/>
          </a:xfrm>
        </p:grpSpPr>
        <p:sp>
          <p:nvSpPr>
            <p:cNvPr id="311" name="310 Rectángulo"/>
            <p:cNvSpPr/>
            <p:nvPr/>
          </p:nvSpPr>
          <p:spPr bwMode="auto">
            <a:xfrm>
              <a:off x="6611166" y="3851847"/>
              <a:ext cx="193342" cy="432048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grpSp>
          <p:nvGrpSpPr>
            <p:cNvPr id="312" name="151 Grupo"/>
            <p:cNvGrpSpPr/>
            <p:nvPr/>
          </p:nvGrpSpPr>
          <p:grpSpPr>
            <a:xfrm>
              <a:off x="6678494" y="3923853"/>
              <a:ext cx="54006" cy="288032"/>
              <a:chOff x="6174438" y="4967969"/>
              <a:chExt cx="54006" cy="288032"/>
            </a:xfrm>
          </p:grpSpPr>
          <p:cxnSp>
            <p:nvCxnSpPr>
              <p:cNvPr id="313" name="312 Conector recto"/>
              <p:cNvCxnSpPr/>
              <p:nvPr/>
            </p:nvCxnSpPr>
            <p:spPr bwMode="auto">
              <a:xfrm>
                <a:off x="6192440" y="4967969"/>
                <a:ext cx="0" cy="4505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313 Conector recto"/>
              <p:cNvCxnSpPr/>
              <p:nvPr/>
            </p:nvCxnSpPr>
            <p:spPr bwMode="auto">
              <a:xfrm>
                <a:off x="6192440" y="5007594"/>
                <a:ext cx="36004" cy="3238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314 Conector recto"/>
              <p:cNvCxnSpPr/>
              <p:nvPr/>
            </p:nvCxnSpPr>
            <p:spPr bwMode="auto">
              <a:xfrm>
                <a:off x="6174438" y="5075981"/>
                <a:ext cx="54006" cy="3238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" name="315 Conector recto"/>
              <p:cNvCxnSpPr/>
              <p:nvPr/>
            </p:nvCxnSpPr>
            <p:spPr bwMode="auto">
              <a:xfrm flipH="1">
                <a:off x="6174438" y="5039977"/>
                <a:ext cx="54006" cy="36004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7" name="316 Conector recto"/>
              <p:cNvCxnSpPr/>
              <p:nvPr/>
            </p:nvCxnSpPr>
            <p:spPr bwMode="auto">
              <a:xfrm flipH="1">
                <a:off x="6174438" y="5108364"/>
                <a:ext cx="54006" cy="36004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8" name="317 Conector recto"/>
              <p:cNvCxnSpPr/>
              <p:nvPr/>
            </p:nvCxnSpPr>
            <p:spPr bwMode="auto">
              <a:xfrm>
                <a:off x="6174438" y="5147989"/>
                <a:ext cx="54006" cy="3238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" name="318 Conector recto"/>
              <p:cNvCxnSpPr/>
              <p:nvPr/>
            </p:nvCxnSpPr>
            <p:spPr bwMode="auto">
              <a:xfrm flipH="1">
                <a:off x="6192440" y="5180372"/>
                <a:ext cx="36004" cy="3057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" name="319 Conector recto"/>
              <p:cNvCxnSpPr/>
              <p:nvPr/>
            </p:nvCxnSpPr>
            <p:spPr bwMode="auto">
              <a:xfrm>
                <a:off x="6192440" y="5210943"/>
                <a:ext cx="0" cy="4505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283 Grupo"/>
          <p:cNvGrpSpPr/>
          <p:nvPr/>
        </p:nvGrpSpPr>
        <p:grpSpPr>
          <a:xfrm>
            <a:off x="2690250" y="4457500"/>
            <a:ext cx="412254" cy="458989"/>
            <a:chOff x="9005563" y="3635821"/>
            <a:chExt cx="412254" cy="458989"/>
          </a:xfrm>
        </p:grpSpPr>
        <p:sp>
          <p:nvSpPr>
            <p:cNvPr id="325" name="324 Rectángulo"/>
            <p:cNvSpPr/>
            <p:nvPr/>
          </p:nvSpPr>
          <p:spPr bwMode="auto">
            <a:xfrm>
              <a:off x="9005563" y="3635821"/>
              <a:ext cx="412254" cy="458989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grpSp>
          <p:nvGrpSpPr>
            <p:cNvPr id="326" name="237 Grupo"/>
            <p:cNvGrpSpPr/>
            <p:nvPr/>
          </p:nvGrpSpPr>
          <p:grpSpPr>
            <a:xfrm>
              <a:off x="9020420" y="3674045"/>
              <a:ext cx="382540" cy="382540"/>
              <a:chOff x="8624131" y="2592014"/>
              <a:chExt cx="474663" cy="474663"/>
            </a:xfrm>
          </p:grpSpPr>
          <p:sp>
            <p:nvSpPr>
              <p:cNvPr id="327" name="Oval 5"/>
              <p:cNvSpPr>
                <a:spLocks noChangeArrowheads="1"/>
              </p:cNvSpPr>
              <p:nvPr/>
            </p:nvSpPr>
            <p:spPr bwMode="auto">
              <a:xfrm>
                <a:off x="8624131" y="2592014"/>
                <a:ext cx="474663" cy="474663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>
                  <a:latin typeface="+mn-lt"/>
                </a:endParaRPr>
              </a:p>
            </p:txBody>
          </p:sp>
          <p:grpSp>
            <p:nvGrpSpPr>
              <p:cNvPr id="328" name="Group 7"/>
              <p:cNvGrpSpPr>
                <a:grpSpLocks/>
              </p:cNvGrpSpPr>
              <p:nvPr/>
            </p:nvGrpSpPr>
            <p:grpSpPr bwMode="auto">
              <a:xfrm rot="13500000">
                <a:off x="8747176" y="2710680"/>
                <a:ext cx="237332" cy="237331"/>
                <a:chOff x="3137" y="2562"/>
                <a:chExt cx="374" cy="374"/>
              </a:xfrm>
            </p:grpSpPr>
            <p:sp>
              <p:nvSpPr>
                <p:cNvPr id="329" name="Arc 8"/>
                <p:cNvSpPr>
                  <a:spLocks/>
                </p:cNvSpPr>
                <p:nvPr/>
              </p:nvSpPr>
              <p:spPr bwMode="auto">
                <a:xfrm>
                  <a:off x="3324" y="2562"/>
                  <a:ext cx="187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000">
                    <a:latin typeface="+mn-lt"/>
                  </a:endParaRPr>
                </a:p>
              </p:txBody>
            </p:sp>
            <p:sp>
              <p:nvSpPr>
                <p:cNvPr id="330" name="Arc 9"/>
                <p:cNvSpPr>
                  <a:spLocks/>
                </p:cNvSpPr>
                <p:nvPr/>
              </p:nvSpPr>
              <p:spPr bwMode="auto">
                <a:xfrm rot="5400000">
                  <a:off x="3324" y="2749"/>
                  <a:ext cx="187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000">
                    <a:latin typeface="+mn-lt"/>
                  </a:endParaRPr>
                </a:p>
              </p:txBody>
            </p:sp>
            <p:sp>
              <p:nvSpPr>
                <p:cNvPr id="331" name="Arc 10"/>
                <p:cNvSpPr>
                  <a:spLocks/>
                </p:cNvSpPr>
                <p:nvPr/>
              </p:nvSpPr>
              <p:spPr bwMode="auto">
                <a:xfrm rot="10800000">
                  <a:off x="3137" y="2749"/>
                  <a:ext cx="187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1000">
                    <a:latin typeface="+mn-lt"/>
                  </a:endParaRPr>
                </a:p>
              </p:txBody>
            </p:sp>
          </p:grpSp>
        </p:grpSp>
      </p:grpSp>
      <p:sp>
        <p:nvSpPr>
          <p:cNvPr id="332" name="33 CuadroTexto"/>
          <p:cNvSpPr txBox="1">
            <a:spLocks noChangeArrowheads="1"/>
          </p:cNvSpPr>
          <p:nvPr/>
        </p:nvSpPr>
        <p:spPr bwMode="auto">
          <a:xfrm>
            <a:off x="2340012" y="4190157"/>
            <a:ext cx="1080121" cy="23544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CIRCULATOR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333" name="33 CuadroTexto"/>
          <p:cNvSpPr txBox="1">
            <a:spLocks noChangeArrowheads="1"/>
          </p:cNvSpPr>
          <p:nvPr/>
        </p:nvSpPr>
        <p:spPr bwMode="auto">
          <a:xfrm>
            <a:off x="2424686" y="5307684"/>
            <a:ext cx="959442" cy="23544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LOAD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352" name="33 CuadroTexto"/>
          <p:cNvSpPr txBox="1">
            <a:spLocks noChangeArrowheads="1"/>
          </p:cNvSpPr>
          <p:nvPr/>
        </p:nvSpPr>
        <p:spPr bwMode="auto">
          <a:xfrm>
            <a:off x="2664047" y="3850045"/>
            <a:ext cx="1080121" cy="23544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P</a:t>
            </a:r>
            <a:r>
              <a:rPr lang="es-ES" sz="800" dirty="0" smtClean="0">
                <a:solidFill>
                  <a:schemeClr val="tx1"/>
                </a:solidFill>
              </a:rPr>
              <a:t>FWD</a:t>
            </a:r>
            <a:r>
              <a:rPr lang="es-ES" sz="1000" dirty="0" smtClean="0">
                <a:solidFill>
                  <a:schemeClr val="tx1"/>
                </a:solidFill>
              </a:rPr>
              <a:t> / P</a:t>
            </a:r>
            <a:r>
              <a:rPr lang="es-ES" sz="800" dirty="0" smtClean="0">
                <a:solidFill>
                  <a:schemeClr val="tx1"/>
                </a:solidFill>
              </a:rPr>
              <a:t>REV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355" name="354 Arco"/>
          <p:cNvSpPr/>
          <p:nvPr/>
        </p:nvSpPr>
        <p:spPr bwMode="auto">
          <a:xfrm>
            <a:off x="7278954" y="4685430"/>
            <a:ext cx="857702" cy="889951"/>
          </a:xfrm>
          <a:prstGeom prst="arc">
            <a:avLst/>
          </a:prstGeom>
          <a:ln w="228600"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63" name="362 Trapecio"/>
          <p:cNvSpPr/>
          <p:nvPr/>
        </p:nvSpPr>
        <p:spPr bwMode="auto">
          <a:xfrm rot="10800000">
            <a:off x="8015111" y="5121207"/>
            <a:ext cx="235435" cy="565942"/>
          </a:xfrm>
          <a:prstGeom prst="trapezoid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65" name="364 Rectángulo"/>
          <p:cNvSpPr/>
          <p:nvPr/>
        </p:nvSpPr>
        <p:spPr bwMode="auto">
          <a:xfrm rot="5400000">
            <a:off x="8087636" y="5544220"/>
            <a:ext cx="114093" cy="38285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000" b="0" i="0" u="none" strike="noStrike" cap="none" normalizeH="0" baseline="0" smtClean="0">
              <a:ln>
                <a:noFill/>
              </a:ln>
              <a:effectLst/>
              <a:latin typeface="+mn-lt"/>
              <a:ea typeface="Microsoft YaHei" charset="-122"/>
            </a:endParaRPr>
          </a:p>
        </p:txBody>
      </p:sp>
      <p:grpSp>
        <p:nvGrpSpPr>
          <p:cNvPr id="376" name="282 Grupo"/>
          <p:cNvGrpSpPr/>
          <p:nvPr/>
        </p:nvGrpSpPr>
        <p:grpSpPr>
          <a:xfrm>
            <a:off x="6952938" y="4310980"/>
            <a:ext cx="535646" cy="626585"/>
            <a:chOff x="8270018" y="3491805"/>
            <a:chExt cx="535646" cy="626585"/>
          </a:xfrm>
        </p:grpSpPr>
        <p:sp>
          <p:nvSpPr>
            <p:cNvPr id="377" name="376 Rectángulo"/>
            <p:cNvSpPr/>
            <p:nvPr/>
          </p:nvSpPr>
          <p:spPr bwMode="auto">
            <a:xfrm>
              <a:off x="8280672" y="3623685"/>
              <a:ext cx="524992" cy="49470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grpSp>
          <p:nvGrpSpPr>
            <p:cNvPr id="378" name="Group 17"/>
            <p:cNvGrpSpPr>
              <a:grpSpLocks/>
            </p:cNvGrpSpPr>
            <p:nvPr/>
          </p:nvGrpSpPr>
          <p:grpSpPr bwMode="auto">
            <a:xfrm rot="10800000" flipH="1">
              <a:off x="8388684" y="3840215"/>
              <a:ext cx="297182" cy="88285"/>
              <a:chOff x="3137" y="2375"/>
              <a:chExt cx="561" cy="187"/>
            </a:xfrm>
          </p:grpSpPr>
          <p:sp>
            <p:nvSpPr>
              <p:cNvPr id="384" name="Line 18"/>
              <p:cNvSpPr>
                <a:spLocks noChangeShapeType="1"/>
              </p:cNvSpPr>
              <p:nvPr/>
            </p:nvSpPr>
            <p:spPr bwMode="auto">
              <a:xfrm>
                <a:off x="3137" y="2375"/>
                <a:ext cx="561" cy="1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>
                  <a:latin typeface="+mn-lt"/>
                </a:endParaRPr>
              </a:p>
            </p:txBody>
          </p:sp>
          <p:sp>
            <p:nvSpPr>
              <p:cNvPr id="385" name="Line 19"/>
              <p:cNvSpPr>
                <a:spLocks noChangeShapeType="1"/>
              </p:cNvSpPr>
              <p:nvPr/>
            </p:nvSpPr>
            <p:spPr bwMode="auto">
              <a:xfrm flipH="1">
                <a:off x="3137" y="2375"/>
                <a:ext cx="561" cy="1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>
                  <a:latin typeface="+mn-lt"/>
                </a:endParaRPr>
              </a:p>
            </p:txBody>
          </p:sp>
        </p:grpSp>
        <p:sp>
          <p:nvSpPr>
            <p:cNvPr id="379" name="Line 20"/>
            <p:cNvSpPr>
              <a:spLocks noChangeShapeType="1"/>
            </p:cNvSpPr>
            <p:nvPr/>
          </p:nvSpPr>
          <p:spPr bwMode="auto">
            <a:xfrm rot="10800000" flipH="1">
              <a:off x="8280673" y="3964504"/>
              <a:ext cx="5249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000">
                <a:latin typeface="+mn-lt"/>
              </a:endParaRPr>
            </a:p>
          </p:txBody>
        </p:sp>
        <p:sp>
          <p:nvSpPr>
            <p:cNvPr id="380" name="Freeform 21"/>
            <p:cNvSpPr>
              <a:spLocks/>
            </p:cNvSpPr>
            <p:nvPr/>
          </p:nvSpPr>
          <p:spPr bwMode="auto">
            <a:xfrm rot="10800000">
              <a:off x="8568629" y="3491805"/>
              <a:ext cx="102539" cy="315595"/>
            </a:xfrm>
            <a:custGeom>
              <a:avLst/>
              <a:gdLst/>
              <a:ahLst/>
              <a:cxnLst>
                <a:cxn ang="0">
                  <a:pos x="0" y="497"/>
                </a:cxn>
                <a:cxn ang="0">
                  <a:pos x="0" y="0"/>
                </a:cxn>
                <a:cxn ang="0">
                  <a:pos x="752" y="0"/>
                </a:cxn>
                <a:cxn ang="0">
                  <a:pos x="752" y="90"/>
                </a:cxn>
              </a:cxnLst>
              <a:rect l="0" t="0" r="r" b="b"/>
              <a:pathLst>
                <a:path w="752" h="497">
                  <a:moveTo>
                    <a:pt x="0" y="497"/>
                  </a:moveTo>
                  <a:lnTo>
                    <a:pt x="0" y="0"/>
                  </a:lnTo>
                  <a:lnTo>
                    <a:pt x="752" y="0"/>
                  </a:lnTo>
                  <a:lnTo>
                    <a:pt x="752" y="9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000">
                <a:latin typeface="+mn-lt"/>
              </a:endParaRPr>
            </a:p>
          </p:txBody>
        </p:sp>
        <p:sp>
          <p:nvSpPr>
            <p:cNvPr id="381" name="Rectangle 24"/>
            <p:cNvSpPr>
              <a:spLocks noChangeArrowheads="1"/>
            </p:cNvSpPr>
            <p:nvPr/>
          </p:nvSpPr>
          <p:spPr bwMode="auto">
            <a:xfrm rot="16200000" flipH="1">
              <a:off x="8269978" y="3610593"/>
              <a:ext cx="118745" cy="118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F</a:t>
              </a:r>
            </a:p>
          </p:txBody>
        </p:sp>
        <p:sp>
          <p:nvSpPr>
            <p:cNvPr id="382" name="Freeform 25"/>
            <p:cNvSpPr>
              <a:spLocks/>
            </p:cNvSpPr>
            <p:nvPr/>
          </p:nvSpPr>
          <p:spPr bwMode="auto">
            <a:xfrm rot="10800000" flipH="1">
              <a:off x="8388684" y="3491807"/>
              <a:ext cx="84822" cy="315595"/>
            </a:xfrm>
            <a:custGeom>
              <a:avLst/>
              <a:gdLst/>
              <a:ahLst/>
              <a:cxnLst>
                <a:cxn ang="0">
                  <a:pos x="0" y="497"/>
                </a:cxn>
                <a:cxn ang="0">
                  <a:pos x="0" y="0"/>
                </a:cxn>
                <a:cxn ang="0">
                  <a:pos x="752" y="0"/>
                </a:cxn>
                <a:cxn ang="0">
                  <a:pos x="752" y="90"/>
                </a:cxn>
              </a:cxnLst>
              <a:rect l="0" t="0" r="r" b="b"/>
              <a:pathLst>
                <a:path w="752" h="497">
                  <a:moveTo>
                    <a:pt x="0" y="497"/>
                  </a:moveTo>
                  <a:lnTo>
                    <a:pt x="0" y="0"/>
                  </a:lnTo>
                  <a:lnTo>
                    <a:pt x="752" y="0"/>
                  </a:lnTo>
                  <a:lnTo>
                    <a:pt x="752" y="9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000">
                <a:latin typeface="+mn-lt"/>
              </a:endParaRPr>
            </a:p>
          </p:txBody>
        </p:sp>
        <p:sp>
          <p:nvSpPr>
            <p:cNvPr id="383" name="Rectangle 26"/>
            <p:cNvSpPr>
              <a:spLocks noChangeArrowheads="1"/>
            </p:cNvSpPr>
            <p:nvPr/>
          </p:nvSpPr>
          <p:spPr bwMode="auto">
            <a:xfrm rot="16200000" flipH="1">
              <a:off x="8666022" y="3610593"/>
              <a:ext cx="118745" cy="118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R</a:t>
              </a:r>
            </a:p>
          </p:txBody>
        </p:sp>
      </p:grpSp>
      <p:sp>
        <p:nvSpPr>
          <p:cNvPr id="404" name="403 Rectángulo"/>
          <p:cNvSpPr/>
          <p:nvPr/>
        </p:nvSpPr>
        <p:spPr bwMode="auto">
          <a:xfrm>
            <a:off x="4276760" y="4436360"/>
            <a:ext cx="2419736" cy="49470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000" b="0" i="0" u="none" strike="noStrike" cap="none" normalizeH="0" baseline="0" smtClean="0">
              <a:ln>
                <a:noFill/>
              </a:ln>
              <a:effectLst/>
              <a:latin typeface="+mn-lt"/>
              <a:ea typeface="Microsoft YaHei" charset="-122"/>
            </a:endParaRPr>
          </a:p>
        </p:txBody>
      </p:sp>
      <p:grpSp>
        <p:nvGrpSpPr>
          <p:cNvPr id="423" name="323 Grupo"/>
          <p:cNvGrpSpPr/>
          <p:nvPr/>
        </p:nvGrpSpPr>
        <p:grpSpPr>
          <a:xfrm>
            <a:off x="5662530" y="3835264"/>
            <a:ext cx="221381" cy="494705"/>
            <a:chOff x="8128177" y="2424084"/>
            <a:chExt cx="221381" cy="494705"/>
          </a:xfrm>
        </p:grpSpPr>
        <p:sp>
          <p:nvSpPr>
            <p:cNvPr id="424" name="423 Rectángulo"/>
            <p:cNvSpPr/>
            <p:nvPr/>
          </p:nvSpPr>
          <p:spPr bwMode="auto">
            <a:xfrm>
              <a:off x="8128177" y="2424084"/>
              <a:ext cx="221381" cy="49470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sp>
          <p:nvSpPr>
            <p:cNvPr id="425" name="Line 42"/>
            <p:cNvSpPr>
              <a:spLocks noChangeShapeType="1"/>
            </p:cNvSpPr>
            <p:nvPr/>
          </p:nvSpPr>
          <p:spPr bwMode="auto">
            <a:xfrm rot="5400000" flipH="1">
              <a:off x="8171056" y="2547515"/>
              <a:ext cx="1360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426" name="Group 43"/>
            <p:cNvGrpSpPr>
              <a:grpSpLocks/>
            </p:cNvGrpSpPr>
            <p:nvPr/>
          </p:nvGrpSpPr>
          <p:grpSpPr bwMode="auto">
            <a:xfrm rot="5400000" flipH="1">
              <a:off x="8182771" y="2607618"/>
              <a:ext cx="112618" cy="128458"/>
              <a:chOff x="2001" y="2174"/>
              <a:chExt cx="374" cy="374"/>
            </a:xfrm>
            <a:noFill/>
          </p:grpSpPr>
          <p:sp>
            <p:nvSpPr>
              <p:cNvPr id="429" name="Freeform 44"/>
              <p:cNvSpPr>
                <a:spLocks/>
              </p:cNvSpPr>
              <p:nvPr/>
            </p:nvSpPr>
            <p:spPr bwMode="auto">
              <a:xfrm>
                <a:off x="2001" y="2174"/>
                <a:ext cx="374" cy="3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4"/>
                  </a:cxn>
                  <a:cxn ang="0">
                    <a:pos x="374" y="187"/>
                  </a:cxn>
                  <a:cxn ang="0">
                    <a:pos x="0" y="0"/>
                  </a:cxn>
                </a:cxnLst>
                <a:rect l="0" t="0" r="r" b="b"/>
                <a:pathLst>
                  <a:path w="374" h="374">
                    <a:moveTo>
                      <a:pt x="0" y="0"/>
                    </a:moveTo>
                    <a:lnTo>
                      <a:pt x="0" y="374"/>
                    </a:lnTo>
                    <a:lnTo>
                      <a:pt x="374" y="18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30" name="Line 45"/>
              <p:cNvSpPr>
                <a:spLocks noChangeShapeType="1"/>
              </p:cNvSpPr>
              <p:nvPr/>
            </p:nvSpPr>
            <p:spPr bwMode="auto">
              <a:xfrm>
                <a:off x="2375" y="2174"/>
                <a:ext cx="0" cy="374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427" name="Rectangle 46"/>
            <p:cNvSpPr>
              <a:spLocks noChangeArrowheads="1"/>
            </p:cNvSpPr>
            <p:nvPr/>
          </p:nvSpPr>
          <p:spPr bwMode="auto">
            <a:xfrm flipH="1">
              <a:off x="8159325" y="2479286"/>
              <a:ext cx="159084" cy="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8" name="Line 42"/>
            <p:cNvSpPr>
              <a:spLocks noChangeShapeType="1"/>
            </p:cNvSpPr>
            <p:nvPr/>
          </p:nvSpPr>
          <p:spPr bwMode="auto">
            <a:xfrm rot="5400000" flipH="1">
              <a:off x="8174263" y="2803745"/>
              <a:ext cx="1360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32" name="323 Grupo"/>
          <p:cNvGrpSpPr/>
          <p:nvPr/>
        </p:nvGrpSpPr>
        <p:grpSpPr>
          <a:xfrm>
            <a:off x="5910091" y="3834896"/>
            <a:ext cx="221381" cy="494705"/>
            <a:chOff x="8128177" y="2424084"/>
            <a:chExt cx="221381" cy="494705"/>
          </a:xfrm>
        </p:grpSpPr>
        <p:sp>
          <p:nvSpPr>
            <p:cNvPr id="433" name="432 Rectángulo"/>
            <p:cNvSpPr/>
            <p:nvPr/>
          </p:nvSpPr>
          <p:spPr bwMode="auto">
            <a:xfrm>
              <a:off x="8128177" y="2424084"/>
              <a:ext cx="221381" cy="49470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sp>
          <p:nvSpPr>
            <p:cNvPr id="434" name="Line 42"/>
            <p:cNvSpPr>
              <a:spLocks noChangeShapeType="1"/>
            </p:cNvSpPr>
            <p:nvPr/>
          </p:nvSpPr>
          <p:spPr bwMode="auto">
            <a:xfrm rot="5400000" flipH="1">
              <a:off x="8171056" y="2547515"/>
              <a:ext cx="1360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435" name="Group 43"/>
            <p:cNvGrpSpPr>
              <a:grpSpLocks/>
            </p:cNvGrpSpPr>
            <p:nvPr/>
          </p:nvGrpSpPr>
          <p:grpSpPr bwMode="auto">
            <a:xfrm rot="5400000" flipH="1">
              <a:off x="8182771" y="2607618"/>
              <a:ext cx="112618" cy="128458"/>
              <a:chOff x="2001" y="2174"/>
              <a:chExt cx="374" cy="374"/>
            </a:xfrm>
            <a:noFill/>
          </p:grpSpPr>
          <p:sp>
            <p:nvSpPr>
              <p:cNvPr id="438" name="Freeform 44"/>
              <p:cNvSpPr>
                <a:spLocks/>
              </p:cNvSpPr>
              <p:nvPr/>
            </p:nvSpPr>
            <p:spPr bwMode="auto">
              <a:xfrm>
                <a:off x="2001" y="2174"/>
                <a:ext cx="374" cy="3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4"/>
                  </a:cxn>
                  <a:cxn ang="0">
                    <a:pos x="374" y="187"/>
                  </a:cxn>
                  <a:cxn ang="0">
                    <a:pos x="0" y="0"/>
                  </a:cxn>
                </a:cxnLst>
                <a:rect l="0" t="0" r="r" b="b"/>
                <a:pathLst>
                  <a:path w="374" h="374">
                    <a:moveTo>
                      <a:pt x="0" y="0"/>
                    </a:moveTo>
                    <a:lnTo>
                      <a:pt x="0" y="374"/>
                    </a:lnTo>
                    <a:lnTo>
                      <a:pt x="374" y="18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39" name="Line 45"/>
              <p:cNvSpPr>
                <a:spLocks noChangeShapeType="1"/>
              </p:cNvSpPr>
              <p:nvPr/>
            </p:nvSpPr>
            <p:spPr bwMode="auto">
              <a:xfrm>
                <a:off x="2375" y="2174"/>
                <a:ext cx="0" cy="374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436" name="Rectangle 46"/>
            <p:cNvSpPr>
              <a:spLocks noChangeArrowheads="1"/>
            </p:cNvSpPr>
            <p:nvPr/>
          </p:nvSpPr>
          <p:spPr bwMode="auto">
            <a:xfrm flipH="1">
              <a:off x="8159325" y="2479286"/>
              <a:ext cx="159084" cy="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7" name="Line 42"/>
            <p:cNvSpPr>
              <a:spLocks noChangeShapeType="1"/>
            </p:cNvSpPr>
            <p:nvPr/>
          </p:nvSpPr>
          <p:spPr bwMode="auto">
            <a:xfrm rot="5400000" flipH="1">
              <a:off x="8174263" y="2803745"/>
              <a:ext cx="1360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41" name="323 Grupo"/>
          <p:cNvGrpSpPr/>
          <p:nvPr/>
        </p:nvGrpSpPr>
        <p:grpSpPr>
          <a:xfrm>
            <a:off x="6156762" y="3838069"/>
            <a:ext cx="221381" cy="494705"/>
            <a:chOff x="8128177" y="2424084"/>
            <a:chExt cx="221381" cy="494705"/>
          </a:xfrm>
        </p:grpSpPr>
        <p:sp>
          <p:nvSpPr>
            <p:cNvPr id="442" name="441 Rectángulo"/>
            <p:cNvSpPr/>
            <p:nvPr/>
          </p:nvSpPr>
          <p:spPr bwMode="auto">
            <a:xfrm>
              <a:off x="8128177" y="2424084"/>
              <a:ext cx="221381" cy="49470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sp>
          <p:nvSpPr>
            <p:cNvPr id="443" name="Line 42"/>
            <p:cNvSpPr>
              <a:spLocks noChangeShapeType="1"/>
            </p:cNvSpPr>
            <p:nvPr/>
          </p:nvSpPr>
          <p:spPr bwMode="auto">
            <a:xfrm rot="5400000" flipH="1">
              <a:off x="8171056" y="2547515"/>
              <a:ext cx="1360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444" name="Group 43"/>
            <p:cNvGrpSpPr>
              <a:grpSpLocks/>
            </p:cNvGrpSpPr>
            <p:nvPr/>
          </p:nvGrpSpPr>
          <p:grpSpPr bwMode="auto">
            <a:xfrm rot="5400000" flipH="1">
              <a:off x="8182771" y="2607618"/>
              <a:ext cx="112618" cy="128458"/>
              <a:chOff x="2001" y="2174"/>
              <a:chExt cx="374" cy="374"/>
            </a:xfrm>
            <a:noFill/>
          </p:grpSpPr>
          <p:sp>
            <p:nvSpPr>
              <p:cNvPr id="447" name="Freeform 44"/>
              <p:cNvSpPr>
                <a:spLocks/>
              </p:cNvSpPr>
              <p:nvPr/>
            </p:nvSpPr>
            <p:spPr bwMode="auto">
              <a:xfrm>
                <a:off x="2001" y="2174"/>
                <a:ext cx="374" cy="3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4"/>
                  </a:cxn>
                  <a:cxn ang="0">
                    <a:pos x="374" y="187"/>
                  </a:cxn>
                  <a:cxn ang="0">
                    <a:pos x="0" y="0"/>
                  </a:cxn>
                </a:cxnLst>
                <a:rect l="0" t="0" r="r" b="b"/>
                <a:pathLst>
                  <a:path w="374" h="374">
                    <a:moveTo>
                      <a:pt x="0" y="0"/>
                    </a:moveTo>
                    <a:lnTo>
                      <a:pt x="0" y="374"/>
                    </a:lnTo>
                    <a:lnTo>
                      <a:pt x="374" y="18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48" name="Line 45"/>
              <p:cNvSpPr>
                <a:spLocks noChangeShapeType="1"/>
              </p:cNvSpPr>
              <p:nvPr/>
            </p:nvSpPr>
            <p:spPr bwMode="auto">
              <a:xfrm>
                <a:off x="2375" y="2174"/>
                <a:ext cx="0" cy="374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445" name="Rectangle 46"/>
            <p:cNvSpPr>
              <a:spLocks noChangeArrowheads="1"/>
            </p:cNvSpPr>
            <p:nvPr/>
          </p:nvSpPr>
          <p:spPr bwMode="auto">
            <a:xfrm flipH="1">
              <a:off x="8159325" y="2479286"/>
              <a:ext cx="159084" cy="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6" name="Line 42"/>
            <p:cNvSpPr>
              <a:spLocks noChangeShapeType="1"/>
            </p:cNvSpPr>
            <p:nvPr/>
          </p:nvSpPr>
          <p:spPr bwMode="auto">
            <a:xfrm rot="5400000" flipH="1">
              <a:off x="8174263" y="2803745"/>
              <a:ext cx="1360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50" name="323 Grupo"/>
          <p:cNvGrpSpPr/>
          <p:nvPr/>
        </p:nvGrpSpPr>
        <p:grpSpPr>
          <a:xfrm>
            <a:off x="6403543" y="3838069"/>
            <a:ext cx="221381" cy="494705"/>
            <a:chOff x="8128177" y="2424084"/>
            <a:chExt cx="221381" cy="494705"/>
          </a:xfrm>
        </p:grpSpPr>
        <p:sp>
          <p:nvSpPr>
            <p:cNvPr id="451" name="450 Rectángulo"/>
            <p:cNvSpPr/>
            <p:nvPr/>
          </p:nvSpPr>
          <p:spPr bwMode="auto">
            <a:xfrm>
              <a:off x="8128177" y="2424084"/>
              <a:ext cx="221381" cy="49470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sp>
          <p:nvSpPr>
            <p:cNvPr id="452" name="Line 42"/>
            <p:cNvSpPr>
              <a:spLocks noChangeShapeType="1"/>
            </p:cNvSpPr>
            <p:nvPr/>
          </p:nvSpPr>
          <p:spPr bwMode="auto">
            <a:xfrm rot="5400000" flipH="1">
              <a:off x="8171056" y="2547515"/>
              <a:ext cx="1360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453" name="Group 43"/>
            <p:cNvGrpSpPr>
              <a:grpSpLocks/>
            </p:cNvGrpSpPr>
            <p:nvPr/>
          </p:nvGrpSpPr>
          <p:grpSpPr bwMode="auto">
            <a:xfrm rot="5400000" flipH="1">
              <a:off x="8182771" y="2607618"/>
              <a:ext cx="112618" cy="128458"/>
              <a:chOff x="2001" y="2174"/>
              <a:chExt cx="374" cy="374"/>
            </a:xfrm>
            <a:noFill/>
          </p:grpSpPr>
          <p:sp>
            <p:nvSpPr>
              <p:cNvPr id="456" name="Freeform 44"/>
              <p:cNvSpPr>
                <a:spLocks/>
              </p:cNvSpPr>
              <p:nvPr/>
            </p:nvSpPr>
            <p:spPr bwMode="auto">
              <a:xfrm>
                <a:off x="2001" y="2174"/>
                <a:ext cx="374" cy="3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4"/>
                  </a:cxn>
                  <a:cxn ang="0">
                    <a:pos x="374" y="187"/>
                  </a:cxn>
                  <a:cxn ang="0">
                    <a:pos x="0" y="0"/>
                  </a:cxn>
                </a:cxnLst>
                <a:rect l="0" t="0" r="r" b="b"/>
                <a:pathLst>
                  <a:path w="374" h="374">
                    <a:moveTo>
                      <a:pt x="0" y="0"/>
                    </a:moveTo>
                    <a:lnTo>
                      <a:pt x="0" y="374"/>
                    </a:lnTo>
                    <a:lnTo>
                      <a:pt x="374" y="18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57" name="Line 45"/>
              <p:cNvSpPr>
                <a:spLocks noChangeShapeType="1"/>
              </p:cNvSpPr>
              <p:nvPr/>
            </p:nvSpPr>
            <p:spPr bwMode="auto">
              <a:xfrm>
                <a:off x="2375" y="2174"/>
                <a:ext cx="0" cy="374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454" name="Rectangle 46"/>
            <p:cNvSpPr>
              <a:spLocks noChangeArrowheads="1"/>
            </p:cNvSpPr>
            <p:nvPr/>
          </p:nvSpPr>
          <p:spPr bwMode="auto">
            <a:xfrm flipH="1">
              <a:off x="8159325" y="2479286"/>
              <a:ext cx="159084" cy="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5" name="Line 42"/>
            <p:cNvSpPr>
              <a:spLocks noChangeShapeType="1"/>
            </p:cNvSpPr>
            <p:nvPr/>
          </p:nvSpPr>
          <p:spPr bwMode="auto">
            <a:xfrm rot="5400000" flipH="1">
              <a:off x="8174263" y="2803745"/>
              <a:ext cx="1360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63" name="323 Grupo"/>
          <p:cNvGrpSpPr/>
          <p:nvPr/>
        </p:nvGrpSpPr>
        <p:grpSpPr>
          <a:xfrm>
            <a:off x="4425312" y="4040316"/>
            <a:ext cx="221381" cy="494705"/>
            <a:chOff x="8128177" y="2424084"/>
            <a:chExt cx="221381" cy="494705"/>
          </a:xfrm>
        </p:grpSpPr>
        <p:sp>
          <p:nvSpPr>
            <p:cNvPr id="464" name="463 Rectángulo"/>
            <p:cNvSpPr/>
            <p:nvPr/>
          </p:nvSpPr>
          <p:spPr bwMode="auto">
            <a:xfrm>
              <a:off x="8128177" y="2424084"/>
              <a:ext cx="221381" cy="49470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sp>
          <p:nvSpPr>
            <p:cNvPr id="467" name="Rectangle 46"/>
            <p:cNvSpPr>
              <a:spLocks noChangeArrowheads="1"/>
            </p:cNvSpPr>
            <p:nvPr/>
          </p:nvSpPr>
          <p:spPr bwMode="auto">
            <a:xfrm flipH="1">
              <a:off x="8159325" y="2479286"/>
              <a:ext cx="159084" cy="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71" name="323 Grupo"/>
          <p:cNvGrpSpPr/>
          <p:nvPr/>
        </p:nvGrpSpPr>
        <p:grpSpPr>
          <a:xfrm>
            <a:off x="4757073" y="4184332"/>
            <a:ext cx="221381" cy="494705"/>
            <a:chOff x="8128177" y="2424084"/>
            <a:chExt cx="221381" cy="494705"/>
          </a:xfrm>
        </p:grpSpPr>
        <p:sp>
          <p:nvSpPr>
            <p:cNvPr id="473" name="472 Rectángulo"/>
            <p:cNvSpPr/>
            <p:nvPr/>
          </p:nvSpPr>
          <p:spPr bwMode="auto">
            <a:xfrm>
              <a:off x="8128177" y="2424084"/>
              <a:ext cx="221381" cy="49470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sp>
          <p:nvSpPr>
            <p:cNvPr id="474" name="Rectangle 46"/>
            <p:cNvSpPr>
              <a:spLocks noChangeArrowheads="1"/>
            </p:cNvSpPr>
            <p:nvPr/>
          </p:nvSpPr>
          <p:spPr bwMode="auto">
            <a:xfrm flipH="1">
              <a:off x="8159325" y="2479286"/>
              <a:ext cx="159084" cy="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75" name="323 Grupo"/>
          <p:cNvGrpSpPr/>
          <p:nvPr/>
        </p:nvGrpSpPr>
        <p:grpSpPr>
          <a:xfrm>
            <a:off x="5081109" y="4076320"/>
            <a:ext cx="221381" cy="494705"/>
            <a:chOff x="8128177" y="2424084"/>
            <a:chExt cx="221381" cy="494705"/>
          </a:xfrm>
        </p:grpSpPr>
        <p:sp>
          <p:nvSpPr>
            <p:cNvPr id="476" name="475 Rectángulo"/>
            <p:cNvSpPr/>
            <p:nvPr/>
          </p:nvSpPr>
          <p:spPr bwMode="auto">
            <a:xfrm>
              <a:off x="8128177" y="2424084"/>
              <a:ext cx="221381" cy="49470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sp>
          <p:nvSpPr>
            <p:cNvPr id="477" name="Rectangle 46"/>
            <p:cNvSpPr>
              <a:spLocks noChangeArrowheads="1"/>
            </p:cNvSpPr>
            <p:nvPr/>
          </p:nvSpPr>
          <p:spPr bwMode="auto">
            <a:xfrm flipH="1">
              <a:off x="8159325" y="2479286"/>
              <a:ext cx="159084" cy="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05" name="33 CuadroTexto"/>
          <p:cNvSpPr txBox="1">
            <a:spLocks noChangeArrowheads="1"/>
          </p:cNvSpPr>
          <p:nvPr/>
        </p:nvSpPr>
        <p:spPr bwMode="auto">
          <a:xfrm>
            <a:off x="8082744" y="4553400"/>
            <a:ext cx="1062024" cy="3785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E-PLANE SWEEP BEND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506" name="33 CuadroTexto"/>
          <p:cNvSpPr txBox="1">
            <a:spLocks noChangeArrowheads="1"/>
          </p:cNvSpPr>
          <p:nvPr/>
        </p:nvSpPr>
        <p:spPr bwMode="auto">
          <a:xfrm>
            <a:off x="6694666" y="4913440"/>
            <a:ext cx="1117954" cy="52168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DUAL</a:t>
            </a:r>
          </a:p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DIRECTIONAL</a:t>
            </a:r>
          </a:p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COUPLER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508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Microwave System: Block Diagram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509" name="33 CuadroTexto"/>
          <p:cNvSpPr txBox="1">
            <a:spLocks noChangeArrowheads="1"/>
          </p:cNvSpPr>
          <p:nvPr/>
        </p:nvSpPr>
        <p:spPr bwMode="auto">
          <a:xfrm>
            <a:off x="4284228" y="4656881"/>
            <a:ext cx="2394107" cy="29270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AUTOMATIC TUNER UNIT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510" name="33 CuadroTexto"/>
          <p:cNvSpPr txBox="1">
            <a:spLocks noChangeArrowheads="1"/>
          </p:cNvSpPr>
          <p:nvPr/>
        </p:nvSpPr>
        <p:spPr bwMode="auto">
          <a:xfrm>
            <a:off x="8398508" y="5400017"/>
            <a:ext cx="1646360" cy="3785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PLASMA</a:t>
            </a:r>
          </a:p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CHAMBER</a:t>
            </a:r>
            <a:endParaRPr lang="es-ES" sz="1000" dirty="0">
              <a:solidFill>
                <a:schemeClr val="tx1"/>
              </a:solidFill>
            </a:endParaRPr>
          </a:p>
        </p:txBody>
      </p:sp>
      <p:grpSp>
        <p:nvGrpSpPr>
          <p:cNvPr id="582" name="581 Grupo"/>
          <p:cNvGrpSpPr/>
          <p:nvPr/>
        </p:nvGrpSpPr>
        <p:grpSpPr>
          <a:xfrm>
            <a:off x="8391751" y="5950116"/>
            <a:ext cx="517945" cy="214609"/>
            <a:chOff x="8391751" y="3551619"/>
            <a:chExt cx="517945" cy="262807"/>
          </a:xfrm>
        </p:grpSpPr>
        <p:sp>
          <p:nvSpPr>
            <p:cNvPr id="511" name="510 Rectángulo"/>
            <p:cNvSpPr/>
            <p:nvPr/>
          </p:nvSpPr>
          <p:spPr bwMode="auto">
            <a:xfrm>
              <a:off x="8396304" y="3554154"/>
              <a:ext cx="506101" cy="24735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effectLst/>
                <a:latin typeface="+mn-lt"/>
                <a:ea typeface="Microsoft YaHei" charset="-122"/>
              </a:endParaRPr>
            </a:p>
          </p:txBody>
        </p:sp>
        <p:grpSp>
          <p:nvGrpSpPr>
            <p:cNvPr id="558" name="557 Grupo"/>
            <p:cNvGrpSpPr/>
            <p:nvPr/>
          </p:nvGrpSpPr>
          <p:grpSpPr>
            <a:xfrm>
              <a:off x="8391751" y="3551619"/>
              <a:ext cx="515564" cy="110407"/>
              <a:chOff x="6604219" y="4643462"/>
              <a:chExt cx="1349035" cy="576535"/>
            </a:xfrm>
          </p:grpSpPr>
          <p:sp>
            <p:nvSpPr>
              <p:cNvPr id="537" name="536 Rectángulo"/>
              <p:cNvSpPr/>
              <p:nvPr/>
            </p:nvSpPr>
            <p:spPr bwMode="auto">
              <a:xfrm>
                <a:off x="7263683" y="4795331"/>
                <a:ext cx="672270" cy="29647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538" name="537 Rectángulo"/>
              <p:cNvSpPr/>
              <p:nvPr/>
            </p:nvSpPr>
            <p:spPr bwMode="auto">
              <a:xfrm>
                <a:off x="6948405" y="4793000"/>
                <a:ext cx="883552" cy="14103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536" name="535 Rectángulo"/>
              <p:cNvSpPr/>
              <p:nvPr/>
            </p:nvSpPr>
            <p:spPr bwMode="auto">
              <a:xfrm>
                <a:off x="6607532" y="4643933"/>
                <a:ext cx="1345722" cy="16774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539" name="538 Rectángulo"/>
              <p:cNvSpPr/>
              <p:nvPr/>
            </p:nvSpPr>
            <p:spPr bwMode="auto">
              <a:xfrm>
                <a:off x="7629109" y="4923522"/>
                <a:ext cx="324145" cy="2964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cxnSp>
            <p:nvCxnSpPr>
              <p:cNvPr id="513" name="512 Conector recto"/>
              <p:cNvCxnSpPr/>
              <p:nvPr/>
            </p:nvCxnSpPr>
            <p:spPr bwMode="auto">
              <a:xfrm>
                <a:off x="6604219" y="4811673"/>
                <a:ext cx="346520" cy="0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4" name="513 Conector recto"/>
              <p:cNvCxnSpPr/>
              <p:nvPr/>
            </p:nvCxnSpPr>
            <p:spPr bwMode="auto">
              <a:xfrm>
                <a:off x="6943473" y="4937481"/>
                <a:ext cx="337511" cy="0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5" name="514 Conector recto"/>
              <p:cNvCxnSpPr/>
              <p:nvPr/>
            </p:nvCxnSpPr>
            <p:spPr bwMode="auto">
              <a:xfrm>
                <a:off x="7280984" y="5087724"/>
                <a:ext cx="346520" cy="0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8" name="517 Conector recto"/>
              <p:cNvCxnSpPr/>
              <p:nvPr/>
            </p:nvCxnSpPr>
            <p:spPr bwMode="auto">
              <a:xfrm flipV="1">
                <a:off x="6943473" y="4811673"/>
                <a:ext cx="0" cy="125808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0" name="519 Conector recto"/>
              <p:cNvCxnSpPr/>
              <p:nvPr/>
            </p:nvCxnSpPr>
            <p:spPr bwMode="auto">
              <a:xfrm>
                <a:off x="7280984" y="4937481"/>
                <a:ext cx="0" cy="150242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2" name="521 Conector recto"/>
              <p:cNvCxnSpPr/>
              <p:nvPr/>
            </p:nvCxnSpPr>
            <p:spPr bwMode="auto">
              <a:xfrm>
                <a:off x="6604219" y="4643462"/>
                <a:ext cx="0" cy="168211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6" name="525 Conector recto"/>
              <p:cNvCxnSpPr/>
              <p:nvPr/>
            </p:nvCxnSpPr>
            <p:spPr bwMode="auto">
              <a:xfrm>
                <a:off x="6604219" y="4643462"/>
                <a:ext cx="1349035" cy="0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1" name="530 Conector recto"/>
              <p:cNvCxnSpPr/>
              <p:nvPr/>
            </p:nvCxnSpPr>
            <p:spPr bwMode="auto">
              <a:xfrm>
                <a:off x="7627504" y="5219997"/>
                <a:ext cx="325750" cy="0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2" name="531 Conector recto"/>
              <p:cNvCxnSpPr/>
              <p:nvPr/>
            </p:nvCxnSpPr>
            <p:spPr bwMode="auto">
              <a:xfrm flipV="1">
                <a:off x="7623009" y="5091808"/>
                <a:ext cx="0" cy="125808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3" name="532 Conector recto"/>
              <p:cNvCxnSpPr/>
              <p:nvPr/>
            </p:nvCxnSpPr>
            <p:spPr bwMode="auto">
              <a:xfrm flipV="1">
                <a:off x="7953254" y="4643462"/>
                <a:ext cx="0" cy="576535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9" name="558 Grupo"/>
            <p:cNvGrpSpPr/>
            <p:nvPr/>
          </p:nvGrpSpPr>
          <p:grpSpPr>
            <a:xfrm flipV="1">
              <a:off x="8394132" y="3704019"/>
              <a:ext cx="515564" cy="110407"/>
              <a:chOff x="6604219" y="4643462"/>
              <a:chExt cx="1349035" cy="576535"/>
            </a:xfrm>
          </p:grpSpPr>
          <p:sp>
            <p:nvSpPr>
              <p:cNvPr id="560" name="559 Rectángulo"/>
              <p:cNvSpPr/>
              <p:nvPr/>
            </p:nvSpPr>
            <p:spPr bwMode="auto">
              <a:xfrm>
                <a:off x="7263683" y="4795331"/>
                <a:ext cx="672270" cy="29647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561" name="560 Rectángulo"/>
              <p:cNvSpPr/>
              <p:nvPr/>
            </p:nvSpPr>
            <p:spPr bwMode="auto">
              <a:xfrm>
                <a:off x="6948405" y="4793000"/>
                <a:ext cx="883552" cy="14103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562" name="561 Rectángulo"/>
              <p:cNvSpPr/>
              <p:nvPr/>
            </p:nvSpPr>
            <p:spPr bwMode="auto">
              <a:xfrm>
                <a:off x="6607532" y="4643933"/>
                <a:ext cx="1345722" cy="16774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563" name="562 Rectángulo"/>
              <p:cNvSpPr/>
              <p:nvPr/>
            </p:nvSpPr>
            <p:spPr bwMode="auto">
              <a:xfrm>
                <a:off x="7629109" y="4923522"/>
                <a:ext cx="324145" cy="2964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cxnSp>
            <p:nvCxnSpPr>
              <p:cNvPr id="564" name="563 Conector recto"/>
              <p:cNvCxnSpPr/>
              <p:nvPr/>
            </p:nvCxnSpPr>
            <p:spPr bwMode="auto">
              <a:xfrm>
                <a:off x="6604219" y="4811673"/>
                <a:ext cx="346520" cy="0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5" name="564 Conector recto"/>
              <p:cNvCxnSpPr/>
              <p:nvPr/>
            </p:nvCxnSpPr>
            <p:spPr bwMode="auto">
              <a:xfrm>
                <a:off x="6943473" y="4937481"/>
                <a:ext cx="337511" cy="0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6" name="565 Conector recto"/>
              <p:cNvCxnSpPr/>
              <p:nvPr/>
            </p:nvCxnSpPr>
            <p:spPr bwMode="auto">
              <a:xfrm>
                <a:off x="7280984" y="5087724"/>
                <a:ext cx="346520" cy="0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7" name="566 Conector recto"/>
              <p:cNvCxnSpPr/>
              <p:nvPr/>
            </p:nvCxnSpPr>
            <p:spPr bwMode="auto">
              <a:xfrm flipV="1">
                <a:off x="6943473" y="4811673"/>
                <a:ext cx="0" cy="125808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8" name="567 Conector recto"/>
              <p:cNvCxnSpPr/>
              <p:nvPr/>
            </p:nvCxnSpPr>
            <p:spPr bwMode="auto">
              <a:xfrm>
                <a:off x="7280984" y="4937481"/>
                <a:ext cx="0" cy="150242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9" name="568 Conector recto"/>
              <p:cNvCxnSpPr/>
              <p:nvPr/>
            </p:nvCxnSpPr>
            <p:spPr bwMode="auto">
              <a:xfrm>
                <a:off x="6604219" y="4643462"/>
                <a:ext cx="0" cy="168211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0" name="569 Conector recto"/>
              <p:cNvCxnSpPr/>
              <p:nvPr/>
            </p:nvCxnSpPr>
            <p:spPr bwMode="auto">
              <a:xfrm>
                <a:off x="6604219" y="4643462"/>
                <a:ext cx="1349035" cy="0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1" name="570 Conector recto"/>
              <p:cNvCxnSpPr/>
              <p:nvPr/>
            </p:nvCxnSpPr>
            <p:spPr bwMode="auto">
              <a:xfrm>
                <a:off x="7627504" y="5219997"/>
                <a:ext cx="325750" cy="0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2" name="571 Conector recto"/>
              <p:cNvCxnSpPr/>
              <p:nvPr/>
            </p:nvCxnSpPr>
            <p:spPr bwMode="auto">
              <a:xfrm flipV="1">
                <a:off x="7623009" y="5091808"/>
                <a:ext cx="0" cy="125808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3" name="572 Conector recto"/>
              <p:cNvCxnSpPr/>
              <p:nvPr/>
            </p:nvCxnSpPr>
            <p:spPr bwMode="auto">
              <a:xfrm flipV="1">
                <a:off x="7953254" y="4643462"/>
                <a:ext cx="0" cy="576535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04" name="503 Rectángulo"/>
          <p:cNvSpPr/>
          <p:nvPr/>
        </p:nvSpPr>
        <p:spPr bwMode="auto">
          <a:xfrm>
            <a:off x="8910648" y="5778011"/>
            <a:ext cx="615878" cy="53657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000" b="0" i="0" u="none" strike="noStrike" cap="none" normalizeH="0" baseline="0" smtClean="0">
              <a:ln>
                <a:noFill/>
              </a:ln>
              <a:effectLst/>
              <a:latin typeface="+mn-lt"/>
              <a:ea typeface="Microsoft YaHei" charset="-122"/>
            </a:endParaRPr>
          </a:p>
        </p:txBody>
      </p:sp>
      <p:grpSp>
        <p:nvGrpSpPr>
          <p:cNvPr id="581" name="580 Grupo"/>
          <p:cNvGrpSpPr/>
          <p:nvPr/>
        </p:nvGrpSpPr>
        <p:grpSpPr>
          <a:xfrm>
            <a:off x="7868377" y="5795440"/>
            <a:ext cx="540101" cy="328667"/>
            <a:chOff x="7868377" y="3420076"/>
            <a:chExt cx="540101" cy="328667"/>
          </a:xfrm>
        </p:grpSpPr>
        <p:sp>
          <p:nvSpPr>
            <p:cNvPr id="420" name="419 Forma en L"/>
            <p:cNvSpPr/>
            <p:nvPr/>
          </p:nvSpPr>
          <p:spPr bwMode="auto">
            <a:xfrm flipH="1">
              <a:off x="7868377" y="3420688"/>
              <a:ext cx="337112" cy="328055"/>
            </a:xfrm>
            <a:prstGeom prst="corner">
              <a:avLst>
                <a:gd name="adj1" fmla="val 39696"/>
                <a:gd name="adj2" fmla="val 40322"/>
              </a:avLst>
            </a:prstGeom>
            <a:solidFill>
              <a:schemeClr val="accent3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419" name="418 Forma en L"/>
            <p:cNvSpPr/>
            <p:nvPr/>
          </p:nvSpPr>
          <p:spPr bwMode="auto">
            <a:xfrm>
              <a:off x="8071366" y="3420076"/>
              <a:ext cx="337112" cy="328055"/>
            </a:xfrm>
            <a:prstGeom prst="corner">
              <a:avLst>
                <a:gd name="adj1" fmla="val 39696"/>
                <a:gd name="adj2" fmla="val 40322"/>
              </a:avLst>
            </a:prstGeom>
            <a:solidFill>
              <a:srgbClr val="00B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491" name="490 Conector recto"/>
            <p:cNvCxnSpPr/>
            <p:nvPr/>
          </p:nvCxnSpPr>
          <p:spPr bwMode="auto">
            <a:xfrm>
              <a:off x="8071366" y="3616794"/>
              <a:ext cx="0" cy="61036"/>
            </a:xfrm>
            <a:prstGeom prst="line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9" name="498 Triángulo rectángulo"/>
            <p:cNvSpPr/>
            <p:nvPr/>
          </p:nvSpPr>
          <p:spPr bwMode="auto">
            <a:xfrm>
              <a:off x="8029397" y="3633151"/>
              <a:ext cx="121545" cy="104242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493" name="492 Conector recto"/>
            <p:cNvCxnSpPr/>
            <p:nvPr/>
          </p:nvCxnSpPr>
          <p:spPr bwMode="auto">
            <a:xfrm>
              <a:off x="8069981" y="3654864"/>
              <a:ext cx="91739" cy="88969"/>
            </a:xfrm>
            <a:prstGeom prst="line">
              <a:avLst/>
            </a:prstGeom>
            <a:solidFill>
              <a:srgbClr val="00B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8" name="33 CuadroTexto"/>
          <p:cNvSpPr txBox="1">
            <a:spLocks noChangeArrowheads="1"/>
          </p:cNvSpPr>
          <p:nvPr/>
        </p:nvSpPr>
        <p:spPr bwMode="auto">
          <a:xfrm>
            <a:off x="4284228" y="2182535"/>
            <a:ext cx="1126527" cy="13812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rIns="0">
            <a:noAutofit/>
          </a:bodyPr>
          <a:lstStyle/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ATU FRONT/END</a:t>
            </a:r>
          </a:p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CONTROLLER</a:t>
            </a:r>
          </a:p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TUNER DRIVER UNIT</a:t>
            </a:r>
          </a:p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</p:txBody>
      </p:sp>
      <p:cxnSp>
        <p:nvCxnSpPr>
          <p:cNvPr id="180" name="179 Forma"/>
          <p:cNvCxnSpPr>
            <a:endCxn id="264" idx="1"/>
          </p:cNvCxnSpPr>
          <p:nvPr/>
        </p:nvCxnSpPr>
        <p:spPr bwMode="auto">
          <a:xfrm rot="5400000" flipH="1" flipV="1">
            <a:off x="3139651" y="3281030"/>
            <a:ext cx="1861521" cy="427633"/>
          </a:xfrm>
          <a:prstGeom prst="bentConnector2">
            <a:avLst/>
          </a:prstGeom>
          <a:ln>
            <a:headEnd type="none" w="med" len="med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" name="181 Conector angular"/>
          <p:cNvCxnSpPr>
            <a:endCxn id="263" idx="1"/>
          </p:cNvCxnSpPr>
          <p:nvPr/>
        </p:nvCxnSpPr>
        <p:spPr bwMode="auto">
          <a:xfrm rot="5400000" flipH="1" flipV="1">
            <a:off x="2928041" y="3062861"/>
            <a:ext cx="2013921" cy="711570"/>
          </a:xfrm>
          <a:prstGeom prst="bentConnector2">
            <a:avLst/>
          </a:prstGeom>
          <a:ln>
            <a:headEnd type="none" w="med" len="med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181 Conector angular"/>
          <p:cNvCxnSpPr>
            <a:endCxn id="252" idx="3"/>
          </p:cNvCxnSpPr>
          <p:nvPr/>
        </p:nvCxnSpPr>
        <p:spPr bwMode="auto">
          <a:xfrm rot="16200000" flipV="1">
            <a:off x="5316982" y="2670985"/>
            <a:ext cx="1850672" cy="1658575"/>
          </a:xfrm>
          <a:prstGeom prst="bentConnector2">
            <a:avLst/>
          </a:prstGeom>
          <a:ln>
            <a:headEnd type="none" w="med" len="med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181 Conector angular"/>
          <p:cNvCxnSpPr>
            <a:endCxn id="251" idx="3"/>
          </p:cNvCxnSpPr>
          <p:nvPr/>
        </p:nvCxnSpPr>
        <p:spPr bwMode="auto">
          <a:xfrm rot="16200000" flipV="1">
            <a:off x="5380355" y="2457007"/>
            <a:ext cx="2007192" cy="1938251"/>
          </a:xfrm>
          <a:prstGeom prst="bentConnector2">
            <a:avLst/>
          </a:prstGeom>
          <a:ln>
            <a:headEnd type="none" w="med" len="med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1" name="33 CuadroTexto"/>
          <p:cNvSpPr txBox="1">
            <a:spLocks noChangeArrowheads="1"/>
          </p:cNvSpPr>
          <p:nvPr/>
        </p:nvSpPr>
        <p:spPr bwMode="auto">
          <a:xfrm>
            <a:off x="7236556" y="3896073"/>
            <a:ext cx="1080121" cy="23544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P</a:t>
            </a:r>
            <a:r>
              <a:rPr lang="es-ES" sz="800" dirty="0" smtClean="0">
                <a:solidFill>
                  <a:schemeClr val="tx1"/>
                </a:solidFill>
              </a:rPr>
              <a:t>FWD</a:t>
            </a:r>
            <a:r>
              <a:rPr lang="es-ES" sz="1000" dirty="0" smtClean="0">
                <a:solidFill>
                  <a:schemeClr val="tx1"/>
                </a:solidFill>
              </a:rPr>
              <a:t> / P</a:t>
            </a:r>
            <a:r>
              <a:rPr lang="es-ES" sz="800" dirty="0" smtClean="0">
                <a:solidFill>
                  <a:schemeClr val="tx1"/>
                </a:solidFill>
              </a:rPr>
              <a:t>REV</a:t>
            </a:r>
            <a:endParaRPr lang="es-ES" sz="1000" dirty="0">
              <a:solidFill>
                <a:schemeClr val="tx1"/>
              </a:solidFill>
            </a:endParaRPr>
          </a:p>
        </p:txBody>
      </p:sp>
      <p:grpSp>
        <p:nvGrpSpPr>
          <p:cNvPr id="206" name="205 Grupo"/>
          <p:cNvGrpSpPr/>
          <p:nvPr/>
        </p:nvGrpSpPr>
        <p:grpSpPr>
          <a:xfrm>
            <a:off x="5224400" y="2807729"/>
            <a:ext cx="199256" cy="601216"/>
            <a:chOff x="5201096" y="2915741"/>
            <a:chExt cx="199256" cy="601216"/>
          </a:xfrm>
        </p:grpSpPr>
        <p:sp>
          <p:nvSpPr>
            <p:cNvPr id="202" name="201 Rectángulo"/>
            <p:cNvSpPr/>
            <p:nvPr/>
          </p:nvSpPr>
          <p:spPr bwMode="auto">
            <a:xfrm>
              <a:off x="5243189" y="2915741"/>
              <a:ext cx="152400" cy="14401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203" name="202 Rectángulo"/>
            <p:cNvSpPr/>
            <p:nvPr/>
          </p:nvSpPr>
          <p:spPr bwMode="auto">
            <a:xfrm>
              <a:off x="5201096" y="3068141"/>
              <a:ext cx="192698" cy="14401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204" name="203 Rectángulo"/>
            <p:cNvSpPr/>
            <p:nvPr/>
          </p:nvSpPr>
          <p:spPr bwMode="auto">
            <a:xfrm>
              <a:off x="5207654" y="3220541"/>
              <a:ext cx="192698" cy="14401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205" name="204 Rectángulo"/>
            <p:cNvSpPr/>
            <p:nvPr/>
          </p:nvSpPr>
          <p:spPr bwMode="auto">
            <a:xfrm>
              <a:off x="5207654" y="3372941"/>
              <a:ext cx="192698" cy="14401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</p:grpSp>
      <p:cxnSp>
        <p:nvCxnSpPr>
          <p:cNvPr id="208" name="207 Conector angular"/>
          <p:cNvCxnSpPr>
            <a:stCxn id="442" idx="0"/>
            <a:endCxn id="203" idx="3"/>
          </p:cNvCxnSpPr>
          <p:nvPr/>
        </p:nvCxnSpPr>
        <p:spPr bwMode="auto">
          <a:xfrm rot="16200000" flipV="1">
            <a:off x="5439310" y="3009925"/>
            <a:ext cx="805932" cy="850355"/>
          </a:xfrm>
          <a:prstGeom prst="bentConnector2">
            <a:avLst/>
          </a:prstGeom>
          <a:ln>
            <a:headEnd type="none" w="med" len="med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" name="209 Forma"/>
          <p:cNvCxnSpPr>
            <a:stCxn id="424" idx="0"/>
            <a:endCxn id="205" idx="3"/>
          </p:cNvCxnSpPr>
          <p:nvPr/>
        </p:nvCxnSpPr>
        <p:spPr bwMode="auto">
          <a:xfrm rot="16200000" flipV="1">
            <a:off x="5349276" y="3411318"/>
            <a:ext cx="498327" cy="349565"/>
          </a:xfrm>
          <a:prstGeom prst="bentConnector2">
            <a:avLst/>
          </a:prstGeom>
          <a:ln>
            <a:headEnd type="none" w="med" len="med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2" name="211 Conector angular"/>
          <p:cNvCxnSpPr>
            <a:stCxn id="433" idx="0"/>
            <a:endCxn id="204" idx="3"/>
          </p:cNvCxnSpPr>
          <p:nvPr/>
        </p:nvCxnSpPr>
        <p:spPr bwMode="auto">
          <a:xfrm rot="16200000" flipV="1">
            <a:off x="5397040" y="3211154"/>
            <a:ext cx="650359" cy="597126"/>
          </a:xfrm>
          <a:prstGeom prst="bentConnector2">
            <a:avLst/>
          </a:prstGeom>
          <a:ln>
            <a:headEnd type="none" w="med" len="med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7" name="216 Conector angular"/>
          <p:cNvCxnSpPr>
            <a:stCxn id="451" idx="0"/>
            <a:endCxn id="202" idx="3"/>
          </p:cNvCxnSpPr>
          <p:nvPr/>
        </p:nvCxnSpPr>
        <p:spPr bwMode="auto">
          <a:xfrm rot="16200000" flipV="1">
            <a:off x="5487398" y="2811232"/>
            <a:ext cx="958332" cy="1095341"/>
          </a:xfrm>
          <a:prstGeom prst="bentConnector2">
            <a:avLst/>
          </a:prstGeom>
          <a:ln>
            <a:headEnd type="none" w="med" len="med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2" name="221 Flecha arriba y abajo"/>
          <p:cNvSpPr/>
          <p:nvPr/>
        </p:nvSpPr>
        <p:spPr bwMode="auto">
          <a:xfrm>
            <a:off x="4771349" y="3564065"/>
            <a:ext cx="175956" cy="611816"/>
          </a:xfrm>
          <a:prstGeom prst="up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23" name="222 Flecha arriba y abajo"/>
          <p:cNvSpPr/>
          <p:nvPr/>
        </p:nvSpPr>
        <p:spPr bwMode="auto">
          <a:xfrm>
            <a:off x="5095385" y="3553732"/>
            <a:ext cx="175956" cy="514390"/>
          </a:xfrm>
          <a:prstGeom prst="up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24" name="223 Flecha arriba y abajo"/>
          <p:cNvSpPr/>
          <p:nvPr/>
        </p:nvSpPr>
        <p:spPr bwMode="auto">
          <a:xfrm>
            <a:off x="4449458" y="3564065"/>
            <a:ext cx="166086" cy="462537"/>
          </a:xfrm>
          <a:prstGeom prst="up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grpSp>
        <p:nvGrpSpPr>
          <p:cNvPr id="250" name="249 Grupo"/>
          <p:cNvGrpSpPr/>
          <p:nvPr/>
        </p:nvGrpSpPr>
        <p:grpSpPr>
          <a:xfrm>
            <a:off x="5220332" y="2350529"/>
            <a:ext cx="199256" cy="601216"/>
            <a:chOff x="5201096" y="2915741"/>
            <a:chExt cx="199256" cy="601216"/>
          </a:xfrm>
        </p:grpSpPr>
        <p:sp>
          <p:nvSpPr>
            <p:cNvPr id="251" name="250 Rectángulo"/>
            <p:cNvSpPr/>
            <p:nvPr/>
          </p:nvSpPr>
          <p:spPr bwMode="auto">
            <a:xfrm>
              <a:off x="5243189" y="2915741"/>
              <a:ext cx="152400" cy="14401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252" name="251 Rectángulo"/>
            <p:cNvSpPr/>
            <p:nvPr/>
          </p:nvSpPr>
          <p:spPr bwMode="auto">
            <a:xfrm>
              <a:off x="5201096" y="3068141"/>
              <a:ext cx="192698" cy="14401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253" name="252 Rectángulo"/>
            <p:cNvSpPr/>
            <p:nvPr/>
          </p:nvSpPr>
          <p:spPr bwMode="auto">
            <a:xfrm>
              <a:off x="5207654" y="3220541"/>
              <a:ext cx="192698" cy="14401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254" name="253 Rectángulo"/>
            <p:cNvSpPr/>
            <p:nvPr/>
          </p:nvSpPr>
          <p:spPr bwMode="auto">
            <a:xfrm>
              <a:off x="5207654" y="3372941"/>
              <a:ext cx="192698" cy="14401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</p:grpSp>
      <p:sp>
        <p:nvSpPr>
          <p:cNvPr id="263" name="262 Rectángulo"/>
          <p:cNvSpPr/>
          <p:nvPr/>
        </p:nvSpPr>
        <p:spPr bwMode="auto">
          <a:xfrm>
            <a:off x="4290786" y="2339677"/>
            <a:ext cx="187935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64" name="263 Rectángulo"/>
          <p:cNvSpPr/>
          <p:nvPr/>
        </p:nvSpPr>
        <p:spPr bwMode="auto">
          <a:xfrm>
            <a:off x="4284228" y="2492077"/>
            <a:ext cx="192698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65" name="264 Rectángulo"/>
          <p:cNvSpPr/>
          <p:nvPr/>
        </p:nvSpPr>
        <p:spPr bwMode="auto">
          <a:xfrm>
            <a:off x="4290786" y="2644477"/>
            <a:ext cx="192698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66" name="265 Rectángulo"/>
          <p:cNvSpPr/>
          <p:nvPr/>
        </p:nvSpPr>
        <p:spPr bwMode="auto">
          <a:xfrm>
            <a:off x="4290786" y="2796877"/>
            <a:ext cx="192698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93" name="33 CuadroTexto"/>
          <p:cNvSpPr txBox="1">
            <a:spLocks noChangeArrowheads="1"/>
          </p:cNvSpPr>
          <p:nvPr/>
        </p:nvSpPr>
        <p:spPr bwMode="auto">
          <a:xfrm>
            <a:off x="683828" y="5724053"/>
            <a:ext cx="900100" cy="23544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00" dirty="0" err="1" smtClean="0">
                <a:solidFill>
                  <a:schemeClr val="tx1"/>
                </a:solidFill>
              </a:rPr>
              <a:t>Coax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194" name="193 Rectángulo"/>
          <p:cNvSpPr/>
          <p:nvPr/>
        </p:nvSpPr>
        <p:spPr>
          <a:xfrm>
            <a:off x="9631497" y="7202497"/>
            <a:ext cx="449128" cy="24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6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Microwave System: Klystron Amplifier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472" name="Rectangle 2"/>
          <p:cNvSpPr>
            <a:spLocks noChangeArrowheads="1"/>
          </p:cNvSpPr>
          <p:nvPr/>
        </p:nvSpPr>
        <p:spPr bwMode="auto">
          <a:xfrm>
            <a:off x="71761" y="1296988"/>
            <a:ext cx="9793088" cy="604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Many similar ECR ion sources use a </a:t>
            </a:r>
            <a:r>
              <a:rPr lang="en-GB" sz="2000" b="1" dirty="0" smtClean="0">
                <a:solidFill>
                  <a:srgbClr val="0070C0"/>
                </a:solidFill>
              </a:rPr>
              <a:t>Magnetron</a:t>
            </a:r>
            <a:r>
              <a:rPr lang="en-GB" sz="2000" b="1" dirty="0" smtClean="0">
                <a:solidFill>
                  <a:srgbClr val="000000"/>
                </a:solidFill>
              </a:rPr>
              <a:t> @ 2.45 GHz exceeding 1-1.5 kW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Known drawbacks arising from magnetrons in </a:t>
            </a:r>
            <a:r>
              <a:rPr lang="en-GB" sz="2000" b="1" dirty="0" smtClean="0">
                <a:solidFill>
                  <a:srgbClr val="0070C0"/>
                </a:solidFill>
              </a:rPr>
              <a:t>free-running </a:t>
            </a:r>
            <a:r>
              <a:rPr lang="en-GB" sz="2000" b="1" dirty="0" smtClean="0">
                <a:solidFill>
                  <a:srgbClr val="000000"/>
                </a:solidFill>
              </a:rPr>
              <a:t>operation:</a:t>
            </a:r>
          </a:p>
          <a:p>
            <a:pPr lvl="1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L</a:t>
            </a:r>
            <a:r>
              <a:rPr lang="en-US" sz="2000" b="1" dirty="0" err="1" smtClean="0">
                <a:solidFill>
                  <a:srgbClr val="FF0000"/>
                </a:solidFill>
              </a:rPr>
              <a:t>oad</a:t>
            </a:r>
            <a:r>
              <a:rPr lang="en-US" sz="2000" b="1" dirty="0" smtClean="0">
                <a:solidFill>
                  <a:srgbClr val="FF0000"/>
                </a:solidFill>
              </a:rPr>
              <a:t>-pulling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Frequency drift </a:t>
            </a:r>
            <a:r>
              <a:rPr lang="en-US" sz="2000" b="1" dirty="0" err="1" smtClean="0">
                <a:solidFill>
                  <a:srgbClr val="FF0000"/>
                </a:solidFill>
              </a:rPr>
              <a:t>v.s</a:t>
            </a:r>
            <a:r>
              <a:rPr lang="en-US" sz="2000" b="1" dirty="0" smtClean="0">
                <a:solidFill>
                  <a:srgbClr val="FF0000"/>
                </a:solidFill>
              </a:rPr>
              <a:t>. power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Poor spectral </a:t>
            </a:r>
            <a:r>
              <a:rPr lang="es-ES" sz="2000" b="1" dirty="0" err="1" smtClean="0">
                <a:solidFill>
                  <a:srgbClr val="FF0000"/>
                </a:solidFill>
              </a:rPr>
              <a:t>purity</a:t>
            </a:r>
            <a:endParaRPr lang="es-ES" sz="2000" b="1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b="1" dirty="0" err="1" smtClean="0">
                <a:solidFill>
                  <a:srgbClr val="FF0000"/>
                </a:solidFill>
              </a:rPr>
              <a:t>Low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</a:rPr>
              <a:t>stability</a:t>
            </a:r>
            <a:r>
              <a:rPr lang="es-ES" sz="2000" b="1" dirty="0" smtClean="0">
                <a:solidFill>
                  <a:srgbClr val="FF0000"/>
                </a:solidFill>
              </a:rPr>
              <a:t> in pulse </a:t>
            </a:r>
            <a:r>
              <a:rPr lang="es-ES" sz="2000" b="1" dirty="0" err="1" smtClean="0">
                <a:solidFill>
                  <a:srgbClr val="FF0000"/>
                </a:solidFill>
              </a:rPr>
              <a:t>mode</a:t>
            </a:r>
            <a:endParaRPr lang="es-ES" sz="2000" b="1" dirty="0" smtClean="0">
              <a:solidFill>
                <a:srgbClr val="FF0000"/>
              </a:solidFill>
            </a:endParaRPr>
          </a:p>
          <a:p>
            <a:r>
              <a:rPr lang="es-ES" sz="2000" b="1" dirty="0" smtClean="0">
                <a:solidFill>
                  <a:srgbClr val="000000"/>
                </a:solidFill>
              </a:rPr>
              <a:t>	</a:t>
            </a:r>
            <a:endParaRPr lang="en-GB" sz="2000" b="1" dirty="0" smtClean="0">
              <a:solidFill>
                <a:srgbClr val="000000"/>
              </a:solidFill>
            </a:endParaRPr>
          </a:p>
          <a:p>
            <a:r>
              <a:rPr lang="es-ES" sz="2000" b="1" dirty="0" err="1" smtClean="0"/>
              <a:t>These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problems</a:t>
            </a:r>
            <a:r>
              <a:rPr lang="es-ES" sz="2000" b="1" dirty="0" smtClean="0"/>
              <a:t> can </a:t>
            </a:r>
            <a:r>
              <a:rPr lang="es-ES" sz="2000" b="1" dirty="0" err="1" smtClean="0"/>
              <a:t>be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reduced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by</a:t>
            </a:r>
            <a:r>
              <a:rPr lang="es-ES" sz="2000" b="1" dirty="0" smtClean="0"/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Injection-Locking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smtClean="0"/>
              <a:t>of </a:t>
            </a:r>
            <a:r>
              <a:rPr lang="es-ES" sz="2000" b="1" dirty="0" err="1" smtClean="0"/>
              <a:t>magnetron</a:t>
            </a:r>
            <a:r>
              <a:rPr lang="es-ES" sz="2000" b="1" dirty="0" smtClean="0"/>
              <a:t> RF output </a:t>
            </a:r>
            <a:r>
              <a:rPr lang="es-ES" sz="2000" b="1" dirty="0" err="1" smtClean="0"/>
              <a:t>to</a:t>
            </a:r>
            <a:r>
              <a:rPr lang="es-ES" sz="2000" b="1" dirty="0" smtClean="0"/>
              <a:t> a </a:t>
            </a:r>
            <a:r>
              <a:rPr lang="es-ES" sz="2000" b="1" dirty="0" err="1" smtClean="0"/>
              <a:t>stable</a:t>
            </a:r>
            <a:r>
              <a:rPr lang="es-ES" sz="2000" b="1" dirty="0" smtClean="0"/>
              <a:t> RF </a:t>
            </a:r>
            <a:r>
              <a:rPr lang="es-ES" sz="2000" b="1" dirty="0" err="1" smtClean="0"/>
              <a:t>source</a:t>
            </a:r>
            <a:endParaRPr lang="es-ES" sz="2000" b="1" dirty="0" smtClean="0"/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1760" y="516947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Just a few ion sources use </a:t>
            </a:r>
            <a:r>
              <a:rPr lang="en-GB" sz="2000" b="1" dirty="0" smtClean="0">
                <a:solidFill>
                  <a:srgbClr val="0070C0"/>
                </a:solidFill>
              </a:rPr>
              <a:t>Klystrons</a:t>
            </a:r>
            <a:r>
              <a:rPr lang="en-GB" sz="2000" b="1" dirty="0" smtClean="0">
                <a:solidFill>
                  <a:srgbClr val="000000"/>
                </a:solidFill>
              </a:rPr>
              <a:t>: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B050"/>
                </a:solidFill>
              </a:rPr>
              <a:t>Better performance (stability, spectral purity,...) 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B050"/>
                </a:solidFill>
              </a:rPr>
              <a:t>Well suited for CW and pulse mode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FF0000"/>
                </a:solidFill>
              </a:rPr>
              <a:t>Require a stable RF input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FF0000"/>
                </a:solidFill>
              </a:rPr>
              <a:t>(Much) More expensive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Microwave System: Klystron Amplifier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472" name="Rectangle 2"/>
          <p:cNvSpPr>
            <a:spLocks noChangeArrowheads="1"/>
          </p:cNvSpPr>
          <p:nvPr/>
        </p:nvSpPr>
        <p:spPr bwMode="auto">
          <a:xfrm>
            <a:off x="287338" y="1296988"/>
            <a:ext cx="9393237" cy="604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COMPACT KLYSTRON AMPLIFIER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K3S64 from CPI, Inc.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Originally designed for </a:t>
            </a:r>
            <a:r>
              <a:rPr lang="en-GB" sz="2000" b="1" dirty="0" smtClean="0">
                <a:solidFill>
                  <a:srgbClr val="0070C0"/>
                </a:solidFill>
              </a:rPr>
              <a:t>Satellite Communications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70C0"/>
                </a:solidFill>
              </a:rPr>
              <a:t>High Output Power</a:t>
            </a:r>
            <a:r>
              <a:rPr lang="en-GB" sz="2000" b="1" dirty="0" smtClean="0">
                <a:solidFill>
                  <a:srgbClr val="000000"/>
                </a:solidFill>
              </a:rPr>
              <a:t>: 2 kW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FDMA and TDMA</a:t>
            </a:r>
            <a:r>
              <a:rPr lang="en-GB" sz="2000" b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GB" sz="2000" b="1" dirty="0" smtClean="0">
                <a:solidFill>
                  <a:srgbClr val="000000"/>
                </a:solidFill>
              </a:rPr>
              <a:t> “</a:t>
            </a:r>
            <a:r>
              <a:rPr lang="en-GB" sz="2000" b="1" dirty="0" smtClean="0">
                <a:solidFill>
                  <a:srgbClr val="0070C0"/>
                </a:solidFill>
              </a:rPr>
              <a:t>CW and pulsed operation</a:t>
            </a:r>
            <a:r>
              <a:rPr lang="en-GB" sz="2000" b="1" dirty="0" smtClean="0">
                <a:solidFill>
                  <a:srgbClr val="000000"/>
                </a:solidFill>
              </a:rPr>
              <a:t>”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Separate RF and Power Supply </a:t>
            </a:r>
            <a:r>
              <a:rPr lang="en-GB" sz="2000" b="1" dirty="0" smtClean="0">
                <a:solidFill>
                  <a:srgbClr val="0070C0"/>
                </a:solidFill>
              </a:rPr>
              <a:t>19in drawers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High Reliability: “field proven performance”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							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	</a:t>
            </a:r>
          </a:p>
        </p:txBody>
      </p:sp>
      <p:pic>
        <p:nvPicPr>
          <p:cNvPr id="744" name="743 Imagen" descr="k3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4488" y="2015641"/>
            <a:ext cx="3426141" cy="421246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 rot="21445129">
            <a:off x="688697" y="5389536"/>
            <a:ext cx="593815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-No failures after 2 years of tests and operation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631497" y="7202497"/>
            <a:ext cx="449128" cy="24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8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50825"/>
            <a:ext cx="1579563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3768" y="1332373"/>
          <a:ext cx="6969760" cy="3708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89580"/>
                <a:gridCol w="398018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Parameter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Value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lang="en-GB" sz="1800" i="1" dirty="0" err="1" smtClean="0"/>
                        <a:t>fo</a:t>
                      </a:r>
                      <a:endParaRPr lang="en-GB" sz="1800" b="1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2.7 GHz (BW: 8 MHz)</a:t>
                      </a:r>
                      <a:endParaRPr lang="en-GB" sz="18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lang="en-GB" sz="1800" i="1" dirty="0" smtClean="0"/>
                        <a:t>Po</a:t>
                      </a:r>
                      <a:r>
                        <a:rPr lang="en-GB" sz="1800" dirty="0" smtClean="0"/>
                        <a:t> 	</a:t>
                      </a:r>
                      <a:endParaRPr lang="en-GB" sz="18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 kW @ </a:t>
                      </a:r>
                      <a:r>
                        <a:rPr lang="en-GB" sz="1800" dirty="0" err="1" smtClean="0"/>
                        <a:t>Psat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lang="en-GB" sz="1800" dirty="0" smtClean="0"/>
                        <a:t>Gain 	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77 dB min (small signal)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lang="en-GB" sz="1800" dirty="0" smtClean="0"/>
                        <a:t>Output power adjustment</a:t>
                      </a:r>
                      <a:endParaRPr lang="en-GB" sz="18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 to -20dB (0.1dB resolution)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lang="en-GB" sz="1800" dirty="0" smtClean="0"/>
                        <a:t>RF Drawer	</a:t>
                      </a:r>
                      <a:endParaRPr lang="en-GB" sz="18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19in x 12HU x 838mm depth (72kg)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lang="en-GB" sz="1800" dirty="0" smtClean="0"/>
                        <a:t>PS Drawer	</a:t>
                      </a:r>
                      <a:endParaRPr lang="en-GB" sz="18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19in x 5HU x 610mm depth (45kg)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lang="en-GB" sz="1800" dirty="0" smtClean="0"/>
                        <a:t>Cooling</a:t>
                      </a:r>
                      <a:endParaRPr lang="en-GB" sz="18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Forced air (integral system)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Primary Power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400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Vac, 3P, 47-63 Hz</a:t>
                      </a:r>
                      <a:endParaRPr lang="en-GB" sz="18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Power consumption	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10 kW </a:t>
                      </a:r>
                      <a:endParaRPr lang="en-GB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 rot="21392088">
            <a:off x="5867275" y="4953124"/>
            <a:ext cx="4083169" cy="865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Class A Amplifier: Low efficiency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(same power consumption for CW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  or pulsed operation)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65188" y="325438"/>
            <a:ext cx="87090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DejaVu Sans" charset="0"/>
                <a:ea typeface="ＭＳ Ｐゴシック" charset="-128"/>
              </a:rPr>
              <a:t>Microwave System: Klystron Amplifier</a:t>
            </a:r>
            <a:endParaRPr lang="en-GB" sz="2000" b="1" dirty="0">
              <a:solidFill>
                <a:srgbClr val="FFFFFF"/>
              </a:solidFill>
              <a:latin typeface="DejaVu Sans" charset="0"/>
              <a:ea typeface="ＭＳ Ｐゴシック" charset="-128"/>
            </a:endParaRPr>
          </a:p>
        </p:txBody>
      </p:sp>
      <p:sp>
        <p:nvSpPr>
          <p:cNvPr id="8" name="7 Rectángulo"/>
          <p:cNvSpPr/>
          <p:nvPr/>
        </p:nvSpPr>
        <p:spPr>
          <a:xfrm rot="21438078">
            <a:off x="64657" y="5559657"/>
            <a:ext cx="6490863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-CW and pulse mode are possible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-Problems for pulses with repetition rate &lt;10 Hz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(as required at commissioning stage):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	-internal peak power meters do not respond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	properly </a:t>
            </a:r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b="1" dirty="0" smtClean="0">
                <a:solidFill>
                  <a:srgbClr val="FF0000"/>
                </a:solidFill>
              </a:rPr>
              <a:t> amplitude stability is affected 	</a:t>
            </a:r>
            <a:endParaRPr lang="es-ES" b="1" dirty="0"/>
          </a:p>
        </p:txBody>
      </p:sp>
      <p:sp>
        <p:nvSpPr>
          <p:cNvPr id="9" name="8 Rectángulo"/>
          <p:cNvSpPr/>
          <p:nvPr/>
        </p:nvSpPr>
        <p:spPr>
          <a:xfrm rot="21353166">
            <a:off x="5929928" y="5912535"/>
            <a:ext cx="4281941" cy="865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Eff</a:t>
            </a:r>
            <a:r>
              <a:rPr lang="en-GB" b="1" dirty="0" smtClean="0">
                <a:solidFill>
                  <a:srgbClr val="FF0000"/>
                </a:solidFill>
              </a:rPr>
              <a:t> = Po(</a:t>
            </a:r>
            <a:r>
              <a:rPr lang="en-GB" b="1" dirty="0" err="1" smtClean="0">
                <a:solidFill>
                  <a:srgbClr val="FF0000"/>
                </a:solidFill>
              </a:rPr>
              <a:t>avg</a:t>
            </a:r>
            <a:r>
              <a:rPr lang="en-GB" b="1" dirty="0" smtClean="0">
                <a:solidFill>
                  <a:srgbClr val="FF0000"/>
                </a:solidFill>
              </a:rPr>
              <a:t>)/Pac is 20% @ CW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                           only 2% @ 10% DC!!</a:t>
            </a:r>
          </a:p>
          <a:p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3617</TotalTime>
  <Words>2147</Words>
  <Application>Microsoft Office PowerPoint</Application>
  <PresentationFormat>Personalizado</PresentationFormat>
  <Paragraphs>756</Paragraphs>
  <Slides>30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Tema de Office</vt:lpstr>
      <vt:lpstr>Tema de Office</vt:lpstr>
      <vt:lpstr>Equation</vt:lpstr>
      <vt:lpstr>Hoja de cálculo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       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Pedro</dc:creator>
  <cp:lastModifiedBy>Usuario</cp:lastModifiedBy>
  <cp:revision>340</cp:revision>
  <cp:lastPrinted>1601-01-01T00:00:00Z</cp:lastPrinted>
  <dcterms:created xsi:type="dcterms:W3CDTF">1601-01-01T00:00:00Z</dcterms:created>
  <dcterms:modified xsi:type="dcterms:W3CDTF">2013-06-19T06:35:34Z</dcterms:modified>
</cp:coreProperties>
</file>