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5" r:id="rId9"/>
    <p:sldId id="313" r:id="rId10"/>
    <p:sldId id="314" r:id="rId11"/>
    <p:sldId id="317" r:id="rId12"/>
    <p:sldId id="316" r:id="rId13"/>
    <p:sldId id="318" r:id="rId14"/>
    <p:sldId id="319" r:id="rId15"/>
    <p:sldId id="321" r:id="rId16"/>
    <p:sldId id="320" r:id="rId17"/>
    <p:sldId id="322" r:id="rId18"/>
    <p:sldId id="323" r:id="rId19"/>
    <p:sldId id="326" r:id="rId20"/>
    <p:sldId id="327" r:id="rId21"/>
    <p:sldId id="328" r:id="rId22"/>
    <p:sldId id="329" r:id="rId23"/>
    <p:sldId id="324" r:id="rId24"/>
    <p:sldId id="325" r:id="rId25"/>
    <p:sldId id="331" r:id="rId26"/>
    <p:sldId id="333" r:id="rId27"/>
    <p:sldId id="332" r:id="rId28"/>
    <p:sldId id="259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6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80071-355D-44B4-87D0-2870889491D0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C9A3E-ED12-47CD-A2EB-7A2EC2AE0BF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8825" cy="342582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4358"/>
            <a:ext cx="5023884" cy="4110332"/>
          </a:xfrm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9F632-CFB2-4F62-BB79-4781794A3108}" type="datetimeFigureOut">
              <a:rPr lang="sv-SE" smtClean="0"/>
              <a:pPr/>
              <a:t>2013-06-17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0B8E-892D-4DC4-B6B2-AB4B3EE4E7C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30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08912" cy="1470025"/>
          </a:xfrm>
        </p:spPr>
        <p:txBody>
          <a:bodyPr/>
          <a:lstStyle/>
          <a:p>
            <a:r>
              <a:rPr lang="en-US" dirty="0" smtClean="0"/>
              <a:t>The future of solid-state transistors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Jörgen Olsson</a:t>
            </a:r>
          </a:p>
          <a:p>
            <a:r>
              <a:rPr lang="sv-SE" dirty="0" smtClean="0"/>
              <a:t>Uppsala University</a:t>
            </a:r>
          </a:p>
          <a:p>
            <a:r>
              <a:rPr lang="sv-SE" dirty="0" smtClean="0"/>
              <a:t>Sweden</a:t>
            </a:r>
            <a:endParaRPr lang="sv-S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2122" t="12122" r="13635" b="15152"/>
          <a:stretch>
            <a:fillRect/>
          </a:stretch>
        </p:blipFill>
        <p:spPr bwMode="auto">
          <a:xfrm>
            <a:off x="179512" y="116632"/>
            <a:ext cx="1770831" cy="17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176213"/>
            <a:ext cx="7772400" cy="869950"/>
          </a:xfrm>
          <a:noFill/>
          <a:ln/>
        </p:spPr>
        <p:txBody>
          <a:bodyPr/>
          <a:lstStyle/>
          <a:p>
            <a:r>
              <a:rPr lang="en-US" smtClean="0"/>
              <a:t>Example: 100 W transistor</a:t>
            </a:r>
          </a:p>
        </p:txBody>
      </p:sp>
      <p:pic>
        <p:nvPicPr>
          <p:cNvPr id="68611" name="Picture 3" descr="SOT502_LDMOST_11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974725"/>
            <a:ext cx="6210300" cy="4610100"/>
          </a:xfrm>
          <a:prstGeom prst="rect">
            <a:avLst/>
          </a:prstGeom>
          <a:noFill/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182938" y="1703388"/>
            <a:ext cx="90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Drain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041650" y="4251325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Gate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948488" y="1830388"/>
            <a:ext cx="22780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Inshing MOS-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Capacitor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2400">
              <a:solidFill>
                <a:schemeClr val="tx1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LDMOS-die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2400">
              <a:solidFill>
                <a:schemeClr val="tx1"/>
              </a:solidFill>
              <a:latin typeface="Tahoma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Prematch MOS-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capacitor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>
            <a:off x="4810125" y="2214563"/>
            <a:ext cx="2130425" cy="758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>
            <a:off x="4846638" y="3146425"/>
            <a:ext cx="2103437" cy="19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 flipV="1">
            <a:off x="4837113" y="3540125"/>
            <a:ext cx="2176462" cy="466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4373563"/>
            <a:ext cx="2046288" cy="1827212"/>
            <a:chOff x="3127" y="2688"/>
            <a:chExt cx="1289" cy="1151"/>
          </a:xfrm>
        </p:grpSpPr>
        <p:pic>
          <p:nvPicPr>
            <p:cNvPr id="68619" name="Picture 11" descr="BLF4G22-90 (SOT502A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7" y="2688"/>
              <a:ext cx="1289" cy="1151"/>
            </a:xfrm>
            <a:prstGeom prst="rect">
              <a:avLst/>
            </a:prstGeom>
            <a:noFill/>
          </p:spPr>
        </p:pic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 rot="-2947625">
              <a:off x="3456" y="3092"/>
              <a:ext cx="561" cy="230"/>
            </a:xfrm>
            <a:prstGeom prst="rect">
              <a:avLst/>
            </a:prstGeom>
            <a:solidFill>
              <a:srgbClr val="F1F6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900" b="1">
                  <a:solidFill>
                    <a:srgbClr val="000000"/>
                  </a:solidFill>
                </a:rPr>
                <a:t>NXP</a:t>
              </a:r>
            </a:p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900" b="1">
                  <a:solidFill>
                    <a:srgbClr val="000000"/>
                  </a:solidFill>
                </a:rPr>
                <a:t>BLF6G38-50</a:t>
              </a:r>
            </a:p>
          </p:txBody>
        </p:sp>
      </p:grpSp>
      <p:sp>
        <p:nvSpPr>
          <p:cNvPr id="13" name="textruta 12"/>
          <p:cNvSpPr txBox="1"/>
          <p:nvPr/>
        </p:nvSpPr>
        <p:spPr>
          <a:xfrm>
            <a:off x="2339752" y="5733256"/>
            <a:ext cx="443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Advantage</a:t>
            </a:r>
            <a:r>
              <a:rPr lang="sv-SE" sz="2800" dirty="0" smtClean="0"/>
              <a:t>: </a:t>
            </a:r>
            <a:r>
              <a:rPr lang="sv-SE" sz="2800" dirty="0" err="1" smtClean="0"/>
              <a:t>on-chip</a:t>
            </a:r>
            <a:r>
              <a:rPr lang="sv-SE" sz="2800" dirty="0" smtClean="0"/>
              <a:t> </a:t>
            </a:r>
            <a:r>
              <a:rPr lang="sv-SE" sz="2800" dirty="0" err="1" smtClean="0"/>
              <a:t>matching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LDMOS for high power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LDMOS for 28-32 V are the most developed due to their use in cellular infrastructure.</a:t>
            </a:r>
          </a:p>
          <a:p>
            <a:r>
              <a:rPr lang="en-US" smtClean="0"/>
              <a:t>Available up to around 400 W and &lt;3GHz</a:t>
            </a:r>
          </a:p>
          <a:p>
            <a:r>
              <a:rPr lang="en-US" smtClean="0"/>
              <a:t>Some limitations are the efficiency and the thermal management</a:t>
            </a:r>
            <a:endParaRPr lang="en-US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898" y="1700808"/>
            <a:ext cx="320842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VDMOS – for high power</a:t>
            </a:r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4745906" cy="406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5724128" y="1628800"/>
            <a:ext cx="3024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Available at high voltages but generally have lower performance than similar LDMOS.</a:t>
            </a:r>
          </a:p>
          <a:p>
            <a:endParaRPr lang="en-US" sz="2000" smtClean="0"/>
          </a:p>
          <a:p>
            <a:r>
              <a:rPr lang="en-US" sz="2000" smtClean="0"/>
              <a:t>Around 500 W</a:t>
            </a:r>
          </a:p>
          <a:p>
            <a:endParaRPr lang="en-US" sz="2000" smtClean="0"/>
          </a:p>
          <a:p>
            <a:r>
              <a:rPr lang="en-US" sz="2000" smtClean="0"/>
              <a:t>Disadvantage is that drain is on backside meaning more expansive package solution and worse thermal management.</a:t>
            </a:r>
          </a:p>
          <a:p>
            <a:endParaRPr lang="en-US" sz="2000" smtClean="0"/>
          </a:p>
          <a:p>
            <a:r>
              <a:rPr lang="en-US" sz="2000" smtClean="0"/>
              <a:t>Also higher feed-back capacitance.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Alternative </a:t>
            </a:r>
            <a:r>
              <a:rPr lang="sv-SE" dirty="0" err="1" smtClean="0"/>
              <a:t>semiconductors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280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 RF power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Due to its better semiconductor properties </a:t>
            </a:r>
            <a:r>
              <a:rPr lang="en-US" sz="2400" dirty="0" err="1" smtClean="0"/>
              <a:t>GaN</a:t>
            </a:r>
            <a:r>
              <a:rPr lang="en-US" sz="2400" dirty="0" smtClean="0"/>
              <a:t> has the potential to drastically increase RF performance.</a:t>
            </a:r>
          </a:p>
          <a:p>
            <a:r>
              <a:rPr lang="en-US" sz="2400" dirty="0" smtClean="0"/>
              <a:t>Higher supply voltages possible giving higher output power, which is perhaps the most important advantage</a:t>
            </a:r>
            <a:endParaRPr lang="en-US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smtClean="0"/>
              <a:t>The HEMT (high electron mobility transistor) is most common and using a heterojunction structure with 2D electron gas as the current conducting channel</a:t>
            </a:r>
            <a:endParaRPr lang="en-US" sz="240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149080"/>
            <a:ext cx="4088110" cy="214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 technology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Hetero structure grown on different substrates:</a:t>
            </a:r>
          </a:p>
          <a:p>
            <a:pPr lvl="1"/>
            <a:r>
              <a:rPr lang="en-US" sz="2400" dirty="0" smtClean="0"/>
              <a:t>Si: lower cost, bigger wafers, but greater mismatch and thermal limitations</a:t>
            </a:r>
          </a:p>
          <a:p>
            <a:pPr lvl="1"/>
            <a:r>
              <a:rPr lang="en-US" sz="2400" dirty="0" err="1" smtClean="0"/>
              <a:t>SiC</a:t>
            </a:r>
            <a:r>
              <a:rPr lang="en-US" sz="2400" dirty="0" smtClean="0"/>
              <a:t>: higher cost, but otherwise better performance (</a:t>
            </a:r>
            <a:r>
              <a:rPr lang="en-US" sz="2400" dirty="0" err="1" smtClean="0"/>
              <a:t>SiC</a:t>
            </a:r>
            <a:r>
              <a:rPr lang="en-US" sz="2400" dirty="0" smtClean="0"/>
              <a:t> good thermal conductor)</a:t>
            </a:r>
          </a:p>
          <a:p>
            <a:r>
              <a:rPr lang="en-US" sz="2800" dirty="0" err="1" smtClean="0"/>
              <a:t>GaN</a:t>
            </a:r>
            <a:r>
              <a:rPr lang="en-US" sz="2800" dirty="0" smtClean="0"/>
              <a:t> technology may require non-planar technology, such as air-bridges</a:t>
            </a:r>
          </a:p>
          <a:p>
            <a:endParaRPr lang="en-US" sz="28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3606354" cy="207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4008487" cy="22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Impressive performance has been demonstrated</a:t>
            </a:r>
          </a:p>
          <a:p>
            <a:r>
              <a:rPr lang="en-US" smtClean="0"/>
              <a:t>However, technology still not mature and fully reliable for cellular applications</a:t>
            </a:r>
          </a:p>
          <a:p>
            <a:r>
              <a:rPr lang="en-US" smtClean="0"/>
              <a:t>Drift, charge effects and other phenomenon make the transistor not stable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GaN</a:t>
            </a:r>
            <a:r>
              <a:rPr lang="en-US" dirty="0" smtClean="0"/>
              <a:t> transistors for pulsed power up to around 500 W @ 50 V are available for frequencies up to 1.5 GHz, but efficiency not that great yet.</a:t>
            </a:r>
            <a:endParaRPr lang="en-US" dirty="0"/>
          </a:p>
        </p:txBody>
      </p:sp>
      <p:pic>
        <p:nvPicPr>
          <p:cNvPr id="83970" name="Picture 2" descr="http://prodimages.vertmarkets.com/image/025b2b7e/025b2b7e-6c3e-4aec-a0af-a1b6001c23ef/original/package_image_magx_001214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365104"/>
            <a:ext cx="3422154" cy="2281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Development trends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use of e.g. SMPA in cellular, motivated by higher efficiencies, has driven technology towards higher supply voltages</a:t>
            </a:r>
          </a:p>
          <a:p>
            <a:r>
              <a:rPr lang="en-US" dirty="0" smtClean="0"/>
              <a:t>Present 28 V not easily scaled to higher voltages – new concepts may be needed</a:t>
            </a:r>
          </a:p>
          <a:p>
            <a:r>
              <a:rPr lang="en-US" dirty="0" smtClean="0"/>
              <a:t>Major players, such as NXP, </a:t>
            </a:r>
            <a:r>
              <a:rPr lang="en-US" dirty="0" err="1" smtClean="0"/>
              <a:t>Freescale</a:t>
            </a:r>
            <a:r>
              <a:rPr lang="en-US" dirty="0" smtClean="0"/>
              <a:t> and Infineon now have 50 V LDMOS technology, mainly targeting applications outside the cellular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V LDMOS performance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</a:t>
            </a:r>
            <a:r>
              <a:rPr lang="en-US" dirty="0" smtClean="0"/>
              <a:t>increased </a:t>
            </a:r>
            <a:r>
              <a:rPr lang="en-US" dirty="0" smtClean="0"/>
              <a:t>power density and lower output capacitance is obtained with 50 V compared to 28 V LDMOS technology.</a:t>
            </a:r>
          </a:p>
          <a:p>
            <a:r>
              <a:rPr lang="en-US" dirty="0" smtClean="0"/>
              <a:t>Maximum operation frequency around 3 GHz</a:t>
            </a:r>
          </a:p>
          <a:p>
            <a:r>
              <a:rPr lang="en-US" dirty="0" smtClean="0"/>
              <a:t>Maximum output power above 1kW at rather high efficiency, but at lower frequency &lt; 1 GHz</a:t>
            </a:r>
          </a:p>
          <a:p>
            <a:r>
              <a:rPr lang="en-US" dirty="0" smtClean="0"/>
              <a:t>Excellent </a:t>
            </a:r>
            <a:r>
              <a:rPr lang="en-US" dirty="0" smtClean="0"/>
              <a:t>ruggedness </a:t>
            </a:r>
            <a:r>
              <a:rPr lang="en-US" dirty="0" smtClean="0"/>
              <a:t>for large mismatch conditions and &gt; 10</a:t>
            </a:r>
            <a:r>
              <a:rPr lang="en-US" baseline="30000" dirty="0" smtClean="0"/>
              <a:t>5</a:t>
            </a:r>
            <a:r>
              <a:rPr lang="en-US" dirty="0" smtClean="0"/>
              <a:t> years MTTF at T&gt;200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Going</a:t>
            </a:r>
            <a:r>
              <a:rPr lang="en-US" smtClean="0"/>
              <a:t> for even higher </a:t>
            </a:r>
            <a:r>
              <a:rPr lang="en-US" smtClean="0"/>
              <a:t>voltages</a:t>
            </a:r>
            <a:endParaRPr lang="en-US" smtClean="0"/>
          </a:p>
        </p:txBody>
      </p:sp>
      <p:pic>
        <p:nvPicPr>
          <p:cNvPr id="12291" name="Picture 3" descr="LDMOS-ref-str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257800" cy="2500313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78904" y="4470400"/>
            <a:ext cx="8229600" cy="1687513"/>
          </a:xfrm>
          <a:noFill/>
          <a:ln/>
        </p:spPr>
        <p:txBody>
          <a:bodyPr/>
          <a:lstStyle/>
          <a:p>
            <a:pPr marL="41275" indent="0"/>
            <a:r>
              <a:rPr lang="en-US" sz="2000" dirty="0" smtClean="0"/>
              <a:t>Switch LDMOS used for RF-LDMOS with small modifications </a:t>
            </a:r>
          </a:p>
          <a:p>
            <a:pPr marL="41275" indent="0"/>
            <a:r>
              <a:rPr lang="en-US" sz="2000" dirty="0" smtClean="0"/>
              <a:t>Lateral diffusion of p-base -&gt; short channel 0.3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m</a:t>
            </a:r>
          </a:p>
          <a:p>
            <a:pPr marL="41275" indent="0"/>
            <a:r>
              <a:rPr lang="en-US" sz="2000" dirty="0" smtClean="0"/>
              <a:t> Long poly-gate -&gt; low gate resistance</a:t>
            </a:r>
            <a:endParaRPr lang="en-US" sz="2000" baseline="-25000" dirty="0" smtClean="0"/>
          </a:p>
          <a:p>
            <a:pPr marL="41275" indent="0"/>
            <a:r>
              <a:rPr lang="en-US" sz="2000" dirty="0" smtClean="0"/>
              <a:t> Long drift region -&gt; high breakdown voltage</a:t>
            </a:r>
            <a:endParaRPr lang="en-US" sz="2000" dirty="0" smtClean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581400" y="3200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29000" y="3124200"/>
            <a:ext cx="738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Times New Roman" pitchFamily="18" charset="0"/>
              </a:rPr>
              <a:t>channel</a:t>
            </a:r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0" y="2292350"/>
            <a:ext cx="5105400" cy="1511300"/>
            <a:chOff x="2400" y="1444"/>
            <a:chExt cx="3216" cy="952"/>
          </a:xfrm>
        </p:grpSpPr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2400" y="1732"/>
              <a:ext cx="192" cy="3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3792" y="1588"/>
              <a:ext cx="192" cy="3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2880" y="1444"/>
              <a:ext cx="192" cy="3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 flipV="1">
              <a:off x="2592" y="1920"/>
              <a:ext cx="2016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H="1" flipV="1">
              <a:off x="3024" y="1680"/>
              <a:ext cx="1584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 flipV="1">
              <a:off x="3936" y="1824"/>
              <a:ext cx="672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4608" y="1814"/>
              <a:ext cx="1008" cy="58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>
                  <a:solidFill>
                    <a:schemeClr val="tx1"/>
                  </a:solidFill>
                  <a:latin typeface="Arial Narrow" pitchFamily="34" charset="0"/>
                </a:rPr>
                <a:t>Critical regions for high electrical field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Outline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Development of RF-LDMOS</a:t>
            </a:r>
          </a:p>
          <a:p>
            <a:r>
              <a:rPr lang="sv-SE" dirty="0" err="1" smtClean="0"/>
              <a:t>High-power</a:t>
            </a:r>
            <a:r>
              <a:rPr lang="sv-SE" dirty="0" smtClean="0"/>
              <a:t> transistor options</a:t>
            </a:r>
          </a:p>
          <a:p>
            <a:pPr lvl="1"/>
            <a:r>
              <a:rPr lang="sv-SE" dirty="0" smtClean="0"/>
              <a:t>VMOS</a:t>
            </a:r>
          </a:p>
          <a:p>
            <a:pPr lvl="1"/>
            <a:r>
              <a:rPr lang="sv-SE" dirty="0" smtClean="0"/>
              <a:t>LDMOS</a:t>
            </a:r>
          </a:p>
          <a:p>
            <a:pPr lvl="1"/>
            <a:r>
              <a:rPr lang="sv-SE" dirty="0" err="1" smtClean="0"/>
              <a:t>GaN</a:t>
            </a:r>
            <a:endParaRPr lang="sv-SE" dirty="0" smtClean="0"/>
          </a:p>
          <a:p>
            <a:r>
              <a:rPr lang="sv-SE" dirty="0" smtClean="0"/>
              <a:t>Development trend</a:t>
            </a:r>
          </a:p>
          <a:p>
            <a:r>
              <a:rPr lang="sv-SE" dirty="0" err="1" smtClean="0"/>
              <a:t>Summary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</a:t>
            </a:r>
            <a:r>
              <a:rPr lang="en-US" smtClean="0"/>
              <a:t> RESURF </a:t>
            </a:r>
            <a:r>
              <a:rPr lang="en-US" smtClean="0"/>
              <a:t>LDMOS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4191000"/>
            <a:ext cx="7315200" cy="2438400"/>
          </a:xfrm>
        </p:spPr>
        <p:txBody>
          <a:bodyPr/>
          <a:lstStyle/>
          <a:p>
            <a:r>
              <a:rPr lang="en-US" sz="2000" smtClean="0"/>
              <a:t>Buried</a:t>
            </a:r>
            <a:r>
              <a:rPr lang="en-US" sz="2000" smtClean="0"/>
              <a:t> p-top </a:t>
            </a:r>
            <a:r>
              <a:rPr lang="en-US" sz="2000" smtClean="0"/>
              <a:t>(</a:t>
            </a:r>
            <a:r>
              <a:rPr lang="en-US" sz="2000" smtClean="0"/>
              <a:t>formed with high energy </a:t>
            </a:r>
            <a:r>
              <a:rPr lang="en-US" sz="2000" smtClean="0"/>
              <a:t>implant</a:t>
            </a:r>
            <a:r>
              <a:rPr lang="en-US" sz="2000" smtClean="0"/>
              <a:t>) =&gt; </a:t>
            </a:r>
            <a:endParaRPr lang="en-US" sz="2000" smtClean="0"/>
          </a:p>
          <a:p>
            <a:pPr lvl="1"/>
            <a:r>
              <a:rPr lang="en-US" sz="2000" smtClean="0"/>
              <a:t>more effective drift region depletion </a:t>
            </a:r>
            <a:r>
              <a:rPr lang="en-US" sz="2000" smtClean="0"/>
              <a:t>(RESURF</a:t>
            </a:r>
            <a:r>
              <a:rPr lang="en-US" sz="2000" smtClean="0"/>
              <a:t>) </a:t>
            </a:r>
            <a:r>
              <a:rPr lang="en-US" sz="2000" smtClean="0"/>
              <a:t>=&gt;</a:t>
            </a:r>
            <a:endParaRPr lang="en-US" sz="2000" smtClean="0"/>
          </a:p>
          <a:p>
            <a:pPr lvl="1"/>
            <a:r>
              <a:rPr lang="en-US" sz="2000" smtClean="0"/>
              <a:t>higher drift region </a:t>
            </a:r>
            <a:r>
              <a:rPr lang="en-US" sz="2000" smtClean="0"/>
              <a:t>(n-well</a:t>
            </a:r>
            <a:r>
              <a:rPr lang="en-US" sz="2000" smtClean="0"/>
              <a:t>) doping =&gt; </a:t>
            </a:r>
            <a:endParaRPr lang="en-US" sz="2000" smtClean="0"/>
          </a:p>
          <a:p>
            <a:pPr lvl="1"/>
            <a:r>
              <a:rPr lang="en-US" sz="2000" smtClean="0"/>
              <a:t>lower resistance for almost preserved BV =&gt; </a:t>
            </a:r>
            <a:endParaRPr lang="en-US" sz="2000" smtClean="0"/>
          </a:p>
          <a:p>
            <a:pPr lvl="1"/>
            <a:r>
              <a:rPr lang="en-US" sz="2000" smtClean="0"/>
              <a:t>higher drive </a:t>
            </a:r>
            <a:r>
              <a:rPr lang="en-US" sz="2000" smtClean="0"/>
              <a:t>current</a:t>
            </a:r>
            <a:endParaRPr lang="en-US" sz="2000" smtClean="0"/>
          </a:p>
        </p:txBody>
      </p:sp>
      <p:pic>
        <p:nvPicPr>
          <p:cNvPr id="16388" name="Picture 4" descr="LDMOS-ptop-str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676400"/>
            <a:ext cx="5257800" cy="2500313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481388" y="3048000"/>
            <a:ext cx="7381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Times New Roman" pitchFamily="18" charset="0"/>
              </a:rPr>
              <a:t>channel</a:t>
            </a:r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2514600"/>
            <a:ext cx="3432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r="4385"/>
          <a:stretch>
            <a:fillRect/>
          </a:stretch>
        </p:blipFill>
        <p:spPr bwMode="auto">
          <a:xfrm>
            <a:off x="2773363" y="2447925"/>
            <a:ext cx="33226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RESURF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 l="2188" r="3737"/>
          <a:stretch>
            <a:fillRect/>
          </a:stretch>
        </p:blipFill>
        <p:spPr bwMode="auto">
          <a:xfrm>
            <a:off x="0" y="2447925"/>
            <a:ext cx="3276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2425" y="1338263"/>
            <a:ext cx="843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dirty="0"/>
              <a:t>Buried p-top assists in depleting the n-well. Very sensitive to the p-top dose. </a:t>
            </a:r>
            <a:r>
              <a:rPr lang="en-US" dirty="0" smtClean="0"/>
              <a:t>However, </a:t>
            </a:r>
            <a:r>
              <a:rPr lang="en-US" b="1" i="1" dirty="0" smtClean="0"/>
              <a:t>about </a:t>
            </a:r>
            <a:r>
              <a:rPr lang="en-US" b="1" i="1" dirty="0"/>
              <a:t>30 % lower on-resistance is possible for the same BV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71600" y="2051050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Low dose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733800" y="2066925"/>
            <a:ext cx="1833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Optimum dose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10400" y="2066925"/>
            <a:ext cx="132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High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Enhanced dual conduction </a:t>
            </a:r>
            <a:r>
              <a:rPr lang="en-US" smtClean="0"/>
              <a:t>layer </a:t>
            </a:r>
            <a:r>
              <a:rPr lang="en-US" smtClean="0"/>
              <a:t>LDMOS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16113" y="1603375"/>
            <a:ext cx="5257800" cy="2500313"/>
            <a:chOff x="1152" y="1104"/>
            <a:chExt cx="3312" cy="1575"/>
          </a:xfrm>
        </p:grpSpPr>
        <p:pic>
          <p:nvPicPr>
            <p:cNvPr id="21508" name="Picture 4" descr="LDMOS-blanket-nptop-struc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1104"/>
              <a:ext cx="3312" cy="1575"/>
            </a:xfrm>
            <a:prstGeom prst="rect">
              <a:avLst/>
            </a:prstGeom>
            <a:noFill/>
          </p:spPr>
        </p:pic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256" y="2016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160" y="1968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  <a:latin typeface="Times New Roman" pitchFamily="18" charset="0"/>
                </a:rPr>
                <a:t>channel</a:t>
              </a:r>
              <a:endParaRPr 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49238" y="4319588"/>
            <a:ext cx="7715250" cy="184571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ym typeface="Symbol" pitchFamily="18" charset="2"/>
              </a:rPr>
              <a:t>N-top at surface =&gt;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Even higher current for preserved BV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Also changes the field profile at the gate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>
                <a:sym typeface="Symbol" pitchFamily="18" charset="2"/>
              </a:rPr>
              <a:t>	(which affects reliability, </a:t>
            </a:r>
            <a:r>
              <a:rPr lang="en-US" sz="2400" dirty="0" err="1" smtClean="0">
                <a:sym typeface="Symbol" pitchFamily="18" charset="2"/>
              </a:rPr>
              <a:t>f</a:t>
            </a:r>
            <a:r>
              <a:rPr lang="en-US" sz="2400" baseline="-25000" dirty="0" err="1" smtClean="0">
                <a:sym typeface="Symbol" pitchFamily="18" charset="2"/>
              </a:rPr>
              <a:t>T</a:t>
            </a:r>
            <a:r>
              <a:rPr lang="en-US" sz="2400" dirty="0" smtClean="0">
                <a:sym typeface="Symbol" pitchFamily="18" charset="2"/>
              </a:rPr>
              <a:t> roll-off etc.)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Excellent results</a:t>
            </a:r>
          </a:p>
        </p:txBody>
      </p:sp>
      <p:pic>
        <p:nvPicPr>
          <p:cNvPr id="12291" name="Picture 44"/>
          <p:cNvPicPr>
            <a:picLocks noChangeAspect="1" noChangeArrowheads="1"/>
          </p:cNvPicPr>
          <p:nvPr/>
        </p:nvPicPr>
        <p:blipFill>
          <a:blip r:embed="rId2" cstate="print"/>
          <a:srcRect l="14326" t="11954" r="11200" b="11230"/>
          <a:stretch>
            <a:fillRect/>
          </a:stretch>
        </p:blipFill>
        <p:spPr bwMode="auto">
          <a:xfrm>
            <a:off x="3059113" y="1341438"/>
            <a:ext cx="18621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25923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 r="1906"/>
          <a:stretch>
            <a:fillRect/>
          </a:stretch>
        </p:blipFill>
        <p:spPr bwMode="auto">
          <a:xfrm>
            <a:off x="5064125" y="1341438"/>
            <a:ext cx="18843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ruta 7"/>
          <p:cNvSpPr txBox="1">
            <a:spLocks noChangeArrowheads="1"/>
          </p:cNvSpPr>
          <p:nvPr/>
        </p:nvSpPr>
        <p:spPr bwMode="auto">
          <a:xfrm>
            <a:off x="323528" y="3644900"/>
            <a:ext cx="81375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Developed, </a:t>
            </a:r>
            <a:r>
              <a:rPr lang="en-US" dirty="0" smtClean="0">
                <a:latin typeface="Calibri" pitchFamily="34" charset="0"/>
              </a:rPr>
              <a:t>UU in </a:t>
            </a:r>
            <a:r>
              <a:rPr lang="en-US" dirty="0">
                <a:latin typeface="Calibri" pitchFamily="34" charset="0"/>
              </a:rPr>
              <a:t>collaboration with </a:t>
            </a:r>
            <a:r>
              <a:rPr lang="en-US" dirty="0" err="1">
                <a:latin typeface="Calibri" pitchFamily="34" charset="0"/>
              </a:rPr>
              <a:t>Comheat</a:t>
            </a:r>
            <a:r>
              <a:rPr lang="en-US" dirty="0">
                <a:latin typeface="Calibri" pitchFamily="34" charset="0"/>
              </a:rPr>
              <a:t> Microwave AB, a novel LDMOS transistor with high on-current (170 </a:t>
            </a:r>
            <a:r>
              <a:rPr lang="en-US" dirty="0" err="1">
                <a:latin typeface="Calibri" pitchFamily="34" charset="0"/>
              </a:rPr>
              <a:t>mA</a:t>
            </a:r>
            <a:r>
              <a:rPr lang="en-US" dirty="0">
                <a:latin typeface="Calibri" pitchFamily="34" charset="0"/>
              </a:rPr>
              <a:t>/mm) and high breakdown voltage (&gt;150 V).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World-record RF performance:</a:t>
            </a:r>
          </a:p>
          <a:p>
            <a:r>
              <a:rPr lang="en-US" dirty="0">
                <a:latin typeface="Calibri" pitchFamily="34" charset="0"/>
              </a:rPr>
              <a:t> </a:t>
            </a:r>
          </a:p>
          <a:p>
            <a:r>
              <a:rPr lang="en-US" dirty="0">
                <a:latin typeface="Calibri" pitchFamily="34" charset="0"/>
              </a:rPr>
              <a:t>2W/mm at 1 GHz, 70 V </a:t>
            </a:r>
          </a:p>
          <a:p>
            <a:r>
              <a:rPr lang="en-US" dirty="0">
                <a:latin typeface="Calibri" pitchFamily="34" charset="0"/>
              </a:rPr>
              <a:t>&gt;1W/mm at 3.2 GHz, 50 V</a:t>
            </a:r>
          </a:p>
        </p:txBody>
      </p:sp>
      <p:pic>
        <p:nvPicPr>
          <p:cNvPr id="12295" name="Picture 4" descr="COMHEAT-log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153866"/>
            <a:ext cx="18732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ruta 42"/>
          <p:cNvSpPr txBox="1">
            <a:spLocks noChangeArrowheads="1"/>
          </p:cNvSpPr>
          <p:nvPr/>
        </p:nvSpPr>
        <p:spPr bwMode="auto">
          <a:xfrm>
            <a:off x="323850" y="2852738"/>
            <a:ext cx="21536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Device design:</a:t>
            </a:r>
          </a:p>
          <a:p>
            <a:r>
              <a:rPr lang="en-US" sz="1400"/>
              <a:t>Expertise in device physics </a:t>
            </a:r>
          </a:p>
          <a:p>
            <a:r>
              <a:rPr lang="en-US" sz="1400"/>
              <a:t>and TCAD</a:t>
            </a:r>
          </a:p>
        </p:txBody>
      </p:sp>
      <p:sp>
        <p:nvSpPr>
          <p:cNvPr id="12297" name="textruta 43"/>
          <p:cNvSpPr txBox="1">
            <a:spLocks noChangeArrowheads="1"/>
          </p:cNvSpPr>
          <p:nvPr/>
        </p:nvSpPr>
        <p:spPr bwMode="auto">
          <a:xfrm>
            <a:off x="2916238" y="2852738"/>
            <a:ext cx="22688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Device fabrication:</a:t>
            </a:r>
          </a:p>
          <a:p>
            <a:r>
              <a:rPr lang="en-US" sz="1400"/>
              <a:t>Test  structures at MSL</a:t>
            </a:r>
          </a:p>
          <a:p>
            <a:r>
              <a:rPr lang="en-US" sz="1400"/>
              <a:t>RF-power devices at foundry</a:t>
            </a:r>
          </a:p>
        </p:txBody>
      </p:sp>
      <p:sp>
        <p:nvSpPr>
          <p:cNvPr id="12298" name="textruta 44"/>
          <p:cNvSpPr txBox="1">
            <a:spLocks noChangeArrowheads="1"/>
          </p:cNvSpPr>
          <p:nvPr/>
        </p:nvSpPr>
        <p:spPr bwMode="auto">
          <a:xfrm>
            <a:off x="5148263" y="2852738"/>
            <a:ext cx="23626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Evaluation:</a:t>
            </a:r>
          </a:p>
          <a:p>
            <a:r>
              <a:rPr lang="en-US" sz="1400"/>
              <a:t>Full electrical characterization</a:t>
            </a:r>
          </a:p>
          <a:p>
            <a:r>
              <a:rPr lang="en-US" sz="1400"/>
              <a:t>Industrial evaluation</a:t>
            </a:r>
          </a:p>
        </p:txBody>
      </p:sp>
      <p:cxnSp>
        <p:nvCxnSpPr>
          <p:cNvPr id="47" name="Rak pil 46"/>
          <p:cNvCxnSpPr/>
          <p:nvPr/>
        </p:nvCxnSpPr>
        <p:spPr>
          <a:xfrm>
            <a:off x="2484438" y="3171825"/>
            <a:ext cx="287337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 48"/>
          <p:cNvCxnSpPr/>
          <p:nvPr/>
        </p:nvCxnSpPr>
        <p:spPr>
          <a:xfrm>
            <a:off x="4787900" y="3141663"/>
            <a:ext cx="288925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1" name="Picture 3" descr="PvsVD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371975"/>
            <a:ext cx="29876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5" descr="Put-vs-Pin-1GH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319588"/>
            <a:ext cx="31686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14"/>
          <p:cNvSpPr/>
          <p:nvPr/>
        </p:nvSpPr>
        <p:spPr>
          <a:xfrm>
            <a:off x="323528" y="4941168"/>
            <a:ext cx="259228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 l="12122" t="12122" r="13635" b="15152"/>
          <a:stretch>
            <a:fillRect/>
          </a:stretch>
        </p:blipFill>
        <p:spPr bwMode="auto">
          <a:xfrm>
            <a:off x="7020272" y="425376"/>
            <a:ext cx="1770831" cy="17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High performance RF-LDMOS</a:t>
            </a:r>
            <a:br>
              <a:rPr lang="en-US" smtClean="0"/>
            </a:br>
            <a:r>
              <a:rPr lang="en-US" sz="2800" smtClean="0"/>
              <a:t>- next generation</a:t>
            </a:r>
            <a:endParaRPr lang="en-US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97152"/>
            <a:ext cx="37449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924201" y="5589315"/>
            <a:ext cx="93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CC"/>
                </a:solidFill>
              </a:rPr>
              <a:t>BOX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59239" y="5301977"/>
            <a:ext cx="552450" cy="209550"/>
            <a:chOff x="4150" y="3203"/>
            <a:chExt cx="454" cy="181"/>
          </a:xfrm>
        </p:grpSpPr>
        <p:sp>
          <p:nvSpPr>
            <p:cNvPr id="13347" name="Line 7"/>
            <p:cNvSpPr>
              <a:spLocks noChangeShapeType="1"/>
            </p:cNvSpPr>
            <p:nvPr/>
          </p:nvSpPr>
          <p:spPr bwMode="auto">
            <a:xfrm>
              <a:off x="4332" y="3203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3348" name="Line 8"/>
            <p:cNvSpPr>
              <a:spLocks noChangeShapeType="1"/>
            </p:cNvSpPr>
            <p:nvPr/>
          </p:nvSpPr>
          <p:spPr bwMode="auto">
            <a:xfrm>
              <a:off x="4422" y="3294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3349" name="Line 9"/>
            <p:cNvSpPr>
              <a:spLocks noChangeShapeType="1"/>
            </p:cNvSpPr>
            <p:nvPr/>
          </p:nvSpPr>
          <p:spPr bwMode="auto">
            <a:xfrm>
              <a:off x="4422" y="3203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3350" name="Line 10"/>
            <p:cNvSpPr>
              <a:spLocks noChangeShapeType="1"/>
            </p:cNvSpPr>
            <p:nvPr/>
          </p:nvSpPr>
          <p:spPr bwMode="auto">
            <a:xfrm>
              <a:off x="4150" y="3294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/>
            </a:p>
          </p:txBody>
        </p:sp>
      </p:grp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5795864" y="4652690"/>
            <a:ext cx="266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3708301" y="4652690"/>
            <a:ext cx="25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4500464" y="4581252"/>
            <a:ext cx="27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24426" y="5495652"/>
            <a:ext cx="439738" cy="525463"/>
            <a:chOff x="4332" y="3158"/>
            <a:chExt cx="363" cy="454"/>
          </a:xfrm>
        </p:grpSpPr>
        <p:sp>
          <p:nvSpPr>
            <p:cNvPr id="13343" name="Line 15"/>
            <p:cNvSpPr>
              <a:spLocks noChangeShapeType="1"/>
            </p:cNvSpPr>
            <p:nvPr/>
          </p:nvSpPr>
          <p:spPr bwMode="auto">
            <a:xfrm>
              <a:off x="4514" y="3158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3344" name="Line 16"/>
            <p:cNvSpPr>
              <a:spLocks noChangeShapeType="1"/>
            </p:cNvSpPr>
            <p:nvPr/>
          </p:nvSpPr>
          <p:spPr bwMode="auto">
            <a:xfrm>
              <a:off x="4332" y="3339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3345" name="Line 17"/>
            <p:cNvSpPr>
              <a:spLocks noChangeShapeType="1"/>
            </p:cNvSpPr>
            <p:nvPr/>
          </p:nvSpPr>
          <p:spPr bwMode="auto">
            <a:xfrm>
              <a:off x="4332" y="3430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3346" name="Line 18"/>
            <p:cNvSpPr>
              <a:spLocks noChangeShapeType="1"/>
            </p:cNvSpPr>
            <p:nvPr/>
          </p:nvSpPr>
          <p:spPr bwMode="auto">
            <a:xfrm>
              <a:off x="4514" y="3431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/>
            </a:p>
          </p:txBody>
        </p:sp>
      </p:grpSp>
      <p:sp>
        <p:nvSpPr>
          <p:cNvPr id="43" name="Rektangel 42"/>
          <p:cNvSpPr/>
          <p:nvPr/>
        </p:nvSpPr>
        <p:spPr>
          <a:xfrm>
            <a:off x="395288" y="1773238"/>
            <a:ext cx="8137525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+mn-lt"/>
              </a:rPr>
              <a:t>Next generation LDMOS targeted for high efficiency SMPA and pulsed radar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+mn-lt"/>
              </a:rPr>
              <a:t>For SMPA: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+mn-lt"/>
              </a:rPr>
              <a:t>f </a:t>
            </a:r>
            <a:r>
              <a:rPr lang="en-US" dirty="0">
                <a:latin typeface="+mn-lt"/>
                <a:sym typeface="Symbol" pitchFamily="18" charset="2"/>
              </a:rPr>
              <a:t></a:t>
            </a:r>
            <a:r>
              <a:rPr lang="en-US" dirty="0">
                <a:latin typeface="+mn-lt"/>
              </a:rPr>
              <a:t> 1/(</a:t>
            </a:r>
            <a:r>
              <a:rPr lang="en-US" dirty="0" err="1">
                <a:latin typeface="+mn-lt"/>
              </a:rPr>
              <a:t>C</a:t>
            </a:r>
            <a:r>
              <a:rPr lang="en-US" baseline="-25000" dirty="0" err="1">
                <a:latin typeface="+mn-lt"/>
              </a:rPr>
              <a:t>out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x R</a:t>
            </a:r>
            <a:r>
              <a:rPr lang="en-US" baseline="-25000" dirty="0">
                <a:latin typeface="+mn-lt"/>
              </a:rPr>
              <a:t>ON</a:t>
            </a:r>
            <a:r>
              <a:rPr lang="en-US" dirty="0">
                <a:latin typeface="+mn-lt"/>
              </a:rPr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+mn-lt"/>
              </a:rPr>
              <a:t>P </a:t>
            </a:r>
            <a:r>
              <a:rPr lang="en-US" dirty="0">
                <a:latin typeface="+mn-lt"/>
                <a:sym typeface="Symbol" pitchFamily="18" charset="2"/>
              </a:rPr>
              <a:t></a:t>
            </a:r>
            <a:r>
              <a:rPr lang="en-US" dirty="0">
                <a:latin typeface="+mn-lt"/>
              </a:rPr>
              <a:t> V</a:t>
            </a:r>
            <a:r>
              <a:rPr lang="en-US" baseline="-25000" dirty="0">
                <a:latin typeface="+mn-lt"/>
              </a:rPr>
              <a:t>DD</a:t>
            </a:r>
            <a:r>
              <a:rPr lang="en-US" baseline="30000" dirty="0">
                <a:latin typeface="+mn-lt"/>
              </a:rPr>
              <a:t>2</a:t>
            </a:r>
            <a:endParaRPr lang="en-US" dirty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dirty="0">
                <a:latin typeface="+mn-lt"/>
              </a:rPr>
              <a:t>SOI</a:t>
            </a:r>
            <a:r>
              <a:rPr lang="en-US" sz="2000" dirty="0">
                <a:latin typeface="+mn-lt"/>
              </a:rPr>
              <a:t> results in lower </a:t>
            </a:r>
            <a:r>
              <a:rPr lang="en-US" sz="2000" dirty="0" err="1">
                <a:latin typeface="+mn-lt"/>
              </a:rPr>
              <a:t>C</a:t>
            </a:r>
            <a:r>
              <a:rPr lang="en-US" sz="2000" baseline="-25000" dirty="0" err="1">
                <a:latin typeface="+mn-lt"/>
              </a:rPr>
              <a:t>out</a:t>
            </a:r>
            <a:r>
              <a:rPr lang="en-US" sz="2000" dirty="0">
                <a:latin typeface="+mn-lt"/>
              </a:rPr>
              <a:t> and lower R</a:t>
            </a:r>
            <a:r>
              <a:rPr lang="en-US" sz="2000" baseline="-25000" dirty="0">
                <a:latin typeface="+mn-lt"/>
              </a:rPr>
              <a:t>ON</a:t>
            </a:r>
            <a:r>
              <a:rPr lang="en-US" sz="2000" dirty="0">
                <a:latin typeface="Calibri" pitchFamily="34" charset="0"/>
              </a:rPr>
              <a:t> - </a:t>
            </a:r>
            <a:r>
              <a:rPr lang="en-US" sz="2000" b="1" dirty="0">
                <a:latin typeface="Calibri" pitchFamily="34" charset="0"/>
              </a:rPr>
              <a:t>16x improvement possible!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Calibri" pitchFamily="34" charset="0"/>
              </a:rPr>
              <a:t>Current development is targeted at implementation on SOI and hybrid substrates, with extremely high performance predicted; </a:t>
            </a:r>
            <a:r>
              <a:rPr lang="en-US" dirty="0" smtClean="0">
                <a:latin typeface="Calibri" pitchFamily="34" charset="0"/>
              </a:rPr>
              <a:t>I</a:t>
            </a:r>
            <a:r>
              <a:rPr lang="en-US" baseline="-25000" dirty="0" smtClean="0">
                <a:latin typeface="Calibri" pitchFamily="34" charset="0"/>
              </a:rPr>
              <a:t>ON</a:t>
            </a:r>
            <a:r>
              <a:rPr lang="en-US" dirty="0" smtClean="0">
                <a:latin typeface="Calibri" pitchFamily="34" charset="0"/>
              </a:rPr>
              <a:t>&gt;600 </a:t>
            </a:r>
            <a:r>
              <a:rPr lang="en-US" dirty="0" err="1">
                <a:latin typeface="Calibri" pitchFamily="34" charset="0"/>
              </a:rPr>
              <a:t>mA</a:t>
            </a:r>
            <a:r>
              <a:rPr lang="en-US" dirty="0">
                <a:latin typeface="Calibri" pitchFamily="34" charset="0"/>
              </a:rPr>
              <a:t>/mm </a:t>
            </a:r>
            <a:r>
              <a:rPr lang="en-US" i="1" dirty="0">
                <a:latin typeface="Calibri" pitchFamily="34" charset="0"/>
              </a:rPr>
              <a:t>(&gt;500 </a:t>
            </a:r>
            <a:r>
              <a:rPr lang="en-US" i="1" dirty="0" err="1">
                <a:latin typeface="Calibri" pitchFamily="34" charset="0"/>
              </a:rPr>
              <a:t>mA</a:t>
            </a:r>
            <a:r>
              <a:rPr lang="en-US" i="1" dirty="0">
                <a:latin typeface="Calibri" pitchFamily="34" charset="0"/>
              </a:rPr>
              <a:t>/mm already demonstrated</a:t>
            </a:r>
            <a:r>
              <a:rPr lang="en-US" dirty="0">
                <a:latin typeface="Calibri" pitchFamily="34" charset="0"/>
              </a:rPr>
              <a:t>) and low output capacitance, making SMPA applications above 3 GHz possible. Also suitable for applications in harsh environments (high-T, </a:t>
            </a:r>
            <a:r>
              <a:rPr lang="en-US" dirty="0" err="1">
                <a:latin typeface="Calibri" pitchFamily="34" charset="0"/>
              </a:rPr>
              <a:t>rad</a:t>
            </a:r>
            <a:r>
              <a:rPr lang="en-US" dirty="0">
                <a:latin typeface="Calibri" pitchFamily="34" charset="0"/>
              </a:rPr>
              <a:t> hard etc.)</a:t>
            </a:r>
          </a:p>
          <a:p>
            <a:pPr>
              <a:lnSpc>
                <a:spcPct val="80000"/>
              </a:lnSpc>
              <a:defRPr/>
            </a:pPr>
            <a:endParaRPr lang="en-US" baseline="-25000" dirty="0">
              <a:latin typeface="+mn-lt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6516216" y="5157192"/>
            <a:ext cx="2076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SOI</a:t>
            </a:r>
          </a:p>
          <a:p>
            <a:r>
              <a:rPr lang="sv-SE" dirty="0" err="1" smtClean="0"/>
              <a:t>Silicon-on-Insultator</a:t>
            </a:r>
            <a:endParaRPr lang="sv-SE" dirty="0" smtClean="0"/>
          </a:p>
          <a:p>
            <a:r>
              <a:rPr lang="sv-SE" dirty="0" err="1" smtClean="0"/>
              <a:t>substrate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LDMOS on SiC hybrid substrate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1176338" y="3789040"/>
            <a:ext cx="73802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SzPct val="120000"/>
              <a:buFontTx/>
              <a:buChar char="•"/>
            </a:pPr>
            <a:r>
              <a:rPr lang="en-US" sz="2000" dirty="0" smtClean="0"/>
              <a:t>LDMOS on Si/</a:t>
            </a:r>
            <a:r>
              <a:rPr lang="en-US" sz="2000" dirty="0" err="1" smtClean="0"/>
              <a:t>SiC</a:t>
            </a:r>
            <a:r>
              <a:rPr lang="en-US" sz="2000" dirty="0" smtClean="0"/>
              <a:t> hybrid substrate results in further improvements</a:t>
            </a:r>
          </a:p>
          <a:p>
            <a:pPr marL="342900" indent="-342900" eaLnBrk="0" hangingPunct="0">
              <a:spcBef>
                <a:spcPct val="50000"/>
              </a:spcBef>
              <a:buSzPct val="120000"/>
              <a:buFontTx/>
              <a:buChar char="•"/>
            </a:pPr>
            <a:r>
              <a:rPr lang="en-US" sz="2000" dirty="0" smtClean="0"/>
              <a:t>S.I. substrate eliminates </a:t>
            </a:r>
            <a:r>
              <a:rPr lang="en-US" sz="2000" dirty="0" err="1" smtClean="0"/>
              <a:t>Csub</a:t>
            </a:r>
            <a:endParaRPr lang="en-US" sz="2000" dirty="0" smtClean="0"/>
          </a:p>
          <a:p>
            <a:pPr marL="342900" indent="-342900" eaLnBrk="0" hangingPunct="0">
              <a:spcBef>
                <a:spcPct val="50000"/>
              </a:spcBef>
              <a:buSzPct val="120000"/>
              <a:buFontTx/>
              <a:buChar char="•"/>
            </a:pPr>
            <a:r>
              <a:rPr lang="en-US" sz="2000" dirty="0" smtClean="0"/>
              <a:t>Bond pad/wire cap eliminated</a:t>
            </a:r>
          </a:p>
          <a:p>
            <a:pPr marL="342900" indent="-342900" eaLnBrk="0" hangingPunct="0">
              <a:spcBef>
                <a:spcPct val="50000"/>
              </a:spcBef>
              <a:buSzPct val="120000"/>
              <a:buFontTx/>
              <a:buChar char="•"/>
            </a:pPr>
            <a:r>
              <a:rPr lang="en-US" sz="2000" dirty="0" smtClean="0"/>
              <a:t>Better thermal handling</a:t>
            </a:r>
          </a:p>
          <a:p>
            <a:pPr marL="342900" indent="-342900" eaLnBrk="0" hangingPunct="0">
              <a:spcBef>
                <a:spcPct val="50000"/>
              </a:spcBef>
              <a:buSzPct val="120000"/>
              <a:buFontTx/>
              <a:buChar char="•"/>
            </a:pPr>
            <a:r>
              <a:rPr lang="en-US" sz="2000" dirty="0" smtClean="0"/>
              <a:t>SMPA at even higher frequency </a:t>
            </a:r>
            <a:r>
              <a:rPr lang="en-US" sz="2000" dirty="0" smtClean="0"/>
              <a:t>possible or</a:t>
            </a:r>
          </a:p>
          <a:p>
            <a:pPr marL="342900" indent="-342900" eaLnBrk="0" hangingPunct="0">
              <a:spcBef>
                <a:spcPct val="50000"/>
              </a:spcBef>
              <a:buSzPct val="120000"/>
              <a:buFontTx/>
              <a:buChar char="•"/>
            </a:pPr>
            <a:r>
              <a:rPr lang="en-US" sz="2000" b="1" dirty="0" smtClean="0"/>
              <a:t>Higher output power level</a:t>
            </a:r>
            <a:endParaRPr lang="en-US" sz="2000" b="1" dirty="0"/>
          </a:p>
        </p:txBody>
      </p:sp>
      <p:grpSp>
        <p:nvGrpSpPr>
          <p:cNvPr id="25" name="Grupp 24"/>
          <p:cNvGrpSpPr/>
          <p:nvPr/>
        </p:nvGrpSpPr>
        <p:grpSpPr>
          <a:xfrm>
            <a:off x="1955800" y="1196975"/>
            <a:ext cx="4897438" cy="2447929"/>
            <a:chOff x="1955800" y="1196975"/>
            <a:chExt cx="4897438" cy="2447929"/>
          </a:xfrm>
        </p:grpSpPr>
        <p:pic>
          <p:nvPicPr>
            <p:cNvPr id="9728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5800" y="1503363"/>
              <a:ext cx="4897438" cy="212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4116388" y="2584450"/>
              <a:ext cx="5325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600">
                  <a:solidFill>
                    <a:srgbClr val="FFFFCC"/>
                  </a:solidFill>
                </a:rPr>
                <a:t>BOX</a:t>
              </a:r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>
              <a:off x="5413375" y="2224088"/>
              <a:ext cx="0" cy="287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288" name="Line 8"/>
            <p:cNvSpPr>
              <a:spLocks noChangeShapeType="1"/>
            </p:cNvSpPr>
            <p:nvPr/>
          </p:nvSpPr>
          <p:spPr bwMode="auto">
            <a:xfrm>
              <a:off x="5556250" y="2368550"/>
              <a:ext cx="288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289" name="Line 9"/>
            <p:cNvSpPr>
              <a:spLocks noChangeShapeType="1"/>
            </p:cNvSpPr>
            <p:nvPr/>
          </p:nvSpPr>
          <p:spPr bwMode="auto">
            <a:xfrm>
              <a:off x="5556250" y="2224088"/>
              <a:ext cx="0" cy="287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5124450" y="2368550"/>
              <a:ext cx="288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6205538" y="1287463"/>
              <a:ext cx="3273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3613150" y="1287463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5148263" y="1196975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1955800" y="2564904"/>
              <a:ext cx="4897438" cy="108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6205538" y="2511425"/>
              <a:ext cx="43180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 flipV="1">
              <a:off x="6205538" y="2511425"/>
              <a:ext cx="43180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4187825" y="3087688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1800">
                  <a:solidFill>
                    <a:schemeClr val="bg1"/>
                  </a:solidFill>
                </a:rPr>
                <a:t>SiC</a:t>
              </a:r>
            </a:p>
          </p:txBody>
        </p:sp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6421438" y="236855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6132513" y="2655888"/>
              <a:ext cx="5762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>
              <a:off x="6132513" y="2800350"/>
              <a:ext cx="5762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6421438" y="2801938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Si/SiC hybrid substrates</a:t>
            </a:r>
            <a:br>
              <a:rPr lang="en-US" smtClean="0"/>
            </a:br>
            <a:r>
              <a:rPr lang="en-US" sz="2800" smtClean="0"/>
              <a:t>- proof of concept</a:t>
            </a:r>
            <a:endParaRPr 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 b="20699"/>
          <a:stretch>
            <a:fillRect/>
          </a:stretch>
        </p:blipFill>
        <p:spPr bwMode="auto">
          <a:xfrm>
            <a:off x="468313" y="1412875"/>
            <a:ext cx="36591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ruta 5"/>
          <p:cNvSpPr txBox="1">
            <a:spLocks noChangeArrowheads="1"/>
          </p:cNvSpPr>
          <p:nvPr/>
        </p:nvSpPr>
        <p:spPr bwMode="auto">
          <a:xfrm>
            <a:off x="395288" y="2781300"/>
            <a:ext cx="403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Defect free 150 mm hybrid substrates manufactured as well as electrical and thermal devices and compared to SOI reference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73463"/>
            <a:ext cx="34448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484438" y="4181475"/>
            <a:ext cx="1943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Si–poly-Si–poly-SiC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619250" y="5229225"/>
            <a:ext cx="237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8040"/>
                </a:solidFill>
              </a:rPr>
              <a:t>Si–(poly-Si)–SiC</a:t>
            </a:r>
            <a:endParaRPr lang="en-US" sz="1400" b="1">
              <a:solidFill>
                <a:srgbClr val="008040"/>
              </a:solidFill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411413" y="4221163"/>
            <a:ext cx="450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SOI</a:t>
            </a:r>
          </a:p>
        </p:txBody>
      </p:sp>
      <p:sp>
        <p:nvSpPr>
          <p:cNvPr id="10249" name="textruta 14"/>
          <p:cNvSpPr txBox="1">
            <a:spLocks noChangeArrowheads="1"/>
          </p:cNvSpPr>
          <p:nvPr/>
        </p:nvSpPr>
        <p:spPr bwMode="auto">
          <a:xfrm>
            <a:off x="468313" y="6021388"/>
            <a:ext cx="3887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Hybrid substrate has 2-3x higher heat conductivity than SOI. c-SiC slightly better than poly-SiC</a:t>
            </a:r>
          </a:p>
        </p:txBody>
      </p:sp>
      <p:pic>
        <p:nvPicPr>
          <p:cNvPr id="10250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196975"/>
            <a:ext cx="22479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412875"/>
            <a:ext cx="21605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latshållare för innehåll 18" descr="sic_vs sicdia1and10_7fin_Tcut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52493" t="3998" r="336" b="50693"/>
          <a:stretch>
            <a:fillRect/>
          </a:stretch>
        </p:blipFill>
        <p:spPr>
          <a:xfrm>
            <a:off x="4284663" y="4437063"/>
            <a:ext cx="2557462" cy="1728787"/>
          </a:xfrm>
        </p:spPr>
      </p:pic>
      <p:sp>
        <p:nvSpPr>
          <p:cNvPr id="10253" name="textruta 20"/>
          <p:cNvSpPr txBox="1">
            <a:spLocks noChangeArrowheads="1"/>
          </p:cNvSpPr>
          <p:nvPr/>
        </p:nvSpPr>
        <p:spPr bwMode="auto">
          <a:xfrm>
            <a:off x="5364163" y="4868863"/>
            <a:ext cx="40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SiC</a:t>
            </a:r>
          </a:p>
        </p:txBody>
      </p:sp>
      <p:pic>
        <p:nvPicPr>
          <p:cNvPr id="10254" name="Platshållare för innehåll 18" descr="sic_vs sicdia1and10_7fin_Tcut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52493" t="54639"/>
          <a:stretch>
            <a:fillRect/>
          </a:stretch>
        </p:blipFill>
        <p:spPr>
          <a:xfrm>
            <a:off x="6732588" y="4508500"/>
            <a:ext cx="2362200" cy="1587500"/>
          </a:xfrm>
        </p:spPr>
      </p:pic>
      <p:sp>
        <p:nvSpPr>
          <p:cNvPr id="10255" name="textruta 22"/>
          <p:cNvSpPr txBox="1">
            <a:spLocks noChangeArrowheads="1"/>
          </p:cNvSpPr>
          <p:nvPr/>
        </p:nvSpPr>
        <p:spPr bwMode="auto">
          <a:xfrm>
            <a:off x="7092950" y="4868863"/>
            <a:ext cx="1581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SiC/10um diamond</a:t>
            </a:r>
          </a:p>
        </p:txBody>
      </p:sp>
      <p:sp>
        <p:nvSpPr>
          <p:cNvPr id="10256" name="textruta 34"/>
          <p:cNvSpPr txBox="1">
            <a:spLocks noChangeArrowheads="1"/>
          </p:cNvSpPr>
          <p:nvPr/>
        </p:nvSpPr>
        <p:spPr bwMode="auto">
          <a:xfrm>
            <a:off x="4427538" y="3068638"/>
            <a:ext cx="4537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First ever LDMOS demonstrated on Si/SiC. Ideal transistor behavior with better than or equivalent performance as SOI. No difference in GOI or bulk and inversion mobility. Superior RF performance. Currently in foundry manufacturing (Comheat, VTT)</a:t>
            </a:r>
          </a:p>
        </p:txBody>
      </p:sp>
      <p:sp>
        <p:nvSpPr>
          <p:cNvPr id="10257" name="textruta 35"/>
          <p:cNvSpPr txBox="1">
            <a:spLocks noChangeArrowheads="1"/>
          </p:cNvSpPr>
          <p:nvPr/>
        </p:nvSpPr>
        <p:spPr bwMode="auto">
          <a:xfrm>
            <a:off x="4427538" y="6165850"/>
            <a:ext cx="4716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Simulation show further improvent possible by integrating heat-spreading diamond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 commercial 50 V LDMOS technologies provide output power &gt; 1 kW</a:t>
            </a:r>
          </a:p>
          <a:p>
            <a:r>
              <a:rPr lang="en-US" dirty="0" err="1" smtClean="0"/>
              <a:t>GaN</a:t>
            </a:r>
            <a:r>
              <a:rPr lang="en-US" dirty="0" smtClean="0"/>
              <a:t> is in fast development and already &gt; 500 W is available. Maturity and thermal management are issues to address</a:t>
            </a:r>
          </a:p>
          <a:p>
            <a:r>
              <a:rPr lang="en-US" dirty="0" smtClean="0"/>
              <a:t>Silicon (and </a:t>
            </a:r>
            <a:r>
              <a:rPr lang="en-US" dirty="0" err="1" smtClean="0"/>
              <a:t>GaN</a:t>
            </a:r>
            <a:r>
              <a:rPr lang="en-US" dirty="0" smtClean="0"/>
              <a:t>) can be developed to higher voltage, i.e. power levels</a:t>
            </a:r>
          </a:p>
          <a:p>
            <a:r>
              <a:rPr lang="en-US" dirty="0" smtClean="0"/>
              <a:t>Substrate engineering (SOI and Si/</a:t>
            </a:r>
            <a:r>
              <a:rPr lang="en-US" dirty="0" err="1" smtClean="0"/>
              <a:t>SiC</a:t>
            </a:r>
            <a:r>
              <a:rPr lang="en-US" dirty="0" smtClean="0"/>
              <a:t>) may be necessary for thermal management and high efficiencies (reduced </a:t>
            </a:r>
            <a:r>
              <a:rPr lang="en-US" dirty="0" err="1" smtClean="0"/>
              <a:t>parasitics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material shown with courtesy of: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5" name="Picture 4" descr="COMHEAT-log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2736304" cy="91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2122" t="12122" r="13635" b="15152"/>
          <a:stretch>
            <a:fillRect/>
          </a:stretch>
        </p:blipFill>
        <p:spPr bwMode="auto">
          <a:xfrm>
            <a:off x="395536" y="2348880"/>
            <a:ext cx="1770831" cy="17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lide_NXP"/>
          <p:cNvPicPr>
            <a:picLocks noChangeAspect="1" noChangeArrowheads="1"/>
          </p:cNvPicPr>
          <p:nvPr/>
        </p:nvPicPr>
        <p:blipFill>
          <a:blip r:embed="rId4" cstate="print"/>
          <a:srcRect t="26924" r="79437" b="13460"/>
          <a:stretch>
            <a:fillRect/>
          </a:stretch>
        </p:blipFill>
        <p:spPr bwMode="auto">
          <a:xfrm>
            <a:off x="6588224" y="4653136"/>
            <a:ext cx="2084387" cy="817563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b="84491"/>
          <a:stretch>
            <a:fillRect/>
          </a:stretch>
        </p:blipFill>
        <p:spPr bwMode="auto">
          <a:xfrm>
            <a:off x="611560" y="4437112"/>
            <a:ext cx="1444625" cy="1063625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509120"/>
            <a:ext cx="3971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068960"/>
            <a:ext cx="2886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 err="1" smtClean="0"/>
              <a:t>What</a:t>
            </a:r>
            <a:r>
              <a:rPr lang="sv-SE" sz="4900" dirty="0" smtClean="0"/>
              <a:t> is a DMOS?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600" dirty="0" err="1" smtClean="0"/>
              <a:t>Double-diffused</a:t>
            </a:r>
            <a:r>
              <a:rPr lang="sv-SE" sz="3600" dirty="0" smtClean="0"/>
              <a:t> MOS</a:t>
            </a:r>
            <a:endParaRPr lang="en-GB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61455"/>
            <a:ext cx="4032250" cy="4187825"/>
          </a:xfrm>
        </p:spPr>
        <p:txBody>
          <a:bodyPr/>
          <a:lstStyle/>
          <a:p>
            <a:r>
              <a:rPr lang="sv-SE" sz="2000" dirty="0" smtClean="0"/>
              <a:t>LDMOS</a:t>
            </a:r>
          </a:p>
          <a:p>
            <a:pPr lvl="1"/>
            <a:r>
              <a:rPr lang="sv-SE" sz="2000" dirty="0" smtClean="0"/>
              <a:t>Lateral </a:t>
            </a:r>
            <a:r>
              <a:rPr lang="sv-SE" sz="2000" dirty="0" err="1" smtClean="0"/>
              <a:t>double-diffused</a:t>
            </a:r>
            <a:r>
              <a:rPr lang="sv-SE" sz="2000" dirty="0" smtClean="0"/>
              <a:t> MOS</a:t>
            </a:r>
          </a:p>
          <a:p>
            <a:pPr lvl="1"/>
            <a:r>
              <a:rPr lang="sv-SE" sz="2000" dirty="0" err="1" smtClean="0"/>
              <a:t>Short</a:t>
            </a:r>
            <a:r>
              <a:rPr lang="sv-SE" sz="2000" dirty="0" smtClean="0"/>
              <a:t> </a:t>
            </a:r>
            <a:r>
              <a:rPr lang="sv-SE" sz="2000" dirty="0" err="1" smtClean="0"/>
              <a:t>channels</a:t>
            </a:r>
            <a:endParaRPr lang="sv-SE" sz="2000" dirty="0" smtClean="0"/>
          </a:p>
          <a:p>
            <a:endParaRPr lang="en-GB" sz="2000" dirty="0" smtClean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1772567"/>
            <a:ext cx="3960440" cy="411480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VDMOS</a:t>
            </a:r>
          </a:p>
          <a:p>
            <a:pPr lvl="1"/>
            <a:r>
              <a:rPr lang="sv-SE" sz="2000" dirty="0" err="1" smtClean="0"/>
              <a:t>Vertical</a:t>
            </a:r>
            <a:r>
              <a:rPr lang="sv-SE" sz="2000" dirty="0" smtClean="0"/>
              <a:t> </a:t>
            </a:r>
            <a:r>
              <a:rPr lang="sv-SE" sz="2000" dirty="0" err="1" smtClean="0"/>
              <a:t>double-diffused</a:t>
            </a:r>
            <a:r>
              <a:rPr lang="sv-SE" sz="2000" dirty="0" smtClean="0"/>
              <a:t> MOS</a:t>
            </a:r>
          </a:p>
          <a:p>
            <a:pPr lvl="1"/>
            <a:r>
              <a:rPr lang="sv-SE" sz="2000" dirty="0" err="1" smtClean="0"/>
              <a:t>Mostly</a:t>
            </a:r>
            <a:r>
              <a:rPr lang="sv-SE" sz="2000" dirty="0" smtClean="0"/>
              <a:t> for high power</a:t>
            </a:r>
            <a:endParaRPr lang="en-GB" sz="2000" dirty="0" smtClean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09600" y="3276600"/>
            <a:ext cx="41910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334000" y="3276600"/>
            <a:ext cx="3124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sv-SE"/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2" cstate="print"/>
          <a:srcRect l="28378"/>
          <a:stretch>
            <a:fillRect/>
          </a:stretch>
        </p:blipFill>
        <p:spPr bwMode="auto">
          <a:xfrm>
            <a:off x="685800" y="3429000"/>
            <a:ext cx="4038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 cstate="print"/>
          <a:srcRect t="229" r="45911"/>
          <a:stretch>
            <a:fillRect/>
          </a:stretch>
        </p:blipFill>
        <p:spPr bwMode="auto">
          <a:xfrm>
            <a:off x="5410200" y="3348038"/>
            <a:ext cx="29718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114800" y="57912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620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History of LDMOS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9450"/>
            <a:ext cx="8229600" cy="42084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1969 – the first LDMOS was presented</a:t>
            </a:r>
          </a:p>
          <a:p>
            <a:r>
              <a:rPr lang="en-US" sz="2400" dirty="0" smtClean="0"/>
              <a:t>1972 – the LDMOS as a microwave device was presented </a:t>
            </a:r>
          </a:p>
          <a:p>
            <a:r>
              <a:rPr lang="en-US" sz="2400" dirty="0" smtClean="0"/>
              <a:t>Switching devices</a:t>
            </a:r>
          </a:p>
          <a:p>
            <a:pPr lvl="1"/>
            <a:r>
              <a:rPr lang="en-US" sz="2400" dirty="0" smtClean="0"/>
              <a:t>Power supplies</a:t>
            </a:r>
          </a:p>
          <a:p>
            <a:pPr lvl="1"/>
            <a:r>
              <a:rPr lang="en-US" sz="2400" dirty="0" smtClean="0"/>
              <a:t>Motor controls</a:t>
            </a:r>
          </a:p>
          <a:p>
            <a:pPr lvl="1"/>
            <a:r>
              <a:rPr lang="en-US" sz="2400" dirty="0" smtClean="0"/>
              <a:t>etc.....</a:t>
            </a:r>
          </a:p>
          <a:p>
            <a:r>
              <a:rPr lang="en-US" sz="2400" dirty="0" smtClean="0"/>
              <a:t>From mid-90‘s – Base station applications</a:t>
            </a:r>
          </a:p>
          <a:p>
            <a:pPr lvl="1"/>
            <a:r>
              <a:rPr lang="en-US" sz="2400" dirty="0" smtClean="0"/>
              <a:t>NMT, GSM, 3G, LTE, 4G (900 MHz-3 GHz)</a:t>
            </a:r>
          </a:p>
          <a:p>
            <a:pPr lvl="1"/>
            <a:r>
              <a:rPr lang="en-US" sz="2400" dirty="0" smtClean="0"/>
              <a:t>NXP (Philips), </a:t>
            </a:r>
            <a:r>
              <a:rPr lang="en-US" sz="2400" dirty="0" err="1" smtClean="0"/>
              <a:t>Freescale</a:t>
            </a:r>
            <a:r>
              <a:rPr lang="en-US" sz="2400" dirty="0" smtClean="0"/>
              <a:t> (Motorola), Infineon (Ericsson)</a:t>
            </a:r>
          </a:p>
          <a:p>
            <a:r>
              <a:rPr lang="en-US" sz="2400" dirty="0" smtClean="0"/>
              <a:t>Other applications, such as S-band radar etc.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 l="12152" t="22160" r="14937" b="20221"/>
          <a:stretch>
            <a:fillRect/>
          </a:stretch>
        </p:blipFill>
        <p:spPr bwMode="auto">
          <a:xfrm>
            <a:off x="6660232" y="2924944"/>
            <a:ext cx="2286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RF-LDMOS 28V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Major development has been with focus on parameters important for mobile communications, such as gain, efficiency, linearity, increased operation frequency.</a:t>
            </a:r>
          </a:p>
          <a:p>
            <a:r>
              <a:rPr lang="en-US" smtClean="0"/>
              <a:t>Other advantages: high reliability, low-cost package with ground on chip back-side (low inductance and resistance)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95438" y="723900"/>
            <a:ext cx="5605462" cy="3552825"/>
            <a:chOff x="1281" y="324"/>
            <a:chExt cx="3531" cy="2238"/>
          </a:xfrm>
        </p:grpSpPr>
        <p:pic>
          <p:nvPicPr>
            <p:cNvPr id="63491" name="Picture 3" descr="LDMO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1" y="324"/>
              <a:ext cx="3414" cy="2238"/>
            </a:xfrm>
            <a:prstGeom prst="rect">
              <a:avLst/>
            </a:prstGeom>
            <a:noFill/>
          </p:spPr>
        </p:pic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1973" y="1198"/>
              <a:ext cx="5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p</a:t>
              </a:r>
              <a:r>
                <a:rPr lang="en-US" sz="1400" b="1" baseline="30000">
                  <a:solidFill>
                    <a:schemeClr val="tx1"/>
                  </a:solidFill>
                  <a:latin typeface="Times New Roman" pitchFamily="18" charset="0"/>
                </a:rPr>
                <a:t>+</a:t>
              </a: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 sinker</a:t>
              </a:r>
            </a:p>
          </p:txBody>
        </p:sp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2156" y="621"/>
              <a:ext cx="8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Faraday shield</a:t>
              </a:r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>
              <a:off x="2956" y="728"/>
              <a:ext cx="15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2701" y="2213"/>
              <a:ext cx="8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source contact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auto">
            <a:xfrm>
              <a:off x="4340" y="651"/>
              <a:ext cx="47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drain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contact</a:t>
              </a:r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H="1">
              <a:off x="4214" y="743"/>
              <a:ext cx="106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3201" y="730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gate</a:t>
              </a:r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3304" y="101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>
              <a:off x="3431" y="10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3304" y="1213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auto">
            <a:xfrm>
              <a:off x="3112" y="1227"/>
              <a:ext cx="4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channel</a:t>
              </a:r>
            </a:p>
          </p:txBody>
        </p:sp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>
              <a:off x="3624" y="1136"/>
              <a:ext cx="6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LDD region</a:t>
              </a:r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 flipH="1" flipV="1">
              <a:off x="3759" y="1016"/>
              <a:ext cx="152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3505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2000" dirty="0" smtClean="0"/>
              <a:t>  </a:t>
            </a:r>
            <a:r>
              <a:rPr lang="en-US" dirty="0" smtClean="0"/>
              <a:t>Infineon, 7</a:t>
            </a:r>
            <a:r>
              <a:rPr lang="en-US" baseline="30000" dirty="0" smtClean="0"/>
              <a:t>th</a:t>
            </a:r>
            <a:r>
              <a:rPr lang="en-US" dirty="0" smtClean="0"/>
              <a:t> generation LDMOS</a:t>
            </a:r>
            <a:endParaRPr lang="en-US" sz="2000" dirty="0" smtClean="0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1660525" y="4776788"/>
            <a:ext cx="700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903288" y="4316728"/>
            <a:ext cx="788035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5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n-US" sz="2000" dirty="0"/>
              <a:t>Channel doping by lateral diffusion.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n-US" sz="2000" dirty="0"/>
              <a:t>p</a:t>
            </a:r>
            <a:r>
              <a:rPr lang="en-US" sz="2000" baseline="30000" dirty="0"/>
              <a:t>+</a:t>
            </a:r>
            <a:r>
              <a:rPr lang="en-US" sz="2000" dirty="0"/>
              <a:t> sinker contacts source to backside for low inductance and </a:t>
            </a:r>
            <a:br>
              <a:rPr lang="en-US" sz="2000" dirty="0"/>
            </a:br>
            <a:r>
              <a:rPr lang="en-US" sz="2000" dirty="0"/>
              <a:t>good </a:t>
            </a:r>
            <a:r>
              <a:rPr lang="en-US" sz="2000" dirty="0" err="1"/>
              <a:t>rf</a:t>
            </a:r>
            <a:r>
              <a:rPr lang="en-US" sz="2000" dirty="0"/>
              <a:t> grounding.</a:t>
            </a:r>
          </a:p>
          <a:p>
            <a:pPr marL="457200" indent="-457200">
              <a:spcBef>
                <a:spcPct val="50000"/>
              </a:spcBef>
              <a:buClrTx/>
              <a:buFontTx/>
              <a:buChar char="•"/>
            </a:pPr>
            <a:r>
              <a:rPr lang="en-US" sz="2000" dirty="0"/>
              <a:t>Lightly doped drain (LDD) region for high breakdown voltage</a:t>
            </a:r>
          </a:p>
          <a:p>
            <a:pPr marL="457200" indent="-457200">
              <a:spcBef>
                <a:spcPct val="50000"/>
              </a:spcBef>
              <a:buClrTx/>
              <a:buFontTx/>
              <a:buChar char="•"/>
            </a:pPr>
            <a:r>
              <a:rPr lang="en-US" sz="2000" dirty="0"/>
              <a:t>Faraday shield for low </a:t>
            </a:r>
            <a:r>
              <a:rPr lang="en-US" sz="2000" dirty="0" err="1"/>
              <a:t>Cdg</a:t>
            </a:r>
            <a:r>
              <a:rPr lang="en-US" sz="2000" dirty="0"/>
              <a:t> feedback capacitance, reduced hot-carrier</a:t>
            </a:r>
            <a:br>
              <a:rPr lang="en-US" sz="2000" dirty="0"/>
            </a:br>
            <a:r>
              <a:rPr lang="en-US" sz="2000" dirty="0"/>
              <a:t>injection and optimized breakdown voltage</a:t>
            </a:r>
          </a:p>
          <a:p>
            <a:pPr marL="457200" indent="-457200">
              <a:spcBef>
                <a:spcPct val="50000"/>
              </a:spcBef>
              <a:buClrTx/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025" y="1125538"/>
            <a:ext cx="50514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Infineon, 8</a:t>
            </a:r>
            <a:r>
              <a:rPr lang="en-US" baseline="30000" smtClean="0"/>
              <a:t>th</a:t>
            </a:r>
            <a:r>
              <a:rPr lang="en-US" smtClean="0"/>
              <a:t> generation LDMOS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Silicided gate</a:t>
            </a:r>
          </a:p>
          <a:p>
            <a:r>
              <a:rPr lang="en-US" smtClean="0"/>
              <a:t>Thin field plate</a:t>
            </a:r>
          </a:p>
          <a:p>
            <a:r>
              <a:rPr lang="en-US" smtClean="0"/>
              <a:t>Source runner</a:t>
            </a:r>
          </a:p>
          <a:p>
            <a:r>
              <a:rPr lang="en-US" smtClean="0"/>
              <a:t>Au metallization</a:t>
            </a:r>
          </a:p>
          <a:p>
            <a:r>
              <a:rPr lang="en-US" smtClean="0"/>
              <a:t>Low stress ILD</a:t>
            </a:r>
          </a:p>
          <a:p>
            <a:r>
              <a:rPr lang="en-US" smtClean="0"/>
              <a:t>60 um die thickness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046163" y="1674813"/>
            <a:ext cx="63246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sv-S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Cross-section</a:t>
            </a:r>
            <a:r>
              <a:rPr lang="sv-SE" dirty="0" smtClean="0"/>
              <a:t> of </a:t>
            </a:r>
            <a:r>
              <a:rPr lang="sv-SE" dirty="0" err="1" smtClean="0"/>
              <a:t>Freescale</a:t>
            </a:r>
            <a:r>
              <a:rPr lang="sv-SE" dirty="0" smtClean="0"/>
              <a:t> LDMOS</a:t>
            </a:r>
            <a:endParaRPr lang="en-GB" dirty="0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389563" y="5408613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sv-SE" sz="1000">
                <a:solidFill>
                  <a:schemeClr val="tx1"/>
                </a:solidFill>
              </a:rPr>
              <a:t>source: Motorola/Freescale</a:t>
            </a:r>
            <a:endParaRPr lang="en-GB" sz="1000">
              <a:solidFill>
                <a:schemeClr val="tx1"/>
              </a:solidFill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811338"/>
            <a:ext cx="56769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 l="12698" r="18730" b="20064"/>
          <a:stretch>
            <a:fillRect/>
          </a:stretch>
        </p:blipFill>
        <p:spPr bwMode="auto">
          <a:xfrm>
            <a:off x="6155871" y="1177924"/>
            <a:ext cx="2865892" cy="22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810375" y="2286000"/>
            <a:ext cx="2209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V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supply</a:t>
            </a: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= 28-32 V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V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bd       </a:t>
            </a: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= 70 V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f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t            </a:t>
            </a: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= 12 GHz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b="1" baseline="-25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009775" y="1362075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tx1"/>
                </a:solidFill>
              </a:rPr>
              <a:t>0.4 um gate length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tx1"/>
                </a:solidFill>
              </a:rPr>
              <a:t>25 nm gate oxide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43175" y="57562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800" b="1">
                <a:solidFill>
                  <a:schemeClr val="tx1"/>
                </a:solidFill>
              </a:rPr>
              <a:t>Source Contact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327150" y="1568450"/>
            <a:ext cx="24669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648200" y="1778000"/>
            <a:ext cx="10255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61975" y="2082800"/>
            <a:ext cx="6162675" cy="733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61975" y="2155825"/>
            <a:ext cx="6149975" cy="24209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650875" y="4395788"/>
            <a:ext cx="681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>
                <a:solidFill>
                  <a:srgbClr val="0C2074"/>
                </a:solidFill>
              </a:rPr>
              <a:t>P- substrate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561975" y="3622675"/>
            <a:ext cx="6138863" cy="21288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165475" y="4576763"/>
            <a:ext cx="1309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0C2074"/>
                </a:solidFill>
              </a:rPr>
              <a:t>P - substrate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3149600" y="3317875"/>
            <a:ext cx="15636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3201988" y="3348038"/>
            <a:ext cx="7254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rgbClr val="0C2074"/>
                </a:solidFill>
              </a:rPr>
              <a:t>P-type 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952500" y="2668588"/>
            <a:ext cx="4686300" cy="1587"/>
          </a:xfrm>
          <a:prstGeom prst="line">
            <a:avLst/>
          </a:prstGeom>
          <a:noFill/>
          <a:ln w="9525">
            <a:solidFill>
              <a:srgbClr val="0C2074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2563813" y="2082800"/>
            <a:ext cx="804862" cy="5127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63813" y="2082800"/>
            <a:ext cx="806450" cy="514350"/>
            <a:chOff x="2190" y="1709"/>
            <a:chExt cx="508" cy="324"/>
          </a:xfrm>
        </p:grpSpPr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2190" y="1709"/>
              <a:ext cx="507" cy="32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650" name="Rectangle 18"/>
            <p:cNvSpPr>
              <a:spLocks noChangeArrowheads="1"/>
            </p:cNvSpPr>
            <p:nvPr/>
          </p:nvSpPr>
          <p:spPr bwMode="auto">
            <a:xfrm>
              <a:off x="2190" y="1709"/>
              <a:ext cx="507" cy="323"/>
            </a:xfrm>
            <a:prstGeom prst="rect">
              <a:avLst/>
            </a:prstGeom>
            <a:solidFill>
              <a:srgbClr val="FF00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2190" y="1709"/>
              <a:ext cx="508" cy="3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2190" y="1709"/>
              <a:ext cx="507" cy="32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9653" name="Freeform 21"/>
          <p:cNvSpPr>
            <a:spLocks/>
          </p:cNvSpPr>
          <p:nvPr/>
        </p:nvSpPr>
        <p:spPr bwMode="auto">
          <a:xfrm>
            <a:off x="806450" y="2668588"/>
            <a:ext cx="2489200" cy="587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37" y="0"/>
              </a:cxn>
              <a:cxn ang="0">
                <a:pos x="3129" y="143"/>
              </a:cxn>
              <a:cxn ang="0">
                <a:pos x="3106" y="275"/>
              </a:cxn>
              <a:cxn ang="0">
                <a:pos x="3077" y="368"/>
              </a:cxn>
              <a:cxn ang="0">
                <a:pos x="3035" y="455"/>
              </a:cxn>
              <a:cxn ang="0">
                <a:pos x="2956" y="560"/>
              </a:cxn>
              <a:cxn ang="0">
                <a:pos x="2862" y="643"/>
              </a:cxn>
              <a:cxn ang="0">
                <a:pos x="2768" y="703"/>
              </a:cxn>
              <a:cxn ang="0">
                <a:pos x="2610" y="740"/>
              </a:cxn>
              <a:cxn ang="0">
                <a:pos x="467" y="730"/>
              </a:cxn>
              <a:cxn ang="0">
                <a:pos x="331" y="690"/>
              </a:cxn>
              <a:cxn ang="0">
                <a:pos x="236" y="622"/>
              </a:cxn>
              <a:cxn ang="0">
                <a:pos x="154" y="530"/>
              </a:cxn>
              <a:cxn ang="0">
                <a:pos x="71" y="393"/>
              </a:cxn>
              <a:cxn ang="0">
                <a:pos x="15" y="225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w="3137" h="740">
                <a:moveTo>
                  <a:pt x="0" y="0"/>
                </a:moveTo>
                <a:lnTo>
                  <a:pt x="3137" y="0"/>
                </a:lnTo>
                <a:lnTo>
                  <a:pt x="3129" y="143"/>
                </a:lnTo>
                <a:lnTo>
                  <a:pt x="3106" y="275"/>
                </a:lnTo>
                <a:lnTo>
                  <a:pt x="3077" y="368"/>
                </a:lnTo>
                <a:lnTo>
                  <a:pt x="3035" y="455"/>
                </a:lnTo>
                <a:lnTo>
                  <a:pt x="2956" y="560"/>
                </a:lnTo>
                <a:lnTo>
                  <a:pt x="2862" y="643"/>
                </a:lnTo>
                <a:lnTo>
                  <a:pt x="2768" y="703"/>
                </a:lnTo>
                <a:lnTo>
                  <a:pt x="2610" y="740"/>
                </a:lnTo>
                <a:lnTo>
                  <a:pt x="467" y="730"/>
                </a:lnTo>
                <a:lnTo>
                  <a:pt x="331" y="690"/>
                </a:lnTo>
                <a:lnTo>
                  <a:pt x="236" y="622"/>
                </a:lnTo>
                <a:lnTo>
                  <a:pt x="154" y="530"/>
                </a:lnTo>
                <a:lnTo>
                  <a:pt x="71" y="393"/>
                </a:lnTo>
                <a:lnTo>
                  <a:pt x="15" y="225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rgbClr val="33CC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1843088" y="2962275"/>
            <a:ext cx="539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1930400" y="29940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rgbClr val="0C2074"/>
                </a:solidFill>
              </a:rPr>
              <a:t>P-well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9656" name="Freeform 24"/>
          <p:cNvSpPr>
            <a:spLocks/>
          </p:cNvSpPr>
          <p:nvPr/>
        </p:nvSpPr>
        <p:spPr bwMode="auto">
          <a:xfrm>
            <a:off x="561975" y="2668588"/>
            <a:ext cx="1123950" cy="101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4" y="0"/>
              </a:cxn>
              <a:cxn ang="0">
                <a:pos x="1406" y="247"/>
              </a:cxn>
              <a:cxn ang="0">
                <a:pos x="1383" y="476"/>
              </a:cxn>
              <a:cxn ang="0">
                <a:pos x="1356" y="636"/>
              </a:cxn>
              <a:cxn ang="0">
                <a:pos x="1312" y="786"/>
              </a:cxn>
              <a:cxn ang="0">
                <a:pos x="1235" y="971"/>
              </a:cxn>
              <a:cxn ang="0">
                <a:pos x="1141" y="1111"/>
              </a:cxn>
              <a:cxn ang="0">
                <a:pos x="1049" y="1217"/>
              </a:cxn>
              <a:cxn ang="0">
                <a:pos x="893" y="1279"/>
              </a:cxn>
              <a:cxn ang="0">
                <a:pos x="307" y="1264"/>
              </a:cxn>
              <a:cxn ang="0">
                <a:pos x="0" y="1264"/>
              </a:cxn>
              <a:cxn ang="0">
                <a:pos x="0" y="555"/>
              </a:cxn>
              <a:cxn ang="0">
                <a:pos x="0" y="0"/>
              </a:cxn>
            </a:cxnLst>
            <a:rect l="0" t="0" r="r" b="b"/>
            <a:pathLst>
              <a:path w="1414" h="1279">
                <a:moveTo>
                  <a:pt x="0" y="0"/>
                </a:moveTo>
                <a:lnTo>
                  <a:pt x="1414" y="0"/>
                </a:lnTo>
                <a:lnTo>
                  <a:pt x="1406" y="247"/>
                </a:lnTo>
                <a:lnTo>
                  <a:pt x="1383" y="476"/>
                </a:lnTo>
                <a:lnTo>
                  <a:pt x="1356" y="636"/>
                </a:lnTo>
                <a:lnTo>
                  <a:pt x="1312" y="786"/>
                </a:lnTo>
                <a:lnTo>
                  <a:pt x="1235" y="971"/>
                </a:lnTo>
                <a:lnTo>
                  <a:pt x="1141" y="1111"/>
                </a:lnTo>
                <a:lnTo>
                  <a:pt x="1049" y="1217"/>
                </a:lnTo>
                <a:lnTo>
                  <a:pt x="893" y="1279"/>
                </a:lnTo>
                <a:lnTo>
                  <a:pt x="307" y="1264"/>
                </a:lnTo>
                <a:lnTo>
                  <a:pt x="0" y="1264"/>
                </a:lnTo>
                <a:lnTo>
                  <a:pt x="0" y="555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57" name="Freeform 25"/>
          <p:cNvSpPr>
            <a:spLocks/>
          </p:cNvSpPr>
          <p:nvPr/>
        </p:nvSpPr>
        <p:spPr bwMode="auto">
          <a:xfrm>
            <a:off x="561975" y="2668588"/>
            <a:ext cx="1123950" cy="101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4" y="0"/>
              </a:cxn>
              <a:cxn ang="0">
                <a:pos x="1406" y="247"/>
              </a:cxn>
              <a:cxn ang="0">
                <a:pos x="1383" y="476"/>
              </a:cxn>
              <a:cxn ang="0">
                <a:pos x="1356" y="636"/>
              </a:cxn>
              <a:cxn ang="0">
                <a:pos x="1312" y="786"/>
              </a:cxn>
              <a:cxn ang="0">
                <a:pos x="1235" y="971"/>
              </a:cxn>
              <a:cxn ang="0">
                <a:pos x="1141" y="1111"/>
              </a:cxn>
              <a:cxn ang="0">
                <a:pos x="1049" y="1217"/>
              </a:cxn>
              <a:cxn ang="0">
                <a:pos x="893" y="1279"/>
              </a:cxn>
              <a:cxn ang="0">
                <a:pos x="307" y="1264"/>
              </a:cxn>
              <a:cxn ang="0">
                <a:pos x="0" y="1264"/>
              </a:cxn>
              <a:cxn ang="0">
                <a:pos x="0" y="555"/>
              </a:cxn>
            </a:cxnLst>
            <a:rect l="0" t="0" r="r" b="b"/>
            <a:pathLst>
              <a:path w="1414" h="1279">
                <a:moveTo>
                  <a:pt x="0" y="0"/>
                </a:moveTo>
                <a:lnTo>
                  <a:pt x="1414" y="0"/>
                </a:lnTo>
                <a:lnTo>
                  <a:pt x="1406" y="247"/>
                </a:lnTo>
                <a:lnTo>
                  <a:pt x="1383" y="476"/>
                </a:lnTo>
                <a:lnTo>
                  <a:pt x="1356" y="636"/>
                </a:lnTo>
                <a:lnTo>
                  <a:pt x="1312" y="786"/>
                </a:lnTo>
                <a:lnTo>
                  <a:pt x="1235" y="971"/>
                </a:lnTo>
                <a:lnTo>
                  <a:pt x="1141" y="1111"/>
                </a:lnTo>
                <a:lnTo>
                  <a:pt x="1049" y="1217"/>
                </a:lnTo>
                <a:lnTo>
                  <a:pt x="893" y="1279"/>
                </a:lnTo>
                <a:lnTo>
                  <a:pt x="307" y="1264"/>
                </a:lnTo>
                <a:lnTo>
                  <a:pt x="0" y="1264"/>
                </a:lnTo>
                <a:lnTo>
                  <a:pt x="0" y="555"/>
                </a:lnTo>
              </a:path>
            </a:pathLst>
          </a:custGeom>
          <a:noFill/>
          <a:ln w="9525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58" name="Freeform 26"/>
          <p:cNvSpPr>
            <a:spLocks/>
          </p:cNvSpPr>
          <p:nvPr/>
        </p:nvSpPr>
        <p:spPr bwMode="auto">
          <a:xfrm>
            <a:off x="1685925" y="2668588"/>
            <a:ext cx="877888" cy="217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7" y="0"/>
              </a:cxn>
              <a:cxn ang="0">
                <a:pos x="1105" y="54"/>
              </a:cxn>
              <a:cxn ang="0">
                <a:pos x="1096" y="104"/>
              </a:cxn>
              <a:cxn ang="0">
                <a:pos x="1086" y="139"/>
              </a:cxn>
              <a:cxn ang="0">
                <a:pos x="1071" y="169"/>
              </a:cxn>
              <a:cxn ang="0">
                <a:pos x="1044" y="210"/>
              </a:cxn>
              <a:cxn ang="0">
                <a:pos x="1011" y="241"/>
              </a:cxn>
              <a:cxn ang="0">
                <a:pos x="976" y="264"/>
              </a:cxn>
              <a:cxn ang="0">
                <a:pos x="913" y="268"/>
              </a:cxn>
              <a:cxn ang="0">
                <a:pos x="165" y="273"/>
              </a:cxn>
              <a:cxn ang="0">
                <a:pos x="117" y="258"/>
              </a:cxn>
              <a:cxn ang="0">
                <a:pos x="83" y="233"/>
              </a:cxn>
              <a:cxn ang="0">
                <a:pos x="54" y="198"/>
              </a:cxn>
              <a:cxn ang="0">
                <a:pos x="25" y="146"/>
              </a:cxn>
              <a:cxn ang="0">
                <a:pos x="6" y="85"/>
              </a:cxn>
              <a:cxn ang="0">
                <a:pos x="0" y="39"/>
              </a:cxn>
              <a:cxn ang="0">
                <a:pos x="0" y="0"/>
              </a:cxn>
            </a:cxnLst>
            <a:rect l="0" t="0" r="r" b="b"/>
            <a:pathLst>
              <a:path w="1107" h="273">
                <a:moveTo>
                  <a:pt x="0" y="0"/>
                </a:moveTo>
                <a:lnTo>
                  <a:pt x="1107" y="0"/>
                </a:lnTo>
                <a:lnTo>
                  <a:pt x="1105" y="54"/>
                </a:lnTo>
                <a:lnTo>
                  <a:pt x="1096" y="104"/>
                </a:lnTo>
                <a:lnTo>
                  <a:pt x="1086" y="139"/>
                </a:lnTo>
                <a:lnTo>
                  <a:pt x="1071" y="169"/>
                </a:lnTo>
                <a:lnTo>
                  <a:pt x="1044" y="210"/>
                </a:lnTo>
                <a:lnTo>
                  <a:pt x="1011" y="241"/>
                </a:lnTo>
                <a:lnTo>
                  <a:pt x="976" y="264"/>
                </a:lnTo>
                <a:lnTo>
                  <a:pt x="913" y="268"/>
                </a:lnTo>
                <a:lnTo>
                  <a:pt x="165" y="273"/>
                </a:lnTo>
                <a:lnTo>
                  <a:pt x="117" y="258"/>
                </a:lnTo>
                <a:lnTo>
                  <a:pt x="83" y="233"/>
                </a:lnTo>
                <a:lnTo>
                  <a:pt x="54" y="198"/>
                </a:lnTo>
                <a:lnTo>
                  <a:pt x="25" y="146"/>
                </a:lnTo>
                <a:lnTo>
                  <a:pt x="6" y="85"/>
                </a:lnTo>
                <a:lnTo>
                  <a:pt x="0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1939925" y="2668588"/>
            <a:ext cx="377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2028825" y="2700338"/>
            <a:ext cx="1984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rgbClr val="0C2074"/>
                </a:solidFill>
              </a:rPr>
              <a:t>N+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6297613" y="2668588"/>
            <a:ext cx="3603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6386513" y="2700338"/>
            <a:ext cx="211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C2074"/>
                </a:solidFill>
              </a:rPr>
              <a:t>SN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2492375" y="2082800"/>
            <a:ext cx="73025" cy="514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3368675" y="2082800"/>
            <a:ext cx="196850" cy="514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3368675" y="2522538"/>
            <a:ext cx="149225" cy="7461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2422525" y="2522538"/>
            <a:ext cx="147638" cy="7461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2197100" y="2595563"/>
            <a:ext cx="3981450" cy="7302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6183313" y="2584450"/>
            <a:ext cx="514350" cy="746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2576513" y="2008188"/>
            <a:ext cx="784225" cy="8731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561975" y="2595563"/>
            <a:ext cx="1636713" cy="730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1" name="Rectangle 39"/>
          <p:cNvSpPr>
            <a:spLocks noChangeArrowheads="1"/>
          </p:cNvSpPr>
          <p:nvPr/>
        </p:nvSpPr>
        <p:spPr bwMode="auto">
          <a:xfrm>
            <a:off x="2209800" y="2511425"/>
            <a:ext cx="209550" cy="74613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2501900" y="1935163"/>
            <a:ext cx="1063625" cy="730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3516313" y="2511425"/>
            <a:ext cx="2124075" cy="74613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3443288" y="2008188"/>
            <a:ext cx="187325" cy="109537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3368675" y="2008188"/>
            <a:ext cx="76200" cy="76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>
            <a:off x="2498725" y="1960563"/>
            <a:ext cx="73025" cy="15557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2493963" y="1971675"/>
            <a:ext cx="73025" cy="76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3000375" y="1870075"/>
            <a:ext cx="600075" cy="73025"/>
          </a:xfrm>
          <a:prstGeom prst="rect">
            <a:avLst/>
          </a:prstGeom>
          <a:solidFill>
            <a:srgbClr val="8080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79" name="Freeform 47"/>
          <p:cNvSpPr>
            <a:spLocks/>
          </p:cNvSpPr>
          <p:nvPr/>
        </p:nvSpPr>
        <p:spPr bwMode="auto">
          <a:xfrm>
            <a:off x="3506788" y="1874838"/>
            <a:ext cx="98425" cy="619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" y="0"/>
              </a:cxn>
              <a:cxn ang="0">
                <a:pos x="113" y="617"/>
              </a:cxn>
              <a:cxn ang="0">
                <a:pos x="6" y="617"/>
              </a:cxn>
              <a:cxn ang="0">
                <a:pos x="0" y="0"/>
              </a:cxn>
            </a:cxnLst>
            <a:rect l="0" t="0" r="r" b="b"/>
            <a:pathLst>
              <a:path w="113" h="617">
                <a:moveTo>
                  <a:pt x="0" y="0"/>
                </a:moveTo>
                <a:lnTo>
                  <a:pt x="113" y="0"/>
                </a:lnTo>
                <a:lnTo>
                  <a:pt x="113" y="617"/>
                </a:lnTo>
                <a:lnTo>
                  <a:pt x="6" y="617"/>
                </a:lnTo>
                <a:lnTo>
                  <a:pt x="0" y="0"/>
                </a:lnTo>
                <a:close/>
              </a:path>
            </a:pathLst>
          </a:custGeom>
          <a:solidFill>
            <a:srgbClr val="808000"/>
          </a:solidFill>
          <a:ln w="9525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3582988" y="2360613"/>
            <a:ext cx="495300" cy="133350"/>
          </a:xfrm>
          <a:prstGeom prst="rect">
            <a:avLst/>
          </a:prstGeom>
          <a:solidFill>
            <a:srgbClr val="8080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4365625" y="3892550"/>
            <a:ext cx="2085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82" name="Rectangle 50"/>
          <p:cNvSpPr>
            <a:spLocks noChangeArrowheads="1"/>
          </p:cNvSpPr>
          <p:nvPr/>
        </p:nvSpPr>
        <p:spPr bwMode="auto">
          <a:xfrm>
            <a:off x="688975" y="3011488"/>
            <a:ext cx="8191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83" name="Rectangle 51"/>
          <p:cNvSpPr>
            <a:spLocks noChangeArrowheads="1"/>
          </p:cNvSpPr>
          <p:nvPr/>
        </p:nvSpPr>
        <p:spPr bwMode="auto">
          <a:xfrm>
            <a:off x="777875" y="3040063"/>
            <a:ext cx="700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C2074"/>
                </a:solidFill>
              </a:rPr>
              <a:t>P-sinker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684" name="Freeform 52"/>
          <p:cNvSpPr>
            <a:spLocks/>
          </p:cNvSpPr>
          <p:nvPr/>
        </p:nvSpPr>
        <p:spPr bwMode="auto">
          <a:xfrm>
            <a:off x="3228975" y="2659063"/>
            <a:ext cx="3468688" cy="30003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057" y="0"/>
              </a:cxn>
              <a:cxn ang="0">
                <a:pos x="4059" y="380"/>
              </a:cxn>
              <a:cxn ang="0">
                <a:pos x="608" y="378"/>
              </a:cxn>
              <a:cxn ang="0">
                <a:pos x="429" y="359"/>
              </a:cxn>
              <a:cxn ang="0">
                <a:pos x="308" y="326"/>
              </a:cxn>
              <a:cxn ang="0">
                <a:pos x="200" y="280"/>
              </a:cxn>
              <a:cxn ang="0">
                <a:pos x="93" y="210"/>
              </a:cxn>
              <a:cxn ang="0">
                <a:pos x="20" y="128"/>
              </a:cxn>
              <a:cxn ang="0">
                <a:pos x="0" y="66"/>
              </a:cxn>
              <a:cxn ang="0">
                <a:pos x="0" y="16"/>
              </a:cxn>
            </a:cxnLst>
            <a:rect l="0" t="0" r="r" b="b"/>
            <a:pathLst>
              <a:path w="4059" h="380">
                <a:moveTo>
                  <a:pt x="0" y="16"/>
                </a:moveTo>
                <a:lnTo>
                  <a:pt x="4057" y="0"/>
                </a:lnTo>
                <a:lnTo>
                  <a:pt x="4059" y="380"/>
                </a:lnTo>
                <a:lnTo>
                  <a:pt x="608" y="378"/>
                </a:lnTo>
                <a:lnTo>
                  <a:pt x="429" y="359"/>
                </a:lnTo>
                <a:lnTo>
                  <a:pt x="308" y="326"/>
                </a:lnTo>
                <a:lnTo>
                  <a:pt x="200" y="280"/>
                </a:lnTo>
                <a:lnTo>
                  <a:pt x="93" y="210"/>
                </a:lnTo>
                <a:lnTo>
                  <a:pt x="20" y="128"/>
                </a:lnTo>
                <a:lnTo>
                  <a:pt x="0" y="66"/>
                </a:lnTo>
                <a:lnTo>
                  <a:pt x="0" y="16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85" name="Rectangle 53"/>
          <p:cNvSpPr>
            <a:spLocks noChangeArrowheads="1"/>
          </p:cNvSpPr>
          <p:nvPr/>
        </p:nvSpPr>
        <p:spPr bwMode="auto">
          <a:xfrm>
            <a:off x="5095875" y="2693988"/>
            <a:ext cx="4699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86" name="Freeform 54"/>
          <p:cNvSpPr>
            <a:spLocks/>
          </p:cNvSpPr>
          <p:nvPr/>
        </p:nvSpPr>
        <p:spPr bwMode="auto">
          <a:xfrm>
            <a:off x="6157913" y="2654300"/>
            <a:ext cx="542925" cy="196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4" y="0"/>
              </a:cxn>
              <a:cxn ang="0">
                <a:pos x="678" y="244"/>
              </a:cxn>
              <a:cxn ang="0">
                <a:pos x="146" y="248"/>
              </a:cxn>
              <a:cxn ang="0">
                <a:pos x="79" y="215"/>
              </a:cxn>
              <a:cxn ang="0">
                <a:pos x="58" y="194"/>
              </a:cxn>
              <a:cxn ang="0">
                <a:pos x="37" y="165"/>
              </a:cxn>
              <a:cxn ang="0">
                <a:pos x="19" y="121"/>
              </a:cxn>
              <a:cxn ang="0">
                <a:pos x="4" y="71"/>
              </a:cxn>
              <a:cxn ang="0">
                <a:pos x="0" y="32"/>
              </a:cxn>
              <a:cxn ang="0">
                <a:pos x="0" y="0"/>
              </a:cxn>
            </a:cxnLst>
            <a:rect l="0" t="0" r="r" b="b"/>
            <a:pathLst>
              <a:path w="684" h="248">
                <a:moveTo>
                  <a:pt x="0" y="0"/>
                </a:moveTo>
                <a:lnTo>
                  <a:pt x="684" y="0"/>
                </a:lnTo>
                <a:lnTo>
                  <a:pt x="678" y="244"/>
                </a:lnTo>
                <a:lnTo>
                  <a:pt x="146" y="248"/>
                </a:lnTo>
                <a:lnTo>
                  <a:pt x="79" y="215"/>
                </a:lnTo>
                <a:lnTo>
                  <a:pt x="58" y="194"/>
                </a:lnTo>
                <a:lnTo>
                  <a:pt x="37" y="165"/>
                </a:lnTo>
                <a:lnTo>
                  <a:pt x="19" y="121"/>
                </a:lnTo>
                <a:lnTo>
                  <a:pt x="4" y="71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87" name="Rectangle 55"/>
          <p:cNvSpPr>
            <a:spLocks noChangeArrowheads="1"/>
          </p:cNvSpPr>
          <p:nvPr/>
        </p:nvSpPr>
        <p:spPr bwMode="auto">
          <a:xfrm>
            <a:off x="3963988" y="1579563"/>
            <a:ext cx="831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900" b="1">
                <a:solidFill>
                  <a:srgbClr val="0C2074"/>
                </a:solidFill>
              </a:rPr>
              <a:t>  </a:t>
            </a:r>
            <a:r>
              <a:rPr lang="en-US" sz="1900" b="1">
                <a:solidFill>
                  <a:schemeClr val="tx1"/>
                </a:solidFill>
              </a:rPr>
              <a:t>shield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3757613" y="1800225"/>
            <a:ext cx="233362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89" name="Freeform 57"/>
          <p:cNvSpPr>
            <a:spLocks/>
          </p:cNvSpPr>
          <p:nvPr/>
        </p:nvSpPr>
        <p:spPr bwMode="auto">
          <a:xfrm>
            <a:off x="3686175" y="1936750"/>
            <a:ext cx="104775" cy="96838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0" y="122"/>
              </a:cxn>
              <a:cxn ang="0">
                <a:pos x="130" y="97"/>
              </a:cxn>
              <a:cxn ang="0">
                <a:pos x="55" y="0"/>
              </a:cxn>
            </a:cxnLst>
            <a:rect l="0" t="0" r="r" b="b"/>
            <a:pathLst>
              <a:path w="130" h="122">
                <a:moveTo>
                  <a:pt x="55" y="0"/>
                </a:moveTo>
                <a:lnTo>
                  <a:pt x="0" y="122"/>
                </a:lnTo>
                <a:lnTo>
                  <a:pt x="130" y="97"/>
                </a:lnTo>
                <a:lnTo>
                  <a:pt x="55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90" name="Rectangle 58"/>
          <p:cNvSpPr>
            <a:spLocks noChangeArrowheads="1"/>
          </p:cNvSpPr>
          <p:nvPr/>
        </p:nvSpPr>
        <p:spPr bwMode="auto">
          <a:xfrm>
            <a:off x="6267450" y="2627313"/>
            <a:ext cx="3794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691" name="Rectangle 59"/>
          <p:cNvSpPr>
            <a:spLocks noChangeArrowheads="1"/>
          </p:cNvSpPr>
          <p:nvPr/>
        </p:nvSpPr>
        <p:spPr bwMode="auto">
          <a:xfrm>
            <a:off x="6356350" y="2659063"/>
            <a:ext cx="1984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rgbClr val="0C2074"/>
                </a:solidFill>
              </a:rPr>
              <a:t>N+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9692" name="Rectangle 60"/>
          <p:cNvSpPr>
            <a:spLocks noChangeArrowheads="1"/>
          </p:cNvSpPr>
          <p:nvPr/>
        </p:nvSpPr>
        <p:spPr bwMode="auto">
          <a:xfrm>
            <a:off x="6178550" y="2082800"/>
            <a:ext cx="525463" cy="5127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6178550" y="2082800"/>
            <a:ext cx="527050" cy="514350"/>
            <a:chOff x="4467" y="1709"/>
            <a:chExt cx="332" cy="324"/>
          </a:xfrm>
        </p:grpSpPr>
        <p:sp>
          <p:nvSpPr>
            <p:cNvPr id="69694" name="Rectangle 62"/>
            <p:cNvSpPr>
              <a:spLocks noChangeArrowheads="1"/>
            </p:cNvSpPr>
            <p:nvPr/>
          </p:nvSpPr>
          <p:spPr bwMode="auto">
            <a:xfrm>
              <a:off x="4467" y="1709"/>
              <a:ext cx="331" cy="32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695" name="Rectangle 63"/>
            <p:cNvSpPr>
              <a:spLocks noChangeArrowheads="1"/>
            </p:cNvSpPr>
            <p:nvPr/>
          </p:nvSpPr>
          <p:spPr bwMode="auto">
            <a:xfrm>
              <a:off x="4467" y="1709"/>
              <a:ext cx="331" cy="323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696" name="Rectangle 64"/>
            <p:cNvSpPr>
              <a:spLocks noChangeArrowheads="1"/>
            </p:cNvSpPr>
            <p:nvPr/>
          </p:nvSpPr>
          <p:spPr bwMode="auto">
            <a:xfrm>
              <a:off x="4467" y="1709"/>
              <a:ext cx="332" cy="3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697" name="Rectangle 65"/>
            <p:cNvSpPr>
              <a:spLocks noChangeArrowheads="1"/>
            </p:cNvSpPr>
            <p:nvPr/>
          </p:nvSpPr>
          <p:spPr bwMode="auto">
            <a:xfrm>
              <a:off x="4467" y="1709"/>
              <a:ext cx="331" cy="32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9698" name="Rectangle 66"/>
          <p:cNvSpPr>
            <a:spLocks noChangeArrowheads="1"/>
          </p:cNvSpPr>
          <p:nvPr/>
        </p:nvSpPr>
        <p:spPr bwMode="auto">
          <a:xfrm>
            <a:off x="560388" y="2082800"/>
            <a:ext cx="1416050" cy="5127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560388" y="2082800"/>
            <a:ext cx="1417637" cy="514350"/>
            <a:chOff x="928" y="1709"/>
            <a:chExt cx="893" cy="324"/>
          </a:xfrm>
        </p:grpSpPr>
        <p:sp>
          <p:nvSpPr>
            <p:cNvPr id="69700" name="Rectangle 68"/>
            <p:cNvSpPr>
              <a:spLocks noChangeArrowheads="1"/>
            </p:cNvSpPr>
            <p:nvPr/>
          </p:nvSpPr>
          <p:spPr bwMode="auto">
            <a:xfrm>
              <a:off x="928" y="1709"/>
              <a:ext cx="892" cy="32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701" name="Rectangle 69"/>
            <p:cNvSpPr>
              <a:spLocks noChangeArrowheads="1"/>
            </p:cNvSpPr>
            <p:nvPr/>
          </p:nvSpPr>
          <p:spPr bwMode="auto">
            <a:xfrm>
              <a:off x="928" y="1709"/>
              <a:ext cx="892" cy="323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702" name="Rectangle 70"/>
            <p:cNvSpPr>
              <a:spLocks noChangeArrowheads="1"/>
            </p:cNvSpPr>
            <p:nvPr/>
          </p:nvSpPr>
          <p:spPr bwMode="auto">
            <a:xfrm>
              <a:off x="928" y="1709"/>
              <a:ext cx="893" cy="3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703" name="Rectangle 71"/>
            <p:cNvSpPr>
              <a:spLocks noChangeArrowheads="1"/>
            </p:cNvSpPr>
            <p:nvPr/>
          </p:nvSpPr>
          <p:spPr bwMode="auto">
            <a:xfrm>
              <a:off x="928" y="1709"/>
              <a:ext cx="892" cy="32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9704" name="Rectangle 72"/>
          <p:cNvSpPr>
            <a:spLocks noChangeArrowheads="1"/>
          </p:cNvSpPr>
          <p:nvPr/>
        </p:nvSpPr>
        <p:spPr bwMode="auto">
          <a:xfrm>
            <a:off x="830263" y="2179638"/>
            <a:ext cx="7318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705" name="Rectangle 73"/>
          <p:cNvSpPr>
            <a:spLocks noChangeArrowheads="1"/>
          </p:cNvSpPr>
          <p:nvPr/>
        </p:nvSpPr>
        <p:spPr bwMode="auto">
          <a:xfrm>
            <a:off x="915988" y="2189163"/>
            <a:ext cx="604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C2074"/>
                </a:solidFill>
              </a:rPr>
              <a:t>Source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706" name="Rectangle 74"/>
          <p:cNvSpPr>
            <a:spLocks noChangeArrowheads="1"/>
          </p:cNvSpPr>
          <p:nvPr/>
        </p:nvSpPr>
        <p:spPr bwMode="auto">
          <a:xfrm>
            <a:off x="6154738" y="2192338"/>
            <a:ext cx="6270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707" name="Rectangle 75"/>
          <p:cNvSpPr>
            <a:spLocks noChangeArrowheads="1"/>
          </p:cNvSpPr>
          <p:nvPr/>
        </p:nvSpPr>
        <p:spPr bwMode="auto">
          <a:xfrm>
            <a:off x="6243638" y="2219325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C2074"/>
                </a:solidFill>
              </a:rPr>
              <a:t>Drain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708" name="Rectangle 76"/>
          <p:cNvSpPr>
            <a:spLocks noChangeArrowheads="1"/>
          </p:cNvSpPr>
          <p:nvPr/>
        </p:nvSpPr>
        <p:spPr bwMode="auto">
          <a:xfrm>
            <a:off x="2682875" y="2205038"/>
            <a:ext cx="5667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709" name="Rectangle 77"/>
          <p:cNvSpPr>
            <a:spLocks noChangeArrowheads="1"/>
          </p:cNvSpPr>
          <p:nvPr/>
        </p:nvSpPr>
        <p:spPr bwMode="auto">
          <a:xfrm>
            <a:off x="2771775" y="2232025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C2074"/>
                </a:solidFill>
              </a:rPr>
              <a:t>Gate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9710" name="Rectangle 78"/>
          <p:cNvSpPr>
            <a:spLocks noChangeArrowheads="1"/>
          </p:cNvSpPr>
          <p:nvPr/>
        </p:nvSpPr>
        <p:spPr bwMode="auto">
          <a:xfrm>
            <a:off x="3792538" y="2681288"/>
            <a:ext cx="504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711" name="Rectangle 79"/>
          <p:cNvSpPr>
            <a:spLocks noChangeArrowheads="1"/>
          </p:cNvSpPr>
          <p:nvPr/>
        </p:nvSpPr>
        <p:spPr bwMode="auto">
          <a:xfrm>
            <a:off x="3430588" y="2082800"/>
            <a:ext cx="73025" cy="439738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712" name="Rectangle 80"/>
          <p:cNvSpPr>
            <a:spLocks noChangeArrowheads="1"/>
          </p:cNvSpPr>
          <p:nvPr/>
        </p:nvSpPr>
        <p:spPr bwMode="auto">
          <a:xfrm>
            <a:off x="2495550" y="2093913"/>
            <a:ext cx="71438" cy="4413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9713" name="Rectangle 81"/>
          <p:cNvSpPr>
            <a:spLocks noChangeArrowheads="1"/>
          </p:cNvSpPr>
          <p:nvPr/>
        </p:nvSpPr>
        <p:spPr bwMode="auto">
          <a:xfrm>
            <a:off x="4067175" y="2586038"/>
            <a:ext cx="2098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2300">
                <a:solidFill>
                  <a:srgbClr val="0C2074"/>
                </a:solidFill>
              </a:rPr>
              <a:t> </a:t>
            </a:r>
            <a:r>
              <a:rPr lang="en-US">
                <a:solidFill>
                  <a:srgbClr val="0C2074"/>
                </a:solidFill>
              </a:rPr>
              <a:t>n- drain extension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9714" name="Rectangle 82"/>
          <p:cNvSpPr>
            <a:spLocks noGrp="1" noChangeArrowheads="1"/>
          </p:cNvSpPr>
          <p:nvPr>
            <p:ph type="title"/>
          </p:nvPr>
        </p:nvSpPr>
        <p:spPr>
          <a:xfrm>
            <a:off x="525463" y="0"/>
            <a:ext cx="7772400" cy="1143000"/>
          </a:xfrm>
          <a:noFill/>
          <a:ln/>
        </p:spPr>
        <p:txBody>
          <a:bodyPr/>
          <a:lstStyle/>
          <a:p>
            <a:r>
              <a:rPr lang="en-US" smtClean="0"/>
              <a:t>NXP LDMOS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8565</TotalTime>
  <Words>1206</Words>
  <Application>Microsoft Office PowerPoint</Application>
  <PresentationFormat>Bildspel på skärmen (4:3)</PresentationFormat>
  <Paragraphs>212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Office-tema</vt:lpstr>
      <vt:lpstr>The future of solid-state transistors</vt:lpstr>
      <vt:lpstr>Outline</vt:lpstr>
      <vt:lpstr>What is a DMOS? Double-diffused MOS</vt:lpstr>
      <vt:lpstr>History of LDMOS</vt:lpstr>
      <vt:lpstr>RF-LDMOS 28V</vt:lpstr>
      <vt:lpstr>  Infineon, 7th generation LDMOS</vt:lpstr>
      <vt:lpstr>Infineon, 8th generation LDMOS</vt:lpstr>
      <vt:lpstr>Cross-section of Freescale LDMOS</vt:lpstr>
      <vt:lpstr>NXP LDMOS technology</vt:lpstr>
      <vt:lpstr>Example: 100 W transistor</vt:lpstr>
      <vt:lpstr>LDMOS for high power</vt:lpstr>
      <vt:lpstr>VDMOS – for high power</vt:lpstr>
      <vt:lpstr>Alternative semiconductors</vt:lpstr>
      <vt:lpstr>GaN RF power</vt:lpstr>
      <vt:lpstr>GaN technology</vt:lpstr>
      <vt:lpstr>GaN performance</vt:lpstr>
      <vt:lpstr>Development trends</vt:lpstr>
      <vt:lpstr>50 V LDMOS performance</vt:lpstr>
      <vt:lpstr>Going for even higher voltages</vt:lpstr>
      <vt:lpstr>Double RESURF LDMOS</vt:lpstr>
      <vt:lpstr>Double RESURF</vt:lpstr>
      <vt:lpstr>Enhanced dual conduction layer LDMOS</vt:lpstr>
      <vt:lpstr>Excellent results</vt:lpstr>
      <vt:lpstr>High performance RF-LDMOS - next generation</vt:lpstr>
      <vt:lpstr>LDMOS on SiC hybrid substrate</vt:lpstr>
      <vt:lpstr>Si/SiC hybrid substrates - proof of concept</vt:lpstr>
      <vt:lpstr>Summary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Low-voltage LDMOS concepts for RF-power in advanced CMOS</dc:title>
  <dc:creator>jorgen</dc:creator>
  <cp:lastModifiedBy>jorgen</cp:lastModifiedBy>
  <cp:revision>104</cp:revision>
  <dcterms:created xsi:type="dcterms:W3CDTF">2013-04-24T14:24:02Z</dcterms:created>
  <dcterms:modified xsi:type="dcterms:W3CDTF">2013-06-17T18:02:28Z</dcterms:modified>
</cp:coreProperties>
</file>