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64" r:id="rId2"/>
    <p:sldId id="380" r:id="rId3"/>
    <p:sldId id="381" r:id="rId4"/>
    <p:sldId id="382" r:id="rId5"/>
    <p:sldId id="275" r:id="rId6"/>
    <p:sldId id="333" r:id="rId7"/>
    <p:sldId id="383" r:id="rId8"/>
    <p:sldId id="384" r:id="rId9"/>
    <p:sldId id="302" r:id="rId10"/>
    <p:sldId id="303" r:id="rId11"/>
    <p:sldId id="386" r:id="rId12"/>
    <p:sldId id="336" r:id="rId13"/>
    <p:sldId id="387" r:id="rId14"/>
    <p:sldId id="311" r:id="rId15"/>
    <p:sldId id="299" r:id="rId16"/>
    <p:sldId id="300" r:id="rId17"/>
    <p:sldId id="301" r:id="rId18"/>
    <p:sldId id="391" r:id="rId19"/>
    <p:sldId id="393" r:id="rId20"/>
    <p:sldId id="394" r:id="rId21"/>
    <p:sldId id="395" r:id="rId22"/>
    <p:sldId id="396" r:id="rId23"/>
    <p:sldId id="397" r:id="rId24"/>
    <p:sldId id="398" r:id="rId25"/>
    <p:sldId id="399" r:id="rId26"/>
    <p:sldId id="400" r:id="rId27"/>
    <p:sldId id="401" r:id="rId28"/>
    <p:sldId id="340" r:id="rId29"/>
    <p:sldId id="325" r:id="rId30"/>
    <p:sldId id="358" r:id="rId31"/>
    <p:sldId id="392" r:id="rId32"/>
    <p:sldId id="389" r:id="rId33"/>
    <p:sldId id="388" r:id="rId34"/>
    <p:sldId id="376" r:id="rId35"/>
    <p:sldId id="385" r:id="rId36"/>
    <p:sldId id="331" r:id="rId37"/>
    <p:sldId id="332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8" autoAdjust="0"/>
    <p:restoredTop sz="82627" autoAdjust="0"/>
  </p:normalViewPr>
  <p:slideViewPr>
    <p:cSldViewPr snapToGrid="0" snapToObjects="1">
      <p:cViewPr varScale="1">
        <p:scale>
          <a:sx n="92" d="100"/>
          <a:sy n="92" d="100"/>
        </p:scale>
        <p:origin x="-13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6"/>
    </p:cViewPr>
  </p:sorterViewPr>
  <p:notesViewPr>
    <p:cSldViewPr snapToGrid="0" snapToObjects="1">
      <p:cViewPr varScale="1">
        <p:scale>
          <a:sx n="70" d="100"/>
          <a:sy n="70" d="100"/>
        </p:scale>
        <p:origin x="-328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30BFE-8B68-453A-974A-01291161ACBC}" type="datetimeFigureOut">
              <a:rPr lang="en-US" smtClean="0"/>
              <a:pPr/>
              <a:t>6/11/2013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785E5-0F1D-4F68-9E58-1244B82446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2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66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72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0D76D-237C-4614-B894-D8966C3FAF8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screenshot</a:t>
            </a:r>
            <a:r>
              <a:rPr lang="en-US" baseline="0" dirty="0" smtClean="0"/>
              <a:t> of our website.</a:t>
            </a:r>
          </a:p>
          <a:p>
            <a:r>
              <a:rPr lang="en-US" baseline="0" dirty="0" smtClean="0"/>
              <a:t>We have implemented the scheme pioneered by the University of Glasgow. We are ready to give a free license (for some of our technologies) to companies who will demonstrate that they can turn it into a product.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785E5-0F1D-4F68-9E58-1244B824460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8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9C9736-8028-0A49-8695-76A650F613F1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440" y="2999945"/>
            <a:ext cx="1102596" cy="109151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019925" y="62865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F3CD4-AE83-4A4C-BA7A-F0B25ED851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C345A4-8559-4C61-BD29-6A6C4937091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11/06/2013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44CC99A-2082-488B-AD06-6D873AFBE95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6853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39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42997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7048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06"/>
          <a:stretch/>
        </p:blipFill>
        <p:spPr>
          <a:xfrm>
            <a:off x="3974592" y="2878269"/>
            <a:ext cx="1221946" cy="1216911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096758" y="4394827"/>
            <a:ext cx="2943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cern.ch</a:t>
            </a:r>
            <a:r>
              <a:rPr lang="en-US" dirty="0" smtClean="0"/>
              <a:t>/</a:t>
            </a:r>
            <a:r>
              <a:rPr lang="en-US" dirty="0" err="1" smtClean="0"/>
              <a:t>knowledgetransfer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26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14-Dec-2012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Christine Vollinger &amp; Fritz Caspers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88BA1-195F-4E49-83BB-3B7AA5EDC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6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800" y="2515818"/>
            <a:ext cx="8265984" cy="1826363"/>
          </a:xfrm>
        </p:spPr>
        <p:txBody>
          <a:bodyPr tIns="0" bIns="0" anchor="t"/>
          <a:lstStyle>
            <a:lvl1pPr algn="l">
              <a:buNone/>
              <a:defRPr kumimoji="0" lang="en-US" sz="4600" b="1" kern="1200" cap="none" spc="0" baseline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31800" y="1329869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Espace réservé pour une image  4"/>
          <p:cNvSpPr>
            <a:spLocks noGrp="1"/>
          </p:cNvSpPr>
          <p:nvPr>
            <p:ph type="pic" sz="quarter" idx="10" hasCustomPrompt="1"/>
          </p:nvPr>
        </p:nvSpPr>
        <p:spPr>
          <a:xfrm>
            <a:off x="996950" y="6210300"/>
            <a:ext cx="7687104" cy="552450"/>
          </a:xfrm>
        </p:spPr>
        <p:txBody>
          <a:bodyPr/>
          <a:lstStyle/>
          <a:p>
            <a:r>
              <a:rPr lang="fr-FR" dirty="0" smtClean="0"/>
              <a:t>LOGO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3" name="Image 2" descr="bande-02.eps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" y="6124202"/>
            <a:ext cx="9144000" cy="707202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99582" y="6302001"/>
            <a:ext cx="8244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Knowledge Transfer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|</a:t>
            </a:r>
            <a:r>
              <a:rPr lang="en-US" sz="1400" i="1" dirty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Accelerating </a:t>
            </a: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Innovation</a:t>
            </a:r>
            <a:r>
              <a:rPr lang="en-US" sz="1800" i="1" baseline="0" dirty="0" smtClean="0">
                <a:solidFill>
                  <a:schemeClr val="tx2">
                    <a:lumMod val="75000"/>
                  </a:schemeClr>
                </a:solidFill>
                <a:latin typeface="Helvetica Neue"/>
                <a:cs typeface="Helvetica Neue"/>
              </a:rPr>
              <a:t> </a:t>
            </a:r>
            <a:endParaRPr lang="en-US" sz="1000" dirty="0" smtClean="0"/>
          </a:p>
        </p:txBody>
      </p:sp>
      <p:sp>
        <p:nvSpPr>
          <p:cNvPr id="7" name="Rectangle 6"/>
          <p:cNvSpPr/>
          <p:nvPr userDrawn="1"/>
        </p:nvSpPr>
        <p:spPr>
          <a:xfrm>
            <a:off x="4079172" y="6395431"/>
            <a:ext cx="4629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latin typeface="+mn-lt"/>
                <a:cs typeface="Arial"/>
              </a:rPr>
              <a:t>TIARA Workshop</a:t>
            </a:r>
            <a:r>
              <a:rPr lang="en-US" sz="1000" b="1" baseline="0" dirty="0" smtClean="0">
                <a:latin typeface="+mn-lt"/>
                <a:cs typeface="Arial"/>
              </a:rPr>
              <a:t> on RF Power Generation for Accelerators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4" r:id="rId13"/>
    <p:sldLayoutId id="2147483675" r:id="rId14"/>
    <p:sldLayoutId id="2147483676" r:id="rId15"/>
    <p:sldLayoutId id="2147483678" r:id="rId16"/>
    <p:sldLayoutId id="2147483680" r:id="rId17"/>
    <p:sldLayoutId id="2147483679" r:id="rId18"/>
    <p:sldLayoutId id="2147483681" r:id="rId19"/>
    <p:sldLayoutId id="2147483682" r:id="rId20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archive.cern.ch/MediaArchive/Photo/Public/2010/1006109/1006109_05/1006109_05-A5-at-72-dpi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rn.ch/knowledgetransf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mail-TTO@cern.ch" TargetMode="External"/><Relationship Id="rId4" Type="http://schemas.openxmlformats.org/officeDocument/2006/relationships/hyperlink" Target="mailto:giovanni.anelli@cern.ch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291406"/>
            <a:ext cx="8265984" cy="233050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r"/>
            <a:r>
              <a:rPr lang="en-US" sz="4800" dirty="0" smtClean="0">
                <a:solidFill>
                  <a:srgbClr val="D30707"/>
                </a:solidFill>
              </a:rPr>
              <a:t>Knowledge </a:t>
            </a:r>
            <a:br>
              <a:rPr lang="en-US" sz="4800" dirty="0" smtClean="0">
                <a:solidFill>
                  <a:srgbClr val="D30707"/>
                </a:solidFill>
              </a:rPr>
            </a:br>
            <a:r>
              <a:rPr lang="en-US" sz="4800" dirty="0" smtClean="0">
                <a:solidFill>
                  <a:srgbClr val="D30707"/>
                </a:solidFill>
              </a:rPr>
              <a:t>Transfer </a:t>
            </a:r>
            <a:br>
              <a:rPr lang="en-US" sz="4800" dirty="0" smtClean="0">
                <a:solidFill>
                  <a:srgbClr val="D30707"/>
                </a:solidFill>
              </a:rPr>
            </a:br>
            <a:r>
              <a:rPr lang="en-US" sz="4800" dirty="0" smtClean="0">
                <a:solidFill>
                  <a:srgbClr val="D30707"/>
                </a:solidFill>
              </a:rPr>
              <a:t>@CERN</a:t>
            </a:r>
            <a:endParaRPr lang="en-US" sz="4800" dirty="0">
              <a:solidFill>
                <a:srgbClr val="D3070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39592" y="4296878"/>
            <a:ext cx="50581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/>
              <a:t>Giovanni Anelli</a:t>
            </a:r>
            <a:br>
              <a:rPr lang="en-US" sz="2800" dirty="0" smtClean="0"/>
            </a:b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Knowledge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Transfer </a:t>
            </a:r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Group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448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912813" y="1268760"/>
            <a:ext cx="7773987" cy="4800600"/>
          </a:xfrm>
        </p:spPr>
        <p:txBody>
          <a:bodyPr/>
          <a:lstStyle/>
          <a:p>
            <a:pPr defTabSz="1300163"/>
            <a:r>
              <a:rPr lang="en-US" sz="20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License and partnership with a start-up company</a:t>
            </a:r>
          </a:p>
          <a:p>
            <a:pPr defTabSz="1300163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>
                <a:ea typeface="ＭＳ Ｐゴシック"/>
                <a:cs typeface="ＭＳ Ｐゴシック"/>
              </a:rPr>
              <a:t>   </a:t>
            </a:r>
            <a:r>
              <a:rPr lang="en-US" sz="1800" dirty="0" smtClean="0">
                <a:ea typeface="ＭＳ Ｐゴシック"/>
                <a:cs typeface="ＭＳ Ｐゴシック"/>
              </a:rPr>
              <a:t>Development of a commercial product able to use </a:t>
            </a:r>
            <a:r>
              <a:rPr lang="en-US" sz="1800" dirty="0" smtClean="0"/>
              <a:t>diffused or indirect light and reach very high temperatures of up to 300 degrees</a:t>
            </a:r>
          </a:p>
          <a:p>
            <a:pPr defTabSz="1300163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 smtClean="0">
                <a:ea typeface="ＭＳ Ｐゴシック"/>
                <a:cs typeface="ＭＳ Ｐゴシック"/>
              </a:rPr>
              <a:t>	Development of a prototype production chain </a:t>
            </a:r>
          </a:p>
          <a:p>
            <a:pPr defTabSz="1300163">
              <a:spcBef>
                <a:spcPct val="0"/>
              </a:spcBef>
              <a:buFontTx/>
              <a:buChar char="•"/>
            </a:pPr>
            <a:endParaRPr lang="en-US" sz="4200" dirty="0" smtClean="0">
              <a:ea typeface="ＭＳ Ｐゴシック"/>
              <a:cs typeface="ＭＳ Ｐゴシック"/>
            </a:endParaRPr>
          </a:p>
        </p:txBody>
      </p:sp>
      <p:pic>
        <p:nvPicPr>
          <p:cNvPr id="12292" name="Picture 1" descr="http://technologytransfer.web.cern.ch/TechnologyTransfer/images/solarsr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80928"/>
            <a:ext cx="553359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to solar energy!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Vacuum is an excellent insulator!</a:t>
            </a:r>
            <a:endParaRPr lang="en-US" dirty="0"/>
          </a:p>
        </p:txBody>
      </p:sp>
      <p:pic>
        <p:nvPicPr>
          <p:cNvPr id="4" name="Picture 2" descr="C:\Documents and Settings\cmoreno\Escritorio\Comercial\Presentacion\02_Pictures\15_sn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222" y="1438867"/>
            <a:ext cx="6452989" cy="482181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874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1300163"/>
            <a:r>
              <a:rPr lang="en-US" sz="2000" dirty="0" smtClean="0">
                <a:solidFill>
                  <a:srgbClr val="FF0000"/>
                </a:solidFill>
              </a:rPr>
              <a:t>Civil-engineering company opened a new solar power plant</a:t>
            </a:r>
            <a:endParaRPr lang="en-US" sz="2000" dirty="0" smtClean="0">
              <a:solidFill>
                <a:srgbClr val="FF0000"/>
              </a:solidFill>
              <a:ea typeface="ＭＳ Ｐゴシック"/>
              <a:cs typeface="ＭＳ Ｐゴシック"/>
            </a:endParaRPr>
          </a:p>
          <a:p>
            <a:pPr defTabSz="1300163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>
                <a:ea typeface="ＭＳ Ｐゴシック"/>
                <a:cs typeface="ＭＳ Ｐゴシック"/>
              </a:rPr>
              <a:t> 	</a:t>
            </a:r>
            <a:r>
              <a:rPr lang="en-US" sz="1800" dirty="0" smtClean="0"/>
              <a:t>Environmentally friendly "solar field" heats close to 80,000 cubic </a:t>
            </a:r>
            <a:r>
              <a:rPr lang="en-US" sz="1800" dirty="0" err="1" smtClean="0"/>
              <a:t>metres</a:t>
            </a:r>
            <a:r>
              <a:rPr lang="en-US" sz="1800" dirty="0" smtClean="0"/>
              <a:t> of bitumen to 180 degrees.</a:t>
            </a:r>
            <a:endParaRPr lang="en-US" sz="1800" dirty="0" smtClean="0">
              <a:ea typeface="ＭＳ Ｐゴシック"/>
              <a:cs typeface="ＭＳ Ｐゴシック"/>
            </a:endParaRPr>
          </a:p>
          <a:p>
            <a:pPr defTabSz="1300163">
              <a:spcBef>
                <a:spcPct val="0"/>
              </a:spcBef>
              <a:buFontTx/>
              <a:buChar char="•"/>
            </a:pPr>
            <a:endParaRPr lang="en-US" sz="4200" dirty="0" smtClean="0">
              <a:ea typeface="ＭＳ Ｐゴシック"/>
              <a:cs typeface="ＭＳ Ｐゴシック"/>
            </a:endParaRPr>
          </a:p>
        </p:txBody>
      </p:sp>
      <p:pic>
        <p:nvPicPr>
          <p:cNvPr id="13316" name="Picture 4" descr="G:\Workspaces\r\RBE\Pictures\2010\Colas\29-04-2010\IMG_2910.JPG"/>
          <p:cNvPicPr>
            <a:picLocks noChangeAspect="1" noChangeArrowheads="1"/>
          </p:cNvPicPr>
          <p:nvPr/>
        </p:nvPicPr>
        <p:blipFill>
          <a:blip r:embed="rId2" cstate="print"/>
          <a:srcRect t="11346"/>
          <a:stretch>
            <a:fillRect/>
          </a:stretch>
        </p:blipFill>
        <p:spPr bwMode="auto">
          <a:xfrm>
            <a:off x="4787900" y="3213100"/>
            <a:ext cx="35814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Highslide J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213100"/>
            <a:ext cx="3600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panels plant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at GVA airport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5" y="1325563"/>
            <a:ext cx="6992215" cy="4667250"/>
          </a:xfrm>
        </p:spPr>
      </p:pic>
    </p:spTree>
    <p:extLst>
      <p:ext uri="{BB962C8B-B14F-4D97-AF65-F5344CB8AC3E}">
        <p14:creationId xmlns:p14="http://schemas.microsoft.com/office/powerpoint/2010/main" val="30293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2950"/>
            <a:ext cx="8226854" cy="4667421"/>
          </a:xfrm>
        </p:spPr>
        <p:txBody>
          <a:bodyPr/>
          <a:lstStyle/>
          <a:p>
            <a:pPr defTabSz="1300163"/>
            <a:r>
              <a:rPr lang="en-US" sz="2000" dirty="0" smtClean="0">
                <a:solidFill>
                  <a:srgbClr val="FF0000"/>
                </a:solidFill>
              </a:rPr>
              <a:t>Hybrid silicon pixel detectors </a:t>
            </a:r>
            <a:r>
              <a:rPr lang="en-US" sz="2000" dirty="0" smtClean="0"/>
              <a:t>for tracking applications in High Energy Physics</a:t>
            </a:r>
            <a:endParaRPr lang="en-US" sz="2000" dirty="0" smtClean="0">
              <a:solidFill>
                <a:srgbClr val="FF0000"/>
              </a:solidFill>
              <a:ea typeface="ＭＳ Ｐゴシック"/>
              <a:cs typeface="ＭＳ Ｐゴシック"/>
            </a:endParaRPr>
          </a:p>
          <a:p>
            <a:pPr defTabSz="1300163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>
                <a:ea typeface="ＭＳ Ｐゴシック"/>
                <a:cs typeface="ＭＳ Ｐゴシック"/>
              </a:rPr>
              <a:t>    </a:t>
            </a:r>
            <a:endParaRPr lang="en-US" sz="1800" dirty="0" smtClean="0">
              <a:ea typeface="ＭＳ Ｐゴシック"/>
              <a:cs typeface="ＭＳ Ｐゴシック"/>
            </a:endParaRPr>
          </a:p>
          <a:p>
            <a:pPr defTabSz="1300163">
              <a:spcBef>
                <a:spcPct val="0"/>
              </a:spcBef>
            </a:pPr>
            <a:endParaRPr lang="en-US" sz="4200" dirty="0" smtClean="0">
              <a:ea typeface="ＭＳ Ｐゴシック"/>
              <a:cs typeface="ＭＳ Ｐゴシック"/>
            </a:endParaRPr>
          </a:p>
        </p:txBody>
      </p:sp>
      <p:pic>
        <p:nvPicPr>
          <p:cNvPr id="8193" name="Picture 1" descr="153tracknotitle"/>
          <p:cNvPicPr>
            <a:picLocks noChangeAspect="1" noChangeArrowheads="1"/>
          </p:cNvPicPr>
          <p:nvPr/>
        </p:nvPicPr>
        <p:blipFill>
          <a:blip r:embed="rId2" cstate="print"/>
          <a:srcRect l="12100" t="29929" r="18152" b="21378"/>
          <a:stretch>
            <a:fillRect/>
          </a:stretch>
        </p:blipFill>
        <p:spPr bwMode="auto">
          <a:xfrm>
            <a:off x="2051720" y="2172208"/>
            <a:ext cx="524827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31640" y="5556584"/>
            <a:ext cx="6840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153 high energy particle tracks flying through a telescope of half a million pixels in the WA97 experiment back in 1995</a:t>
            </a:r>
            <a:endParaRPr lang="en-US" sz="16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pixel detectors (SPDs)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1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Medipix logo, click to en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9864" y="0"/>
            <a:ext cx="1224136" cy="1224136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Medipix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12813" y="1295400"/>
            <a:ext cx="7331595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family of single photon counting integrated circuits used in Hybrid Silicon Pixel Detectors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Medipix</a:t>
            </a:r>
            <a:r>
              <a:rPr lang="en-US" dirty="0" smtClean="0"/>
              <a:t> collaborations (close to 20 institutes) contributed to the development and dissemination of the technology</a:t>
            </a:r>
          </a:p>
          <a:p>
            <a:r>
              <a:rPr lang="en-US" dirty="0" smtClean="0"/>
              <a:t>A good example of how (fundamental) science fosters innovation which can be transferred to society… and back!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\\cern.ch\dfs\Users\c\cparrine\Documents\My Pictures\M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034888"/>
            <a:ext cx="6192688" cy="3709746"/>
          </a:xfrm>
          <a:prstGeom prst="rect">
            <a:avLst/>
          </a:prstGeom>
          <a:noFill/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115616" y="5635288"/>
            <a:ext cx="5366400" cy="63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 algn="just" eaLnBrk="1" hangingPunct="1">
              <a:spcBef>
                <a:spcPct val="20000"/>
              </a:spcBef>
              <a:defRPr/>
            </a:pPr>
            <a:r>
              <a:rPr lang="en-US" sz="2800" kern="0" dirty="0" smtClean="0">
                <a:latin typeface="Verdana" pitchFamily="34" charset="0"/>
              </a:rPr>
              <a:t>		</a:t>
            </a:r>
            <a:r>
              <a:rPr lang="en-US" sz="1400" kern="0" dirty="0" smtClean="0">
                <a:latin typeface="Verdana" pitchFamily="34" charset="0"/>
              </a:rPr>
              <a:t>(courtesy of </a:t>
            </a:r>
            <a:r>
              <a:rPr lang="en-GB" sz="1400" dirty="0" smtClean="0"/>
              <a:t>MARS </a:t>
            </a:r>
            <a:r>
              <a:rPr lang="en-GB" sz="1400" dirty="0" err="1" smtClean="0"/>
              <a:t>Bioimaging</a:t>
            </a:r>
            <a:r>
              <a:rPr lang="en-GB" sz="1400" dirty="0" smtClean="0"/>
              <a:t> Ltd</a:t>
            </a:r>
            <a:r>
              <a:rPr lang="en-US" sz="1400" kern="0" dirty="0" smtClean="0">
                <a:latin typeface="Verdana" pitchFamily="34" charset="0"/>
              </a:rPr>
              <a:t>) </a:t>
            </a:r>
          </a:p>
          <a:p>
            <a:pPr marL="514350" marR="0" lvl="0" indent="-5143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242800"/>
            <a:ext cx="7773987" cy="3960440"/>
          </a:xfrm>
        </p:spPr>
        <p:txBody>
          <a:bodyPr/>
          <a:lstStyle/>
          <a:p>
            <a:pPr defTabSz="1300163"/>
            <a:r>
              <a:rPr lang="en-US" sz="20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MARS project </a:t>
            </a:r>
          </a:p>
          <a:p>
            <a:pPr lvl="1" defTabSz="1300163"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   </a:t>
            </a:r>
            <a:r>
              <a:rPr lang="en-US" sz="1600" dirty="0" err="1" smtClean="0">
                <a:solidFill>
                  <a:srgbClr val="000000"/>
                </a:solidFill>
                <a:latin typeface="Verdana" pitchFamily="34" charset="0"/>
              </a:rPr>
              <a:t>Colour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CT X-ray scanner based on the </a:t>
            </a:r>
            <a:r>
              <a:rPr lang="en-US" sz="1600" dirty="0" err="1" smtClean="0">
                <a:solidFill>
                  <a:srgbClr val="000000"/>
                </a:solidFill>
                <a:latin typeface="Verdana" pitchFamily="34" charset="0"/>
              </a:rPr>
              <a:t>Medipix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</a:rPr>
              <a:t> technology</a:t>
            </a:r>
            <a:endParaRPr lang="en-US" sz="1600" dirty="0" smtClean="0">
              <a:ea typeface="ＭＳ Ｐゴシック"/>
              <a:cs typeface="ＭＳ Ｐゴシック"/>
            </a:endParaRPr>
          </a:p>
          <a:p>
            <a:pPr defTabSz="1300163">
              <a:spcBef>
                <a:spcPct val="0"/>
              </a:spcBef>
              <a:buFont typeface="Wingdings" pitchFamily="2" charset="2"/>
              <a:buNone/>
            </a:pPr>
            <a:r>
              <a:rPr lang="en-US" sz="1800" dirty="0" smtClean="0">
                <a:ea typeface="ＭＳ Ｐゴシック"/>
                <a:cs typeface="ＭＳ Ｐゴシック"/>
              </a:rPr>
              <a:t> </a:t>
            </a:r>
          </a:p>
          <a:p>
            <a:pPr defTabSz="1300163">
              <a:spcBef>
                <a:spcPct val="0"/>
              </a:spcBef>
            </a:pPr>
            <a:endParaRPr lang="en-US" sz="4200" dirty="0" smtClean="0">
              <a:ea typeface="ＭＳ Ｐゴシック"/>
              <a:cs typeface="ＭＳ Ｐゴシック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15262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Application: Medical imaging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27638"/>
            <a:ext cx="8226854" cy="4667421"/>
          </a:xfrm>
        </p:spPr>
        <p:txBody>
          <a:bodyPr/>
          <a:lstStyle/>
          <a:p>
            <a:pPr defTabSz="1300163"/>
            <a:r>
              <a:rPr lang="en-US" sz="2000" dirty="0" smtClean="0">
                <a:solidFill>
                  <a:srgbClr val="FF0000"/>
                </a:solidFill>
              </a:rPr>
              <a:t>Partnership and license agreements </a:t>
            </a:r>
            <a:r>
              <a:rPr lang="en-US" sz="2000" dirty="0" smtClean="0"/>
              <a:t>with a company to build a X-ray </a:t>
            </a:r>
            <a:r>
              <a:rPr lang="en-US" sz="2000" dirty="0" err="1" smtClean="0"/>
              <a:t>diffractometer</a:t>
            </a:r>
            <a:endParaRPr lang="en-US" sz="2000" dirty="0" smtClean="0"/>
          </a:p>
          <a:p>
            <a:pPr defTabSz="1300163">
              <a:buNone/>
            </a:pPr>
            <a:endParaRPr lang="en-US" sz="2000" dirty="0" smtClean="0"/>
          </a:p>
        </p:txBody>
      </p:sp>
      <p:pic>
        <p:nvPicPr>
          <p:cNvPr id="10" name="Picture 5" descr="PN5395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034888"/>
            <a:ext cx="435451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1538" y="146720"/>
            <a:ext cx="7815262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Application: Material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265" y="49560"/>
            <a:ext cx="7470648" cy="1143000"/>
          </a:xfrm>
        </p:spPr>
        <p:txBody>
          <a:bodyPr/>
          <a:lstStyle/>
          <a:p>
            <a:r>
              <a:rPr lang="en-US" dirty="0" err="1" smtClean="0"/>
              <a:t>Hadrontherapy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640627" y="1484784"/>
            <a:ext cx="5747797" cy="1722760"/>
            <a:chOff x="1506" y="459"/>
            <a:chExt cx="4028" cy="1419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/>
          </p:nvGraphicFramePr>
          <p:xfrm>
            <a:off x="1506" y="459"/>
            <a:ext cx="4028" cy="14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Bitmap Image" r:id="rId3" imgW="7000000" imgH="2657846" progId="PBrush">
                    <p:embed/>
                  </p:oleObj>
                </mc:Choice>
                <mc:Fallback>
                  <p:oleObj name="Bitmap Image" r:id="rId3" imgW="7000000" imgH="2657846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7225"/>
                        <a:stretch>
                          <a:fillRect/>
                        </a:stretch>
                      </p:blipFill>
                      <p:spPr bwMode="auto">
                        <a:xfrm>
                          <a:off x="1506" y="459"/>
                          <a:ext cx="4028" cy="14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28575">
                              <a:solidFill>
                                <a:srgbClr val="FFFF66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1558" y="1385"/>
              <a:ext cx="1784" cy="4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25000"/>
                </a:spcBef>
              </a:pPr>
              <a:r>
                <a:rPr lang="en-US" sz="1600" b="1" dirty="0">
                  <a:solidFill>
                    <a:schemeClr val="folHlink"/>
                  </a:solidFill>
                  <a:latin typeface="Arial" charset="0"/>
                </a:rPr>
                <a:t>charged </a:t>
              </a:r>
              <a:r>
                <a:rPr lang="en-US" sz="1600" b="1" dirty="0" err="1">
                  <a:solidFill>
                    <a:schemeClr val="folHlink"/>
                  </a:solidFill>
                  <a:latin typeface="Arial" charset="0"/>
                </a:rPr>
                <a:t>hadron</a:t>
              </a:r>
              <a:r>
                <a:rPr lang="en-US" sz="1600" b="1" dirty="0">
                  <a:solidFill>
                    <a:schemeClr val="folHlink"/>
                  </a:solidFill>
                  <a:latin typeface="Arial" charset="0"/>
                </a:rPr>
                <a:t> beam</a:t>
              </a:r>
            </a:p>
            <a:p>
              <a:pPr algn="ctr">
                <a:spcBef>
                  <a:spcPct val="25000"/>
                </a:spcBef>
              </a:pPr>
              <a:r>
                <a:rPr lang="en-US" sz="1600" b="1" dirty="0">
                  <a:solidFill>
                    <a:schemeClr val="folHlink"/>
                  </a:solidFill>
                  <a:latin typeface="Arial" charset="0"/>
                </a:rPr>
                <a:t>that loses energy in matter</a:t>
              </a:r>
              <a:endParaRPr lang="en-US" sz="1400" b="1" dirty="0">
                <a:solidFill>
                  <a:schemeClr val="folHlink"/>
                </a:solidFill>
                <a:latin typeface="Arial" charset="0"/>
              </a:endParaRP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4843" y="709"/>
              <a:ext cx="568" cy="47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solidFill>
                    <a:srgbClr val="00FF00"/>
                  </a:solidFill>
                  <a:latin typeface="Arial" charset="0"/>
                </a:rPr>
                <a:t>tumour</a:t>
              </a:r>
              <a:endParaRPr lang="en-US" sz="1600" b="1" dirty="0">
                <a:solidFill>
                  <a:srgbClr val="00FF00"/>
                </a:solidFill>
                <a:latin typeface="Arial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1600" b="1" dirty="0">
                  <a:solidFill>
                    <a:srgbClr val="00FF00"/>
                  </a:solidFill>
                  <a:latin typeface="Arial" charset="0"/>
                </a:rPr>
                <a:t>target</a:t>
              </a:r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4788024" y="3645024"/>
            <a:ext cx="4032126" cy="2556198"/>
            <a:chOff x="2794" y="2304"/>
            <a:chExt cx="2726" cy="1920"/>
          </a:xfrm>
        </p:grpSpPr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794" y="2304"/>
              <a:ext cx="2726" cy="1920"/>
              <a:chOff x="1882" y="1872"/>
              <a:chExt cx="2726" cy="1920"/>
            </a:xfrm>
          </p:grpSpPr>
          <p:grpSp>
            <p:nvGrpSpPr>
              <p:cNvPr id="12" name="Group 27"/>
              <p:cNvGrpSpPr>
                <a:grpSpLocks/>
              </p:cNvGrpSpPr>
              <p:nvPr/>
            </p:nvGrpSpPr>
            <p:grpSpPr bwMode="auto">
              <a:xfrm>
                <a:off x="1882" y="1880"/>
                <a:ext cx="2726" cy="1912"/>
                <a:chOff x="1882" y="1880"/>
                <a:chExt cx="3500" cy="2468"/>
              </a:xfrm>
            </p:grpSpPr>
            <p:sp>
              <p:nvSpPr>
                <p:cNvPr id="15" name="Rectangle 14"/>
                <p:cNvSpPr>
                  <a:spLocks noChangeArrowheads="1"/>
                </p:cNvSpPr>
                <p:nvPr/>
              </p:nvSpPr>
              <p:spPr bwMode="auto">
                <a:xfrm>
                  <a:off x="1882" y="1928"/>
                  <a:ext cx="3500" cy="2392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grpSp>
              <p:nvGrpSpPr>
                <p:cNvPr id="16" name="Group 15"/>
                <p:cNvGrpSpPr>
                  <a:grpSpLocks noChangeAspect="1"/>
                </p:cNvGrpSpPr>
                <p:nvPr/>
              </p:nvGrpSpPr>
              <p:grpSpPr bwMode="auto">
                <a:xfrm>
                  <a:off x="2191" y="1935"/>
                  <a:ext cx="3078" cy="2413"/>
                  <a:chOff x="2191" y="1935"/>
                  <a:chExt cx="3078" cy="2413"/>
                </a:xfrm>
              </p:grpSpPr>
              <p:sp>
                <p:nvSpPr>
                  <p:cNvPr id="22" name="AutoShape 16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2192" y="1936"/>
                    <a:ext cx="3077" cy="233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2191" y="1935"/>
                    <a:ext cx="3078" cy="2413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pic>
                <p:nvPicPr>
                  <p:cNvPr id="24" name="Picture 18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2295" y="2365"/>
                    <a:ext cx="1410" cy="14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5" name="Picture 19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3782" y="2365"/>
                    <a:ext cx="1360" cy="147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6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3576" y="3518"/>
                    <a:ext cx="390" cy="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7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2765" y="2120"/>
                    <a:ext cx="461" cy="1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300" b="1">
                        <a:solidFill>
                          <a:srgbClr val="FFFFFF"/>
                        </a:solidFill>
                        <a:latin typeface="Times New Roman" pitchFamily="18" charset="0"/>
                      </a:rPr>
                      <a:t>Photons</a:t>
                    </a:r>
                    <a:endParaRPr lang="en-US" sz="1600" b="1">
                      <a:solidFill>
                        <a:schemeClr val="folHlink"/>
                      </a:solidFill>
                      <a:latin typeface="Arial" charset="0"/>
                    </a:endParaRPr>
                  </a:p>
                </p:txBody>
              </p:sp>
              <p:sp>
                <p:nvSpPr>
                  <p:cNvPr id="28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180" y="2120"/>
                    <a:ext cx="446" cy="1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300" b="1">
                        <a:solidFill>
                          <a:srgbClr val="FFFFFF"/>
                        </a:solidFill>
                        <a:latin typeface="Times New Roman" pitchFamily="18" charset="0"/>
                      </a:rPr>
                      <a:t>Protons</a:t>
                    </a:r>
                    <a:endParaRPr lang="en-US" sz="1600" b="1">
                      <a:solidFill>
                        <a:schemeClr val="folHlink"/>
                      </a:solidFill>
                      <a:latin typeface="Arial" charset="0"/>
                    </a:endParaRPr>
                  </a:p>
                </p:txBody>
              </p:sp>
            </p:grpSp>
            <p:grpSp>
              <p:nvGrpSpPr>
                <p:cNvPr id="17" name="Group 23"/>
                <p:cNvGrpSpPr>
                  <a:grpSpLocks/>
                </p:cNvGrpSpPr>
                <p:nvPr/>
              </p:nvGrpSpPr>
              <p:grpSpPr bwMode="auto">
                <a:xfrm>
                  <a:off x="1882" y="1880"/>
                  <a:ext cx="3500" cy="2392"/>
                  <a:chOff x="1920" y="1855"/>
                  <a:chExt cx="3500" cy="2392"/>
                </a:xfrm>
              </p:grpSpPr>
              <p:sp>
                <p:nvSpPr>
                  <p:cNvPr id="20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1855"/>
                    <a:ext cx="3500" cy="2392"/>
                  </a:xfrm>
                  <a:prstGeom prst="rect">
                    <a:avLst/>
                  </a:prstGeom>
                  <a:solidFill>
                    <a:schemeClr val="bg2"/>
                  </a:solidFill>
                  <a:ln w="28575">
                    <a:solidFill>
                      <a:schemeClr val="bg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anchor="ctr">
                    <a:spAutoFit/>
                  </a:bodyPr>
                  <a:lstStyle/>
                  <a:p>
                    <a:endParaRPr lang="en-GB"/>
                  </a:p>
                </p:txBody>
              </p:sp>
              <p:graphicFrame>
                <p:nvGraphicFramePr>
                  <p:cNvPr id="21" name="Object 25"/>
                  <p:cNvGraphicFramePr>
                    <a:graphicFrameLocks noChangeAspect="1"/>
                  </p:cNvGraphicFramePr>
                  <p:nvPr/>
                </p:nvGraphicFramePr>
                <p:xfrm>
                  <a:off x="2230" y="1911"/>
                  <a:ext cx="3077" cy="233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49" name="Slide" r:id="rId8" imgW="5090050" imgH="3395611" progId="PowerPoint.Slide.8">
                          <p:embed/>
                        </p:oleObj>
                      </mc:Choice>
                      <mc:Fallback>
                        <p:oleObj name="Slide" r:id="rId8" imgW="5090050" imgH="3395611" progId="PowerPoint.Slide.8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 b="3232"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30" y="1911"/>
                                <a:ext cx="3077" cy="233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8" name="AutoShape 26"/>
                <p:cNvSpPr>
                  <a:spLocks noChangeArrowheads="1"/>
                </p:cNvSpPr>
                <p:nvPr/>
              </p:nvSpPr>
              <p:spPr bwMode="auto">
                <a:xfrm rot="719038">
                  <a:off x="3723" y="2511"/>
                  <a:ext cx="212" cy="470"/>
                </a:xfrm>
                <a:prstGeom prst="parallelogram">
                  <a:avLst>
                    <a:gd name="adj" fmla="val 25000"/>
                  </a:avLst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AutoShape 27"/>
                <p:cNvSpPr>
                  <a:spLocks noChangeArrowheads="1"/>
                </p:cNvSpPr>
                <p:nvPr/>
              </p:nvSpPr>
              <p:spPr bwMode="auto">
                <a:xfrm rot="594400">
                  <a:off x="3795" y="2069"/>
                  <a:ext cx="352" cy="602"/>
                </a:xfrm>
                <a:prstGeom prst="diamond">
                  <a:avLst/>
                </a:prstGeom>
                <a:solidFill>
                  <a:schemeClr val="bg2"/>
                </a:solidFill>
                <a:ln w="28575">
                  <a:solidFill>
                    <a:schemeClr val="bg2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3" name="Text Box 28"/>
              <p:cNvSpPr txBox="1">
                <a:spLocks noChangeArrowheads="1"/>
              </p:cNvSpPr>
              <p:nvPr/>
            </p:nvSpPr>
            <p:spPr bwMode="auto">
              <a:xfrm>
                <a:off x="2357" y="1872"/>
                <a:ext cx="715" cy="320"/>
              </a:xfrm>
              <a:prstGeom prst="rect">
                <a:avLst/>
              </a:prstGeom>
              <a:solidFill>
                <a:schemeClr val="bg2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30000"/>
                  </a:spcBef>
                </a:pPr>
                <a:endParaRPr lang="en-US" sz="1600" b="1" dirty="0">
                  <a:solidFill>
                    <a:schemeClr val="accent1"/>
                  </a:solidFill>
                  <a:latin typeface="Arial" charset="0"/>
                </a:endParaRPr>
              </a:p>
              <a:p>
                <a:pPr algn="ctr">
                  <a:lnSpc>
                    <a:spcPct val="70000"/>
                  </a:lnSpc>
                  <a:spcBef>
                    <a:spcPct val="30000"/>
                  </a:spcBef>
                </a:pPr>
                <a:r>
                  <a:rPr lang="en-US" sz="1600" b="1" dirty="0">
                    <a:solidFill>
                      <a:schemeClr val="tx2"/>
                    </a:solidFill>
                    <a:latin typeface="Arial" charset="0"/>
                  </a:rPr>
                  <a:t>X rays</a:t>
                </a:r>
              </a:p>
            </p:txBody>
          </p:sp>
          <p:sp>
            <p:nvSpPr>
              <p:cNvPr id="14" name="Text Box 29"/>
              <p:cNvSpPr txBox="1">
                <a:spLocks noChangeArrowheads="1"/>
              </p:cNvSpPr>
              <p:nvPr/>
            </p:nvSpPr>
            <p:spPr bwMode="auto">
              <a:xfrm>
                <a:off x="3441" y="1920"/>
                <a:ext cx="848" cy="324"/>
              </a:xfrm>
              <a:prstGeom prst="rect">
                <a:avLst/>
              </a:prstGeom>
              <a:solidFill>
                <a:schemeClr val="bg2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70000"/>
                  </a:lnSpc>
                  <a:spcBef>
                    <a:spcPct val="30000"/>
                  </a:spcBef>
                </a:pPr>
                <a:r>
                  <a:rPr lang="en-US" sz="1600" b="1" dirty="0">
                    <a:solidFill>
                      <a:schemeClr val="tx2"/>
                    </a:solidFill>
                    <a:latin typeface="Arial" charset="0"/>
                  </a:rPr>
                  <a:t>protons or</a:t>
                </a:r>
              </a:p>
              <a:p>
                <a:pPr algn="ctr">
                  <a:lnSpc>
                    <a:spcPct val="70000"/>
                  </a:lnSpc>
                  <a:spcBef>
                    <a:spcPct val="30000"/>
                  </a:spcBef>
                </a:pPr>
                <a:r>
                  <a:rPr lang="en-US" sz="1600" b="1" dirty="0">
                    <a:solidFill>
                      <a:schemeClr val="tx2"/>
                    </a:solidFill>
                    <a:latin typeface="Arial" charset="0"/>
                  </a:rPr>
                  <a:t>carbon ions</a:t>
                </a:r>
              </a:p>
            </p:txBody>
          </p:sp>
        </p:grpSp>
        <p:sp>
          <p:nvSpPr>
            <p:cNvPr id="10" name="Line 30"/>
            <p:cNvSpPr>
              <a:spLocks noChangeShapeType="1"/>
            </p:cNvSpPr>
            <p:nvPr/>
          </p:nvSpPr>
          <p:spPr bwMode="auto">
            <a:xfrm>
              <a:off x="4098" y="2978"/>
              <a:ext cx="318" cy="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GB"/>
            </a:p>
          </p:txBody>
        </p:sp>
        <p:sp>
          <p:nvSpPr>
            <p:cNvPr id="11" name="Line 31"/>
            <p:cNvSpPr>
              <a:spLocks noChangeShapeType="1"/>
            </p:cNvSpPr>
            <p:nvPr/>
          </p:nvSpPr>
          <p:spPr bwMode="auto">
            <a:xfrm>
              <a:off x="2898" y="2930"/>
              <a:ext cx="318" cy="9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  <p:sp>
        <p:nvSpPr>
          <p:cNvPr id="29" name="Text Box 42"/>
          <p:cNvSpPr txBox="1">
            <a:spLocks noChangeArrowheads="1"/>
          </p:cNvSpPr>
          <p:nvPr/>
        </p:nvSpPr>
        <p:spPr bwMode="auto">
          <a:xfrm>
            <a:off x="7935913" y="5824538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>
                <a:solidFill>
                  <a:schemeClr val="folHlink"/>
                </a:solidFill>
                <a:latin typeface="Arial" charset="0"/>
              </a:rPr>
              <a:t>GSI</a:t>
            </a:r>
          </a:p>
        </p:txBody>
      </p: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120347" y="1484784"/>
            <a:ext cx="25202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Hadron </a:t>
            </a:r>
            <a:r>
              <a:rPr lang="fr-FR" sz="2000" dirty="0" err="1" smtClean="0">
                <a:solidFill>
                  <a:schemeClr val="tx2"/>
                </a:solidFill>
              </a:rPr>
              <a:t>beams</a:t>
            </a:r>
            <a:r>
              <a:rPr lang="fr-FR" sz="2000" dirty="0" smtClean="0">
                <a:solidFill>
                  <a:schemeClr val="tx2"/>
                </a:solidFill>
              </a:rPr>
              <a:t>: </a:t>
            </a:r>
          </a:p>
          <a:p>
            <a:r>
              <a:rPr lang="fr-FR" sz="2000" dirty="0" smtClean="0">
                <a:solidFill>
                  <a:schemeClr val="tx2"/>
                </a:solidFill>
              </a:rPr>
              <a:t>new </a:t>
            </a:r>
            <a:r>
              <a:rPr lang="fr-FR" sz="2000" dirty="0" err="1">
                <a:solidFill>
                  <a:schemeClr val="tx2"/>
                </a:solidFill>
              </a:rPr>
              <a:t>treatment</a:t>
            </a:r>
            <a:r>
              <a:rPr lang="fr-FR" sz="2000" dirty="0">
                <a:solidFill>
                  <a:schemeClr val="tx2"/>
                </a:solidFill>
              </a:rPr>
              <a:t> </a:t>
            </a:r>
            <a:r>
              <a:rPr lang="fr-FR" sz="2000" dirty="0" err="1">
                <a:solidFill>
                  <a:schemeClr val="tx2"/>
                </a:solidFill>
              </a:rPr>
              <a:t>opportunities</a:t>
            </a:r>
            <a:r>
              <a:rPr lang="fr-FR" sz="2000" dirty="0">
                <a:solidFill>
                  <a:schemeClr val="tx2"/>
                </a:solidFill>
              </a:rPr>
              <a:t> for </a:t>
            </a:r>
            <a:r>
              <a:rPr lang="fr-FR" sz="2000" dirty="0" err="1" smtClean="0">
                <a:solidFill>
                  <a:schemeClr val="tx2"/>
                </a:solidFill>
              </a:rPr>
              <a:t>deep</a:t>
            </a:r>
            <a:r>
              <a:rPr lang="fr-FR" sz="2000" dirty="0" smtClean="0">
                <a:solidFill>
                  <a:schemeClr val="tx2"/>
                </a:solidFill>
              </a:rPr>
              <a:t>-</a:t>
            </a:r>
            <a:r>
              <a:rPr lang="fr-FR" sz="2000" dirty="0" err="1" smtClean="0">
                <a:solidFill>
                  <a:schemeClr val="tx2"/>
                </a:solidFill>
              </a:rPr>
              <a:t>seated</a:t>
            </a:r>
            <a:r>
              <a:rPr lang="fr-FR" sz="2000" dirty="0" smtClean="0">
                <a:solidFill>
                  <a:schemeClr val="tx2"/>
                </a:solidFill>
              </a:rPr>
              <a:t>  </a:t>
            </a:r>
            <a:r>
              <a:rPr lang="fr-FR" sz="2000" dirty="0" err="1" smtClean="0">
                <a:solidFill>
                  <a:schemeClr val="tx2"/>
                </a:solidFill>
              </a:rPr>
              <a:t>tumours</a:t>
            </a:r>
            <a:endParaRPr lang="fr-FR" sz="2000" dirty="0">
              <a:solidFill>
                <a:schemeClr val="tx2"/>
              </a:solidFill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0" y="3284984"/>
            <a:ext cx="4733789" cy="2520280"/>
          </a:xfrm>
          <a:prstGeom prst="rect">
            <a:avLst/>
          </a:prstGeom>
          <a:noFill/>
          <a:ln/>
        </p:spPr>
      </p:pic>
      <p:sp>
        <p:nvSpPr>
          <p:cNvPr id="32" name="Text Box 43"/>
          <p:cNvSpPr txBox="1">
            <a:spLocks noChangeArrowheads="1"/>
          </p:cNvSpPr>
          <p:nvPr/>
        </p:nvSpPr>
        <p:spPr bwMode="auto">
          <a:xfrm>
            <a:off x="-1" y="5661248"/>
            <a:ext cx="505736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2"/>
                </a:solidFill>
              </a:rPr>
              <a:t>C ions: 24 times more </a:t>
            </a:r>
            <a:r>
              <a:rPr lang="fr-FR" sz="2000" dirty="0" err="1" smtClean="0">
                <a:solidFill>
                  <a:schemeClr val="tx2"/>
                </a:solidFill>
              </a:rPr>
              <a:t>energy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r>
              <a:rPr lang="fr-FR" sz="2000" dirty="0" err="1" smtClean="0">
                <a:solidFill>
                  <a:schemeClr val="tx2"/>
                </a:solidFill>
              </a:rPr>
              <a:t>than</a:t>
            </a:r>
            <a:r>
              <a:rPr lang="fr-FR" sz="2000" dirty="0" smtClean="0">
                <a:solidFill>
                  <a:schemeClr val="tx2"/>
                </a:solidFill>
              </a:rPr>
              <a:t> protons</a:t>
            </a:r>
            <a:endParaRPr lang="fr-F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2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61800"/>
            <a:ext cx="6380018" cy="89397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KT </a:t>
            </a:r>
            <a:r>
              <a:rPr lang="en-US" sz="3600" dirty="0" smtClean="0"/>
              <a:t>Fund: To develop technologies to market matureness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457199" y="1269777"/>
            <a:ext cx="8040757" cy="27935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KT Fund is a financial instrument which helps bridging the gap between CERN and society</a:t>
            </a:r>
          </a:p>
          <a:p>
            <a:r>
              <a:rPr lang="en-US" dirty="0" smtClean="0"/>
              <a:t>The requests are evaluated by a Committee composed by all the Department Heads and members of the KT Group</a:t>
            </a:r>
          </a:p>
          <a:p>
            <a:r>
              <a:rPr lang="en-US" dirty="0" smtClean="0"/>
              <a:t>The 12 projects submitted in 2011 and 2012 were all judged excellent by the committee and financed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580" y="4033530"/>
            <a:ext cx="2464632" cy="220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4419" y="4033529"/>
            <a:ext cx="4115987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614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9464"/>
            <a:ext cx="7470648" cy="1143000"/>
          </a:xfrm>
        </p:spPr>
        <p:txBody>
          <a:bodyPr/>
          <a:lstStyle/>
          <a:p>
            <a:r>
              <a:rPr lang="en-US" dirty="0" smtClean="0"/>
              <a:t>KT: one of CERN’s missions</a:t>
            </a:r>
            <a:endParaRPr lang="en-US" dirty="0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0" y="947014"/>
            <a:ext cx="9144000" cy="5040560"/>
            <a:chOff x="76200" y="2257287"/>
            <a:chExt cx="12927013" cy="7343913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" y="2487613"/>
              <a:ext cx="12649200" cy="7113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76200" y="2362200"/>
              <a:ext cx="152400" cy="1143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dirty="0"/>
            </a:p>
          </p:txBody>
        </p:sp>
        <p:sp>
          <p:nvSpPr>
            <p:cNvPr id="9" name="Freeform 3"/>
            <p:cNvSpPr>
              <a:spLocks/>
            </p:cNvSpPr>
            <p:nvPr/>
          </p:nvSpPr>
          <p:spPr bwMode="auto">
            <a:xfrm>
              <a:off x="144463" y="2362200"/>
              <a:ext cx="12605543" cy="1143000"/>
            </a:xfrm>
            <a:custGeom>
              <a:avLst/>
              <a:gdLst>
                <a:gd name="T0" fmla="*/ 0 w 8016"/>
                <a:gd name="T1" fmla="*/ 2147483647 h 576"/>
                <a:gd name="T2" fmla="*/ 2147483647 w 8016"/>
                <a:gd name="T3" fmla="*/ 2147483647 h 576"/>
                <a:gd name="T4" fmla="*/ 2147483647 w 8016"/>
                <a:gd name="T5" fmla="*/ 2147483647 h 576"/>
                <a:gd name="T6" fmla="*/ 2147483647 w 8016"/>
                <a:gd name="T7" fmla="*/ 2147483647 h 576"/>
                <a:gd name="T8" fmla="*/ 2147483647 w 8016"/>
                <a:gd name="T9" fmla="*/ 0 h 576"/>
                <a:gd name="T10" fmla="*/ 0 w 8016"/>
                <a:gd name="T11" fmla="*/ 0 h 576"/>
                <a:gd name="T12" fmla="*/ 0 w 8016"/>
                <a:gd name="T13" fmla="*/ 2147483647 h 5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16"/>
                <a:gd name="T22" fmla="*/ 0 h 576"/>
                <a:gd name="T23" fmla="*/ 8016 w 8016"/>
                <a:gd name="T24" fmla="*/ 576 h 57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16" h="576">
                  <a:moveTo>
                    <a:pt x="0" y="576"/>
                  </a:moveTo>
                  <a:lnTo>
                    <a:pt x="1776" y="576"/>
                  </a:lnTo>
                  <a:lnTo>
                    <a:pt x="2256" y="288"/>
                  </a:lnTo>
                  <a:lnTo>
                    <a:pt x="8016" y="288"/>
                  </a:lnTo>
                  <a:lnTo>
                    <a:pt x="8016" y="0"/>
                  </a:lnTo>
                  <a:lnTo>
                    <a:pt x="0" y="0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2801600" y="2362200"/>
              <a:ext cx="201613" cy="6096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GB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557213" y="3946526"/>
              <a:ext cx="5029200" cy="5562598"/>
            </a:xfrm>
            <a:custGeom>
              <a:avLst/>
              <a:gdLst>
                <a:gd name="T0" fmla="*/ 0 w 2832"/>
                <a:gd name="T1" fmla="*/ 2147483647 h 3936"/>
                <a:gd name="T2" fmla="*/ 2147483647 w 2832"/>
                <a:gd name="T3" fmla="*/ 2147483647 h 3936"/>
                <a:gd name="T4" fmla="*/ 2147483647 w 2832"/>
                <a:gd name="T5" fmla="*/ 0 h 3936"/>
                <a:gd name="T6" fmla="*/ 2147483647 w 2832"/>
                <a:gd name="T7" fmla="*/ 0 h 3936"/>
                <a:gd name="T8" fmla="*/ 2147483647 w 2832"/>
                <a:gd name="T9" fmla="*/ 2147483647 h 3936"/>
                <a:gd name="T10" fmla="*/ 0 w 2832"/>
                <a:gd name="T11" fmla="*/ 2147483647 h 3936"/>
                <a:gd name="T12" fmla="*/ 0 w 2832"/>
                <a:gd name="T13" fmla="*/ 2147483647 h 39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32"/>
                <a:gd name="T22" fmla="*/ 0 h 3936"/>
                <a:gd name="T23" fmla="*/ 2832 w 2832"/>
                <a:gd name="T24" fmla="*/ 3936 h 39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32" h="3936">
                  <a:moveTo>
                    <a:pt x="0" y="384"/>
                  </a:moveTo>
                  <a:lnTo>
                    <a:pt x="1680" y="384"/>
                  </a:lnTo>
                  <a:lnTo>
                    <a:pt x="2160" y="0"/>
                  </a:lnTo>
                  <a:lnTo>
                    <a:pt x="2832" y="0"/>
                  </a:lnTo>
                  <a:lnTo>
                    <a:pt x="2832" y="3936"/>
                  </a:lnTo>
                  <a:lnTo>
                    <a:pt x="0" y="3936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bg1">
                <a:alpha val="8196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5928914" y="8447157"/>
              <a:ext cx="1524001" cy="538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 smtClean="0">
                  <a:solidFill>
                    <a:schemeClr val="bg1"/>
                  </a:solidFill>
                  <a:latin typeface="Arial" pitchFamily="34" charset="0"/>
                </a:rPr>
                <a:t>Matter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5725316" y="7293113"/>
              <a:ext cx="1843489" cy="538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itchFamily="34" charset="0"/>
                </a:rPr>
                <a:t>Molecule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6234310" y="6453809"/>
              <a:ext cx="152400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itchFamily="34" charset="0"/>
                </a:rPr>
                <a:t>Atom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6132511" y="4985026"/>
              <a:ext cx="1639890" cy="5381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itchFamily="34" charset="0"/>
                </a:rPr>
                <a:t>Electron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6946902" y="4250635"/>
              <a:ext cx="152400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itchFamily="34" charset="0"/>
                </a:rPr>
                <a:t>Proton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7455896" y="3306417"/>
              <a:ext cx="152400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itchFamily="34" charset="0"/>
                </a:rPr>
                <a:t>Quarks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8" name="Text Box 21"/>
            <p:cNvSpPr txBox="1">
              <a:spLocks noChangeArrowheads="1"/>
            </p:cNvSpPr>
            <p:nvPr/>
          </p:nvSpPr>
          <p:spPr bwMode="auto">
            <a:xfrm>
              <a:off x="5827115" y="5824330"/>
              <a:ext cx="1524001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800" b="1" dirty="0">
                  <a:solidFill>
                    <a:schemeClr val="bg1"/>
                  </a:solidFill>
                  <a:latin typeface="Arial" pitchFamily="34" charset="0"/>
                </a:rPr>
                <a:t>Nucleus</a:t>
              </a:r>
              <a:endParaRPr lang="en-US" b="1" dirty="0">
                <a:latin typeface="Arial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>
              <a:off x="7354097" y="5824330"/>
              <a:ext cx="610791" cy="314739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7557695" y="2257287"/>
              <a:ext cx="4808536" cy="76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2800" b="1" dirty="0">
                  <a:solidFill>
                    <a:srgbClr val="0070C0"/>
                  </a:solidFill>
                  <a:latin typeface="Optima"/>
                </a:rPr>
                <a:t>CERN Mission</a:t>
              </a:r>
              <a:endParaRPr lang="en-US" sz="3600" b="1" dirty="0">
                <a:solidFill>
                  <a:srgbClr val="0070C0"/>
                </a:solidFill>
                <a:latin typeface="Optima"/>
              </a:endParaRPr>
            </a:p>
          </p:txBody>
        </p:sp>
      </p:grpSp>
      <p:grpSp>
        <p:nvGrpSpPr>
          <p:cNvPr id="21" name="Group 16"/>
          <p:cNvGrpSpPr>
            <a:grpSpLocks/>
          </p:cNvGrpSpPr>
          <p:nvPr/>
        </p:nvGrpSpPr>
        <p:grpSpPr bwMode="auto">
          <a:xfrm>
            <a:off x="6012160" y="2924944"/>
            <a:ext cx="2880320" cy="2304256"/>
            <a:chOff x="0" y="0"/>
            <a:chExt cx="1714500" cy="1304925"/>
          </a:xfrm>
        </p:grpSpPr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23" name="Picture 13" descr="Picture 2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Rectangle 23"/>
          <p:cNvSpPr/>
          <p:nvPr/>
        </p:nvSpPr>
        <p:spPr>
          <a:xfrm>
            <a:off x="361819" y="2636912"/>
            <a:ext cx="3240360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Tx/>
            </a:pPr>
            <a:r>
              <a:rPr lang="en-GB" b="1" dirty="0" smtClean="0">
                <a:solidFill>
                  <a:srgbClr val="0070C0"/>
                </a:solidFill>
              </a:rPr>
              <a:t>Push back the frontiers of knowledge in nuclear research</a:t>
            </a:r>
          </a:p>
          <a:p>
            <a:pPr>
              <a:lnSpc>
                <a:spcPct val="90000"/>
              </a:lnSpc>
              <a:buClrTx/>
            </a:pPr>
            <a:endParaRPr lang="en-GB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ClrTx/>
            </a:pPr>
            <a:r>
              <a:rPr lang="en-GB" b="1" dirty="0" smtClean="0">
                <a:solidFill>
                  <a:srgbClr val="0070C0"/>
                </a:solidFill>
              </a:rPr>
              <a:t>Develop new technologies for accelerators and detectors</a:t>
            </a:r>
          </a:p>
          <a:p>
            <a:pPr>
              <a:lnSpc>
                <a:spcPct val="90000"/>
              </a:lnSpc>
              <a:buClrTx/>
            </a:pPr>
            <a:endParaRPr lang="en-GB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ClrTx/>
            </a:pPr>
            <a:r>
              <a:rPr lang="en-GB" b="1" dirty="0" smtClean="0">
                <a:solidFill>
                  <a:srgbClr val="0070C0"/>
                </a:solidFill>
              </a:rPr>
              <a:t>Train scientists and engineers of tomorrow</a:t>
            </a:r>
          </a:p>
          <a:p>
            <a:pPr>
              <a:lnSpc>
                <a:spcPct val="90000"/>
              </a:lnSpc>
              <a:buClrTx/>
            </a:pPr>
            <a:endParaRPr lang="en-GB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buClrTx/>
            </a:pPr>
            <a:r>
              <a:rPr lang="en-GB" b="1" dirty="0" smtClean="0">
                <a:solidFill>
                  <a:srgbClr val="0070C0"/>
                </a:solidFill>
              </a:rPr>
              <a:t>Unite people from different countries and cultures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 rot="5400000">
            <a:off x="2109936" y="4090864"/>
            <a:ext cx="32255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Optima"/>
              </a:rPr>
              <a:t>Knowledge Transfer</a:t>
            </a:r>
            <a:endParaRPr lang="en-US" sz="2400" b="1" dirty="0">
              <a:solidFill>
                <a:srgbClr val="0070C0"/>
              </a:solidFill>
              <a:latin typeface="Optima"/>
            </a:endParaRPr>
          </a:p>
        </p:txBody>
      </p:sp>
      <p:sp>
        <p:nvSpPr>
          <p:cNvPr id="27" name="Right Brace 26"/>
          <p:cNvSpPr/>
          <p:nvPr/>
        </p:nvSpPr>
        <p:spPr>
          <a:xfrm>
            <a:off x="3419872" y="2708920"/>
            <a:ext cx="72008" cy="3168352"/>
          </a:xfrm>
          <a:prstGeom prst="righ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230649" y="996546"/>
            <a:ext cx="2845917" cy="418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1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39" y="0"/>
            <a:ext cx="86996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KT Fund 2011 project:</a:t>
            </a:r>
            <a:br>
              <a:rPr lang="en-US" sz="3600" dirty="0" smtClean="0"/>
            </a:br>
            <a:r>
              <a:rPr lang="en-US" sz="3600" dirty="0" smtClean="0"/>
              <a:t>Flame/smoke detector and </a:t>
            </a:r>
            <a:r>
              <a:rPr lang="en-US" sz="3600" dirty="0" err="1" smtClean="0"/>
              <a:t>Rn</a:t>
            </a:r>
            <a:r>
              <a:rPr lang="en-US" sz="3600" dirty="0" smtClean="0"/>
              <a:t> detector</a:t>
            </a:r>
            <a:endParaRPr lang="en-GB" sz="3600" dirty="0"/>
          </a:p>
        </p:txBody>
      </p:sp>
      <p:sp>
        <p:nvSpPr>
          <p:cNvPr id="4" name="Rectangle 3"/>
          <p:cNvSpPr/>
          <p:nvPr/>
        </p:nvSpPr>
        <p:spPr>
          <a:xfrm>
            <a:off x="247039" y="1471358"/>
            <a:ext cx="3528392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Two demonstrators have been built and tested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Comparison with best commercial devices shows at least a factor 10 improvement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400" dirty="0" smtClean="0"/>
              <a:t>A number of companies interested in the technologies, two patents are </a:t>
            </a:r>
            <a:r>
              <a:rPr lang="en-GB" sz="2400" dirty="0" smtClean="0"/>
              <a:t>filed</a:t>
            </a:r>
            <a:endParaRPr lang="en-GB" sz="2400" dirty="0" smtClean="0"/>
          </a:p>
        </p:txBody>
      </p:sp>
      <p:pic>
        <p:nvPicPr>
          <p:cNvPr id="5" name="Picture 2" descr="\\cern.ch\dfs\Users\p\peskov\Documents\Flame detecto photos\DSC_3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63394" y="1235944"/>
            <a:ext cx="2680605" cy="2316293"/>
          </a:xfrm>
          <a:prstGeom prst="rect">
            <a:avLst/>
          </a:prstGeom>
          <a:noFill/>
        </p:spPr>
      </p:pic>
      <p:pic>
        <p:nvPicPr>
          <p:cNvPr id="6" name="Picture 3" descr="\\cern.ch\dfs\Users\p\peskov\Documents\Flame detecto photos\DSC_32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1545" y="1235944"/>
            <a:ext cx="2477657" cy="2321375"/>
          </a:xfrm>
          <a:prstGeom prst="rect">
            <a:avLst/>
          </a:prstGeom>
          <a:noFill/>
        </p:spPr>
      </p:pic>
      <p:pic>
        <p:nvPicPr>
          <p:cNvPr id="3" name="Picture 2" descr="image0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50" y="3634198"/>
            <a:ext cx="4097301" cy="267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736" y="303606"/>
            <a:ext cx="2827484" cy="121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44" y="4007707"/>
            <a:ext cx="2199758" cy="164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49" y="1835222"/>
            <a:ext cx="2695348" cy="170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598" y="233492"/>
            <a:ext cx="8226854" cy="94044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High power &amp; temperature RF load</a:t>
            </a:r>
            <a:endParaRPr lang="en-GB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4" y="1330036"/>
            <a:ext cx="6451923" cy="4652310"/>
          </a:xfrm>
        </p:spPr>
        <p:txBody>
          <a:bodyPr>
            <a:noAutofit/>
          </a:bodyPr>
          <a:lstStyle/>
          <a:p>
            <a:r>
              <a:rPr lang="en-US" sz="1200" b="1" dirty="0" smtClean="0"/>
              <a:t>A two </a:t>
            </a:r>
            <a:r>
              <a:rPr lang="en-US" sz="1200" b="1" dirty="0"/>
              <a:t>year </a:t>
            </a:r>
            <a:r>
              <a:rPr lang="en-US" sz="1200" b="1" dirty="0" smtClean="0"/>
              <a:t>KT fund project led by </a:t>
            </a:r>
            <a:r>
              <a:rPr lang="en-US" sz="1200" b="1" dirty="0"/>
              <a:t>S. Federmann, </a:t>
            </a:r>
            <a:r>
              <a:rPr lang="en-US" sz="1200" b="1" dirty="0" smtClean="0"/>
              <a:t>F</a:t>
            </a:r>
            <a:r>
              <a:rPr lang="en-US" sz="1200" b="1" dirty="0"/>
              <a:t>. </a:t>
            </a:r>
            <a:r>
              <a:rPr lang="en-US" sz="1200" b="1" dirty="0" smtClean="0"/>
              <a:t>Caspers and M</a:t>
            </a:r>
            <a:r>
              <a:rPr lang="en-US" sz="1200" b="1" dirty="0"/>
              <a:t>. </a:t>
            </a:r>
            <a:r>
              <a:rPr lang="en-US" sz="1200" b="1" dirty="0" smtClean="0"/>
              <a:t>Betz</a:t>
            </a:r>
          </a:p>
          <a:p>
            <a:r>
              <a:rPr lang="en-US" sz="1200" b="1" dirty="0" smtClean="0"/>
              <a:t>Goal: Convert </a:t>
            </a:r>
            <a:r>
              <a:rPr lang="en-US" sz="1200" b="1" dirty="0"/>
              <a:t>otherwise wasted RF power from particle accelerators to a technically useful form of </a:t>
            </a:r>
            <a:r>
              <a:rPr lang="en-US" sz="1200" b="1" dirty="0" smtClean="0"/>
              <a:t>heat; water </a:t>
            </a:r>
            <a:r>
              <a:rPr lang="en-US" sz="1200" b="1" dirty="0"/>
              <a:t>at 150 °C and 70 Bar or air at &gt; 600 °C</a:t>
            </a:r>
          </a:p>
          <a:p>
            <a:pPr lvl="1"/>
            <a:r>
              <a:rPr lang="en-US" sz="1100" dirty="0"/>
              <a:t>For </a:t>
            </a:r>
            <a:r>
              <a:rPr lang="en-US" sz="1100" dirty="0" smtClean="0"/>
              <a:t>water, a stacked </a:t>
            </a:r>
            <a:r>
              <a:rPr lang="en-US" sz="1100" dirty="0"/>
              <a:t>waveguide geometry, inside </a:t>
            </a:r>
            <a:r>
              <a:rPr lang="en-US" sz="1100" dirty="0" smtClean="0"/>
              <a:t>coated </a:t>
            </a:r>
            <a:r>
              <a:rPr lang="en-US" sz="1100" dirty="0"/>
              <a:t>with a thin layer of ferrite</a:t>
            </a:r>
          </a:p>
          <a:p>
            <a:pPr lvl="1"/>
            <a:r>
              <a:rPr lang="en-US" sz="1100" dirty="0"/>
              <a:t>For </a:t>
            </a:r>
            <a:r>
              <a:rPr lang="en-US" sz="1100" dirty="0" smtClean="0"/>
              <a:t>air, porous silicon </a:t>
            </a:r>
            <a:r>
              <a:rPr lang="en-US" sz="1100" dirty="0"/>
              <a:t>carbide blocks in a waveguide act as a heat exchanger</a:t>
            </a:r>
          </a:p>
          <a:p>
            <a:endParaRPr lang="en-GB" sz="1200" dirty="0" smtClean="0"/>
          </a:p>
          <a:p>
            <a:r>
              <a:rPr lang="en-GB" sz="1200" dirty="0" smtClean="0"/>
              <a:t>Low power prototype of the 2 loads constructed, </a:t>
            </a:r>
            <a:r>
              <a:rPr lang="en-GB" sz="1200" dirty="0" err="1" smtClean="0"/>
              <a:t>na</a:t>
            </a:r>
            <a:r>
              <a:rPr lang="en-US" sz="1200" dirty="0" err="1" smtClean="0"/>
              <a:t>rrowband</a:t>
            </a:r>
            <a:r>
              <a:rPr lang="en-US" sz="1200" dirty="0" smtClean="0"/>
              <a:t> material </a:t>
            </a:r>
            <a:r>
              <a:rPr lang="en-US" sz="1200" dirty="0"/>
              <a:t>measurements of ferrite on a rubber carrier and </a:t>
            </a:r>
            <a:r>
              <a:rPr lang="en-US" sz="1200" dirty="0" err="1"/>
              <a:t>SiC</a:t>
            </a:r>
            <a:r>
              <a:rPr lang="en-US" sz="1200" dirty="0"/>
              <a:t> foam in a waveguide at 400 </a:t>
            </a:r>
            <a:r>
              <a:rPr lang="en-US" sz="1200" dirty="0" smtClean="0"/>
              <a:t>MHz carried out</a:t>
            </a:r>
          </a:p>
          <a:p>
            <a:pPr lvl="1"/>
            <a:r>
              <a:rPr lang="en-GB" sz="1100" dirty="0" smtClean="0"/>
              <a:t>Presented </a:t>
            </a:r>
            <a:r>
              <a:rPr lang="en-GB" sz="1100" dirty="0"/>
              <a:t>at </a:t>
            </a:r>
            <a:r>
              <a:rPr lang="en-GB" sz="1100" dirty="0" smtClean="0"/>
              <a:t>“CW </a:t>
            </a:r>
            <a:r>
              <a:rPr lang="en-GB" sz="1100" dirty="0"/>
              <a:t>and High Average Power </a:t>
            </a:r>
            <a:r>
              <a:rPr lang="en-GB" sz="1100" dirty="0" smtClean="0"/>
              <a:t>RF Workshop” in Lund, Sweden and at “IPAC 2012” in New Orleans, </a:t>
            </a:r>
            <a:r>
              <a:rPr lang="en-GB" sz="1100" dirty="0"/>
              <a:t>search for potential </a:t>
            </a:r>
            <a:r>
              <a:rPr lang="en-GB" sz="1100" dirty="0" smtClean="0"/>
              <a:t>customers</a:t>
            </a:r>
          </a:p>
          <a:p>
            <a:pPr fontAlgn="t"/>
            <a:r>
              <a:rPr lang="en-GB" sz="1200" dirty="0" smtClean="0"/>
              <a:t>Broadband </a:t>
            </a:r>
            <a:r>
              <a:rPr lang="en-GB" sz="1200" dirty="0"/>
              <a:t>material measurements in a coaxial </a:t>
            </a:r>
            <a:r>
              <a:rPr lang="en-GB" sz="1200" dirty="0" smtClean="0"/>
              <a:t>structure done recently (0.1–2 GHz)</a:t>
            </a:r>
          </a:p>
          <a:p>
            <a:pPr fontAlgn="t"/>
            <a:r>
              <a:rPr lang="en-GB" sz="1200" dirty="0" smtClean="0"/>
              <a:t>Collaboration </a:t>
            </a:r>
            <a:r>
              <a:rPr lang="en-GB" sz="1200" dirty="0"/>
              <a:t>with </a:t>
            </a:r>
            <a:r>
              <a:rPr lang="en-GB" sz="1200" dirty="0" smtClean="0"/>
              <a:t>RWTH Aachen (ferrite </a:t>
            </a:r>
            <a:r>
              <a:rPr lang="en-GB" sz="1200" dirty="0"/>
              <a:t>powder plasma coating </a:t>
            </a:r>
            <a:r>
              <a:rPr lang="en-GB" sz="1200" dirty="0" smtClean="0"/>
              <a:t>process), Institute of modern physics, China</a:t>
            </a:r>
            <a:r>
              <a:rPr lang="en-GB" sz="1200" dirty="0"/>
              <a:t>, </a:t>
            </a:r>
            <a:r>
              <a:rPr lang="en-GB" sz="1200" dirty="0" smtClean="0"/>
              <a:t>(adapt commercial </a:t>
            </a:r>
            <a:r>
              <a:rPr lang="en-GB" sz="1200" dirty="0"/>
              <a:t>Crisp plates to </a:t>
            </a:r>
            <a:r>
              <a:rPr lang="en-GB" sz="1200" dirty="0" smtClean="0"/>
              <a:t>waveguides), CEA </a:t>
            </a:r>
            <a:r>
              <a:rPr lang="en-GB" sz="1200" dirty="0" err="1" smtClean="0"/>
              <a:t>Saclay</a:t>
            </a:r>
            <a:r>
              <a:rPr lang="en-GB" sz="1200" dirty="0" smtClean="0"/>
              <a:t> (use their high power RF test stand)</a:t>
            </a:r>
          </a:p>
          <a:p>
            <a:endParaRPr lang="en-US" sz="1200" dirty="0" smtClean="0"/>
          </a:p>
          <a:p>
            <a:r>
              <a:rPr lang="en-US" sz="1200" dirty="0" smtClean="0"/>
              <a:t>Project originally on dielectric-free load alleviating outlet temperature/pressure limits</a:t>
            </a:r>
            <a:endParaRPr lang="en-US" sz="1200" dirty="0"/>
          </a:p>
          <a:p>
            <a:pPr lvl="1"/>
            <a:r>
              <a:rPr lang="en-US" sz="1100" dirty="0" smtClean="0"/>
              <a:t>During project</a:t>
            </a:r>
            <a:r>
              <a:rPr lang="en-US" sz="1100" dirty="0"/>
              <a:t>, </a:t>
            </a:r>
            <a:r>
              <a:rPr lang="en-US" sz="1100" dirty="0" smtClean="0"/>
              <a:t>described </a:t>
            </a:r>
            <a:r>
              <a:rPr lang="en-US" sz="1100" dirty="0"/>
              <a:t>alternatives </a:t>
            </a:r>
            <a:r>
              <a:rPr lang="en-US" sz="1100" dirty="0" smtClean="0"/>
              <a:t>emerged, consecutive </a:t>
            </a:r>
            <a:r>
              <a:rPr lang="en-US" sz="1100" dirty="0"/>
              <a:t>patent application </a:t>
            </a:r>
            <a:r>
              <a:rPr lang="en-US" sz="1100" dirty="0" smtClean="0"/>
              <a:t>filed</a:t>
            </a:r>
            <a:endParaRPr lang="en-US" sz="1100" dirty="0"/>
          </a:p>
          <a:p>
            <a:r>
              <a:rPr lang="en-US" sz="1200" dirty="0" smtClean="0"/>
              <a:t>For </a:t>
            </a:r>
            <a:r>
              <a:rPr lang="en-US" sz="1200" dirty="0"/>
              <a:t>integration of concepts in one application, and to gain more time to assess which ideas offer best valorization opportunities, </a:t>
            </a:r>
            <a:r>
              <a:rPr lang="en-US" sz="1200" dirty="0" smtClean="0"/>
              <a:t>a </a:t>
            </a:r>
            <a:r>
              <a:rPr lang="en-US" sz="1200" dirty="0"/>
              <a:t>PCT (worldwide) </a:t>
            </a:r>
            <a:r>
              <a:rPr lang="en-US" sz="1200" dirty="0" smtClean="0"/>
              <a:t>was filed (C31781PCT</a:t>
            </a:r>
            <a:r>
              <a:rPr lang="en-US" sz="1200" dirty="0"/>
              <a:t>)</a:t>
            </a:r>
          </a:p>
          <a:p>
            <a:r>
              <a:rPr lang="en-US" sz="1200" dirty="0" smtClean="0"/>
              <a:t>Seeing </a:t>
            </a:r>
            <a:r>
              <a:rPr lang="en-US" sz="1200" dirty="0"/>
              <a:t>the potential to recover energy, the concept has been added to the WIPO green list, </a:t>
            </a:r>
            <a:r>
              <a:rPr lang="en-US" sz="1200" dirty="0" smtClean="0"/>
              <a:t>aiding dissemination.</a:t>
            </a:r>
            <a:endParaRPr lang="en-US" sz="1200" dirty="0"/>
          </a:p>
          <a:p>
            <a:pPr fontAlgn="t"/>
            <a:endParaRPr lang="en-GB" sz="12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206656" y="5766902"/>
            <a:ext cx="2931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dirty="0" smtClean="0"/>
              <a:t>Broadband microwave measurement of </a:t>
            </a:r>
            <a:r>
              <a:rPr lang="en-GB" sz="800" dirty="0" err="1" smtClean="0"/>
              <a:t>SiC</a:t>
            </a:r>
            <a:r>
              <a:rPr lang="en-GB" sz="800" dirty="0" smtClean="0"/>
              <a:t> foam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85398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16246" y="697899"/>
            <a:ext cx="4068530" cy="1877348"/>
            <a:chOff x="3352801" y="1503462"/>
            <a:chExt cx="5676012" cy="224514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791200" y="1524000"/>
              <a:ext cx="0" cy="2209800"/>
            </a:xfrm>
            <a:prstGeom prst="line">
              <a:avLst/>
            </a:prstGeom>
            <a:ln w="762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52801" y="1503462"/>
              <a:ext cx="5676012" cy="2245147"/>
            </a:xfrm>
            <a:prstGeom prst="rect">
              <a:avLst/>
            </a:prstGeom>
            <a:noFill/>
          </p:spPr>
        </p:pic>
      </p:grp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370120" y="1346515"/>
            <a:ext cx="2013851" cy="337457"/>
          </a:xfrm>
        </p:spPr>
        <p:txBody>
          <a:bodyPr>
            <a:noAutofit/>
          </a:bodyPr>
          <a:lstStyle/>
          <a:p>
            <a:pPr algn="ctr"/>
            <a:r>
              <a:rPr lang="en-GB" dirty="0" smtClean="0"/>
              <a:t>Cross section of a water cooled structure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45831" y="348316"/>
            <a:ext cx="259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Taper to gain height</a:t>
            </a:r>
          </a:p>
          <a:p>
            <a:pPr algn="r"/>
            <a:r>
              <a:rPr lang="en-US" sz="1400" dirty="0" smtClean="0"/>
              <a:t>And to compensate thermal expansion 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1400" dirty="0" smtClean="0"/>
              <a:t>WR1150 waveguide</a:t>
            </a:r>
          </a:p>
          <a:p>
            <a:pPr algn="r"/>
            <a:endParaRPr lang="en-US" sz="1400" dirty="0" smtClean="0"/>
          </a:p>
          <a:p>
            <a:pPr algn="r"/>
            <a:r>
              <a:rPr lang="en-US" sz="1400" dirty="0" smtClean="0"/>
              <a:t>Iris for resonant</a:t>
            </a:r>
          </a:p>
          <a:p>
            <a:pPr algn="r"/>
            <a:r>
              <a:rPr lang="en-US" sz="1400" dirty="0"/>
              <a:t>o</a:t>
            </a:r>
            <a:r>
              <a:rPr lang="en-US" sz="1400" dirty="0" smtClean="0"/>
              <a:t>peration</a:t>
            </a:r>
          </a:p>
          <a:p>
            <a:pPr algn="r"/>
            <a:endParaRPr lang="en-US" sz="1400" dirty="0"/>
          </a:p>
          <a:p>
            <a:pPr algn="r"/>
            <a:r>
              <a:rPr lang="en-US" sz="1400" dirty="0"/>
              <a:t>Metal </a:t>
            </a:r>
            <a:r>
              <a:rPr lang="en-US" sz="1400" dirty="0" smtClean="0"/>
              <a:t>sheets</a:t>
            </a:r>
            <a:r>
              <a:rPr lang="en-GB" sz="1400" dirty="0"/>
              <a:t> </a:t>
            </a:r>
            <a:r>
              <a:rPr lang="en-GB" sz="1400" dirty="0" smtClean="0"/>
              <a:t>with water cooling pipes</a:t>
            </a:r>
            <a:endParaRPr lang="en-US" sz="1400" dirty="0" smtClean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536631" y="1382460"/>
            <a:ext cx="571500" cy="0"/>
          </a:xfrm>
          <a:prstGeom prst="line">
            <a:avLst/>
          </a:prstGeom>
          <a:ln w="381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36631" y="892603"/>
            <a:ext cx="1570255" cy="0"/>
          </a:xfrm>
          <a:prstGeom prst="line">
            <a:avLst/>
          </a:prstGeom>
          <a:ln w="381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36631" y="1823336"/>
            <a:ext cx="1927444" cy="0"/>
          </a:xfrm>
          <a:prstGeom prst="line">
            <a:avLst/>
          </a:prstGeom>
          <a:ln w="381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536631" y="2209801"/>
            <a:ext cx="2517312" cy="295728"/>
          </a:xfrm>
          <a:prstGeom prst="bentConnector3">
            <a:avLst>
              <a:gd name="adj1" fmla="val 99298"/>
            </a:avLst>
          </a:prstGeom>
          <a:ln w="3810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28605" y="4129269"/>
            <a:ext cx="2296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Cross section of an air cooled structure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234" y="3134642"/>
            <a:ext cx="5758542" cy="323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2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33492"/>
            <a:ext cx="8478982" cy="186547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Other ideas from the CERN RF group:</a:t>
            </a:r>
            <a:b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Tuning 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36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Cavitys</a:t>
            </a: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with Ferrites</a:t>
            </a:r>
            <a:b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(via Magnetic Biasing)</a:t>
            </a:r>
            <a:endParaRPr lang="en-US" sz="36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609600" y="2026229"/>
            <a:ext cx="6019800" cy="4108433"/>
            <a:chOff x="609600" y="1828800"/>
            <a:chExt cx="6019800" cy="4108433"/>
          </a:xfrm>
        </p:grpSpPr>
        <p:pic>
          <p:nvPicPr>
            <p:cNvPr id="7" name="Picture 6" descr="ferriteLoadedCav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1828800"/>
              <a:ext cx="4495800" cy="41084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00600" y="4038600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Drawing of a ferrite-loaded coaxial line cavity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970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01752" y="274638"/>
            <a:ext cx="8229600" cy="411162"/>
          </a:xfrm>
        </p:spPr>
        <p:txBody>
          <a:bodyPr>
            <a:noAutofit/>
          </a:bodyPr>
          <a:lstStyle/>
          <a:p>
            <a:r>
              <a:rPr lang="en-US" sz="36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Idea of </a:t>
            </a:r>
            <a:r>
              <a:rPr lang="en-US" sz="3600" u="sng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Smythe</a:t>
            </a:r>
            <a:r>
              <a:rPr lang="en-US" sz="36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(1983)</a:t>
            </a:r>
            <a:endParaRPr lang="en-US" sz="3600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SmytheBHplot.bmp"/>
          <p:cNvPicPr>
            <a:picLocks noChangeAspect="1"/>
          </p:cNvPicPr>
          <p:nvPr/>
        </p:nvPicPr>
        <p:blipFill>
          <a:blip r:embed="rId2" cstate="print"/>
          <a:srcRect l="3580" t="2769" r="4212" b="3102"/>
          <a:stretch>
            <a:fillRect/>
          </a:stretch>
        </p:blipFill>
        <p:spPr>
          <a:xfrm>
            <a:off x="5442856" y="261242"/>
            <a:ext cx="3281218" cy="2165604"/>
          </a:xfrm>
          <a:prstGeom prst="rect">
            <a:avLst/>
          </a:prstGeom>
        </p:spPr>
      </p:pic>
      <p:pic>
        <p:nvPicPr>
          <p:cNvPr id="5" name="Picture 4" descr="SmallCavWithToroidCoilInMagnet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352" y="1380744"/>
            <a:ext cx="4876800" cy="3657600"/>
          </a:xfrm>
          <a:prstGeom prst="rect">
            <a:avLst/>
          </a:prstGeom>
        </p:spPr>
      </p:pic>
      <p:pic>
        <p:nvPicPr>
          <p:cNvPr id="6" name="Picture 5" descr="SmallCavWithToroidCoilInMagnet 001.jpg"/>
          <p:cNvPicPr>
            <a:picLocks noChangeAspect="1"/>
          </p:cNvPicPr>
          <p:nvPr/>
        </p:nvPicPr>
        <p:blipFill>
          <a:blip r:embed="rId4" cstate="print"/>
          <a:srcRect l="15306" t="10204" r="3571" b="10204"/>
          <a:stretch>
            <a:fillRect/>
          </a:stretch>
        </p:blipFill>
        <p:spPr>
          <a:xfrm>
            <a:off x="3962400" y="2794648"/>
            <a:ext cx="4797552" cy="353027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6547104" y="3314476"/>
            <a:ext cx="1408176" cy="2868349"/>
          </a:xfrm>
          <a:custGeom>
            <a:avLst/>
            <a:gdLst>
              <a:gd name="connsiteX0" fmla="*/ 0 w 1408176"/>
              <a:gd name="connsiteY0" fmla="*/ 0 h 2868349"/>
              <a:gd name="connsiteX1" fmla="*/ 18288 w 1408176"/>
              <a:gd name="connsiteY1" fmla="*/ 27432 h 2868349"/>
              <a:gd name="connsiteX2" fmla="*/ 82296 w 1408176"/>
              <a:gd name="connsiteY2" fmla="*/ 54864 h 2868349"/>
              <a:gd name="connsiteX3" fmla="*/ 118872 w 1408176"/>
              <a:gd name="connsiteY3" fmla="*/ 73152 h 2868349"/>
              <a:gd name="connsiteX4" fmla="*/ 164592 w 1408176"/>
              <a:gd name="connsiteY4" fmla="*/ 91440 h 2868349"/>
              <a:gd name="connsiteX5" fmla="*/ 201168 w 1408176"/>
              <a:gd name="connsiteY5" fmla="*/ 118872 h 2868349"/>
              <a:gd name="connsiteX6" fmla="*/ 228600 w 1408176"/>
              <a:gd name="connsiteY6" fmla="*/ 128016 h 2868349"/>
              <a:gd name="connsiteX7" fmla="*/ 265176 w 1408176"/>
              <a:gd name="connsiteY7" fmla="*/ 146304 h 2868349"/>
              <a:gd name="connsiteX8" fmla="*/ 365760 w 1408176"/>
              <a:gd name="connsiteY8" fmla="*/ 201168 h 2868349"/>
              <a:gd name="connsiteX9" fmla="*/ 393192 w 1408176"/>
              <a:gd name="connsiteY9" fmla="*/ 228600 h 2868349"/>
              <a:gd name="connsiteX10" fmla="*/ 420624 w 1408176"/>
              <a:gd name="connsiteY10" fmla="*/ 237744 h 2868349"/>
              <a:gd name="connsiteX11" fmla="*/ 457200 w 1408176"/>
              <a:gd name="connsiteY11" fmla="*/ 265176 h 2868349"/>
              <a:gd name="connsiteX12" fmla="*/ 512064 w 1408176"/>
              <a:gd name="connsiteY12" fmla="*/ 310896 h 2868349"/>
              <a:gd name="connsiteX13" fmla="*/ 548640 w 1408176"/>
              <a:gd name="connsiteY13" fmla="*/ 347472 h 2868349"/>
              <a:gd name="connsiteX14" fmla="*/ 658368 w 1408176"/>
              <a:gd name="connsiteY14" fmla="*/ 429768 h 2868349"/>
              <a:gd name="connsiteX15" fmla="*/ 694944 w 1408176"/>
              <a:gd name="connsiteY15" fmla="*/ 484632 h 2868349"/>
              <a:gd name="connsiteX16" fmla="*/ 713232 w 1408176"/>
              <a:gd name="connsiteY16" fmla="*/ 512064 h 2868349"/>
              <a:gd name="connsiteX17" fmla="*/ 841248 w 1408176"/>
              <a:gd name="connsiteY17" fmla="*/ 658368 h 2868349"/>
              <a:gd name="connsiteX18" fmla="*/ 868680 w 1408176"/>
              <a:gd name="connsiteY18" fmla="*/ 694944 h 2868349"/>
              <a:gd name="connsiteX19" fmla="*/ 905256 w 1408176"/>
              <a:gd name="connsiteY19" fmla="*/ 731520 h 2868349"/>
              <a:gd name="connsiteX20" fmla="*/ 941832 w 1408176"/>
              <a:gd name="connsiteY20" fmla="*/ 777240 h 2868349"/>
              <a:gd name="connsiteX21" fmla="*/ 996696 w 1408176"/>
              <a:gd name="connsiteY21" fmla="*/ 822960 h 2868349"/>
              <a:gd name="connsiteX22" fmla="*/ 1033272 w 1408176"/>
              <a:gd name="connsiteY22" fmla="*/ 932688 h 2868349"/>
              <a:gd name="connsiteX23" fmla="*/ 1051560 w 1408176"/>
              <a:gd name="connsiteY23" fmla="*/ 978408 h 2868349"/>
              <a:gd name="connsiteX24" fmla="*/ 1106424 w 1408176"/>
              <a:gd name="connsiteY24" fmla="*/ 1051560 h 2868349"/>
              <a:gd name="connsiteX25" fmla="*/ 1143000 w 1408176"/>
              <a:gd name="connsiteY25" fmla="*/ 1133856 h 2868349"/>
              <a:gd name="connsiteX26" fmla="*/ 1188720 w 1408176"/>
              <a:gd name="connsiteY26" fmla="*/ 1225296 h 2868349"/>
              <a:gd name="connsiteX27" fmla="*/ 1234440 w 1408176"/>
              <a:gd name="connsiteY27" fmla="*/ 1298448 h 2868349"/>
              <a:gd name="connsiteX28" fmla="*/ 1243584 w 1408176"/>
              <a:gd name="connsiteY28" fmla="*/ 1325880 h 2868349"/>
              <a:gd name="connsiteX29" fmla="*/ 1261872 w 1408176"/>
              <a:gd name="connsiteY29" fmla="*/ 1371600 h 2868349"/>
              <a:gd name="connsiteX30" fmla="*/ 1280160 w 1408176"/>
              <a:gd name="connsiteY30" fmla="*/ 1399032 h 2868349"/>
              <a:gd name="connsiteX31" fmla="*/ 1335024 w 1408176"/>
              <a:gd name="connsiteY31" fmla="*/ 1481328 h 2868349"/>
              <a:gd name="connsiteX32" fmla="*/ 1344168 w 1408176"/>
              <a:gd name="connsiteY32" fmla="*/ 1517904 h 2868349"/>
              <a:gd name="connsiteX33" fmla="*/ 1380744 w 1408176"/>
              <a:gd name="connsiteY33" fmla="*/ 1581912 h 2868349"/>
              <a:gd name="connsiteX34" fmla="*/ 1399032 w 1408176"/>
              <a:gd name="connsiteY34" fmla="*/ 1655064 h 2868349"/>
              <a:gd name="connsiteX35" fmla="*/ 1408176 w 1408176"/>
              <a:gd name="connsiteY35" fmla="*/ 1810512 h 2868349"/>
              <a:gd name="connsiteX36" fmla="*/ 1399032 w 1408176"/>
              <a:gd name="connsiteY36" fmla="*/ 2423160 h 2868349"/>
              <a:gd name="connsiteX37" fmla="*/ 1353312 w 1408176"/>
              <a:gd name="connsiteY37" fmla="*/ 2542032 h 2868349"/>
              <a:gd name="connsiteX38" fmla="*/ 1335024 w 1408176"/>
              <a:gd name="connsiteY38" fmla="*/ 2596896 h 2868349"/>
              <a:gd name="connsiteX39" fmla="*/ 1289304 w 1408176"/>
              <a:gd name="connsiteY39" fmla="*/ 2651760 h 2868349"/>
              <a:gd name="connsiteX40" fmla="*/ 1261872 w 1408176"/>
              <a:gd name="connsiteY40" fmla="*/ 2660904 h 2868349"/>
              <a:gd name="connsiteX41" fmla="*/ 1243584 w 1408176"/>
              <a:gd name="connsiteY41" fmla="*/ 2688336 h 2868349"/>
              <a:gd name="connsiteX42" fmla="*/ 1115568 w 1408176"/>
              <a:gd name="connsiteY42" fmla="*/ 2770632 h 2868349"/>
              <a:gd name="connsiteX43" fmla="*/ 1069848 w 1408176"/>
              <a:gd name="connsiteY43" fmla="*/ 2779776 h 2868349"/>
              <a:gd name="connsiteX44" fmla="*/ 941832 w 1408176"/>
              <a:gd name="connsiteY44" fmla="*/ 2825496 h 2868349"/>
              <a:gd name="connsiteX45" fmla="*/ 576072 w 1408176"/>
              <a:gd name="connsiteY45" fmla="*/ 2825496 h 2868349"/>
              <a:gd name="connsiteX46" fmla="*/ 521208 w 1408176"/>
              <a:gd name="connsiteY46" fmla="*/ 2788920 h 2868349"/>
              <a:gd name="connsiteX47" fmla="*/ 475488 w 1408176"/>
              <a:gd name="connsiteY47" fmla="*/ 2770632 h 2868349"/>
              <a:gd name="connsiteX48" fmla="*/ 448056 w 1408176"/>
              <a:gd name="connsiteY48" fmla="*/ 2761488 h 2868349"/>
              <a:gd name="connsiteX49" fmla="*/ 420624 w 1408176"/>
              <a:gd name="connsiteY49" fmla="*/ 2743200 h 2868349"/>
              <a:gd name="connsiteX50" fmla="*/ 347472 w 1408176"/>
              <a:gd name="connsiteY50" fmla="*/ 2660904 h 2868349"/>
              <a:gd name="connsiteX51" fmla="*/ 320040 w 1408176"/>
              <a:gd name="connsiteY51" fmla="*/ 2633472 h 2868349"/>
              <a:gd name="connsiteX52" fmla="*/ 256032 w 1408176"/>
              <a:gd name="connsiteY52" fmla="*/ 2560320 h 2868349"/>
              <a:gd name="connsiteX53" fmla="*/ 237744 w 1408176"/>
              <a:gd name="connsiteY53" fmla="*/ 2532888 h 2868349"/>
              <a:gd name="connsiteX54" fmla="*/ 210312 w 1408176"/>
              <a:gd name="connsiteY54" fmla="*/ 2514600 h 2868349"/>
              <a:gd name="connsiteX55" fmla="*/ 201168 w 1408176"/>
              <a:gd name="connsiteY55" fmla="*/ 2487168 h 2868349"/>
              <a:gd name="connsiteX56" fmla="*/ 182880 w 1408176"/>
              <a:gd name="connsiteY56" fmla="*/ 2459736 h 2868349"/>
              <a:gd name="connsiteX57" fmla="*/ 155448 w 1408176"/>
              <a:gd name="connsiteY57" fmla="*/ 2432304 h 286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408176" h="2868349">
                <a:moveTo>
                  <a:pt x="0" y="0"/>
                </a:moveTo>
                <a:cubicBezTo>
                  <a:pt x="6096" y="9144"/>
                  <a:pt x="9144" y="21336"/>
                  <a:pt x="18288" y="27432"/>
                </a:cubicBezTo>
                <a:cubicBezTo>
                  <a:pt x="37602" y="40308"/>
                  <a:pt x="61164" y="45258"/>
                  <a:pt x="82296" y="54864"/>
                </a:cubicBezTo>
                <a:cubicBezTo>
                  <a:pt x="94705" y="60505"/>
                  <a:pt x="106416" y="67616"/>
                  <a:pt x="118872" y="73152"/>
                </a:cubicBezTo>
                <a:cubicBezTo>
                  <a:pt x="133871" y="79818"/>
                  <a:pt x="150244" y="83469"/>
                  <a:pt x="164592" y="91440"/>
                </a:cubicBezTo>
                <a:cubicBezTo>
                  <a:pt x="177914" y="98841"/>
                  <a:pt x="187936" y="111311"/>
                  <a:pt x="201168" y="118872"/>
                </a:cubicBezTo>
                <a:cubicBezTo>
                  <a:pt x="209537" y="123654"/>
                  <a:pt x="219741" y="124219"/>
                  <a:pt x="228600" y="128016"/>
                </a:cubicBezTo>
                <a:cubicBezTo>
                  <a:pt x="241129" y="133386"/>
                  <a:pt x="253487" y="139291"/>
                  <a:pt x="265176" y="146304"/>
                </a:cubicBezTo>
                <a:cubicBezTo>
                  <a:pt x="356538" y="201121"/>
                  <a:pt x="282576" y="167894"/>
                  <a:pt x="365760" y="201168"/>
                </a:cubicBezTo>
                <a:cubicBezTo>
                  <a:pt x="374904" y="210312"/>
                  <a:pt x="382432" y="221427"/>
                  <a:pt x="393192" y="228600"/>
                </a:cubicBezTo>
                <a:cubicBezTo>
                  <a:pt x="401212" y="233947"/>
                  <a:pt x="412255" y="232962"/>
                  <a:pt x="420624" y="237744"/>
                </a:cubicBezTo>
                <a:cubicBezTo>
                  <a:pt x="433856" y="245305"/>
                  <a:pt x="445300" y="255656"/>
                  <a:pt x="457200" y="265176"/>
                </a:cubicBezTo>
                <a:cubicBezTo>
                  <a:pt x="475789" y="280047"/>
                  <a:pt x="494369" y="294971"/>
                  <a:pt x="512064" y="310896"/>
                </a:cubicBezTo>
                <a:cubicBezTo>
                  <a:pt x="524880" y="322430"/>
                  <a:pt x="535549" y="336251"/>
                  <a:pt x="548640" y="347472"/>
                </a:cubicBezTo>
                <a:cubicBezTo>
                  <a:pt x="589365" y="382379"/>
                  <a:pt x="616803" y="367420"/>
                  <a:pt x="658368" y="429768"/>
                </a:cubicBezTo>
                <a:lnTo>
                  <a:pt x="694944" y="484632"/>
                </a:lnTo>
                <a:cubicBezTo>
                  <a:pt x="701040" y="493776"/>
                  <a:pt x="705461" y="504293"/>
                  <a:pt x="713232" y="512064"/>
                </a:cubicBezTo>
                <a:cubicBezTo>
                  <a:pt x="765030" y="563862"/>
                  <a:pt x="781828" y="579141"/>
                  <a:pt x="841248" y="658368"/>
                </a:cubicBezTo>
                <a:cubicBezTo>
                  <a:pt x="850392" y="670560"/>
                  <a:pt x="858644" y="683475"/>
                  <a:pt x="868680" y="694944"/>
                </a:cubicBezTo>
                <a:cubicBezTo>
                  <a:pt x="880034" y="707920"/>
                  <a:pt x="893801" y="718633"/>
                  <a:pt x="905256" y="731520"/>
                </a:cubicBezTo>
                <a:cubicBezTo>
                  <a:pt x="918222" y="746107"/>
                  <a:pt x="928032" y="763440"/>
                  <a:pt x="941832" y="777240"/>
                </a:cubicBezTo>
                <a:cubicBezTo>
                  <a:pt x="981933" y="817341"/>
                  <a:pt x="959246" y="770530"/>
                  <a:pt x="996696" y="822960"/>
                </a:cubicBezTo>
                <a:cubicBezTo>
                  <a:pt x="1021395" y="857539"/>
                  <a:pt x="1020582" y="891447"/>
                  <a:pt x="1033272" y="932688"/>
                </a:cubicBezTo>
                <a:cubicBezTo>
                  <a:pt x="1038099" y="948376"/>
                  <a:pt x="1042957" y="964429"/>
                  <a:pt x="1051560" y="978408"/>
                </a:cubicBezTo>
                <a:cubicBezTo>
                  <a:pt x="1067534" y="1004367"/>
                  <a:pt x="1106424" y="1051560"/>
                  <a:pt x="1106424" y="1051560"/>
                </a:cubicBezTo>
                <a:cubicBezTo>
                  <a:pt x="1123363" y="1136253"/>
                  <a:pt x="1101530" y="1061284"/>
                  <a:pt x="1143000" y="1133856"/>
                </a:cubicBezTo>
                <a:cubicBezTo>
                  <a:pt x="1159907" y="1163444"/>
                  <a:pt x="1169817" y="1196942"/>
                  <a:pt x="1188720" y="1225296"/>
                </a:cubicBezTo>
                <a:cubicBezTo>
                  <a:pt x="1203227" y="1247057"/>
                  <a:pt x="1223411" y="1276391"/>
                  <a:pt x="1234440" y="1298448"/>
                </a:cubicBezTo>
                <a:cubicBezTo>
                  <a:pt x="1238751" y="1307069"/>
                  <a:pt x="1240200" y="1316855"/>
                  <a:pt x="1243584" y="1325880"/>
                </a:cubicBezTo>
                <a:cubicBezTo>
                  <a:pt x="1249347" y="1341249"/>
                  <a:pt x="1254531" y="1356919"/>
                  <a:pt x="1261872" y="1371600"/>
                </a:cubicBezTo>
                <a:cubicBezTo>
                  <a:pt x="1266787" y="1381430"/>
                  <a:pt x="1274708" y="1389490"/>
                  <a:pt x="1280160" y="1399032"/>
                </a:cubicBezTo>
                <a:cubicBezTo>
                  <a:pt x="1320684" y="1469949"/>
                  <a:pt x="1270592" y="1400788"/>
                  <a:pt x="1335024" y="1481328"/>
                </a:cubicBezTo>
                <a:cubicBezTo>
                  <a:pt x="1338072" y="1493520"/>
                  <a:pt x="1339218" y="1506353"/>
                  <a:pt x="1344168" y="1517904"/>
                </a:cubicBezTo>
                <a:cubicBezTo>
                  <a:pt x="1374269" y="1588139"/>
                  <a:pt x="1352268" y="1496484"/>
                  <a:pt x="1380744" y="1581912"/>
                </a:cubicBezTo>
                <a:cubicBezTo>
                  <a:pt x="1388692" y="1605757"/>
                  <a:pt x="1399032" y="1655064"/>
                  <a:pt x="1399032" y="1655064"/>
                </a:cubicBezTo>
                <a:cubicBezTo>
                  <a:pt x="1402080" y="1706880"/>
                  <a:pt x="1408176" y="1758606"/>
                  <a:pt x="1408176" y="1810512"/>
                </a:cubicBezTo>
                <a:cubicBezTo>
                  <a:pt x="1408176" y="2014751"/>
                  <a:pt x="1404703" y="2219000"/>
                  <a:pt x="1399032" y="2423160"/>
                </a:cubicBezTo>
                <a:cubicBezTo>
                  <a:pt x="1397402" y="2481845"/>
                  <a:pt x="1374280" y="2479128"/>
                  <a:pt x="1353312" y="2542032"/>
                </a:cubicBezTo>
                <a:cubicBezTo>
                  <a:pt x="1347216" y="2560320"/>
                  <a:pt x="1342853" y="2579280"/>
                  <a:pt x="1335024" y="2596896"/>
                </a:cubicBezTo>
                <a:cubicBezTo>
                  <a:pt x="1327922" y="2612876"/>
                  <a:pt x="1302904" y="2642693"/>
                  <a:pt x="1289304" y="2651760"/>
                </a:cubicBezTo>
                <a:cubicBezTo>
                  <a:pt x="1281284" y="2657107"/>
                  <a:pt x="1271016" y="2657856"/>
                  <a:pt x="1261872" y="2660904"/>
                </a:cubicBezTo>
                <a:cubicBezTo>
                  <a:pt x="1255776" y="2670048"/>
                  <a:pt x="1251753" y="2680984"/>
                  <a:pt x="1243584" y="2688336"/>
                </a:cubicBezTo>
                <a:cubicBezTo>
                  <a:pt x="1210232" y="2718352"/>
                  <a:pt x="1160022" y="2754467"/>
                  <a:pt x="1115568" y="2770632"/>
                </a:cubicBezTo>
                <a:cubicBezTo>
                  <a:pt x="1100962" y="2775943"/>
                  <a:pt x="1085088" y="2776728"/>
                  <a:pt x="1069848" y="2779776"/>
                </a:cubicBezTo>
                <a:cubicBezTo>
                  <a:pt x="994537" y="2829983"/>
                  <a:pt x="1036794" y="2813626"/>
                  <a:pt x="941832" y="2825496"/>
                </a:cubicBezTo>
                <a:cubicBezTo>
                  <a:pt x="813274" y="2868349"/>
                  <a:pt x="854961" y="2857925"/>
                  <a:pt x="576072" y="2825496"/>
                </a:cubicBezTo>
                <a:cubicBezTo>
                  <a:pt x="554240" y="2822957"/>
                  <a:pt x="541615" y="2797083"/>
                  <a:pt x="521208" y="2788920"/>
                </a:cubicBezTo>
                <a:cubicBezTo>
                  <a:pt x="505968" y="2782824"/>
                  <a:pt x="490857" y="2776395"/>
                  <a:pt x="475488" y="2770632"/>
                </a:cubicBezTo>
                <a:cubicBezTo>
                  <a:pt x="466463" y="2767248"/>
                  <a:pt x="456677" y="2765799"/>
                  <a:pt x="448056" y="2761488"/>
                </a:cubicBezTo>
                <a:cubicBezTo>
                  <a:pt x="438226" y="2756573"/>
                  <a:pt x="429768" y="2749296"/>
                  <a:pt x="420624" y="2743200"/>
                </a:cubicBezTo>
                <a:cubicBezTo>
                  <a:pt x="387990" y="2694249"/>
                  <a:pt x="410107" y="2723539"/>
                  <a:pt x="347472" y="2660904"/>
                </a:cubicBezTo>
                <a:cubicBezTo>
                  <a:pt x="338328" y="2651760"/>
                  <a:pt x="327213" y="2644232"/>
                  <a:pt x="320040" y="2633472"/>
                </a:cubicBezTo>
                <a:cubicBezTo>
                  <a:pt x="277368" y="2569464"/>
                  <a:pt x="301752" y="2590800"/>
                  <a:pt x="256032" y="2560320"/>
                </a:cubicBezTo>
                <a:cubicBezTo>
                  <a:pt x="249936" y="2551176"/>
                  <a:pt x="245515" y="2540659"/>
                  <a:pt x="237744" y="2532888"/>
                </a:cubicBezTo>
                <a:cubicBezTo>
                  <a:pt x="229973" y="2525117"/>
                  <a:pt x="217177" y="2523182"/>
                  <a:pt x="210312" y="2514600"/>
                </a:cubicBezTo>
                <a:cubicBezTo>
                  <a:pt x="204291" y="2507074"/>
                  <a:pt x="205479" y="2495789"/>
                  <a:pt x="201168" y="2487168"/>
                </a:cubicBezTo>
                <a:cubicBezTo>
                  <a:pt x="196253" y="2477338"/>
                  <a:pt x="190651" y="2467507"/>
                  <a:pt x="182880" y="2459736"/>
                </a:cubicBezTo>
                <a:cubicBezTo>
                  <a:pt x="152912" y="2429768"/>
                  <a:pt x="155448" y="2455208"/>
                  <a:pt x="155448" y="2432304"/>
                </a:cubicBezTo>
              </a:path>
            </a:pathLst>
          </a:custGeom>
          <a:ln w="571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3926702" y="2828538"/>
            <a:ext cx="1371600" cy="3113314"/>
            <a:chOff x="3853550" y="2677886"/>
            <a:chExt cx="1371600" cy="3113314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4267200" y="3048000"/>
              <a:ext cx="0" cy="27432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53550" y="2677886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 Rounded MT Bold" pitchFamily="34" charset="0"/>
                </a:rPr>
                <a:t>Perp. bias</a:t>
              </a:r>
              <a:endParaRPr lang="en-US" b="1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5543698" y="3384923"/>
            <a:ext cx="2012905" cy="2328329"/>
            <a:chOff x="5470546" y="3234271"/>
            <a:chExt cx="2012905" cy="2328329"/>
          </a:xfrm>
        </p:grpSpPr>
        <p:sp>
          <p:nvSpPr>
            <p:cNvPr id="12" name="Arc 11"/>
            <p:cNvSpPr/>
            <p:nvPr/>
          </p:nvSpPr>
          <p:spPr>
            <a:xfrm rot="8590036">
              <a:off x="5470546" y="3234271"/>
              <a:ext cx="2012905" cy="1888456"/>
            </a:xfrm>
            <a:prstGeom prst="arc">
              <a:avLst>
                <a:gd name="adj1" fmla="val 17056842"/>
                <a:gd name="adj2" fmla="val 19957081"/>
              </a:avLst>
            </a:prstGeom>
            <a:ln w="57150">
              <a:solidFill>
                <a:srgbClr val="C0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67400" y="5181600"/>
              <a:ext cx="1371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 Rounded MT Bold" pitchFamily="34" charset="0"/>
                </a:rPr>
                <a:t>Par. bias</a:t>
              </a:r>
              <a:endParaRPr lang="en-US" b="1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9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8991600" cy="4572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Berlin Sans FB" pitchFamily="34" charset="0"/>
              </a:rPr>
              <a:t>Cavity Tuning with 2-directional Magnetic Bias – Successfully Tested.</a:t>
            </a:r>
            <a:endParaRPr lang="en-US" sz="2400" dirty="0">
              <a:solidFill>
                <a:srgbClr val="002060"/>
              </a:solidFill>
              <a:latin typeface="Berlin Sans FB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62343" y="871227"/>
            <a:ext cx="4374573" cy="5605773"/>
            <a:chOff x="62343" y="834735"/>
            <a:chExt cx="4374573" cy="5771329"/>
          </a:xfrm>
        </p:grpSpPr>
        <p:pic>
          <p:nvPicPr>
            <p:cNvPr id="9" name="Picture 8" descr="SmallCavWithToroidCoil007.jpg"/>
            <p:cNvPicPr>
              <a:picLocks noChangeAspect="1"/>
            </p:cNvPicPr>
            <p:nvPr/>
          </p:nvPicPr>
          <p:blipFill>
            <a:blip r:embed="rId3" cstate="print"/>
            <a:srcRect b="10204"/>
            <a:stretch>
              <a:fillRect/>
            </a:stretch>
          </p:blipFill>
          <p:spPr>
            <a:xfrm>
              <a:off x="228600" y="2919842"/>
              <a:ext cx="3962400" cy="2668555"/>
            </a:xfrm>
            <a:prstGeom prst="rect">
              <a:avLst/>
            </a:prstGeom>
          </p:spPr>
        </p:pic>
        <p:pic>
          <p:nvPicPr>
            <p:cNvPr id="10" name="Picture 9" descr="SmallCavV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00" y="834735"/>
              <a:ext cx="4114800" cy="20274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2343" y="5867400"/>
              <a:ext cx="437457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Cavity with ferrite rings and external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toroidal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coil</a:t>
              </a: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	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Next step: Build </a:t>
              </a:r>
              <a:r>
                <a:rPr lang="en-US" sz="1400" b="1" dirty="0">
                  <a:solidFill>
                    <a:srgbClr val="FF0000"/>
                  </a:solidFill>
                </a:rPr>
                <a:t>a prototype cavity </a:t>
              </a:r>
              <a:endParaRPr lang="en-GB" sz="1400" b="1" dirty="0">
                <a:solidFill>
                  <a:srgbClr val="FF0000"/>
                </a:solidFill>
              </a:endParaRPr>
            </a:p>
            <a:p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36"/>
          <p:cNvGrpSpPr/>
          <p:nvPr/>
        </p:nvGrpSpPr>
        <p:grpSpPr>
          <a:xfrm>
            <a:off x="4800600" y="649069"/>
            <a:ext cx="4038600" cy="2676525"/>
            <a:chOff x="4800600" y="1143000"/>
            <a:chExt cx="4038600" cy="2676525"/>
          </a:xfrm>
        </p:grpSpPr>
        <p:pic>
          <p:nvPicPr>
            <p:cNvPr id="25" name="Picture 24" descr="PeakShift150Gperp_varyParBiasNoLabelWithLegen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0600" y="1295400"/>
              <a:ext cx="4038600" cy="2524125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7086600" y="1295400"/>
              <a:ext cx="0" cy="685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7391400" y="1143000"/>
              <a:ext cx="0" cy="685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391400" y="1219200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tuning range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37"/>
          <p:cNvGrpSpPr/>
          <p:nvPr/>
        </p:nvGrpSpPr>
        <p:grpSpPr>
          <a:xfrm>
            <a:off x="4800600" y="3239869"/>
            <a:ext cx="4191000" cy="2519839"/>
            <a:chOff x="4800600" y="3733800"/>
            <a:chExt cx="4191000" cy="2519839"/>
          </a:xfrm>
        </p:grpSpPr>
        <p:pic>
          <p:nvPicPr>
            <p:cNvPr id="28" name="Picture 27" descr="PeakShiftvaryPerp_350AParBiasNoArrowsWithLegen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00600" y="3733800"/>
              <a:ext cx="4191000" cy="2519839"/>
            </a:xfrm>
            <a:prstGeom prst="rect">
              <a:avLst/>
            </a:prstGeom>
          </p:spPr>
        </p:pic>
        <p:cxnSp>
          <p:nvCxnSpPr>
            <p:cNvPr id="32" name="Straight Arrow Connector 31"/>
            <p:cNvCxnSpPr/>
            <p:nvPr/>
          </p:nvCxnSpPr>
          <p:spPr>
            <a:xfrm>
              <a:off x="6598920" y="4038600"/>
              <a:ext cx="0" cy="685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437120" y="4191000"/>
              <a:ext cx="0" cy="6858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391400" y="397406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tuning range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018809" y="5705977"/>
            <a:ext cx="4048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Depending on the bias orientation, the tuning range enlarges significantly.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14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2_111R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895600"/>
            <a:ext cx="4145280" cy="3108960"/>
          </a:xfrm>
          <a:prstGeom prst="rect">
            <a:avLst/>
          </a:prstGeom>
        </p:spPr>
      </p:pic>
      <p:pic>
        <p:nvPicPr>
          <p:cNvPr id="2" name="Picture 1" descr="TT2_111R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910840"/>
            <a:ext cx="4145280" cy="3108960"/>
          </a:xfrm>
          <a:prstGeom prst="rect">
            <a:avLst/>
          </a:prstGeom>
        </p:spPr>
      </p:pic>
      <p:sp>
        <p:nvSpPr>
          <p:cNvPr id="13" name="Title 2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Material Measurement – </a:t>
            </a:r>
            <a:r>
              <a:rPr lang="en-US" sz="4400" dirty="0" smtClean="0">
                <a:solidFill>
                  <a:srgbClr val="002060"/>
                </a:solidFill>
                <a:latin typeface="Berlin Sans FB" pitchFamily="34" charset="0"/>
                <a:ea typeface="+mj-ea"/>
                <a:cs typeface="+mj-cs"/>
              </a:rPr>
              <a:t>N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ew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Method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914400"/>
            <a:ext cx="83058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/>
              <a:t> </a:t>
            </a:r>
            <a:r>
              <a:rPr lang="en-US" sz="2200" dirty="0" smtClean="0">
                <a:latin typeface="Berlin Sans FB" pitchFamily="34" charset="0"/>
              </a:rPr>
              <a:t>This ferrite is readily available in tiles of 6 cm x 6 cm and 5 mm </a:t>
            </a:r>
            <a:br>
              <a:rPr lang="en-US" sz="2200" dirty="0" smtClean="0">
                <a:latin typeface="Berlin Sans FB" pitchFamily="34" charset="0"/>
              </a:rPr>
            </a:br>
            <a:r>
              <a:rPr lang="en-US" sz="2200" dirty="0" smtClean="0">
                <a:latin typeface="Berlin Sans FB" pitchFamily="34" charset="0"/>
              </a:rPr>
              <a:t>   thickness;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latin typeface="Berlin Sans FB" pitchFamily="34" charset="0"/>
              </a:rPr>
              <a:t> Material samples are “wrapped” around an inner conductor;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dirty="0" smtClean="0">
                <a:latin typeface="Berlin Sans FB" pitchFamily="34" charset="0"/>
              </a:rPr>
              <a:t>this allows a non-destructive measurement, 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>
                <a:latin typeface="Berlin Sans FB" pitchFamily="34" charset="0"/>
              </a:rPr>
              <a:t> </a:t>
            </a:r>
            <a:r>
              <a:rPr lang="en-US" sz="2200" i="1" dirty="0" smtClean="0">
                <a:solidFill>
                  <a:srgbClr val="FF0000"/>
                </a:solidFill>
                <a:latin typeface="Berlin Sans FB" pitchFamily="34" charset="0"/>
              </a:rPr>
              <a:t>without any machining of the ferrite</a:t>
            </a:r>
            <a:r>
              <a:rPr lang="en-US" sz="2200" dirty="0" smtClean="0">
                <a:solidFill>
                  <a:srgbClr val="FF0000"/>
                </a:solidFill>
                <a:latin typeface="Berlin Sans FB" pitchFamily="34" charset="0"/>
              </a:rPr>
              <a:t>.</a:t>
            </a:r>
            <a:endParaRPr lang="en-US" sz="2200" dirty="0">
              <a:solidFill>
                <a:srgbClr val="FF00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068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uDoublePrimeCompari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200" y="1219200"/>
            <a:ext cx="3810000" cy="3314700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57200" y="274638"/>
            <a:ext cx="8229600" cy="487362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Material Measurement </a:t>
            </a:r>
            <a:r>
              <a:rPr lang="en-US" sz="4400" dirty="0" smtClean="0">
                <a:solidFill>
                  <a:srgbClr val="002060"/>
                </a:solidFill>
                <a:latin typeface="Berlin Sans FB" pitchFamily="34" charset="0"/>
                <a:ea typeface="+mj-ea"/>
                <a:cs typeface="+mj-cs"/>
              </a:rPr>
              <a:t>of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rlin Sans FB" pitchFamily="34" charset="0"/>
                <a:ea typeface="+mj-ea"/>
                <a:cs typeface="+mj-cs"/>
              </a:rPr>
              <a:t> TT2-111R /Permeability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48006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erlin Sans FB" pitchFamily="34" charset="0"/>
              </a:rPr>
              <a:t>Red= Measurement in SH-sample holder; 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Berlin Sans FB" pitchFamily="34" charset="0"/>
              </a:rPr>
              <a:t>Blue= Measurement provided by TT.</a:t>
            </a:r>
            <a:endParaRPr lang="en-US" sz="2400" dirty="0">
              <a:solidFill>
                <a:srgbClr val="0000FF"/>
              </a:solidFill>
              <a:latin typeface="Berlin Sans FB" pitchFamily="34" charset="0"/>
            </a:endParaRPr>
          </a:p>
        </p:txBody>
      </p:sp>
      <p:pic>
        <p:nvPicPr>
          <p:cNvPr id="5" name="Picture 4" descr="muPrimeComparis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219200"/>
            <a:ext cx="3810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3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ways of dissemination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295400"/>
            <a:ext cx="7773987" cy="4800600"/>
          </a:xfrm>
        </p:spPr>
        <p:txBody>
          <a:bodyPr/>
          <a:lstStyle/>
          <a:p>
            <a:r>
              <a:rPr lang="en-US" dirty="0" smtClean="0"/>
              <a:t>The Technology Transfer process:</a:t>
            </a:r>
            <a:br>
              <a:rPr lang="en-US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i="1" dirty="0" smtClean="0"/>
              <a:t>invention disclosure </a:t>
            </a:r>
            <a:r>
              <a:rPr lang="en-US" sz="2000" i="1" dirty="0" smtClean="0">
                <a:sym typeface="Wingdings" pitchFamily="2" charset="2"/>
              </a:rPr>
              <a:t> </a:t>
            </a:r>
            <a:r>
              <a:rPr lang="en-US" sz="2000" i="1" dirty="0" smtClean="0"/>
              <a:t>IP protection </a:t>
            </a:r>
            <a:r>
              <a:rPr lang="en-US" sz="2000" i="1" dirty="0" smtClean="0">
                <a:sym typeface="Wingdings" pitchFamily="2" charset="2"/>
              </a:rPr>
              <a:t> </a:t>
            </a:r>
            <a:r>
              <a:rPr lang="en-US" sz="2000" i="1" dirty="0" smtClean="0"/>
              <a:t>license to a company</a:t>
            </a:r>
            <a:br>
              <a:rPr lang="en-US" sz="2000" i="1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dirty="0" smtClean="0"/>
              <a:t>is difficult, especially for the world of particle physics. Collaborative R&amp;D (with industry and other research institutes) is key for a successful transfer.</a:t>
            </a:r>
          </a:p>
          <a:p>
            <a:r>
              <a:rPr lang="en-US" dirty="0" smtClean="0"/>
              <a:t>Other ways of dissemination are also very important for the Organization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51319"/>
            <a:ext cx="2513459" cy="181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Summer\Royal Society\Royal Society\LucidPhotos\Fig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871398"/>
            <a:ext cx="1152128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3" descr="Kit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" y="0"/>
            <a:ext cx="4139952" cy="3717032"/>
          </a:xfrm>
          <a:prstGeom prst="rect">
            <a:avLst/>
          </a:prstGeom>
        </p:spPr>
      </p:pic>
      <p:pic>
        <p:nvPicPr>
          <p:cNvPr id="8" name="Content Placeholder 3" descr="Dataflow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724128" y="3175655"/>
            <a:ext cx="2769865" cy="20253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 l="7381" t="18436" r="9744" b="10562"/>
          <a:stretch>
            <a:fillRect/>
          </a:stretch>
        </p:blipFill>
        <p:spPr bwMode="auto">
          <a:xfrm>
            <a:off x="1317571" y="4366740"/>
            <a:ext cx="2579325" cy="188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11760" y="292494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dirty="0" smtClean="0">
                <a:solidFill>
                  <a:prstClr val="black"/>
                </a:solidFill>
                <a:latin typeface="Calibri"/>
                <a:cs typeface="+mn-cs"/>
              </a:rPr>
              <a:t>CERN@school allows students to use a Timepix chip in the lab to visualise radiation </a:t>
            </a:r>
            <a:endParaRPr lang="en-GB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1951519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cs typeface="+mn-cs"/>
              </a:rPr>
              <a:t>Langton Ultimate Cosmic ray Intensity Detector uses  5 </a:t>
            </a:r>
            <a:r>
              <a:rPr lang="en-GB" sz="1800" dirty="0">
                <a:solidFill>
                  <a:prstClr val="black"/>
                </a:solidFill>
                <a:latin typeface="Calibri"/>
                <a:cs typeface="+mn-cs"/>
              </a:rPr>
              <a:t>T</a:t>
            </a:r>
            <a:r>
              <a:rPr lang="en-GB" sz="1800" dirty="0" smtClean="0">
                <a:solidFill>
                  <a:prstClr val="black"/>
                </a:solidFill>
                <a:latin typeface="Calibri"/>
                <a:cs typeface="+mn-cs"/>
              </a:rPr>
              <a:t>imepix chips to monitor the radiation environment in Space</a:t>
            </a:r>
            <a:endParaRPr lang="en-GB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6016" y="5263887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 dirty="0" smtClean="0">
                <a:solidFill>
                  <a:prstClr val="black"/>
                </a:solidFill>
                <a:latin typeface="Calibri"/>
                <a:cs typeface="+mn-cs"/>
              </a:rPr>
              <a:t>Data from LUCID and CERN@school detectors will be uploaded to the Grid and made available for students to analyse</a:t>
            </a:r>
            <a:endParaRPr lang="en-GB" sz="1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4" name="Picture 8" descr="Cern@school Logo - Light Background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051720" y="404664"/>
            <a:ext cx="3162424" cy="613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CERN’s areas of excellence</a:t>
            </a:r>
            <a:endParaRPr lang="en-US" dirty="0"/>
          </a:p>
        </p:txBody>
      </p:sp>
      <p:pic>
        <p:nvPicPr>
          <p:cNvPr id="4" name="Picture 2" descr="Capture-003924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9567" y="1815210"/>
            <a:ext cx="197516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9569" y="3308676"/>
            <a:ext cx="197516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Vue d'ensemble LH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794" y="1815210"/>
            <a:ext cx="4516692" cy="4124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028747" y="1815210"/>
            <a:ext cx="185178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dirty="0" err="1" smtClean="0">
                <a:solidFill>
                  <a:srgbClr val="FF0000"/>
                </a:solidFill>
              </a:rPr>
              <a:t>Accelerating</a:t>
            </a:r>
            <a:r>
              <a:rPr lang="fr-CH" sz="2000" dirty="0" smtClean="0"/>
              <a:t> </a:t>
            </a:r>
          </a:p>
          <a:p>
            <a:r>
              <a:rPr lang="fr-CH" sz="2000" dirty="0" err="1" smtClean="0"/>
              <a:t>particle</a:t>
            </a:r>
            <a:r>
              <a:rPr lang="fr-CH" sz="2000" dirty="0" smtClean="0"/>
              <a:t> </a:t>
            </a:r>
            <a:r>
              <a:rPr lang="fr-CH" sz="2000" dirty="0" err="1" smtClean="0"/>
              <a:t>beams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028747" y="3308676"/>
            <a:ext cx="133882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CH" sz="2000" dirty="0" err="1" smtClean="0">
                <a:solidFill>
                  <a:srgbClr val="FF0000"/>
                </a:solidFill>
              </a:rPr>
              <a:t>Detecting</a:t>
            </a:r>
            <a:r>
              <a:rPr lang="fr-CH" sz="2000" dirty="0" smtClean="0"/>
              <a:t> </a:t>
            </a:r>
          </a:p>
          <a:p>
            <a:r>
              <a:rPr lang="fr-CH" sz="2000" dirty="0" err="1" smtClean="0"/>
              <a:t>particles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041898" y="4945598"/>
            <a:ext cx="182548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000" dirty="0" smtClean="0"/>
              <a:t>IT technologies</a:t>
            </a:r>
            <a:endParaRPr lang="en-GB" sz="2000" dirty="0"/>
          </a:p>
        </p:txBody>
      </p:sp>
      <p:cxnSp>
        <p:nvCxnSpPr>
          <p:cNvPr id="10" name="Shape 14"/>
          <p:cNvCxnSpPr>
            <a:endCxn id="4" idx="1"/>
          </p:cNvCxnSpPr>
          <p:nvPr/>
        </p:nvCxnSpPr>
        <p:spPr bwMode="auto">
          <a:xfrm rot="5400000" flipH="1" flipV="1">
            <a:off x="2520827" y="2859186"/>
            <a:ext cx="2844055" cy="2113426"/>
          </a:xfrm>
          <a:prstGeom prst="curvedConnector2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hape 18"/>
          <p:cNvCxnSpPr>
            <a:endCxn id="5" idx="1"/>
          </p:cNvCxnSpPr>
          <p:nvPr/>
        </p:nvCxnSpPr>
        <p:spPr bwMode="auto">
          <a:xfrm flipV="1">
            <a:off x="3856171" y="3915899"/>
            <a:ext cx="1143398" cy="60722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Oval 11"/>
          <p:cNvSpPr/>
          <p:nvPr/>
        </p:nvSpPr>
        <p:spPr>
          <a:xfrm>
            <a:off x="1410696" y="5139006"/>
            <a:ext cx="112295" cy="128337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728950" y="5074837"/>
            <a:ext cx="127221" cy="1283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 descr="http://www.petinnergy.com/store/media/catalog/product/cache/2/thumbnail/600x600/9df78eab33525d08d6e5fb8d27136e95/d/v/dv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989" y="5032852"/>
            <a:ext cx="742323" cy="7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3.bp.blogspot.com/-S5zH2DZRU50/Tvd6sRRfMrI/AAAAAAAAAHY/0nKAsfhwcRs/s1600/wd%252520drive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728" y="4895810"/>
            <a:ext cx="892844" cy="89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grid-small"/>
          <p:cNvPicPr>
            <a:picLocks noChangeAspect="1" noChangeArrowheads="1"/>
          </p:cNvPicPr>
          <p:nvPr/>
        </p:nvPicPr>
        <p:blipFill>
          <a:blip r:embed="rId7" cstate="print">
            <a:lum bright="42000" contrast="-52000"/>
          </a:blip>
          <a:srcRect/>
          <a:stretch>
            <a:fillRect/>
          </a:stretch>
        </p:blipFill>
        <p:spPr bwMode="auto">
          <a:xfrm>
            <a:off x="4999569" y="4688929"/>
            <a:ext cx="1929003" cy="115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4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32 0.02498 C 0.20834 0.02498 0.28525 -0.01157 0.28525 -0.05506 C 0.28525 -0.1004 0.20834 -0.1351 0.11632 -0.1351 C 0.02309 -0.1351 -0.05173 -0.1004 -0.05173 -0.05506 C -0.05173 -0.01157 0.02309 0.02498 0.11632 0.02498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80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02 -0.12584 C -0.04531 -0.12584 0.03056 -0.09021 0.03056 -0.04603 C 0.03056 -0.00162 -0.04531 0.03424 -0.13802 0.03424 C -0.23107 0.03424 -0.30642 -0.00162 -0.30642 -0.04603 C -0.30642 -0.09021 -0.23107 -0.12584 -0.13802 -0.12584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CERN Easy Access IP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4" y="1726169"/>
            <a:ext cx="4393555" cy="35801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30" y="1248370"/>
            <a:ext cx="4331765" cy="50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492"/>
            <a:ext cx="8226854" cy="940443"/>
          </a:xfrm>
        </p:spPr>
        <p:txBody>
          <a:bodyPr/>
          <a:lstStyle/>
          <a:p>
            <a:r>
              <a:rPr lang="en-US" dirty="0" smtClean="0"/>
              <a:t>KT implementation ways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5020" y="2064188"/>
            <a:ext cx="4750643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dirty="0" smtClean="0"/>
              <a:t>Transfer to </a:t>
            </a:r>
            <a:r>
              <a:rPr lang="fr-CH" sz="2400" dirty="0" err="1" smtClean="0"/>
              <a:t>Existing</a:t>
            </a:r>
            <a:r>
              <a:rPr lang="fr-CH" sz="2400" dirty="0" smtClean="0"/>
              <a:t> </a:t>
            </a:r>
            <a:r>
              <a:rPr lang="fr-CH" sz="2400" dirty="0" err="1" smtClean="0"/>
              <a:t>Companies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7027" y="4039344"/>
            <a:ext cx="4678635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fr-CH" sz="2800" dirty="0" err="1" smtClean="0"/>
              <a:t>Creation</a:t>
            </a:r>
            <a:r>
              <a:rPr lang="fr-CH" sz="2800" dirty="0" smtClean="0"/>
              <a:t> of New </a:t>
            </a:r>
            <a:r>
              <a:rPr lang="fr-CH" sz="2800" dirty="0" err="1" smtClean="0"/>
              <a:t>Companies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914318" y="1378625"/>
            <a:ext cx="2736304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800" dirty="0" err="1" smtClean="0"/>
              <a:t>Market</a:t>
            </a:r>
            <a:r>
              <a:rPr lang="fr-CH" sz="2800" dirty="0" smtClean="0"/>
              <a:t> Pull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914318" y="2833093"/>
            <a:ext cx="2736304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400" dirty="0" smtClean="0"/>
              <a:t>Technology Push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59636" y="4039344"/>
            <a:ext cx="2845668" cy="52322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H" sz="2800" dirty="0" smtClean="0"/>
              <a:t>Spin-Off Support</a:t>
            </a:r>
            <a:endParaRPr lang="en-GB" sz="2800" dirty="0"/>
          </a:p>
        </p:txBody>
      </p: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5065663" y="1640235"/>
            <a:ext cx="848655" cy="654786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5065663" y="2377591"/>
            <a:ext cx="848655" cy="686335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8" idx="1"/>
          </p:cNvCxnSpPr>
          <p:nvPr/>
        </p:nvCxnSpPr>
        <p:spPr>
          <a:xfrm>
            <a:off x="5065662" y="4300954"/>
            <a:ext cx="793974" cy="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DonorsSpinoff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714964"/>
            <a:ext cx="1647736" cy="164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492"/>
            <a:ext cx="8226854" cy="9404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CERN Business Ideas Accelerator</a:t>
            </a:r>
            <a:endParaRPr lang="en-US" dirty="0"/>
          </a:p>
        </p:txBody>
      </p:sp>
      <p:pic>
        <p:nvPicPr>
          <p:cNvPr id="5" name="Picture 4" descr="alice FE car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11" y="2139464"/>
            <a:ext cx="1875692" cy="1248526"/>
          </a:xfrm>
          <a:prstGeom prst="rect">
            <a:avLst/>
          </a:prstGeom>
        </p:spPr>
      </p:pic>
      <p:pic>
        <p:nvPicPr>
          <p:cNvPr id="6" name="Picture 5" descr="moneystac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66" y="1105552"/>
            <a:ext cx="1875692" cy="1249357"/>
          </a:xfrm>
          <a:prstGeom prst="rect">
            <a:avLst/>
          </a:prstGeom>
        </p:spPr>
      </p:pic>
      <p:pic>
        <p:nvPicPr>
          <p:cNvPr id="7" name="Picture 6" descr="STH-BinaryPeople-High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88" y="2138633"/>
            <a:ext cx="1745436" cy="1309077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768966" y="2969843"/>
            <a:ext cx="1953846" cy="1563077"/>
          </a:xfrm>
          <a:prstGeom prst="hexagon">
            <a:avLst/>
          </a:prstGeom>
          <a:noFill/>
          <a:ln>
            <a:solidFill>
              <a:schemeClr val="tx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46768" y="3367626"/>
            <a:ext cx="159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CERN</a:t>
            </a:r>
          </a:p>
          <a:p>
            <a:pPr algn="ctr"/>
            <a:r>
              <a:rPr lang="en-US" dirty="0" smtClean="0"/>
              <a:t>Pre-Incubator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643547" y="2774458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722812" y="2720727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734169" y="2441301"/>
            <a:ext cx="2" cy="39177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722812" y="4254496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643547" y="4254496"/>
            <a:ext cx="1125419" cy="49823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20493" y="4782035"/>
            <a:ext cx="0" cy="619369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455131" y="4685320"/>
            <a:ext cx="535361" cy="5695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501285" y="4719512"/>
            <a:ext cx="535361" cy="569547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40153" y="4597369"/>
            <a:ext cx="1678349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CERN STFC </a:t>
            </a:r>
            <a:r>
              <a:rPr lang="en-US" dirty="0" smtClean="0"/>
              <a:t>BIC (UK)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18503" y="5401404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BIC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036646" y="5530942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BIC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539152" y="5401404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BIC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71321" y="4781059"/>
            <a:ext cx="1361833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NATIONAL BIC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74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Turning CERN technologies into new business opportunities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6" y="1464401"/>
            <a:ext cx="7860294" cy="4509361"/>
          </a:xfrm>
        </p:spPr>
      </p:pic>
    </p:spTree>
    <p:extLst>
      <p:ext uri="{BB962C8B-B14F-4D97-AF65-F5344CB8AC3E}">
        <p14:creationId xmlns:p14="http://schemas.microsoft.com/office/powerpoint/2010/main" val="3500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Incubators in the 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0" y="1465306"/>
            <a:ext cx="8039100" cy="424969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STFC CERN BIC is a pilot scheme which we plan to replicate in other Member States</a:t>
            </a:r>
          </a:p>
          <a:p>
            <a:r>
              <a:rPr lang="en-US" dirty="0" smtClean="0"/>
              <a:t>Integration into existing structures is crucial</a:t>
            </a:r>
          </a:p>
          <a:p>
            <a:r>
              <a:rPr lang="en-US" dirty="0" smtClean="0"/>
              <a:t>To “fill” these incubators, we are working on a “pre-incubator” concept: CERN technologies + (external) </a:t>
            </a:r>
            <a:r>
              <a:rPr lang="en-US" dirty="0" err="1" smtClean="0"/>
              <a:t>fundings</a:t>
            </a:r>
            <a:r>
              <a:rPr lang="en-US" dirty="0" smtClean="0"/>
              <a:t> + (external) entrepreneurs </a:t>
            </a:r>
            <a:r>
              <a:rPr lang="en-US" dirty="0" smtClean="0">
                <a:sym typeface="Wingdings" pitchFamily="2" charset="2"/>
              </a:rPr>
              <a:t> new companies generation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7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136904" cy="762000"/>
          </a:xfrm>
        </p:spPr>
        <p:txBody>
          <a:bodyPr/>
          <a:lstStyle/>
          <a:p>
            <a:r>
              <a:rPr lang="fr-CH" sz="3200" dirty="0" err="1" smtClean="0"/>
              <a:t>Knowledge</a:t>
            </a:r>
            <a:r>
              <a:rPr lang="fr-CH" sz="3200" dirty="0" smtClean="0"/>
              <a:t> Transfer </a:t>
            </a:r>
            <a:r>
              <a:rPr lang="fr-CH" sz="3200" dirty="0" err="1" smtClean="0"/>
              <a:t>through</a:t>
            </a:r>
            <a:r>
              <a:rPr lang="fr-CH" sz="3200" dirty="0" smtClean="0"/>
              <a:t> </a:t>
            </a:r>
            <a:r>
              <a:rPr lang="fr-CH" sz="3200" dirty="0" err="1" smtClean="0"/>
              <a:t>Procurement</a:t>
            </a:r>
            <a:endParaRPr lang="en-GB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500174"/>
            <a:ext cx="822960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/>
            <a:r>
              <a:rPr lang="en-US" sz="2000" dirty="0" smtClean="0">
                <a:solidFill>
                  <a:schemeClr val="tx2"/>
                </a:solidFill>
              </a:rPr>
              <a:t>Results from a survey of companies involved in technology-intensive</a:t>
            </a:r>
          </a:p>
          <a:p>
            <a:pPr marL="457200" indent="-457200" eaLnBrk="1" hangingPunct="1"/>
            <a:r>
              <a:rPr lang="en-US" sz="2000" dirty="0" smtClean="0">
                <a:solidFill>
                  <a:schemeClr val="tx2"/>
                </a:solidFill>
              </a:rPr>
              <a:t>procurement contracts with CERN. </a:t>
            </a:r>
          </a:p>
          <a:p>
            <a:pPr marL="457200" indent="-457200" eaLnBrk="1" hangingPunct="1"/>
            <a:r>
              <a:rPr lang="en-US" sz="2000" dirty="0" smtClean="0">
                <a:solidFill>
                  <a:schemeClr val="tx2"/>
                </a:solidFill>
              </a:rPr>
              <a:t>178 questionnaires analyzed, related to 503 MCHF procurement </a:t>
            </a:r>
          </a:p>
          <a:p>
            <a:pPr marL="457200" indent="-457200" eaLnBrk="1" hangingPunct="1"/>
            <a:r>
              <a:rPr lang="en-US" sz="2000" dirty="0" smtClean="0">
                <a:solidFill>
                  <a:schemeClr val="tx2"/>
                </a:solidFill>
              </a:rPr>
              <a:t>budget</a:t>
            </a:r>
            <a:r>
              <a:rPr lang="en-US" sz="1800" dirty="0" smtClean="0">
                <a:solidFill>
                  <a:schemeClr val="tx2"/>
                </a:solidFill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None/>
              <a:tabLst/>
              <a:defRPr/>
            </a:pPr>
            <a:endParaRPr lang="en-GB" sz="2000" kern="0" dirty="0" smtClean="0">
              <a:solidFill>
                <a:srgbClr val="CC3300"/>
              </a:solidFill>
              <a:latin typeface="+mn-lt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None/>
              <a:tabLst/>
              <a:defRPr/>
            </a:pPr>
            <a:r>
              <a:rPr lang="en-GB" sz="2000" u="sng" kern="0" dirty="0" smtClean="0">
                <a:solidFill>
                  <a:srgbClr val="CC3300"/>
                </a:solidFill>
                <a:latin typeface="+mn-lt"/>
                <a:cs typeface="Times New Roman" pitchFamily="18" charset="0"/>
              </a:rPr>
              <a:t>R</a:t>
            </a:r>
            <a:r>
              <a:rPr kumimoji="0" lang="en-GB" sz="2000" b="0" i="0" u="sng" strike="noStrike" kern="0" cap="none" spc="0" normalizeH="0" baseline="0" noProof="0" dirty="0" err="1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esults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CC3300"/>
              </a:solidFill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44%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indicated technological learning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42%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increased their international exposure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38%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developed new products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36%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Arial" charset="0"/>
              </a:rPr>
              <a:t>indicated market learning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13%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started new R&amp;D teams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52%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would have had poorer sales performance without CER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N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-112" charset="2"/>
              <a:buChar char="n"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41%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would have had poorer technological performance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ＭＳ Ｐゴシック" pitchFamily="-112" charset="-128"/>
                <a:cs typeface="Times New Roman" pitchFamily="18" charset="0"/>
              </a:rPr>
              <a:t>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8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52400"/>
            <a:ext cx="8136904" cy="762000"/>
          </a:xfrm>
        </p:spPr>
        <p:txBody>
          <a:bodyPr/>
          <a:lstStyle/>
          <a:p>
            <a:r>
              <a:rPr lang="fr-CH" sz="3200" dirty="0" err="1" smtClean="0"/>
              <a:t>Knowledge</a:t>
            </a:r>
            <a:r>
              <a:rPr lang="fr-CH" sz="3200" dirty="0" smtClean="0"/>
              <a:t> Transfer </a:t>
            </a:r>
            <a:r>
              <a:rPr lang="fr-CH" sz="3200" dirty="0" err="1" smtClean="0"/>
              <a:t>through</a:t>
            </a:r>
            <a:r>
              <a:rPr lang="fr-CH" sz="3200" dirty="0" smtClean="0"/>
              <a:t> People</a:t>
            </a:r>
            <a:endParaRPr lang="en-GB" sz="3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291455"/>
            <a:ext cx="311094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eaLnBrk="1" hangingPunct="1"/>
            <a:r>
              <a:rPr lang="en-US" sz="2000" dirty="0" smtClean="0">
                <a:solidFill>
                  <a:schemeClr val="tx2"/>
                </a:solidFill>
              </a:rPr>
              <a:t>Every year, hundreds of students come to CERN to contribute to our research programs</a:t>
            </a:r>
          </a:p>
          <a:p>
            <a:pPr marL="180000" eaLnBrk="1" hangingPunct="1"/>
            <a:endParaRPr lang="en-US" sz="2000" dirty="0" smtClean="0">
              <a:solidFill>
                <a:schemeClr val="tx2"/>
              </a:solidFill>
            </a:endParaRPr>
          </a:p>
          <a:p>
            <a:pPr marL="180000" eaLnBrk="1" hangingPunct="1"/>
            <a:r>
              <a:rPr lang="en-US" sz="2000" dirty="0" smtClean="0">
                <a:solidFill>
                  <a:schemeClr val="tx2"/>
                </a:solidFill>
              </a:rPr>
              <a:t>An opportunity for young people to learn in a multicultural environment</a:t>
            </a:r>
          </a:p>
          <a:p>
            <a:pPr marL="180000" eaLnBrk="1" hangingPunct="1"/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  <a:p>
            <a:pPr marL="180000" eaLnBrk="1" hangingPunct="1"/>
            <a:r>
              <a:rPr lang="en-US" sz="2000" kern="0" dirty="0" smtClean="0">
                <a:solidFill>
                  <a:schemeClr val="tx2"/>
                </a:solidFill>
                <a:ea typeface="ＭＳ Ｐゴシック" pitchFamily="-112" charset="-128"/>
                <a:cs typeface="Times New Roman" pitchFamily="18" charset="0"/>
              </a:rPr>
              <a:t>Not only for physicists! Also engineers, computer scientists, administrative students…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ＭＳ Ｐゴシック" pitchFamily="-112" charset="-128"/>
              <a:cs typeface="Times New Roman" pitchFamily="18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7234" y="1338677"/>
            <a:ext cx="48006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3521" y="3918917"/>
            <a:ext cx="3826566" cy="228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52400"/>
            <a:ext cx="7446588" cy="762000"/>
          </a:xfrm>
        </p:spPr>
        <p:txBody>
          <a:bodyPr/>
          <a:lstStyle/>
          <a:p>
            <a:r>
              <a:rPr lang="fr-CH" sz="3200" dirty="0" smtClean="0"/>
              <a:t>More info / Contacts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90209" y="1630017"/>
            <a:ext cx="68679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hlinkClick r:id="rId3"/>
              </a:rPr>
              <a:t>www.cern.ch/knowledgetransfer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>
                <a:hlinkClick r:id="rId4"/>
              </a:rPr>
              <a:t>giovanni.anelli@cern.ch</a:t>
            </a:r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3200" dirty="0" smtClean="0">
                <a:hlinkClick r:id="rId5"/>
              </a:rPr>
              <a:t>mail-KT@cern.ch</a:t>
            </a:r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60"/>
            <a:ext cx="7470648" cy="1143000"/>
          </a:xfrm>
        </p:spPr>
        <p:txBody>
          <a:bodyPr/>
          <a:lstStyle/>
          <a:p>
            <a:r>
              <a:rPr lang="en-US" dirty="0" smtClean="0"/>
              <a:t>CERN Core Competences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156" y="1268760"/>
            <a:ext cx="2411310" cy="166484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84784"/>
            <a:ext cx="2304256" cy="157999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717032"/>
            <a:ext cx="2415775" cy="1678235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886965" y="3284984"/>
            <a:ext cx="2532769" cy="4000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sz="2000" dirty="0" smtClean="0"/>
              <a:t>Cryogenics (1.9 </a:t>
            </a:r>
            <a:r>
              <a:rPr lang="en-GB" sz="2000" dirty="0"/>
              <a:t>K)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644008" y="1772816"/>
            <a:ext cx="1339617" cy="7078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r>
              <a:rPr lang="en-GB" sz="2000" dirty="0"/>
              <a:t>Vacuum</a:t>
            </a:r>
          </a:p>
          <a:p>
            <a:r>
              <a:rPr lang="en-GB" sz="2000" dirty="0"/>
              <a:t>(10</a:t>
            </a:r>
            <a:r>
              <a:rPr lang="en-GB" sz="2000" baseline="30000" dirty="0"/>
              <a:t>-12</a:t>
            </a:r>
            <a:r>
              <a:rPr lang="en-GB" sz="2000" dirty="0"/>
              <a:t> </a:t>
            </a:r>
            <a:r>
              <a:rPr lang="en-GB" sz="2000" dirty="0" err="1"/>
              <a:t>Torr</a:t>
            </a:r>
            <a:r>
              <a:rPr lang="en-GB" sz="2000" dirty="0"/>
              <a:t>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504" y="1552212"/>
            <a:ext cx="1500371" cy="12003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r>
              <a:rPr lang="en-GB" dirty="0"/>
              <a:t>Super-conductivity</a:t>
            </a:r>
          </a:p>
          <a:p>
            <a:r>
              <a:rPr lang="en-GB" dirty="0"/>
              <a:t>(13kA, 7MJoules)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212976"/>
            <a:ext cx="2276232" cy="1515321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19735" y="4664971"/>
            <a:ext cx="1752665" cy="70787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r>
              <a:rPr lang="en-GB" sz="2000" dirty="0"/>
              <a:t>Magnets</a:t>
            </a:r>
          </a:p>
          <a:p>
            <a:r>
              <a:rPr lang="en-GB" sz="2000" dirty="0" smtClean="0"/>
              <a:t>(10 </a:t>
            </a:r>
            <a:r>
              <a:rPr lang="en-GB" sz="2000" dirty="0"/>
              <a:t>T)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284984"/>
            <a:ext cx="3000741" cy="1320047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13" name="Picture 10" descr="Crystal and AP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4797152"/>
            <a:ext cx="1894441" cy="1221853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79512" y="4797152"/>
            <a:ext cx="1656184" cy="12003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1429" tIns="45715" rIns="91429" bIns="45715">
            <a:spAutoFit/>
          </a:bodyPr>
          <a:lstStyle/>
          <a:p>
            <a:r>
              <a:rPr lang="en-GB" dirty="0"/>
              <a:t>Very high performance</a:t>
            </a:r>
          </a:p>
          <a:p>
            <a:r>
              <a:rPr lang="en-GB" dirty="0"/>
              <a:t>detectors and electronics</a:t>
            </a:r>
          </a:p>
        </p:txBody>
      </p:sp>
      <p:sp>
        <p:nvSpPr>
          <p:cNvPr id="15" name="Rectangle 44"/>
          <p:cNvSpPr>
            <a:spLocks noChangeArrowheads="1"/>
          </p:cNvSpPr>
          <p:nvPr/>
        </p:nvSpPr>
        <p:spPr bwMode="auto">
          <a:xfrm>
            <a:off x="6156176" y="5547672"/>
            <a:ext cx="167348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000" dirty="0"/>
              <a:t>Data </a:t>
            </a:r>
            <a:r>
              <a:rPr lang="en-US" sz="2000" dirty="0" smtClean="0"/>
              <a:t>processing</a:t>
            </a:r>
            <a:endParaRPr lang="en-US" sz="2000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98331" y="4941168"/>
            <a:ext cx="1445669" cy="121404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1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CERN’s Technology Portfolio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2255"/>
            <a:ext cx="9144000" cy="5249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180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871538" y="152400"/>
            <a:ext cx="78152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4000" kern="0" dirty="0" smtClean="0">
                <a:solidFill>
                  <a:srgbClr val="336699"/>
                </a:solidFill>
                <a:latin typeface="Helvetica"/>
                <a:ea typeface="ＭＳ Ｐゴシック" pitchFamily="-112" charset="-128"/>
                <a:cs typeface="ＭＳ Ｐゴシック" pitchFamily="-112" charset="-128"/>
              </a:rPr>
              <a:t>Technology Portfolio - statistics</a:t>
            </a:r>
            <a:endParaRPr lang="en-US" sz="4000" kern="0" dirty="0">
              <a:solidFill>
                <a:srgbClr val="336699"/>
              </a:solidFill>
              <a:latin typeface="Helvetica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251520" y="1700808"/>
            <a:ext cx="7200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 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~200 </a:t>
            </a:r>
            <a:r>
              <a:rPr lang="en-US" dirty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TT cases 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(40% open, 20% protected by patent)</a:t>
            </a:r>
            <a:endParaRPr lang="en-US" dirty="0">
              <a:solidFill>
                <a:srgbClr val="4F81BD">
                  <a:lumMod val="75000"/>
                </a:srgbClr>
              </a:solidFill>
              <a:latin typeface="Calibri"/>
              <a:ea typeface="ＭＳ Ｐゴシック" pitchFamily="-112" charset="-128"/>
              <a:cs typeface="+mn-cs"/>
            </a:endParaRP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 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~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</a:rPr>
              <a:t>40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 new </a:t>
            </a:r>
            <a:r>
              <a:rPr lang="en-US" dirty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disclosures per year</a:t>
            </a:r>
          </a:p>
          <a:p>
            <a:pPr marL="0" lvl="1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 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  <a:latin typeface="Calibri"/>
                <a:ea typeface="ＭＳ Ｐゴシック" pitchFamily="-112" charset="-128"/>
                <a:cs typeface="+mn-cs"/>
              </a:rPr>
              <a:t> Exploitation level: ~50%</a:t>
            </a:r>
            <a:endParaRPr lang="en-US" dirty="0">
              <a:solidFill>
                <a:srgbClr val="4F81BD">
                  <a:lumMod val="75000"/>
                </a:srgbClr>
              </a:solidFill>
              <a:latin typeface="Calibri"/>
              <a:ea typeface="ＭＳ Ｐゴシック" pitchFamily="-112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68960"/>
            <a:ext cx="3124379" cy="313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211960" y="3212976"/>
          <a:ext cx="4608512" cy="2538431"/>
        </p:xfrm>
        <a:graphic>
          <a:graphicData uri="http://schemas.openxmlformats.org/drawingml/2006/table">
            <a:tbl>
              <a:tblPr/>
              <a:tblGrid>
                <a:gridCol w="1496710"/>
                <a:gridCol w="3111802"/>
              </a:tblGrid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TRL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70C0"/>
                          </a:solidFill>
                          <a:latin typeface="Calibri"/>
                        </a:rPr>
                        <a:t>Simplified Definition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latin typeface="Calibri"/>
                      </a:endParaRP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Technology application formulated and basic concept demonstrated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Functional validation in laboratory environment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24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70C0"/>
                          </a:solidFill>
                          <a:latin typeface="Calibri"/>
                        </a:rPr>
                        <a:t>Representative prototype fully qualified (technology ready to transfer)</a:t>
                      </a:r>
                    </a:p>
                  </a:txBody>
                  <a:tcPr marL="6711" marR="6711" marT="67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23528" y="1052736"/>
            <a:ext cx="5243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70C0"/>
                </a:solidFill>
                <a:latin typeface="Calibri"/>
                <a:ea typeface="ＭＳ Ｐゴシック" pitchFamily="-112" charset="-128"/>
                <a:cs typeface="+mn-cs"/>
              </a:rPr>
              <a:t>Technology Portfolio - General Statistics</a:t>
            </a:r>
            <a:endParaRPr lang="en-US" b="1" dirty="0">
              <a:solidFill>
                <a:srgbClr val="0070C0"/>
              </a:solidFill>
              <a:latin typeface="Calibri"/>
              <a:ea typeface="ＭＳ Ｐゴシック" pitchFamily="-112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and Patents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4294967295"/>
          </p:nvPr>
        </p:nvSpPr>
        <p:spPr>
          <a:xfrm>
            <a:off x="322373" y="2099142"/>
            <a:ext cx="4629150" cy="37596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400" dirty="0"/>
              <a:t>Strategic motivation:</a:t>
            </a:r>
          </a:p>
          <a:p>
            <a:pPr marL="0" lvl="1" indent="1588">
              <a:buNone/>
            </a:pPr>
            <a:endParaRPr lang="en-GB" sz="2400" dirty="0" smtClean="0"/>
          </a:p>
          <a:p>
            <a:pPr marL="0" lvl="1" indent="1588">
              <a:buNone/>
            </a:pPr>
            <a:r>
              <a:rPr lang="en-GB" sz="2400" dirty="0" smtClean="0"/>
              <a:t>“</a:t>
            </a:r>
            <a:r>
              <a:rPr lang="en-GB" sz="2400" dirty="0"/>
              <a:t>Promote and enhance the image of the Organization as a source of innovation and economic activities</a:t>
            </a:r>
            <a:r>
              <a:rPr lang="en-GB" sz="2400" dirty="0" smtClean="0"/>
              <a:t>”</a:t>
            </a:r>
            <a:endParaRPr lang="en-GB" sz="2400" dirty="0"/>
          </a:p>
        </p:txBody>
      </p:sp>
      <p:pic>
        <p:nvPicPr>
          <p:cNvPr id="18" name="Picture 2" descr="\\cern.ch\dfs\Users\v\vnilsen\Documents\My Pictures\Paten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20">
            <a:off x="5395265" y="1450500"/>
            <a:ext cx="2968107" cy="4217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0362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and Patents</a:t>
            </a:r>
            <a:endParaRPr lang="en-US" dirty="0"/>
          </a:p>
        </p:txBody>
      </p:sp>
      <p:pic>
        <p:nvPicPr>
          <p:cNvPr id="18" name="Picture 2" descr="\\cern.ch\dfs\Users\v\vnilsen\Documents\My Pictures\Patent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2420">
            <a:off x="5395265" y="1450500"/>
            <a:ext cx="2968107" cy="4217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144242" y="1772816"/>
            <a:ext cx="4367213" cy="3888432"/>
          </a:xfrm>
        </p:spPr>
        <p:txBody>
          <a:bodyPr>
            <a:noAutofit/>
          </a:bodyPr>
          <a:lstStyle/>
          <a:p>
            <a:pPr lvl="0"/>
            <a:r>
              <a:rPr lang="en-GB" sz="2000" dirty="0"/>
              <a:t>I</a:t>
            </a:r>
            <a:r>
              <a:rPr lang="en-GB" sz="2000" dirty="0" smtClean="0"/>
              <a:t>ncrease </a:t>
            </a:r>
            <a:r>
              <a:rPr lang="en-GB" sz="2000" dirty="0"/>
              <a:t>the probability of having the technology </a:t>
            </a:r>
            <a:r>
              <a:rPr lang="en-GB" sz="2000" dirty="0" smtClean="0"/>
              <a:t>transferred (justify development investments from industry)</a:t>
            </a:r>
          </a:p>
          <a:p>
            <a:pPr lvl="0"/>
            <a:endParaRPr lang="en-GB" sz="2000" dirty="0" smtClean="0"/>
          </a:p>
          <a:p>
            <a:r>
              <a:rPr lang="en-GB" sz="2000" dirty="0"/>
              <a:t>S</a:t>
            </a:r>
            <a:r>
              <a:rPr lang="en-GB" sz="2000" dirty="0" smtClean="0"/>
              <a:t>ignificantly </a:t>
            </a:r>
            <a:r>
              <a:rPr lang="en-GB" sz="2000" dirty="0"/>
              <a:t>enhance the commercial value of the </a:t>
            </a:r>
            <a:r>
              <a:rPr lang="en-GB" sz="2000" dirty="0" smtClean="0"/>
              <a:t>technology</a:t>
            </a:r>
          </a:p>
          <a:p>
            <a:pPr lvl="0"/>
            <a:endParaRPr lang="en-GB" sz="2000" dirty="0" smtClean="0"/>
          </a:p>
          <a:p>
            <a:pPr lvl="0"/>
            <a:r>
              <a:rPr lang="en-GB" sz="2000" dirty="0" smtClean="0"/>
              <a:t>Ensure </a:t>
            </a:r>
            <a:r>
              <a:rPr lang="en-GB" sz="2000" dirty="0"/>
              <a:t>CERN’s recognition as the originator of an exceptional </a:t>
            </a:r>
            <a:r>
              <a:rPr lang="en-GB" sz="2000" dirty="0" smtClean="0"/>
              <a:t>invention</a:t>
            </a:r>
          </a:p>
          <a:p>
            <a:endParaRPr lang="en-US" sz="2000" dirty="0"/>
          </a:p>
          <a:p>
            <a:pPr lvl="0"/>
            <a:endParaRPr lang="en-US" sz="2000" dirty="0"/>
          </a:p>
          <a:p>
            <a:endParaRPr lang="en-GB" sz="2000" dirty="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5854" y="1052736"/>
            <a:ext cx="5324258" cy="43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2" tIns="32141" rIns="64282" bIns="3214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Optima"/>
              </a:rPr>
              <a:t>Patents are taken in order to:</a:t>
            </a:r>
            <a:endParaRPr lang="en-US" sz="2400" b="1" dirty="0">
              <a:solidFill>
                <a:srgbClr val="0070C0"/>
              </a:solid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0198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1300163"/>
            <a:r>
              <a:rPr lang="en-US" sz="20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NEG </a:t>
            </a:r>
            <a:r>
              <a:rPr lang="en-US" sz="2000" dirty="0" smtClean="0">
                <a:ea typeface="ＭＳ Ｐゴシック"/>
                <a:cs typeface="ＭＳ Ｐゴシック"/>
              </a:rPr>
              <a:t>(Non-Evaporable Getter thin film coatings)</a:t>
            </a:r>
            <a:endParaRPr lang="en-US" sz="2000" dirty="0" smtClean="0">
              <a:solidFill>
                <a:srgbClr val="FF0000"/>
              </a:solidFill>
              <a:ea typeface="ＭＳ Ｐゴシック"/>
              <a:cs typeface="ＭＳ Ｐゴシック"/>
            </a:endParaRPr>
          </a:p>
          <a:p>
            <a:pPr defTabSz="1300163">
              <a:spcBef>
                <a:spcPct val="0"/>
              </a:spcBef>
              <a:buFont typeface="Wingdings" pitchFamily="2" charset="2"/>
              <a:buNone/>
            </a:pPr>
            <a:r>
              <a:rPr lang="en-US" dirty="0" smtClean="0">
                <a:ea typeface="ＭＳ Ｐゴシック"/>
                <a:cs typeface="ＭＳ Ｐゴシック"/>
              </a:rPr>
              <a:t>   </a:t>
            </a:r>
            <a:r>
              <a:rPr lang="en-US" sz="1800" dirty="0" smtClean="0">
                <a:ea typeface="ＭＳ Ｐゴシック"/>
                <a:cs typeface="ＭＳ Ｐゴシック"/>
              </a:rPr>
              <a:t>Technology used to create and maintain ultra-high vacuum in the accelerator vacuum chambers. </a:t>
            </a:r>
          </a:p>
          <a:p>
            <a:pPr defTabSz="1300163">
              <a:spcBef>
                <a:spcPct val="0"/>
              </a:spcBef>
            </a:pPr>
            <a:endParaRPr lang="en-US" sz="4200" dirty="0" smtClean="0">
              <a:ea typeface="ＭＳ Ｐゴシック"/>
              <a:cs typeface="ＭＳ Ｐゴシック"/>
            </a:endParaRPr>
          </a:p>
        </p:txBody>
      </p:sp>
      <p:pic>
        <p:nvPicPr>
          <p:cNvPr id="10244" name="Picture 6" descr="n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2864" y="2492896"/>
            <a:ext cx="565945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high vacuum…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CERN2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PrésentationCERN2.thmx</Template>
  <TotalTime>1945</TotalTime>
  <Words>1342</Words>
  <Application>Microsoft Office PowerPoint</Application>
  <PresentationFormat>On-screen Show (4:3)</PresentationFormat>
  <Paragraphs>223</Paragraphs>
  <Slides>37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PrésentationCERN2</vt:lpstr>
      <vt:lpstr>Bitmap Image</vt:lpstr>
      <vt:lpstr>Slide</vt:lpstr>
      <vt:lpstr>Knowledge  Transfer  @CERN</vt:lpstr>
      <vt:lpstr>KT: one of CERN’s missions</vt:lpstr>
      <vt:lpstr>CERN’s areas of excellence</vt:lpstr>
      <vt:lpstr>CERN Core Competences</vt:lpstr>
      <vt:lpstr>CERN’s Technology Portfolio </vt:lpstr>
      <vt:lpstr>PowerPoint Presentation</vt:lpstr>
      <vt:lpstr>CERN and Patents</vt:lpstr>
      <vt:lpstr>CERN and Patents</vt:lpstr>
      <vt:lpstr>From high vacuum…</vt:lpstr>
      <vt:lpstr>… to solar energy!</vt:lpstr>
      <vt:lpstr>Vacuum is an excellent insulator!</vt:lpstr>
      <vt:lpstr>Solar panels plant</vt:lpstr>
      <vt:lpstr>Installation at GVA airport</vt:lpstr>
      <vt:lpstr>Silicon pixel detectors (SPDs)</vt:lpstr>
      <vt:lpstr>Medipix</vt:lpstr>
      <vt:lpstr>Application: Medical imaging</vt:lpstr>
      <vt:lpstr>Application: Material analysis</vt:lpstr>
      <vt:lpstr>Hadrontherapy</vt:lpstr>
      <vt:lpstr>KT Fund: To develop technologies to market matureness </vt:lpstr>
      <vt:lpstr>KT Fund 2011 project: Flame/smoke detector and Rn detector</vt:lpstr>
      <vt:lpstr>High power &amp; temperature RF load</vt:lpstr>
      <vt:lpstr>Cross section of a water cooled structure</vt:lpstr>
      <vt:lpstr>Other ideas from the CERN RF group: Tuning of Cavitys with Ferrites (via Magnetic Biasing)</vt:lpstr>
      <vt:lpstr>Idea of Smythe (1983)</vt:lpstr>
      <vt:lpstr>Cavity Tuning with 2-directional Magnetic Bias – Successfully Tested.</vt:lpstr>
      <vt:lpstr>PowerPoint Presentation</vt:lpstr>
      <vt:lpstr>PowerPoint Presentation</vt:lpstr>
      <vt:lpstr>Other ways of dissemination</vt:lpstr>
      <vt:lpstr>PowerPoint Presentation</vt:lpstr>
      <vt:lpstr>CERN Easy Access IP</vt:lpstr>
      <vt:lpstr>KT implementation ways</vt:lpstr>
      <vt:lpstr>CERN Business Ideas Accelerator</vt:lpstr>
      <vt:lpstr>Turning CERN technologies into new business opportunities</vt:lpstr>
      <vt:lpstr>Incubators in the MS</vt:lpstr>
      <vt:lpstr>Knowledge Transfer through Procurement</vt:lpstr>
      <vt:lpstr>Knowledge Transfer through People</vt:lpstr>
      <vt:lpstr>More info / Contacts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Giovanni.Anelli@cern.ch</dc:creator>
  <cp:lastModifiedBy>Tim Tsarfati</cp:lastModifiedBy>
  <cp:revision>180</cp:revision>
  <dcterms:created xsi:type="dcterms:W3CDTF">2012-03-07T13:21:43Z</dcterms:created>
  <dcterms:modified xsi:type="dcterms:W3CDTF">2013-06-11T13:09:24Z</dcterms:modified>
</cp:coreProperties>
</file>