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68" r:id="rId4"/>
    <p:sldId id="279" r:id="rId5"/>
    <p:sldId id="288" r:id="rId6"/>
    <p:sldId id="280" r:id="rId7"/>
    <p:sldId id="281" r:id="rId8"/>
    <p:sldId id="282" r:id="rId9"/>
    <p:sldId id="283" r:id="rId10"/>
    <p:sldId id="269" r:id="rId11"/>
    <p:sldId id="289" r:id="rId12"/>
    <p:sldId id="276" r:id="rId13"/>
    <p:sldId id="277" r:id="rId14"/>
    <p:sldId id="284" r:id="rId15"/>
    <p:sldId id="272" r:id="rId16"/>
    <p:sldId id="259" r:id="rId17"/>
    <p:sldId id="275" r:id="rId18"/>
    <p:sldId id="278" r:id="rId19"/>
    <p:sldId id="270" r:id="rId20"/>
    <p:sldId id="271" r:id="rId21"/>
    <p:sldId id="285" r:id="rId22"/>
    <p:sldId id="266" r:id="rId23"/>
    <p:sldId id="261" r:id="rId24"/>
    <p:sldId id="273" r:id="rId25"/>
    <p:sldId id="264" r:id="rId26"/>
    <p:sldId id="286" r:id="rId27"/>
    <p:sldId id="287" r:id="rId28"/>
    <p:sldId id="260" r:id="rId29"/>
    <p:sldId id="26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FFFFD-46B7-497D-B554-7AFDD34D8E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A81CA-CC3D-46DA-AF19-36BDB6100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7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7BDC69-0E6A-4DDF-997A-31D58A947F66}" type="slidenum">
              <a:rPr lang="en-US"/>
              <a:pPr/>
              <a:t>4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32FF53-6840-4C9E-8697-03466FBC31F5}" type="slidenum">
              <a:rPr lang="en-US"/>
              <a:pPr/>
              <a:t>6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CA6A25-6BE6-44DA-84FA-D9470428D50A}" type="slidenum">
              <a:rPr lang="en-US"/>
              <a:pPr/>
              <a:t>7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7D357D-210F-4061-B32F-84EDC4C5EB47}" type="slidenum">
              <a:rPr lang="en-US"/>
              <a:pPr/>
              <a:t>8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169EF2-BDE4-44FC-BA45-8B6894670018}" type="slidenum">
              <a:rPr lang="en-US"/>
              <a:pPr/>
              <a:t>9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65670D4-55C0-40F7-BA35-61D02D3BD105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91389B3-E34B-498F-81D0-8069AC8AAC0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ank-landmesser.de/" TargetMode="External"/><Relationship Id="rId4" Type="http://schemas.openxmlformats.org/officeDocument/2006/relationships/hyperlink" Target="http://www.hofmann-ceramic.d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gressivesurface.com/newsArticle.php?id=2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02172" y="4172621"/>
            <a:ext cx="4847038" cy="1599722"/>
          </a:xfrm>
        </p:spPr>
        <p:txBody>
          <a:bodyPr/>
          <a:lstStyle/>
          <a:p>
            <a:r>
              <a:rPr lang="en-GB" dirty="0" smtClean="0"/>
              <a:t>High Temperature </a:t>
            </a:r>
            <a:r>
              <a:rPr lang="en-GB" dirty="0"/>
              <a:t>H</a:t>
            </a:r>
            <a:r>
              <a:rPr lang="en-GB" dirty="0" smtClean="0"/>
              <a:t>igh </a:t>
            </a:r>
            <a:r>
              <a:rPr lang="en-GB" dirty="0"/>
              <a:t>P</a:t>
            </a:r>
            <a:r>
              <a:rPr lang="en-GB" dirty="0" smtClean="0"/>
              <a:t>ower RF Loads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48349">
            <a:off x="555153" y="4099724"/>
            <a:ext cx="2455361" cy="1662430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latin typeface="Monotype Corsiva" pitchFamily="66" charset="0"/>
              </a:rPr>
              <a:t>TIARA workshop</a:t>
            </a:r>
            <a:r>
              <a:rPr lang="en-GB" dirty="0" smtClean="0">
                <a:latin typeface="Monotype Corsiva" pitchFamily="66" charset="0"/>
              </a:rPr>
              <a:t> </a:t>
            </a:r>
          </a:p>
          <a:p>
            <a:r>
              <a:rPr lang="en-GB" dirty="0" smtClean="0">
                <a:latin typeface="Monotype Corsiva" pitchFamily="66" charset="0"/>
              </a:rPr>
              <a:t>17. – 19. 06. 2013</a:t>
            </a:r>
          </a:p>
          <a:p>
            <a:endParaRPr lang="en-GB" dirty="0" smtClean="0">
              <a:latin typeface="Monotype Corsiva" pitchFamily="66" charset="0"/>
            </a:endParaRPr>
          </a:p>
          <a:p>
            <a:r>
              <a:rPr lang="en-GB" dirty="0" smtClean="0">
                <a:latin typeface="Monotype Corsiva" pitchFamily="66" charset="0"/>
              </a:rPr>
              <a:t>M. Betz, F. Caspers, </a:t>
            </a:r>
          </a:p>
          <a:p>
            <a:r>
              <a:rPr lang="en-GB" u="sng" dirty="0" smtClean="0">
                <a:latin typeface="Monotype Corsiva" pitchFamily="66" charset="0"/>
              </a:rPr>
              <a:t>S. Federmann</a:t>
            </a:r>
            <a:endParaRPr lang="en-GB" u="sng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1280" y="-315416"/>
            <a:ext cx="8041440" cy="1442674"/>
          </a:xfrm>
        </p:spPr>
        <p:txBody>
          <a:bodyPr/>
          <a:lstStyle/>
          <a:p>
            <a:r>
              <a:rPr lang="en-US" dirty="0" smtClean="0"/>
              <a:t>Next Idea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40297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 smtClean="0"/>
              <a:t>Looking at conventional loads and </a:t>
            </a:r>
            <a:r>
              <a:rPr lang="en-US" sz="2200" dirty="0"/>
              <a:t>identifying </a:t>
            </a:r>
            <a:r>
              <a:rPr lang="en-US" sz="2200" dirty="0" smtClean="0"/>
              <a:t>limitations and</a:t>
            </a:r>
            <a:r>
              <a:rPr lang="en-US" sz="2200" dirty="0" smtClean="0"/>
              <a:t> </a:t>
            </a:r>
            <a:r>
              <a:rPr lang="en-US" sz="2200" dirty="0" smtClean="0"/>
              <a:t>potential for optimizations 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Conventional RF power </a:t>
            </a:r>
            <a:r>
              <a:rPr lang="en-US" sz="2200" dirty="0" smtClean="0"/>
              <a:t>loads often </a:t>
            </a:r>
            <a:r>
              <a:rPr lang="en-US" sz="2200" dirty="0" smtClean="0"/>
              <a:t>produce </a:t>
            </a:r>
            <a:r>
              <a:rPr lang="en-US" sz="2200" dirty="0" smtClean="0"/>
              <a:t>cooling </a:t>
            </a:r>
            <a:r>
              <a:rPr lang="en-US" sz="2200" dirty="0" smtClean="0"/>
              <a:t>water at </a:t>
            </a:r>
            <a:r>
              <a:rPr lang="en-US" sz="2200" b="1" dirty="0" smtClean="0"/>
              <a:t>low pressure </a:t>
            </a:r>
            <a:r>
              <a:rPr lang="en-US" sz="2200" dirty="0" smtClean="0"/>
              <a:t>and </a:t>
            </a:r>
            <a:r>
              <a:rPr lang="en-US" sz="2200" b="1" dirty="0" smtClean="0"/>
              <a:t>moderate temperature</a:t>
            </a:r>
            <a:r>
              <a:rPr lang="en-US" sz="2200" dirty="0" smtClean="0"/>
              <a:t> </a:t>
            </a:r>
            <a:r>
              <a:rPr lang="en-US" sz="2200" dirty="0" smtClean="0"/>
              <a:t> (often below </a:t>
            </a:r>
            <a:r>
              <a:rPr lang="en-US" sz="2200" dirty="0" smtClean="0"/>
              <a:t>50 </a:t>
            </a:r>
            <a:r>
              <a:rPr lang="en-US" sz="2200" dirty="0"/>
              <a:t>°</a:t>
            </a:r>
            <a:r>
              <a:rPr lang="en-US" sz="2200" dirty="0" smtClean="0"/>
              <a:t>C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At this level, the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energy is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barely usable</a:t>
            </a:r>
          </a:p>
          <a:p>
            <a:pPr lvl="1"/>
            <a:endParaRPr lang="en-US" b="1" dirty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en-US" sz="2200" dirty="0" smtClean="0"/>
              <a:t>It would be desirable to have cooling </a:t>
            </a:r>
            <a:r>
              <a:rPr lang="en-US" sz="2200" dirty="0" smtClean="0"/>
              <a:t>water with at least </a:t>
            </a:r>
            <a:r>
              <a:rPr lang="en-US" sz="2200" b="1" dirty="0" smtClean="0"/>
              <a:t> 80 </a:t>
            </a:r>
            <a:r>
              <a:rPr lang="en-US" sz="2200" b="1" dirty="0" smtClean="0"/>
              <a:t>°</a:t>
            </a:r>
            <a:r>
              <a:rPr lang="en-US" sz="2200" b="1" dirty="0" smtClean="0"/>
              <a:t>C </a:t>
            </a:r>
            <a:r>
              <a:rPr lang="en-US" sz="2200" dirty="0" smtClean="0"/>
              <a:t>- </a:t>
            </a:r>
            <a:r>
              <a:rPr lang="en-US" sz="2200" dirty="0" smtClean="0"/>
              <a:t>already foreseen for ESS. This can be done with selected conventional loads.</a:t>
            </a:r>
          </a:p>
          <a:p>
            <a:endParaRPr lang="en-US" dirty="0" smtClean="0"/>
          </a:p>
          <a:p>
            <a:r>
              <a:rPr lang="en-US" sz="2200" dirty="0" smtClean="0"/>
              <a:t>But &gt; </a:t>
            </a:r>
            <a:r>
              <a:rPr lang="en-US" sz="2200" b="1" dirty="0"/>
              <a:t>150 °</a:t>
            </a:r>
            <a:r>
              <a:rPr lang="en-US" sz="2200" b="1" dirty="0" smtClean="0"/>
              <a:t>C </a:t>
            </a:r>
            <a:r>
              <a:rPr lang="en-US" sz="2200" b="1" dirty="0" smtClean="0"/>
              <a:t>and</a:t>
            </a:r>
            <a:r>
              <a:rPr lang="en-US" sz="2200" dirty="0" smtClean="0"/>
              <a:t> </a:t>
            </a:r>
            <a:r>
              <a:rPr lang="en-US" sz="2200" dirty="0" smtClean="0"/>
              <a:t>high pressure </a:t>
            </a:r>
            <a:r>
              <a:rPr lang="en-US" sz="2200" dirty="0" smtClean="0"/>
              <a:t>or </a:t>
            </a:r>
            <a:r>
              <a:rPr lang="en-US" sz="2200" dirty="0" smtClean="0"/>
              <a:t>maybe hot </a:t>
            </a:r>
            <a:r>
              <a:rPr lang="en-US" sz="2200" dirty="0" smtClean="0"/>
              <a:t>air at </a:t>
            </a:r>
            <a:r>
              <a:rPr lang="en-US" sz="2200" b="1" dirty="0" smtClean="0"/>
              <a:t>600 - </a:t>
            </a:r>
            <a:r>
              <a:rPr lang="en-US" sz="2200" b="1" dirty="0" smtClean="0"/>
              <a:t>800°C </a:t>
            </a:r>
            <a:r>
              <a:rPr lang="en-US" sz="2200" dirty="0" smtClean="0"/>
              <a:t>would even be better. </a:t>
            </a:r>
            <a:r>
              <a:rPr lang="en-US" sz="2200" dirty="0" smtClean="0"/>
              <a:t>Both media are </a:t>
            </a:r>
            <a:r>
              <a:rPr lang="en-US" sz="2200" b="1" dirty="0" smtClean="0"/>
              <a:t>technically usable </a:t>
            </a:r>
            <a:r>
              <a:rPr lang="en-US" sz="2200" dirty="0" smtClean="0"/>
              <a:t>(Domestic heating, Industrial process heat, </a:t>
            </a:r>
            <a:r>
              <a:rPr lang="en-US" sz="2200" dirty="0" err="1" smtClean="0"/>
              <a:t>Stirling</a:t>
            </a:r>
            <a:r>
              <a:rPr lang="en-US" sz="2200" dirty="0" smtClean="0"/>
              <a:t> engines, etc.)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-27384"/>
            <a:ext cx="9073008" cy="1442674"/>
          </a:xfrm>
        </p:spPr>
        <p:txBody>
          <a:bodyPr/>
          <a:lstStyle/>
          <a:p>
            <a:r>
              <a:rPr lang="en-US" dirty="0" smtClean="0"/>
              <a:t>High Power High Temperature Loads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500" y="1271488"/>
            <a:ext cx="8229600" cy="47498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err="1" smtClean="0"/>
              <a:t>adress</a:t>
            </a:r>
            <a:r>
              <a:rPr lang="en-US" dirty="0" smtClean="0"/>
              <a:t> the afore mentioned issues, two types of loads have been investigated: </a:t>
            </a:r>
            <a:endParaRPr lang="en-US" dirty="0"/>
          </a:p>
          <a:p>
            <a:pPr lvl="1"/>
            <a:r>
              <a:rPr lang="en-US" dirty="0" smtClean="0"/>
              <a:t>A waveguide loaded with silicon carbide (</a:t>
            </a:r>
            <a:r>
              <a:rPr lang="en-US" dirty="0" err="1" smtClean="0"/>
              <a:t>SiC</a:t>
            </a:r>
            <a:r>
              <a:rPr lang="en-US" dirty="0" smtClean="0"/>
              <a:t>) foam</a:t>
            </a:r>
          </a:p>
          <a:p>
            <a:pPr lvl="1"/>
            <a:r>
              <a:rPr lang="en-US" dirty="0"/>
              <a:t>A ferrite coated stacked waveguide </a:t>
            </a:r>
            <a:r>
              <a:rPr lang="en-US" dirty="0" smtClean="0"/>
              <a:t>structure</a:t>
            </a:r>
          </a:p>
          <a:p>
            <a:pPr lvl="1"/>
            <a:endParaRPr lang="en-US" dirty="0"/>
          </a:p>
          <a:p>
            <a:r>
              <a:rPr lang="en-US" dirty="0" err="1" smtClean="0"/>
              <a:t>Conceptional</a:t>
            </a:r>
            <a:r>
              <a:rPr lang="en-US" dirty="0" smtClean="0"/>
              <a:t> models</a:t>
            </a:r>
            <a:r>
              <a:rPr lang="en-US" dirty="0" smtClean="0"/>
              <a:t> </a:t>
            </a:r>
            <a:r>
              <a:rPr lang="en-US" dirty="0" smtClean="0"/>
              <a:t>for each </a:t>
            </a:r>
            <a:r>
              <a:rPr lang="en-US" dirty="0" smtClean="0"/>
              <a:t>version</a:t>
            </a:r>
            <a:r>
              <a:rPr lang="en-US" dirty="0" smtClean="0"/>
              <a:t> </a:t>
            </a:r>
            <a:r>
              <a:rPr lang="en-US" dirty="0" smtClean="0"/>
              <a:t>have already been built and preliminary measurements of their absorption properties look promising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Air cooled RF load with ceramic foam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1"/>
            <a:ext cx="4898571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The solar energy absorber concept by I. </a:t>
            </a:r>
            <a:r>
              <a:rPr lang="en-US" sz="2000" dirty="0" err="1" smtClean="0"/>
              <a:t>Hischier</a:t>
            </a:r>
            <a:r>
              <a:rPr lang="en-US" sz="2000" dirty="0" smtClean="0"/>
              <a:t> [1] inspired us to this new kind of very high temperature air cooled RF load</a:t>
            </a:r>
            <a:endParaRPr lang="en-US" sz="2000" dirty="0"/>
          </a:p>
        </p:txBody>
      </p:sp>
      <p:pic>
        <p:nvPicPr>
          <p:cNvPr id="68610" name="Picture 2" descr="http://www.swisselectric-research.ch/media/img/award2011/dokumentation_de/2_2-D-Receiver-Mod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733801"/>
            <a:ext cx="4495800" cy="2235617"/>
          </a:xfrm>
          <a:prstGeom prst="rect">
            <a:avLst/>
          </a:prstGeom>
          <a:noFill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1"/>
            <a:ext cx="328388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http://www.swisselectric-research.ch/media/img/award2011/dokumentation_de/4_Solarthermisches-Kraftwe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116" y="2564904"/>
            <a:ext cx="3809520" cy="286228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5445224"/>
            <a:ext cx="468085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[1] I. </a:t>
            </a:r>
            <a:r>
              <a:rPr lang="en-US" sz="1200" dirty="0" err="1" smtClean="0"/>
              <a:t>Hischier</a:t>
            </a:r>
            <a:r>
              <a:rPr lang="en-US" sz="1200" dirty="0" smtClean="0"/>
              <a:t>, Development of a pressurized receiver for solar-driven gas turbines, 2011 Diss. ETH 19723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5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45720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SiC</a:t>
            </a:r>
            <a:r>
              <a:rPr lang="en-US" b="1" dirty="0" smtClean="0"/>
              <a:t> foam</a:t>
            </a:r>
            <a:r>
              <a:rPr lang="en-US" dirty="0" smtClean="0"/>
              <a:t> is widely used in metal casting applications as a filter</a:t>
            </a:r>
          </a:p>
          <a:p>
            <a:endParaRPr lang="en-US" dirty="0" smtClean="0"/>
          </a:p>
          <a:p>
            <a:r>
              <a:rPr lang="en-US" dirty="0" smtClean="0"/>
              <a:t>Molten metal is guided through the foam to filter out impurities and to control fluid flow</a:t>
            </a:r>
          </a:p>
          <a:p>
            <a:endParaRPr lang="en-US" dirty="0" smtClean="0"/>
          </a:p>
          <a:p>
            <a:r>
              <a:rPr lang="en-US" dirty="0" smtClean="0"/>
              <a:t>Different shapes, sizes and porosities are commercially available</a:t>
            </a:r>
          </a:p>
          <a:p>
            <a:endParaRPr lang="en-US" dirty="0" smtClean="0"/>
          </a:p>
          <a:p>
            <a:r>
              <a:rPr lang="en-US" dirty="0" smtClean="0"/>
              <a:t>Maximum temperature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SiC</a:t>
            </a:r>
            <a:r>
              <a:rPr lang="en-US" dirty="0" smtClean="0"/>
              <a:t>:   1550 °C</a:t>
            </a:r>
          </a:p>
          <a:p>
            <a:endParaRPr lang="en-US" dirty="0"/>
          </a:p>
        </p:txBody>
      </p:sp>
      <p:pic>
        <p:nvPicPr>
          <p:cNvPr id="85004" name="Picture 12"/>
          <p:cNvPicPr>
            <a:picLocks noChangeAspect="1" noChangeArrowheads="1"/>
          </p:cNvPicPr>
          <p:nvPr/>
        </p:nvPicPr>
        <p:blipFill rotWithShape="1">
          <a:blip r:embed="rId2" cstate="print"/>
          <a:srcRect l="2547" t="24974" r="28101" b="2756"/>
          <a:stretch/>
        </p:blipFill>
        <p:spPr bwMode="auto">
          <a:xfrm>
            <a:off x="5305844" y="1564349"/>
            <a:ext cx="3609555" cy="264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http://www.frank-landmesser.de/geraetefuesse_schaumkerami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844" y="4296603"/>
            <a:ext cx="3610216" cy="165267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876800" y="5961306"/>
            <a:ext cx="4114800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i="1" dirty="0" smtClean="0">
                <a:hlinkClick r:id="rId4"/>
              </a:rPr>
              <a:t>http://www.hofmann-ceramic.de</a:t>
            </a:r>
            <a:r>
              <a:rPr lang="en-US" sz="1050" i="1" dirty="0" smtClean="0"/>
              <a:t>   </a:t>
            </a:r>
            <a:r>
              <a:rPr lang="en-US" sz="1050" i="1" dirty="0" smtClean="0">
                <a:hlinkClick r:id="rId5"/>
              </a:rPr>
              <a:t>http://www.frank-landmesser.de</a:t>
            </a:r>
            <a:endParaRPr lang="en-US" sz="1050" i="1" dirty="0" smtClean="0"/>
          </a:p>
          <a:p>
            <a:pPr algn="r"/>
            <a:endParaRPr lang="en-US" sz="1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13</a:t>
            </a:fld>
            <a:endParaRPr lang="en-GB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cooled RF load with ceramic foam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cooled RF load with ceramic foam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000" y="1700808"/>
            <a:ext cx="4678040" cy="424847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This special ceramic foam is indeed a good microwave absorber and can be used in the design of an RF load in a similar way as the energy absorber in the design introduced in the solar high temperature structure by I. </a:t>
            </a:r>
            <a:r>
              <a:rPr lang="en-US" dirty="0" err="1" smtClean="0"/>
              <a:t>Hischier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Applying this concept to an RF load,  would result in </a:t>
            </a:r>
            <a:r>
              <a:rPr lang="en-US" dirty="0" err="1" smtClean="0"/>
              <a:t>SiC</a:t>
            </a:r>
            <a:r>
              <a:rPr lang="en-US" dirty="0" smtClean="0"/>
              <a:t> foam embedded in a metal enclosure (ceramic </a:t>
            </a:r>
            <a:r>
              <a:rPr lang="en-US" b="1" dirty="0" smtClean="0"/>
              <a:t>NOT</a:t>
            </a:r>
            <a:r>
              <a:rPr lang="en-US" dirty="0" smtClean="0"/>
              <a:t> brazed to the enclosure)</a:t>
            </a:r>
          </a:p>
          <a:p>
            <a:endParaRPr lang="en-US" dirty="0" smtClean="0"/>
          </a:p>
          <a:p>
            <a:r>
              <a:rPr lang="en-US" dirty="0" smtClean="0"/>
              <a:t>This is the principle of using fire clay in the average oven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F31-1A97-4652-8419-0513897200A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l="5357" r="23214"/>
          <a:stretch>
            <a:fillRect/>
          </a:stretch>
        </p:blipFill>
        <p:spPr bwMode="auto">
          <a:xfrm>
            <a:off x="5004048" y="1840532"/>
            <a:ext cx="3888432" cy="37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>
            <a:off x="3635377" y="3071346"/>
            <a:ext cx="784223" cy="0"/>
          </a:xfrm>
          <a:prstGeom prst="line">
            <a:avLst/>
          </a:prstGeom>
          <a:ln w="28575" cmpd="sng">
            <a:solidFill>
              <a:srgbClr val="6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635377" y="4021469"/>
            <a:ext cx="784223" cy="0"/>
          </a:xfrm>
          <a:prstGeom prst="line">
            <a:avLst/>
          </a:prstGeom>
          <a:ln w="28575" cmpd="sng">
            <a:solidFill>
              <a:srgbClr val="6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133600" y="3054679"/>
            <a:ext cx="0" cy="9906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5800" y="3048000"/>
            <a:ext cx="2614613" cy="9906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143000" y="1115452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 section of a Travelling wave structure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419600" y="3048000"/>
            <a:ext cx="313055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199878" y="3352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5410200" y="5085184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Ceramic foam with high RF losses</a:t>
            </a:r>
            <a:endParaRPr lang="en-US" sz="1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6043384" y="1524000"/>
            <a:ext cx="172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Metal enclosure at high temperature (800 °C)</a:t>
            </a:r>
            <a:endParaRPr lang="en-US" sz="1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109771" y="1524000"/>
            <a:ext cx="2030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Slightly pressurized air (&lt;0.2 bar) </a:t>
            </a:r>
            <a:r>
              <a:rPr lang="en-US" sz="1400" dirty="0" smtClean="0"/>
              <a:t>at ambient temp.</a:t>
            </a:r>
            <a:endParaRPr lang="en-US" sz="1400" dirty="0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2667000" y="3051702"/>
            <a:ext cx="914400" cy="297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2667000" y="4042302"/>
            <a:ext cx="914400" cy="297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466975" y="5085184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Perforation serves as RF tight air inlet</a:t>
            </a:r>
            <a:endParaRPr lang="en-US" sz="1400" dirty="0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514350" y="3051702"/>
            <a:ext cx="2171700" cy="0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514350" y="4042302"/>
            <a:ext cx="2171700" cy="0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Down Arrow 175"/>
          <p:cNvSpPr/>
          <p:nvPr/>
        </p:nvSpPr>
        <p:spPr>
          <a:xfrm flipV="1">
            <a:off x="2971800" y="4197679"/>
            <a:ext cx="152400" cy="609600"/>
          </a:xfrm>
          <a:prstGeom prst="downArrow">
            <a:avLst/>
          </a:prstGeom>
          <a:solidFill>
            <a:srgbClr val="0070C0"/>
          </a:solidFill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Down Arrow 176"/>
          <p:cNvSpPr/>
          <p:nvPr/>
        </p:nvSpPr>
        <p:spPr>
          <a:xfrm flipV="1">
            <a:off x="3276600" y="4197679"/>
            <a:ext cx="152400" cy="609600"/>
          </a:xfrm>
          <a:prstGeom prst="downArrow">
            <a:avLst/>
          </a:prstGeom>
          <a:solidFill>
            <a:srgbClr val="0070C0"/>
          </a:solidFill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848600" y="3276600"/>
            <a:ext cx="914400" cy="533400"/>
            <a:chOff x="7467600" y="3276600"/>
            <a:chExt cx="914400" cy="533400"/>
          </a:xfrm>
        </p:grpSpPr>
        <p:sp>
          <p:nvSpPr>
            <p:cNvPr id="178" name="Right Arrow 177"/>
            <p:cNvSpPr/>
            <p:nvPr/>
          </p:nvSpPr>
          <p:spPr>
            <a:xfrm>
              <a:off x="7467600" y="3276600"/>
              <a:ext cx="914400" cy="533400"/>
            </a:xfrm>
            <a:prstGeom prst="rightArrow">
              <a:avLst/>
            </a:prstGeom>
            <a:solidFill>
              <a:srgbClr val="C00000"/>
            </a:solidFill>
            <a:ln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467600" y="3389412"/>
              <a:ext cx="7975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Hot air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7734300" y="15240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Thermal insulation</a:t>
            </a:r>
          </a:p>
          <a:p>
            <a:pPr algn="ctr"/>
            <a:r>
              <a:rPr lang="en-US" sz="1400" dirty="0" smtClean="0"/>
              <a:t>(rock wool)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111999" y="5085184"/>
            <a:ext cx="2057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 array of stainless steel pipes with ≈ 1 cm diameter serves as RF tight air outlet (honey-comb style RF-filter)</a:t>
            </a:r>
            <a:endParaRPr lang="en-US" sz="1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19600" y="4045279"/>
            <a:ext cx="313055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191000" y="4083379"/>
            <a:ext cx="4506686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191000" y="2708604"/>
            <a:ext cx="4506686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15900" y="1524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 waveguide</a:t>
            </a:r>
          </a:p>
          <a:p>
            <a:r>
              <a:rPr lang="en-US" sz="1400" dirty="0" smtClean="0"/>
              <a:t>(e.g., WR-1150)</a:t>
            </a:r>
            <a:endParaRPr lang="en-US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39509" y="5085184"/>
            <a:ext cx="191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Air tight RF window (e.g., </a:t>
            </a:r>
            <a:r>
              <a:rPr lang="en-US" sz="1400" dirty="0" err="1" smtClean="0"/>
              <a:t>kapton</a:t>
            </a:r>
            <a:r>
              <a:rPr lang="en-US" sz="1400" dirty="0" smtClean="0"/>
              <a:t> foil)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8625" y="3276600"/>
            <a:ext cx="990600" cy="533400"/>
            <a:chOff x="838200" y="3276600"/>
            <a:chExt cx="990600" cy="533400"/>
          </a:xfrm>
        </p:grpSpPr>
        <p:sp>
          <p:nvSpPr>
            <p:cNvPr id="129" name="Right Arrow 128"/>
            <p:cNvSpPr/>
            <p:nvPr/>
          </p:nvSpPr>
          <p:spPr>
            <a:xfrm>
              <a:off x="914400" y="3276600"/>
              <a:ext cx="914400" cy="533400"/>
            </a:xfrm>
            <a:prstGeom prst="rightArrow">
              <a:avLst/>
            </a:prstGeom>
            <a:solidFill>
              <a:srgbClr val="7030A0"/>
            </a:solidFill>
            <a:ln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8200" y="3389412"/>
              <a:ext cx="990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RF wave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3" name="Straight Arrow Connector 172"/>
          <p:cNvCxnSpPr/>
          <p:nvPr/>
        </p:nvCxnSpPr>
        <p:spPr>
          <a:xfrm flipV="1">
            <a:off x="3200400" y="4114800"/>
            <a:ext cx="0" cy="9906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6172200" y="3810000"/>
            <a:ext cx="0" cy="12954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932384" y="2289504"/>
            <a:ext cx="0" cy="727075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8343900" y="2262664"/>
            <a:ext cx="0" cy="48423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74700" y="2140279"/>
            <a:ext cx="0" cy="755321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2133600" y="3810000"/>
            <a:ext cx="0" cy="12954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5400000">
            <a:off x="4532488" y="3065641"/>
            <a:ext cx="417157" cy="4572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Isosceles Triangle 49"/>
          <p:cNvSpPr/>
          <p:nvPr/>
        </p:nvSpPr>
        <p:spPr>
          <a:xfrm rot="16200000" flipV="1">
            <a:off x="4515821" y="3570903"/>
            <a:ext cx="417157" cy="4572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4038600" y="5085184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Tapering for</a:t>
            </a:r>
          </a:p>
          <a:p>
            <a:pPr algn="ctr"/>
            <a:r>
              <a:rPr lang="en-US" sz="1400" dirty="0" smtClean="0"/>
              <a:t>low RF-reflections</a:t>
            </a:r>
            <a:endParaRPr lang="en-US" sz="1400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800600" y="3816350"/>
            <a:ext cx="0" cy="12954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74818" y="5925180"/>
            <a:ext cx="138318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Length = 0.5 … 2 </a:t>
            </a:r>
            <a:r>
              <a:rPr lang="el-GR" sz="1100" dirty="0" smtClean="0"/>
              <a:t>λ</a:t>
            </a:r>
            <a:r>
              <a:rPr lang="en-US" sz="1100" baseline="-25000" dirty="0" smtClean="0"/>
              <a:t>0</a:t>
            </a:r>
            <a:r>
              <a:rPr lang="en-US" sz="1100" dirty="0" smtClean="0"/>
              <a:t> </a:t>
            </a:r>
          </a:p>
          <a:p>
            <a:r>
              <a:rPr lang="en-US" sz="1100" dirty="0" smtClean="0"/>
              <a:t>Height  = 0.5 …1 </a:t>
            </a:r>
            <a:r>
              <a:rPr lang="el-GR" sz="1100" dirty="0" smtClean="0"/>
              <a:t>λ</a:t>
            </a:r>
            <a:r>
              <a:rPr lang="en-US" sz="1100" baseline="-25000" dirty="0" smtClean="0"/>
              <a:t>0</a:t>
            </a:r>
            <a:r>
              <a:rPr lang="en-US" sz="1100" dirty="0" smtClean="0"/>
              <a:t> </a:t>
            </a:r>
          </a:p>
          <a:p>
            <a:endParaRPr lang="en-US" sz="1100" dirty="0"/>
          </a:p>
        </p:txBody>
      </p:sp>
      <p:grpSp>
        <p:nvGrpSpPr>
          <p:cNvPr id="8" name="Group 7"/>
          <p:cNvGrpSpPr/>
          <p:nvPr/>
        </p:nvGrpSpPr>
        <p:grpSpPr>
          <a:xfrm>
            <a:off x="7105644" y="3143250"/>
            <a:ext cx="444506" cy="803275"/>
            <a:chOff x="7162800" y="3143250"/>
            <a:chExt cx="387350" cy="80327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62800" y="314325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62800" y="321019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62800" y="327713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162800" y="334407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62800" y="341101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162800" y="347795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162800" y="354489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162800" y="361183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162800" y="367877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162800" y="374571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162800" y="387959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162800" y="3946525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162800" y="3812650"/>
              <a:ext cx="38735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/>
          <p:cNvCxnSpPr/>
          <p:nvPr/>
        </p:nvCxnSpPr>
        <p:spPr>
          <a:xfrm flipV="1">
            <a:off x="7200900" y="3889375"/>
            <a:ext cx="0" cy="114935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427984" y="5877272"/>
            <a:ext cx="265812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686050" y="2171261"/>
            <a:ext cx="0" cy="914401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35377" y="2161737"/>
            <a:ext cx="0" cy="923925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686050" y="4038600"/>
            <a:ext cx="0" cy="914401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635377" y="4008082"/>
            <a:ext cx="0" cy="944919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own Arrow 79"/>
          <p:cNvSpPr/>
          <p:nvPr/>
        </p:nvSpPr>
        <p:spPr>
          <a:xfrm>
            <a:off x="2971800" y="2289504"/>
            <a:ext cx="152400" cy="609600"/>
          </a:xfrm>
          <a:prstGeom prst="downArrow">
            <a:avLst/>
          </a:prstGeom>
          <a:solidFill>
            <a:srgbClr val="0070C0"/>
          </a:solidFill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own Arrow 80"/>
          <p:cNvSpPr/>
          <p:nvPr/>
        </p:nvSpPr>
        <p:spPr>
          <a:xfrm>
            <a:off x="3276600" y="2289504"/>
            <a:ext cx="152400" cy="609600"/>
          </a:xfrm>
          <a:prstGeom prst="downArrow">
            <a:avLst/>
          </a:prstGeom>
          <a:solidFill>
            <a:srgbClr val="0070C0"/>
          </a:solidFill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163781" y="1524000"/>
            <a:ext cx="1718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Thin metal sheet to compensate thermal expansion</a:t>
            </a:r>
            <a:endParaRPr lang="en-US" sz="1400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3814855" y="2485505"/>
            <a:ext cx="760263" cy="314584"/>
          </a:xfrm>
          <a:prstGeom prst="bentConnector3">
            <a:avLst>
              <a:gd name="adj1" fmla="val 38545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15</a:t>
            </a:fld>
            <a:endParaRPr lang="en-GB"/>
          </a:p>
        </p:txBody>
      </p:sp>
      <p:sp>
        <p:nvSpPr>
          <p:cNvPr id="72" name="Title 4"/>
          <p:cNvSpPr txBox="1">
            <a:spLocks/>
          </p:cNvSpPr>
          <p:nvPr/>
        </p:nvSpPr>
        <p:spPr>
          <a:xfrm>
            <a:off x="228600" y="53752"/>
            <a:ext cx="86868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Air cooled RF load with ceramic foam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Conceptional model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Silicon carbide filled load</a:t>
            </a:r>
            <a:endParaRPr lang="en-GB" dirty="0"/>
          </a:p>
        </p:txBody>
      </p:sp>
      <p:pic>
        <p:nvPicPr>
          <p:cNvPr id="3076" name="Picture 4" descr="E:\Data\Conferences\IPAC2012\RF load\pictures\measurement setup\RFLoad_Schaum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6029"/>
            <a:ext cx="4464496" cy="27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6910"/>
            <a:ext cx="7924800" cy="1143000"/>
          </a:xfrm>
        </p:spPr>
        <p:txBody>
          <a:bodyPr/>
          <a:lstStyle/>
          <a:p>
            <a:r>
              <a:rPr lang="en-GB" dirty="0"/>
              <a:t>Conceptional model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62472"/>
            <a:ext cx="7924800" cy="4114800"/>
          </a:xfrm>
        </p:spPr>
        <p:txBody>
          <a:bodyPr/>
          <a:lstStyle/>
          <a:p>
            <a:r>
              <a:rPr lang="en-GB" dirty="0" smtClean="0"/>
              <a:t>First Results: Waveguide filled with </a:t>
            </a:r>
            <a:r>
              <a:rPr lang="en-GB" dirty="0" err="1" smtClean="0"/>
              <a:t>SiC</a:t>
            </a:r>
            <a:endParaRPr lang="en-GB" dirty="0"/>
          </a:p>
        </p:txBody>
      </p:sp>
      <p:pic>
        <p:nvPicPr>
          <p:cNvPr id="5123" name="Picture 3" descr="E:\Data\Conferences\IPAC2012\RF load\2nd from Michi\pictures\tx_s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86" y="2492896"/>
            <a:ext cx="6193844" cy="241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6854" cy="839300"/>
          </a:xfrm>
        </p:spPr>
        <p:txBody>
          <a:bodyPr>
            <a:noAutofit/>
          </a:bodyPr>
          <a:lstStyle/>
          <a:p>
            <a:r>
              <a:rPr lang="en-GB" sz="3200" dirty="0" smtClean="0"/>
              <a:t>Another high temperature microwave load: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172" y="1011610"/>
            <a:ext cx="5477948" cy="3209478"/>
          </a:xfrm>
          <a:prstGeom prst="rect">
            <a:avLst/>
          </a:prstGeom>
        </p:spPr>
        <p:txBody>
          <a:bodyPr spcCol="108000">
            <a:noAutofit/>
          </a:bodyPr>
          <a:lstStyle/>
          <a:p>
            <a:r>
              <a:rPr lang="en-GB" dirty="0" smtClean="0"/>
              <a:t>Some modern microwave ovens are equipped with a so called browning- or crisp-plate</a:t>
            </a:r>
          </a:p>
          <a:p>
            <a:r>
              <a:rPr lang="en-GB" dirty="0" smtClean="0"/>
              <a:t>Essentially a metal plate coated with a microwave absorbing material (</a:t>
            </a:r>
            <a:r>
              <a:rPr lang="en-GB" b="1" dirty="0" smtClean="0"/>
              <a:t>ferrite</a:t>
            </a:r>
            <a:r>
              <a:rPr lang="en-GB" dirty="0" smtClean="0"/>
              <a:t>) which can heat up to ≈ 200 °C</a:t>
            </a:r>
            <a:endParaRPr lang="en-GB" dirty="0"/>
          </a:p>
          <a:p>
            <a:r>
              <a:rPr lang="en-GB" b="1" dirty="0" smtClean="0"/>
              <a:t>A proof of principle! High temperature loads based on ferrite do exist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66798"/>
            <a:ext cx="3129974" cy="18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Microwave Browning Pla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10499"/>
            <a:ext cx="2094288" cy="13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52120" y="3244624"/>
            <a:ext cx="3398550" cy="1042544"/>
            <a:chOff x="5366544" y="3759680"/>
            <a:chExt cx="3667126" cy="1042544"/>
          </a:xfrm>
        </p:grpSpPr>
        <p:sp>
          <p:nvSpPr>
            <p:cNvPr id="4" name="Rectangle 3"/>
            <p:cNvSpPr/>
            <p:nvPr/>
          </p:nvSpPr>
          <p:spPr>
            <a:xfrm>
              <a:off x="5366544" y="4280952"/>
              <a:ext cx="3667125" cy="349587"/>
            </a:xfrm>
            <a:prstGeom prst="rect">
              <a:avLst/>
            </a:prstGeom>
            <a:solidFill>
              <a:srgbClr val="013DFF">
                <a:alpha val="21961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27"/>
            <a:stretch/>
          </p:blipFill>
          <p:spPr bwMode="auto">
            <a:xfrm>
              <a:off x="5366545" y="3759680"/>
              <a:ext cx="3667125" cy="104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 descr="http://www.photo-dictionary.com/photofiles/list/1700/6159microwave_ov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3384376" cy="20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0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38200"/>
          </a:xfrm>
        </p:spPr>
        <p:txBody>
          <a:bodyPr>
            <a:normAutofit/>
          </a:bodyPr>
          <a:lstStyle/>
          <a:p>
            <a:r>
              <a:rPr lang="en-GB" dirty="0" smtClean="0"/>
              <a:t>Plasma sprayed ferrite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7062" y="1807859"/>
            <a:ext cx="8337426" cy="370937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 smtClean="0"/>
              <a:t>We do not </a:t>
            </a:r>
            <a:r>
              <a:rPr lang="en-US" b="1" dirty="0" smtClean="0"/>
              <a:t>use </a:t>
            </a:r>
            <a:r>
              <a:rPr lang="en-US" b="1" dirty="0" smtClean="0"/>
              <a:t>tiles</a:t>
            </a:r>
            <a:r>
              <a:rPr lang="en-US" b="1" dirty="0" smtClean="0"/>
              <a:t> </a:t>
            </a:r>
            <a:r>
              <a:rPr lang="en-US" b="1" dirty="0" smtClean="0"/>
              <a:t>of solid </a:t>
            </a:r>
            <a:r>
              <a:rPr lang="en-US" b="1" dirty="0" smtClean="0"/>
              <a:t>ferrite brazed onto metal:</a:t>
            </a:r>
            <a:endParaRPr lang="en-US" b="1" dirty="0" smtClean="0"/>
          </a:p>
          <a:p>
            <a:pPr lvl="1"/>
            <a:r>
              <a:rPr lang="en-US" dirty="0" smtClean="0"/>
              <a:t>The thermal </a:t>
            </a:r>
            <a:r>
              <a:rPr lang="en-US" dirty="0"/>
              <a:t>expansion coefficient </a:t>
            </a:r>
            <a:r>
              <a:rPr lang="en-US" dirty="0" smtClean="0"/>
              <a:t>differs </a:t>
            </a:r>
            <a:r>
              <a:rPr lang="en-US" dirty="0"/>
              <a:t>from its metal carrier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ferrite will get brittle and </a:t>
            </a:r>
            <a:r>
              <a:rPr lang="en-US" dirty="0" smtClean="0"/>
              <a:t>crack</a:t>
            </a:r>
          </a:p>
          <a:p>
            <a:pPr marL="329184" lvl="1" indent="0">
              <a:buNone/>
            </a:pPr>
            <a:endParaRPr lang="en-US" dirty="0"/>
          </a:p>
          <a:p>
            <a:r>
              <a:rPr lang="en-GB" dirty="0" smtClean="0"/>
              <a:t>ECCOSORB</a:t>
            </a:r>
            <a:r>
              <a:rPr lang="en-GB" dirty="0"/>
              <a:t>® MCS </a:t>
            </a:r>
            <a:r>
              <a:rPr lang="en-GB" dirty="0" smtClean="0"/>
              <a:t>is based on ferrite powder in a rubber matrix. It </a:t>
            </a:r>
            <a:r>
              <a:rPr lang="en-GB" dirty="0" smtClean="0"/>
              <a:t>is fairly elastic, thus </a:t>
            </a:r>
            <a:r>
              <a:rPr lang="en-GB" dirty="0" smtClean="0"/>
              <a:t>brittleness is not an issue.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The ECCOSORB material is </a:t>
            </a:r>
            <a:r>
              <a:rPr lang="en-GB" b="1" dirty="0" smtClean="0">
                <a:solidFill>
                  <a:srgbClr val="FF0000"/>
                </a:solidFill>
              </a:rPr>
              <a:t>rated up to 177 °C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endParaRPr lang="en-GB" dirty="0" smtClean="0"/>
          </a:p>
          <a:p>
            <a:r>
              <a:rPr lang="en-GB" dirty="0" smtClean="0"/>
              <a:t>Two </a:t>
            </a:r>
            <a:r>
              <a:rPr lang="en-GB" dirty="0" smtClean="0"/>
              <a:t>conceptional models</a:t>
            </a:r>
            <a:r>
              <a:rPr lang="en-GB" dirty="0" smtClean="0"/>
              <a:t> </a:t>
            </a:r>
            <a:r>
              <a:rPr lang="en-GB" dirty="0" smtClean="0"/>
              <a:t>of high temperature high power loads</a:t>
            </a:r>
          </a:p>
          <a:p>
            <a:endParaRPr lang="en-GB" dirty="0" smtClean="0"/>
          </a:p>
          <a:p>
            <a:r>
              <a:rPr lang="en-GB" dirty="0" smtClean="0"/>
              <a:t>Material studies: Coating materials</a:t>
            </a:r>
          </a:p>
          <a:p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/>
          <a:p>
            <a:r>
              <a:rPr lang="en-GB" dirty="0" smtClean="0"/>
              <a:t>High Temperature Loads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864" y="718592"/>
            <a:ext cx="8229600" cy="838200"/>
          </a:xfrm>
        </p:spPr>
        <p:txBody>
          <a:bodyPr>
            <a:normAutofit/>
          </a:bodyPr>
          <a:lstStyle/>
          <a:p>
            <a:r>
              <a:rPr lang="en-GB" dirty="0" smtClean="0"/>
              <a:t>Plasma sprayed ferrite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3046" y="1844824"/>
            <a:ext cx="8553450" cy="370937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 smtClean="0"/>
              <a:t>For higher temp., a better solution would be a very </a:t>
            </a:r>
            <a:r>
              <a:rPr lang="en-GB" b="1" dirty="0" smtClean="0"/>
              <a:t>thin</a:t>
            </a:r>
            <a:r>
              <a:rPr lang="en-GB" dirty="0" smtClean="0"/>
              <a:t> ferrite coating (150 - 300 </a:t>
            </a:r>
            <a:r>
              <a:rPr lang="el-GR" dirty="0" smtClean="0"/>
              <a:t>μ</a:t>
            </a:r>
            <a:r>
              <a:rPr lang="en-US" dirty="0" smtClean="0"/>
              <a:t>m)</a:t>
            </a:r>
          </a:p>
          <a:p>
            <a:r>
              <a:rPr lang="en-US" dirty="0" smtClean="0"/>
              <a:t>The coating can be applied by plasma spraying  [1]</a:t>
            </a:r>
            <a:endParaRPr lang="en-US" dirty="0"/>
          </a:p>
          <a:p>
            <a:r>
              <a:rPr lang="en-US" dirty="0" smtClean="0"/>
              <a:t>Then the load could heat up to the curie temperature of the ferrite (can be &gt; 300 °C)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 l="2439"/>
          <a:stretch>
            <a:fillRect/>
          </a:stretch>
        </p:blipFill>
        <p:spPr bwMode="auto">
          <a:xfrm>
            <a:off x="5436096" y="3789040"/>
            <a:ext cx="3048000" cy="15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603052" y="3975945"/>
            <a:ext cx="3854450" cy="2011685"/>
            <a:chOff x="590550" y="3708767"/>
            <a:chExt cx="3854450" cy="2011685"/>
          </a:xfrm>
        </p:grpSpPr>
        <p:pic>
          <p:nvPicPr>
            <p:cNvPr id="3074" name="Picture 2" descr="http://www.progressivesurface.com/images/news/New%20100%20HE_TBC_bucket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73" b="13662"/>
            <a:stretch/>
          </p:blipFill>
          <p:spPr bwMode="auto">
            <a:xfrm>
              <a:off x="590550" y="3708767"/>
              <a:ext cx="3854450" cy="201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97129" y="3814708"/>
              <a:ext cx="340158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</a:rPr>
                <a:t>[2]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572000" y="5400991"/>
            <a:ext cx="441960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[1]   I. PREECE, C. W. D. ANDREWS, Plasma spraying of ferrites, JOURNAL OF MATERIALS SCIENCE 8 (1973) 964-967 </a:t>
            </a:r>
          </a:p>
          <a:p>
            <a:pPr algn="r"/>
            <a:r>
              <a:rPr lang="en-US" sz="1100" dirty="0" smtClean="0"/>
              <a:t>[2] </a:t>
            </a:r>
            <a:r>
              <a:rPr lang="en-GB" sz="1100" dirty="0">
                <a:hlinkClick r:id="rId4"/>
              </a:rPr>
              <a:t>http://www.progressivesurface.com/newsArticle.php?id=25</a:t>
            </a:r>
            <a:endParaRPr lang="en-US" sz="11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Conceptional model 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Ferrite load</a:t>
            </a:r>
            <a:endParaRPr lang="en-GB" dirty="0"/>
          </a:p>
        </p:txBody>
      </p:sp>
      <p:pic>
        <p:nvPicPr>
          <p:cNvPr id="3075" name="Picture 3" descr="E:\Data\Conferences\IPAC2012\RF load\pictures\measurement setup\RFLoad_Platten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36080"/>
            <a:ext cx="4032448" cy="29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7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6910"/>
            <a:ext cx="7924800" cy="1143000"/>
          </a:xfrm>
        </p:spPr>
        <p:txBody>
          <a:bodyPr/>
          <a:lstStyle/>
          <a:p>
            <a:r>
              <a:rPr lang="en-GB" dirty="0"/>
              <a:t>Conceptional model 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62472"/>
            <a:ext cx="7924800" cy="4114800"/>
          </a:xfrm>
        </p:spPr>
        <p:txBody>
          <a:bodyPr/>
          <a:lstStyle/>
          <a:p>
            <a:r>
              <a:rPr lang="en-GB" dirty="0" smtClean="0"/>
              <a:t>First Results: Stacked waveguide with </a:t>
            </a:r>
            <a:r>
              <a:rPr lang="en-GB" dirty="0" err="1" smtClean="0"/>
              <a:t>Eccosorb</a:t>
            </a:r>
            <a:r>
              <a:rPr lang="en-GB" dirty="0" smtClean="0"/>
              <a:t> material</a:t>
            </a:r>
            <a:endParaRPr lang="en-GB" dirty="0"/>
          </a:p>
        </p:txBody>
      </p:sp>
      <p:pic>
        <p:nvPicPr>
          <p:cNvPr id="5122" name="Picture 2" descr="E:\Data\Conferences\IPAC2012\RF load\2nd from Michi\pictures\tx_ec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85" y="2492896"/>
            <a:ext cx="6193844" cy="24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7924800" cy="1143000"/>
          </a:xfrm>
        </p:spPr>
        <p:txBody>
          <a:bodyPr/>
          <a:lstStyle/>
          <a:p>
            <a:r>
              <a:rPr lang="en-GB" dirty="0" smtClean="0"/>
              <a:t>Material 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3962400" cy="4032448"/>
          </a:xfrm>
        </p:spPr>
        <p:txBody>
          <a:bodyPr>
            <a:normAutofit fontScale="77500" lnSpcReduction="20000"/>
          </a:bodyPr>
          <a:lstStyle/>
          <a:p>
            <a:pPr marL="786384" lvl="1" indent="-457200">
              <a:buFont typeface="+mj-lt"/>
              <a:buAutoNum type="arabicPeriod"/>
            </a:pPr>
            <a:r>
              <a:rPr lang="en-GB" b="1" dirty="0" smtClean="0"/>
              <a:t>Plasma </a:t>
            </a:r>
            <a:r>
              <a:rPr lang="en-GB" b="1" dirty="0"/>
              <a:t>Sprayed Ferrite sample </a:t>
            </a:r>
            <a:r>
              <a:rPr lang="en-GB" sz="1400" b="1" dirty="0" smtClean="0"/>
              <a:t>(</a:t>
            </a:r>
            <a:r>
              <a:rPr lang="en-GB" sz="1400" dirty="0" smtClean="0"/>
              <a:t>provided by IOT Aachen) </a:t>
            </a:r>
            <a:endParaRPr lang="en-GB" sz="1400" b="1" dirty="0" smtClean="0"/>
          </a:p>
          <a:p>
            <a:pPr marL="786384" lvl="1" indent="-457200">
              <a:buFont typeface="+mj-lt"/>
              <a:buAutoNum type="arabicPeriod"/>
            </a:pPr>
            <a:r>
              <a:rPr lang="en-GB" b="1" dirty="0" smtClean="0"/>
              <a:t>Painted </a:t>
            </a:r>
            <a:r>
              <a:rPr lang="en-GB" b="1" dirty="0"/>
              <a:t>Ferrite sample </a:t>
            </a:r>
            <a:r>
              <a:rPr lang="en-GB" sz="1400" b="1" dirty="0" smtClean="0"/>
              <a:t>(</a:t>
            </a:r>
            <a:r>
              <a:rPr lang="en-GB" sz="1400" dirty="0" smtClean="0"/>
              <a:t>provided </a:t>
            </a:r>
            <a:r>
              <a:rPr lang="en-GB" sz="1400" dirty="0" smtClean="0"/>
              <a:t>by </a:t>
            </a:r>
            <a:r>
              <a:rPr lang="en-GB" sz="1400" dirty="0"/>
              <a:t>Shenzhen Cui </a:t>
            </a:r>
            <a:r>
              <a:rPr lang="en-GB" sz="1400" dirty="0" err="1" smtClean="0"/>
              <a:t>Baolong</a:t>
            </a:r>
            <a:r>
              <a:rPr lang="en-GB" sz="1400" dirty="0" smtClean="0"/>
              <a:t> Industry </a:t>
            </a:r>
            <a:r>
              <a:rPr lang="en-GB" sz="1400" dirty="0"/>
              <a:t>Co. Ltd</a:t>
            </a:r>
            <a:r>
              <a:rPr lang="en-GB" sz="1400" dirty="0" smtClean="0"/>
              <a:t>.)</a:t>
            </a:r>
            <a:endParaRPr lang="en-GB" sz="1400" b="1" dirty="0" smtClean="0"/>
          </a:p>
          <a:p>
            <a:pPr marL="786384" lvl="1" indent="-457200">
              <a:buClr>
                <a:srgbClr val="DC9E1F"/>
              </a:buClr>
              <a:buFont typeface="+mj-lt"/>
              <a:buAutoNum type="arabicPeriod"/>
            </a:pPr>
            <a:r>
              <a:rPr lang="en-GB" b="1" dirty="0" smtClean="0"/>
              <a:t>Painted </a:t>
            </a:r>
            <a:r>
              <a:rPr lang="en-GB" b="1" dirty="0" err="1" smtClean="0"/>
              <a:t>SiC</a:t>
            </a:r>
            <a:r>
              <a:rPr lang="en-GB" b="1" dirty="0" smtClean="0"/>
              <a:t> </a:t>
            </a:r>
            <a:r>
              <a:rPr lang="en-GB" b="1" dirty="0" smtClean="0"/>
              <a:t>sample </a:t>
            </a:r>
            <a:r>
              <a:rPr lang="en-GB" sz="1400" b="1" dirty="0" smtClean="0"/>
              <a:t>(</a:t>
            </a:r>
            <a:r>
              <a:rPr lang="en-GB" sz="1400" dirty="0" smtClean="0"/>
              <a:t>provided </a:t>
            </a:r>
            <a:r>
              <a:rPr lang="en-GB" sz="1400" dirty="0"/>
              <a:t>by Shenzhen Cui </a:t>
            </a:r>
            <a:r>
              <a:rPr lang="en-GB" sz="1400" dirty="0" err="1"/>
              <a:t>Baolong</a:t>
            </a:r>
            <a:r>
              <a:rPr lang="en-GB" sz="1400" dirty="0"/>
              <a:t> Industry Co. Ltd</a:t>
            </a:r>
            <a:r>
              <a:rPr lang="en-GB" sz="1400" dirty="0" smtClean="0"/>
              <a:t>.)</a:t>
            </a:r>
            <a:r>
              <a:rPr lang="en-GB" sz="1400" dirty="0" smtClean="0">
                <a:solidFill>
                  <a:srgbClr val="FFFFFF"/>
                </a:solidFill>
              </a:rPr>
              <a:t>no</a:t>
            </a:r>
            <a:r>
              <a:rPr lang="en-GB" sz="1400" dirty="0">
                <a:solidFill>
                  <a:srgbClr val="FFFFFF"/>
                </a:solidFill>
              </a:rPr>
              <a:t>. Ltd.)</a:t>
            </a:r>
            <a:endParaRPr lang="en-GB" sz="1400" b="1" dirty="0">
              <a:solidFill>
                <a:srgbClr val="FFFFFF"/>
              </a:solidFill>
            </a:endParaRPr>
          </a:p>
          <a:p>
            <a:pPr marL="786384" lvl="1" indent="-457200">
              <a:buFont typeface="+mj-lt"/>
              <a:buAutoNum type="arabicPeriod"/>
            </a:pPr>
            <a:r>
              <a:rPr lang="en-GB" b="1" dirty="0" smtClean="0"/>
              <a:t>Commercial </a:t>
            </a:r>
            <a:r>
              <a:rPr lang="en-GB" b="1" dirty="0"/>
              <a:t>crisp plate </a:t>
            </a:r>
            <a:r>
              <a:rPr lang="en-GB" sz="1400" b="1" dirty="0" smtClean="0"/>
              <a:t>(</a:t>
            </a:r>
            <a:r>
              <a:rPr lang="en-GB" sz="1400" dirty="0" smtClean="0"/>
              <a:t>producer</a:t>
            </a:r>
            <a:r>
              <a:rPr lang="en-GB" sz="1400" b="1" dirty="0" smtClean="0"/>
              <a:t>: </a:t>
            </a:r>
            <a:r>
              <a:rPr lang="en-GB" sz="1400" dirty="0" smtClean="0"/>
              <a:t>Whirlpool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786384" lvl="1" indent="-457200">
              <a:buClr>
                <a:srgbClr val="DC9E1F"/>
              </a:buClr>
              <a:buFont typeface="+mj-lt"/>
              <a:buAutoNum type="arabicPeriod"/>
            </a:pPr>
            <a:r>
              <a:rPr lang="en-GB" b="1" dirty="0" smtClean="0"/>
              <a:t>Ferrite loaded silicon </a:t>
            </a:r>
            <a:r>
              <a:rPr lang="en-GB" b="1" dirty="0" smtClean="0"/>
              <a:t>rubber </a:t>
            </a:r>
            <a:r>
              <a:rPr lang="en-GB" b="1" dirty="0" smtClean="0"/>
              <a:t>sample #1 </a:t>
            </a:r>
            <a:r>
              <a:rPr lang="en-GB" sz="1400" b="1" dirty="0" smtClean="0"/>
              <a:t>(</a:t>
            </a:r>
            <a:r>
              <a:rPr lang="en-GB" sz="1400" dirty="0" smtClean="0"/>
              <a:t>provided </a:t>
            </a:r>
            <a:r>
              <a:rPr lang="en-GB" sz="1400" dirty="0"/>
              <a:t>by Shenzhen Cui </a:t>
            </a:r>
            <a:r>
              <a:rPr lang="en-GB" sz="1400" dirty="0" err="1"/>
              <a:t>Baolong</a:t>
            </a:r>
            <a:r>
              <a:rPr lang="en-GB" sz="1400" dirty="0"/>
              <a:t> Industry Co. Ltd</a:t>
            </a:r>
            <a:r>
              <a:rPr lang="en-GB" sz="1400" dirty="0" smtClean="0"/>
              <a:t>.)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>
                <a:solidFill>
                  <a:srgbClr val="FFFFFF"/>
                </a:solidFill>
              </a:rPr>
              <a:t>Ltd.)</a:t>
            </a:r>
            <a:endParaRPr lang="en-GB" sz="1400" b="1" dirty="0">
              <a:solidFill>
                <a:srgbClr val="FFFFFF"/>
              </a:solidFill>
            </a:endParaRPr>
          </a:p>
          <a:p>
            <a:pPr marL="786384" lvl="1" indent="-457200">
              <a:buClr>
                <a:srgbClr val="DC9E1F"/>
              </a:buClr>
              <a:buFont typeface="+mj-lt"/>
              <a:buAutoNum type="arabicPeriod"/>
            </a:pPr>
            <a:r>
              <a:rPr lang="en-GB" b="1" dirty="0" smtClean="0"/>
              <a:t>Ferrite </a:t>
            </a:r>
            <a:r>
              <a:rPr lang="en-GB" b="1" dirty="0" smtClean="0"/>
              <a:t>loaded silicon </a:t>
            </a:r>
            <a:r>
              <a:rPr lang="en-GB" b="1" dirty="0" smtClean="0"/>
              <a:t>rubber sample </a:t>
            </a:r>
            <a:r>
              <a:rPr lang="en-GB" b="1" dirty="0" smtClean="0"/>
              <a:t>#2</a:t>
            </a:r>
            <a:r>
              <a:rPr lang="en-GB" sz="1400" b="1" dirty="0" smtClean="0"/>
              <a:t>(</a:t>
            </a:r>
            <a:r>
              <a:rPr lang="en-GB" sz="1400" dirty="0" smtClean="0"/>
              <a:t>provided </a:t>
            </a:r>
            <a:r>
              <a:rPr lang="en-GB" sz="1400" dirty="0"/>
              <a:t>by Shenzhen Cui </a:t>
            </a:r>
            <a:r>
              <a:rPr lang="en-GB" sz="1400" dirty="0" err="1"/>
              <a:t>Baolong</a:t>
            </a:r>
            <a:r>
              <a:rPr lang="en-GB" sz="1400" dirty="0"/>
              <a:t> Industry Co. Ltd</a:t>
            </a:r>
            <a:r>
              <a:rPr lang="en-GB" sz="1400" dirty="0" smtClean="0"/>
              <a:t>.)</a:t>
            </a:r>
            <a:r>
              <a:rPr lang="en-GB" sz="1400" dirty="0" err="1" smtClean="0">
                <a:solidFill>
                  <a:srgbClr val="FFFFFF"/>
                </a:solidFill>
              </a:rPr>
              <a:t>aolong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>
                <a:solidFill>
                  <a:srgbClr val="FFFFFF"/>
                </a:solidFill>
              </a:rPr>
              <a:t>Industry Co. Ltd.)</a:t>
            </a:r>
            <a:endParaRPr lang="en-GB" sz="1400" b="1" dirty="0">
              <a:solidFill>
                <a:srgbClr val="FFFFFF"/>
              </a:solidFill>
            </a:endParaRPr>
          </a:p>
          <a:p>
            <a:pPr marL="786384" lvl="1" indent="-457200">
              <a:buFont typeface="+mj-lt"/>
              <a:buAutoNum type="arabicPeriod"/>
            </a:pPr>
            <a:r>
              <a:rPr lang="en-GB" b="1" dirty="0" err="1" smtClean="0"/>
              <a:t>Eccosorb</a:t>
            </a:r>
            <a:r>
              <a:rPr lang="en-GB" b="1" dirty="0"/>
              <a:t> MCS </a:t>
            </a:r>
            <a:r>
              <a:rPr lang="en-GB" sz="1400" b="1" dirty="0" smtClean="0"/>
              <a:t>(</a:t>
            </a:r>
            <a:r>
              <a:rPr lang="en-GB" sz="1400" dirty="0" smtClean="0"/>
              <a:t>provided by Emerson &amp; </a:t>
            </a:r>
            <a:r>
              <a:rPr lang="en-GB" sz="1400" dirty="0" err="1" smtClean="0"/>
              <a:t>Cuming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pic>
        <p:nvPicPr>
          <p:cNvPr id="4" name="Picture 2" descr="E:\Data\Projects\High Temperature Waveguide Absorber\Pictures\IPAC 13 measurements\20130412_1614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6"/>
          <a:stretch/>
        </p:blipFill>
        <p:spPr bwMode="auto">
          <a:xfrm>
            <a:off x="4259302" y="2348880"/>
            <a:ext cx="4705186" cy="285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9302" y="5204958"/>
            <a:ext cx="470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Tested samples - here equipped with the </a:t>
            </a:r>
            <a:r>
              <a:rPr lang="en-GB" sz="1400" dirty="0" err="1" smtClean="0"/>
              <a:t>stripline</a:t>
            </a:r>
            <a:r>
              <a:rPr lang="en-GB" sz="1400" dirty="0" smtClean="0"/>
              <a:t> for measurement</a:t>
            </a:r>
          </a:p>
          <a:p>
            <a:pPr algn="ctr"/>
            <a:endParaRPr lang="en-GB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1205575"/>
            <a:ext cx="8640960" cy="128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order to find proper materials for coating the stacked waveguide structures, several material samples were measured according to their absorption properties:</a:t>
            </a:r>
            <a:endParaRPr lang="en-GB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19/06/2013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23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838260" y="227687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1.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227687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227687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3.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00392" y="227687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4.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38260" y="337847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5.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337847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6.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40352" y="337847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7.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991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 choices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" b="10230"/>
          <a:stretch/>
        </p:blipFill>
        <p:spPr bwMode="auto">
          <a:xfrm>
            <a:off x="1153762" y="2065662"/>
            <a:ext cx="7018638" cy="321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03648" y="4105536"/>
            <a:ext cx="6192688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059832" y="40988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With ferrite (#1)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5" y="4427820"/>
            <a:ext cx="66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(#2)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8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7924800" cy="11430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7924800" cy="430222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Direct energy recovery is a very promising concept providing a recovery efficiency of over 85%. However, due to the </a:t>
            </a:r>
            <a:r>
              <a:rPr lang="en-GB" dirty="0" smtClean="0"/>
              <a:t>required </a:t>
            </a:r>
            <a:r>
              <a:rPr lang="en-GB" dirty="0" smtClean="0">
                <a:solidFill>
                  <a:srgbClr val="C00000"/>
                </a:solidFill>
              </a:rPr>
              <a:t>volume</a:t>
            </a:r>
            <a:r>
              <a:rPr lang="en-GB" dirty="0" smtClean="0"/>
              <a:t>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C00000"/>
                </a:solidFill>
              </a:rPr>
              <a:t>$$$</a:t>
            </a:r>
            <a:r>
              <a:rPr lang="en-GB" dirty="0" smtClean="0"/>
              <a:t> </a:t>
            </a:r>
            <a:r>
              <a:rPr lang="en-GB" dirty="0" smtClean="0"/>
              <a:t>involved not feasible at the moment - this might </a:t>
            </a:r>
            <a:r>
              <a:rPr lang="en-GB" dirty="0" smtClean="0"/>
              <a:t>change in the future!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An alternative load consisting of a silicon carbide foam in a waveguide would be able to provide pressurized hot air (up </a:t>
            </a:r>
            <a:r>
              <a:rPr lang="en-GB" dirty="0"/>
              <a:t>to </a:t>
            </a:r>
            <a:r>
              <a:rPr lang="en-GB" dirty="0"/>
              <a:t>8</a:t>
            </a:r>
            <a:r>
              <a:rPr lang="en-GB" dirty="0" smtClean="0"/>
              <a:t>00°C</a:t>
            </a:r>
            <a:r>
              <a:rPr lang="en-GB" dirty="0"/>
              <a:t>) </a:t>
            </a:r>
            <a:r>
              <a:rPr lang="en-GB" dirty="0" smtClean="0"/>
              <a:t>. First measurements of a </a:t>
            </a:r>
            <a:r>
              <a:rPr lang="en-GB" dirty="0" smtClean="0"/>
              <a:t>dedicated conceptional model </a:t>
            </a:r>
            <a:r>
              <a:rPr lang="en-GB" dirty="0" smtClean="0"/>
              <a:t>delivered </a:t>
            </a:r>
            <a:r>
              <a:rPr lang="en-GB" dirty="0" smtClean="0"/>
              <a:t>encouraging results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dirty="0" smtClean="0"/>
              <a:t>conceptional</a:t>
            </a:r>
            <a:r>
              <a:rPr lang="en-GB" dirty="0" smtClean="0"/>
              <a:t> model </a:t>
            </a:r>
            <a:r>
              <a:rPr lang="en-GB" dirty="0" smtClean="0"/>
              <a:t>consisting of a waveguide incorporating coated absorber plates has also successfully been tested.</a:t>
            </a:r>
          </a:p>
          <a:p>
            <a:endParaRPr lang="en-GB" dirty="0"/>
          </a:p>
          <a:p>
            <a:r>
              <a:rPr lang="en-GB" dirty="0" smtClean="0"/>
              <a:t>Different materials were investigated to find a suitable coating for a stacked structure. The most promising lead here is </a:t>
            </a:r>
            <a:r>
              <a:rPr lang="en-GB" dirty="0" smtClean="0"/>
              <a:t>“crisp plate” </a:t>
            </a:r>
            <a:r>
              <a:rPr lang="en-GB" dirty="0" smtClean="0"/>
              <a:t>technology which is readily </a:t>
            </a:r>
            <a:r>
              <a:rPr lang="en-GB" dirty="0" smtClean="0"/>
              <a:t>available </a:t>
            </a:r>
            <a:r>
              <a:rPr lang="en-GB" dirty="0" smtClean="0"/>
              <a:t>and </a:t>
            </a:r>
            <a:r>
              <a:rPr lang="en-GB" dirty="0" smtClean="0"/>
              <a:t>rather</a:t>
            </a:r>
            <a:r>
              <a:rPr lang="en-GB" dirty="0" smtClean="0"/>
              <a:t> </a:t>
            </a:r>
            <a:r>
              <a:rPr lang="en-GB" dirty="0" smtClean="0"/>
              <a:t>cheap in production.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2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99695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Thanks for your attention!</a:t>
            </a:r>
            <a:endParaRPr lang="en-GB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299695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Additional slides</a:t>
            </a:r>
            <a:endParaRPr lang="en-GB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7924800" cy="1143000"/>
          </a:xfrm>
        </p:spPr>
        <p:txBody>
          <a:bodyPr/>
          <a:lstStyle/>
          <a:p>
            <a:r>
              <a:rPr lang="en-GB" dirty="0" smtClean="0"/>
              <a:t>Prototypes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0186"/>
            <a:ext cx="7924800" cy="4114800"/>
          </a:xfrm>
        </p:spPr>
        <p:txBody>
          <a:bodyPr/>
          <a:lstStyle/>
          <a:p>
            <a:r>
              <a:rPr lang="en-GB" dirty="0" smtClean="0"/>
              <a:t>Measurement setup</a:t>
            </a:r>
            <a:endParaRPr lang="en-GB" dirty="0"/>
          </a:p>
        </p:txBody>
      </p:sp>
      <p:pic>
        <p:nvPicPr>
          <p:cNvPr id="2050" name="Picture 2" descr="E:\Data\Conferences\IPAC2012\RF load\pictures\measurement setup\RFLoad_Alles_Weis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78034" y="2296166"/>
            <a:ext cx="1656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Iris to ensure weak coupling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5706126" y="2942497"/>
            <a:ext cx="234026" cy="84654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3707904" y="2942497"/>
            <a:ext cx="1998222" cy="9072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1391829">
            <a:off x="4407639" y="4919064"/>
            <a:ext cx="141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waveguide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 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Measurement setup:</a:t>
            </a:r>
            <a:endParaRPr lang="en-GB" dirty="0"/>
          </a:p>
        </p:txBody>
      </p:sp>
      <p:pic>
        <p:nvPicPr>
          <p:cNvPr id="2050" name="Picture 2" descr="E:\Data\Projects\High Temperature Waveguide Absorber\Pictures\IPAC 13 measurements\20130403_1309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10579" r="9835" b="7218"/>
          <a:stretch/>
        </p:blipFill>
        <p:spPr bwMode="auto">
          <a:xfrm>
            <a:off x="755576" y="3068960"/>
            <a:ext cx="2937664" cy="24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ata\Conferences\IPAC2013\High Temp Load\pics\Bild00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2" t="33146" r="38028" b="34281"/>
          <a:stretch/>
        </p:blipFill>
        <p:spPr bwMode="auto">
          <a:xfrm>
            <a:off x="4365615" y="2591634"/>
            <a:ext cx="1862569" cy="15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ata\Conferences\IPAC2013\High Temp Load\pics\060320132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91633"/>
            <a:ext cx="2016224" cy="15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ata\Conferences\IPAC2013\High Temp Load\pics\0603201322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4480"/>
            <a:ext cx="84582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High</a:t>
            </a:r>
            <a:r>
              <a:rPr lang="en-US" sz="2400" dirty="0" smtClean="0"/>
              <a:t> </a:t>
            </a:r>
            <a:r>
              <a:rPr lang="en-US" b="1" dirty="0" smtClean="0"/>
              <a:t>power</a:t>
            </a:r>
            <a:r>
              <a:rPr lang="en-US" dirty="0" smtClean="0"/>
              <a:t> RF loads (but at low/moderate temperature) are commonly used in particle accelerators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200" y="2574096"/>
            <a:ext cx="62579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19672" y="443885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Travelling wave </a:t>
            </a:r>
            <a:r>
              <a:rPr lang="en-US" sz="1700" dirty="0" smtClean="0"/>
              <a:t>accelerating</a:t>
            </a:r>
            <a:r>
              <a:rPr lang="en-US" dirty="0" smtClean="0"/>
              <a:t> cavity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9700" y="4450521"/>
            <a:ext cx="304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Standing </a:t>
            </a:r>
            <a:r>
              <a:rPr lang="en-US" sz="1700" dirty="0"/>
              <a:t>wave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accelerating cavity</a:t>
            </a:r>
            <a:endParaRPr lang="en-US" sz="1700" dirty="0"/>
          </a:p>
        </p:txBody>
      </p:sp>
      <p:sp>
        <p:nvSpPr>
          <p:cNvPr id="11" name="Rectangle 10"/>
          <p:cNvSpPr/>
          <p:nvPr/>
        </p:nvSpPr>
        <p:spPr>
          <a:xfrm>
            <a:off x="4648200" y="2679576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7800" y="2755776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\\cern.ch\dfs\Users\m\mbetz\Desktop\poi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96" flipH="1">
            <a:off x="4003465" y="3834363"/>
            <a:ext cx="862763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cern.ch\dfs\Users\m\mbetz\Desktop\poi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96" flipH="1">
            <a:off x="5846343" y="3832985"/>
            <a:ext cx="857110" cy="4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High Temperature Loads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22721" y="73448"/>
            <a:ext cx="8228160" cy="1062832"/>
          </a:xfrm>
          <a:ln/>
        </p:spPr>
        <p:txBody>
          <a:bodyPr lIns="82945" tIns="4147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The problem</a:t>
            </a:r>
            <a:br>
              <a:rPr lang="en-US" dirty="0"/>
            </a:br>
            <a:r>
              <a:rPr lang="en-US" sz="1800" dirty="0"/>
              <a:t>Power dissipation in termination </a:t>
            </a:r>
            <a:r>
              <a:rPr lang="en-US" sz="1800" dirty="0" smtClean="0"/>
              <a:t>loads</a:t>
            </a:r>
            <a:endParaRPr lang="en-US" sz="1800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idx="1"/>
          </p:nvPr>
        </p:nvSpPr>
        <p:spPr>
          <a:xfrm>
            <a:off x="228960" y="1810271"/>
            <a:ext cx="4199023" cy="4245566"/>
          </a:xfrm>
          <a:ln/>
        </p:spPr>
        <p:txBody>
          <a:bodyPr lIns="82945" tIns="16001" rIns="82945" bIns="41473"/>
          <a:lstStyle/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800" dirty="0"/>
              <a:t>Water-cooled termination loads in the tunnel</a:t>
            </a:r>
          </a:p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800" dirty="0" smtClean="0"/>
              <a:t>Average </a:t>
            </a:r>
            <a:r>
              <a:rPr lang="en-GB" sz="1800" dirty="0"/>
              <a:t>power dissipation </a:t>
            </a:r>
            <a:br>
              <a:rPr lang="en-GB" sz="1800" dirty="0"/>
            </a:br>
            <a:r>
              <a:rPr lang="en-GB" sz="1800" dirty="0"/>
              <a:t>in </a:t>
            </a:r>
            <a:r>
              <a:rPr lang="en-GB" sz="1800" b="1" dirty="0" smtClean="0">
                <a:solidFill>
                  <a:srgbClr val="00AE00"/>
                </a:solidFill>
              </a:rPr>
              <a:t>R</a:t>
            </a:r>
            <a:r>
              <a:rPr lang="en-GB" sz="1800" b="1" baseline="-33000" dirty="0" smtClean="0">
                <a:solidFill>
                  <a:srgbClr val="00AE00"/>
                </a:solidFill>
              </a:rPr>
              <a:t>L</a:t>
            </a:r>
            <a:r>
              <a:rPr lang="en-GB" sz="1800" dirty="0" smtClean="0"/>
              <a:t>:	</a:t>
            </a:r>
            <a:r>
              <a:rPr lang="en-GB" sz="1800" b="1" dirty="0" smtClean="0"/>
              <a:t>4 </a:t>
            </a:r>
            <a:r>
              <a:rPr lang="en-GB" sz="1800" b="1" dirty="0"/>
              <a:t>x 190.5 kW</a:t>
            </a:r>
          </a:p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800" dirty="0" smtClean="0"/>
              <a:t>Heat </a:t>
            </a:r>
            <a:r>
              <a:rPr lang="en-GB" sz="1800" dirty="0"/>
              <a:t>is not utilized and dissipated to the environment by heat exchangers on the surface</a:t>
            </a:r>
          </a:p>
          <a:p>
            <a:pPr marL="391686" indent="-293764">
              <a:buClr>
                <a:srgbClr val="FF6309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1800" dirty="0"/>
          </a:p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800" dirty="0"/>
              <a:t>Annual:</a:t>
            </a:r>
          </a:p>
          <a:p>
            <a:pPr marL="783372" lvl="1" indent="-26064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800" b="1" dirty="0"/>
              <a:t>6.7 million kWh</a:t>
            </a:r>
          </a:p>
          <a:p>
            <a:pPr marL="783372" lvl="1" indent="-26064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800" b="1" dirty="0"/>
              <a:t>~ 450 000 €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19/06/2013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F31-1A97-4652-8419-0513897200A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504" y="5373216"/>
            <a:ext cx="4724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2019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/>
              <a:t>We assume: 0.067 € / kWh.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/>
              <a:t>Which is the average energy cost for France in Nov. 2009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/>
              <a:t>Source: </a:t>
            </a:r>
            <a:r>
              <a:rPr lang="en-US" sz="1300" i="1" dirty="0"/>
              <a:t>http://www.energy.eu/#industrial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1300" dirty="0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672286"/>
              </p:ext>
            </p:extLst>
          </p:nvPr>
        </p:nvGraphicFramePr>
        <p:xfrm>
          <a:off x="4860032" y="2792219"/>
          <a:ext cx="4119239" cy="286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r:id="rId4" imgW="4399560" imgH="3076200" progId="">
                  <p:embed/>
                </p:oleObj>
              </mc:Choice>
              <mc:Fallback>
                <p:oleObj r:id="rId4" imgW="4399560" imgH="3076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792219"/>
                        <a:ext cx="4119239" cy="2869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053432" y="1772816"/>
            <a:ext cx="3767040" cy="869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6821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b="1" dirty="0">
                <a:solidFill>
                  <a:srgbClr val="FF0000"/>
                </a:solidFill>
              </a:rPr>
              <a:t>Distribution of the average (24 h)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b="1" dirty="0">
                <a:solidFill>
                  <a:srgbClr val="FF0000"/>
                </a:solidFill>
              </a:rPr>
              <a:t>Power dissipation per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b="1" dirty="0">
                <a:solidFill>
                  <a:srgbClr val="FF0000"/>
                </a:solidFill>
              </a:rPr>
              <a:t>Cavity (there are 4):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105233" y="4660251"/>
            <a:ext cx="1632960" cy="547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Σ</a:t>
            </a:r>
            <a:r>
              <a:rPr lang="en-US" dirty="0">
                <a:solidFill>
                  <a:srgbClr val="000000"/>
                </a:solidFill>
              </a:rPr>
              <a:t> = 254 kW</a:t>
            </a:r>
          </a:p>
          <a:p>
            <a:pPr>
              <a:tabLst>
                <a:tab pos="656650" algn="l"/>
                <a:tab pos="1313299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8172400" y="2847179"/>
            <a:ext cx="792088" cy="653829"/>
          </a:xfrm>
          <a:prstGeom prst="wedgeRoundRectCallout">
            <a:avLst>
              <a:gd name="adj1" fmla="val -64324"/>
              <a:gd name="adj2" fmla="val 80282"/>
              <a:gd name="adj3" fmla="val 16667"/>
            </a:avLst>
          </a:prstGeom>
          <a:solidFill>
            <a:srgbClr val="333366"/>
          </a:solidFill>
          <a:ln w="36000">
            <a:noFill/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de-DE" dirty="0">
                <a:solidFill>
                  <a:srgbClr val="FFFFFF"/>
                </a:solidFill>
              </a:rPr>
              <a:t>325 </a:t>
            </a:r>
            <a:r>
              <a:rPr lang="de-DE" dirty="0" err="1">
                <a:solidFill>
                  <a:srgbClr val="FFFFFF"/>
                </a:solidFill>
              </a:rPr>
              <a:t>kW</a:t>
            </a:r>
            <a:endParaRPr lang="de-DE" dirty="0">
              <a:solidFill>
                <a:srgbClr val="FFFFFF"/>
              </a:solidFill>
            </a:endParaRPr>
          </a:p>
          <a:p>
            <a:pPr algn="ctr">
              <a:tabLst>
                <a:tab pos="656650" algn="l"/>
              </a:tabLst>
            </a:pPr>
            <a:r>
              <a:rPr lang="de-DE" dirty="0">
                <a:solidFill>
                  <a:srgbClr val="FFFFFF"/>
                </a:solidFill>
              </a:rPr>
              <a:t>Peak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75856" y="12687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Example: the CERN SPS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5229200"/>
            <a:ext cx="292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TL … transmission line</a:t>
            </a:r>
          </a:p>
          <a:p>
            <a:r>
              <a:rPr lang="en-GB" sz="1200" dirty="0" err="1" smtClean="0"/>
              <a:t>Rcu</a:t>
            </a:r>
            <a:r>
              <a:rPr lang="en-GB" sz="1200" dirty="0" smtClean="0"/>
              <a:t> … copper losses</a:t>
            </a:r>
          </a:p>
          <a:p>
            <a:r>
              <a:rPr lang="en-GB" sz="1200" dirty="0" smtClean="0"/>
              <a:t>Beam … beam losses</a:t>
            </a:r>
          </a:p>
          <a:p>
            <a:r>
              <a:rPr lang="en-GB" sz="1200" dirty="0" smtClean="0"/>
              <a:t>RL … power in the termination loads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81489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28891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Recover energy directly before it is dissipated in the load</a:t>
            </a:r>
          </a:p>
          <a:p>
            <a:endParaRPr lang="en-GB" dirty="0"/>
          </a:p>
          <a:p>
            <a:r>
              <a:rPr lang="en-GB" dirty="0" smtClean="0"/>
              <a:t>Problem: Extraction out of the </a:t>
            </a:r>
            <a:r>
              <a:rPr lang="en-GB" dirty="0" smtClean="0"/>
              <a:t>transmission </a:t>
            </a:r>
            <a:r>
              <a:rPr lang="en-GB" dirty="0" smtClean="0"/>
              <a:t>line has to be done somehow</a:t>
            </a:r>
          </a:p>
          <a:p>
            <a:endParaRPr lang="en-GB" dirty="0"/>
          </a:p>
          <a:p>
            <a:r>
              <a:rPr lang="en-GB" dirty="0" smtClean="0"/>
              <a:t>The extracted RF energy has to be fed back into the grid</a:t>
            </a:r>
          </a:p>
          <a:p>
            <a:endParaRPr lang="en-GB" dirty="0"/>
          </a:p>
          <a:p>
            <a:r>
              <a:rPr lang="en-GB" dirty="0"/>
              <a:t>T</a:t>
            </a:r>
            <a:r>
              <a:rPr lang="en-GB" dirty="0" smtClean="0"/>
              <a:t>his problems were subject of the Master thesis of M. Betz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High Temperature Loads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9B3-E34B-498F-81D0-8069AC8AAC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22721" y="432033"/>
            <a:ext cx="8228160" cy="908735"/>
          </a:xfrm>
          <a:ln/>
        </p:spPr>
        <p:txBody>
          <a:bodyPr lIns="82945" tIns="41473" rIns="82945" bIns="4147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Direct Energy </a:t>
            </a:r>
            <a:r>
              <a:rPr lang="en-US" dirty="0"/>
              <a:t>Recovery </a:t>
            </a:r>
            <a:r>
              <a:rPr lang="en-US" dirty="0" smtClean="0"/>
              <a:t>concept</a:t>
            </a:r>
            <a:br>
              <a:rPr lang="en-US" dirty="0" smtClean="0"/>
            </a:br>
            <a:r>
              <a:rPr lang="en-US" sz="1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Possible layout for </a:t>
            </a:r>
            <a:r>
              <a:rPr lang="en-US" sz="1800" dirty="0"/>
              <a:t>the SPS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3456384" cy="3528392"/>
          </a:xfrm>
          <a:ln/>
        </p:spPr>
        <p:txBody>
          <a:bodyPr lIns="82945" tIns="12801" rIns="82945" bIns="41473">
            <a:normAutofit fontScale="92500" lnSpcReduction="20000"/>
          </a:bodyPr>
          <a:lstStyle/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dirty="0"/>
              <a:t>RF - Power splitter: </a:t>
            </a:r>
            <a:r>
              <a:rPr lang="de-DE" dirty="0" smtClean="0"/>
              <a:t>325 </a:t>
            </a:r>
            <a:r>
              <a:rPr lang="de-DE" dirty="0"/>
              <a:t>kW (peak) → 300 x 1 kW</a:t>
            </a:r>
          </a:p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dirty="0"/>
              <a:t>300 x </a:t>
            </a:r>
            <a:r>
              <a:rPr lang="de-DE" dirty="0" smtClean="0"/>
              <a:t>RF/DC modules </a:t>
            </a:r>
            <a:endParaRPr lang="de-DE" dirty="0"/>
          </a:p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dirty="0"/>
              <a:t>DC – </a:t>
            </a:r>
            <a:r>
              <a:rPr lang="de-DE" dirty="0" smtClean="0"/>
              <a:t>Link:</a:t>
            </a:r>
            <a:r>
              <a:rPr lang="de-DE" dirty="0"/>
              <a:t> </a:t>
            </a:r>
            <a:r>
              <a:rPr lang="de-DE" dirty="0" smtClean="0"/>
              <a:t>DC </a:t>
            </a:r>
            <a:r>
              <a:rPr lang="de-DE" dirty="0"/>
              <a:t>power of individual </a:t>
            </a:r>
            <a:r>
              <a:rPr lang="de-DE" dirty="0" smtClean="0"/>
              <a:t>module outputs </a:t>
            </a:r>
            <a:r>
              <a:rPr lang="de-DE" dirty="0"/>
              <a:t>is combined</a:t>
            </a:r>
          </a:p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dirty="0"/>
              <a:t>DC to AC (50 Hz</a:t>
            </a:r>
            <a:r>
              <a:rPr lang="de-DE" dirty="0" smtClean="0"/>
              <a:t>): e.g</a:t>
            </a:r>
            <a:r>
              <a:rPr lang="de-DE" dirty="0"/>
              <a:t>., with commercial photopholtaik </a:t>
            </a:r>
            <a:r>
              <a:rPr lang="de-DE" dirty="0" smtClean="0"/>
              <a:t>power </a:t>
            </a:r>
            <a:r>
              <a:rPr lang="de-DE" dirty="0"/>
              <a:t>converters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F31-1A97-4652-8419-0513897200A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16433" y="3274609"/>
            <a:ext cx="326880" cy="326914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GB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r="24919"/>
          <a:stretch>
            <a:fillRect/>
          </a:stretch>
        </p:blipFill>
        <p:spPr bwMode="auto">
          <a:xfrm>
            <a:off x="3771676" y="1968392"/>
            <a:ext cx="5016757" cy="290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61656" y="3154660"/>
            <a:ext cx="18288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0000"/>
                </a:solidFill>
              </a:rPr>
              <a:t>DC – power combination</a:t>
            </a:r>
          </a:p>
          <a:p>
            <a:pPr algn="r"/>
            <a:r>
              <a:rPr lang="en-GB" sz="1400" dirty="0" smtClean="0">
                <a:solidFill>
                  <a:srgbClr val="FF0000"/>
                </a:solidFill>
              </a:rPr>
              <a:t>(similar to solar cell arrays)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4556348"/>
            <a:ext cx="2990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AC 50 Hz, fed to electric supply network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03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04960" y="1415669"/>
            <a:ext cx="1958400" cy="2991194"/>
            <a:chOff x="4309" y="983"/>
            <a:chExt cx="1360" cy="2077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9" y="2117"/>
              <a:ext cx="1360" cy="9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9" y="984"/>
              <a:ext cx="1360" cy="9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0" name="Rectangle 29"/>
          <p:cNvSpPr/>
          <p:nvPr/>
        </p:nvSpPr>
        <p:spPr>
          <a:xfrm>
            <a:off x="7924800" y="4191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22721" y="133934"/>
            <a:ext cx="8228160" cy="908735"/>
          </a:xfrm>
          <a:ln/>
        </p:spPr>
        <p:txBody>
          <a:bodyPr lIns="82945" tIns="41473" rIns="82945" bIns="4147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Direct Energy </a:t>
            </a:r>
            <a:r>
              <a:rPr lang="en-US" dirty="0"/>
              <a:t>Recovery </a:t>
            </a:r>
            <a:r>
              <a:rPr lang="en-US" dirty="0" smtClean="0"/>
              <a:t>concept</a:t>
            </a:r>
            <a:br>
              <a:rPr lang="en-US" dirty="0" smtClean="0"/>
            </a:br>
            <a:r>
              <a:rPr lang="en-US" sz="14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Possible layout for </a:t>
            </a:r>
            <a:r>
              <a:rPr lang="en-US" sz="1800" dirty="0"/>
              <a:t>the SPS</a:t>
            </a: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F31-1A97-4652-8419-0513897200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53761" y="2939349"/>
            <a:ext cx="326880" cy="326914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GB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 r="24919"/>
          <a:stretch>
            <a:fillRect/>
          </a:stretch>
        </p:blipFill>
        <p:spPr bwMode="auto">
          <a:xfrm>
            <a:off x="381000" y="1431288"/>
            <a:ext cx="4844761" cy="28013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779912" y="1283732"/>
            <a:ext cx="750240" cy="921132"/>
          </a:xfrm>
          <a:prstGeom prst="ellipse">
            <a:avLst/>
          </a:prstGeom>
          <a:noFill/>
          <a:ln w="9144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GB"/>
          </a:p>
        </p:txBody>
      </p:sp>
      <p:cxnSp>
        <p:nvCxnSpPr>
          <p:cNvPr id="15369" name="AutoShape 9"/>
          <p:cNvCxnSpPr>
            <a:cxnSpLocks noChangeShapeType="1"/>
            <a:stCxn id="15368" idx="5"/>
          </p:cNvCxnSpPr>
          <p:nvPr/>
        </p:nvCxnSpPr>
        <p:spPr bwMode="auto">
          <a:xfrm>
            <a:off x="4420282" y="2069967"/>
            <a:ext cx="1784678" cy="867910"/>
          </a:xfrm>
          <a:prstGeom prst="straightConnector1">
            <a:avLst/>
          </a:prstGeom>
          <a:noFill/>
          <a:ln w="5472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365104"/>
            <a:ext cx="8087880" cy="1567941"/>
          </a:xfrm>
          <a:prstGeom prst="rect">
            <a:avLst/>
          </a:prstGeom>
          <a:ln/>
        </p:spPr>
        <p:txBody>
          <a:bodyPr vert="horz" lIns="82945" tIns="12801" rIns="82945" bIns="41473">
            <a:normAutofit/>
          </a:bodyPr>
          <a:lstStyle/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RF - Power splitter: 	325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→ 300 x 1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</a:t>
            </a:r>
            <a:endParaRPr kumimoji="0" lang="de-DE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 x RF/DC Modules 		</a:t>
            </a: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 – Link:</a:t>
            </a:r>
            <a:r>
              <a:rPr lang="de-DE" sz="1500" dirty="0"/>
              <a:t> 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 power of individual module outputs is combined</a:t>
            </a:r>
          </a:p>
          <a:p>
            <a:pPr marL="391686" marR="0" lvl="0" indent="-293764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 to AC (50 Hz):</a:t>
            </a:r>
            <a:r>
              <a:rPr kumimoji="0" lang="de-DE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e.g., with commercial photopholtaik power converters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9144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Coaxial power splitter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70992" y="2636912"/>
            <a:ext cx="18288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0000"/>
                </a:solidFill>
              </a:rPr>
              <a:t>DC – power combination</a:t>
            </a:r>
          </a:p>
          <a:p>
            <a:pPr algn="r"/>
            <a:r>
              <a:rPr lang="en-GB" sz="1400" dirty="0" smtClean="0">
                <a:solidFill>
                  <a:srgbClr val="FF0000"/>
                </a:solidFill>
              </a:rPr>
              <a:t>(similar to solar cell arrays)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5489" y="3925499"/>
            <a:ext cx="3278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AC 50 Hz, fed to electric supply network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1900" y="2768600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Inner conductor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74845" y="4572000"/>
            <a:ext cx="11929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Outer</a:t>
            </a:r>
          </a:p>
          <a:p>
            <a:pPr algn="ctr"/>
            <a:r>
              <a:rPr lang="en-GB" sz="1600" dirty="0" smtClean="0"/>
              <a:t>conductor</a:t>
            </a:r>
            <a:endParaRPr lang="en-GB" sz="1600" dirty="0"/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H="1" flipV="1">
            <a:off x="8077200" y="1828800"/>
            <a:ext cx="394123" cy="2743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0"/>
          </p:cNvCxnSpPr>
          <p:nvPr/>
        </p:nvCxnSpPr>
        <p:spPr>
          <a:xfrm flipH="1" flipV="1">
            <a:off x="7951045" y="4114800"/>
            <a:ext cx="520278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24600" y="4495800"/>
            <a:ext cx="152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Capacitive coupling pin</a:t>
            </a:r>
            <a:endParaRPr lang="en-GB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477000" y="3657600"/>
            <a:ext cx="4572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22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522721" y="106571"/>
            <a:ext cx="8228160" cy="1062832"/>
          </a:xfrm>
          <a:ln/>
        </p:spPr>
        <p:txBody>
          <a:bodyPr lIns="82945" tIns="4147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300" dirty="0"/>
              <a:t>Requirements</a:t>
            </a:r>
            <a:br>
              <a:rPr lang="en-US" sz="3300" dirty="0"/>
            </a:br>
            <a:r>
              <a:rPr lang="en-US" sz="1800" dirty="0"/>
              <a:t>for a single RF/DC Module</a:t>
            </a:r>
            <a:endParaRPr lang="en-US" sz="1600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5029200" cy="2743200"/>
          </a:xfrm>
          <a:ln/>
        </p:spPr>
        <p:txBody>
          <a:bodyPr lIns="82945" tIns="11200" rIns="82945" bIns="41473">
            <a:noAutofit/>
          </a:bodyPr>
          <a:lstStyle/>
          <a:p>
            <a:pPr marL="391686" indent="-293764">
              <a:buClr>
                <a:srgbClr val="FF6309"/>
              </a:buClr>
              <a:buSzPct val="150000"/>
              <a:buFont typeface="Arial Black" charset="0"/>
              <a:buChar char="□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600" dirty="0" smtClean="0"/>
              <a:t>f</a:t>
            </a:r>
            <a:r>
              <a:rPr lang="en-GB" sz="1600" baseline="-33000" dirty="0" smtClean="0"/>
              <a:t>in</a:t>
            </a:r>
            <a:r>
              <a:rPr lang="en-GB" sz="1600" dirty="0" smtClean="0"/>
              <a:t> </a:t>
            </a:r>
            <a:r>
              <a:rPr lang="en-GB" sz="1600" dirty="0"/>
              <a:t>= </a:t>
            </a:r>
            <a:r>
              <a:rPr lang="en-GB" sz="1600" b="1" dirty="0"/>
              <a:t>200 MHz</a:t>
            </a:r>
            <a:r>
              <a:rPr lang="en-GB" sz="1600" dirty="0"/>
              <a:t> (+-2</a:t>
            </a:r>
            <a:r>
              <a:rPr lang="en-GB" sz="1600" dirty="0" smtClean="0"/>
              <a:t>%),     P</a:t>
            </a:r>
            <a:r>
              <a:rPr lang="en-GB" sz="1600" baseline="-33000" dirty="0" smtClean="0"/>
              <a:t>in</a:t>
            </a:r>
            <a:r>
              <a:rPr lang="en-GB" sz="1600" dirty="0" smtClean="0"/>
              <a:t> </a:t>
            </a:r>
            <a:r>
              <a:rPr lang="en-GB" sz="1600" dirty="0"/>
              <a:t>= </a:t>
            </a:r>
            <a:r>
              <a:rPr lang="en-GB" sz="1600" b="1" dirty="0"/>
              <a:t>1 </a:t>
            </a:r>
            <a:r>
              <a:rPr lang="en-GB" sz="1600" b="1" dirty="0" smtClean="0"/>
              <a:t>kW</a:t>
            </a:r>
          </a:p>
          <a:p>
            <a:pPr marL="391686" indent="-293764">
              <a:buClr>
                <a:srgbClr val="FF6309"/>
              </a:buClr>
              <a:buSzPct val="150000"/>
              <a:buFont typeface="Arial Black" charset="0"/>
              <a:buChar char="□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600" b="1" dirty="0"/>
          </a:p>
          <a:p>
            <a:pPr marL="391686" indent="-293764">
              <a:buClr>
                <a:srgbClr val="FF6309"/>
              </a:buClr>
              <a:buSzPct val="150000"/>
              <a:buFont typeface="Arial Black" charset="0"/>
              <a:buChar char="□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600" dirty="0"/>
              <a:t>Good 50Ω input </a:t>
            </a:r>
            <a:r>
              <a:rPr lang="en-GB" sz="1600" dirty="0" smtClean="0"/>
              <a:t>match (S</a:t>
            </a:r>
            <a:r>
              <a:rPr lang="en-GB" sz="1600" baseline="-33000" dirty="0" smtClean="0"/>
              <a:t>11</a:t>
            </a:r>
            <a:r>
              <a:rPr lang="en-GB" sz="1600" dirty="0" smtClean="0"/>
              <a:t> </a:t>
            </a:r>
            <a:r>
              <a:rPr lang="en-GB" sz="1600" dirty="0"/>
              <a:t>&lt;= -20 </a:t>
            </a:r>
            <a:r>
              <a:rPr lang="en-GB" sz="1600" dirty="0" smtClean="0"/>
              <a:t>dB)</a:t>
            </a:r>
          </a:p>
          <a:p>
            <a:pPr marL="391686" indent="-293764">
              <a:buClr>
                <a:srgbClr val="FF6309"/>
              </a:buClr>
              <a:buSzPct val="150000"/>
              <a:buFont typeface="Arial Black" charset="0"/>
              <a:buChar char="□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600" dirty="0"/>
          </a:p>
          <a:p>
            <a:pPr marL="391686" indent="-293764">
              <a:buClr>
                <a:srgbClr val="FF6309"/>
              </a:buClr>
              <a:buSzPct val="150000"/>
              <a:buFont typeface="Arial Black" charset="0"/>
              <a:buChar char="□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600" b="1" dirty="0" smtClean="0">
                <a:solidFill>
                  <a:srgbClr val="C00000"/>
                </a:solidFill>
              </a:rPr>
              <a:t>Failsafe operation:</a:t>
            </a:r>
            <a:r>
              <a:rPr lang="en-GB" sz="1600" dirty="0" smtClean="0">
                <a:solidFill>
                  <a:srgbClr val="C00000"/>
                </a:solidFill>
              </a:rPr>
              <a:t> </a:t>
            </a:r>
            <a:r>
              <a:rPr lang="en-GB" sz="1600" dirty="0">
                <a:solidFill>
                  <a:srgbClr val="C00000"/>
                </a:solidFill>
              </a:rPr>
              <a:t>Failure of individual components </a:t>
            </a:r>
            <a:r>
              <a:rPr lang="en-GB" sz="1600" dirty="0" smtClean="0">
                <a:solidFill>
                  <a:srgbClr val="C00000"/>
                </a:solidFill>
              </a:rPr>
              <a:t>shall </a:t>
            </a:r>
            <a:r>
              <a:rPr lang="en-GB" sz="1600" dirty="0">
                <a:solidFill>
                  <a:srgbClr val="C00000"/>
                </a:solidFill>
              </a:rPr>
              <a:t>not lead to disturbance of the </a:t>
            </a:r>
            <a:r>
              <a:rPr lang="en-GB" sz="1600" dirty="0" smtClean="0">
                <a:solidFill>
                  <a:srgbClr val="C00000"/>
                </a:solidFill>
              </a:rPr>
              <a:t>SPS</a:t>
            </a:r>
          </a:p>
          <a:p>
            <a:pPr marL="391686" indent="-293764">
              <a:buClr>
                <a:srgbClr val="FF6309"/>
              </a:buClr>
              <a:buSzPct val="150000"/>
              <a:buFont typeface="Arial Black" charset="0"/>
              <a:buChar char="□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600" dirty="0">
              <a:solidFill>
                <a:srgbClr val="C00000"/>
              </a:solidFill>
            </a:endParaRPr>
          </a:p>
          <a:p>
            <a:pPr marL="391686" indent="-293764">
              <a:buClr>
                <a:srgbClr val="FF6309"/>
              </a:buClr>
              <a:buSzPct val="150000"/>
              <a:buFont typeface="Arial Black" charset="0"/>
              <a:buChar char="□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600" dirty="0" smtClean="0"/>
              <a:t>No </a:t>
            </a:r>
            <a:r>
              <a:rPr lang="en-GB" sz="1600" dirty="0"/>
              <a:t>significant </a:t>
            </a:r>
            <a:r>
              <a:rPr lang="en-GB" sz="1600" dirty="0" smtClean="0"/>
              <a:t>harmonic signals towards the input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F31-1A97-4652-8419-0513897200A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93096"/>
            <a:ext cx="8056800" cy="17958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57800" y="1958734"/>
            <a:ext cx="3886200" cy="1698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1200" rIns="0" bIns="0"/>
          <a:lstStyle/>
          <a:p>
            <a:pPr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 smtClean="0"/>
              <a:t>4 resonant Rectifiers</a:t>
            </a:r>
            <a:r>
              <a:rPr lang="en-GB" sz="1600" dirty="0"/>
              <a:t>, </a:t>
            </a:r>
            <a:r>
              <a:rPr lang="en-GB" sz="1600" dirty="0" smtClean="0"/>
              <a:t>250 W each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Narrowband matching network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1600" b="1" dirty="0" smtClean="0"/>
              <a:t>Circulator redirects input power if the rectifier fails</a:t>
            </a:r>
          </a:p>
          <a:p>
            <a:pPr>
              <a:spcAft>
                <a:spcPts val="128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05840" y="1256004"/>
            <a:ext cx="1575360" cy="34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68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000" b="1" u="sng" dirty="0">
                <a:solidFill>
                  <a:srgbClr val="000000"/>
                </a:solidFill>
              </a:rPr>
              <a:t>Requirement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257800" y="1219200"/>
            <a:ext cx="2098080" cy="34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6821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000" b="1" u="sng" dirty="0">
                <a:solidFill>
                  <a:srgbClr val="000000"/>
                </a:solidFill>
              </a:rPr>
              <a:t>Possible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55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522721" y="40324"/>
            <a:ext cx="8228160" cy="1062832"/>
          </a:xfrm>
          <a:ln/>
        </p:spPr>
        <p:txBody>
          <a:bodyPr lIns="82945" tIns="4147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Summary for this concept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Solid State Energy Recovery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269280" y="1669155"/>
            <a:ext cx="8547840" cy="5000205"/>
          </a:xfrm>
          <a:ln/>
        </p:spPr>
        <p:txBody>
          <a:bodyPr lIns="82945" tIns="41473" rIns="82945" bIns="41473"/>
          <a:lstStyle/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 err="1"/>
              <a:t>Rectifier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2 x GS150TC25110 </a:t>
            </a:r>
            <a:r>
              <a:rPr lang="de-DE" dirty="0" err="1"/>
              <a:t>diodes</a:t>
            </a:r>
            <a:endParaRPr lang="de-DE" dirty="0"/>
          </a:p>
          <a:p>
            <a:pPr marL="783372" lvl="1" indent="-26064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/>
              <a:t>Working </a:t>
            </a:r>
            <a:r>
              <a:rPr lang="de-DE" dirty="0" err="1"/>
              <a:t>frequency</a:t>
            </a:r>
            <a:r>
              <a:rPr lang="de-DE" dirty="0"/>
              <a:t>:				</a:t>
            </a:r>
            <a:r>
              <a:rPr lang="de-DE" dirty="0" smtClean="0"/>
              <a:t>200 </a:t>
            </a:r>
            <a:r>
              <a:rPr lang="de-DE" dirty="0"/>
              <a:t>MHz</a:t>
            </a:r>
          </a:p>
          <a:p>
            <a:pPr marL="783372" lvl="1" indent="-26064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/>
              <a:t>Nominal power:				</a:t>
            </a:r>
            <a:r>
              <a:rPr lang="de-DE" dirty="0" smtClean="0"/>
              <a:t>250 </a:t>
            </a:r>
            <a:r>
              <a:rPr lang="de-DE" dirty="0"/>
              <a:t>W</a:t>
            </a:r>
          </a:p>
          <a:p>
            <a:pPr marL="783372" lvl="1" indent="-26064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b="1" dirty="0"/>
              <a:t>Efficiency:					</a:t>
            </a:r>
            <a:r>
              <a:rPr lang="de-DE" b="1" dirty="0" smtClean="0"/>
              <a:t>&gt; </a:t>
            </a:r>
            <a:r>
              <a:rPr lang="de-DE" b="1" dirty="0"/>
              <a:t>85 %</a:t>
            </a:r>
          </a:p>
          <a:p>
            <a:pPr marL="783372" lvl="1" indent="-26064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 err="1"/>
              <a:t>Harmonic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:				</a:t>
            </a:r>
            <a:r>
              <a:rPr lang="de-DE" dirty="0" smtClean="0"/>
              <a:t>- </a:t>
            </a:r>
            <a:r>
              <a:rPr lang="de-DE" dirty="0"/>
              <a:t>30 dB</a:t>
            </a:r>
          </a:p>
          <a:p>
            <a:pPr marL="391686" indent="-293764">
              <a:buClr>
                <a:srgbClr val="FF6309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de-DE" dirty="0"/>
          </a:p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/>
              <a:t>4 x </a:t>
            </a:r>
            <a:r>
              <a:rPr lang="de-DE" dirty="0" smtClean="0"/>
              <a:t>RF/DC units</a:t>
            </a:r>
            <a:r>
              <a:rPr lang="de-DE" dirty="0"/>
              <a:t>			</a:t>
            </a:r>
            <a:r>
              <a:rPr lang="de-DE" dirty="0" smtClean="0"/>
              <a:t>= 	1 </a:t>
            </a:r>
            <a:r>
              <a:rPr lang="de-DE" dirty="0"/>
              <a:t>kW module</a:t>
            </a:r>
          </a:p>
          <a:p>
            <a:pPr marL="391686" indent="-293764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/>
              <a:t>300 x modules			= </a:t>
            </a:r>
            <a:r>
              <a:rPr lang="de-DE" dirty="0" smtClean="0"/>
              <a:t>	Replacement </a:t>
            </a:r>
            <a:r>
              <a:rPr lang="de-DE" dirty="0"/>
              <a:t>for </a:t>
            </a:r>
            <a:r>
              <a:rPr lang="de-DE" dirty="0" smtClean="0"/>
              <a:t>one </a:t>
            </a:r>
            <a:r>
              <a:rPr lang="de-DE" dirty="0" smtClean="0"/>
              <a:t>SPS 							existing RF power </a:t>
            </a:r>
            <a:r>
              <a:rPr lang="de-DE" dirty="0"/>
              <a:t>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19/06/2013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AF31-1A97-4652-8419-0513897200A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High Temperature Loads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10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12022</TotalTime>
  <Words>1565</Words>
  <Application>Microsoft Office PowerPoint</Application>
  <PresentationFormat>On-screen Show (4:3)</PresentationFormat>
  <Paragraphs>295</Paragraphs>
  <Slides>29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Sketchbook</vt:lpstr>
      <vt:lpstr>High Temperature High Power RF Loads</vt:lpstr>
      <vt:lpstr>Overview</vt:lpstr>
      <vt:lpstr>Motivation</vt:lpstr>
      <vt:lpstr>The problem Power dissipation in termination loads</vt:lpstr>
      <vt:lpstr>First Idea</vt:lpstr>
      <vt:lpstr>Direct Energy Recovery concept   Possible layout for the SPS</vt:lpstr>
      <vt:lpstr>Direct Energy Recovery concept   Possible layout for the SPS</vt:lpstr>
      <vt:lpstr>Requirements for a single RF/DC Module</vt:lpstr>
      <vt:lpstr>Summary for this concept Solid State Energy Recovery</vt:lpstr>
      <vt:lpstr>Next Idea</vt:lpstr>
      <vt:lpstr>High Power High Temperature Loads</vt:lpstr>
      <vt:lpstr>Air cooled RF load with ceramic foam</vt:lpstr>
      <vt:lpstr>Air cooled RF load with ceramic foam</vt:lpstr>
      <vt:lpstr>Air cooled RF load with ceramic foam</vt:lpstr>
      <vt:lpstr>PowerPoint Presentation</vt:lpstr>
      <vt:lpstr>Conceptional model A</vt:lpstr>
      <vt:lpstr>Conceptional model A</vt:lpstr>
      <vt:lpstr>Another high temperature microwave load:</vt:lpstr>
      <vt:lpstr>Plasma sprayed ferrite</vt:lpstr>
      <vt:lpstr>Plasma sprayed ferrite</vt:lpstr>
      <vt:lpstr>Conceptional model B</vt:lpstr>
      <vt:lpstr>Conceptional model B</vt:lpstr>
      <vt:lpstr>Material choices</vt:lpstr>
      <vt:lpstr>Material choices</vt:lpstr>
      <vt:lpstr>Conclusions</vt:lpstr>
      <vt:lpstr>PowerPoint Presentation</vt:lpstr>
      <vt:lpstr>PowerPoint Presentation</vt:lpstr>
      <vt:lpstr>Prototypes</vt:lpstr>
      <vt:lpstr>Material choices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Temperature High Power RF Loads</dc:title>
  <dc:creator>Silke Federmann</dc:creator>
  <cp:lastModifiedBy>Silke Federmann</cp:lastModifiedBy>
  <cp:revision>76</cp:revision>
  <dcterms:created xsi:type="dcterms:W3CDTF">2013-05-21T08:49:43Z</dcterms:created>
  <dcterms:modified xsi:type="dcterms:W3CDTF">2013-06-18T08:16:26Z</dcterms:modified>
</cp:coreProperties>
</file>