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tiff" ContentType="image/tiff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337" r:id="rId3"/>
    <p:sldId id="358" r:id="rId4"/>
    <p:sldId id="339" r:id="rId5"/>
    <p:sldId id="336" r:id="rId6"/>
    <p:sldId id="341" r:id="rId7"/>
    <p:sldId id="349" r:id="rId8"/>
    <p:sldId id="361" r:id="rId9"/>
    <p:sldId id="357" r:id="rId10"/>
    <p:sldId id="340" r:id="rId11"/>
    <p:sldId id="360" r:id="rId12"/>
    <p:sldId id="327" r:id="rId13"/>
  </p:sldIdLst>
  <p:sldSz cx="9144000" cy="6858000" type="screen4x3"/>
  <p:notesSz cx="6858000" cy="9144000"/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FF0000"/>
    <a:srgbClr val="00FF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167" autoAdjust="0"/>
  </p:normalViewPr>
  <p:slideViewPr>
    <p:cSldViewPr snapToGrid="0">
      <p:cViewPr varScale="1">
        <p:scale>
          <a:sx n="67" d="100"/>
          <a:sy n="67" d="100"/>
        </p:scale>
        <p:origin x="-11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-2484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AF92F14-DCE4-4386-B358-6E6AE61C935F}" type="datetime1">
              <a:rPr lang="en-US"/>
              <a:pPr>
                <a:defRPr/>
              </a:pPr>
              <a:t>17-Jun-2013</a:t>
            </a:fld>
            <a:endParaRPr lang="en-US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4D2AAAE-21D9-4D4A-A02F-12509D3B2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noProof="0" smtClean="0"/>
              <a:t>Klicka här för att ändra format på bakgrundstexten</a:t>
            </a:r>
          </a:p>
          <a:p>
            <a:pPr lvl="1"/>
            <a:r>
              <a:rPr lang="sv-SE" noProof="0" smtClean="0"/>
              <a:t>Nivå två</a:t>
            </a:r>
          </a:p>
          <a:p>
            <a:pPr lvl="2"/>
            <a:r>
              <a:rPr lang="sv-SE" noProof="0" smtClean="0"/>
              <a:t>Nivå tre</a:t>
            </a:r>
          </a:p>
          <a:p>
            <a:pPr lvl="3"/>
            <a:r>
              <a:rPr lang="sv-SE" noProof="0" smtClean="0"/>
              <a:t>Nivå fyra</a:t>
            </a:r>
          </a:p>
          <a:p>
            <a:pPr lvl="4"/>
            <a:r>
              <a:rPr lang="sv-SE" noProof="0" smtClean="0"/>
              <a:t>Nivå fem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9D4C62D-8EB2-4CA5-9EC1-10B5299599D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1" charset="-128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50D1BB-5FC8-4BF5-99A4-8577D322604C}" type="slidenum">
              <a:rPr lang="sv-SE" smtClean="0">
                <a:latin typeface="Arial" pitchFamily="34" charset="0"/>
              </a:rPr>
              <a:pPr/>
              <a:t>1</a:t>
            </a:fld>
            <a:endParaRPr lang="sv-S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10</a:t>
            </a:fld>
            <a:endParaRPr lang="sv-S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11</a:t>
            </a:fld>
            <a:endParaRPr lang="sv-S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12</a:t>
            </a:fld>
            <a:endParaRPr lang="sv-S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sv-SE" dirty="0" smtClean="0">
                <a:latin typeface="Arial" pitchFamily="34" charset="0"/>
              </a:rPr>
              <a:t>concentrating</a:t>
            </a:r>
            <a:r>
              <a:rPr lang="sv-SE" baseline="0" dirty="0" smtClean="0">
                <a:latin typeface="Arial" pitchFamily="34" charset="0"/>
              </a:rPr>
              <a:t> on microwave power: the so-called RF systems that do the real acceleration work</a:t>
            </a:r>
          </a:p>
          <a:p>
            <a:r>
              <a:rPr lang="sv-SE" baseline="0" dirty="0" smtClean="0">
                <a:latin typeface="Arial" pitchFamily="34" charset="0"/>
              </a:rPr>
              <a:t>and instrumentation: diagnostics to understands what happens in the accelerator</a:t>
            </a:r>
            <a:endParaRPr lang="en-GB" dirty="0" smtClean="0">
              <a:latin typeface="Arial" pitchFamily="34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344DDE-5100-40FC-989D-86028DDA830D}" type="slidenum">
              <a:rPr lang="sv-SE" smtClean="0"/>
              <a:pPr/>
              <a:t>2</a:t>
            </a:fld>
            <a:endParaRPr lang="sv-S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491227-D63E-4EE5-80FD-7A91533A4198}" type="slidenum">
              <a:rPr lang="sv-SE" smtClean="0">
                <a:ea typeface="ＭＳ Ｐゴシック" charset="-128"/>
              </a:rPr>
              <a:pPr/>
              <a:t>3</a:t>
            </a:fld>
            <a:endParaRPr lang="sv-SE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4</a:t>
            </a:fld>
            <a:endParaRPr lang="sv-S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5</a:t>
            </a:fld>
            <a:endParaRPr lang="sv-S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4E2AB1-DA87-48A3-ADCA-E1C9794C65AA}" type="slidenum">
              <a:rPr lang="sv-SE" smtClean="0">
                <a:ea typeface="ＭＳ Ｐゴシック" charset="-128"/>
              </a:rPr>
              <a:pPr/>
              <a:t>6</a:t>
            </a:fld>
            <a:endParaRPr lang="sv-SE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F6B40A-D0FC-4161-ADCC-31525B5DE319}" type="slidenum">
              <a:rPr lang="sv-SE" smtClean="0">
                <a:ea typeface="ＭＳ Ｐゴシック" charset="-128"/>
              </a:rPr>
              <a:pPr/>
              <a:t>7</a:t>
            </a:fld>
            <a:endParaRPr lang="sv-SE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8</a:t>
            </a:fld>
            <a:endParaRPr lang="sv-S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9</a:t>
            </a:fld>
            <a:endParaRPr lang="sv-S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gråbår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 anchorCtr="1"/>
          <a:lstStyle>
            <a:lvl1pPr>
              <a:defRPr smtClean="0"/>
            </a:lvl1pPr>
          </a:lstStyle>
          <a:p>
            <a:r>
              <a:rPr lang="en-US" smtClean="0"/>
              <a:t>Click to edit Master title style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2063750"/>
          </a:xfrm>
        </p:spPr>
        <p:txBody>
          <a:bodyPr/>
          <a:lstStyle>
            <a:lvl1pPr marL="0" indent="0" algn="ctr">
              <a:buFontTx/>
              <a:buNone/>
              <a:defRPr smtClean="0"/>
            </a:lvl1pPr>
          </a:lstStyle>
          <a:p>
            <a:r>
              <a:rPr lang="en-US" smtClean="0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50825" y="6453188"/>
            <a:ext cx="1584325" cy="2682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17-Jun-2013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051050" y="6453188"/>
            <a:ext cx="5834063" cy="2682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smtClean="0"/>
              <a:t>TIARA RF Workshop - Roger Ruber - The FREIA Project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72450" y="6453188"/>
            <a:ext cx="720725" cy="2682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B9800-FFB1-49BB-894A-B8FD25B1420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pic>
        <p:nvPicPr>
          <p:cNvPr id="10" name="Picture 13" descr="FREIA_logo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72225" y="74613"/>
            <a:ext cx="2592388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17-Jun-2013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TIARA RF Workshop - Roger Ruber - The FREIA Project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D9BFA-F87D-46B0-8E59-147BA53E641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251520" y="1052736"/>
            <a:ext cx="4110930" cy="5256584"/>
          </a:xfrm>
        </p:spPr>
        <p:txBody>
          <a:bodyPr/>
          <a:lstStyle>
            <a:lvl1pPr>
              <a:defRPr sz="2000"/>
            </a:lvl1pPr>
            <a:lvl2pPr marL="355600" indent="-174625">
              <a:defRPr sz="1800"/>
            </a:lvl2pPr>
            <a:lvl3pPr marL="536575" indent="-180975">
              <a:defRPr sz="1600"/>
            </a:lvl3pPr>
            <a:lvl4pPr marL="719138" indent="-182563">
              <a:defRPr sz="1400"/>
            </a:lvl4pPr>
            <a:lvl5pPr marL="900113" indent="-180975"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Klicka här för att ändra format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760138" y="1052736"/>
            <a:ext cx="4132342" cy="5256584"/>
          </a:xfrm>
        </p:spPr>
        <p:txBody>
          <a:bodyPr/>
          <a:lstStyle>
            <a:lvl1pPr>
              <a:defRPr sz="2000"/>
            </a:lvl1pPr>
            <a:lvl2pPr marL="355600" indent="-174625">
              <a:defRPr sz="1800"/>
            </a:lvl2pPr>
            <a:lvl3pPr marL="536575" indent="-180975">
              <a:defRPr sz="1600"/>
            </a:lvl3pPr>
            <a:lvl4pPr marL="719138" indent="-182563">
              <a:defRPr sz="1400"/>
            </a:lvl4pPr>
            <a:lvl5pPr marL="900113" indent="-180975"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Klicka här för att ändra format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17-Jun-2013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TIARA RF Workshop - Roger Ruber - The FREIA Project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1705C-5BB8-482B-909E-E63E63959BD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251520" y="1052737"/>
            <a:ext cx="4123630" cy="50405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Klicka här för att ändra format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251353" y="1556792"/>
            <a:ext cx="4127747" cy="4752528"/>
          </a:xfrm>
        </p:spPr>
        <p:txBody>
          <a:bodyPr/>
          <a:lstStyle>
            <a:lvl1pPr>
              <a:defRPr sz="1800"/>
            </a:lvl1pPr>
            <a:lvl2pPr marL="355600" indent="-174625">
              <a:defRPr sz="1600"/>
            </a:lvl2pPr>
            <a:lvl3pPr marL="536575" indent="-180975">
              <a:defRPr sz="1400"/>
            </a:lvl3pPr>
            <a:lvl4pPr marL="719138" indent="-182563">
              <a:defRPr sz="1200"/>
            </a:lvl4pPr>
            <a:lvl5pPr marL="900113" indent="-180975"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 smtClean="0"/>
              <a:t>Klicka här för att ändra format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760138" y="1052737"/>
            <a:ext cx="4060334" cy="50405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Klicka här för att ändra format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760138" y="1556792"/>
            <a:ext cx="4060334" cy="4752528"/>
          </a:xfrm>
        </p:spPr>
        <p:txBody>
          <a:bodyPr/>
          <a:lstStyle>
            <a:lvl1pPr>
              <a:defRPr sz="1800"/>
            </a:lvl1pPr>
            <a:lvl2pPr marL="355600" indent="-174625">
              <a:defRPr sz="1600"/>
            </a:lvl2pPr>
            <a:lvl3pPr marL="536575" indent="-180975">
              <a:defRPr sz="1400"/>
            </a:lvl3pPr>
            <a:lvl4pPr marL="719138" indent="-182563">
              <a:defRPr sz="1200"/>
            </a:lvl4pPr>
            <a:lvl5pPr marL="900113" indent="-180975"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 smtClean="0"/>
              <a:t>Klicka här för att ändra format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0" name="Rubrik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17-Jun-2013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TIARA RF Workshop - Roger Ruber - The FREIA Project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FAF3A-B3B3-4722-8E5E-C6C15FFB597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17-Jun-2013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TIARA RF Workshop - Roger Ruber - The FREIA Project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94714-94E1-4128-9837-EF88BF26248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17-Jun-2013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TIARA RF Workshop - Roger Ruber - The FREIA Project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0B188-573B-438A-8008-D3FCB513CF8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371600" y="1447799"/>
            <a:ext cx="7196138" cy="38862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371600" y="5410200"/>
            <a:ext cx="719613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17-Jun-2013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TIARA RF Workshop - Roger Ruber - The FREIA Project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DDEF2-3B40-4EBD-A75F-93512DC75EF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gråbård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92500" y="0"/>
            <a:ext cx="56515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4" descr="gråbård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56515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188913"/>
            <a:ext cx="76771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 smtClean="0"/>
              <a:t>Klicka här för att ändra format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981075"/>
            <a:ext cx="864235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0825" y="6453188"/>
            <a:ext cx="115252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17-Jun-2013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47813" y="6453188"/>
            <a:ext cx="65532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TIARA RF Workshop - Roger Ruber - The FREIA Project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453188"/>
            <a:ext cx="649287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B0895F4-1E1F-4DBB-AD3D-655666BD427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11" name="Picture 10" descr="FREIA_logo.pn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7585075" y="115888"/>
            <a:ext cx="1450975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176213" indent="-176213" algn="l" rtl="0" eaLnBrk="0" fontAlgn="base" hangingPunct="0">
        <a:spcBef>
          <a:spcPct val="35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730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981075" indent="-17303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344613" indent="-1841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1708150" indent="-18415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png"/><Relationship Id="rId3" Type="http://schemas.openxmlformats.org/officeDocument/2006/relationships/image" Target="../media/image39.gif"/><Relationship Id="rId7" Type="http://schemas.openxmlformats.org/officeDocument/2006/relationships/image" Target="../media/image43.jpeg"/><Relationship Id="rId12" Type="http://schemas.openxmlformats.org/officeDocument/2006/relationships/image" Target="../media/image4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5" Type="http://schemas.openxmlformats.org/officeDocument/2006/relationships/image" Target="../media/image5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Relationship Id="rId1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hyperlink" Target="http://svapicsandmags.files.wordpress.com/2011/04/la-science-et-la-vie-april-1928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halesgroup.com/" TargetMode="External"/><Relationship Id="rId3" Type="http://schemas.openxmlformats.org/officeDocument/2006/relationships/image" Target="../media/image25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jpeg"/><Relationship Id="rId9" Type="http://schemas.openxmlformats.org/officeDocument/2006/relationships/image" Target="../media/image2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9.jpe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1556792"/>
            <a:ext cx="7772400" cy="2592933"/>
          </a:xfrm>
          <a:noFill/>
        </p:spPr>
        <p:txBody>
          <a:bodyPr anchorCtr="0"/>
          <a:lstStyle/>
          <a:p>
            <a:pPr algn="ctr"/>
            <a:r>
              <a:rPr lang="en-US" dirty="0"/>
              <a:t>FREIA</a:t>
            </a:r>
            <a:br>
              <a:rPr lang="en-US" dirty="0"/>
            </a:br>
            <a:r>
              <a:rPr lang="en-US" dirty="0"/>
              <a:t>Facility for Research Instrumentation and Accelerator Development</a:t>
            </a:r>
          </a:p>
        </p:txBody>
      </p:sp>
      <p:sp>
        <p:nvSpPr>
          <p:cNvPr id="307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942975" y="4221088"/>
            <a:ext cx="7329487" cy="194421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0000FF"/>
                </a:solidFill>
              </a:rPr>
              <a:t>Roger Ruber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0000FF"/>
                </a:solidFill>
              </a:rPr>
              <a:t>for the FREIA team</a:t>
            </a:r>
          </a:p>
          <a:p>
            <a:pPr>
              <a:lnSpc>
                <a:spcPct val="90000"/>
              </a:lnSpc>
            </a:pPr>
            <a:endParaRPr lang="en-US" sz="2000" dirty="0" smtClean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 smtClean="0"/>
              <a:t>17 </a:t>
            </a:r>
            <a:r>
              <a:rPr lang="en-US" dirty="0" smtClean="0"/>
              <a:t>June 2013, </a:t>
            </a:r>
            <a:r>
              <a:rPr lang="en-US" dirty="0" smtClean="0"/>
              <a:t>Uppsala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TIARA Workshop on RF Power Generation for Accelerators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Projects under 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SIGURD</a:t>
            </a:r>
          </a:p>
          <a:p>
            <a:pPr>
              <a:buNone/>
            </a:pPr>
            <a:r>
              <a:rPr lang="en-US" sz="1800" b="1" dirty="0" smtClean="0"/>
              <a:t>S</a:t>
            </a:r>
            <a:r>
              <a:rPr lang="en-US" sz="1800" dirty="0" smtClean="0"/>
              <a:t>et-up and </a:t>
            </a:r>
            <a:r>
              <a:rPr lang="en-US" sz="1800" b="1" dirty="0" smtClean="0"/>
              <a:t>I</a:t>
            </a:r>
            <a:r>
              <a:rPr lang="en-US" sz="1800" dirty="0" smtClean="0"/>
              <a:t>nstrumentation for </a:t>
            </a:r>
            <a:r>
              <a:rPr lang="en-US" sz="1800" b="1" dirty="0" smtClean="0"/>
              <a:t>G</a:t>
            </a:r>
            <a:r>
              <a:rPr lang="en-US" sz="1800" dirty="0" smtClean="0"/>
              <a:t>Hz </a:t>
            </a:r>
            <a:r>
              <a:rPr lang="en-US" sz="1800" b="1" dirty="0" smtClean="0"/>
              <a:t>R</a:t>
            </a:r>
            <a:r>
              <a:rPr lang="en-US" sz="1800" dirty="0" smtClean="0"/>
              <a:t>esearch and </a:t>
            </a:r>
            <a:r>
              <a:rPr lang="en-US" sz="1800" b="1" dirty="0" smtClean="0"/>
              <a:t>D</a:t>
            </a:r>
            <a:r>
              <a:rPr lang="en-US" sz="1800" dirty="0" smtClean="0"/>
              <a:t>evelopment</a:t>
            </a:r>
          </a:p>
          <a:p>
            <a:pPr>
              <a:buNone/>
            </a:pPr>
            <a:r>
              <a:rPr lang="en-US" sz="1800" b="1" dirty="0" smtClean="0">
                <a:solidFill>
                  <a:srgbClr val="0000FF"/>
                </a:solidFill>
              </a:rPr>
              <a:t>High Gradient RF research</a:t>
            </a:r>
          </a:p>
          <a:p>
            <a:r>
              <a:rPr lang="en-US" sz="1600" dirty="0" smtClean="0"/>
              <a:t>compact high gradient </a:t>
            </a:r>
            <a:r>
              <a:rPr lang="en-US" sz="1600" dirty="0" smtClean="0"/>
              <a:t>accelerators </a:t>
            </a:r>
            <a:r>
              <a:rPr lang="en-US" sz="1600" dirty="0" smtClean="0"/>
              <a:t>(medical, FEL, </a:t>
            </a:r>
            <a:r>
              <a:rPr lang="en-US" sz="1600" dirty="0" smtClean="0"/>
              <a:t>particle</a:t>
            </a:r>
            <a:r>
              <a:rPr lang="en-US" sz="1600" dirty="0" smtClean="0"/>
              <a:t> </a:t>
            </a:r>
            <a:r>
              <a:rPr lang="en-US" sz="1600" dirty="0" smtClean="0"/>
              <a:t>collider)</a:t>
            </a:r>
          </a:p>
          <a:p>
            <a:r>
              <a:rPr lang="en-US" sz="1600" dirty="0" smtClean="0"/>
              <a:t>vacuum</a:t>
            </a:r>
            <a:r>
              <a:rPr lang="en-US" sz="1600" dirty="0" smtClean="0"/>
              <a:t> </a:t>
            </a:r>
            <a:r>
              <a:rPr lang="en-US" sz="1600" dirty="0" smtClean="0"/>
              <a:t>breakdown pattern, rate, relation to gradient, memory effects</a:t>
            </a:r>
          </a:p>
          <a:p>
            <a:r>
              <a:rPr lang="en-US" sz="1600" dirty="0" smtClean="0"/>
              <a:t>pulse heating, plasma formation, dark currents, breakdown currents</a:t>
            </a:r>
          </a:p>
          <a:p>
            <a:r>
              <a:rPr lang="en-US" sz="1600" dirty="0" smtClean="0"/>
              <a:t>post-mortem </a:t>
            </a:r>
            <a:r>
              <a:rPr lang="en-US" sz="1600" dirty="0" smtClean="0"/>
              <a:t>analysis of structures in SEM at Microstructure </a:t>
            </a:r>
            <a:r>
              <a:rPr lang="en-US" sz="1600" dirty="0" smtClean="0"/>
              <a:t>Lab</a:t>
            </a:r>
          </a:p>
          <a:p>
            <a:r>
              <a:rPr lang="en-US" sz="1600" dirty="0" smtClean="0"/>
              <a:t>link to theory developments </a:t>
            </a:r>
            <a:br>
              <a:rPr lang="en-US" sz="1600" dirty="0" smtClean="0"/>
            </a:br>
            <a:r>
              <a:rPr lang="en-US" sz="1600" dirty="0" smtClean="0"/>
              <a:t>(Helsinki University)</a:t>
            </a:r>
            <a:endParaRPr lang="en-US" sz="1600" dirty="0" smtClean="0"/>
          </a:p>
          <a:p>
            <a:endParaRPr lang="en-US" sz="1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THz FEL</a:t>
            </a:r>
          </a:p>
          <a:p>
            <a:r>
              <a:rPr lang="en-US" sz="1800" dirty="0" smtClean="0"/>
              <a:t>THz radiation non-ionizing, strongly absorbed by water</a:t>
            </a:r>
          </a:p>
          <a:p>
            <a:pPr>
              <a:buNone/>
            </a:pPr>
            <a:r>
              <a:rPr lang="en-US" sz="1800" b="1" dirty="0" smtClean="0">
                <a:solidFill>
                  <a:srgbClr val="0000FF"/>
                </a:solidFill>
              </a:rPr>
              <a:t>Biology and Material Science</a:t>
            </a:r>
          </a:p>
          <a:p>
            <a:r>
              <a:rPr lang="en-US" sz="1600" dirty="0" smtClean="0"/>
              <a:t>imaging &amp; spectroscopy for biological tissues, proteins, molecular and material science</a:t>
            </a:r>
          </a:p>
          <a:p>
            <a:r>
              <a:rPr lang="en-US" sz="1600" dirty="0" smtClean="0"/>
              <a:t>extends existing </a:t>
            </a:r>
            <a:r>
              <a:rPr lang="en-US" sz="1600" dirty="0" smtClean="0"/>
              <a:t>efforts by the Microwave group</a:t>
            </a:r>
            <a:endParaRPr lang="en-US" sz="1600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17-Jun-2013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TIARA RF Workshop - Roger Ruber - The FREIA Project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10</a:t>
            </a:fld>
            <a:endParaRPr lang="sv-S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alphaModFix/>
            <a:lum/>
          </a:blip>
          <a:srcRect/>
          <a:stretch>
            <a:fillRect/>
          </a:stretch>
        </p:blipFill>
        <p:spPr>
          <a:xfrm>
            <a:off x="251520" y="5262652"/>
            <a:ext cx="1584176" cy="1190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1880" y="5247503"/>
            <a:ext cx="1360246" cy="113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7704" y="5373216"/>
            <a:ext cx="1503724" cy="1007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83278" y="3855128"/>
            <a:ext cx="3748217" cy="2504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Spin-off from </a:t>
            </a:r>
            <a:r>
              <a:rPr lang="en-US" dirty="0" smtClean="0"/>
              <a:t>Uppsala </a:t>
            </a:r>
            <a:r>
              <a:rPr lang="en-US" dirty="0" smtClean="0"/>
              <a:t>Accelerator R&amp;D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Scanditronix</a:t>
            </a:r>
            <a:endParaRPr lang="en-US" dirty="0" smtClean="0"/>
          </a:p>
          <a:p>
            <a:pPr lvl="1"/>
            <a:r>
              <a:rPr lang="en-US" dirty="0" smtClean="0"/>
              <a:t>major supplier</a:t>
            </a:r>
          </a:p>
          <a:p>
            <a:pPr lvl="2"/>
            <a:r>
              <a:rPr lang="en-US" dirty="0" smtClean="0"/>
              <a:t>cyclotrons 1970-80’s</a:t>
            </a:r>
          </a:p>
          <a:p>
            <a:pPr lvl="2"/>
            <a:r>
              <a:rPr lang="en-US" dirty="0" smtClean="0"/>
              <a:t>PETs 1980’s</a:t>
            </a:r>
          </a:p>
          <a:p>
            <a:r>
              <a:rPr lang="en-US" dirty="0" smtClean="0"/>
              <a:t>GE Medical Systems</a:t>
            </a:r>
            <a:br>
              <a:rPr lang="en-US" dirty="0" smtClean="0"/>
            </a:br>
            <a:r>
              <a:rPr lang="en-US" dirty="0" smtClean="0"/>
              <a:t>PET and cyclotrons</a:t>
            </a:r>
          </a:p>
          <a:p>
            <a:pPr lvl="1"/>
            <a:r>
              <a:rPr lang="en-US" dirty="0" smtClean="0"/>
              <a:t>former </a:t>
            </a:r>
            <a:r>
              <a:rPr lang="en-US" dirty="0" err="1" smtClean="0"/>
              <a:t>Scanditronix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IBA </a:t>
            </a:r>
            <a:r>
              <a:rPr lang="en-US" dirty="0" err="1" smtClean="0"/>
              <a:t>Dosimetry</a:t>
            </a:r>
            <a:endParaRPr lang="en-US" dirty="0" smtClean="0"/>
          </a:p>
          <a:p>
            <a:pPr lvl="1"/>
            <a:r>
              <a:rPr lang="en-US" dirty="0" smtClean="0"/>
              <a:t>former </a:t>
            </a:r>
            <a:r>
              <a:rPr lang="en-US" dirty="0" err="1" smtClean="0"/>
              <a:t>Scanditronix</a:t>
            </a:r>
            <a:r>
              <a:rPr lang="en-US" dirty="0" smtClean="0"/>
              <a:t> </a:t>
            </a:r>
            <a:r>
              <a:rPr lang="en-US" dirty="0" err="1" smtClean="0"/>
              <a:t>Wellh</a:t>
            </a:r>
            <a:r>
              <a:rPr lang="sv-SE" dirty="0" err="1" smtClean="0"/>
              <a:t>öfer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 smtClean="0"/>
              <a:t>ScandiNova</a:t>
            </a:r>
            <a:endParaRPr lang="en-US" dirty="0" smtClean="0"/>
          </a:p>
          <a:p>
            <a:pPr lvl="1"/>
            <a:r>
              <a:rPr lang="en-US" dirty="0" smtClean="0"/>
              <a:t>high voltage</a:t>
            </a:r>
            <a:br>
              <a:rPr lang="en-US" dirty="0" smtClean="0"/>
            </a:br>
            <a:r>
              <a:rPr lang="en-US" dirty="0" smtClean="0"/>
              <a:t>pulse modulators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Scanditronix</a:t>
            </a:r>
            <a:r>
              <a:rPr lang="en-US" dirty="0" smtClean="0"/>
              <a:t> Magnets</a:t>
            </a:r>
          </a:p>
          <a:p>
            <a:pPr lvl="1"/>
            <a:r>
              <a:rPr lang="en-US" dirty="0" smtClean="0"/>
              <a:t>magnets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Gammadata</a:t>
            </a:r>
            <a:endParaRPr lang="en-US" dirty="0" smtClean="0"/>
          </a:p>
          <a:p>
            <a:pPr lvl="1"/>
            <a:r>
              <a:rPr lang="en-US" dirty="0" smtClean="0"/>
              <a:t>physics tools</a:t>
            </a:r>
            <a:br>
              <a:rPr lang="en-US" dirty="0" smtClean="0"/>
            </a:br>
            <a:r>
              <a:rPr lang="en-US" dirty="0" smtClean="0"/>
              <a:t>education, </a:t>
            </a:r>
            <a:br>
              <a:rPr lang="en-US" dirty="0" smtClean="0"/>
            </a:br>
            <a:r>
              <a:rPr lang="en-US" dirty="0" smtClean="0"/>
              <a:t>research, </a:t>
            </a:r>
            <a:br>
              <a:rPr lang="en-US" dirty="0" smtClean="0"/>
            </a:br>
            <a:r>
              <a:rPr lang="en-US" dirty="0" smtClean="0"/>
              <a:t>industry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17-Jun-2013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TIARA RF Workshop - Roger Ruber - The FREIA Project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11</a:t>
            </a:fld>
            <a:endParaRPr lang="sv-SE"/>
          </a:p>
        </p:txBody>
      </p:sp>
      <p:pic>
        <p:nvPicPr>
          <p:cNvPr id="8" name="Picture 28" descr="http://lynx.uio.no/gif/cyclotron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5313" y="1062448"/>
            <a:ext cx="1930036" cy="1293294"/>
          </a:xfrm>
          <a:prstGeom prst="rect">
            <a:avLst/>
          </a:prstGeom>
          <a:noFill/>
        </p:spPr>
      </p:pic>
      <p:pic>
        <p:nvPicPr>
          <p:cNvPr id="10" name="Picture 26" descr="http://indolinkenglish.files.wordpress.com/2011/08/ge-healthcare_745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5172" y="3475038"/>
            <a:ext cx="1464590" cy="515399"/>
          </a:xfrm>
          <a:prstGeom prst="rect">
            <a:avLst/>
          </a:prstGeom>
          <a:noFill/>
        </p:spPr>
      </p:pic>
      <p:pic>
        <p:nvPicPr>
          <p:cNvPr id="11" name="Picture 18" descr="http://www.elimpex.com/new/images/wellhoefe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81946" y="5058825"/>
            <a:ext cx="1012502" cy="432166"/>
          </a:xfrm>
          <a:prstGeom prst="rect">
            <a:avLst/>
          </a:prstGeom>
          <a:noFill/>
        </p:spPr>
      </p:pic>
      <p:pic>
        <p:nvPicPr>
          <p:cNvPr id="12" name="Picture 20" descr="http://www.marygober.com/wp-content/uploads/2012/02/iba30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35449" y="4115718"/>
            <a:ext cx="1208868" cy="572198"/>
          </a:xfrm>
          <a:prstGeom prst="rect">
            <a:avLst/>
          </a:prstGeom>
          <a:noFill/>
        </p:spPr>
      </p:pic>
      <p:pic>
        <p:nvPicPr>
          <p:cNvPr id="13" name="Picture 22" descr="IBA Dosimetry Radiation Therapy Products"/>
          <p:cNvPicPr>
            <a:picLocks noChangeAspect="1" noChangeArrowheads="1"/>
          </p:cNvPicPr>
          <p:nvPr/>
        </p:nvPicPr>
        <p:blipFill>
          <a:blip r:embed="rId7"/>
          <a:srcRect l="49888"/>
          <a:stretch>
            <a:fillRect/>
          </a:stretch>
        </p:blipFill>
        <p:spPr bwMode="auto">
          <a:xfrm>
            <a:off x="596685" y="5108439"/>
            <a:ext cx="1689316" cy="808055"/>
          </a:xfrm>
          <a:prstGeom prst="rect">
            <a:avLst/>
          </a:prstGeom>
          <a:noFill/>
        </p:spPr>
      </p:pic>
      <p:pic>
        <p:nvPicPr>
          <p:cNvPr id="14" name="Picture 6" descr="http://www.sc-nova.com/?q=sites/default/files/imagecache/product_img_main/K2-4_l.jpg"/>
          <p:cNvPicPr>
            <a:picLocks noChangeAspect="1" noChangeArrowheads="1"/>
          </p:cNvPicPr>
          <p:nvPr/>
        </p:nvPicPr>
        <p:blipFill>
          <a:blip r:embed="rId8"/>
          <a:srcRect l="8819" r="6299" b="8252"/>
          <a:stretch>
            <a:fillRect/>
          </a:stretch>
        </p:blipFill>
        <p:spPr bwMode="auto">
          <a:xfrm>
            <a:off x="7291953" y="1452239"/>
            <a:ext cx="1205758" cy="994832"/>
          </a:xfrm>
          <a:prstGeom prst="rect">
            <a:avLst/>
          </a:prstGeom>
          <a:noFill/>
        </p:spPr>
      </p:pic>
      <p:pic>
        <p:nvPicPr>
          <p:cNvPr id="15" name="Picture 14" descr="Home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05234" y="920776"/>
            <a:ext cx="1588576" cy="451156"/>
          </a:xfrm>
          <a:prstGeom prst="rect">
            <a:avLst/>
          </a:prstGeom>
          <a:noFill/>
        </p:spPr>
      </p:pic>
      <p:pic>
        <p:nvPicPr>
          <p:cNvPr id="16" name="Picture 8" descr="http://www.scanditronix-magnet.se/bilder/foton/quadruples/1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392397" y="3415354"/>
            <a:ext cx="902856" cy="902857"/>
          </a:xfrm>
          <a:prstGeom prst="rect">
            <a:avLst/>
          </a:prstGeom>
          <a:noFill/>
        </p:spPr>
      </p:pic>
      <p:pic>
        <p:nvPicPr>
          <p:cNvPr id="17" name="Picture 10" descr="http://ctf3-tbts.web.cern.ch/ctf3-tbts/photos/20070404/RR200704040005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833241" y="3241078"/>
            <a:ext cx="1436176" cy="1077132"/>
          </a:xfrm>
          <a:prstGeom prst="rect">
            <a:avLst/>
          </a:prstGeom>
          <a:noFill/>
        </p:spPr>
      </p:pic>
      <p:pic>
        <p:nvPicPr>
          <p:cNvPr id="18" name="Picture 12" descr="http://www.scanditronix-magnet.se/bilder/logotype.gif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912837" y="2973087"/>
            <a:ext cx="1714500" cy="409575"/>
          </a:xfrm>
          <a:prstGeom prst="rect">
            <a:avLst/>
          </a:prstGeom>
          <a:noFill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526359" y="4640297"/>
            <a:ext cx="2261179" cy="1909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 descr="http://www.schambeck-sfd.com/en/img/logos/gammadata.jpg"/>
          <p:cNvPicPr>
            <a:picLocks noChangeAspect="1" noChangeArrowheads="1"/>
          </p:cNvPicPr>
          <p:nvPr/>
        </p:nvPicPr>
        <p:blipFill>
          <a:blip r:embed="rId14"/>
          <a:srcRect l="17008" t="9071" r="18898" b="36283"/>
          <a:stretch>
            <a:fillRect/>
          </a:stretch>
        </p:blipFill>
        <p:spPr bwMode="auto">
          <a:xfrm>
            <a:off x="7430550" y="4883416"/>
            <a:ext cx="1221016" cy="650628"/>
          </a:xfrm>
          <a:prstGeom prst="rect">
            <a:avLst/>
          </a:prstGeom>
          <a:noFill/>
        </p:spPr>
      </p:pic>
      <p:pic>
        <p:nvPicPr>
          <p:cNvPr id="9" name="Picture 24" descr="Optima MR450w GEM suite product."/>
          <p:cNvPicPr>
            <a:picLocks noChangeAspect="1" noChangeArrowheads="1"/>
          </p:cNvPicPr>
          <p:nvPr/>
        </p:nvPicPr>
        <p:blipFill>
          <a:blip r:embed="rId15"/>
          <a:srcRect l="11210" r="16015"/>
          <a:stretch>
            <a:fillRect/>
          </a:stretch>
        </p:blipFill>
        <p:spPr bwMode="auto">
          <a:xfrm>
            <a:off x="2928828" y="2487478"/>
            <a:ext cx="1731064" cy="13406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981075"/>
            <a:ext cx="6481415" cy="5327650"/>
          </a:xfrm>
        </p:spPr>
        <p:txBody>
          <a:bodyPr/>
          <a:lstStyle/>
          <a:p>
            <a:r>
              <a:rPr lang="en-US" dirty="0" smtClean="0"/>
              <a:t>FREIA is building a bridge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between </a:t>
            </a:r>
            <a:r>
              <a:rPr lang="en-US" dirty="0" smtClean="0"/>
              <a:t>fundamental scientific </a:t>
            </a:r>
            <a:r>
              <a:rPr lang="en-US" dirty="0" smtClean="0"/>
              <a:t>research, applied physics and industry</a:t>
            </a:r>
          </a:p>
          <a:p>
            <a:r>
              <a:rPr lang="en-US" dirty="0" smtClean="0"/>
              <a:t>FREIA </a:t>
            </a:r>
            <a:r>
              <a:rPr lang="en-US" dirty="0" smtClean="0"/>
              <a:t>laboratory enables </a:t>
            </a:r>
          </a:p>
          <a:p>
            <a:pPr lvl="1"/>
            <a:r>
              <a:rPr lang="en-US" sz="1800" dirty="0" smtClean="0"/>
              <a:t>accelerator R&amp;D for medical and research purposes,</a:t>
            </a:r>
          </a:p>
          <a:p>
            <a:pPr lvl="1"/>
            <a:r>
              <a:rPr lang="en-US" sz="1800" dirty="0" smtClean="0"/>
              <a:t>construction of ESS for biology and material science,</a:t>
            </a:r>
          </a:p>
          <a:p>
            <a:pPr lvl="1"/>
            <a:r>
              <a:rPr lang="en-US" sz="1800" dirty="0" smtClean="0"/>
              <a:t>enlarged </a:t>
            </a:r>
            <a:r>
              <a:rPr lang="en-US" sz="1800" dirty="0" err="1" smtClean="0"/>
              <a:t>Cryo</a:t>
            </a:r>
            <a:r>
              <a:rPr lang="en-US" sz="1800" dirty="0" smtClean="0"/>
              <a:t> </a:t>
            </a:r>
            <a:r>
              <a:rPr lang="en-US" sz="1800" dirty="0" smtClean="0"/>
              <a:t>Centre</a:t>
            </a:r>
          </a:p>
          <a:p>
            <a:pPr lvl="1"/>
            <a:r>
              <a:rPr lang="en-US" sz="1800" dirty="0" smtClean="0"/>
              <a:t>enlarged R&amp;D space</a:t>
            </a:r>
            <a:endParaRPr lang="en-US" sz="1800" dirty="0" smtClean="0"/>
          </a:p>
          <a:p>
            <a:r>
              <a:rPr lang="en-US" dirty="0" smtClean="0"/>
              <a:t>FREIA opens new opportunities for unique scientific projects in Uppsala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17-Jun-2013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TIARA RF Workshop - Roger Ruber - The FREIA Project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12</a:t>
            </a:fld>
            <a:endParaRPr lang="sv-SE"/>
          </a:p>
        </p:txBody>
      </p:sp>
      <p:pic>
        <p:nvPicPr>
          <p:cNvPr id="7" name="Picture 2" descr="http://biologistdreams.files.wordpress.com/2011/07/graduate-cartoon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9792" y="4293096"/>
            <a:ext cx="1457325" cy="2143125"/>
          </a:xfrm>
          <a:prstGeom prst="rect">
            <a:avLst/>
          </a:prstGeom>
          <a:noFill/>
        </p:spPr>
      </p:pic>
      <p:pic>
        <p:nvPicPr>
          <p:cNvPr id="8" name="Picture 4" descr="http://svapicsandmags.files.wordpress.com/2011/04/la-science-et-la-vie-april-1928.jpg?w=640&amp;h=918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55643" y="940558"/>
            <a:ext cx="2115403" cy="303428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211960" y="4653136"/>
            <a:ext cx="46805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rgbClr val="0000FF"/>
                </a:solidFill>
              </a:rPr>
              <a:t>Thanks to </a:t>
            </a:r>
            <a:br>
              <a:rPr lang="sv-SE" dirty="0" smtClean="0">
                <a:solidFill>
                  <a:srgbClr val="0000FF"/>
                </a:solidFill>
              </a:rPr>
            </a:br>
            <a:r>
              <a:rPr lang="sv-SE" dirty="0" smtClean="0">
                <a:solidFill>
                  <a:srgbClr val="0000FF"/>
                </a:solidFill>
              </a:rPr>
              <a:t>university, faculty, </a:t>
            </a:r>
            <a:br>
              <a:rPr lang="sv-SE" dirty="0" smtClean="0">
                <a:solidFill>
                  <a:srgbClr val="0000FF"/>
                </a:solidFill>
              </a:rPr>
            </a:br>
            <a:r>
              <a:rPr lang="sv-SE" dirty="0" smtClean="0">
                <a:solidFill>
                  <a:srgbClr val="0000FF"/>
                </a:solidFill>
              </a:rPr>
              <a:t>physics &amp; astronomy department and the FREIA team.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lum contrast="-10000"/>
          </a:blip>
          <a:srcRect r="45984"/>
          <a:stretch>
            <a:fillRect/>
          </a:stretch>
        </p:blipFill>
        <p:spPr bwMode="auto">
          <a:xfrm>
            <a:off x="8316416" y="404664"/>
            <a:ext cx="433112" cy="426798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pic>
        <p:nvPicPr>
          <p:cNvPr id="11" name="Picture 2" descr="\\cern.ch\dfs\Users\r\ruber\Documents\FREIA\Administration\FREIAlogo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60840" y="116632"/>
            <a:ext cx="1583160" cy="610748"/>
          </a:xfrm>
          <a:prstGeom prst="rect">
            <a:avLst/>
          </a:prstGeom>
          <a:noFill/>
        </p:spPr>
      </p:pic>
      <p:pic>
        <p:nvPicPr>
          <p:cNvPr id="15" name="Picture 2" descr="\\cern.ch\dfs\Users\r\ruber\Documents\FREIA\Administration\FREIAlogo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9552" y="5013176"/>
            <a:ext cx="1583160" cy="610748"/>
          </a:xfrm>
          <a:prstGeom prst="rect">
            <a:avLst/>
          </a:prstGeom>
          <a:noFill/>
        </p:spPr>
      </p:pic>
      <p:cxnSp>
        <p:nvCxnSpPr>
          <p:cNvPr id="20" name="Straight Connector 19"/>
          <p:cNvCxnSpPr>
            <a:endCxn id="14" idx="1"/>
          </p:cNvCxnSpPr>
          <p:nvPr/>
        </p:nvCxnSpPr>
        <p:spPr bwMode="auto">
          <a:xfrm flipH="1">
            <a:off x="1763688" y="5301208"/>
            <a:ext cx="216024" cy="429423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>
            <a:endCxn id="14" idx="3"/>
          </p:cNvCxnSpPr>
          <p:nvPr/>
        </p:nvCxnSpPr>
        <p:spPr bwMode="auto">
          <a:xfrm>
            <a:off x="1979712" y="5301208"/>
            <a:ext cx="217088" cy="429423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lum contrast="-10000"/>
          </a:blip>
          <a:srcRect r="45984"/>
          <a:stretch>
            <a:fillRect/>
          </a:stretch>
        </p:blipFill>
        <p:spPr bwMode="auto">
          <a:xfrm>
            <a:off x="1763688" y="5517232"/>
            <a:ext cx="433112" cy="426798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827584" y="188913"/>
            <a:ext cx="7677150" cy="504825"/>
          </a:xfrm>
        </p:spPr>
        <p:txBody>
          <a:bodyPr/>
          <a:lstStyle/>
          <a:p>
            <a:r>
              <a:rPr lang="sv-SE" dirty="0" smtClean="0"/>
              <a:t>Accelerator </a:t>
            </a:r>
            <a:r>
              <a:rPr lang="sv-SE" dirty="0" err="1" smtClean="0"/>
              <a:t>Physics</a:t>
            </a:r>
            <a:r>
              <a:rPr lang="sv-SE" dirty="0" smtClean="0"/>
              <a:t> at Uppsala University</a:t>
            </a:r>
            <a:endParaRPr lang="en-GB" dirty="0" smtClean="0"/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sv-SE" sz="2000" b="1" dirty="0" smtClean="0"/>
              <a:t>Concentrating on </a:t>
            </a:r>
            <a:r>
              <a:rPr lang="sv-SE" b="1" dirty="0" smtClean="0"/>
              <a:t>microwave power (RF)</a:t>
            </a:r>
            <a:r>
              <a:rPr lang="sv-SE" sz="2000" b="1" dirty="0" smtClean="0"/>
              <a:t> </a:t>
            </a:r>
            <a:br>
              <a:rPr lang="sv-SE" sz="2000" b="1" dirty="0" smtClean="0"/>
            </a:br>
            <a:r>
              <a:rPr lang="sv-SE" sz="2000" b="1" dirty="0" smtClean="0"/>
              <a:t>and instrumentation …</a:t>
            </a:r>
            <a:endParaRPr lang="en-GB" sz="2000" b="1" dirty="0" smtClean="0"/>
          </a:p>
          <a:p>
            <a:r>
              <a:rPr lang="sv-SE" sz="1800" dirty="0" smtClean="0"/>
              <a:t>Cyclotron (since 1948)</a:t>
            </a:r>
          </a:p>
          <a:p>
            <a:r>
              <a:rPr lang="sv-SE" sz="1800" dirty="0" smtClean="0"/>
              <a:t>CELSIUS storage &amp; accelerator ring (1984 – 2006)</a:t>
            </a:r>
          </a:p>
          <a:p>
            <a:r>
              <a:rPr lang="sv-SE" sz="1800" dirty="0" smtClean="0"/>
              <a:t>E</a:t>
            </a:r>
            <a:r>
              <a:rPr lang="sv-SE" sz="1800" dirty="0" smtClean="0"/>
              <a:t>lectron-positron </a:t>
            </a:r>
            <a:r>
              <a:rPr lang="sv-SE" sz="1800" dirty="0" smtClean="0"/>
              <a:t>linear collider </a:t>
            </a:r>
            <a:r>
              <a:rPr lang="sv-SE" sz="1800" dirty="0" smtClean="0"/>
              <a:t>development</a:t>
            </a:r>
            <a:endParaRPr lang="sv-SE" sz="1800" dirty="0" smtClean="0"/>
          </a:p>
          <a:p>
            <a:pPr lvl="1"/>
            <a:r>
              <a:rPr lang="sv-SE" sz="1600" dirty="0" smtClean="0"/>
              <a:t>CERN projects CTF3/CLIC &amp; NorduCLIC</a:t>
            </a:r>
          </a:p>
          <a:p>
            <a:pPr lvl="1"/>
            <a:r>
              <a:rPr lang="sv-SE" sz="1600" dirty="0" smtClean="0"/>
              <a:t>Two-beam Test Stand &amp; RF breakdown issues</a:t>
            </a:r>
          </a:p>
          <a:p>
            <a:pPr lvl="1"/>
            <a:r>
              <a:rPr lang="sv-SE" sz="1600" dirty="0" smtClean="0"/>
              <a:t>EU FP6-EuroTeV, FP7-EuCARD, FP7-TIARA</a:t>
            </a:r>
          </a:p>
          <a:p>
            <a:r>
              <a:rPr lang="sv-SE" sz="1800" dirty="0" smtClean="0"/>
              <a:t>Free electron laser development</a:t>
            </a:r>
          </a:p>
          <a:p>
            <a:pPr lvl="1"/>
            <a:r>
              <a:rPr lang="sv-SE" sz="1600" dirty="0" smtClean="0"/>
              <a:t>FLASH Optical Replica Synthesizer,</a:t>
            </a:r>
          </a:p>
          <a:p>
            <a:pPr lvl="1"/>
            <a:r>
              <a:rPr lang="sv-SE" sz="1600" dirty="0" smtClean="0"/>
              <a:t>XFEL Laser Heater</a:t>
            </a:r>
          </a:p>
          <a:p>
            <a:pPr lvl="1"/>
            <a:r>
              <a:rPr lang="sv-SE" sz="1600" dirty="0" smtClean="0"/>
              <a:t>Stockholm-Uppsala FEL Centrum</a:t>
            </a:r>
          </a:p>
          <a:p>
            <a:r>
              <a:rPr lang="sv-SE" sz="1800" dirty="0" smtClean="0"/>
              <a:t>European Spallation Source </a:t>
            </a:r>
            <a:r>
              <a:rPr lang="sv-SE" sz="1800" dirty="0" smtClean="0"/>
              <a:t>development</a:t>
            </a:r>
            <a:endParaRPr lang="sv-SE" sz="1800" dirty="0" smtClean="0"/>
          </a:p>
          <a:p>
            <a:pPr lvl="1"/>
            <a:r>
              <a:rPr lang="sv-SE" sz="1600" dirty="0" smtClean="0"/>
              <a:t>microwave power </a:t>
            </a:r>
            <a:r>
              <a:rPr lang="sv-SE" sz="1600" dirty="0" smtClean="0"/>
              <a:t>systems</a:t>
            </a:r>
            <a:endParaRPr lang="sv-SE" sz="1600" dirty="0" smtClean="0"/>
          </a:p>
          <a:p>
            <a:pPr lvl="1"/>
            <a:r>
              <a:rPr lang="sv-SE" sz="1600" dirty="0" smtClean="0"/>
              <a:t>accelerating cavity &amp; cryostat prototyping</a:t>
            </a:r>
          </a:p>
          <a:p>
            <a:pPr lvl="1"/>
            <a:r>
              <a:rPr lang="sv-SE" sz="1600" dirty="0" smtClean="0"/>
              <a:t>cryomodule series acceptance testing</a:t>
            </a:r>
            <a:endParaRPr lang="sv-SE" sz="1600" dirty="0" smtClean="0"/>
          </a:p>
        </p:txBody>
      </p:sp>
      <p:sp>
        <p:nvSpPr>
          <p:cNvPr id="4100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TIARA RF Workshop - Roger Ruber - The FREIA Project</a:t>
            </a:r>
            <a:endParaRPr lang="en-US" smtClean="0"/>
          </a:p>
        </p:txBody>
      </p:sp>
      <p:sp>
        <p:nvSpPr>
          <p:cNvPr id="410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7ECDA26-32ED-4174-B836-AE696D90C3B4}" type="slidenum">
              <a:rPr lang="sv-SE" smtClean="0"/>
              <a:pPr/>
              <a:t>2</a:t>
            </a:fld>
            <a:endParaRPr lang="sv-SE" smtClean="0"/>
          </a:p>
        </p:txBody>
      </p:sp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3850" y="1038225"/>
            <a:ext cx="2560638" cy="266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29238" y="3799626"/>
            <a:ext cx="3635250" cy="1691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17-Jun-2013</a:t>
            </a:r>
            <a:endParaRPr lang="en-US"/>
          </a:p>
        </p:txBody>
      </p:sp>
      <p:pic>
        <p:nvPicPr>
          <p:cNvPr id="10" name="Picture 7" descr="IMAG0489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0859" y="5243513"/>
            <a:ext cx="2447691" cy="13802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3538" indent="-371475">
              <a:buFontTx/>
              <a:buAutoNum type="arabicParenR"/>
            </a:pPr>
            <a:r>
              <a:rPr lang="en-US" b="1" dirty="0" smtClean="0"/>
              <a:t>Contribution to the technical design &amp; construction effort</a:t>
            </a:r>
          </a:p>
          <a:p>
            <a:pPr lvl="1"/>
            <a:r>
              <a:rPr lang="en-US" sz="1600" dirty="0" smtClean="0"/>
              <a:t>design concept spoke accelerating cavity power source</a:t>
            </a:r>
          </a:p>
          <a:p>
            <a:pPr lvl="1"/>
            <a:r>
              <a:rPr lang="en-US" sz="1600" dirty="0" smtClean="0"/>
              <a:t>design concept radio-frequency (RF) power distribution</a:t>
            </a:r>
          </a:p>
          <a:p>
            <a:pPr lvl="1"/>
            <a:r>
              <a:rPr lang="en-US" sz="1600" dirty="0" smtClean="0"/>
              <a:t>survey test stand infrastructure and requirements</a:t>
            </a:r>
          </a:p>
          <a:p>
            <a:pPr lvl="1"/>
            <a:r>
              <a:rPr lang="en-US" sz="1600" dirty="0" smtClean="0"/>
              <a:t>study of upgrade scenarios RF systems for ESS power upgrade</a:t>
            </a:r>
            <a:endParaRPr lang="en-US" dirty="0" smtClean="0"/>
          </a:p>
          <a:p>
            <a:pPr marL="363538" indent="-371475">
              <a:buFontTx/>
              <a:buAutoNum type="arabicParenR"/>
            </a:pPr>
            <a:r>
              <a:rPr lang="en-US" b="1" dirty="0" smtClean="0"/>
              <a:t>Development power station for spoke cavities</a:t>
            </a:r>
          </a:p>
          <a:p>
            <a:pPr lvl="1"/>
            <a:r>
              <a:rPr lang="en-US" sz="1600" dirty="0" smtClean="0"/>
              <a:t>soak test with water cooled load, then accelerating cavity, incl. controls</a:t>
            </a:r>
          </a:p>
          <a:p>
            <a:pPr lvl="1"/>
            <a:r>
              <a:rPr lang="en-US" sz="1600" dirty="0" smtClean="0"/>
              <a:t>collaboration with industry to develop vacuum tube and solid-state based prototypes</a:t>
            </a:r>
          </a:p>
          <a:p>
            <a:pPr marL="363538" indent="-371475">
              <a:buFontTx/>
              <a:buAutoNum type="arabicParenR"/>
            </a:pPr>
            <a:r>
              <a:rPr lang="en-US" b="1" dirty="0" smtClean="0"/>
              <a:t>System test, power station with</a:t>
            </a:r>
            <a:br>
              <a:rPr lang="en-US" b="1" dirty="0" smtClean="0"/>
            </a:br>
            <a:r>
              <a:rPr lang="en-US" b="1" dirty="0" smtClean="0"/>
              <a:t>spoke cavity and cryostat-module</a:t>
            </a:r>
          </a:p>
          <a:p>
            <a:pPr lvl="1"/>
            <a:r>
              <a:rPr lang="en-US" sz="1600" dirty="0" smtClean="0"/>
              <a:t>fully dressed prototype cavity (in test cryostat)</a:t>
            </a:r>
          </a:p>
          <a:p>
            <a:pPr lvl="1"/>
            <a:r>
              <a:rPr lang="en-US" sz="1600" dirty="0" smtClean="0"/>
              <a:t>complete prototype module (2 spoke cavities)</a:t>
            </a:r>
          </a:p>
          <a:p>
            <a:pPr lvl="1"/>
            <a:endParaRPr lang="en-US" sz="1800" dirty="0" smtClean="0"/>
          </a:p>
          <a:p>
            <a:pPr marL="363538" indent="-371475">
              <a:buFontTx/>
              <a:buAutoNum type="arabicParenR"/>
            </a:pPr>
            <a:r>
              <a:rPr lang="en-US" b="1" dirty="0" smtClean="0"/>
              <a:t>Acceptance test cryostat-modules</a:t>
            </a:r>
            <a:br>
              <a:rPr lang="en-US" b="1" dirty="0" smtClean="0"/>
            </a:br>
            <a:r>
              <a:rPr lang="en-US" b="1" dirty="0" smtClean="0"/>
              <a:t>(proposal submitted)</a:t>
            </a:r>
          </a:p>
          <a:p>
            <a:pPr lvl="1"/>
            <a:r>
              <a:rPr lang="en-US" sz="1600" dirty="0" smtClean="0"/>
              <a:t>for all final modules before installation</a:t>
            </a:r>
            <a:endParaRPr lang="en-GB" sz="1800" dirty="0" smtClean="0"/>
          </a:p>
          <a:p>
            <a:pPr marL="363538" indent="-371475"/>
            <a:endParaRPr lang="en-US" dirty="0" smtClean="0"/>
          </a:p>
        </p:txBody>
      </p:sp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Responsibility </a:t>
            </a:r>
            <a:r>
              <a:rPr lang="en-US" dirty="0" smtClean="0"/>
              <a:t>for ESS Accelerator</a:t>
            </a:r>
          </a:p>
        </p:txBody>
      </p:sp>
      <p:sp>
        <p:nvSpPr>
          <p:cNvPr id="1331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charset="-128"/>
              </a:rPr>
              <a:t>17-Jun-2013</a:t>
            </a:r>
            <a:endParaRPr lang="en-US">
              <a:ea typeface="ＭＳ Ｐゴシック" charset="-128"/>
            </a:endParaRPr>
          </a:p>
        </p:txBody>
      </p:sp>
      <p:sp>
        <p:nvSpPr>
          <p:cNvPr id="1331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charset="-128"/>
              </a:rPr>
              <a:t>TIARA RF Workshop - Roger Ruber - The FREIA Project</a:t>
            </a:r>
            <a:endParaRPr lang="en-US">
              <a:ea typeface="ＭＳ Ｐゴシック" charset="-128"/>
            </a:endParaRPr>
          </a:p>
        </p:txBody>
      </p:sp>
      <p:sp>
        <p:nvSpPr>
          <p:cNvPr id="133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E5B9584-293A-483B-973F-13B9D7050FFF}" type="slidenum">
              <a:rPr lang="sv-SE" smtClean="0">
                <a:ea typeface="ＭＳ Ｐゴシック" charset="-128"/>
              </a:rPr>
              <a:pPr/>
              <a:t>3</a:t>
            </a:fld>
            <a:endParaRPr lang="sv-SE" smtClean="0">
              <a:ea typeface="ＭＳ Ｐゴシック" charset="-128"/>
            </a:endParaRPr>
          </a:p>
        </p:txBody>
      </p:sp>
      <p:grpSp>
        <p:nvGrpSpPr>
          <p:cNvPr id="2" name="Group 16"/>
          <p:cNvGrpSpPr/>
          <p:nvPr/>
        </p:nvGrpSpPr>
        <p:grpSpPr>
          <a:xfrm>
            <a:off x="5192785" y="3558117"/>
            <a:ext cx="3690409" cy="2874809"/>
            <a:chOff x="5192785" y="3558117"/>
            <a:chExt cx="3690409" cy="2874809"/>
          </a:xfrm>
        </p:grpSpPr>
        <p:pic>
          <p:nvPicPr>
            <p:cNvPr id="2051" name="Picture 3" descr="\\cern.ch\dfs\Users\r\ruber\Documents\ESS\Linac\TestStands\ESS_test_stands-matrix-20130530.jpg"/>
            <p:cNvPicPr>
              <a:picLocks noChangeAspect="1" noChangeArrowheads="1"/>
            </p:cNvPicPr>
            <p:nvPr/>
          </p:nvPicPr>
          <p:blipFill>
            <a:blip r:embed="rId3"/>
            <a:srcRect l="3579" t="6484" r="21117" b="17601"/>
            <a:stretch>
              <a:fillRect/>
            </a:stretch>
          </p:blipFill>
          <p:spPr bwMode="auto">
            <a:xfrm>
              <a:off x="5192785" y="3558117"/>
              <a:ext cx="3690409" cy="2874809"/>
            </a:xfrm>
            <a:prstGeom prst="rect">
              <a:avLst/>
            </a:prstGeom>
            <a:noFill/>
          </p:spPr>
        </p:pic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7070830" y="4343039"/>
              <a:ext cx="302480" cy="150823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7088541" y="6052160"/>
              <a:ext cx="302480" cy="113325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8271091" y="6052160"/>
              <a:ext cx="301646" cy="113325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  <p:sp>
          <p:nvSpPr>
            <p:cNvPr id="11" name="Oval 11"/>
            <p:cNvSpPr>
              <a:spLocks noChangeArrowheads="1"/>
            </p:cNvSpPr>
            <p:nvPr/>
          </p:nvSpPr>
          <p:spPr bwMode="auto">
            <a:xfrm>
              <a:off x="7082018" y="5606066"/>
              <a:ext cx="302480" cy="113325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</p:grpSp>
      <p:pic>
        <p:nvPicPr>
          <p:cNvPr id="3074" name="Picture 2" descr="C:\Users\DFS\Users\Ruber\Documents\FREIA\Equipment\RFsource\Companies\Thales\ESS_B20727(352MHz,400kWPA,TH595x2,diagram,draft)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73097" y="1283110"/>
            <a:ext cx="3176905" cy="958647"/>
          </a:xfrm>
          <a:prstGeom prst="rect">
            <a:avLst/>
          </a:prstGeom>
          <a:noFill/>
        </p:spPr>
      </p:pic>
      <p:pic>
        <p:nvPicPr>
          <p:cNvPr id="14" name="Picture 5" descr="photo TH18795A 8"/>
          <p:cNvPicPr>
            <a:picLocks noChangeAspect="1" noChangeArrowheads="1"/>
          </p:cNvPicPr>
          <p:nvPr/>
        </p:nvPicPr>
        <p:blipFill>
          <a:blip r:embed="rId5"/>
          <a:srcRect l="8465" r="10581" b="2652"/>
          <a:stretch>
            <a:fillRect/>
          </a:stretch>
        </p:blipFill>
        <p:spPr bwMode="auto">
          <a:xfrm>
            <a:off x="7387248" y="1986884"/>
            <a:ext cx="473643" cy="905794"/>
          </a:xfrm>
          <a:prstGeom prst="rect">
            <a:avLst/>
          </a:prstGeom>
          <a:noFill/>
        </p:spPr>
      </p:pic>
      <p:pic>
        <p:nvPicPr>
          <p:cNvPr id="13" name="Picture 5" descr="\\cern.ch\dfs\Users\r\ruber\Documents\Scratch\ESS\04_SCRF_spokes_Sébastien_Bousso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95612" y="2212263"/>
            <a:ext cx="1009549" cy="894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FREIA?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Several circumstances</a:t>
            </a:r>
          </a:p>
          <a:p>
            <a:r>
              <a:rPr lang="en-US" sz="1800" dirty="0" smtClean="0"/>
              <a:t>test stand needs large experiment space and bunker</a:t>
            </a:r>
          </a:p>
          <a:p>
            <a:r>
              <a:rPr lang="en-US" sz="1800" dirty="0" smtClean="0"/>
              <a:t>university’s helium liquefier in need of replacement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D</a:t>
            </a:r>
            <a:r>
              <a:rPr lang="en-US" dirty="0" smtClean="0"/>
              <a:t>ecision </a:t>
            </a:r>
            <a:r>
              <a:rPr lang="en-US" dirty="0" smtClean="0"/>
              <a:t>on new construction at </a:t>
            </a:r>
            <a:r>
              <a:rPr lang="sv-SE" dirty="0" smtClean="0"/>
              <a:t>Ångström (2010)</a:t>
            </a:r>
          </a:p>
          <a:p>
            <a:r>
              <a:rPr lang="sv-SE" sz="1800" dirty="0" smtClean="0"/>
              <a:t>funding support from KAWS, government and university</a:t>
            </a:r>
            <a:endParaRPr lang="en-US" sz="1800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17-Jun-2013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TIARA RF Workshop - Roger Ruber - The FREIA Project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4</a:t>
            </a:fld>
            <a:endParaRPr lang="sv-SE"/>
          </a:p>
        </p:txBody>
      </p:sp>
      <p:pic>
        <p:nvPicPr>
          <p:cNvPr id="7" name="Picture 6" descr="\\cern.ch\dfs\Users\r\ruber\Documents\FREIA\ExperimentHall\Design\FREIA-hallen-20111004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2936" y="3313985"/>
            <a:ext cx="4176464" cy="2953069"/>
          </a:xfrm>
          <a:prstGeom prst="rect">
            <a:avLst/>
          </a:prstGeom>
          <a:noFill/>
        </p:spPr>
      </p:pic>
      <p:pic>
        <p:nvPicPr>
          <p:cNvPr id="8" name="Picture 5" descr="\\cern.ch\dfs\Users\r\ruber\Documents\FREIA\ExperimentHall\Design\FREIA-hallen-20111004_Page_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00403" y="4481583"/>
            <a:ext cx="2255427" cy="1594753"/>
          </a:xfrm>
          <a:prstGeom prst="rect">
            <a:avLst/>
          </a:prstGeom>
          <a:noFill/>
        </p:spPr>
      </p:pic>
      <p:pic>
        <p:nvPicPr>
          <p:cNvPr id="9" name="Picture 7" descr="\\cern.ch\dfs\Users\r\ruber\Documents\FREIA\ExperimentHall\Design\FREIA-hallen-20111004_Page_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03978" y="2991662"/>
            <a:ext cx="2304755" cy="1629632"/>
          </a:xfrm>
          <a:prstGeom prst="rect">
            <a:avLst/>
          </a:prstGeom>
          <a:noFill/>
        </p:spPr>
      </p:pic>
      <p:pic>
        <p:nvPicPr>
          <p:cNvPr id="2050" name="Picture 2" descr="C:\Users\DFS\Users\Ruber\Documents\FREIA\ExperimentHall\Design\rfts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0675" y="3234968"/>
            <a:ext cx="2322001" cy="2339922"/>
          </a:xfrm>
          <a:prstGeom prst="rect">
            <a:avLst/>
          </a:prstGeom>
          <a:noFill/>
        </p:spPr>
      </p:pic>
      <p:pic>
        <p:nvPicPr>
          <p:cNvPr id="2052" name="Picture 4" descr="C:\Users\DFS\Users\Ruber\Documents\FREIA\ExperimentHall\Design\RF test stand 24nov200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64363" y="1119957"/>
            <a:ext cx="2379589" cy="1682099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8243891" y="1014413"/>
            <a:ext cx="700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b="1" dirty="0" smtClean="0">
                <a:solidFill>
                  <a:srgbClr val="FF0000"/>
                </a:solidFill>
              </a:rPr>
              <a:t>2009</a:t>
            </a:r>
            <a:endParaRPr lang="en-GB" sz="18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3928" y="5653088"/>
            <a:ext cx="700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b="1" dirty="0" smtClean="0">
                <a:solidFill>
                  <a:srgbClr val="FF0000"/>
                </a:solidFill>
              </a:rPr>
              <a:t>2010</a:t>
            </a:r>
            <a:endParaRPr lang="en-GB" sz="18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67366" y="3067051"/>
            <a:ext cx="700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b="1" dirty="0" smtClean="0">
                <a:solidFill>
                  <a:srgbClr val="FF0000"/>
                </a:solidFill>
              </a:rPr>
              <a:t>2011</a:t>
            </a:r>
            <a:endParaRPr lang="en-GB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Progress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17-Jun-2013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TIARA RF Workshop - Roger Ruber - The FREIA Project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5</a:t>
            </a:fld>
            <a:endParaRPr lang="sv-SE"/>
          </a:p>
        </p:txBody>
      </p:sp>
      <p:grpSp>
        <p:nvGrpSpPr>
          <p:cNvPr id="24" name="Group 23"/>
          <p:cNvGrpSpPr/>
          <p:nvPr/>
        </p:nvGrpSpPr>
        <p:grpSpPr>
          <a:xfrm>
            <a:off x="399800" y="2725016"/>
            <a:ext cx="4032448" cy="2273194"/>
            <a:chOff x="395536" y="1347688"/>
            <a:chExt cx="4032448" cy="227319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5536" y="1347688"/>
              <a:ext cx="4032448" cy="2273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TextBox 11"/>
            <p:cNvSpPr txBox="1"/>
            <p:nvPr/>
          </p:nvSpPr>
          <p:spPr>
            <a:xfrm>
              <a:off x="539552" y="1412776"/>
              <a:ext cx="1099423" cy="249586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bg1"/>
              </a:outerShdw>
            </a:effectLst>
          </p:spPr>
          <p:txBody>
            <a:bodyPr wrap="square" lIns="64291" tIns="32146" rIns="64291" bIns="32146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 June 2012</a:t>
              </a:r>
              <a:endParaRPr lang="en-US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643510" y="1102249"/>
            <a:ext cx="3670789" cy="2069318"/>
            <a:chOff x="1923596" y="1110487"/>
            <a:chExt cx="3670789" cy="2069318"/>
          </a:xfrm>
        </p:grpSpPr>
        <p:pic>
          <p:nvPicPr>
            <p:cNvPr id="16" name="Picture 2" descr="\\cern.ch\dfs\Users\r\ruber\Documents\FREIA\ExperimentHall\Documentation\Photos\IMAG0395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23596" y="1110487"/>
              <a:ext cx="3670789" cy="2069318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1973072" y="1209441"/>
              <a:ext cx="2170559" cy="276999"/>
            </a:xfrm>
            <a:prstGeom prst="rect">
              <a:avLst/>
            </a:prstGeom>
            <a:noFill/>
            <a:ln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28 September 2012</a:t>
              </a:r>
              <a:endParaRPr lang="en-US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68397" y="4796027"/>
            <a:ext cx="3134320" cy="1674316"/>
            <a:chOff x="268397" y="4796027"/>
            <a:chExt cx="3134320" cy="1674316"/>
          </a:xfrm>
        </p:grpSpPr>
        <p:pic>
          <p:nvPicPr>
            <p:cNvPr id="10" name="Picture 2" descr="http://www.unt.se/inc/imagehandler.ashx?id=1746526&amp;cropheight=312&amp;width=468&amp;quality=7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68397" y="4796027"/>
              <a:ext cx="3134320" cy="1674316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300455" y="4828174"/>
              <a:ext cx="1319217" cy="276999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bg1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14 May 2012</a:t>
              </a:r>
              <a:endParaRPr lang="en-US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614389" y="2937088"/>
            <a:ext cx="3233050" cy="1822553"/>
            <a:chOff x="5614389" y="2945326"/>
            <a:chExt cx="3233050" cy="182255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4389" y="2945326"/>
              <a:ext cx="3233050" cy="1822553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sp>
          <p:nvSpPr>
            <p:cNvPr id="29" name="TextBox 28"/>
            <p:cNvSpPr txBox="1"/>
            <p:nvPr/>
          </p:nvSpPr>
          <p:spPr>
            <a:xfrm>
              <a:off x="5657359" y="2998703"/>
              <a:ext cx="2390152" cy="276999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bg1"/>
              </a:outerShdw>
            </a:effectLst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27 March 2013</a:t>
              </a:r>
              <a:endParaRPr lang="en-US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779759" y="906296"/>
            <a:ext cx="3754272" cy="2116992"/>
            <a:chOff x="4895089" y="1565322"/>
            <a:chExt cx="3754272" cy="2116992"/>
          </a:xfrm>
        </p:grpSpPr>
        <p:pic>
          <p:nvPicPr>
            <p:cNvPr id="20" name="Picture 7" descr="IMAG0489.jp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895089" y="1565322"/>
              <a:ext cx="3754272" cy="2116992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4932430" y="1565322"/>
              <a:ext cx="2390152" cy="262697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bg1"/>
              </a:outerShdw>
            </a:effectLst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 December 2012</a:t>
              </a:r>
              <a:endParaRPr lang="en-US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485397" y="4316628"/>
            <a:ext cx="3785394" cy="2133923"/>
            <a:chOff x="4485397" y="4300152"/>
            <a:chExt cx="3785394" cy="2133923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485397" y="4300152"/>
              <a:ext cx="3785394" cy="2133923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sp>
          <p:nvSpPr>
            <p:cNvPr id="26" name="TextBox 25"/>
            <p:cNvSpPr txBox="1"/>
            <p:nvPr/>
          </p:nvSpPr>
          <p:spPr>
            <a:xfrm>
              <a:off x="4516420" y="4353831"/>
              <a:ext cx="2390152" cy="276999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bg1"/>
              </a:outerShdw>
            </a:effectLst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 May 2013</a:t>
              </a:r>
              <a:endParaRPr lang="en-US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784390" y="3138616"/>
            <a:ext cx="3871784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Inauguration</a:t>
            </a:r>
          </a:p>
          <a:p>
            <a:pPr algn="ctr"/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Tomorrow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freia-hall-layout-20120913.jpg"/>
          <p:cNvPicPr>
            <a:picLocks noChangeAspect="1"/>
          </p:cNvPicPr>
          <p:nvPr/>
        </p:nvPicPr>
        <p:blipFill>
          <a:blip r:embed="rId3"/>
          <a:srcRect l="6748" t="5745" r="4386" b="6224"/>
          <a:stretch>
            <a:fillRect/>
          </a:stretch>
        </p:blipFill>
        <p:spPr bwMode="auto">
          <a:xfrm>
            <a:off x="4614687" y="3422005"/>
            <a:ext cx="4267905" cy="297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FREIA?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b="1" dirty="0" smtClean="0">
                <a:solidFill>
                  <a:srgbClr val="FF0000"/>
                </a:solidFill>
              </a:rPr>
              <a:t>Facility for Research Instrumentation and Accelerator Development</a:t>
            </a:r>
          </a:p>
          <a:p>
            <a:r>
              <a:rPr lang="en-US" dirty="0" smtClean="0"/>
              <a:t>General Infrastructure</a:t>
            </a:r>
          </a:p>
          <a:p>
            <a:pPr marL="442913" lvl="1" indent="-257175"/>
            <a:r>
              <a:rPr lang="en-US" sz="1600" dirty="0" smtClean="0"/>
              <a:t>liquid helium, nitrogen production &amp; distribution</a:t>
            </a:r>
          </a:p>
          <a:p>
            <a:pPr marL="442913" lvl="1" indent="-257175"/>
            <a:r>
              <a:rPr lang="en-US" sz="1600" dirty="0" smtClean="0"/>
              <a:t>specialized workshop, control </a:t>
            </a:r>
            <a:r>
              <a:rPr lang="en-US" sz="1600" dirty="0" smtClean="0"/>
              <a:t>room</a:t>
            </a:r>
          </a:p>
          <a:p>
            <a:pPr marL="442913" lvl="1" indent="-257175"/>
            <a:r>
              <a:rPr lang="en-US" sz="1600" dirty="0" smtClean="0"/>
              <a:t>concrete bunkers</a:t>
            </a:r>
            <a:endParaRPr lang="en-US" sz="1600" dirty="0" smtClean="0"/>
          </a:p>
          <a:p>
            <a:r>
              <a:rPr lang="en-US" dirty="0" smtClean="0"/>
              <a:t>Accelerator &amp; General Test </a:t>
            </a:r>
            <a:r>
              <a:rPr lang="en-US" dirty="0" smtClean="0"/>
              <a:t>S</a:t>
            </a:r>
            <a:r>
              <a:rPr lang="en-US" dirty="0" smtClean="0"/>
              <a:t>tands</a:t>
            </a:r>
            <a:endParaRPr lang="en-US" dirty="0" smtClean="0"/>
          </a:p>
          <a:p>
            <a:pPr marL="442913" lvl="1" indent="-257175"/>
            <a:r>
              <a:rPr lang="en-US" sz="1600" dirty="0" smtClean="0"/>
              <a:t>horizontal </a:t>
            </a:r>
            <a:r>
              <a:rPr lang="en-US" sz="1600" dirty="0" smtClean="0"/>
              <a:t>test cryostat (vertical in future) </a:t>
            </a:r>
            <a:endParaRPr lang="en-US" sz="1600" dirty="0" smtClean="0"/>
          </a:p>
          <a:p>
            <a:pPr marL="442913" lvl="1" indent="-257175"/>
            <a:r>
              <a:rPr lang="en-US" sz="1600" dirty="0" smtClean="0"/>
              <a:t>power </a:t>
            </a:r>
            <a:r>
              <a:rPr lang="en-US" sz="1600" dirty="0" smtClean="0"/>
              <a:t>sources: 352 MHz </a:t>
            </a:r>
            <a:r>
              <a:rPr lang="en-US" sz="1600" dirty="0" smtClean="0"/>
              <a:t>(704 MHz, 12 </a:t>
            </a:r>
            <a:r>
              <a:rPr lang="en-US" sz="1600" dirty="0" smtClean="0"/>
              <a:t>GHz in future</a:t>
            </a:r>
            <a:r>
              <a:rPr lang="en-US" sz="1600" dirty="0" smtClean="0"/>
              <a:t>)</a:t>
            </a:r>
            <a:endParaRPr lang="en-US" sz="1600" dirty="0" smtClean="0"/>
          </a:p>
          <a:p>
            <a:r>
              <a:rPr lang="en-US" dirty="0" smtClean="0"/>
              <a:t>Neutron </a:t>
            </a:r>
            <a:r>
              <a:rPr lang="en-US" dirty="0" smtClean="0"/>
              <a:t>Generator</a:t>
            </a:r>
            <a:endParaRPr lang="en-US" dirty="0" smtClean="0"/>
          </a:p>
          <a:p>
            <a:pPr marL="442913" lvl="1" indent="-257175"/>
            <a:r>
              <a:rPr lang="en-US" sz="1600" dirty="0" smtClean="0"/>
              <a:t>neutron tomography, detector tests</a:t>
            </a:r>
          </a:p>
          <a:p>
            <a:pPr marL="442913" lvl="1" indent="-257175"/>
            <a:r>
              <a:rPr lang="en-US" sz="1600" dirty="0" smtClean="0"/>
              <a:t>student exercises and projects</a:t>
            </a:r>
            <a:endParaRPr lang="en-US" dirty="0" smtClean="0"/>
          </a:p>
        </p:txBody>
      </p:sp>
      <p:sp>
        <p:nvSpPr>
          <p:cNvPr id="410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charset="-128"/>
              </a:rPr>
              <a:t>17-Jun-2013</a:t>
            </a:r>
            <a:endParaRPr lang="en-US">
              <a:ea typeface="ＭＳ Ｐゴシック" charset="-128"/>
            </a:endParaRPr>
          </a:p>
        </p:txBody>
      </p:sp>
      <p:sp>
        <p:nvSpPr>
          <p:cNvPr id="410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charset="-128"/>
              </a:rPr>
              <a:t>TIARA RF Workshop - Roger Ruber - The FREIA Project</a:t>
            </a:r>
            <a:endParaRPr lang="en-US">
              <a:ea typeface="ＭＳ Ｐゴシック" charset="-128"/>
            </a:endParaRPr>
          </a:p>
        </p:txBody>
      </p:sp>
      <p:sp>
        <p:nvSpPr>
          <p:cNvPr id="410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E898A51-0DE1-4CE3-A822-C60CE7A0803F}" type="slidenum">
              <a:rPr lang="sv-SE" smtClean="0">
                <a:ea typeface="ＭＳ Ｐゴシック" charset="-128"/>
              </a:rPr>
              <a:pPr/>
              <a:t>6</a:t>
            </a:fld>
            <a:endParaRPr lang="sv-SE" smtClean="0">
              <a:ea typeface="ＭＳ Ｐゴシック" charset="-128"/>
            </a:endParaRPr>
          </a:p>
        </p:txBody>
      </p:sp>
      <p:pic>
        <p:nvPicPr>
          <p:cNvPr id="4103" name="Picture 7" descr="IMAG0489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4963" y="1398487"/>
            <a:ext cx="3441005" cy="1940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1064" y="4714875"/>
            <a:ext cx="3132864" cy="167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FREIA </a:t>
            </a:r>
            <a:r>
              <a:rPr lang="sv-SE" dirty="0" err="1" smtClean="0"/>
              <a:t>Cryogenic</a:t>
            </a:r>
            <a:r>
              <a:rPr lang="sv-SE" dirty="0" smtClean="0"/>
              <a:t> Centre</a:t>
            </a:r>
            <a:endParaRPr lang="en-GB" dirty="0" smtClean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250825" y="981075"/>
            <a:ext cx="4968875" cy="5327650"/>
          </a:xfrm>
        </p:spPr>
        <p:txBody>
          <a:bodyPr/>
          <a:lstStyle/>
          <a:p>
            <a:r>
              <a:rPr lang="sv-SE" dirty="0" smtClean="0"/>
              <a:t>Multiple </a:t>
            </a:r>
            <a:r>
              <a:rPr lang="sv-SE" dirty="0" err="1" smtClean="0"/>
              <a:t>users</a:t>
            </a:r>
            <a:endParaRPr lang="sv-SE" dirty="0" smtClean="0"/>
          </a:p>
          <a:p>
            <a:pPr lvl="1"/>
            <a:r>
              <a:rPr lang="sv-SE" sz="1600" dirty="0" err="1" smtClean="0"/>
              <a:t>external</a:t>
            </a:r>
            <a:r>
              <a:rPr lang="sv-SE" sz="1600" dirty="0" smtClean="0"/>
              <a:t> </a:t>
            </a:r>
            <a:r>
              <a:rPr lang="sv-SE" sz="1600" dirty="0" err="1" smtClean="0"/>
              <a:t>users</a:t>
            </a:r>
            <a:r>
              <a:rPr lang="sv-SE" sz="1600" dirty="0" smtClean="0"/>
              <a:t> (</a:t>
            </a:r>
            <a:r>
              <a:rPr lang="sv-SE" sz="1600" dirty="0" err="1" smtClean="0"/>
              <a:t>dewars</a:t>
            </a:r>
            <a:r>
              <a:rPr lang="sv-SE" sz="1600" dirty="0" smtClean="0"/>
              <a:t>)</a:t>
            </a:r>
          </a:p>
          <a:p>
            <a:pPr lvl="1"/>
            <a:r>
              <a:rPr lang="sv-SE" sz="1600" dirty="0" err="1" smtClean="0"/>
              <a:t>horizontal</a:t>
            </a:r>
            <a:r>
              <a:rPr lang="sv-SE" sz="1600" dirty="0" smtClean="0"/>
              <a:t> test </a:t>
            </a:r>
            <a:r>
              <a:rPr lang="sv-SE" sz="1600" dirty="0" err="1" smtClean="0"/>
              <a:t>cryostat</a:t>
            </a:r>
            <a:endParaRPr lang="sv-SE" sz="1600" dirty="0" smtClean="0"/>
          </a:p>
          <a:p>
            <a:pPr lvl="1"/>
            <a:r>
              <a:rPr lang="sv-SE" sz="1600" dirty="0" err="1" smtClean="0"/>
              <a:t>vertical</a:t>
            </a:r>
            <a:r>
              <a:rPr lang="sv-SE" sz="1600" dirty="0" smtClean="0"/>
              <a:t> test </a:t>
            </a:r>
            <a:r>
              <a:rPr lang="sv-SE" sz="1600" dirty="0" err="1" smtClean="0"/>
              <a:t>cryostat</a:t>
            </a:r>
            <a:r>
              <a:rPr lang="sv-SE" sz="1600" dirty="0" smtClean="0"/>
              <a:t> (</a:t>
            </a:r>
            <a:r>
              <a:rPr lang="sv-SE" sz="1600" dirty="0" err="1" smtClean="0"/>
              <a:t>future</a:t>
            </a:r>
            <a:r>
              <a:rPr lang="sv-SE" sz="1600" dirty="0" smtClean="0"/>
              <a:t> extension)</a:t>
            </a:r>
          </a:p>
          <a:p>
            <a:r>
              <a:rPr lang="sv-SE" dirty="0" err="1" smtClean="0"/>
              <a:t>Liquid</a:t>
            </a:r>
            <a:r>
              <a:rPr lang="sv-SE" dirty="0" smtClean="0"/>
              <a:t> nitrogen</a:t>
            </a:r>
            <a:endParaRPr lang="en-GB" dirty="0" smtClean="0"/>
          </a:p>
          <a:p>
            <a:pPr lvl="1"/>
            <a:r>
              <a:rPr lang="en-GB" sz="1600" dirty="0" smtClean="0"/>
              <a:t>20 m3 tank </a:t>
            </a:r>
          </a:p>
          <a:p>
            <a:r>
              <a:rPr lang="sv-SE" dirty="0" smtClean="0"/>
              <a:t>Helium </a:t>
            </a:r>
            <a:r>
              <a:rPr lang="sv-SE" dirty="0" err="1" smtClean="0"/>
              <a:t>liquefier</a:t>
            </a:r>
            <a:r>
              <a:rPr lang="sv-SE" dirty="0" smtClean="0"/>
              <a:t> &amp; </a:t>
            </a:r>
            <a:r>
              <a:rPr lang="sv-SE" dirty="0" err="1" smtClean="0"/>
              <a:t>recovery</a:t>
            </a:r>
            <a:r>
              <a:rPr lang="sv-SE" dirty="0" smtClean="0"/>
              <a:t> system</a:t>
            </a:r>
          </a:p>
          <a:p>
            <a:pPr lvl="1"/>
            <a:r>
              <a:rPr lang="sv-SE" sz="1600" dirty="0" smtClean="0"/>
              <a:t>140 l/h peak at 4 K, 2000 l storage</a:t>
            </a:r>
          </a:p>
          <a:p>
            <a:pPr lvl="1"/>
            <a:r>
              <a:rPr lang="sv-SE" sz="1600" dirty="0" smtClean="0"/>
              <a:t>80 m3/h </a:t>
            </a:r>
            <a:r>
              <a:rPr lang="sv-SE" sz="1600" dirty="0" err="1" smtClean="0"/>
              <a:t>recovery</a:t>
            </a:r>
            <a:r>
              <a:rPr lang="sv-SE" sz="1600" dirty="0" smtClean="0"/>
              <a:t>, 100 m3 gas </a:t>
            </a:r>
            <a:r>
              <a:rPr lang="sv-SE" sz="1600" dirty="0" err="1" smtClean="0"/>
              <a:t>balloon</a:t>
            </a:r>
            <a:endParaRPr lang="sv-SE" sz="1600" dirty="0" smtClean="0"/>
          </a:p>
          <a:p>
            <a:pPr lvl="1"/>
            <a:r>
              <a:rPr lang="sv-SE" sz="1600" dirty="0" smtClean="0"/>
              <a:t>~8 g/s, 80 W peak load at 2 K</a:t>
            </a:r>
          </a:p>
        </p:txBody>
      </p:sp>
      <p:sp>
        <p:nvSpPr>
          <p:cNvPr id="1741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charset="-128"/>
              </a:rPr>
              <a:t>17-Jun-2013</a:t>
            </a:r>
            <a:endParaRPr lang="en-US">
              <a:ea typeface="ＭＳ Ｐゴシック" charset="-128"/>
            </a:endParaRPr>
          </a:p>
        </p:txBody>
      </p:sp>
      <p:sp>
        <p:nvSpPr>
          <p:cNvPr id="1741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charset="-128"/>
              </a:rPr>
              <a:t>TIARA RF Workshop - Roger Ruber - The FREIA Project</a:t>
            </a:r>
            <a:endParaRPr lang="en-US">
              <a:ea typeface="ＭＳ Ｐゴシック" charset="-128"/>
            </a:endParaRPr>
          </a:p>
        </p:txBody>
      </p:sp>
      <p:sp>
        <p:nvSpPr>
          <p:cNvPr id="174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9AF2D16-04E7-40CE-98E9-5B3481531BE8}" type="slidenum">
              <a:rPr lang="sv-SE" smtClean="0">
                <a:ea typeface="ＭＳ Ｐゴシック" charset="-128"/>
              </a:rPr>
              <a:pPr/>
              <a:t>7</a:t>
            </a:fld>
            <a:endParaRPr lang="sv-SE" smtClean="0">
              <a:ea typeface="ＭＳ Ｐゴシック" charset="-128"/>
            </a:endParaRPr>
          </a:p>
        </p:txBody>
      </p:sp>
      <p:pic>
        <p:nvPicPr>
          <p:cNvPr id="17415" name="Picture 8" descr="liquefier-2012112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0963" y="901700"/>
            <a:ext cx="3875087" cy="548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TextBox 7"/>
          <p:cNvSpPr txBox="1">
            <a:spLocks noChangeArrowheads="1"/>
          </p:cNvSpPr>
          <p:nvPr/>
        </p:nvSpPr>
        <p:spPr bwMode="auto">
          <a:xfrm>
            <a:off x="3563938" y="908050"/>
            <a:ext cx="18002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v-SE" sz="2000">
                <a:solidFill>
                  <a:srgbClr val="FF0000"/>
                </a:solidFill>
              </a:rPr>
              <a:t>supported by Wallenberg foundation</a:t>
            </a:r>
            <a:endParaRPr lang="en-GB" sz="2000">
              <a:solidFill>
                <a:srgbClr val="FF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02508" y="4326440"/>
            <a:ext cx="4273972" cy="2109692"/>
            <a:chOff x="502508" y="4326440"/>
            <a:chExt cx="4273972" cy="210969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02508" y="4326440"/>
              <a:ext cx="4273972" cy="2109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Image 5" descr="acs-logo-cmjn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92415" y="4333446"/>
              <a:ext cx="1275499" cy="304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FREIA RF Power Station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sv-SE" b="1" dirty="0" smtClean="0">
                <a:solidFill>
                  <a:srgbClr val="FF0000"/>
                </a:solidFill>
              </a:rPr>
              <a:t>ESS pre-series #1</a:t>
            </a:r>
          </a:p>
          <a:p>
            <a:r>
              <a:rPr lang="sv-SE" dirty="0" smtClean="0"/>
              <a:t>352 MHz, 400 kW pulsed</a:t>
            </a:r>
          </a:p>
          <a:p>
            <a:pPr lvl="1"/>
            <a:r>
              <a:rPr lang="sv-SE" dirty="0" smtClean="0"/>
              <a:t>FREIA 2pc</a:t>
            </a:r>
          </a:p>
          <a:p>
            <a:pPr lvl="1"/>
            <a:r>
              <a:rPr lang="sv-SE" dirty="0" smtClean="0"/>
              <a:t>ESS linac 28pc</a:t>
            </a:r>
          </a:p>
          <a:p>
            <a:r>
              <a:rPr lang="sv-SE" dirty="0" smtClean="0"/>
              <a:t>FREIA design based on TH595</a:t>
            </a:r>
          </a:p>
          <a:p>
            <a:pPr lvl="1"/>
            <a:r>
              <a:rPr lang="sv-SE" dirty="0" smtClean="0"/>
              <a:t>tender &gt;350 kW (2012 design)</a:t>
            </a:r>
          </a:p>
          <a:p>
            <a:pPr lvl="1"/>
            <a:r>
              <a:rPr lang="sv-SE" dirty="0" smtClean="0"/>
              <a:t>allowed alternative solutions</a:t>
            </a:r>
          </a:p>
          <a:p>
            <a:pPr lvl="1"/>
            <a:r>
              <a:rPr lang="sv-SE" dirty="0" smtClean="0"/>
              <a:t>12 offers: tetrode, IOT, solid-state</a:t>
            </a:r>
          </a:p>
          <a:p>
            <a:pPr lvl="1"/>
            <a:r>
              <a:rPr lang="sv-SE" dirty="0" smtClean="0"/>
              <a:t>TH595 solution most competitive</a:t>
            </a:r>
          </a:p>
          <a:p>
            <a:pPr>
              <a:buNone/>
            </a:pP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sv-SE" b="1" dirty="0" smtClean="0">
                <a:solidFill>
                  <a:srgbClr val="FF0000"/>
                </a:solidFill>
              </a:rPr>
              <a:t>Solid-state R&amp;D station</a:t>
            </a:r>
          </a:p>
          <a:p>
            <a:r>
              <a:rPr lang="sv-SE" dirty="0" smtClean="0"/>
              <a:t>352 MHz, 400 kW pulsed</a:t>
            </a:r>
          </a:p>
          <a:p>
            <a:pPr lvl="1"/>
            <a:r>
              <a:rPr lang="sv-SE" dirty="0" smtClean="0"/>
              <a:t>FREIA 1pc</a:t>
            </a:r>
          </a:p>
          <a:p>
            <a:pPr lvl="1"/>
            <a:endParaRPr lang="sv-SE" dirty="0" smtClean="0"/>
          </a:p>
          <a:p>
            <a:r>
              <a:rPr lang="sv-SE" dirty="0" smtClean="0"/>
              <a:t>Commercial design</a:t>
            </a:r>
          </a:p>
          <a:p>
            <a:pPr lvl="1"/>
            <a:r>
              <a:rPr lang="sv-SE" dirty="0" smtClean="0"/>
              <a:t>1 kW transistors</a:t>
            </a:r>
          </a:p>
          <a:p>
            <a:pPr lvl="1"/>
            <a:r>
              <a:rPr lang="sv-SE" dirty="0" smtClean="0"/>
              <a:t>8 kW modules</a:t>
            </a:r>
          </a:p>
          <a:p>
            <a:pPr lvl="1"/>
            <a:r>
              <a:rPr lang="sv-SE" dirty="0" smtClean="0"/>
              <a:t>coaxial combiner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17-Jun-2013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TIARA RF Workshop - Roger Ruber - The FREIA Project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8</a:t>
            </a:fld>
            <a:endParaRPr lang="sv-SE"/>
          </a:p>
        </p:txBody>
      </p:sp>
      <p:pic>
        <p:nvPicPr>
          <p:cNvPr id="14" name="Picture 13" descr="http://www.physics.uu.se/files/distrib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387" y="4346610"/>
            <a:ext cx="2696863" cy="1725579"/>
          </a:xfrm>
          <a:prstGeom prst="rect">
            <a:avLst/>
          </a:prstGeom>
          <a:noFill/>
        </p:spPr>
      </p:pic>
      <p:pic>
        <p:nvPicPr>
          <p:cNvPr id="11" name="Picture 2" descr="C:\Documents and Settings\ruber.GLUT\My Documents\Work\20121203\rf-spoke-201211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57563" y="4271964"/>
            <a:ext cx="3972117" cy="2110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 rot="20649054">
            <a:off x="3114678" y="4014776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SOAK TESTING</a:t>
            </a:r>
            <a:endParaRPr lang="en-GB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355877" y="3381376"/>
            <a:ext cx="1487142" cy="2617403"/>
            <a:chOff x="7355877" y="3381376"/>
            <a:chExt cx="1487142" cy="2617403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5877" y="3640414"/>
              <a:ext cx="1487142" cy="2358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529513" y="3381376"/>
              <a:ext cx="1085850" cy="238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" name="Group 18"/>
          <p:cNvGrpSpPr/>
          <p:nvPr/>
        </p:nvGrpSpPr>
        <p:grpSpPr>
          <a:xfrm>
            <a:off x="2114565" y="5257799"/>
            <a:ext cx="1176927" cy="1185659"/>
            <a:chOff x="2114565" y="5257799"/>
            <a:chExt cx="1176927" cy="1185659"/>
          </a:xfrm>
        </p:grpSpPr>
        <p:pic>
          <p:nvPicPr>
            <p:cNvPr id="13" name="Picture 5" descr="photo TH18795A 8"/>
            <p:cNvPicPr>
              <a:picLocks noChangeAspect="1" noChangeArrowheads="1"/>
            </p:cNvPicPr>
            <p:nvPr/>
          </p:nvPicPr>
          <p:blipFill>
            <a:blip r:embed="rId7"/>
            <a:srcRect l="8465" r="10581" b="2652"/>
            <a:stretch>
              <a:fillRect/>
            </a:stretch>
          </p:blipFill>
          <p:spPr bwMode="auto">
            <a:xfrm>
              <a:off x="2466816" y="5257799"/>
              <a:ext cx="616522" cy="1179035"/>
            </a:xfrm>
            <a:prstGeom prst="rect">
              <a:avLst/>
            </a:prstGeom>
            <a:noFill/>
          </p:spPr>
        </p:pic>
        <p:pic>
          <p:nvPicPr>
            <p:cNvPr id="18" name="Picture 4" descr="Thales">
              <a:hlinkClick r:id="rId8" tooltip="Links back to homepage"/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114565" y="6294651"/>
              <a:ext cx="1176927" cy="14880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Approved Projects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ESS Accelerator</a:t>
            </a:r>
          </a:p>
          <a:p>
            <a:pPr>
              <a:buNone/>
            </a:pPr>
            <a:r>
              <a:rPr lang="en-US" sz="1800" b="1" dirty="0" smtClean="0">
                <a:solidFill>
                  <a:srgbClr val="0000FF"/>
                </a:solidFill>
              </a:rPr>
              <a:t>High power system test of source,</a:t>
            </a:r>
            <a:br>
              <a:rPr lang="en-US" sz="1800" b="1" dirty="0" smtClean="0">
                <a:solidFill>
                  <a:srgbClr val="0000FF"/>
                </a:solidFill>
              </a:rPr>
            </a:br>
            <a:r>
              <a:rPr lang="en-US" sz="1800" b="1" dirty="0" smtClean="0">
                <a:solidFill>
                  <a:srgbClr val="0000FF"/>
                </a:solidFill>
              </a:rPr>
              <a:t>spoke cavity and cryostat-module</a:t>
            </a:r>
          </a:p>
          <a:p>
            <a:r>
              <a:rPr lang="en-US" sz="1600" dirty="0" smtClean="0"/>
              <a:t>high power </a:t>
            </a:r>
            <a:r>
              <a:rPr lang="en-US" sz="1600" dirty="0" smtClean="0"/>
              <a:t>soak testing </a:t>
            </a:r>
            <a:r>
              <a:rPr lang="en-US" sz="1600" dirty="0" smtClean="0"/>
              <a:t>of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power </a:t>
            </a:r>
            <a:r>
              <a:rPr lang="en-US" sz="1600" dirty="0" smtClean="0"/>
              <a:t>source, controls, amplitude and phase stability with accelerating cavity</a:t>
            </a:r>
          </a:p>
          <a:p>
            <a:r>
              <a:rPr lang="en-US" sz="1600" dirty="0" smtClean="0"/>
              <a:t>test cavity tuning system, dynamic load, electron emission and </a:t>
            </a:r>
            <a:r>
              <a:rPr lang="en-US" sz="1600" dirty="0" err="1" smtClean="0"/>
              <a:t>multipactoring</a:t>
            </a:r>
            <a:endParaRPr lang="en-US" sz="1600" dirty="0" smtClean="0"/>
          </a:p>
          <a:p>
            <a:endParaRPr lang="en-US" sz="180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Neutron Generator</a:t>
            </a:r>
          </a:p>
          <a:p>
            <a:pPr>
              <a:buNone/>
            </a:pPr>
            <a:r>
              <a:rPr lang="en-US" sz="1800" b="1" dirty="0" smtClean="0">
                <a:solidFill>
                  <a:srgbClr val="0000FF"/>
                </a:solidFill>
              </a:rPr>
              <a:t>Access to neutrons </a:t>
            </a:r>
          </a:p>
          <a:p>
            <a:r>
              <a:rPr lang="en-US" sz="1600" dirty="0" smtClean="0"/>
              <a:t>neutron tomography and detector tests</a:t>
            </a:r>
          </a:p>
          <a:p>
            <a:r>
              <a:rPr lang="en-US" sz="1600" dirty="0" smtClean="0"/>
              <a:t>student exercises and projects</a:t>
            </a:r>
          </a:p>
          <a:p>
            <a:r>
              <a:rPr lang="en-US" sz="1600" dirty="0" smtClean="0"/>
              <a:t>physics experiments in combination with </a:t>
            </a:r>
            <a:br>
              <a:rPr lang="en-US" sz="1600" dirty="0" smtClean="0"/>
            </a:br>
            <a:r>
              <a:rPr lang="en-US" sz="1600" dirty="0" smtClean="0"/>
              <a:t>solid-state based gamma-detector</a:t>
            </a:r>
          </a:p>
          <a:p>
            <a:pPr lvl="1"/>
            <a:r>
              <a:rPr lang="en-US" sz="1600" dirty="0" smtClean="0"/>
              <a:t>nuclear fission</a:t>
            </a:r>
          </a:p>
          <a:p>
            <a:pPr lvl="1"/>
            <a:r>
              <a:rPr lang="en-US" sz="1600" dirty="0" smtClean="0"/>
              <a:t>activation analysis</a:t>
            </a:r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17-Jun-2013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TIARA RF Workshop - Roger Ruber - The FREIA Project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9</a:t>
            </a:fld>
            <a:endParaRPr lang="sv-SE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843" y="4573198"/>
            <a:ext cx="2303536" cy="182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NRS Centre National de la recherche scientifique"/>
          <p:cNvPicPr>
            <a:picLocks noChangeAspect="1" noChangeArrowheads="1"/>
          </p:cNvPicPr>
          <p:nvPr/>
        </p:nvPicPr>
        <p:blipFill>
          <a:blip r:embed="rId4"/>
          <a:srcRect l="5212" t="4021"/>
          <a:stretch>
            <a:fillRect/>
          </a:stretch>
        </p:blipFill>
        <p:spPr bwMode="auto">
          <a:xfrm>
            <a:off x="284764" y="5761281"/>
            <a:ext cx="885009" cy="580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 descr="\\cern.ch\dfs\Users\r\ruber\Documents\Scratch\ESS\04_SCRF_spokes_Sébastien_Bousso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1552" y="3606022"/>
            <a:ext cx="1436015" cy="1272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2976520" y="5347344"/>
            <a:ext cx="18014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/>
              <a:t>Peak fields @ 8 MV/m </a:t>
            </a:r>
          </a:p>
          <a:p>
            <a:pPr marL="177800" indent="-177800">
              <a:buFont typeface="Arial" pitchFamily="34" charset="0"/>
              <a:buChar char="•"/>
              <a:defRPr/>
            </a:pPr>
            <a:r>
              <a:rPr lang="en-US" sz="1200" dirty="0" err="1"/>
              <a:t>E</a:t>
            </a:r>
            <a:r>
              <a:rPr lang="en-US" sz="1200" baseline="-25000" dirty="0" err="1"/>
              <a:t>surf</a:t>
            </a:r>
            <a:r>
              <a:rPr lang="en-US" sz="1200" dirty="0"/>
              <a:t> = 35 MV/m </a:t>
            </a:r>
          </a:p>
          <a:p>
            <a:pPr marL="177800" indent="-177800">
              <a:buFont typeface="Arial" pitchFamily="34" charset="0"/>
              <a:buChar char="•"/>
              <a:defRPr/>
            </a:pPr>
            <a:r>
              <a:rPr lang="en-US" sz="1200" dirty="0" err="1"/>
              <a:t>B</a:t>
            </a:r>
            <a:r>
              <a:rPr lang="en-US" sz="1200" baseline="-25000" dirty="0" err="1"/>
              <a:t>surf</a:t>
            </a:r>
            <a:r>
              <a:rPr lang="en-US" sz="1200" dirty="0"/>
              <a:t> = 56 </a:t>
            </a:r>
            <a:r>
              <a:rPr lang="en-US" sz="1200" dirty="0" err="1"/>
              <a:t>mT</a:t>
            </a:r>
            <a:endParaRPr lang="en-US" sz="1200" dirty="0"/>
          </a:p>
          <a:p>
            <a:pPr>
              <a:defRPr/>
            </a:pPr>
            <a:r>
              <a:rPr lang="en-US" sz="1200" dirty="0"/>
              <a:t>Deformation 0.25 mm</a:t>
            </a:r>
          </a:p>
          <a:p>
            <a:pPr>
              <a:defRPr/>
            </a:pPr>
            <a:r>
              <a:rPr lang="en-US" sz="1200" dirty="0" err="1"/>
              <a:t>Cryo</a:t>
            </a:r>
            <a:r>
              <a:rPr lang="en-US" sz="1200" dirty="0"/>
              <a:t> loss = 15 W</a:t>
            </a:r>
          </a:p>
        </p:txBody>
      </p:sp>
      <p:grpSp>
        <p:nvGrpSpPr>
          <p:cNvPr id="14" name="Group 20"/>
          <p:cNvGrpSpPr>
            <a:grpSpLocks/>
          </p:cNvGrpSpPr>
          <p:nvPr/>
        </p:nvGrpSpPr>
        <p:grpSpPr bwMode="auto">
          <a:xfrm>
            <a:off x="3340269" y="4469028"/>
            <a:ext cx="1287638" cy="836141"/>
            <a:chOff x="3851920" y="4725144"/>
            <a:chExt cx="2232248" cy="1449500"/>
          </a:xfrm>
        </p:grpSpPr>
        <p:pic>
          <p:nvPicPr>
            <p:cNvPr id="15" name="Picture 6" descr="\\cern.ch\dfs\Users\r\ruber\Documents\Scratch\ESS\04_SCRF_spokes_Sébastien_Bousson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851920" y="4725144"/>
              <a:ext cx="2232248" cy="144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8"/>
            <p:cNvSpPr txBox="1">
              <a:spLocks noChangeArrowheads="1"/>
            </p:cNvSpPr>
            <p:nvPr/>
          </p:nvSpPr>
          <p:spPr bwMode="auto">
            <a:xfrm>
              <a:off x="3923929" y="5754740"/>
              <a:ext cx="1368151" cy="373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" dirty="0"/>
                <a:t>deformation</a:t>
              </a:r>
              <a:endParaRPr lang="en-US" sz="800" baseline="-25000" dirty="0"/>
            </a:p>
          </p:txBody>
        </p:sp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2605239" y="3691973"/>
            <a:ext cx="1929518" cy="847080"/>
            <a:chOff x="467544" y="4581128"/>
            <a:chExt cx="2954686" cy="1296144"/>
          </a:xfrm>
        </p:grpSpPr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67544" y="4581128"/>
              <a:ext cx="2954686" cy="1296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24"/>
            <p:cNvSpPr txBox="1">
              <a:spLocks noChangeArrowheads="1"/>
            </p:cNvSpPr>
            <p:nvPr/>
          </p:nvSpPr>
          <p:spPr bwMode="auto">
            <a:xfrm>
              <a:off x="539552" y="4653136"/>
              <a:ext cx="936104" cy="376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 dirty="0" err="1"/>
                <a:t>B</a:t>
              </a:r>
              <a:r>
                <a:rPr lang="en-US" sz="1000" baseline="-25000" dirty="0" err="1"/>
                <a:t>surf</a:t>
              </a:r>
              <a:endParaRPr lang="en-US" sz="1000" baseline="-250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058186" y="3888259"/>
            <a:ext cx="3737572" cy="2350893"/>
            <a:chOff x="5580112" y="4266705"/>
            <a:chExt cx="3312368" cy="2083444"/>
          </a:xfrm>
        </p:grpSpPr>
        <p:pic>
          <p:nvPicPr>
            <p:cNvPr id="21" name="Picture 2" descr="C:\Documents and Settings\ruber.GLUT\My Documents\Work\Stunt_device.jp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580112" y="4266705"/>
              <a:ext cx="3312368" cy="2083444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>
              <a:off x="6444208" y="4365104"/>
              <a:ext cx="839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sv-SE" sz="1400" dirty="0" smtClean="0"/>
                <a:t>DT source</a:t>
              </a:r>
              <a:endParaRPr lang="en-GB" sz="14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596336" y="4489375"/>
              <a:ext cx="12961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sv-SE" sz="1400" dirty="0" smtClean="0"/>
                <a:t>n-generator</a:t>
              </a:r>
              <a:endParaRPr lang="en-GB" sz="14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580112" y="5013176"/>
              <a:ext cx="11024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sv-SE" sz="1400" dirty="0" smtClean="0"/>
                <a:t>scintillation detectors</a:t>
              </a:r>
              <a:endParaRPr lang="en-GB" sz="14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596336" y="5445224"/>
              <a:ext cx="83975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00" dirty="0" smtClean="0">
                  <a:solidFill>
                    <a:srgbClr val="FF0000"/>
                  </a:solidFill>
                </a:rPr>
                <a:t>space for  object</a:t>
              </a:r>
              <a:endParaRPr lang="en-GB" sz="1400" dirty="0">
                <a:solidFill>
                  <a:srgbClr val="FF0000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7380312" y="5229200"/>
              <a:ext cx="419878" cy="419878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R004-UUgrabard-ESS">
  <a:themeElements>
    <a:clrScheme name="">
      <a:dk1>
        <a:srgbClr val="000000"/>
      </a:dk1>
      <a:lt1>
        <a:srgbClr val="FFFFFF"/>
      </a:lt1>
      <a:dk2>
        <a:srgbClr val="666666"/>
      </a:dk2>
      <a:lt2>
        <a:srgbClr val="B3B3B3"/>
      </a:lt2>
      <a:accent1>
        <a:srgbClr val="C7D6EA"/>
      </a:accent1>
      <a:accent2>
        <a:srgbClr val="F9E7C9"/>
      </a:accent2>
      <a:accent3>
        <a:srgbClr val="FFFFFF"/>
      </a:accent3>
      <a:accent4>
        <a:srgbClr val="000000"/>
      </a:accent4>
      <a:accent5>
        <a:srgbClr val="E0E8F3"/>
      </a:accent5>
      <a:accent6>
        <a:srgbClr val="E2D1B6"/>
      </a:accent6>
      <a:hlink>
        <a:srgbClr val="B9D3C6"/>
      </a:hlink>
      <a:folHlink>
        <a:srgbClr val="990000"/>
      </a:folHlink>
    </a:clrScheme>
    <a:fontScheme name="Tom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Tom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RR004-UUgrabard-ESS</Template>
  <TotalTime>6295</TotalTime>
  <Words>726</Words>
  <Application>Microsoft Office PowerPoint</Application>
  <PresentationFormat>On-screen Show (4:3)</PresentationFormat>
  <Paragraphs>212</Paragraphs>
  <Slides>12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RR004-UUgrabard-ESS</vt:lpstr>
      <vt:lpstr>FREIA Facility for Research Instrumentation and Accelerator Development</vt:lpstr>
      <vt:lpstr>Accelerator Physics at Uppsala University</vt:lpstr>
      <vt:lpstr>Responsibility for ESS Accelerator</vt:lpstr>
      <vt:lpstr>Why FREIA?</vt:lpstr>
      <vt:lpstr>Construction Progress</vt:lpstr>
      <vt:lpstr>What FREIA?</vt:lpstr>
      <vt:lpstr>FREIA Cryogenic Centre</vt:lpstr>
      <vt:lpstr>FREIA RF Power Station</vt:lpstr>
      <vt:lpstr>Approved Projects</vt:lpstr>
      <vt:lpstr>Projects under Discussion</vt:lpstr>
      <vt:lpstr>Spin-off from Uppsala Accelerator R&amp;D</vt:lpstr>
      <vt:lpstr>Summary</vt:lpstr>
    </vt:vector>
  </TitlesOfParts>
  <Manager/>
  <Company>CERN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WP8 RF Systems Draft Work Package Description</dc:title>
  <dc:subject/>
  <dc:creator>ruber</dc:creator>
  <cp:keywords/>
  <dc:description/>
  <cp:lastModifiedBy>ruber</cp:lastModifiedBy>
  <cp:revision>154</cp:revision>
  <cp:lastPrinted>2008-11-17T14:20:44Z</cp:lastPrinted>
  <dcterms:created xsi:type="dcterms:W3CDTF">2010-02-24T17:17:31Z</dcterms:created>
  <dcterms:modified xsi:type="dcterms:W3CDTF">2013-06-17T09:20:41Z</dcterms:modified>
  <cp:category/>
</cp:coreProperties>
</file>