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theme/theme10.xml" ContentType="application/vnd.openxmlformats-officedocument.theme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7" r:id="rId3"/>
    <p:sldMasterId id="2147483658" r:id="rId4"/>
    <p:sldMasterId id="2147483659" r:id="rId5"/>
    <p:sldMasterId id="2147483714" r:id="rId6"/>
    <p:sldMasterId id="2147483718" r:id="rId7"/>
    <p:sldMasterId id="2147483720" r:id="rId8"/>
    <p:sldMasterId id="2147483724" r:id="rId9"/>
    <p:sldMasterId id="2147483726" r:id="rId10"/>
    <p:sldMasterId id="2147483728" r:id="rId11"/>
  </p:sldMasterIdLst>
  <p:notesMasterIdLst>
    <p:notesMasterId r:id="rId69"/>
  </p:notesMasterIdLst>
  <p:handoutMasterIdLst>
    <p:handoutMasterId r:id="rId70"/>
  </p:handoutMasterIdLst>
  <p:sldIdLst>
    <p:sldId id="366" r:id="rId12"/>
    <p:sldId id="519" r:id="rId13"/>
    <p:sldId id="517" r:id="rId14"/>
    <p:sldId id="518" r:id="rId15"/>
    <p:sldId id="543" r:id="rId16"/>
    <p:sldId id="520" r:id="rId17"/>
    <p:sldId id="565" r:id="rId18"/>
    <p:sldId id="542" r:id="rId19"/>
    <p:sldId id="571" r:id="rId20"/>
    <p:sldId id="544" r:id="rId21"/>
    <p:sldId id="541" r:id="rId22"/>
    <p:sldId id="606" r:id="rId23"/>
    <p:sldId id="572" r:id="rId24"/>
    <p:sldId id="523" r:id="rId25"/>
    <p:sldId id="476" r:id="rId26"/>
    <p:sldId id="504" r:id="rId27"/>
    <p:sldId id="527" r:id="rId28"/>
    <p:sldId id="564" r:id="rId29"/>
    <p:sldId id="599" r:id="rId30"/>
    <p:sldId id="531" r:id="rId31"/>
    <p:sldId id="559" r:id="rId32"/>
    <p:sldId id="548" r:id="rId33"/>
    <p:sldId id="607" r:id="rId34"/>
    <p:sldId id="549" r:id="rId35"/>
    <p:sldId id="551" r:id="rId36"/>
    <p:sldId id="568" r:id="rId37"/>
    <p:sldId id="552" r:id="rId38"/>
    <p:sldId id="550" r:id="rId39"/>
    <p:sldId id="562" r:id="rId40"/>
    <p:sldId id="570" r:id="rId41"/>
    <p:sldId id="569" r:id="rId42"/>
    <p:sldId id="608" r:id="rId43"/>
    <p:sldId id="576" r:id="rId44"/>
    <p:sldId id="588" r:id="rId45"/>
    <p:sldId id="589" r:id="rId46"/>
    <p:sldId id="590" r:id="rId47"/>
    <p:sldId id="600" r:id="rId48"/>
    <p:sldId id="591" r:id="rId49"/>
    <p:sldId id="601" r:id="rId50"/>
    <p:sldId id="577" r:id="rId51"/>
    <p:sldId id="584" r:id="rId52"/>
    <p:sldId id="585" r:id="rId53"/>
    <p:sldId id="586" r:id="rId54"/>
    <p:sldId id="592" r:id="rId55"/>
    <p:sldId id="596" r:id="rId56"/>
    <p:sldId id="595" r:id="rId57"/>
    <p:sldId id="594" r:id="rId58"/>
    <p:sldId id="593" r:id="rId59"/>
    <p:sldId id="597" r:id="rId60"/>
    <p:sldId id="598" r:id="rId61"/>
    <p:sldId id="587" r:id="rId62"/>
    <p:sldId id="602" r:id="rId63"/>
    <p:sldId id="603" r:id="rId64"/>
    <p:sldId id="604" r:id="rId65"/>
    <p:sldId id="605" r:id="rId66"/>
    <p:sldId id="609" r:id="rId67"/>
    <p:sldId id="563" r:id="rId68"/>
  </p:sldIdLst>
  <p:sldSz cx="9144000" cy="6858000" type="screen4x3"/>
  <p:notesSz cx="6794500" cy="9931400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9999"/>
    <a:srgbClr val="FF6600"/>
    <a:srgbClr val="66FF99"/>
    <a:srgbClr val="FFC000"/>
    <a:srgbClr val="FFFFCC"/>
    <a:srgbClr val="000000"/>
    <a:srgbClr val="FFFF99"/>
    <a:srgbClr val="FFFF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9" autoAdjust="0"/>
    <p:restoredTop sz="99376" autoAdjust="0"/>
  </p:normalViewPr>
  <p:slideViewPr>
    <p:cSldViewPr>
      <p:cViewPr>
        <p:scale>
          <a:sx n="66" d="100"/>
          <a:sy n="66" d="100"/>
        </p:scale>
        <p:origin x="-67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70F49-1D57-426E-8242-380DFAC9714B}" type="doc">
      <dgm:prSet loTypeId="urn:microsoft.com/office/officeart/2005/8/layout/arrow2" loCatId="process" qsTypeId="urn:microsoft.com/office/officeart/2005/8/quickstyle/3d2" qsCatId="3D" csTypeId="urn:microsoft.com/office/officeart/2005/8/colors/accent2_1" csCatId="accent2" phldr="1"/>
      <dgm:spPr/>
    </dgm:pt>
    <dgm:pt modelId="{18CBC5DD-99A7-4B2E-B8C4-28DA755892CD}">
      <dgm:prSet phldrT="[Texte]" custT="1"/>
      <dgm:spPr/>
      <dgm:t>
        <a:bodyPr/>
        <a:lstStyle/>
        <a:p>
          <a:r>
            <a:rPr lang="en-US" sz="2400" b="1" noProof="0" dirty="0" smtClean="0"/>
            <a:t>Exploratory R&amp;D</a:t>
          </a:r>
        </a:p>
        <a:p>
          <a:r>
            <a:rPr lang="en-US" sz="1600" b="1" noProof="0" dirty="0" smtClean="0"/>
            <a:t>Assessment of new ideas</a:t>
          </a:r>
        </a:p>
        <a:p>
          <a:r>
            <a:rPr lang="en-US" sz="1600" b="1" noProof="0" dirty="0" smtClean="0"/>
            <a:t>Demonstration of conceptual feasibility of new and innovative principles</a:t>
          </a:r>
        </a:p>
      </dgm:t>
    </dgm:pt>
    <dgm:pt modelId="{E7BA844E-29CC-4C21-AE52-7B7F2C1683F8}" type="parTrans" cxnId="{32F7C660-11A4-4744-AC90-72555F49C3DF}">
      <dgm:prSet/>
      <dgm:spPr/>
      <dgm:t>
        <a:bodyPr/>
        <a:lstStyle/>
        <a:p>
          <a:endParaRPr lang="fr-FR" b="1"/>
        </a:p>
      </dgm:t>
    </dgm:pt>
    <dgm:pt modelId="{928B355B-DC50-42E1-8A43-2F2DE100AAA9}" type="sibTrans" cxnId="{32F7C660-11A4-4744-AC90-72555F49C3DF}">
      <dgm:prSet/>
      <dgm:spPr/>
      <dgm:t>
        <a:bodyPr/>
        <a:lstStyle/>
        <a:p>
          <a:endParaRPr lang="fr-FR" b="1"/>
        </a:p>
      </dgm:t>
    </dgm:pt>
    <dgm:pt modelId="{8504AED7-5834-4DD0-BB20-CBF1764F44A2}">
      <dgm:prSet phldrT="[Texte]" custT="1"/>
      <dgm:spPr/>
      <dgm:t>
        <a:bodyPr/>
        <a:lstStyle/>
        <a:p>
          <a:r>
            <a:rPr lang="en-US" sz="2400" b="1" noProof="0" dirty="0" smtClean="0"/>
            <a:t>Targeted R&amp;D</a:t>
          </a:r>
        </a:p>
        <a:p>
          <a:r>
            <a:rPr lang="en-US" sz="1600" b="1" noProof="0" dirty="0" smtClean="0"/>
            <a:t>Demonstration of the Technical feasibility of all critical components</a:t>
          </a:r>
        </a:p>
        <a:p>
          <a:r>
            <a:rPr lang="en-US" sz="1600" b="1" noProof="0" dirty="0" smtClean="0"/>
            <a:t>Demonstration of the feasibility of fully engineered system</a:t>
          </a:r>
          <a:endParaRPr lang="en-US" sz="1600" b="1" noProof="0" dirty="0"/>
        </a:p>
      </dgm:t>
    </dgm:pt>
    <dgm:pt modelId="{5AF1E34A-D055-4F21-8FC1-1DD95B07B67E}" type="parTrans" cxnId="{E5692D08-5CAD-4501-81E0-4A75D8D49108}">
      <dgm:prSet/>
      <dgm:spPr/>
      <dgm:t>
        <a:bodyPr/>
        <a:lstStyle/>
        <a:p>
          <a:endParaRPr lang="fr-FR" b="1"/>
        </a:p>
      </dgm:t>
    </dgm:pt>
    <dgm:pt modelId="{CACB3DA7-52E5-43F6-978F-443A8BDCD64B}" type="sibTrans" cxnId="{E5692D08-5CAD-4501-81E0-4A75D8D49108}">
      <dgm:prSet/>
      <dgm:spPr/>
      <dgm:t>
        <a:bodyPr/>
        <a:lstStyle/>
        <a:p>
          <a:endParaRPr lang="fr-FR" b="1"/>
        </a:p>
      </dgm:t>
    </dgm:pt>
    <dgm:pt modelId="{49494227-43AA-4149-87D7-9887A7706D4B}">
      <dgm:prSet phldrT="[Texte]" custT="1"/>
      <dgm:spPr/>
      <dgm:t>
        <a:bodyPr/>
        <a:lstStyle/>
        <a:p>
          <a:r>
            <a:rPr lang="en-US" sz="2400" b="1" noProof="0" dirty="0" smtClean="0"/>
            <a:t>Industrialization R&amp;D</a:t>
          </a:r>
        </a:p>
        <a:p>
          <a:r>
            <a:rPr lang="en-US" sz="1600" b="1" noProof="0" dirty="0" smtClean="0"/>
            <a:t>Transfer of technology</a:t>
          </a:r>
        </a:p>
        <a:p>
          <a:r>
            <a:rPr lang="en-US" sz="1600" b="1" noProof="0" dirty="0" smtClean="0"/>
            <a:t>Large scale production and cost optimization</a:t>
          </a:r>
        </a:p>
        <a:p>
          <a:r>
            <a:rPr lang="en-US" sz="1600" b="1" noProof="0" dirty="0" smtClean="0"/>
            <a:t>Diversification of Applications </a:t>
          </a:r>
        </a:p>
      </dgm:t>
    </dgm:pt>
    <dgm:pt modelId="{CF60CC9F-7967-455E-A0B5-9D63235746F6}" type="parTrans" cxnId="{CE6B58C0-0EB6-41AA-A644-4C78E9594D20}">
      <dgm:prSet/>
      <dgm:spPr/>
      <dgm:t>
        <a:bodyPr/>
        <a:lstStyle/>
        <a:p>
          <a:endParaRPr lang="fr-FR" b="1"/>
        </a:p>
      </dgm:t>
    </dgm:pt>
    <dgm:pt modelId="{134E71AE-5BC9-45F6-8C97-422408D97230}" type="sibTrans" cxnId="{CE6B58C0-0EB6-41AA-A644-4C78E9594D20}">
      <dgm:prSet/>
      <dgm:spPr/>
      <dgm:t>
        <a:bodyPr/>
        <a:lstStyle/>
        <a:p>
          <a:endParaRPr lang="fr-FR" b="1"/>
        </a:p>
      </dgm:t>
    </dgm:pt>
    <dgm:pt modelId="{E6248FB2-B691-49FC-A057-3C33C3740420}" type="pres">
      <dgm:prSet presAssocID="{77370F49-1D57-426E-8242-380DFAC9714B}" presName="arrowDiagram" presStyleCnt="0">
        <dgm:presLayoutVars>
          <dgm:chMax val="5"/>
          <dgm:dir/>
          <dgm:resizeHandles val="exact"/>
        </dgm:presLayoutVars>
      </dgm:prSet>
      <dgm:spPr/>
    </dgm:pt>
    <dgm:pt modelId="{0A3A11FA-17D2-4728-96A0-D5CA82D19B63}" type="pres">
      <dgm:prSet presAssocID="{77370F49-1D57-426E-8242-380DFAC9714B}" presName="arrow" presStyleLbl="bgShp" presStyleIdx="0" presStyleCnt="1" custScaleX="124173" custLinFactNeighborX="2612" custLinFactNeighborY="-23545"/>
      <dgm:spPr>
        <a:gradFill rotWithShape="0">
          <a:gsLst>
            <a:gs pos="0">
              <a:srgbClr val="FF0000"/>
            </a:gs>
            <a:gs pos="31000">
              <a:srgbClr val="FFFF00"/>
            </a:gs>
            <a:gs pos="90000">
              <a:srgbClr val="33CC33"/>
            </a:gs>
            <a:gs pos="100000">
              <a:srgbClr val="33CC33"/>
            </a:gs>
          </a:gsLst>
          <a:lin ang="16200000" scaled="0"/>
        </a:gradFill>
        <a:effectLst>
          <a:outerShdw blurRad="50800" dist="50800" dir="5400000" sx="93000" sy="93000" algn="ctr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softEdge">
          <a:bevelT w="144450" h="6350" prst="relaxedInset"/>
          <a:contourClr>
            <a:schemeClr val="bg1"/>
          </a:contourClr>
        </a:sp3d>
      </dgm:spPr>
    </dgm:pt>
    <dgm:pt modelId="{4C786008-EABC-4AFE-BF7F-3ADDB5681662}" type="pres">
      <dgm:prSet presAssocID="{77370F49-1D57-426E-8242-380DFAC9714B}" presName="arrowDiagram3" presStyleCnt="0"/>
      <dgm:spPr/>
    </dgm:pt>
    <dgm:pt modelId="{723843F0-0068-46B0-8B24-BA256782A5D4}" type="pres">
      <dgm:prSet presAssocID="{18CBC5DD-99A7-4B2E-B8C4-28DA755892CD}" presName="bullet3a" presStyleLbl="node1" presStyleIdx="0" presStyleCnt="3" custScaleX="259233" custScaleY="291721" custLinFactX="-100000" custLinFactNeighborX="-186818" custLinFactNeighborY="-29862"/>
      <dgm:spPr>
        <a:prstGeom prst="star4">
          <a:avLst/>
        </a:prstGeom>
        <a:solidFill>
          <a:srgbClr val="FF9900"/>
        </a:solidFill>
      </dgm:spPr>
    </dgm:pt>
    <dgm:pt modelId="{BA66D8C7-4A89-48CB-854D-4C4061395B15}" type="pres">
      <dgm:prSet presAssocID="{18CBC5DD-99A7-4B2E-B8C4-28DA755892CD}" presName="textBox3a" presStyleLbl="revTx" presStyleIdx="0" presStyleCnt="3" custScaleX="156940" custScaleY="109896" custLinFactNeighborX="4543" custLinFactNeighborY="15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0E42D51-390A-44BB-85CA-8D0CE4B51084}" type="pres">
      <dgm:prSet presAssocID="{8504AED7-5834-4DD0-BB20-CBF1764F44A2}" presName="bullet3b" presStyleLbl="node1" presStyleIdx="1" presStyleCnt="3" custScaleX="278416" custScaleY="256830" custLinFactNeighborX="67357" custLinFactNeighborY="-46306"/>
      <dgm:spPr>
        <a:prstGeom prst="star4">
          <a:avLst/>
        </a:prstGeom>
        <a:solidFill>
          <a:srgbClr val="FFFF00"/>
        </a:solidFill>
      </dgm:spPr>
    </dgm:pt>
    <dgm:pt modelId="{8E5A3ACA-B616-4ACE-BE39-4A94FF54EE42}" type="pres">
      <dgm:prSet presAssocID="{8504AED7-5834-4DD0-BB20-CBF1764F44A2}" presName="textBox3b" presStyleLbl="revTx" presStyleIdx="1" presStyleCnt="3" custScaleX="134631" custScaleY="72763" custLinFactNeighborX="42688" custLinFactNeighborY="-165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034EF9-B3D0-4530-B9C6-BAB26D3B0D71}" type="pres">
      <dgm:prSet presAssocID="{49494227-43AA-4149-87D7-9887A7706D4B}" presName="bullet3c" presStyleLbl="node1" presStyleIdx="2" presStyleCnt="3" custScaleX="220705" custScaleY="216708" custLinFactX="64120" custLinFactNeighborX="100000" custLinFactNeighborY="-20775"/>
      <dgm:spPr>
        <a:prstGeom prst="star4">
          <a:avLst/>
        </a:prstGeom>
        <a:solidFill>
          <a:srgbClr val="00CC66"/>
        </a:solidFill>
      </dgm:spPr>
    </dgm:pt>
    <dgm:pt modelId="{B880AC70-52EA-42F8-9721-2FF47ED705F9}" type="pres">
      <dgm:prSet presAssocID="{49494227-43AA-4149-87D7-9887A7706D4B}" presName="textBox3c" presStyleLbl="revTx" presStyleIdx="2" presStyleCnt="3" custScaleX="150788" custScaleY="72231" custLinFactNeighborX="53872" custLinFactNeighborY="23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8EDB754-1E77-4E25-B17B-A18303EF605F}" type="presOf" srcId="{77370F49-1D57-426E-8242-380DFAC9714B}" destId="{E6248FB2-B691-49FC-A057-3C33C3740420}" srcOrd="0" destOrd="0" presId="urn:microsoft.com/office/officeart/2005/8/layout/arrow2"/>
    <dgm:cxn modelId="{6C343A56-9954-4703-A251-2C8E91978DD7}" type="presOf" srcId="{8504AED7-5834-4DD0-BB20-CBF1764F44A2}" destId="{8E5A3ACA-B616-4ACE-BE39-4A94FF54EE42}" srcOrd="0" destOrd="0" presId="urn:microsoft.com/office/officeart/2005/8/layout/arrow2"/>
    <dgm:cxn modelId="{0AE85A03-CC03-4E9B-A111-5063B1D437E6}" type="presOf" srcId="{49494227-43AA-4149-87D7-9887A7706D4B}" destId="{B880AC70-52EA-42F8-9721-2FF47ED705F9}" srcOrd="0" destOrd="0" presId="urn:microsoft.com/office/officeart/2005/8/layout/arrow2"/>
    <dgm:cxn modelId="{0BFB5C0D-B2DD-4713-80BE-1A360A96E0E7}" type="presOf" srcId="{18CBC5DD-99A7-4B2E-B8C4-28DA755892CD}" destId="{BA66D8C7-4A89-48CB-854D-4C4061395B15}" srcOrd="0" destOrd="0" presId="urn:microsoft.com/office/officeart/2005/8/layout/arrow2"/>
    <dgm:cxn modelId="{32F7C660-11A4-4744-AC90-72555F49C3DF}" srcId="{77370F49-1D57-426E-8242-380DFAC9714B}" destId="{18CBC5DD-99A7-4B2E-B8C4-28DA755892CD}" srcOrd="0" destOrd="0" parTransId="{E7BA844E-29CC-4C21-AE52-7B7F2C1683F8}" sibTransId="{928B355B-DC50-42E1-8A43-2F2DE100AAA9}"/>
    <dgm:cxn modelId="{CE6B58C0-0EB6-41AA-A644-4C78E9594D20}" srcId="{77370F49-1D57-426E-8242-380DFAC9714B}" destId="{49494227-43AA-4149-87D7-9887A7706D4B}" srcOrd="2" destOrd="0" parTransId="{CF60CC9F-7967-455E-A0B5-9D63235746F6}" sibTransId="{134E71AE-5BC9-45F6-8C97-422408D97230}"/>
    <dgm:cxn modelId="{E5692D08-5CAD-4501-81E0-4A75D8D49108}" srcId="{77370F49-1D57-426E-8242-380DFAC9714B}" destId="{8504AED7-5834-4DD0-BB20-CBF1764F44A2}" srcOrd="1" destOrd="0" parTransId="{5AF1E34A-D055-4F21-8FC1-1DD95B07B67E}" sibTransId="{CACB3DA7-52E5-43F6-978F-443A8BDCD64B}"/>
    <dgm:cxn modelId="{E4C17652-D188-4C57-BB4C-C2581E4812C4}" type="presParOf" srcId="{E6248FB2-B691-49FC-A057-3C33C3740420}" destId="{0A3A11FA-17D2-4728-96A0-D5CA82D19B63}" srcOrd="0" destOrd="0" presId="urn:microsoft.com/office/officeart/2005/8/layout/arrow2"/>
    <dgm:cxn modelId="{1EEBF8F9-F847-4FDB-8152-6BDE907DF346}" type="presParOf" srcId="{E6248FB2-B691-49FC-A057-3C33C3740420}" destId="{4C786008-EABC-4AFE-BF7F-3ADDB5681662}" srcOrd="1" destOrd="0" presId="urn:microsoft.com/office/officeart/2005/8/layout/arrow2"/>
    <dgm:cxn modelId="{53FE2E8F-3190-4BAE-BE71-4BA41D3B18C3}" type="presParOf" srcId="{4C786008-EABC-4AFE-BF7F-3ADDB5681662}" destId="{723843F0-0068-46B0-8B24-BA256782A5D4}" srcOrd="0" destOrd="0" presId="urn:microsoft.com/office/officeart/2005/8/layout/arrow2"/>
    <dgm:cxn modelId="{D669C876-331E-4854-842E-20B9577C0A96}" type="presParOf" srcId="{4C786008-EABC-4AFE-BF7F-3ADDB5681662}" destId="{BA66D8C7-4A89-48CB-854D-4C4061395B15}" srcOrd="1" destOrd="0" presId="urn:microsoft.com/office/officeart/2005/8/layout/arrow2"/>
    <dgm:cxn modelId="{18E6A78E-2F85-4974-8594-6818EC4573D1}" type="presParOf" srcId="{4C786008-EABC-4AFE-BF7F-3ADDB5681662}" destId="{F0E42D51-390A-44BB-85CA-8D0CE4B51084}" srcOrd="2" destOrd="0" presId="urn:microsoft.com/office/officeart/2005/8/layout/arrow2"/>
    <dgm:cxn modelId="{E685725E-3EFB-4EF8-AE18-A0FFDC7DE5AC}" type="presParOf" srcId="{4C786008-EABC-4AFE-BF7F-3ADDB5681662}" destId="{8E5A3ACA-B616-4ACE-BE39-4A94FF54EE42}" srcOrd="3" destOrd="0" presId="urn:microsoft.com/office/officeart/2005/8/layout/arrow2"/>
    <dgm:cxn modelId="{9B8007AA-5476-42C9-A366-6849FA98A21E}" type="presParOf" srcId="{4C786008-EABC-4AFE-BF7F-3ADDB5681662}" destId="{98034EF9-B3D0-4530-B9C6-BAB26D3B0D71}" srcOrd="4" destOrd="0" presId="urn:microsoft.com/office/officeart/2005/8/layout/arrow2"/>
    <dgm:cxn modelId="{E43F648C-0E2A-44ED-8B23-3DBD41F60450}" type="presParOf" srcId="{4C786008-EABC-4AFE-BF7F-3ADDB5681662}" destId="{B880AC70-52EA-42F8-9721-2FF47ED705F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A7BC21-5AD1-48A8-8A90-727629527DB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2126C36-A05B-42B6-ADD9-607173EDBBDC}">
      <dgm:prSet phldrT="[Texte]"/>
      <dgm:spPr>
        <a:solidFill>
          <a:srgbClr val="FF0000"/>
        </a:solidFill>
      </dgm:spPr>
      <dgm:t>
        <a:bodyPr/>
        <a:lstStyle/>
        <a:p>
          <a:r>
            <a:rPr lang="fr-FR" b="1" dirty="0" smtClean="0"/>
            <a:t>Large/Medium</a:t>
          </a:r>
        </a:p>
        <a:p>
          <a:r>
            <a:rPr lang="fr-FR" b="1" dirty="0" smtClean="0"/>
            <a:t>Size </a:t>
          </a:r>
          <a:r>
            <a:rPr lang="fr-FR" b="1" dirty="0" err="1" smtClean="0"/>
            <a:t>labs</a:t>
          </a:r>
          <a:endParaRPr lang="fr-FR" b="1" dirty="0"/>
        </a:p>
      </dgm:t>
    </dgm:pt>
    <dgm:pt modelId="{83424948-213F-457A-A784-E1CFC8F7D7AD}" type="parTrans" cxnId="{B4896DCF-1428-44F1-A57E-9E5546281D5B}">
      <dgm:prSet/>
      <dgm:spPr/>
      <dgm:t>
        <a:bodyPr/>
        <a:lstStyle/>
        <a:p>
          <a:endParaRPr lang="fr-FR"/>
        </a:p>
      </dgm:t>
    </dgm:pt>
    <dgm:pt modelId="{551BD6E3-C6F3-4AF9-8801-DAFAF6E2125E}" type="sibTrans" cxnId="{B4896DCF-1428-44F1-A57E-9E5546281D5B}">
      <dgm:prSet/>
      <dgm:spPr>
        <a:solidFill>
          <a:srgbClr val="00CC66"/>
        </a:solidFill>
      </dgm:spPr>
      <dgm:t>
        <a:bodyPr/>
        <a:lstStyle/>
        <a:p>
          <a:endParaRPr lang="fr-FR"/>
        </a:p>
      </dgm:t>
    </dgm:pt>
    <dgm:pt modelId="{F36B7653-1607-4D9D-8497-10807E882D29}">
      <dgm:prSet phldrT="[Texte]"/>
      <dgm:spPr>
        <a:solidFill>
          <a:srgbClr val="7030A0"/>
        </a:solidFill>
      </dgm:spPr>
      <dgm:t>
        <a:bodyPr/>
        <a:lstStyle/>
        <a:p>
          <a:r>
            <a:rPr lang="en-US" b="1" noProof="0" dirty="0" smtClean="0"/>
            <a:t>University</a:t>
          </a:r>
          <a:endParaRPr lang="en-US" b="1" noProof="0" dirty="0"/>
        </a:p>
      </dgm:t>
    </dgm:pt>
    <dgm:pt modelId="{243511A3-06EE-4F44-8002-4068A6B83C2A}" type="parTrans" cxnId="{DEC43E2D-2116-4CCC-B092-5A99697C6BF8}">
      <dgm:prSet/>
      <dgm:spPr/>
      <dgm:t>
        <a:bodyPr/>
        <a:lstStyle/>
        <a:p>
          <a:endParaRPr lang="fr-FR"/>
        </a:p>
      </dgm:t>
    </dgm:pt>
    <dgm:pt modelId="{0AC73B5E-8944-4218-91E4-1B4835B0100B}" type="sibTrans" cxnId="{DEC43E2D-2116-4CCC-B092-5A99697C6BF8}">
      <dgm:prSet/>
      <dgm:spPr>
        <a:solidFill>
          <a:srgbClr val="00CC66"/>
        </a:solidFill>
      </dgm:spPr>
      <dgm:t>
        <a:bodyPr/>
        <a:lstStyle/>
        <a:p>
          <a:endParaRPr lang="fr-FR"/>
        </a:p>
      </dgm:t>
    </dgm:pt>
    <dgm:pt modelId="{DB958E49-D1A0-465C-8BD4-FA75840E7A7B}">
      <dgm:prSet phldrT="[Texte]"/>
      <dgm:spPr>
        <a:solidFill>
          <a:srgbClr val="0070C0"/>
        </a:solidFill>
      </dgm:spPr>
      <dgm:t>
        <a:bodyPr/>
        <a:lstStyle/>
        <a:p>
          <a:r>
            <a:rPr lang="en-US" b="1" noProof="0" dirty="0" smtClean="0"/>
            <a:t>Industry</a:t>
          </a:r>
          <a:endParaRPr lang="en-US" b="1" noProof="0" dirty="0"/>
        </a:p>
      </dgm:t>
    </dgm:pt>
    <dgm:pt modelId="{9CF6C81F-0ABF-4020-AA2F-DF873AFFE140}" type="parTrans" cxnId="{E7E5C48A-F27E-4A29-AF79-1B13280D2967}">
      <dgm:prSet/>
      <dgm:spPr/>
      <dgm:t>
        <a:bodyPr/>
        <a:lstStyle/>
        <a:p>
          <a:endParaRPr lang="fr-FR"/>
        </a:p>
      </dgm:t>
    </dgm:pt>
    <dgm:pt modelId="{8954AB40-9054-4E98-8EDC-46E2ECD72B83}" type="sibTrans" cxnId="{E7E5C48A-F27E-4A29-AF79-1B13280D2967}">
      <dgm:prSet/>
      <dgm:spPr>
        <a:solidFill>
          <a:srgbClr val="00CC66"/>
        </a:solidFill>
      </dgm:spPr>
      <dgm:t>
        <a:bodyPr/>
        <a:lstStyle/>
        <a:p>
          <a:endParaRPr lang="fr-FR"/>
        </a:p>
      </dgm:t>
    </dgm:pt>
    <dgm:pt modelId="{892039D5-17E7-4B08-9EA4-661372C9FCC6}" type="pres">
      <dgm:prSet presAssocID="{A6A7BC21-5AD1-48A8-8A90-727629527D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8DE8119-73FF-4F85-98E2-66CEBAD0AC76}" type="pres">
      <dgm:prSet presAssocID="{42126C36-A05B-42B6-ADD9-607173EDBBDC}" presName="node" presStyleLbl="node1" presStyleIdx="0" presStyleCnt="3" custScaleX="11612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2660DD3-A5D8-4904-B3AB-753D1473EACE}" type="pres">
      <dgm:prSet presAssocID="{551BD6E3-C6F3-4AF9-8801-DAFAF6E2125E}" presName="sibTrans" presStyleLbl="sibTrans2D1" presStyleIdx="0" presStyleCnt="3" custScaleX="141535" custScaleY="187985" custLinFactNeighborX="31807"/>
      <dgm:spPr/>
      <dgm:t>
        <a:bodyPr/>
        <a:lstStyle/>
        <a:p>
          <a:endParaRPr lang="fr-FR"/>
        </a:p>
      </dgm:t>
    </dgm:pt>
    <dgm:pt modelId="{7CB91D1F-E163-4265-A63D-E19AF9E3B597}" type="pres">
      <dgm:prSet presAssocID="{551BD6E3-C6F3-4AF9-8801-DAFAF6E2125E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A7884B7A-30FA-4584-BB90-7899287B646D}" type="pres">
      <dgm:prSet presAssocID="{DB958E49-D1A0-465C-8BD4-FA75840E7A7B}" presName="node" presStyleLbl="node1" presStyleIdx="1" presStyleCnt="3" custRadScaleRad="116226" custRadScaleInc="-730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BB89E19-19B9-4B62-9F46-DB6CCECD5003}" type="pres">
      <dgm:prSet presAssocID="{8954AB40-9054-4E98-8EDC-46E2ECD72B83}" presName="sibTrans" presStyleLbl="sibTrans2D1" presStyleIdx="1" presStyleCnt="3" custScaleX="114407" custScaleY="190844"/>
      <dgm:spPr/>
      <dgm:t>
        <a:bodyPr/>
        <a:lstStyle/>
        <a:p>
          <a:endParaRPr lang="fr-FR"/>
        </a:p>
      </dgm:t>
    </dgm:pt>
    <dgm:pt modelId="{6123185F-C353-4403-90B0-21FF0BB460C7}" type="pres">
      <dgm:prSet presAssocID="{8954AB40-9054-4E98-8EDC-46E2ECD72B83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CAACD192-C7D6-4E90-B46C-1134E0380F84}" type="pres">
      <dgm:prSet presAssocID="{F36B7653-1607-4D9D-8497-10807E882D29}" presName="node" presStyleLbl="node1" presStyleIdx="2" presStyleCnt="3" custRadScaleRad="109921" custRadScaleInc="466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48193A0-9D72-410A-AE60-CFA436AB4DB9}" type="pres">
      <dgm:prSet presAssocID="{0AC73B5E-8944-4218-91E4-1B4835B0100B}" presName="sibTrans" presStyleLbl="sibTrans2D1" presStyleIdx="2" presStyleCnt="3" custScaleX="145092" custScaleY="191295" custLinFactNeighborX="-29816"/>
      <dgm:spPr/>
      <dgm:t>
        <a:bodyPr/>
        <a:lstStyle/>
        <a:p>
          <a:endParaRPr lang="fr-FR"/>
        </a:p>
      </dgm:t>
    </dgm:pt>
    <dgm:pt modelId="{A9F9AE52-1E29-4013-B655-DF5C8E5BD641}" type="pres">
      <dgm:prSet presAssocID="{0AC73B5E-8944-4218-91E4-1B4835B0100B}" presName="connectorText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B4896DCF-1428-44F1-A57E-9E5546281D5B}" srcId="{A6A7BC21-5AD1-48A8-8A90-727629527DB7}" destId="{42126C36-A05B-42B6-ADD9-607173EDBBDC}" srcOrd="0" destOrd="0" parTransId="{83424948-213F-457A-A784-E1CFC8F7D7AD}" sibTransId="{551BD6E3-C6F3-4AF9-8801-DAFAF6E2125E}"/>
    <dgm:cxn modelId="{E83D56EF-C85B-498D-98CC-1BFBE589A538}" type="presOf" srcId="{0AC73B5E-8944-4218-91E4-1B4835B0100B}" destId="{B48193A0-9D72-410A-AE60-CFA436AB4DB9}" srcOrd="0" destOrd="0" presId="urn:microsoft.com/office/officeart/2005/8/layout/cycle7"/>
    <dgm:cxn modelId="{85B22704-BAE1-42FD-AF38-451A4D6CE58B}" type="presOf" srcId="{8954AB40-9054-4E98-8EDC-46E2ECD72B83}" destId="{FBB89E19-19B9-4B62-9F46-DB6CCECD5003}" srcOrd="0" destOrd="0" presId="urn:microsoft.com/office/officeart/2005/8/layout/cycle7"/>
    <dgm:cxn modelId="{DEC43E2D-2116-4CCC-B092-5A99697C6BF8}" srcId="{A6A7BC21-5AD1-48A8-8A90-727629527DB7}" destId="{F36B7653-1607-4D9D-8497-10807E882D29}" srcOrd="2" destOrd="0" parTransId="{243511A3-06EE-4F44-8002-4068A6B83C2A}" sibTransId="{0AC73B5E-8944-4218-91E4-1B4835B0100B}"/>
    <dgm:cxn modelId="{D522014B-8BA4-4267-8AE2-743C52097F3D}" type="presOf" srcId="{DB958E49-D1A0-465C-8BD4-FA75840E7A7B}" destId="{A7884B7A-30FA-4584-BB90-7899287B646D}" srcOrd="0" destOrd="0" presId="urn:microsoft.com/office/officeart/2005/8/layout/cycle7"/>
    <dgm:cxn modelId="{E7E5C48A-F27E-4A29-AF79-1B13280D2967}" srcId="{A6A7BC21-5AD1-48A8-8A90-727629527DB7}" destId="{DB958E49-D1A0-465C-8BD4-FA75840E7A7B}" srcOrd="1" destOrd="0" parTransId="{9CF6C81F-0ABF-4020-AA2F-DF873AFFE140}" sibTransId="{8954AB40-9054-4E98-8EDC-46E2ECD72B83}"/>
    <dgm:cxn modelId="{A110D11D-58D6-42E4-A780-2416E0D2A401}" type="presOf" srcId="{F36B7653-1607-4D9D-8497-10807E882D29}" destId="{CAACD192-C7D6-4E90-B46C-1134E0380F84}" srcOrd="0" destOrd="0" presId="urn:microsoft.com/office/officeart/2005/8/layout/cycle7"/>
    <dgm:cxn modelId="{B2D86286-F918-430F-B8C7-25DAF341BD66}" type="presOf" srcId="{551BD6E3-C6F3-4AF9-8801-DAFAF6E2125E}" destId="{52660DD3-A5D8-4904-B3AB-753D1473EACE}" srcOrd="0" destOrd="0" presId="urn:microsoft.com/office/officeart/2005/8/layout/cycle7"/>
    <dgm:cxn modelId="{C9BBE814-F6C8-4BA3-A105-86F52B587040}" type="presOf" srcId="{551BD6E3-C6F3-4AF9-8801-DAFAF6E2125E}" destId="{7CB91D1F-E163-4265-A63D-E19AF9E3B597}" srcOrd="1" destOrd="0" presId="urn:microsoft.com/office/officeart/2005/8/layout/cycle7"/>
    <dgm:cxn modelId="{B77767F1-EBB2-46EF-AC2F-338744FE0816}" type="presOf" srcId="{0AC73B5E-8944-4218-91E4-1B4835B0100B}" destId="{A9F9AE52-1E29-4013-B655-DF5C8E5BD641}" srcOrd="1" destOrd="0" presId="urn:microsoft.com/office/officeart/2005/8/layout/cycle7"/>
    <dgm:cxn modelId="{693401C5-014D-4492-931E-AE4470322C7F}" type="presOf" srcId="{8954AB40-9054-4E98-8EDC-46E2ECD72B83}" destId="{6123185F-C353-4403-90B0-21FF0BB460C7}" srcOrd="1" destOrd="0" presId="urn:microsoft.com/office/officeart/2005/8/layout/cycle7"/>
    <dgm:cxn modelId="{746578F1-4ED4-4BDB-A1A8-8D23150263EF}" type="presOf" srcId="{A6A7BC21-5AD1-48A8-8A90-727629527DB7}" destId="{892039D5-17E7-4B08-9EA4-661372C9FCC6}" srcOrd="0" destOrd="0" presId="urn:microsoft.com/office/officeart/2005/8/layout/cycle7"/>
    <dgm:cxn modelId="{EE887FBE-5743-44DD-B5D0-796F2FD10A66}" type="presOf" srcId="{42126C36-A05B-42B6-ADD9-607173EDBBDC}" destId="{68DE8119-73FF-4F85-98E2-66CEBAD0AC76}" srcOrd="0" destOrd="0" presId="urn:microsoft.com/office/officeart/2005/8/layout/cycle7"/>
    <dgm:cxn modelId="{4C577C85-3EEF-4C82-A5E2-831296B0E8D6}" type="presParOf" srcId="{892039D5-17E7-4B08-9EA4-661372C9FCC6}" destId="{68DE8119-73FF-4F85-98E2-66CEBAD0AC76}" srcOrd="0" destOrd="0" presId="urn:microsoft.com/office/officeart/2005/8/layout/cycle7"/>
    <dgm:cxn modelId="{0975FCCF-AC26-4355-9F20-EC0041219BDF}" type="presParOf" srcId="{892039D5-17E7-4B08-9EA4-661372C9FCC6}" destId="{52660DD3-A5D8-4904-B3AB-753D1473EACE}" srcOrd="1" destOrd="0" presId="urn:microsoft.com/office/officeart/2005/8/layout/cycle7"/>
    <dgm:cxn modelId="{409CF248-3650-401A-B538-2B4EDA66A871}" type="presParOf" srcId="{52660DD3-A5D8-4904-B3AB-753D1473EACE}" destId="{7CB91D1F-E163-4265-A63D-E19AF9E3B597}" srcOrd="0" destOrd="0" presId="urn:microsoft.com/office/officeart/2005/8/layout/cycle7"/>
    <dgm:cxn modelId="{A7807B3D-E2B6-4082-81A0-30741B6B4877}" type="presParOf" srcId="{892039D5-17E7-4B08-9EA4-661372C9FCC6}" destId="{A7884B7A-30FA-4584-BB90-7899287B646D}" srcOrd="2" destOrd="0" presId="urn:microsoft.com/office/officeart/2005/8/layout/cycle7"/>
    <dgm:cxn modelId="{F161C257-77B1-4826-8ACB-95A2529ED3D4}" type="presParOf" srcId="{892039D5-17E7-4B08-9EA4-661372C9FCC6}" destId="{FBB89E19-19B9-4B62-9F46-DB6CCECD5003}" srcOrd="3" destOrd="0" presId="urn:microsoft.com/office/officeart/2005/8/layout/cycle7"/>
    <dgm:cxn modelId="{C2A5CF83-B00F-480C-9296-4A22BDD71477}" type="presParOf" srcId="{FBB89E19-19B9-4B62-9F46-DB6CCECD5003}" destId="{6123185F-C353-4403-90B0-21FF0BB460C7}" srcOrd="0" destOrd="0" presId="urn:microsoft.com/office/officeart/2005/8/layout/cycle7"/>
    <dgm:cxn modelId="{071DDF4B-BE13-4215-9896-648316626E2A}" type="presParOf" srcId="{892039D5-17E7-4B08-9EA4-661372C9FCC6}" destId="{CAACD192-C7D6-4E90-B46C-1134E0380F84}" srcOrd="4" destOrd="0" presId="urn:microsoft.com/office/officeart/2005/8/layout/cycle7"/>
    <dgm:cxn modelId="{728A9163-E119-47EE-9FD4-6F77729F3356}" type="presParOf" srcId="{892039D5-17E7-4B08-9EA4-661372C9FCC6}" destId="{B48193A0-9D72-410A-AE60-CFA436AB4DB9}" srcOrd="5" destOrd="0" presId="urn:microsoft.com/office/officeart/2005/8/layout/cycle7"/>
    <dgm:cxn modelId="{338B95FA-64CE-4BF1-A963-2282C4DB659F}" type="presParOf" srcId="{B48193A0-9D72-410A-AE60-CFA436AB4DB9}" destId="{A9F9AE52-1E29-4013-B655-DF5C8E5BD641}" srcOrd="0" destOrd="0" presId="urn:microsoft.com/office/officeart/2005/8/layout/cycle7"/>
  </dgm:cxnLst>
  <dgm:bg>
    <a:solidFill>
      <a:srgbClr val="FFFF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497463-F55D-4262-8D0B-22A4BA73CBF7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2D7F121-160D-4C6D-869A-CDE167908215}">
      <dgm:prSet phldrT="[Texte]" custT="1"/>
      <dgm:spPr>
        <a:solidFill>
          <a:srgbClr val="FFCC00"/>
        </a:solidFill>
        <a:ln>
          <a:noFill/>
        </a:ln>
      </dgm:spPr>
      <dgm:t>
        <a:bodyPr/>
        <a:lstStyle/>
        <a:p>
          <a:r>
            <a:rPr lang="fr-FR" sz="3600" dirty="0" smtClean="0"/>
            <a:t>R&amp;D </a:t>
          </a:r>
          <a:r>
            <a:rPr lang="fr-FR" sz="3600" dirty="0" err="1" smtClean="0"/>
            <a:t>projects</a:t>
          </a:r>
          <a:endParaRPr lang="fr-FR" sz="3600" dirty="0"/>
        </a:p>
      </dgm:t>
    </dgm:pt>
    <dgm:pt modelId="{8F9AD877-4C8A-46BE-AF1C-7F69642392BF}" type="parTrans" cxnId="{5BA37EC7-9155-4F25-BF4A-9D1B551DC254}">
      <dgm:prSet/>
      <dgm:spPr/>
      <dgm:t>
        <a:bodyPr/>
        <a:lstStyle/>
        <a:p>
          <a:endParaRPr lang="fr-FR"/>
        </a:p>
      </dgm:t>
    </dgm:pt>
    <dgm:pt modelId="{ECD78763-43D8-4A58-A6FC-127C9980EFA2}" type="sibTrans" cxnId="{5BA37EC7-9155-4F25-BF4A-9D1B551DC254}">
      <dgm:prSet/>
      <dgm:spPr>
        <a:gradFill rotWithShape="0">
          <a:gsLst>
            <a:gs pos="40000">
              <a:srgbClr val="FFC000"/>
            </a:gs>
            <a:gs pos="100000">
              <a:srgbClr val="C00000"/>
            </a:gs>
            <a:gs pos="100000">
              <a:srgbClr val="D1C39F"/>
            </a:gs>
          </a:gsLst>
          <a:lin ang="3600000" scaled="0"/>
        </a:gradFill>
      </dgm:spPr>
      <dgm:t>
        <a:bodyPr/>
        <a:lstStyle/>
        <a:p>
          <a:endParaRPr lang="fr-FR"/>
        </a:p>
      </dgm:t>
    </dgm:pt>
    <dgm:pt modelId="{498CA280-BCF4-49B8-9C98-3FCAAD3E9553}">
      <dgm:prSet phldrT="[Texte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fr-FR" sz="3600" dirty="0" smtClean="0"/>
            <a:t>Test Infrastructures</a:t>
          </a:r>
          <a:endParaRPr lang="fr-FR" sz="3600" dirty="0"/>
        </a:p>
      </dgm:t>
    </dgm:pt>
    <dgm:pt modelId="{D8A60736-B4A9-4B61-9EED-6A460725B211}" type="parTrans" cxnId="{23283932-6631-4B75-ACBF-3FE5A61EE3A1}">
      <dgm:prSet/>
      <dgm:spPr/>
      <dgm:t>
        <a:bodyPr/>
        <a:lstStyle/>
        <a:p>
          <a:endParaRPr lang="fr-FR"/>
        </a:p>
      </dgm:t>
    </dgm:pt>
    <dgm:pt modelId="{EBFD576C-8827-48B9-A84C-0764FAE593F2}" type="sibTrans" cxnId="{23283932-6631-4B75-ACBF-3FE5A61EE3A1}">
      <dgm:prSet/>
      <dgm:spPr>
        <a:gradFill rotWithShape="0">
          <a:gsLst>
            <a:gs pos="13000">
              <a:srgbClr val="33CC33"/>
            </a:gs>
            <a:gs pos="100000">
              <a:srgbClr val="C00000"/>
            </a:gs>
            <a:gs pos="100000">
              <a:srgbClr val="D1C39F"/>
            </a:gs>
          </a:gsLst>
          <a:lin ang="0" scaled="0"/>
        </a:gradFill>
      </dgm:spPr>
      <dgm:t>
        <a:bodyPr/>
        <a:lstStyle/>
        <a:p>
          <a:endParaRPr lang="fr-FR"/>
        </a:p>
      </dgm:t>
    </dgm:pt>
    <dgm:pt modelId="{0EE7D5B4-9AFE-486E-9A4B-FC8EC96FEC45}">
      <dgm:prSet phldrT="[Texte]" custT="1"/>
      <dgm:spPr>
        <a:solidFill>
          <a:srgbClr val="00CC66"/>
        </a:solidFill>
        <a:ln>
          <a:noFill/>
        </a:ln>
      </dgm:spPr>
      <dgm:t>
        <a:bodyPr/>
        <a:lstStyle/>
        <a:p>
          <a:r>
            <a:rPr lang="fr-FR" sz="3600" dirty="0" smtClean="0"/>
            <a:t>Education and Training</a:t>
          </a:r>
          <a:endParaRPr lang="fr-FR" sz="3600" dirty="0"/>
        </a:p>
      </dgm:t>
    </dgm:pt>
    <dgm:pt modelId="{53E58613-6541-4891-B834-8FA6D381523A}" type="parTrans" cxnId="{0550CDF3-4A7C-4F87-AC3C-BC43D990ECAA}">
      <dgm:prSet/>
      <dgm:spPr/>
      <dgm:t>
        <a:bodyPr/>
        <a:lstStyle/>
        <a:p>
          <a:endParaRPr lang="fr-FR"/>
        </a:p>
      </dgm:t>
    </dgm:pt>
    <dgm:pt modelId="{FF092F58-4A69-4EFD-80C6-1652DF675C92}" type="sibTrans" cxnId="{0550CDF3-4A7C-4F87-AC3C-BC43D990ECAA}">
      <dgm:prSet/>
      <dgm:spPr>
        <a:gradFill rotWithShape="0">
          <a:gsLst>
            <a:gs pos="50000">
              <a:srgbClr val="FFC000"/>
            </a:gs>
            <a:gs pos="100000">
              <a:srgbClr val="00B050"/>
            </a:gs>
            <a:gs pos="100000">
              <a:srgbClr val="D1C39F"/>
            </a:gs>
          </a:gsLst>
          <a:lin ang="7200000" scaled="0"/>
        </a:gradFill>
      </dgm:spPr>
      <dgm:t>
        <a:bodyPr/>
        <a:lstStyle/>
        <a:p>
          <a:endParaRPr lang="fr-FR"/>
        </a:p>
      </dgm:t>
    </dgm:pt>
    <dgm:pt modelId="{C51F71A7-9FDE-431C-9E1D-8BD187B67699}" type="pres">
      <dgm:prSet presAssocID="{72497463-F55D-4262-8D0B-22A4BA73CB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F67337B-48ED-4C50-A41E-29E60481B65F}" type="pres">
      <dgm:prSet presAssocID="{42D7F121-160D-4C6D-869A-CDE167908215}" presName="node" presStyleLbl="node1" presStyleIdx="0" presStyleCnt="3" custScaleX="86954" custScaleY="7844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4D872D-E60F-4CCD-8AA4-C9D708C217BC}" type="pres">
      <dgm:prSet presAssocID="{ECD78763-43D8-4A58-A6FC-127C9980EFA2}" presName="sibTrans" presStyleLbl="sibTrans2D1" presStyleIdx="0" presStyleCnt="3" custScaleX="152478" custScaleY="161715" custLinFactNeighborX="31334" custLinFactNeighborY="-11617"/>
      <dgm:spPr/>
      <dgm:t>
        <a:bodyPr/>
        <a:lstStyle/>
        <a:p>
          <a:endParaRPr lang="fr-FR"/>
        </a:p>
      </dgm:t>
    </dgm:pt>
    <dgm:pt modelId="{0CAB58CA-4471-4AA7-BCC4-815A3C8714DB}" type="pres">
      <dgm:prSet presAssocID="{ECD78763-43D8-4A58-A6FC-127C9980EFA2}" presName="connectorText" presStyleLbl="sibTrans2D1" presStyleIdx="0" presStyleCnt="3"/>
      <dgm:spPr/>
      <dgm:t>
        <a:bodyPr/>
        <a:lstStyle/>
        <a:p>
          <a:endParaRPr lang="fr-FR"/>
        </a:p>
      </dgm:t>
    </dgm:pt>
    <dgm:pt modelId="{03F7DB26-AFE4-4007-9675-DFD9CB02ABEE}" type="pres">
      <dgm:prSet presAssocID="{498CA280-BCF4-49B8-9C98-3FCAAD3E9553}" presName="node" presStyleLbl="node1" presStyleIdx="1" presStyleCnt="3" custScaleX="88624" custScaleY="9980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CF1DFF8-A14A-4ACE-982D-3F9C2B83DA53}" type="pres">
      <dgm:prSet presAssocID="{EBFD576C-8827-48B9-A84C-0764FAE593F2}" presName="sibTrans" presStyleLbl="sibTrans2D1" presStyleIdx="1" presStyleCnt="3" custScaleX="117714" custScaleY="138310"/>
      <dgm:spPr/>
      <dgm:t>
        <a:bodyPr/>
        <a:lstStyle/>
        <a:p>
          <a:endParaRPr lang="fr-FR"/>
        </a:p>
      </dgm:t>
    </dgm:pt>
    <dgm:pt modelId="{CA85B38B-9242-4B21-ADC1-DE1948840FF4}" type="pres">
      <dgm:prSet presAssocID="{EBFD576C-8827-48B9-A84C-0764FAE593F2}" presName="connectorText" presStyleLbl="sibTrans2D1" presStyleIdx="1" presStyleCnt="3"/>
      <dgm:spPr/>
      <dgm:t>
        <a:bodyPr/>
        <a:lstStyle/>
        <a:p>
          <a:endParaRPr lang="fr-FR"/>
        </a:p>
      </dgm:t>
    </dgm:pt>
    <dgm:pt modelId="{459AE8EF-09A8-455E-8C60-EF0A02DA99CD}" type="pres">
      <dgm:prSet presAssocID="{0EE7D5B4-9AFE-486E-9A4B-FC8EC96FEC45}" presName="node" presStyleLbl="node1" presStyleIdx="2" presStyleCnt="3" custScaleX="85284" custScaleY="9053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6914F3-3E13-4061-8D57-89A32EDD64ED}" type="pres">
      <dgm:prSet presAssocID="{FF092F58-4A69-4EFD-80C6-1652DF675C92}" presName="sibTrans" presStyleLbl="sibTrans2D1" presStyleIdx="2" presStyleCnt="3" custScaleX="168759" custScaleY="180240" custLinFactNeighborX="-50862" custLinFactNeighborY="-1639"/>
      <dgm:spPr/>
      <dgm:t>
        <a:bodyPr/>
        <a:lstStyle/>
        <a:p>
          <a:endParaRPr lang="fr-FR"/>
        </a:p>
      </dgm:t>
    </dgm:pt>
    <dgm:pt modelId="{5FF7A683-A996-461E-9D0E-05FD7B6E4EF5}" type="pres">
      <dgm:prSet presAssocID="{FF092F58-4A69-4EFD-80C6-1652DF675C92}" presName="connectorText" presStyleLbl="sibTrans2D1" presStyleIdx="2" presStyleCnt="3"/>
      <dgm:spPr/>
      <dgm:t>
        <a:bodyPr/>
        <a:lstStyle/>
        <a:p>
          <a:endParaRPr lang="fr-FR"/>
        </a:p>
      </dgm:t>
    </dgm:pt>
  </dgm:ptLst>
  <dgm:cxnLst>
    <dgm:cxn modelId="{5BA37EC7-9155-4F25-BF4A-9D1B551DC254}" srcId="{72497463-F55D-4262-8D0B-22A4BA73CBF7}" destId="{42D7F121-160D-4C6D-869A-CDE167908215}" srcOrd="0" destOrd="0" parTransId="{8F9AD877-4C8A-46BE-AF1C-7F69642392BF}" sibTransId="{ECD78763-43D8-4A58-A6FC-127C9980EFA2}"/>
    <dgm:cxn modelId="{1F8B0B3B-EAFC-460E-98BE-C09F05AE5343}" type="presOf" srcId="{42D7F121-160D-4C6D-869A-CDE167908215}" destId="{AF67337B-48ED-4C50-A41E-29E60481B65F}" srcOrd="0" destOrd="0" presId="urn:microsoft.com/office/officeart/2005/8/layout/cycle7"/>
    <dgm:cxn modelId="{642CC5A3-EFBC-4E6D-AF3A-B1E896C5392C}" type="presOf" srcId="{ECD78763-43D8-4A58-A6FC-127C9980EFA2}" destId="{3D4D872D-E60F-4CCD-8AA4-C9D708C217BC}" srcOrd="0" destOrd="0" presId="urn:microsoft.com/office/officeart/2005/8/layout/cycle7"/>
    <dgm:cxn modelId="{5EB53162-0D29-45A8-AEAB-F17ACF6FFCCC}" type="presOf" srcId="{72497463-F55D-4262-8D0B-22A4BA73CBF7}" destId="{C51F71A7-9FDE-431C-9E1D-8BD187B67699}" srcOrd="0" destOrd="0" presId="urn:microsoft.com/office/officeart/2005/8/layout/cycle7"/>
    <dgm:cxn modelId="{F99C280B-673F-42D9-9F21-4C1DD30C2EFB}" type="presOf" srcId="{498CA280-BCF4-49B8-9C98-3FCAAD3E9553}" destId="{03F7DB26-AFE4-4007-9675-DFD9CB02ABEE}" srcOrd="0" destOrd="0" presId="urn:microsoft.com/office/officeart/2005/8/layout/cycle7"/>
    <dgm:cxn modelId="{992DAC7C-2148-4E0F-B2C4-C16A67273524}" type="presOf" srcId="{EBFD576C-8827-48B9-A84C-0764FAE593F2}" destId="{5CF1DFF8-A14A-4ACE-982D-3F9C2B83DA53}" srcOrd="0" destOrd="0" presId="urn:microsoft.com/office/officeart/2005/8/layout/cycle7"/>
    <dgm:cxn modelId="{0550CDF3-4A7C-4F87-AC3C-BC43D990ECAA}" srcId="{72497463-F55D-4262-8D0B-22A4BA73CBF7}" destId="{0EE7D5B4-9AFE-486E-9A4B-FC8EC96FEC45}" srcOrd="2" destOrd="0" parTransId="{53E58613-6541-4891-B834-8FA6D381523A}" sibTransId="{FF092F58-4A69-4EFD-80C6-1652DF675C92}"/>
    <dgm:cxn modelId="{23283932-6631-4B75-ACBF-3FE5A61EE3A1}" srcId="{72497463-F55D-4262-8D0B-22A4BA73CBF7}" destId="{498CA280-BCF4-49B8-9C98-3FCAAD3E9553}" srcOrd="1" destOrd="0" parTransId="{D8A60736-B4A9-4B61-9EED-6A460725B211}" sibTransId="{EBFD576C-8827-48B9-A84C-0764FAE593F2}"/>
    <dgm:cxn modelId="{1F8F8006-9EB1-4FA7-AD54-76A2BDF04E3A}" type="presOf" srcId="{ECD78763-43D8-4A58-A6FC-127C9980EFA2}" destId="{0CAB58CA-4471-4AA7-BCC4-815A3C8714DB}" srcOrd="1" destOrd="0" presId="urn:microsoft.com/office/officeart/2005/8/layout/cycle7"/>
    <dgm:cxn modelId="{82D41E1A-CE81-41BA-9D0A-AEE7E53AF8BF}" type="presOf" srcId="{FF092F58-4A69-4EFD-80C6-1652DF675C92}" destId="{8B6914F3-3E13-4061-8D57-89A32EDD64ED}" srcOrd="0" destOrd="0" presId="urn:microsoft.com/office/officeart/2005/8/layout/cycle7"/>
    <dgm:cxn modelId="{35F30082-195A-49B8-8C94-38D15AE1DEC0}" type="presOf" srcId="{FF092F58-4A69-4EFD-80C6-1652DF675C92}" destId="{5FF7A683-A996-461E-9D0E-05FD7B6E4EF5}" srcOrd="1" destOrd="0" presId="urn:microsoft.com/office/officeart/2005/8/layout/cycle7"/>
    <dgm:cxn modelId="{87D34BD4-6196-4B55-BD58-5E64B63B9E65}" type="presOf" srcId="{0EE7D5B4-9AFE-486E-9A4B-FC8EC96FEC45}" destId="{459AE8EF-09A8-455E-8C60-EF0A02DA99CD}" srcOrd="0" destOrd="0" presId="urn:microsoft.com/office/officeart/2005/8/layout/cycle7"/>
    <dgm:cxn modelId="{833DAE21-C12D-430B-8E5A-470E31941A18}" type="presOf" srcId="{EBFD576C-8827-48B9-A84C-0764FAE593F2}" destId="{CA85B38B-9242-4B21-ADC1-DE1948840FF4}" srcOrd="1" destOrd="0" presId="urn:microsoft.com/office/officeart/2005/8/layout/cycle7"/>
    <dgm:cxn modelId="{9307D410-975E-4F95-9A7E-1636CE398C1F}" type="presParOf" srcId="{C51F71A7-9FDE-431C-9E1D-8BD187B67699}" destId="{AF67337B-48ED-4C50-A41E-29E60481B65F}" srcOrd="0" destOrd="0" presId="urn:microsoft.com/office/officeart/2005/8/layout/cycle7"/>
    <dgm:cxn modelId="{1FF11759-F804-4E0B-AD36-22B5B213B432}" type="presParOf" srcId="{C51F71A7-9FDE-431C-9E1D-8BD187B67699}" destId="{3D4D872D-E60F-4CCD-8AA4-C9D708C217BC}" srcOrd="1" destOrd="0" presId="urn:microsoft.com/office/officeart/2005/8/layout/cycle7"/>
    <dgm:cxn modelId="{EE724963-F875-460E-A33E-C7BD0C1CAA4B}" type="presParOf" srcId="{3D4D872D-E60F-4CCD-8AA4-C9D708C217BC}" destId="{0CAB58CA-4471-4AA7-BCC4-815A3C8714DB}" srcOrd="0" destOrd="0" presId="urn:microsoft.com/office/officeart/2005/8/layout/cycle7"/>
    <dgm:cxn modelId="{B8743090-4900-4334-BF4A-EE5A47F8CF3D}" type="presParOf" srcId="{C51F71A7-9FDE-431C-9E1D-8BD187B67699}" destId="{03F7DB26-AFE4-4007-9675-DFD9CB02ABEE}" srcOrd="2" destOrd="0" presId="urn:microsoft.com/office/officeart/2005/8/layout/cycle7"/>
    <dgm:cxn modelId="{0BCBF54C-E309-43FD-817F-50BE852983AF}" type="presParOf" srcId="{C51F71A7-9FDE-431C-9E1D-8BD187B67699}" destId="{5CF1DFF8-A14A-4ACE-982D-3F9C2B83DA53}" srcOrd="3" destOrd="0" presId="urn:microsoft.com/office/officeart/2005/8/layout/cycle7"/>
    <dgm:cxn modelId="{E61A9861-C7B2-4FCA-B646-D3645E55101C}" type="presParOf" srcId="{5CF1DFF8-A14A-4ACE-982D-3F9C2B83DA53}" destId="{CA85B38B-9242-4B21-ADC1-DE1948840FF4}" srcOrd="0" destOrd="0" presId="urn:microsoft.com/office/officeart/2005/8/layout/cycle7"/>
    <dgm:cxn modelId="{7B4592AF-D5E5-43E8-8DFF-140D2705AFFE}" type="presParOf" srcId="{C51F71A7-9FDE-431C-9E1D-8BD187B67699}" destId="{459AE8EF-09A8-455E-8C60-EF0A02DA99CD}" srcOrd="4" destOrd="0" presId="urn:microsoft.com/office/officeart/2005/8/layout/cycle7"/>
    <dgm:cxn modelId="{1B2FB2BE-2FB7-4279-BDBF-993FFCE0D4A1}" type="presParOf" srcId="{C51F71A7-9FDE-431C-9E1D-8BD187B67699}" destId="{8B6914F3-3E13-4061-8D57-89A32EDD64ED}" srcOrd="5" destOrd="0" presId="urn:microsoft.com/office/officeart/2005/8/layout/cycle7"/>
    <dgm:cxn modelId="{8F38C7D4-5BDA-477E-BF22-2EC4311D3708}" type="presParOf" srcId="{8B6914F3-3E13-4061-8D57-89A32EDD64ED}" destId="{5FF7A683-A996-461E-9D0E-05FD7B6E4EF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A11FA-17D2-4728-96A0-D5CA82D19B63}">
      <dsp:nvSpPr>
        <dsp:cNvPr id="0" name=""/>
        <dsp:cNvSpPr/>
      </dsp:nvSpPr>
      <dsp:spPr>
        <a:xfrm>
          <a:off x="-188639" y="-32893"/>
          <a:ext cx="9140398" cy="4600637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FF0000"/>
            </a:gs>
            <a:gs pos="31000">
              <a:srgbClr val="FFFF00"/>
            </a:gs>
            <a:gs pos="90000">
              <a:srgbClr val="33CC33"/>
            </a:gs>
            <a:gs pos="100000">
              <a:srgbClr val="33CC33"/>
            </a:gs>
          </a:gsLst>
          <a:lin ang="16200000" scaled="0"/>
        </a:gradFill>
        <a:ln>
          <a:noFill/>
        </a:ln>
        <a:effectLst>
          <a:outerShdw blurRad="50800" dist="50800" dir="5400000" sx="93000" sy="93000" algn="ctr" rotWithShape="0">
            <a:srgbClr val="000000">
              <a:alpha val="43137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softEdg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23843F0-0068-46B0-8B24-BA256782A5D4}">
      <dsp:nvSpPr>
        <dsp:cNvPr id="0" name=""/>
        <dsp:cNvSpPr/>
      </dsp:nvSpPr>
      <dsp:spPr>
        <a:xfrm>
          <a:off x="934593" y="2901849"/>
          <a:ext cx="496136" cy="558314"/>
        </a:xfrm>
        <a:prstGeom prst="star4">
          <a:avLst/>
        </a:prstGeom>
        <a:solidFill>
          <a:srgbClr val="FF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66D8C7-4A89-48CB-854D-4C4061395B15}">
      <dsp:nvSpPr>
        <dsp:cNvPr id="0" name=""/>
        <dsp:cNvSpPr/>
      </dsp:nvSpPr>
      <dsp:spPr>
        <a:xfrm>
          <a:off x="1321216" y="3172371"/>
          <a:ext cx="2691705" cy="1461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412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noProof="0" dirty="0" smtClean="0"/>
            <a:t>Exploratory R&amp;D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Assessment of new ideas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Demonstration of conceptual feasibility of new and innovative principles</a:t>
          </a:r>
        </a:p>
      </dsp:txBody>
      <dsp:txXfrm>
        <a:off x="1321216" y="3172371"/>
        <a:ext cx="2691705" cy="1461159"/>
      </dsp:txXfrm>
    </dsp:sp>
    <dsp:sp modelId="{F0E42D51-390A-44BB-85CA-8D0CE4B51084}">
      <dsp:nvSpPr>
        <dsp:cNvPr id="0" name=""/>
        <dsp:cNvSpPr/>
      </dsp:nvSpPr>
      <dsp:spPr>
        <a:xfrm>
          <a:off x="3249656" y="1460517"/>
          <a:ext cx="963229" cy="888549"/>
        </a:xfrm>
        <a:prstGeom prst="star4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5A3ACA-B616-4ACE-BE39-4A94FF54EE42}">
      <dsp:nvSpPr>
        <dsp:cNvPr id="0" name=""/>
        <dsp:cNvSpPr/>
      </dsp:nvSpPr>
      <dsp:spPr>
        <a:xfrm>
          <a:off x="3946479" y="2364512"/>
          <a:ext cx="2378451" cy="1821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321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noProof="0" dirty="0" smtClean="0"/>
            <a:t>Targeted R&amp;D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Demonstration of the Technical feasibility of all critical components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Demonstration of the feasibility of fully engineered system</a:t>
          </a:r>
          <a:endParaRPr lang="en-US" sz="1600" b="1" kern="1200" noProof="0" dirty="0"/>
        </a:p>
      </dsp:txBody>
      <dsp:txXfrm>
        <a:off x="3946479" y="2364512"/>
        <a:ext cx="2378451" cy="1821073"/>
      </dsp:txXfrm>
    </dsp:sp>
    <dsp:sp modelId="{98034EF9-B3D0-4530-B9C6-BAB26D3B0D71}">
      <dsp:nvSpPr>
        <dsp:cNvPr id="0" name=""/>
        <dsp:cNvSpPr/>
      </dsp:nvSpPr>
      <dsp:spPr>
        <a:xfrm>
          <a:off x="5853387" y="752461"/>
          <a:ext cx="1055998" cy="1036874"/>
        </a:xfrm>
        <a:prstGeom prst="star4">
          <a:avLst/>
        </a:prstGeom>
        <a:solidFill>
          <a:srgbClr val="00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0AC70-52EA-42F8-9721-2FF47ED705F9}">
      <dsp:nvSpPr>
        <dsp:cNvPr id="0" name=""/>
        <dsp:cNvSpPr/>
      </dsp:nvSpPr>
      <dsp:spPr>
        <a:xfrm>
          <a:off x="6099231" y="1889453"/>
          <a:ext cx="2663888" cy="2309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352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noProof="0" dirty="0" smtClean="0"/>
            <a:t>Industrialization R&amp;D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Transfer of technology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Large scale production and cost optimization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noProof="0" dirty="0" smtClean="0"/>
            <a:t>Diversification of Applications </a:t>
          </a:r>
        </a:p>
      </dsp:txBody>
      <dsp:txXfrm>
        <a:off x="6099231" y="1889453"/>
        <a:ext cx="2663888" cy="2309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DE8119-73FF-4F85-98E2-66CEBAD0AC76}">
      <dsp:nvSpPr>
        <dsp:cNvPr id="0" name=""/>
        <dsp:cNvSpPr/>
      </dsp:nvSpPr>
      <dsp:spPr>
        <a:xfrm>
          <a:off x="1789142" y="749"/>
          <a:ext cx="2043045" cy="879705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/>
            <a:t>Large/Medium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/>
            <a:t>Size </a:t>
          </a:r>
          <a:r>
            <a:rPr lang="fr-FR" sz="2100" b="1" kern="1200" dirty="0" err="1" smtClean="0"/>
            <a:t>labs</a:t>
          </a:r>
          <a:endParaRPr lang="fr-FR" sz="2100" b="1" kern="1200" dirty="0"/>
        </a:p>
      </dsp:txBody>
      <dsp:txXfrm>
        <a:off x="1814908" y="26515"/>
        <a:ext cx="1991513" cy="828173"/>
      </dsp:txXfrm>
    </dsp:sp>
    <dsp:sp modelId="{52660DD3-A5D8-4904-B3AB-753D1473EACE}">
      <dsp:nvSpPr>
        <dsp:cNvPr id="0" name=""/>
        <dsp:cNvSpPr/>
      </dsp:nvSpPr>
      <dsp:spPr>
        <a:xfrm rot="3303991">
          <a:off x="3179083" y="1408829"/>
          <a:ext cx="1852747" cy="578799"/>
        </a:xfrm>
        <a:prstGeom prst="leftRightArrow">
          <a:avLst>
            <a:gd name="adj1" fmla="val 60000"/>
            <a:gd name="adj2" fmla="val 50000"/>
          </a:avLst>
        </a:prstGeom>
        <a:solidFill>
          <a:srgbClr val="00CC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>
        <a:off x="3352723" y="1524589"/>
        <a:ext cx="1505467" cy="347279"/>
      </dsp:txXfrm>
    </dsp:sp>
    <dsp:sp modelId="{A7884B7A-30FA-4584-BB90-7899287B646D}">
      <dsp:nvSpPr>
        <dsp:cNvPr id="0" name=""/>
        <dsp:cNvSpPr/>
      </dsp:nvSpPr>
      <dsp:spPr>
        <a:xfrm>
          <a:off x="3687812" y="2516003"/>
          <a:ext cx="1759410" cy="879705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noProof="0" dirty="0" smtClean="0"/>
            <a:t>Industry</a:t>
          </a:r>
          <a:endParaRPr lang="en-US" sz="2100" b="1" kern="1200" noProof="0" dirty="0"/>
        </a:p>
      </dsp:txBody>
      <dsp:txXfrm>
        <a:off x="3713578" y="2541769"/>
        <a:ext cx="1707878" cy="828173"/>
      </dsp:txXfrm>
    </dsp:sp>
    <dsp:sp modelId="{FBB89E19-19B9-4B62-9F46-DB6CCECD5003}">
      <dsp:nvSpPr>
        <dsp:cNvPr id="0" name=""/>
        <dsp:cNvSpPr/>
      </dsp:nvSpPr>
      <dsp:spPr>
        <a:xfrm rot="10800000">
          <a:off x="2120847" y="2662054"/>
          <a:ext cx="1497631" cy="587602"/>
        </a:xfrm>
        <a:prstGeom prst="leftRightArrow">
          <a:avLst>
            <a:gd name="adj1" fmla="val 60000"/>
            <a:gd name="adj2" fmla="val 50000"/>
          </a:avLst>
        </a:prstGeom>
        <a:solidFill>
          <a:srgbClr val="00CC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 rot="10800000">
        <a:off x="2297128" y="2779574"/>
        <a:ext cx="1145069" cy="352562"/>
      </dsp:txXfrm>
    </dsp:sp>
    <dsp:sp modelId="{CAACD192-C7D6-4E90-B46C-1134E0380F84}">
      <dsp:nvSpPr>
        <dsp:cNvPr id="0" name=""/>
        <dsp:cNvSpPr/>
      </dsp:nvSpPr>
      <dsp:spPr>
        <a:xfrm>
          <a:off x="292103" y="2516003"/>
          <a:ext cx="1759410" cy="87970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noProof="0" dirty="0" smtClean="0"/>
            <a:t>University</a:t>
          </a:r>
          <a:endParaRPr lang="en-US" sz="2100" b="1" kern="1200" noProof="0" dirty="0"/>
        </a:p>
      </dsp:txBody>
      <dsp:txXfrm>
        <a:off x="317869" y="2541769"/>
        <a:ext cx="1707878" cy="828173"/>
      </dsp:txXfrm>
    </dsp:sp>
    <dsp:sp modelId="{B48193A0-9D72-410A-AE60-CFA436AB4DB9}">
      <dsp:nvSpPr>
        <dsp:cNvPr id="0" name=""/>
        <dsp:cNvSpPr/>
      </dsp:nvSpPr>
      <dsp:spPr>
        <a:xfrm rot="18185216">
          <a:off x="651279" y="1403733"/>
          <a:ext cx="1899309" cy="588991"/>
        </a:xfrm>
        <a:prstGeom prst="leftRightArrow">
          <a:avLst>
            <a:gd name="adj1" fmla="val 60000"/>
            <a:gd name="adj2" fmla="val 50000"/>
          </a:avLst>
        </a:prstGeom>
        <a:solidFill>
          <a:srgbClr val="00CC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/>
        </a:p>
      </dsp:txBody>
      <dsp:txXfrm>
        <a:off x="827976" y="1521531"/>
        <a:ext cx="1545915" cy="3533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/>
            </a:lvl1pPr>
          </a:lstStyle>
          <a:p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endParaRPr 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32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/>
            </a:lvl1pPr>
          </a:lstStyle>
          <a:p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4513"/>
            <a:ext cx="29432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2" rIns="95564" bIns="47782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F21F73CF-8A3D-4FEB-97FE-B9EB1D28CDC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029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/>
            </a:lvl1pPr>
          </a:lstStyle>
          <a:p>
            <a:endParaRPr lang="fr-F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fr-FR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/>
            </a:lvl1pPr>
          </a:lstStyle>
          <a:p>
            <a:endParaRPr lang="fr-FR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40BFFA65-E53C-4CA9-8014-17DE6073630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31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5A8D68-B753-480F-BFA2-D24EEB1F1F7C}" type="slidenum">
              <a:rPr lang="fr-FR" smtClean="0">
                <a:solidFill>
                  <a:srgbClr val="000000"/>
                </a:solidFill>
              </a:rPr>
              <a:pPr/>
              <a:t>13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73113"/>
            <a:ext cx="4959350" cy="3719512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724400"/>
            <a:ext cx="4929188" cy="4492625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C48D1-1435-4A0D-8927-B8A5879706D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2FEA2-BB8F-40B2-A27A-2C421BF2A7C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D8CDF-F950-41CE-BC14-B6DEE70EEA4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402" name="Group 2"/>
          <p:cNvGrpSpPr>
            <a:grpSpLocks/>
          </p:cNvGrpSpPr>
          <p:nvPr/>
        </p:nvGrpSpPr>
        <p:grpSpPr bwMode="auto">
          <a:xfrm>
            <a:off x="0" y="908050"/>
            <a:ext cx="9132888" cy="152400"/>
            <a:chOff x="0" y="720"/>
            <a:chExt cx="5753" cy="144"/>
          </a:xfrm>
        </p:grpSpPr>
        <p:sp>
          <p:nvSpPr>
            <p:cNvPr id="230403" name="Rectangle 3"/>
            <p:cNvSpPr>
              <a:spLocks noChangeArrowheads="1"/>
            </p:cNvSpPr>
            <p:nvPr/>
          </p:nvSpPr>
          <p:spPr bwMode="auto">
            <a:xfrm>
              <a:off x="0" y="720"/>
              <a:ext cx="5753" cy="69"/>
            </a:xfrm>
            <a:prstGeom prst="rect">
              <a:avLst/>
            </a:prstGeom>
            <a:gradFill rotWithShape="0">
              <a:gsLst>
                <a:gs pos="0">
                  <a:srgbClr val="00C0C0">
                    <a:gamma/>
                    <a:shade val="49804"/>
                    <a:invGamma/>
                  </a:srgbClr>
                </a:gs>
                <a:gs pos="50000">
                  <a:srgbClr val="00C0C0"/>
                </a:gs>
                <a:gs pos="100000">
                  <a:srgbClr val="00C0C0">
                    <a:gamma/>
                    <a:shade val="4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0404" name="Rectangle 4"/>
            <p:cNvSpPr>
              <a:spLocks noChangeArrowheads="1"/>
            </p:cNvSpPr>
            <p:nvPr/>
          </p:nvSpPr>
          <p:spPr bwMode="auto">
            <a:xfrm>
              <a:off x="0" y="828"/>
              <a:ext cx="5753" cy="36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304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40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0407" name="Line 7"/>
          <p:cNvSpPr>
            <a:spLocks noChangeShapeType="1"/>
          </p:cNvSpPr>
          <p:nvPr/>
        </p:nvSpPr>
        <p:spPr bwMode="auto">
          <a:xfrm>
            <a:off x="0" y="6400800"/>
            <a:ext cx="9074150" cy="0"/>
          </a:xfrm>
          <a:prstGeom prst="line">
            <a:avLst/>
          </a:prstGeom>
          <a:noFill/>
          <a:ln w="25400">
            <a:solidFill>
              <a:srgbClr val="D9319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7669213" y="640080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pic>
        <p:nvPicPr>
          <p:cNvPr id="230409" name="Picture 9" descr="logoPHIN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4913" y="0"/>
            <a:ext cx="1589087" cy="906463"/>
          </a:xfrm>
          <a:prstGeom prst="rect">
            <a:avLst/>
          </a:prstGeom>
          <a:noFill/>
        </p:spPr>
      </p:pic>
      <p:pic>
        <p:nvPicPr>
          <p:cNvPr id="230410" name="Picture 10" descr="AB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066800"/>
            <a:ext cx="39243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86300" y="1066800"/>
            <a:ext cx="39243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8D833-7539-474E-B78F-0671A455C73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00250" cy="61722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584835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799FDB0C-E14E-451D-A2D5-FA056A6DC3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8BD51CC0-2C69-49E9-84E7-70A32C1D265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4069F78A-4806-4066-9CD2-5E359E3BE13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0C7E0F73-B8EB-4700-8D55-EAEDE980531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0C1B5A64-DCA5-4A64-B97C-D8ECB4F4C63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F2887834-61A5-4870-B0E0-8B2ED475790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BE06D892-B0BB-4484-AE6E-4CD8B56199B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78547-2CBA-482D-A8A5-D1EAF4BABB6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E0BF127E-2598-436E-8499-F02644BC72F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AA12C650-2B7E-450B-8B81-68E3923179E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2ACC9A23-4F05-4A49-A0DF-2030AED121D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              </a:t>
            </a:r>
            <a:fld id="{9AE2325A-2FF6-4F60-8C56-A18B4A266FF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B57E1-3C2D-41C5-8011-C3C05CE55F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F947B-E689-4278-BC24-DF911764B6D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5EF6A-0A17-48BB-83C5-CE94DFE01C0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C1B77-73FD-45A7-B33D-787E3F4576E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381B6-D49A-4C49-8113-D2C0D34E93C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44A1D-7DAF-45D7-AC27-DB4C4EF35CA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471424-8239-4225-9273-FDAE7F9C2BA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AC675-CB86-4A6A-9287-3DD978012E6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69224-13CA-4B76-A324-9F05C469297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55305-FC0A-41AE-BF5E-AD2865B6CD0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12B29-4DC4-4D6A-A38B-C9DB1CE48EF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B14D2-127C-4500-99E7-1FD076924A8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68B4C-0D69-47AC-B0E2-FB247A962B8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F22E5-8598-48FD-99DC-C2012C0E4CE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62BEF-08AA-420C-B38E-7EA8270A15B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B3CAE-01EC-4E0D-B8EC-19048F4A8C0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DB9BB-FCA2-4062-A5D2-F126E614747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24BED-A090-46EC-8ECF-3C0BEDC89A5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2E7220-F8DF-4CC5-A2D0-513FBD520DC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C1F028-9286-4158-BFA7-758B55F646C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AC16B-B9CB-4DC6-8DD6-9C7F5F08E97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B642C-C64E-4173-BA19-8C4F3C75BC8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BA3D3-FDE8-42C1-80B8-50F37692956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A09B3-CC91-4585-9970-B52C39B0566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MP\ESGARD\Acc RandD Sustainability\TIARA\Administration\TIARA-logo\Tiara 4Fond noir 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832" y="0"/>
            <a:ext cx="2235168" cy="1117232"/>
          </a:xfrm>
          <a:prstGeom prst="rect">
            <a:avLst/>
          </a:prstGeom>
          <a:noFill/>
        </p:spPr>
      </p:pic>
      <p:pic>
        <p:nvPicPr>
          <p:cNvPr id="1027" name="Picture 3" descr="D:\TEMP\FP6\Documentation\CARE\phototheque\EUflag-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04908" cy="1088371"/>
          </a:xfrm>
          <a:prstGeom prst="rect">
            <a:avLst/>
          </a:prstGeom>
          <a:noFill/>
        </p:spPr>
      </p:pic>
      <p:cxnSp>
        <p:nvCxnSpPr>
          <p:cNvPr id="9" name="Connecteur droit 8"/>
          <p:cNvCxnSpPr/>
          <p:nvPr userDrawn="1"/>
        </p:nvCxnSpPr>
        <p:spPr bwMode="auto">
          <a:xfrm rot="10800000">
            <a:off x="0" y="1092169"/>
            <a:ext cx="9144000" cy="36513"/>
          </a:xfrm>
          <a:prstGeom prst="line">
            <a:avLst/>
          </a:prstGeom>
          <a:ln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MP\ESGARD\Acc RandD Sustainability\TIARA\Administration\TIARA-logo\Tiara 4Fond noir 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832" y="0"/>
            <a:ext cx="2235168" cy="1117232"/>
          </a:xfrm>
          <a:prstGeom prst="rect">
            <a:avLst/>
          </a:prstGeom>
          <a:noFill/>
        </p:spPr>
      </p:pic>
      <p:pic>
        <p:nvPicPr>
          <p:cNvPr id="1027" name="Picture 3" descr="D:\TEMP\FP6\Documentation\CARE\phototheque\EUflag-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04908" cy="1088371"/>
          </a:xfrm>
          <a:prstGeom prst="rect">
            <a:avLst/>
          </a:prstGeom>
          <a:noFill/>
        </p:spPr>
      </p:pic>
      <p:cxnSp>
        <p:nvCxnSpPr>
          <p:cNvPr id="9" name="Connecteur droit 8"/>
          <p:cNvCxnSpPr/>
          <p:nvPr userDrawn="1"/>
        </p:nvCxnSpPr>
        <p:spPr bwMode="auto">
          <a:xfrm rot="10800000">
            <a:off x="0" y="1092169"/>
            <a:ext cx="9144000" cy="36513"/>
          </a:xfrm>
          <a:prstGeom prst="line">
            <a:avLst/>
          </a:prstGeom>
          <a:ln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MP\ESGARD\Acc RandD Sustainability\TIARA\Administration\TIARA-logo\Tiara 4Fond noir 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832" y="0"/>
            <a:ext cx="2235168" cy="1117232"/>
          </a:xfrm>
          <a:prstGeom prst="rect">
            <a:avLst/>
          </a:prstGeom>
          <a:noFill/>
        </p:spPr>
      </p:pic>
      <p:pic>
        <p:nvPicPr>
          <p:cNvPr id="1027" name="Picture 3" descr="D:\TEMP\FP6\Documentation\CARE\phototheque\EUflag-2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04908" cy="1088371"/>
          </a:xfrm>
          <a:prstGeom prst="rect">
            <a:avLst/>
          </a:prstGeom>
          <a:noFill/>
        </p:spPr>
      </p:pic>
      <p:cxnSp>
        <p:nvCxnSpPr>
          <p:cNvPr id="9" name="Connecteur droit 8"/>
          <p:cNvCxnSpPr/>
          <p:nvPr userDrawn="1"/>
        </p:nvCxnSpPr>
        <p:spPr bwMode="auto">
          <a:xfrm rot="10800000">
            <a:off x="0" y="1092169"/>
            <a:ext cx="9144000" cy="36513"/>
          </a:xfrm>
          <a:prstGeom prst="line">
            <a:avLst/>
          </a:prstGeom>
          <a:ln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55B3E-4D23-43F8-9AE1-F80373EA23D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49CD9-F812-47D8-B06C-4990666E86E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49CD9-F812-47D8-B06C-4990666E86ED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49CD9-F812-47D8-B06C-4990666E86E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8112E-BFC3-4111-9823-8AC4D53B354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63267-490D-4E48-B23C-282C17163A7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7.e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3D15E6-C71C-414C-A639-A6D96048D94F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3D15E6-C71C-414C-A639-A6D96048D94F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3D15E6-C71C-414C-A639-A6D96048D94F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8" name="Group 2"/>
          <p:cNvGrpSpPr>
            <a:grpSpLocks/>
          </p:cNvGrpSpPr>
          <p:nvPr/>
        </p:nvGrpSpPr>
        <p:grpSpPr bwMode="auto">
          <a:xfrm>
            <a:off x="11113" y="908050"/>
            <a:ext cx="9132887" cy="152400"/>
            <a:chOff x="0" y="720"/>
            <a:chExt cx="5753" cy="144"/>
          </a:xfrm>
        </p:grpSpPr>
        <p:sp>
          <p:nvSpPr>
            <p:cNvPr id="229379" name="Rectangle 3"/>
            <p:cNvSpPr>
              <a:spLocks noChangeArrowheads="1"/>
            </p:cNvSpPr>
            <p:nvPr/>
          </p:nvSpPr>
          <p:spPr bwMode="auto">
            <a:xfrm>
              <a:off x="0" y="720"/>
              <a:ext cx="5753" cy="69"/>
            </a:xfrm>
            <a:prstGeom prst="rect">
              <a:avLst/>
            </a:prstGeom>
            <a:gradFill rotWithShape="0">
              <a:gsLst>
                <a:gs pos="0">
                  <a:srgbClr val="00C0C0">
                    <a:gamma/>
                    <a:shade val="49804"/>
                    <a:invGamma/>
                  </a:srgbClr>
                </a:gs>
                <a:gs pos="50000">
                  <a:srgbClr val="00C0C0"/>
                </a:gs>
                <a:gs pos="100000">
                  <a:srgbClr val="00C0C0">
                    <a:gamma/>
                    <a:shade val="4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9380" name="Rectangle 4"/>
            <p:cNvSpPr>
              <a:spLocks noChangeArrowheads="1"/>
            </p:cNvSpPr>
            <p:nvPr/>
          </p:nvSpPr>
          <p:spPr bwMode="auto">
            <a:xfrm>
              <a:off x="0" y="828"/>
              <a:ext cx="5753" cy="36"/>
            </a:xfrm>
            <a:prstGeom prst="rect">
              <a:avLst/>
            </a:prstGeom>
            <a:gradFill rotWithShape="0">
              <a:gsLst>
                <a:gs pos="0">
                  <a:srgbClr val="FF00FF">
                    <a:gamma/>
                    <a:shade val="69804"/>
                    <a:invGamma/>
                  </a:srgbClr>
                </a:gs>
                <a:gs pos="50000">
                  <a:srgbClr val="FF00FF"/>
                </a:gs>
                <a:gs pos="100000">
                  <a:srgbClr val="FF00FF">
                    <a:gamma/>
                    <a:shade val="69804"/>
                    <a:invGamma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293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65579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800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9383" name="Line 7"/>
          <p:cNvSpPr>
            <a:spLocks noChangeShapeType="1"/>
          </p:cNvSpPr>
          <p:nvPr/>
        </p:nvSpPr>
        <p:spPr bwMode="auto">
          <a:xfrm>
            <a:off x="0" y="6400800"/>
            <a:ext cx="9074150" cy="0"/>
          </a:xfrm>
          <a:prstGeom prst="line">
            <a:avLst/>
          </a:prstGeom>
          <a:noFill/>
          <a:ln w="25400">
            <a:solidFill>
              <a:srgbClr val="D9319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29384" name="Text Box 8"/>
          <p:cNvSpPr txBox="1">
            <a:spLocks noChangeArrowheads="1"/>
          </p:cNvSpPr>
          <p:nvPr/>
        </p:nvSpPr>
        <p:spPr bwMode="auto">
          <a:xfrm>
            <a:off x="7669213" y="640080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endParaRPr lang="en-US" sz="1800">
              <a:latin typeface="Arial" charset="0"/>
            </a:endParaRPr>
          </a:p>
        </p:txBody>
      </p:sp>
      <p:sp>
        <p:nvSpPr>
          <p:cNvPr id="229385" name="Text Box 9"/>
          <p:cNvSpPr txBox="1">
            <a:spLocks noChangeArrowheads="1"/>
          </p:cNvSpPr>
          <p:nvPr/>
        </p:nvSpPr>
        <p:spPr bwMode="auto">
          <a:xfrm>
            <a:off x="6584950" y="6453188"/>
            <a:ext cx="24685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600">
                <a:latin typeface="Arial Unicode MS" pitchFamily="34" charset="-128"/>
              </a:rPr>
              <a:t>CARE 05, 23/11/2005</a:t>
            </a:r>
          </a:p>
        </p:txBody>
      </p:sp>
      <p:sp>
        <p:nvSpPr>
          <p:cNvPr id="229386" name="Text Box 10"/>
          <p:cNvSpPr txBox="1">
            <a:spLocks noChangeArrowheads="1"/>
          </p:cNvSpPr>
          <p:nvPr/>
        </p:nvSpPr>
        <p:spPr bwMode="auto">
          <a:xfrm>
            <a:off x="611188" y="6453188"/>
            <a:ext cx="42989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1400">
                <a:latin typeface="Arial" charset="0"/>
              </a:rPr>
              <a:t>R. Losito, </a:t>
            </a:r>
            <a:r>
              <a:rPr lang="en-US" sz="1800" i="1"/>
              <a:t>The PHIN Photoinjector for CTF3</a:t>
            </a:r>
          </a:p>
        </p:txBody>
      </p:sp>
      <p:pic>
        <p:nvPicPr>
          <p:cNvPr id="229387" name="Picture 11" descr="logoPHIN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4913" y="0"/>
            <a:ext cx="1589087" cy="906463"/>
          </a:xfrm>
          <a:prstGeom prst="rect">
            <a:avLst/>
          </a:prstGeom>
          <a:noFill/>
        </p:spPr>
      </p:pic>
      <p:pic>
        <p:nvPicPr>
          <p:cNvPr id="229388" name="Picture 12" descr="AB-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95350" cy="8953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00FF"/>
        </a:buClr>
        <a:buSzPct val="80000"/>
        <a:buFont typeface="Symbol" pitchFamily="18" charset="2"/>
        <a:buChar char="¨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C0128"/>
        </a:buClr>
        <a:buSzPct val="75000"/>
        <a:buFont typeface="Wingdings" pitchFamily="2" charset="2"/>
        <a:buChar char="ð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ð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ð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ð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ð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ð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54775"/>
            <a:ext cx="21336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FF"/>
                </a:solidFill>
                <a:latin typeface="+mn-lt"/>
              </a:defRPr>
            </a:lvl1pPr>
          </a:lstStyle>
          <a:p>
            <a:r>
              <a:rPr lang="fr-FR"/>
              <a:t>              </a:t>
            </a:r>
            <a:fld id="{CE710782-01FE-490E-95F7-3873E9C503F9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280579" name="Rectangle 3"/>
          <p:cNvSpPr>
            <a:spLocks noChangeArrowheads="1"/>
          </p:cNvSpPr>
          <p:nvPr userDrawn="1"/>
        </p:nvSpPr>
        <p:spPr bwMode="auto">
          <a:xfrm>
            <a:off x="730250" y="6484938"/>
            <a:ext cx="1482725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/>
            <a:r>
              <a:rPr lang="en-US" sz="1400" i="1">
                <a:solidFill>
                  <a:srgbClr val="0000FF"/>
                </a:solidFill>
                <a:latin typeface="Arial" charset="0"/>
              </a:rPr>
              <a:t>Bernard  Visentin</a:t>
            </a:r>
          </a:p>
        </p:txBody>
      </p:sp>
      <p:pic>
        <p:nvPicPr>
          <p:cNvPr id="280580" name="Picture 4" descr="barre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8925" y="6092825"/>
            <a:ext cx="8855075" cy="431800"/>
          </a:xfrm>
          <a:prstGeom prst="rect">
            <a:avLst/>
          </a:prstGeom>
          <a:noFill/>
        </p:spPr>
      </p:pic>
      <p:sp>
        <p:nvSpPr>
          <p:cNvPr id="280581" name="Rectangle 5"/>
          <p:cNvSpPr>
            <a:spLocks noChangeArrowheads="1"/>
          </p:cNvSpPr>
          <p:nvPr userDrawn="1"/>
        </p:nvSpPr>
        <p:spPr bwMode="auto">
          <a:xfrm>
            <a:off x="2679700" y="6496050"/>
            <a:ext cx="407035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eaLnBrk="0" hangingPunct="0"/>
            <a:r>
              <a:rPr lang="en-US" sz="1400">
                <a:solidFill>
                  <a:srgbClr val="0000FF"/>
                </a:solidFill>
                <a:latin typeface="Arial" charset="0"/>
              </a:rPr>
              <a:t>      Annual Meeting                  CERN – 23/11/ 2005</a:t>
            </a:r>
          </a:p>
        </p:txBody>
      </p:sp>
      <p:pic>
        <p:nvPicPr>
          <p:cNvPr id="280582" name="Picture 6" descr="logoCAR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7525" y="6381750"/>
            <a:ext cx="677863" cy="419100"/>
          </a:xfrm>
          <a:prstGeom prst="rect">
            <a:avLst/>
          </a:prstGeom>
          <a:noFill/>
        </p:spPr>
      </p:pic>
      <p:grpSp>
        <p:nvGrpSpPr>
          <p:cNvPr id="280583" name="Group 7"/>
          <p:cNvGrpSpPr>
            <a:grpSpLocks/>
          </p:cNvGrpSpPr>
          <p:nvPr userDrawn="1"/>
        </p:nvGrpSpPr>
        <p:grpSpPr bwMode="auto">
          <a:xfrm>
            <a:off x="150813" y="177800"/>
            <a:ext cx="8834437" cy="503238"/>
            <a:chOff x="105" y="165"/>
            <a:chExt cx="5565" cy="317"/>
          </a:xfrm>
        </p:grpSpPr>
        <p:pic>
          <p:nvPicPr>
            <p:cNvPr id="280584" name="Picture 8" descr="barre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5" y="220"/>
              <a:ext cx="5565" cy="262"/>
            </a:xfrm>
            <a:prstGeom prst="rect">
              <a:avLst/>
            </a:prstGeom>
            <a:noFill/>
          </p:spPr>
        </p:pic>
        <p:pic>
          <p:nvPicPr>
            <p:cNvPr id="280585" name="Picture 9" descr="elan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70" y="165"/>
              <a:ext cx="1069" cy="309"/>
            </a:xfrm>
            <a:prstGeom prst="rect">
              <a:avLst/>
            </a:prstGeom>
            <a:noFill/>
          </p:spPr>
        </p:pic>
      </p:grpSp>
      <p:pic>
        <p:nvPicPr>
          <p:cNvPr id="280586" name="Picture 10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5250" y="768350"/>
            <a:ext cx="5778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59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59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AE47DF-9A14-42DF-BA9A-68EA6E04B892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61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1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BEBF4EB7-6B2D-4A1B-8200-1B98C1742FF4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tint val="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P7-cap-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7363" y="5767388"/>
            <a:ext cx="928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bandeau1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05600"/>
            <a:ext cx="4570413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bandeau1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6705600"/>
            <a:ext cx="4570412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0626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27000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rgbClr val="000000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5126" name="Picture 6" descr="header-ppt_beige_rose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0419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60000"/>
                <a:lumOff val="40000"/>
              </a:schemeClr>
            </a:gs>
            <a:gs pos="64000">
              <a:schemeClr val="accent6">
                <a:lumMod val="75000"/>
              </a:schemeClr>
            </a:gs>
            <a:gs pos="100000">
              <a:srgbClr val="002060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3D15E6-C71C-414C-A639-A6D96048D94F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60000"/>
                <a:lumOff val="40000"/>
              </a:schemeClr>
            </a:gs>
            <a:gs pos="64000">
              <a:schemeClr val="accent6">
                <a:lumMod val="75000"/>
              </a:schemeClr>
            </a:gs>
            <a:gs pos="100000">
              <a:srgbClr val="002060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3D15E6-C71C-414C-A639-A6D96048D94F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2">
                <a:lumMod val="60000"/>
                <a:lumOff val="40000"/>
              </a:schemeClr>
            </a:gs>
            <a:gs pos="64000">
              <a:schemeClr val="accent6">
                <a:lumMod val="75000"/>
              </a:schemeClr>
            </a:gs>
            <a:gs pos="100000">
              <a:srgbClr val="002060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3D15E6-C71C-414C-A639-A6D96048D94F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esgard.org/" TargetMode="Externa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5" Type="http://schemas.openxmlformats.org/officeDocument/2006/relationships/slide" Target="slide53.xml"/><Relationship Id="rId4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25.jpeg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TIARA_kickoff_aleksan_V2.pptx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eu-tiara.eu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26.xml"/><Relationship Id="rId7" Type="http://schemas.openxmlformats.org/officeDocument/2006/relationships/slide" Target="slide2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hyperlink" Target="http://www.accelerators-for-society.org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2.xml"/><Relationship Id="rId4" Type="http://schemas.openxmlformats.org/officeDocument/2006/relationships/hyperlink" Target="http://www.eu-tiara.eu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-tiara.eu/" TargetMode="External"/><Relationship Id="rId3" Type="http://schemas.openxmlformats.org/officeDocument/2006/relationships/image" Target="../media/image35.png"/><Relationship Id="rId7" Type="http://schemas.openxmlformats.org/officeDocument/2006/relationships/slide" Target="slide4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image" Target="../media/image36.jpeg"/><Relationship Id="rId4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slide" Target="slide31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57.xml"/><Relationship Id="rId6" Type="http://schemas.openxmlformats.org/officeDocument/2006/relationships/slide" Target="slide51.xml"/><Relationship Id="rId5" Type="http://schemas.openxmlformats.org/officeDocument/2006/relationships/slide" Target="slide38.xml"/><Relationship Id="rId4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" Target="slide33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" Target="slide33.xml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5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" Target="slide33.xml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Relationship Id="rId6" Type="http://schemas.openxmlformats.org/officeDocument/2006/relationships/slide" Target="slide33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58.xml"/><Relationship Id="rId6" Type="http://schemas.openxmlformats.org/officeDocument/2006/relationships/slide" Target="slide31.xml"/><Relationship Id="rId5" Type="http://schemas.openxmlformats.org/officeDocument/2006/relationships/slide" Target="slide49.xml"/><Relationship Id="rId4" Type="http://schemas.openxmlformats.org/officeDocument/2006/relationships/slide" Target="slide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5" Type="http://schemas.openxmlformats.org/officeDocument/2006/relationships/slide" Target="slide40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37.wmf"/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http://www.eu-tiara.eu/Communication/brochureAFS/index.htm" TargetMode="External"/><Relationship Id="rId2" Type="http://schemas.openxmlformats.org/officeDocument/2006/relationships/hyperlink" Target="http://www.eu-tiara.eu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" Target="slide33.xml"/><Relationship Id="rId5" Type="http://schemas.openxmlformats.org/officeDocument/2006/relationships/image" Target="../media/image63.png"/><Relationship Id="rId4" Type="http://schemas.openxmlformats.org/officeDocument/2006/relationships/hyperlink" Target="http://www.acceleratingnews.eu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4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fusionforenergy.europa.eu/" TargetMode="External"/><Relationship Id="rId3" Type="http://schemas.openxmlformats.org/officeDocument/2006/relationships/hyperlink" Target="http://www.nupecc.org/" TargetMode="External"/><Relationship Id="rId7" Type="http://schemas.openxmlformats.org/officeDocument/2006/relationships/hyperlink" Target="http://myrrha.sckcen.be/" TargetMode="External"/><Relationship Id="rId2" Type="http://schemas.openxmlformats.org/officeDocument/2006/relationships/hyperlink" Target="http://ecfa.web.cern.ch/ecfa/en/Welcome.html" TargetMode="External"/><Relationship Id="rId1" Type="http://schemas.openxmlformats.org/officeDocument/2006/relationships/slideLayout" Target="../slideLayouts/slideLayout59.xml"/><Relationship Id="rId6" Type="http://schemas.openxmlformats.org/officeDocument/2006/relationships/hyperlink" Target="http://ptcog.web.psi.ch/" TargetMode="External"/><Relationship Id="rId5" Type="http://schemas.openxmlformats.org/officeDocument/2006/relationships/hyperlink" Target="http://ess-scandinavia.eu/" TargetMode="External"/><Relationship Id="rId4" Type="http://schemas.openxmlformats.org/officeDocument/2006/relationships/hyperlink" Target="http://www.esrf.eu/" TargetMode="External"/><Relationship Id="rId9" Type="http://schemas.openxmlformats.org/officeDocument/2006/relationships/hyperlink" Target="http://www.ifmif.org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" Target="slide55.xml"/><Relationship Id="rId1" Type="http://schemas.openxmlformats.org/officeDocument/2006/relationships/slideLayout" Target="../slideLayouts/slideLayout5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Relationship Id="rId5" Type="http://schemas.openxmlformats.org/officeDocument/2006/relationships/slide" Target="slide2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6710870" y="1166813"/>
            <a:ext cx="22595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 smtClean="0"/>
              <a:t>R</a:t>
            </a:r>
            <a:r>
              <a:rPr lang="en-US" sz="1800" b="1" dirty="0"/>
              <a:t>. </a:t>
            </a:r>
            <a:r>
              <a:rPr lang="en-US" sz="1800" b="1" dirty="0" smtClean="0"/>
              <a:t>Aleksan</a:t>
            </a:r>
          </a:p>
          <a:p>
            <a:r>
              <a:rPr lang="en-US" sz="1800" b="1" dirty="0" smtClean="0"/>
              <a:t> Industry Workshop</a:t>
            </a:r>
            <a:endParaRPr lang="en-US" sz="1800" b="1" dirty="0"/>
          </a:p>
          <a:p>
            <a:r>
              <a:rPr lang="en-US" sz="1800" b="1" dirty="0" smtClean="0"/>
              <a:t>June 17-19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, 2013</a:t>
            </a:r>
            <a:endParaRPr lang="fr-FR" sz="1800" b="1" dirty="0"/>
          </a:p>
        </p:txBody>
      </p:sp>
      <p:sp>
        <p:nvSpPr>
          <p:cNvPr id="133144" name="Text Box 24"/>
          <p:cNvSpPr txBox="1">
            <a:spLocks noChangeArrowheads="1"/>
          </p:cNvSpPr>
          <p:nvPr/>
        </p:nvSpPr>
        <p:spPr bwMode="auto">
          <a:xfrm>
            <a:off x="2135447" y="80963"/>
            <a:ext cx="5271571" cy="1077218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hlink"/>
                </a:solidFill>
              </a:rPr>
              <a:t>TIARA: Structuring </a:t>
            </a:r>
            <a:r>
              <a:rPr lang="en-US" sz="3200" b="1" dirty="0">
                <a:solidFill>
                  <a:schemeClr val="hlink"/>
                </a:solidFill>
              </a:rPr>
              <a:t>further </a:t>
            </a:r>
            <a:endParaRPr lang="en-US" sz="3200" b="1" dirty="0" smtClean="0">
              <a:solidFill>
                <a:schemeClr val="hlink"/>
              </a:solidFill>
            </a:endParaRPr>
          </a:p>
          <a:p>
            <a:r>
              <a:rPr lang="en-US" sz="3200" b="1" dirty="0" smtClean="0">
                <a:solidFill>
                  <a:schemeClr val="hlink"/>
                </a:solidFill>
              </a:rPr>
              <a:t>Accelerator R&amp;D in </a:t>
            </a:r>
            <a:r>
              <a:rPr lang="en-US" sz="3200" b="1" dirty="0">
                <a:solidFill>
                  <a:schemeClr val="hlink"/>
                </a:solidFill>
              </a:rPr>
              <a:t>Europe</a:t>
            </a:r>
            <a:endParaRPr lang="en-US" sz="3200" b="1" dirty="0"/>
          </a:p>
        </p:txBody>
      </p:sp>
      <p:sp>
        <p:nvSpPr>
          <p:cNvPr id="133148" name="Text Box 28"/>
          <p:cNvSpPr txBox="1">
            <a:spLocks noChangeArrowheads="1"/>
          </p:cNvSpPr>
          <p:nvPr/>
        </p:nvSpPr>
        <p:spPr bwMode="auto">
          <a:xfrm>
            <a:off x="0" y="5445125"/>
            <a:ext cx="24701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l">
              <a:buFontTx/>
              <a:buAutoNum type="arabicPeriod"/>
            </a:pPr>
            <a:r>
              <a:rPr lang="en-US" b="1" dirty="0">
                <a:solidFill>
                  <a:schemeClr val="hlink"/>
                </a:solidFill>
              </a:rPr>
              <a:t>Introduction</a:t>
            </a:r>
          </a:p>
          <a:p>
            <a:pPr marL="457200" indent="-457200" algn="l">
              <a:buFontTx/>
              <a:buAutoNum type="arabicPeriod"/>
            </a:pPr>
            <a:r>
              <a:rPr lang="en-US" b="1" dirty="0">
                <a:solidFill>
                  <a:schemeClr val="hlink"/>
                </a:solidFill>
              </a:rPr>
              <a:t>General Context</a:t>
            </a:r>
          </a:p>
          <a:p>
            <a:pPr marL="457200" indent="-457200" algn="l">
              <a:buFontTx/>
              <a:buAutoNum type="arabicPeriod"/>
            </a:pPr>
            <a:r>
              <a:rPr lang="en-US" b="1" dirty="0" smtClean="0">
                <a:solidFill>
                  <a:schemeClr val="hlink"/>
                </a:solidFill>
              </a:rPr>
              <a:t>Building TIARA</a:t>
            </a:r>
            <a:endParaRPr lang="en-US" b="1" dirty="0">
              <a:solidFill>
                <a:schemeClr val="hlink"/>
              </a:solidFill>
            </a:endParaRPr>
          </a:p>
          <a:p>
            <a:pPr marL="457200" indent="-457200" algn="l">
              <a:buFontTx/>
              <a:buAutoNum type="arabicPeriod"/>
            </a:pPr>
            <a:r>
              <a:rPr lang="en-US" b="1" dirty="0">
                <a:solidFill>
                  <a:schemeClr val="hlink"/>
                </a:solidFill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6" name="Text Box 16"/>
          <p:cNvSpPr txBox="1">
            <a:spLocks noChangeArrowheads="1"/>
          </p:cNvSpPr>
          <p:nvPr/>
        </p:nvSpPr>
        <p:spPr bwMode="auto">
          <a:xfrm>
            <a:off x="752440" y="33291"/>
            <a:ext cx="559336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Carrying the needed R&amp;D requires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17" name="Text Box 17"/>
          <p:cNvSpPr txBox="1">
            <a:spLocks noChangeArrowheads="1"/>
          </p:cNvSpPr>
          <p:nvPr/>
        </p:nvSpPr>
        <p:spPr bwMode="auto">
          <a:xfrm>
            <a:off x="1990628" y="1128681"/>
            <a:ext cx="5048411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Large variety of infrastructures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58418" name="Text Box 18"/>
          <p:cNvSpPr txBox="1">
            <a:spLocks noChangeArrowheads="1"/>
          </p:cNvSpPr>
          <p:nvPr/>
        </p:nvSpPr>
        <p:spPr bwMode="auto">
          <a:xfrm>
            <a:off x="1953488" y="544473"/>
            <a:ext cx="6159292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Strong expertise and skilled personnel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58419" name="Text Box 19"/>
          <p:cNvSpPr txBox="1">
            <a:spLocks noChangeArrowheads="1"/>
          </p:cNvSpPr>
          <p:nvPr/>
        </p:nvSpPr>
        <p:spPr bwMode="auto">
          <a:xfrm>
            <a:off x="1038024" y="5626401"/>
            <a:ext cx="7513893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400" dirty="0" smtClean="0"/>
              <a:t>Hard to find all this to cover all aspects of accelerator R&amp;D</a:t>
            </a:r>
          </a:p>
          <a:p>
            <a:r>
              <a:rPr lang="en-US" sz="2400" dirty="0" smtClean="0"/>
              <a:t>in a single location or even a single country</a:t>
            </a:r>
            <a:endParaRPr lang="en-US" sz="2400" dirty="0"/>
          </a:p>
        </p:txBody>
      </p:sp>
      <p:sp>
        <p:nvSpPr>
          <p:cNvPr id="358420" name="Text Box 20"/>
          <p:cNvSpPr txBox="1">
            <a:spLocks noChangeArrowheads="1"/>
          </p:cNvSpPr>
          <p:nvPr/>
        </p:nvSpPr>
        <p:spPr bwMode="auto">
          <a:xfrm>
            <a:off x="373005" y="6271043"/>
            <a:ext cx="8527376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We have to think at the European level, at least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58423" name="AutoShape 23"/>
          <p:cNvSpPr>
            <a:spLocks noChangeArrowheads="1"/>
          </p:cNvSpPr>
          <p:nvPr/>
        </p:nvSpPr>
        <p:spPr bwMode="auto">
          <a:xfrm>
            <a:off x="1184240" y="652423"/>
            <a:ext cx="396875" cy="395287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358424" name="AutoShape 24"/>
          <p:cNvSpPr>
            <a:spLocks noChangeArrowheads="1"/>
          </p:cNvSpPr>
          <p:nvPr/>
        </p:nvSpPr>
        <p:spPr bwMode="auto">
          <a:xfrm>
            <a:off x="1184240" y="1155659"/>
            <a:ext cx="396875" cy="395288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22810" y="1676376"/>
            <a:ext cx="7209772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Education &amp; Training of accelerator scientists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>
            <a:off x="1176291" y="1703354"/>
            <a:ext cx="396875" cy="395288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 dirty="0"/>
          </a:p>
        </p:txBody>
      </p:sp>
      <p:graphicFrame>
        <p:nvGraphicFramePr>
          <p:cNvPr id="21" name="Diagramme 20"/>
          <p:cNvGraphicFramePr/>
          <p:nvPr/>
        </p:nvGraphicFramePr>
        <p:xfrm>
          <a:off x="2381219" y="2260584"/>
          <a:ext cx="5621331" cy="3395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3534904"/>
            <a:ext cx="2275280" cy="52540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/>
            <a:r>
              <a:rPr lang="en-US" sz="2800" b="1" dirty="0" smtClean="0"/>
              <a:t>The</a:t>
            </a:r>
            <a:r>
              <a:rPr lang="en-US" sz="2800" b="1" dirty="0"/>
              <a:t> </a:t>
            </a:r>
            <a:r>
              <a:rPr lang="en-US" sz="2800" b="1" dirty="0" smtClean="0"/>
              <a:t>partners</a:t>
            </a:r>
            <a:r>
              <a:rPr lang="fr-FR" sz="2800" b="1" dirty="0" smtClean="0"/>
              <a:t> </a:t>
            </a:r>
            <a:endParaRPr lang="fr-FR" sz="2800" b="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4231803" y="3136896"/>
            <a:ext cx="2012092" cy="1736305"/>
            <a:chOff x="4231803" y="3246435"/>
            <a:chExt cx="2012092" cy="1736305"/>
          </a:xfrm>
        </p:grpSpPr>
        <p:sp>
          <p:nvSpPr>
            <p:cNvPr id="13" name="Ellipse 12"/>
            <p:cNvSpPr/>
            <p:nvPr/>
          </p:nvSpPr>
          <p:spPr bwMode="auto">
            <a:xfrm>
              <a:off x="4316409" y="3502026"/>
              <a:ext cx="1789138" cy="1431281"/>
            </a:xfrm>
            <a:prstGeom prst="ellipse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Coordinated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R&amp;D Program</a:t>
              </a:r>
            </a:p>
          </p:txBody>
        </p:sp>
        <p:sp>
          <p:nvSpPr>
            <p:cNvPr id="14" name="Flèche vers le haut 13"/>
            <p:cNvSpPr/>
            <p:nvPr/>
          </p:nvSpPr>
          <p:spPr bwMode="auto">
            <a:xfrm>
              <a:off x="4937130" y="3246435"/>
              <a:ext cx="547695" cy="365130"/>
            </a:xfrm>
            <a:prstGeom prst="up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Flèche vers le haut 14"/>
            <p:cNvSpPr/>
            <p:nvPr/>
          </p:nvSpPr>
          <p:spPr bwMode="auto">
            <a:xfrm rot="-7920000">
              <a:off x="4147823" y="4519025"/>
              <a:ext cx="547695" cy="379735"/>
            </a:xfrm>
            <a:prstGeom prst="up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Flèche vers le haut 15"/>
            <p:cNvSpPr/>
            <p:nvPr/>
          </p:nvSpPr>
          <p:spPr bwMode="auto">
            <a:xfrm rot="7980000">
              <a:off x="5702761" y="4420594"/>
              <a:ext cx="547695" cy="534572"/>
            </a:xfrm>
            <a:prstGeom prst="upArrow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9" name="Text Box 3"/>
          <p:cNvSpPr txBox="1">
            <a:spLocks noChangeArrowheads="1"/>
          </p:cNvSpPr>
          <p:nvPr/>
        </p:nvSpPr>
        <p:spPr bwMode="auto">
          <a:xfrm>
            <a:off x="104775" y="0"/>
            <a:ext cx="8486490" cy="46166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Accelerator </a:t>
            </a:r>
            <a:r>
              <a:rPr lang="en-US" sz="2400" b="1" dirty="0">
                <a:solidFill>
                  <a:schemeClr val="bg1"/>
                </a:solidFill>
              </a:rPr>
              <a:t>R&amp;D in Europe (History and </a:t>
            </a:r>
            <a:r>
              <a:rPr lang="en-US" sz="2400" b="1" dirty="0" smtClean="0">
                <a:solidFill>
                  <a:schemeClr val="bg1"/>
                </a:solidFill>
              </a:rPr>
              <a:t>today’s Organization)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8100" name="Rectangle 4"/>
          <p:cNvSpPr>
            <a:spLocks noChangeArrowheads="1"/>
          </p:cNvSpPr>
          <p:nvPr/>
        </p:nvSpPr>
        <p:spPr bwMode="auto">
          <a:xfrm>
            <a:off x="215900" y="873125"/>
            <a:ext cx="8677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b="1">
                <a:solidFill>
                  <a:srgbClr val="FFFF00"/>
                </a:solidFill>
              </a:rPr>
              <a:t>“</a:t>
            </a:r>
            <a:r>
              <a:rPr lang="fr-FR" b="1">
                <a:solidFill>
                  <a:srgbClr val="FFFF00"/>
                </a:solidFill>
              </a:rPr>
              <a:t>an improved educational programme in the field of accelerator physics </a:t>
            </a:r>
            <a:endParaRPr lang="en-US" b="1">
              <a:solidFill>
                <a:srgbClr val="FFFF00"/>
              </a:solidFill>
            </a:endParaRPr>
          </a:p>
          <a:p>
            <a:pPr algn="l"/>
            <a:r>
              <a:rPr lang="fr-FR" b="1">
                <a:solidFill>
                  <a:srgbClr val="FFFF00"/>
                </a:solidFill>
              </a:rPr>
              <a:t>and increased support</a:t>
            </a:r>
            <a:r>
              <a:rPr lang="en-US" b="1">
                <a:solidFill>
                  <a:srgbClr val="FFFF00"/>
                </a:solidFill>
              </a:rPr>
              <a:t> </a:t>
            </a:r>
            <a:r>
              <a:rPr lang="fr-FR" b="1">
                <a:solidFill>
                  <a:srgbClr val="FFFF00"/>
                </a:solidFill>
              </a:rPr>
              <a:t>for accelerator R&amp;D activity in European universities, national facilities and CERN</a:t>
            </a:r>
            <a:r>
              <a:rPr lang="en-US" b="1">
                <a:solidFill>
                  <a:srgbClr val="FFFF00"/>
                </a:solidFill>
              </a:rPr>
              <a:t>”</a:t>
            </a:r>
            <a:endParaRPr lang="fr-FR" b="1">
              <a:solidFill>
                <a:srgbClr val="FFFF00"/>
              </a:solidFill>
            </a:endParaRPr>
          </a:p>
        </p:txBody>
      </p:sp>
      <p:sp>
        <p:nvSpPr>
          <p:cNvPr id="388101" name="Rectangle 5"/>
          <p:cNvSpPr>
            <a:spLocks noChangeArrowheads="1"/>
          </p:cNvSpPr>
          <p:nvPr/>
        </p:nvSpPr>
        <p:spPr bwMode="auto">
          <a:xfrm>
            <a:off x="0" y="476250"/>
            <a:ext cx="9331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FFFF00"/>
                </a:solidFill>
              </a:rPr>
              <a:t>1) ECFA 2001 Report “The Future of Accelerator-based Particle Physics in Europe”</a:t>
            </a:r>
            <a:endParaRPr lang="fr-FR" b="1">
              <a:solidFill>
                <a:srgbClr val="FFFF00"/>
              </a:solidFill>
            </a:endParaRPr>
          </a:p>
        </p:txBody>
      </p:sp>
      <p:pic>
        <p:nvPicPr>
          <p:cNvPr id="11" name="Picture 2" descr="Acronym-and-logo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251" y="1639863"/>
            <a:ext cx="2916237" cy="1952625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5145111"/>
            <a:ext cx="4367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FFFF00"/>
                </a:solidFill>
              </a:rPr>
              <a:t>2) Absence of HEP in the FP of the EU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3088481" y="1639863"/>
            <a:ext cx="2557462" cy="8286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in 2002</a:t>
            </a:r>
            <a:endParaRPr lang="fr-FR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0" y="404333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1400" dirty="0">
                <a:cs typeface="Times New Roman" pitchFamily="18" charset="0"/>
              </a:rPr>
              <a:t> </a:t>
            </a:r>
            <a:r>
              <a:rPr lang="en-US" b="1" dirty="0" smtClean="0">
                <a:cs typeface="Times New Roman" pitchFamily="18" charset="0"/>
              </a:rPr>
              <a:t>ESGARD mandate </a:t>
            </a:r>
            <a:r>
              <a:rPr lang="en-US" b="1" u="sng" dirty="0">
                <a:solidFill>
                  <a:schemeClr val="hlink"/>
                </a:solidFill>
                <a:cs typeface="Times New Roman" pitchFamily="18" charset="0"/>
              </a:rPr>
              <a:t>develop </a:t>
            </a:r>
            <a:r>
              <a:rPr lang="en-US" b="1" u="sng" dirty="0" smtClean="0">
                <a:solidFill>
                  <a:schemeClr val="hlink"/>
                </a:solidFill>
                <a:cs typeface="Times New Roman" pitchFamily="18" charset="0"/>
              </a:rPr>
              <a:t>and implement a Strategy </a:t>
            </a:r>
            <a:r>
              <a:rPr lang="en-US" b="1" u="sng" dirty="0" smtClean="0">
                <a:solidFill>
                  <a:srgbClr val="FF0000"/>
                </a:solidFill>
                <a:cs typeface="Times New Roman" pitchFamily="18" charset="0"/>
                <a:hlinkClick r:id="rId4" action="ppaction://hlinksldjump"/>
              </a:rPr>
              <a:t>to </a:t>
            </a:r>
            <a:r>
              <a:rPr lang="en-US" b="1" u="sng" dirty="0">
                <a:solidFill>
                  <a:srgbClr val="FF0000"/>
                </a:solidFill>
                <a:cs typeface="Times New Roman" pitchFamily="18" charset="0"/>
                <a:hlinkClick r:id="rId4" action="ppaction://hlinksldjump"/>
              </a:rPr>
              <a:t>optimize and enhance the outcome of the Research and Technical Development in the field of accelerator physics in Europe</a:t>
            </a:r>
            <a:r>
              <a:rPr lang="en-US" b="1" dirty="0">
                <a:cs typeface="Times New Roman" pitchFamily="18" charset="0"/>
                <a:hlinkClick r:id="rId4" action="ppaction://hlinksldjump"/>
              </a:rPr>
              <a:t> </a:t>
            </a:r>
            <a:endParaRPr lang="en-US" b="1" i="1" dirty="0" smtClean="0">
              <a:cs typeface="Times New Roman" pitchFamily="18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186161" y="3646463"/>
            <a:ext cx="2634311" cy="400110"/>
          </a:xfrm>
          <a:prstGeom prst="rect">
            <a:avLst/>
          </a:prstGeom>
          <a:gradFill rotWithShape="1">
            <a:gsLst>
              <a:gs pos="0">
                <a:schemeClr val="accent2">
                  <a:alpha val="75999"/>
                </a:schemeClr>
              </a:gs>
              <a:gs pos="100000">
                <a:schemeClr val="accent2">
                  <a:gamma/>
                  <a:shade val="46275"/>
                  <a:invGamma/>
                  <a:alpha val="75000"/>
                </a:schemeClr>
              </a:gs>
            </a:gsLst>
            <a:lin ang="540000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hlinkClick r:id="rId5"/>
              </a:rPr>
              <a:t>http</a:t>
            </a:r>
            <a:r>
              <a:rPr lang="en-US" b="1" dirty="0" smtClean="0">
                <a:hlinkClick r:id="rId5"/>
              </a:rPr>
              <a:t>://www.esgard.org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226953" y="5534561"/>
            <a:ext cx="8471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cs typeface="Times New Roman" pitchFamily="18" charset="0"/>
              </a:rPr>
              <a:t>This strategy led to the preparation and  implementation of a coherent set of  collaborative projects using the incentive funding of the 6</a:t>
            </a:r>
            <a:r>
              <a:rPr lang="en-US" sz="2400" b="1" baseline="30000" dirty="0" smtClean="0">
                <a:cs typeface="Times New Roman" pitchFamily="18" charset="0"/>
              </a:rPr>
              <a:t>th</a:t>
            </a:r>
            <a:r>
              <a:rPr lang="en-US" sz="2400" b="1" dirty="0" smtClean="0">
                <a:cs typeface="Times New Roman" pitchFamily="18" charset="0"/>
              </a:rPr>
              <a:t> and 7</a:t>
            </a:r>
            <a:r>
              <a:rPr lang="en-US" sz="2400" b="1" baseline="30000" dirty="0" smtClean="0">
                <a:cs typeface="Times New Roman" pitchFamily="18" charset="0"/>
              </a:rPr>
              <a:t>th</a:t>
            </a:r>
            <a:r>
              <a:rPr lang="en-US" sz="2400" b="1" dirty="0" smtClean="0">
                <a:cs typeface="Times New Roman" pitchFamily="18" charset="0"/>
              </a:rPr>
              <a:t> Framework </a:t>
            </a:r>
            <a:r>
              <a:rPr lang="en-US" sz="2400" b="1" dirty="0" err="1" smtClean="0">
                <a:cs typeface="Times New Roman" pitchFamily="18" charset="0"/>
              </a:rPr>
              <a:t>Programme</a:t>
            </a:r>
            <a:r>
              <a:rPr lang="en-US" sz="2400" b="1" dirty="0" smtClean="0">
                <a:cs typeface="Times New Roman" pitchFamily="18" charset="0"/>
              </a:rPr>
              <a:t>.</a:t>
            </a:r>
            <a:endParaRPr lang="fr-FR" sz="2400" b="1" dirty="0"/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-508" y="2492896"/>
            <a:ext cx="5843564" cy="1479509"/>
          </a:xfrm>
          <a:prstGeom prst="rect">
            <a:avLst/>
          </a:prstGeom>
          <a:solidFill>
            <a:schemeClr val="accent1">
              <a:alpha val="67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1800" dirty="0"/>
              <a:t>R. Aleksan (Chair), M. Cerrada (CIEMAT</a:t>
            </a:r>
            <a:r>
              <a:rPr lang="en-US" sz="1800" dirty="0" smtClean="0"/>
              <a:t>),</a:t>
            </a:r>
            <a:endParaRPr lang="en-US" sz="1800" dirty="0"/>
          </a:p>
          <a:p>
            <a:pPr algn="l"/>
            <a:r>
              <a:rPr lang="en-US" sz="1800" dirty="0"/>
              <a:t>R. Edgecock (CCLRC), </a:t>
            </a:r>
            <a:r>
              <a:rPr lang="en-US" sz="1800" dirty="0" smtClean="0"/>
              <a:t>E. Elsen (DESY) ,</a:t>
            </a:r>
            <a:r>
              <a:rPr lang="en-US" sz="1800" dirty="0"/>
              <a:t> </a:t>
            </a:r>
            <a:r>
              <a:rPr lang="en-US" sz="1800" dirty="0" smtClean="0"/>
              <a:t>O. Kester (GSI) , </a:t>
            </a:r>
          </a:p>
          <a:p>
            <a:pPr algn="l"/>
            <a:r>
              <a:rPr lang="en-US" sz="1800" dirty="0" smtClean="0"/>
              <a:t>K. Osterberg (HIP), M. Jezabek (IFJ-PAN), </a:t>
            </a:r>
          </a:p>
          <a:p>
            <a:pPr algn="l"/>
            <a:r>
              <a:rPr lang="en-US" sz="1800" dirty="0" smtClean="0"/>
              <a:t>S. Guiducci (LNF), </a:t>
            </a:r>
            <a:r>
              <a:rPr lang="en-US" sz="1800" dirty="0"/>
              <a:t> </a:t>
            </a:r>
            <a:r>
              <a:rPr lang="en-US" sz="1800" dirty="0" smtClean="0"/>
              <a:t>J.-P. Koutchouk (CERN),</a:t>
            </a:r>
          </a:p>
          <a:p>
            <a:pPr algn="l"/>
            <a:r>
              <a:rPr lang="en-US" sz="1800" dirty="0" smtClean="0"/>
              <a:t>F</a:t>
            </a:r>
            <a:r>
              <a:rPr lang="en-US" sz="1800" dirty="0"/>
              <a:t>. Richard (IN2P3/</a:t>
            </a:r>
            <a:r>
              <a:rPr lang="en-US" sz="1800" dirty="0" err="1"/>
              <a:t>Orsay</a:t>
            </a:r>
            <a:r>
              <a:rPr lang="en-US" sz="1800" dirty="0"/>
              <a:t>), </a:t>
            </a:r>
            <a:r>
              <a:rPr lang="en-US" sz="1800" dirty="0" smtClean="0"/>
              <a:t>L</a:t>
            </a:r>
            <a:r>
              <a:rPr lang="en-US" sz="1800" dirty="0"/>
              <a:t>. Rivkin (PSI)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5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59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22121"/>
              </p:ext>
            </p:extLst>
          </p:nvPr>
        </p:nvGraphicFramePr>
        <p:xfrm>
          <a:off x="14288" y="656692"/>
          <a:ext cx="9129713" cy="5519103"/>
        </p:xfrm>
        <a:graphic>
          <a:graphicData uri="http://schemas.openxmlformats.org/drawingml/2006/table">
            <a:tbl>
              <a:tblPr/>
              <a:tblGrid>
                <a:gridCol w="1309687"/>
                <a:gridCol w="554038"/>
                <a:gridCol w="25400"/>
                <a:gridCol w="571500"/>
                <a:gridCol w="590550"/>
                <a:gridCol w="590550"/>
                <a:gridCol w="590550"/>
                <a:gridCol w="295275"/>
                <a:gridCol w="295275"/>
                <a:gridCol w="303213"/>
                <a:gridCol w="303213"/>
                <a:gridCol w="611187"/>
                <a:gridCol w="584200"/>
                <a:gridCol w="28575"/>
                <a:gridCol w="295275"/>
                <a:gridCol w="323850"/>
                <a:gridCol w="619125"/>
                <a:gridCol w="500114"/>
                <a:gridCol w="738136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Accelerator R&amp;D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1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Networks (e,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n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p)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EuCARD2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 (SRF)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EuCARD²(WP12)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PHIN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 (SRF, ANAC)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EuCARD²(WP12)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HIPPI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 (SRF, ColMat)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EuCARD²(WP11)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NED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 (HFM)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EuCARD²(WP10)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SLHC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SLHC-PP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HiLumi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EUROTEV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DS: ILC+CLIC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ILC-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HiGrade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(PP)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EURISOL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DS: Neutrino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-beam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DS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Scoping study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99"/>
                        </a:gs>
                        <a:gs pos="50000">
                          <a:srgbClr val="FF66CC"/>
                        </a:gs>
                        <a:gs pos="100000">
                          <a:srgbClr val="FFFF99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DS-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EuroNu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EUROLEAP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 in plasma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EuCARD²(WP13)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SuperB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TIARA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R&amp;D-RI &amp; program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1671638" y="1700808"/>
            <a:ext cx="2592387" cy="3384550"/>
            <a:chOff x="1671638" y="1735567"/>
            <a:chExt cx="2592387" cy="3384550"/>
          </a:xfrm>
        </p:grpSpPr>
        <p:sp>
          <p:nvSpPr>
            <p:cNvPr id="366777" name="Freeform 185"/>
            <p:cNvSpPr>
              <a:spLocks/>
            </p:cNvSpPr>
            <p:nvPr/>
          </p:nvSpPr>
          <p:spPr bwMode="auto">
            <a:xfrm>
              <a:off x="3903663" y="2711854"/>
              <a:ext cx="360362" cy="647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08"/>
                </a:cxn>
                <a:cxn ang="0">
                  <a:pos x="227" y="408"/>
                </a:cxn>
              </a:cxnLst>
              <a:rect l="0" t="0" r="r" b="b"/>
              <a:pathLst>
                <a:path w="227" h="408">
                  <a:moveTo>
                    <a:pt x="0" y="0"/>
                  </a:moveTo>
                  <a:lnTo>
                    <a:pt x="0" y="408"/>
                  </a:lnTo>
                  <a:lnTo>
                    <a:pt x="227" y="408"/>
                  </a:lnTo>
                </a:path>
              </a:pathLst>
            </a:custGeom>
            <a:noFill/>
            <a:ln w="38100" cap="flat" cmpd="sng">
              <a:solidFill>
                <a:srgbClr val="FF99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1671638" y="1735567"/>
              <a:ext cx="2413000" cy="3384550"/>
              <a:chOff x="1671638" y="1830388"/>
              <a:chExt cx="2413000" cy="3384550"/>
            </a:xfrm>
          </p:grpSpPr>
          <p:sp>
            <p:nvSpPr>
              <p:cNvPr id="366770" name="Freeform 178"/>
              <p:cNvSpPr>
                <a:spLocks/>
              </p:cNvSpPr>
              <p:nvPr/>
            </p:nvSpPr>
            <p:spPr bwMode="auto">
              <a:xfrm>
                <a:off x="1671638" y="1830388"/>
                <a:ext cx="792162" cy="1981200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1248"/>
                  </a:cxn>
                  <a:cxn ang="0">
                    <a:pos x="477" y="1248"/>
                  </a:cxn>
                </a:cxnLst>
                <a:rect l="0" t="0" r="r" b="b"/>
                <a:pathLst>
                  <a:path w="477" h="1248">
                    <a:moveTo>
                      <a:pt x="114" y="0"/>
                    </a:moveTo>
                    <a:lnTo>
                      <a:pt x="0" y="0"/>
                    </a:lnTo>
                    <a:lnTo>
                      <a:pt x="0" y="1248"/>
                    </a:lnTo>
                    <a:lnTo>
                      <a:pt x="477" y="1248"/>
                    </a:lnTo>
                  </a:path>
                </a:pathLst>
              </a:custGeom>
              <a:noFill/>
              <a:ln w="38100" cap="flat" cmpd="sng">
                <a:solidFill>
                  <a:srgbClr val="66CC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6771" name="Line 179"/>
              <p:cNvSpPr>
                <a:spLocks noChangeShapeType="1"/>
              </p:cNvSpPr>
              <p:nvPr/>
            </p:nvSpPr>
            <p:spPr bwMode="auto">
              <a:xfrm flipH="1">
                <a:off x="1671638" y="2227263"/>
                <a:ext cx="215900" cy="0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6772" name="Line 180"/>
              <p:cNvSpPr>
                <a:spLocks noChangeShapeType="1"/>
              </p:cNvSpPr>
              <p:nvPr/>
            </p:nvSpPr>
            <p:spPr bwMode="auto">
              <a:xfrm flipH="1">
                <a:off x="1671638" y="2479675"/>
                <a:ext cx="215900" cy="0"/>
              </a:xfrm>
              <a:prstGeom prst="line">
                <a:avLst/>
              </a:prstGeom>
              <a:noFill/>
              <a:ln w="28575">
                <a:solidFill>
                  <a:srgbClr val="66CCFF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6773" name="Freeform 181"/>
              <p:cNvSpPr>
                <a:spLocks/>
              </p:cNvSpPr>
              <p:nvPr/>
            </p:nvSpPr>
            <p:spPr bwMode="auto">
              <a:xfrm>
                <a:off x="2030413" y="1866900"/>
                <a:ext cx="433387" cy="2413000"/>
              </a:xfrm>
              <a:custGeom>
                <a:avLst/>
                <a:gdLst/>
                <a:ahLst/>
                <a:cxnLst>
                  <a:cxn ang="0">
                    <a:pos x="159" y="0"/>
                  </a:cxn>
                  <a:cxn ang="0">
                    <a:pos x="0" y="0"/>
                  </a:cxn>
                  <a:cxn ang="0">
                    <a:pos x="0" y="1520"/>
                  </a:cxn>
                  <a:cxn ang="0">
                    <a:pos x="273" y="1520"/>
                  </a:cxn>
                </a:cxnLst>
                <a:rect l="0" t="0" r="r" b="b"/>
                <a:pathLst>
                  <a:path w="273" h="1520">
                    <a:moveTo>
                      <a:pt x="159" y="0"/>
                    </a:moveTo>
                    <a:lnTo>
                      <a:pt x="0" y="0"/>
                    </a:lnTo>
                    <a:lnTo>
                      <a:pt x="0" y="1520"/>
                    </a:lnTo>
                    <a:lnTo>
                      <a:pt x="273" y="1520"/>
                    </a:lnTo>
                  </a:path>
                </a:pathLst>
              </a:custGeom>
              <a:noFill/>
              <a:ln w="38100" cap="flat" cmpd="sng">
                <a:solidFill>
                  <a:srgbClr val="FF66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6774" name="Freeform 182"/>
              <p:cNvSpPr>
                <a:spLocks/>
              </p:cNvSpPr>
              <p:nvPr/>
            </p:nvSpPr>
            <p:spPr bwMode="auto">
              <a:xfrm>
                <a:off x="2030413" y="4279900"/>
                <a:ext cx="649287" cy="468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95"/>
                  </a:cxn>
                  <a:cxn ang="0">
                    <a:pos x="409" y="295"/>
                  </a:cxn>
                </a:cxnLst>
                <a:rect l="0" t="0" r="r" b="b"/>
                <a:pathLst>
                  <a:path w="409" h="295">
                    <a:moveTo>
                      <a:pt x="0" y="0"/>
                    </a:moveTo>
                    <a:lnTo>
                      <a:pt x="0" y="295"/>
                    </a:lnTo>
                    <a:lnTo>
                      <a:pt x="409" y="295"/>
                    </a:lnTo>
                  </a:path>
                </a:pathLst>
              </a:custGeom>
              <a:noFill/>
              <a:ln w="38100" cap="flat" cmpd="sng">
                <a:solidFill>
                  <a:srgbClr val="FF66CC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6775" name="Freeform 183"/>
              <p:cNvSpPr>
                <a:spLocks/>
              </p:cNvSpPr>
              <p:nvPr/>
            </p:nvSpPr>
            <p:spPr bwMode="auto">
              <a:xfrm>
                <a:off x="2282825" y="2011363"/>
                <a:ext cx="755650" cy="32035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18"/>
                  </a:cxn>
                  <a:cxn ang="0">
                    <a:pos x="476" y="2018"/>
                  </a:cxn>
                </a:cxnLst>
                <a:rect l="0" t="0" r="r" b="b"/>
                <a:pathLst>
                  <a:path w="476" h="2018">
                    <a:moveTo>
                      <a:pt x="0" y="0"/>
                    </a:moveTo>
                    <a:lnTo>
                      <a:pt x="0" y="2018"/>
                    </a:lnTo>
                    <a:lnTo>
                      <a:pt x="476" y="2018"/>
                    </a:lnTo>
                  </a:path>
                </a:pathLst>
              </a:custGeom>
              <a:noFill/>
              <a:ln w="38100" cap="flat" cmpd="sng">
                <a:solidFill>
                  <a:srgbClr val="3399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6776" name="Line 184"/>
              <p:cNvSpPr>
                <a:spLocks noChangeShapeType="1"/>
              </p:cNvSpPr>
              <p:nvPr/>
            </p:nvSpPr>
            <p:spPr bwMode="auto">
              <a:xfrm>
                <a:off x="2282825" y="2551113"/>
                <a:ext cx="215900" cy="0"/>
              </a:xfrm>
              <a:prstGeom prst="line">
                <a:avLst/>
              </a:prstGeom>
              <a:noFill/>
              <a:ln w="381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6778" name="Freeform 186"/>
              <p:cNvSpPr>
                <a:spLocks/>
              </p:cNvSpPr>
              <p:nvPr/>
            </p:nvSpPr>
            <p:spPr bwMode="auto">
              <a:xfrm>
                <a:off x="3363913" y="3090863"/>
                <a:ext cx="647700" cy="360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49"/>
                  </a:cxn>
                  <a:cxn ang="0">
                    <a:pos x="408" y="249"/>
                  </a:cxn>
                </a:cxnLst>
                <a:rect l="0" t="0" r="r" b="b"/>
                <a:pathLst>
                  <a:path w="408" h="249">
                    <a:moveTo>
                      <a:pt x="0" y="0"/>
                    </a:moveTo>
                    <a:lnTo>
                      <a:pt x="0" y="249"/>
                    </a:lnTo>
                    <a:lnTo>
                      <a:pt x="408" y="249"/>
                    </a:lnTo>
                  </a:path>
                </a:pathLst>
              </a:custGeom>
              <a:noFill/>
              <a:ln w="38100" cap="flat" cmpd="sng">
                <a:solidFill>
                  <a:srgbClr val="FF9966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6779" name="Line 187"/>
              <p:cNvSpPr>
                <a:spLocks noChangeShapeType="1"/>
              </p:cNvSpPr>
              <p:nvPr/>
            </p:nvSpPr>
            <p:spPr bwMode="auto">
              <a:xfrm>
                <a:off x="4083050" y="2047875"/>
                <a:ext cx="1588" cy="1403350"/>
              </a:xfrm>
              <a:prstGeom prst="line">
                <a:avLst/>
              </a:prstGeom>
              <a:noFill/>
              <a:ln w="38100">
                <a:solidFill>
                  <a:srgbClr val="FF9966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66780" name="Rectangle 188"/>
          <p:cNvSpPr>
            <a:spLocks noChangeArrowheads="1"/>
          </p:cNvSpPr>
          <p:nvPr/>
        </p:nvSpPr>
        <p:spPr bwMode="auto">
          <a:xfrm>
            <a:off x="4838700" y="4928902"/>
            <a:ext cx="2413000" cy="336550"/>
          </a:xfrm>
          <a:prstGeom prst="rect">
            <a:avLst/>
          </a:prstGeom>
          <a:solidFill>
            <a:schemeClr val="folHlink">
              <a:alpha val="8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</a:rPr>
              <a:t>EuCARD</a:t>
            </a:r>
            <a:r>
              <a:rPr lang="en-US" sz="1600" b="1" dirty="0">
                <a:solidFill>
                  <a:srgbClr val="000000"/>
                </a:solidFill>
              </a:rPr>
              <a:t> (ANAC)</a:t>
            </a:r>
            <a:endParaRPr lang="fr-FR" sz="1600" b="1" dirty="0">
              <a:solidFill>
                <a:srgbClr val="000000"/>
              </a:solidFill>
            </a:endParaRPr>
          </a:p>
        </p:txBody>
      </p:sp>
      <p:sp>
        <p:nvSpPr>
          <p:cNvPr id="366781" name="Rectangle 189"/>
          <p:cNvSpPr>
            <a:spLocks noChangeArrowheads="1"/>
          </p:cNvSpPr>
          <p:nvPr/>
        </p:nvSpPr>
        <p:spPr bwMode="auto">
          <a:xfrm>
            <a:off x="4859338" y="5360702"/>
            <a:ext cx="2413000" cy="336550"/>
          </a:xfrm>
          <a:prstGeom prst="rect">
            <a:avLst/>
          </a:prstGeom>
          <a:solidFill>
            <a:schemeClr val="folHlink">
              <a:alpha val="8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EuCARD (ANAC)</a:t>
            </a:r>
            <a:endParaRPr lang="fr-FR" sz="1600" b="1">
              <a:solidFill>
                <a:srgbClr val="000000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943064" y="964738"/>
            <a:ext cx="5941304" cy="557515"/>
            <a:chOff x="1943064" y="964738"/>
            <a:chExt cx="5941304" cy="557515"/>
          </a:xfrm>
        </p:grpSpPr>
        <p:sp>
          <p:nvSpPr>
            <p:cNvPr id="366782" name="AutoShape 190"/>
            <p:cNvSpPr>
              <a:spLocks/>
            </p:cNvSpPr>
            <p:nvPr/>
          </p:nvSpPr>
          <p:spPr bwMode="auto">
            <a:xfrm rot="5400000">
              <a:off x="3249577" y="-1748"/>
              <a:ext cx="217488" cy="2830513"/>
            </a:xfrm>
            <a:prstGeom prst="leftBrace">
              <a:avLst>
                <a:gd name="adj1" fmla="val 108455"/>
                <a:gd name="adj2" fmla="val 5000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6783" name="AutoShape 191"/>
            <p:cNvSpPr>
              <a:spLocks/>
            </p:cNvSpPr>
            <p:nvPr/>
          </p:nvSpPr>
          <p:spPr bwMode="auto">
            <a:xfrm rot="5400000">
              <a:off x="6079028" y="-376755"/>
              <a:ext cx="115748" cy="3494933"/>
            </a:xfrm>
            <a:prstGeom prst="leftBrace">
              <a:avLst>
                <a:gd name="adj1" fmla="val 108455"/>
                <a:gd name="adj2" fmla="val 5000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 anchor="ctr"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6784" name="Text Box 192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035505" y="989879"/>
              <a:ext cx="710749" cy="463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</a:rPr>
                <a:t>FP6</a:t>
              </a:r>
              <a:endParaRPr lang="fr-FR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366785" name="Text Box 193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5806177" y="964738"/>
              <a:ext cx="710749" cy="463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</a:rPr>
                <a:t>FP7</a:t>
              </a:r>
              <a:endParaRPr lang="fr-FR" sz="2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66787" name="Text Box 19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73005" y="6052206"/>
            <a:ext cx="8264163" cy="83317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b="1" dirty="0">
                <a:solidFill>
                  <a:srgbClr val="000000"/>
                </a:solidFill>
              </a:rPr>
              <a:t>Altogether EC has </a:t>
            </a:r>
            <a:r>
              <a:rPr lang="en-US" sz="2400" b="1" dirty="0" smtClean="0">
                <a:solidFill>
                  <a:srgbClr val="000000"/>
                </a:solidFill>
              </a:rPr>
              <a:t>partially financed </a:t>
            </a:r>
            <a:r>
              <a:rPr lang="en-US" sz="2400" b="1" dirty="0">
                <a:solidFill>
                  <a:srgbClr val="000000"/>
                </a:solidFill>
              </a:rPr>
              <a:t>projects in FP6 and FP7 </a:t>
            </a:r>
          </a:p>
          <a:p>
            <a:pPr algn="l"/>
            <a:r>
              <a:rPr lang="en-US" sz="2400" b="1" dirty="0">
                <a:solidFill>
                  <a:srgbClr val="000000"/>
                </a:solidFill>
              </a:rPr>
              <a:t>with a total budget of </a:t>
            </a:r>
            <a:r>
              <a:rPr lang="en-US" sz="2400" b="1" dirty="0" smtClean="0">
                <a:solidFill>
                  <a:srgbClr val="000000"/>
                </a:solidFill>
              </a:rPr>
              <a:t>~228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0000"/>
                </a:solidFill>
              </a:rPr>
              <a:t>M</a:t>
            </a:r>
            <a:r>
              <a:rPr lang="en-GB" sz="2400" b="1" dirty="0">
                <a:solidFill>
                  <a:srgbClr val="000000"/>
                </a:solidFill>
              </a:rPr>
              <a:t>€ </a:t>
            </a:r>
            <a:r>
              <a:rPr lang="en-GB" sz="2400" b="1" dirty="0" smtClean="0">
                <a:solidFill>
                  <a:srgbClr val="000000"/>
                </a:solidFill>
              </a:rPr>
              <a:t>(68 </a:t>
            </a:r>
            <a:r>
              <a:rPr lang="en-US" sz="2400" b="1" dirty="0">
                <a:solidFill>
                  <a:srgbClr val="000000"/>
                </a:solidFill>
              </a:rPr>
              <a:t>M</a:t>
            </a:r>
            <a:r>
              <a:rPr lang="en-GB" sz="2400" b="1" dirty="0">
                <a:solidFill>
                  <a:srgbClr val="000000"/>
                </a:solidFill>
              </a:rPr>
              <a:t>€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2400" b="1" dirty="0">
                <a:solidFill>
                  <a:srgbClr val="000000"/>
                </a:solidFill>
              </a:rPr>
              <a:t>from EC)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ZoneTexte 20">
            <a:hlinkClick r:id="rId5" action="ppaction://hlinksldjump"/>
          </p:cNvPr>
          <p:cNvSpPr txBox="1"/>
          <p:nvPr/>
        </p:nvSpPr>
        <p:spPr>
          <a:xfrm>
            <a:off x="44388" y="8620"/>
            <a:ext cx="8819081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000000"/>
                </a:solidFill>
              </a:rPr>
              <a:t>ESGARD  developed and implemented a strategy to promote Accelerator R&amp;D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with the  incentive of the EC Framework </a:t>
            </a:r>
            <a:r>
              <a:rPr lang="en-US" b="1" dirty="0" err="1" smtClean="0">
                <a:solidFill>
                  <a:srgbClr val="000000"/>
                </a:solidFill>
              </a:rPr>
              <a:t>Programme</a:t>
            </a:r>
            <a:r>
              <a:rPr lang="en-US" b="1" dirty="0" smtClean="0">
                <a:solidFill>
                  <a:srgbClr val="000000"/>
                </a:solidFill>
              </a:rPr>
              <a:t> within ERA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3" name="Connecteur droit avec flèche 2"/>
          <p:cNvCxnSpPr/>
          <p:nvPr/>
        </p:nvCxnSpPr>
        <p:spPr bwMode="auto">
          <a:xfrm>
            <a:off x="6045200" y="3320988"/>
            <a:ext cx="563662" cy="0"/>
          </a:xfrm>
          <a:prstGeom prst="straightConnector1">
            <a:avLst/>
          </a:prstGeom>
          <a:solidFill>
            <a:srgbClr val="FFFF00">
              <a:alpha val="67000"/>
            </a:srgbClr>
          </a:solidFill>
          <a:ln w="38100" cap="flat" cmpd="sng" algn="ctr">
            <a:solidFill>
              <a:srgbClr val="FF9999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" name="ZoneTexte 1"/>
          <p:cNvSpPr txBox="1"/>
          <p:nvPr/>
        </p:nvSpPr>
        <p:spPr>
          <a:xfrm rot="-1860000">
            <a:off x="1027010" y="3081843"/>
            <a:ext cx="7336625" cy="1200329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000000"/>
                </a:solidFill>
              </a:rPr>
              <a:t>1 euros </a:t>
            </a:r>
            <a:r>
              <a:rPr lang="fr-FR" sz="3600" b="1" dirty="0" err="1" smtClean="0">
                <a:solidFill>
                  <a:srgbClr val="000000"/>
                </a:solidFill>
              </a:rPr>
              <a:t>from</a:t>
            </a:r>
            <a:r>
              <a:rPr lang="fr-FR" sz="3600" b="1" dirty="0" smtClean="0">
                <a:solidFill>
                  <a:srgbClr val="000000"/>
                </a:solidFill>
              </a:rPr>
              <a:t> the EC has </a:t>
            </a:r>
            <a:r>
              <a:rPr lang="fr-FR" sz="3600" b="1" dirty="0" err="1" smtClean="0">
                <a:solidFill>
                  <a:srgbClr val="000000"/>
                </a:solidFill>
              </a:rPr>
              <a:t>triggered</a:t>
            </a:r>
            <a:r>
              <a:rPr lang="fr-FR" sz="36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3600" b="1" dirty="0" smtClean="0">
                <a:solidFill>
                  <a:srgbClr val="000000"/>
                </a:solidFill>
              </a:rPr>
              <a:t>2 </a:t>
            </a:r>
            <a:r>
              <a:rPr lang="fr-FR" sz="3600" b="1" dirty="0" err="1" smtClean="0">
                <a:solidFill>
                  <a:srgbClr val="000000"/>
                </a:solidFill>
              </a:rPr>
              <a:t>additional</a:t>
            </a:r>
            <a:r>
              <a:rPr lang="fr-FR" sz="3600" b="1" dirty="0" smtClean="0">
                <a:solidFill>
                  <a:srgbClr val="000000"/>
                </a:solidFill>
              </a:rPr>
              <a:t> euros </a:t>
            </a:r>
            <a:r>
              <a:rPr lang="fr-FR" sz="3600" b="1" dirty="0" err="1" smtClean="0">
                <a:solidFill>
                  <a:srgbClr val="000000"/>
                </a:solidFill>
              </a:rPr>
              <a:t>from</a:t>
            </a:r>
            <a:r>
              <a:rPr lang="fr-FR" sz="3600" b="1" dirty="0" smtClean="0">
                <a:solidFill>
                  <a:srgbClr val="000000"/>
                </a:solidFill>
              </a:rPr>
              <a:t> the </a:t>
            </a:r>
            <a:r>
              <a:rPr lang="fr-FR" sz="3600" b="1" dirty="0" err="1" smtClean="0">
                <a:solidFill>
                  <a:srgbClr val="000000"/>
                </a:solidFill>
              </a:rPr>
              <a:t>partners</a:t>
            </a:r>
            <a:endParaRPr lang="fr-FR" sz="3600" b="1" dirty="0">
              <a:solidFill>
                <a:srgbClr val="000000"/>
              </a:solidFill>
            </a:endParaRPr>
          </a:p>
        </p:txBody>
      </p:sp>
      <p:sp>
        <p:nvSpPr>
          <p:cNvPr id="26" name="AutoShape 190"/>
          <p:cNvSpPr>
            <a:spLocks/>
          </p:cNvSpPr>
          <p:nvPr/>
        </p:nvSpPr>
        <p:spPr bwMode="auto">
          <a:xfrm rot="5400000">
            <a:off x="9298894" y="-57282"/>
            <a:ext cx="217488" cy="2830513"/>
          </a:xfrm>
          <a:prstGeom prst="leftBrace">
            <a:avLst>
              <a:gd name="adj1" fmla="val 108455"/>
              <a:gd name="adj2" fmla="val 50000"/>
            </a:avLst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7" name="Text Box 19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8148788" y="977967"/>
            <a:ext cx="1036158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H2020</a:t>
            </a:r>
            <a:endParaRPr lang="fr-FR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78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727200" y="0"/>
            <a:ext cx="7308850" cy="944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GB" sz="3200" b="1" smtClean="0">
                <a:solidFill>
                  <a:srgbClr val="034EA2"/>
                </a:solidFill>
                <a:latin typeface="Tahoma" pitchFamily="34" charset="0"/>
              </a:rPr>
              <a:t>FP7-Planning of calls </a:t>
            </a:r>
            <a:br>
              <a:rPr lang="en-GB" sz="3200" b="1" smtClean="0">
                <a:solidFill>
                  <a:srgbClr val="034EA2"/>
                </a:solidFill>
                <a:latin typeface="Tahoma" pitchFamily="34" charset="0"/>
              </a:rPr>
            </a:br>
            <a:r>
              <a:rPr lang="en-GB" sz="3200" b="1" smtClean="0">
                <a:solidFill>
                  <a:srgbClr val="034EA2"/>
                </a:solidFill>
                <a:latin typeface="Tahoma" pitchFamily="34" charset="0"/>
              </a:rPr>
              <a:t>and indicative budget</a:t>
            </a:r>
          </a:p>
        </p:txBody>
      </p:sp>
      <p:graphicFrame>
        <p:nvGraphicFramePr>
          <p:cNvPr id="39731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342752"/>
              </p:ext>
            </p:extLst>
          </p:nvPr>
        </p:nvGraphicFramePr>
        <p:xfrm>
          <a:off x="88900" y="949325"/>
          <a:ext cx="9010015" cy="5899151"/>
        </p:xfrm>
        <a:graphic>
          <a:graphicData uri="http://schemas.openxmlformats.org/drawingml/2006/table">
            <a:tbl>
              <a:tblPr/>
              <a:tblGrid>
                <a:gridCol w="2479675"/>
                <a:gridCol w="952500"/>
                <a:gridCol w="939800"/>
                <a:gridCol w="927100"/>
                <a:gridCol w="901700"/>
                <a:gridCol w="946621"/>
                <a:gridCol w="986319"/>
                <a:gridCol w="876300"/>
              </a:tblGrid>
              <a:tr h="66040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Total </a:t>
                      </a:r>
                      <a:r>
                        <a:rPr kumimoji="0" lang="fr-BE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operational</a:t>
                      </a: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 budget 1665 M€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11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Call 1</a:t>
                      </a:r>
                      <a:b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2007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Call 2</a:t>
                      </a:r>
                      <a:b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2007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Call 3</a:t>
                      </a:r>
                      <a:b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Call 4</a:t>
                      </a:r>
                      <a:b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2008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Call 5 2009</a:t>
                      </a:r>
                      <a:endParaRPr kumimoji="0" lang="en-GB" sz="18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Call 6</a:t>
                      </a:r>
                      <a:b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2010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Call 7</a:t>
                      </a:r>
                      <a:b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</a:b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2011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Integrating activities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162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104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&lt;100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ED6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e-Infrastructures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42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50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113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ED6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Design studies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31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</a:rPr>
                        <a:t>20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Construction – Support to the Preparatory Phase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147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Construction – Support to the Implementation Phase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RSFF (200 M€) + 130 M€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fr-FR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0000"/>
                    </a:soli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Policy Development and Programme Implementation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A82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14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A82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5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A82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9.94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A82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9.5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A82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AA82A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Total per call (M€)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228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64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282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B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113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216.9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Times New Roman" pitchFamily="18" charset="0"/>
                          <a:cs typeface="Arial" charset="0"/>
                        </a:rPr>
                        <a:t>163.5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51" name="Rectangle 94"/>
          <p:cNvSpPr>
            <a:spLocks noChangeArrowheads="1"/>
          </p:cNvSpPr>
          <p:nvPr/>
        </p:nvSpPr>
        <p:spPr bwMode="auto">
          <a:xfrm>
            <a:off x="2555875" y="944563"/>
            <a:ext cx="971550" cy="5913437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1352" name="AutoShape 95"/>
          <p:cNvSpPr>
            <a:spLocks noChangeArrowheads="1"/>
          </p:cNvSpPr>
          <p:nvPr/>
        </p:nvSpPr>
        <p:spPr bwMode="auto">
          <a:xfrm flipH="1">
            <a:off x="1583668" y="2607469"/>
            <a:ext cx="1260475" cy="44928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FFF00">
              <a:alpha val="67058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US" dirty="0" err="1" smtClean="0">
                <a:solidFill>
                  <a:srgbClr val="000000"/>
                </a:solidFill>
              </a:rPr>
              <a:t>EuroNu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353" name="AutoShape 96"/>
          <p:cNvSpPr>
            <a:spLocks noChangeArrowheads="1"/>
          </p:cNvSpPr>
          <p:nvPr/>
        </p:nvSpPr>
        <p:spPr bwMode="auto">
          <a:xfrm flipH="1">
            <a:off x="1368425" y="3789363"/>
            <a:ext cx="1223963" cy="684212"/>
          </a:xfrm>
          <a:prstGeom prst="wedgeRoundRectCallout">
            <a:avLst>
              <a:gd name="adj1" fmla="val -54412"/>
              <a:gd name="adj2" fmla="val -78542"/>
              <a:gd name="adj3" fmla="val 16667"/>
            </a:avLst>
          </a:prstGeom>
          <a:solidFill>
            <a:srgbClr val="FFFF00">
              <a:alpha val="67058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US" smtClean="0">
                <a:solidFill>
                  <a:srgbClr val="000000"/>
                </a:solidFill>
              </a:rPr>
              <a:t>SLHC</a:t>
            </a:r>
          </a:p>
          <a:p>
            <a:r>
              <a:rPr lang="en-US" smtClean="0">
                <a:solidFill>
                  <a:srgbClr val="000000"/>
                </a:solidFill>
              </a:rPr>
              <a:t>HiGrad</a:t>
            </a: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1354" name="Rectangle 97"/>
          <p:cNvSpPr>
            <a:spLocks noChangeArrowheads="1"/>
          </p:cNvSpPr>
          <p:nvPr/>
        </p:nvSpPr>
        <p:spPr bwMode="auto">
          <a:xfrm>
            <a:off x="4429145" y="944563"/>
            <a:ext cx="936625" cy="5913437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1355" name="AutoShape 98"/>
          <p:cNvSpPr>
            <a:spLocks noChangeArrowheads="1"/>
          </p:cNvSpPr>
          <p:nvPr/>
        </p:nvSpPr>
        <p:spPr bwMode="auto">
          <a:xfrm flipH="1">
            <a:off x="4103688" y="2384425"/>
            <a:ext cx="1296987" cy="468313"/>
          </a:xfrm>
          <a:prstGeom prst="wedgeRoundRectCallout">
            <a:avLst>
              <a:gd name="adj1" fmla="val -17810"/>
              <a:gd name="adj2" fmla="val -102546"/>
              <a:gd name="adj3" fmla="val 16667"/>
            </a:avLst>
          </a:prstGeom>
          <a:solidFill>
            <a:srgbClr val="FFFF00">
              <a:alpha val="67058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US" smtClean="0">
                <a:solidFill>
                  <a:srgbClr val="000000"/>
                </a:solidFill>
              </a:rPr>
              <a:t>EuCARD</a:t>
            </a: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9" name="Rectangle 97"/>
          <p:cNvSpPr>
            <a:spLocks noChangeArrowheads="1"/>
          </p:cNvSpPr>
          <p:nvPr/>
        </p:nvSpPr>
        <p:spPr bwMode="auto">
          <a:xfrm>
            <a:off x="6272396" y="944724"/>
            <a:ext cx="991361" cy="5913437"/>
          </a:xfrm>
          <a:prstGeom prst="rect">
            <a:avLst/>
          </a:prstGeom>
          <a:solidFill>
            <a:srgbClr val="FFFF00">
              <a:alpha val="43137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" name="AutoShape 98"/>
          <p:cNvSpPr>
            <a:spLocks noChangeArrowheads="1"/>
          </p:cNvSpPr>
          <p:nvPr/>
        </p:nvSpPr>
        <p:spPr bwMode="auto">
          <a:xfrm flipH="1">
            <a:off x="5813425" y="4268788"/>
            <a:ext cx="1296988" cy="468312"/>
          </a:xfrm>
          <a:prstGeom prst="wedgeRoundRectCallout">
            <a:avLst>
              <a:gd name="adj1" fmla="val -17810"/>
              <a:gd name="adj2" fmla="val -102546"/>
              <a:gd name="adj3" fmla="val 16667"/>
            </a:avLst>
          </a:prstGeom>
          <a:solidFill>
            <a:srgbClr val="FFFF00">
              <a:alpha val="67058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US" smtClean="0">
                <a:solidFill>
                  <a:srgbClr val="000000"/>
                </a:solidFill>
              </a:rPr>
              <a:t>TIARA</a:t>
            </a: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1" name="AutoShape 98"/>
          <p:cNvSpPr>
            <a:spLocks noChangeArrowheads="1"/>
          </p:cNvSpPr>
          <p:nvPr/>
        </p:nvSpPr>
        <p:spPr bwMode="auto">
          <a:xfrm flipH="1">
            <a:off x="5813425" y="2297113"/>
            <a:ext cx="1296988" cy="620712"/>
          </a:xfrm>
          <a:prstGeom prst="wedgeRoundRectCallout">
            <a:avLst>
              <a:gd name="adj1" fmla="val -17810"/>
              <a:gd name="adj2" fmla="val -102546"/>
              <a:gd name="adj3" fmla="val 16667"/>
            </a:avLst>
          </a:prstGeom>
          <a:solidFill>
            <a:srgbClr val="FFFF00">
              <a:alpha val="67058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US" dirty="0" smtClean="0">
                <a:solidFill>
                  <a:schemeClr val="accent2"/>
                </a:solidFill>
              </a:rPr>
              <a:t>AIDA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(detector)</a:t>
            </a:r>
            <a:endParaRPr lang="fr-FR" sz="1600" dirty="0" smtClean="0">
              <a:solidFill>
                <a:schemeClr val="accent2"/>
              </a:solidFill>
            </a:endParaRPr>
          </a:p>
        </p:txBody>
      </p:sp>
      <p:sp>
        <p:nvSpPr>
          <p:cNvPr id="12" name="AutoShape 98"/>
          <p:cNvSpPr>
            <a:spLocks noChangeArrowheads="1"/>
          </p:cNvSpPr>
          <p:nvPr/>
        </p:nvSpPr>
        <p:spPr bwMode="auto">
          <a:xfrm flipH="1">
            <a:off x="7310475" y="3502026"/>
            <a:ext cx="1296988" cy="468312"/>
          </a:xfrm>
          <a:prstGeom prst="wedgeRoundRectCallout">
            <a:avLst>
              <a:gd name="adj1" fmla="val 11286"/>
              <a:gd name="adj2" fmla="val -118043"/>
              <a:gd name="adj3" fmla="val 16667"/>
            </a:avLst>
          </a:prstGeom>
          <a:solidFill>
            <a:srgbClr val="FFFF00">
              <a:alpha val="67058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US" dirty="0" err="1" smtClean="0">
                <a:solidFill>
                  <a:srgbClr val="000000"/>
                </a:solidFill>
              </a:rPr>
              <a:t>HiLumi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13" name="AutoShape 98"/>
          <p:cNvSpPr>
            <a:spLocks noChangeArrowheads="1"/>
          </p:cNvSpPr>
          <p:nvPr/>
        </p:nvSpPr>
        <p:spPr bwMode="auto">
          <a:xfrm flipH="1">
            <a:off x="7639092" y="2260583"/>
            <a:ext cx="1296988" cy="657241"/>
          </a:xfrm>
          <a:prstGeom prst="wedgeRoundRectCallout">
            <a:avLst>
              <a:gd name="adj1" fmla="val -29001"/>
              <a:gd name="adj2" fmla="val -80853"/>
              <a:gd name="adj3" fmla="val 16667"/>
            </a:avLst>
          </a:prstGeom>
          <a:solidFill>
            <a:srgbClr val="FFFF00">
              <a:alpha val="67058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US" dirty="0" smtClean="0">
                <a:solidFill>
                  <a:srgbClr val="000000"/>
                </a:solidFill>
              </a:rPr>
              <a:t>IA-</a:t>
            </a:r>
            <a:r>
              <a:rPr lang="en-US" dirty="0" err="1" smtClean="0">
                <a:solidFill>
                  <a:srgbClr val="000000"/>
                </a:solidFill>
              </a:rPr>
              <a:t>accel</a:t>
            </a:r>
            <a:r>
              <a:rPr lang="en-US" dirty="0" smtClean="0">
                <a:solidFill>
                  <a:srgbClr val="000000"/>
                </a:solidFill>
              </a:rPr>
              <a:t>. R&amp;D</a:t>
            </a:r>
            <a:endParaRPr lang="fr-FR" dirty="0" smtClean="0">
              <a:solidFill>
                <a:srgbClr val="000000"/>
              </a:solidFill>
            </a:endParaRPr>
          </a:p>
        </p:txBody>
      </p:sp>
      <p:sp>
        <p:nvSpPr>
          <p:cNvPr id="15" name="AutoShape 98"/>
          <p:cNvSpPr>
            <a:spLocks noChangeArrowheads="1"/>
          </p:cNvSpPr>
          <p:nvPr/>
        </p:nvSpPr>
        <p:spPr bwMode="auto">
          <a:xfrm flipH="1">
            <a:off x="6905282" y="5224313"/>
            <a:ext cx="1296988" cy="422274"/>
          </a:xfrm>
          <a:prstGeom prst="wedgeRoundRectCallout">
            <a:avLst>
              <a:gd name="adj1" fmla="val -17810"/>
              <a:gd name="adj2" fmla="val -102546"/>
              <a:gd name="adj3" fmla="val 16667"/>
            </a:avLst>
          </a:prstGeom>
          <a:solidFill>
            <a:srgbClr val="FFFF00">
              <a:alpha val="67058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r>
              <a:rPr lang="en-US" dirty="0" smtClean="0">
                <a:solidFill>
                  <a:srgbClr val="000000"/>
                </a:solidFill>
              </a:rPr>
              <a:t>CRISP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7618" name="Group 2"/>
          <p:cNvGraphicFramePr>
            <a:graphicFrameLocks noGrp="1"/>
          </p:cNvGraphicFramePr>
          <p:nvPr/>
        </p:nvGraphicFramePr>
        <p:xfrm>
          <a:off x="107950" y="1073150"/>
          <a:ext cx="9001125" cy="4772978"/>
        </p:xfrm>
        <a:graphic>
          <a:graphicData uri="http://schemas.openxmlformats.org/drawingml/2006/table">
            <a:tbl>
              <a:tblPr/>
              <a:tblGrid>
                <a:gridCol w="1692275"/>
                <a:gridCol w="792163"/>
                <a:gridCol w="1511300"/>
                <a:gridCol w="1008062"/>
                <a:gridCol w="1225550"/>
                <a:gridCol w="1223963"/>
                <a:gridCol w="1547812"/>
              </a:tblGrid>
              <a:tr h="519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Project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Beam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Start date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Duration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Total 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EU contribution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839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1/1/04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55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15.2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EUROTEV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,e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(LC)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1/1/05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29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844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EURISOL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Ion, p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</a:rPr>
                        <a:t>(n b-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beam)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1/2/05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33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(3.3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€)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9.2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(1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€)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EUROLEAP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 Plasma 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1/9/06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4.1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&gt;121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(90)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35.4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itchFamily="18" charset="0"/>
                          <a:cs typeface="Arial" charset="0"/>
                        </a:rPr>
                        <a:t>(27.2)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367676" name="Picture 60" descr="logo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808163"/>
            <a:ext cx="1619250" cy="865187"/>
          </a:xfrm>
          <a:prstGeom prst="rect">
            <a:avLst/>
          </a:prstGeom>
          <a:noFill/>
        </p:spPr>
      </p:pic>
      <p:pic>
        <p:nvPicPr>
          <p:cNvPr id="367677" name="Picture 61" descr="eurotev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2705100"/>
            <a:ext cx="161925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7678" name="Picture 62" descr="Eurisol-logo-semplice1">
            <a:hlinkClick r:id="rId6" action="ppaction://hlinksldjump"/>
          </p:cNvPr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463" y="3538538"/>
            <a:ext cx="1619250" cy="790575"/>
          </a:xfrm>
          <a:prstGeom prst="rect">
            <a:avLst/>
          </a:prstGeom>
          <a:noFill/>
        </p:spPr>
      </p:pic>
      <p:sp>
        <p:nvSpPr>
          <p:cNvPr id="367679" name="Text Box 63"/>
          <p:cNvSpPr txBox="1">
            <a:spLocks noChangeArrowheads="1"/>
          </p:cNvSpPr>
          <p:nvPr/>
        </p:nvSpPr>
        <p:spPr bwMode="auto">
          <a:xfrm>
            <a:off x="552450" y="58738"/>
            <a:ext cx="8297863" cy="860425"/>
          </a:xfrm>
          <a:prstGeom prst="rect">
            <a:avLst/>
          </a:prstGeom>
          <a:gradFill rotWithShape="1">
            <a:gsLst>
              <a:gs pos="0">
                <a:srgbClr val="66FFFF">
                  <a:alpha val="75999"/>
                </a:srgbClr>
              </a:gs>
              <a:gs pos="100000">
                <a:srgbClr val="66FFFF">
                  <a:gamma/>
                  <a:shade val="46275"/>
                  <a:invGamma/>
                  <a:alpha val="75999"/>
                </a:srgbClr>
              </a:gs>
            </a:gsLst>
            <a:lin ang="5400000" scaled="1"/>
          </a:gradFill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Summary of Accelerator R&amp;D projects co-financed by the EC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 FP6</a:t>
            </a:r>
          </a:p>
        </p:txBody>
      </p:sp>
      <p:pic>
        <p:nvPicPr>
          <p:cNvPr id="367681" name="Picture 6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4373563"/>
            <a:ext cx="16922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7683" name="Text Box 67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863600" y="5940469"/>
            <a:ext cx="7654445" cy="710067"/>
          </a:xfrm>
          <a:prstGeom prst="rect">
            <a:avLst/>
          </a:prstGeom>
          <a:solidFill>
            <a:srgbClr val="FFCC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b="1" dirty="0"/>
              <a:t>Total cost of approved accelerator R&amp;D projects: &gt;121 M</a:t>
            </a:r>
            <a:r>
              <a:rPr lang="en-GB" b="1" dirty="0"/>
              <a:t>€ (~90 </a:t>
            </a:r>
            <a:r>
              <a:rPr lang="en-US" b="1" dirty="0"/>
              <a:t>M</a:t>
            </a:r>
            <a:r>
              <a:rPr lang="en-GB" b="1" dirty="0"/>
              <a:t>€)</a:t>
            </a:r>
          </a:p>
          <a:p>
            <a:pPr algn="l"/>
            <a:r>
              <a:rPr lang="en-GB" b="1" dirty="0"/>
              <a:t>Total EC contribution: 35.4 </a:t>
            </a:r>
            <a:r>
              <a:rPr lang="en-US" b="1" dirty="0"/>
              <a:t>M</a:t>
            </a:r>
            <a:r>
              <a:rPr lang="en-GB" b="1" dirty="0"/>
              <a:t>€ (~</a:t>
            </a:r>
            <a:r>
              <a:rPr lang="en-GB" b="1" dirty="0" smtClean="0"/>
              <a:t>27.2</a:t>
            </a:r>
            <a:r>
              <a:rPr lang="en-US" b="1" dirty="0" smtClean="0"/>
              <a:t>M</a:t>
            </a:r>
            <a:r>
              <a:rPr lang="en-GB" b="1" dirty="0"/>
              <a:t>€ </a:t>
            </a:r>
            <a:r>
              <a:rPr lang="en-GB" dirty="0"/>
              <a:t>excluding Nuclear Phys.</a:t>
            </a:r>
            <a:r>
              <a:rPr lang="en-GB" b="1" dirty="0"/>
              <a:t>)</a:t>
            </a:r>
            <a:endParaRPr lang="fr-FR" b="1" dirty="0"/>
          </a:p>
        </p:txBody>
      </p:sp>
      <p:sp>
        <p:nvSpPr>
          <p:cNvPr id="10" name="Bouton d'action : Retour 9">
            <a:hlinkClick r:id="rId10" action="ppaction://hlinksldjump" highlightClick="1"/>
          </p:cNvPr>
          <p:cNvSpPr/>
          <p:nvPr/>
        </p:nvSpPr>
        <p:spPr bwMode="auto">
          <a:xfrm>
            <a:off x="8734482" y="6350040"/>
            <a:ext cx="409518" cy="40229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898" name="Group 674"/>
          <p:cNvGraphicFramePr>
            <a:graphicFrameLocks noGrp="1"/>
          </p:cNvGraphicFramePr>
          <p:nvPr/>
        </p:nvGraphicFramePr>
        <p:xfrm>
          <a:off x="738135" y="69804"/>
          <a:ext cx="7893051" cy="4052943"/>
        </p:xfrm>
        <a:graphic>
          <a:graphicData uri="http://schemas.openxmlformats.org/drawingml/2006/table">
            <a:tbl>
              <a:tblPr/>
              <a:tblGrid>
                <a:gridCol w="1309688"/>
                <a:gridCol w="620712"/>
                <a:gridCol w="554038"/>
                <a:gridCol w="25400"/>
                <a:gridCol w="571500"/>
                <a:gridCol w="590550"/>
                <a:gridCol w="295275"/>
                <a:gridCol w="295275"/>
                <a:gridCol w="590550"/>
                <a:gridCol w="590550"/>
                <a:gridCol w="303213"/>
                <a:gridCol w="303213"/>
                <a:gridCol w="611187"/>
                <a:gridCol w="612775"/>
                <a:gridCol w="619125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31800">
                <a:tc gridSpan="1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Accelerator R&amp;D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Networks (e,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n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p)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49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PHIN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HIPPI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CARE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NED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EUROTEV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DS: ILC+CLIC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EURISOL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DS: Neutrino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b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-beam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DS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n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Fact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Scoping study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99"/>
                        </a:gs>
                        <a:gs pos="50000">
                          <a:srgbClr val="FF66CC"/>
                        </a:gs>
                        <a:gs pos="100000">
                          <a:srgbClr val="FFFF99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16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EUROLEAP</a:t>
                      </a:r>
                    </a:p>
                  </a:txBody>
                  <a:tcPr marL="0" marR="0" marT="0" marB="0" anchor="ctr"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 in plasma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309037" name="Rectangle 81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5650" y="3652791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3025775" y="969916"/>
            <a:ext cx="1403350" cy="2916238"/>
            <a:chOff x="3025775" y="1089025"/>
            <a:chExt cx="1403350" cy="2916238"/>
          </a:xfrm>
        </p:grpSpPr>
        <p:sp>
          <p:nvSpPr>
            <p:cNvPr id="309038" name="Freeform 814"/>
            <p:cNvSpPr>
              <a:spLocks/>
            </p:cNvSpPr>
            <p:nvPr/>
          </p:nvSpPr>
          <p:spPr bwMode="auto">
            <a:xfrm>
              <a:off x="3025775" y="1089025"/>
              <a:ext cx="792163" cy="1584325"/>
            </a:xfrm>
            <a:custGeom>
              <a:avLst/>
              <a:gdLst/>
              <a:ahLst/>
              <a:cxnLst>
                <a:cxn ang="0">
                  <a:pos x="114" y="0"/>
                </a:cxn>
                <a:cxn ang="0">
                  <a:pos x="0" y="0"/>
                </a:cxn>
                <a:cxn ang="0">
                  <a:pos x="0" y="1248"/>
                </a:cxn>
                <a:cxn ang="0">
                  <a:pos x="477" y="1248"/>
                </a:cxn>
              </a:cxnLst>
              <a:rect l="0" t="0" r="r" b="b"/>
              <a:pathLst>
                <a:path w="477" h="1248">
                  <a:moveTo>
                    <a:pt x="114" y="0"/>
                  </a:moveTo>
                  <a:lnTo>
                    <a:pt x="0" y="0"/>
                  </a:lnTo>
                  <a:lnTo>
                    <a:pt x="0" y="1248"/>
                  </a:lnTo>
                  <a:lnTo>
                    <a:pt x="477" y="1248"/>
                  </a:lnTo>
                </a:path>
              </a:pathLst>
            </a:custGeom>
            <a:noFill/>
            <a:ln w="38100" cap="flat" cmpd="sng">
              <a:solidFill>
                <a:srgbClr val="66CC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309039" name="Line 815"/>
            <p:cNvSpPr>
              <a:spLocks noChangeShapeType="1"/>
            </p:cNvSpPr>
            <p:nvPr/>
          </p:nvSpPr>
          <p:spPr bwMode="auto">
            <a:xfrm flipH="1">
              <a:off x="3025775" y="1485900"/>
              <a:ext cx="215900" cy="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309040" name="Line 816"/>
            <p:cNvSpPr>
              <a:spLocks noChangeShapeType="1"/>
            </p:cNvSpPr>
            <p:nvPr/>
          </p:nvSpPr>
          <p:spPr bwMode="auto">
            <a:xfrm flipH="1">
              <a:off x="3025775" y="1738313"/>
              <a:ext cx="215900" cy="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309041" name="Freeform 817"/>
            <p:cNvSpPr>
              <a:spLocks/>
            </p:cNvSpPr>
            <p:nvPr/>
          </p:nvSpPr>
          <p:spPr bwMode="auto">
            <a:xfrm>
              <a:off x="3386138" y="1089025"/>
              <a:ext cx="433387" cy="2016125"/>
            </a:xfrm>
            <a:custGeom>
              <a:avLst/>
              <a:gdLst/>
              <a:ahLst/>
              <a:cxnLst>
                <a:cxn ang="0">
                  <a:pos x="159" y="0"/>
                </a:cxn>
                <a:cxn ang="0">
                  <a:pos x="0" y="0"/>
                </a:cxn>
                <a:cxn ang="0">
                  <a:pos x="0" y="1520"/>
                </a:cxn>
                <a:cxn ang="0">
                  <a:pos x="273" y="1520"/>
                </a:cxn>
              </a:cxnLst>
              <a:rect l="0" t="0" r="r" b="b"/>
              <a:pathLst>
                <a:path w="273" h="1520">
                  <a:moveTo>
                    <a:pt x="159" y="0"/>
                  </a:moveTo>
                  <a:lnTo>
                    <a:pt x="0" y="0"/>
                  </a:lnTo>
                  <a:lnTo>
                    <a:pt x="0" y="1520"/>
                  </a:lnTo>
                  <a:lnTo>
                    <a:pt x="273" y="1520"/>
                  </a:lnTo>
                </a:path>
              </a:pathLst>
            </a:custGeom>
            <a:noFill/>
            <a:ln w="38100" cap="flat" cmpd="sng">
              <a:solidFill>
                <a:srgbClr val="FF66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309042" name="Freeform 818"/>
            <p:cNvSpPr>
              <a:spLocks/>
            </p:cNvSpPr>
            <p:nvPr/>
          </p:nvSpPr>
          <p:spPr bwMode="auto">
            <a:xfrm>
              <a:off x="3384550" y="3105150"/>
              <a:ext cx="649288" cy="468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95"/>
                </a:cxn>
                <a:cxn ang="0">
                  <a:pos x="409" y="295"/>
                </a:cxn>
              </a:cxnLst>
              <a:rect l="0" t="0" r="r" b="b"/>
              <a:pathLst>
                <a:path w="409" h="295">
                  <a:moveTo>
                    <a:pt x="0" y="0"/>
                  </a:moveTo>
                  <a:lnTo>
                    <a:pt x="0" y="295"/>
                  </a:lnTo>
                  <a:lnTo>
                    <a:pt x="409" y="295"/>
                  </a:lnTo>
                </a:path>
              </a:pathLst>
            </a:custGeom>
            <a:noFill/>
            <a:ln w="38100" cap="flat" cmpd="sng">
              <a:solidFill>
                <a:srgbClr val="FF66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309043" name="Freeform 819"/>
            <p:cNvSpPr>
              <a:spLocks/>
            </p:cNvSpPr>
            <p:nvPr/>
          </p:nvSpPr>
          <p:spPr bwMode="auto">
            <a:xfrm>
              <a:off x="3636963" y="1196975"/>
              <a:ext cx="792162" cy="28082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18"/>
                </a:cxn>
                <a:cxn ang="0">
                  <a:pos x="476" y="2018"/>
                </a:cxn>
              </a:cxnLst>
              <a:rect l="0" t="0" r="r" b="b"/>
              <a:pathLst>
                <a:path w="476" h="2018">
                  <a:moveTo>
                    <a:pt x="0" y="0"/>
                  </a:moveTo>
                  <a:lnTo>
                    <a:pt x="0" y="2018"/>
                  </a:lnTo>
                  <a:lnTo>
                    <a:pt x="476" y="2018"/>
                  </a:lnTo>
                </a:path>
              </a:pathLst>
            </a:custGeom>
            <a:noFill/>
            <a:ln w="38100" cap="flat" cmpd="sng">
              <a:solidFill>
                <a:srgbClr val="3399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endParaRPr lang="fr-FR"/>
            </a:p>
          </p:txBody>
        </p:sp>
        <p:sp>
          <p:nvSpPr>
            <p:cNvPr id="309044" name="Line 820"/>
            <p:cNvSpPr>
              <a:spLocks noChangeShapeType="1"/>
            </p:cNvSpPr>
            <p:nvPr/>
          </p:nvSpPr>
          <p:spPr bwMode="auto">
            <a:xfrm>
              <a:off x="3636963" y="1736725"/>
              <a:ext cx="215900" cy="0"/>
            </a:xfrm>
            <a:prstGeom prst="line">
              <a:avLst/>
            </a:prstGeom>
            <a:noFill/>
            <a:ln w="38100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endParaRPr lang="fr-FR"/>
            </a:p>
          </p:txBody>
        </p:sp>
      </p:grpSp>
      <p:sp>
        <p:nvSpPr>
          <p:cNvPr id="309047" name="Text Box 823"/>
          <p:cNvSpPr txBox="1">
            <a:spLocks noChangeArrowheads="1"/>
          </p:cNvSpPr>
          <p:nvPr/>
        </p:nvSpPr>
        <p:spPr bwMode="auto">
          <a:xfrm>
            <a:off x="107950" y="5240338"/>
            <a:ext cx="8224889" cy="1644650"/>
          </a:xfrm>
          <a:prstGeom prst="rect">
            <a:avLst/>
          </a:prstGeom>
          <a:gradFill rotWithShape="1">
            <a:gsLst>
              <a:gs pos="0">
                <a:srgbClr val="66FFFF">
                  <a:alpha val="75999"/>
                </a:srgbClr>
              </a:gs>
              <a:gs pos="100000">
                <a:srgbClr val="66FFFF">
                  <a:gamma/>
                  <a:shade val="46275"/>
                  <a:invGamma/>
                  <a:alpha val="75999"/>
                </a:srgbClr>
              </a:gs>
            </a:gsLst>
            <a:lin ang="5400000" scaled="1"/>
          </a:gradFill>
          <a:ln w="2857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/>
              <a:t>These projects are well structured, with </a:t>
            </a:r>
            <a:r>
              <a:rPr lang="en-US" b="1" u="sng" dirty="0"/>
              <a:t>clear objectives, deliverables</a:t>
            </a:r>
            <a:r>
              <a:rPr lang="en-US" b="1" dirty="0"/>
              <a:t> </a:t>
            </a:r>
            <a:r>
              <a:rPr lang="en-US" b="1" u="sng" dirty="0"/>
              <a:t>and milestones</a:t>
            </a:r>
            <a:r>
              <a:rPr lang="en-US" b="1" dirty="0"/>
              <a:t>. They represent a </a:t>
            </a:r>
            <a:r>
              <a:rPr lang="en-US" b="1" dirty="0">
                <a:solidFill>
                  <a:schemeClr val="hlink"/>
                </a:solidFill>
              </a:rPr>
              <a:t>fantastic asset and strength</a:t>
            </a:r>
            <a:r>
              <a:rPr lang="en-US" b="1" dirty="0"/>
              <a:t> for the </a:t>
            </a:r>
            <a:endParaRPr lang="en-US" b="1" dirty="0" smtClean="0"/>
          </a:p>
          <a:p>
            <a:pPr algn="l"/>
            <a:r>
              <a:rPr lang="en-US" b="1" dirty="0" smtClean="0"/>
              <a:t>HEP </a:t>
            </a:r>
            <a:r>
              <a:rPr lang="en-US" b="1" dirty="0"/>
              <a:t>European community in order to play a leadership role 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b="1" dirty="0"/>
              <a:t> In the improvement of present accelerators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b="1" dirty="0"/>
              <a:t> In the development of new accelerator</a:t>
            </a:r>
            <a:r>
              <a:rPr lang="en-US" dirty="0"/>
              <a:t>s</a:t>
            </a:r>
          </a:p>
        </p:txBody>
      </p:sp>
      <p:sp>
        <p:nvSpPr>
          <p:cNvPr id="309048" name="Text Box 824"/>
          <p:cNvSpPr txBox="1">
            <a:spLocks noChangeArrowheads="1"/>
          </p:cNvSpPr>
          <p:nvPr/>
        </p:nvSpPr>
        <p:spPr bwMode="auto">
          <a:xfrm>
            <a:off x="409518" y="4159260"/>
            <a:ext cx="8524170" cy="1017844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fr-FR" b="1" dirty="0"/>
              <a:t> </a:t>
            </a:r>
            <a:r>
              <a:rPr lang="en-US" b="1" dirty="0" smtClean="0"/>
              <a:t>Exploratory R&amp;D (plasma acceleration…)</a:t>
            </a:r>
          </a:p>
          <a:p>
            <a:pPr algn="l">
              <a:buFont typeface="Wingdings" pitchFamily="2" charset="2"/>
              <a:buChar char="Ø"/>
            </a:pPr>
            <a:r>
              <a:rPr lang="en-US" b="1" dirty="0" smtClean="0"/>
              <a:t>Targeted R&amp;D (i.e. toward specific projects such as SLHC, ILC/CLIC…)</a:t>
            </a:r>
          </a:p>
          <a:p>
            <a:pPr algn="l">
              <a:buFont typeface="Wingdings" pitchFamily="2" charset="2"/>
              <a:buChar char="Ø"/>
            </a:pPr>
            <a:r>
              <a:rPr lang="en-US" b="1" dirty="0" smtClean="0"/>
              <a:t> Industrialization R&amp;D (New conductor for high field magnets…)</a:t>
            </a:r>
            <a:endParaRPr lang="en-US" b="1" dirty="0"/>
          </a:p>
        </p:txBody>
      </p:sp>
      <p:sp>
        <p:nvSpPr>
          <p:cNvPr id="14" name="Bouton d'action : Retour 13">
            <a:hlinkClick r:id="rId4" action="ppaction://hlinksldjump" highlightClick="1"/>
          </p:cNvPr>
          <p:cNvSpPr/>
          <p:nvPr/>
        </p:nvSpPr>
        <p:spPr bwMode="auto">
          <a:xfrm>
            <a:off x="8697969" y="6350040"/>
            <a:ext cx="446031" cy="507960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87" name="Text Box 247"/>
          <p:cNvSpPr txBox="1">
            <a:spLocks noChangeArrowheads="1"/>
          </p:cNvSpPr>
          <p:nvPr/>
        </p:nvSpPr>
        <p:spPr bwMode="auto">
          <a:xfrm>
            <a:off x="215900" y="7938"/>
            <a:ext cx="8773492" cy="461665"/>
          </a:xfrm>
          <a:prstGeom prst="rect">
            <a:avLst/>
          </a:prstGeom>
          <a:gradFill rotWithShape="1">
            <a:gsLst>
              <a:gs pos="0">
                <a:srgbClr val="66FFFF">
                  <a:alpha val="75999"/>
                </a:srgbClr>
              </a:gs>
              <a:gs pos="100000">
                <a:srgbClr val="66FFFF">
                  <a:gamma/>
                  <a:shade val="46275"/>
                  <a:invGamma/>
                  <a:alpha val="75999"/>
                </a:srgbClr>
              </a:gs>
            </a:gsLst>
            <a:lin ang="5400000" scaled="1"/>
          </a:gradFill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Summary of Accelerator R&amp;D projects proposed in FP7 (call 1-3)</a:t>
            </a:r>
          </a:p>
        </p:txBody>
      </p:sp>
      <p:graphicFrame>
        <p:nvGraphicFramePr>
          <p:cNvPr id="11" name="Group 3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010909"/>
              </p:ext>
            </p:extLst>
          </p:nvPr>
        </p:nvGraphicFramePr>
        <p:xfrm>
          <a:off x="71438" y="456713"/>
          <a:ext cx="9001125" cy="5492763"/>
        </p:xfrm>
        <a:graphic>
          <a:graphicData uri="http://schemas.openxmlformats.org/drawingml/2006/table">
            <a:tbl>
              <a:tblPr/>
              <a:tblGrid>
                <a:gridCol w="1692275"/>
                <a:gridCol w="792162"/>
                <a:gridCol w="1511300"/>
                <a:gridCol w="1008063"/>
                <a:gridCol w="1225550"/>
                <a:gridCol w="1223962"/>
                <a:gridCol w="1547813"/>
              </a:tblGrid>
              <a:tr h="725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Project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Beam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Start date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Duration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Years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Total 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EC contribution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691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SLHC Preparatory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CNI-PP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proton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1/4/08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15.6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5.2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7259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ILC-HiGrade Preparatory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CNI-PP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r>
                        <a:rPr kumimoji="0" lang="en-US" sz="20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+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,e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(LC)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1/2/08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9.8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5.0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691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EuroNu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neutrino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1/9/08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13.4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4.0 M</a:t>
                      </a:r>
                      <a:r>
                        <a:rPr kumimoji="0" lang="en-GB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703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EuCARD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All</a:t>
                      </a:r>
                      <a:endParaRPr kumimoji="0" lang="en-US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1/4/09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31.2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7038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TIARA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CNI-PP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All</a:t>
                      </a:r>
                      <a:endParaRPr kumimoji="0" lang="en-US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1/1/11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9.2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3.9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7140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HL-LHC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All</a:t>
                      </a:r>
                      <a:endParaRPr kumimoji="0" lang="en-US" sz="20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1/1/12?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27.3 M€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5.0 M€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>
                            <a:alpha val="72000"/>
                          </a:srgbClr>
                        </a:gs>
                        <a:gs pos="100000">
                          <a:srgbClr val="66FFFF">
                            <a:gamma/>
                            <a:shade val="46275"/>
                            <a:invGamma/>
                            <a:alpha val="70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376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106.5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33.1 M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€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CC33">
                            <a:alpha val="72000"/>
                          </a:srgbClr>
                        </a:gs>
                        <a:gs pos="100000">
                          <a:srgbClr val="33CC33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2" name="Text Box 34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0440" y="5985284"/>
            <a:ext cx="8797963" cy="83317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b="1" dirty="0"/>
              <a:t>All EC financed projects pioneered by CARE have a continuation</a:t>
            </a:r>
          </a:p>
          <a:p>
            <a:pPr algn="l"/>
            <a:r>
              <a:rPr lang="en-US" sz="2400" b="1" dirty="0"/>
              <a:t>in FP7 with a total budget of </a:t>
            </a:r>
            <a:r>
              <a:rPr lang="en-US" sz="2400" b="1" dirty="0" smtClean="0"/>
              <a:t>106.5</a:t>
            </a:r>
            <a:r>
              <a:rPr lang="en-US" sz="2400" dirty="0" smtClean="0"/>
              <a:t> </a:t>
            </a:r>
            <a:r>
              <a:rPr lang="en-US" sz="2400" b="1" dirty="0"/>
              <a:t>M</a:t>
            </a:r>
            <a:r>
              <a:rPr lang="en-GB" sz="2400" b="1" dirty="0"/>
              <a:t>€ </a:t>
            </a:r>
            <a:r>
              <a:rPr lang="en-GB" sz="2400" b="1" dirty="0" smtClean="0"/>
              <a:t>(33.1 </a:t>
            </a:r>
            <a:r>
              <a:rPr lang="en-US" sz="2400" b="1" dirty="0"/>
              <a:t>M</a:t>
            </a:r>
            <a:r>
              <a:rPr lang="en-GB" sz="2400" b="1" dirty="0"/>
              <a:t>€</a:t>
            </a:r>
            <a:r>
              <a:rPr lang="en-GB" dirty="0"/>
              <a:t> </a:t>
            </a:r>
            <a:r>
              <a:rPr lang="en-GB" sz="2400" b="1" dirty="0"/>
              <a:t>from EC)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13" name="Picture 11" descr="\\cern.ch\dfs\Users\j\jpk\Documents\MyDocs\EuCARD\logo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423507"/>
            <a:ext cx="1679575" cy="68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" y="1232756"/>
            <a:ext cx="16201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952836"/>
            <a:ext cx="1651000" cy="7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TEMP\ESGARD\Acc RandD Sustainability\TIARA\Administration\TIARA-logo\Tiara 4Fond noir .pn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" y="4113077"/>
            <a:ext cx="1723571" cy="74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outon d'action : Retour 16">
            <a:hlinkClick r:id="" action="ppaction://hlinkshowjump?jump=lastslideviewed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4" name="Text Box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09518" y="1493811"/>
            <a:ext cx="8505190" cy="1202510"/>
          </a:xfrm>
          <a:prstGeom prst="rect">
            <a:avLst/>
          </a:prstGeom>
          <a:solidFill>
            <a:srgbClr val="FFCC00">
              <a:alpha val="9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dirty="0"/>
              <a:t>CERN Council, as the HEP European Strategy Body, had </a:t>
            </a:r>
            <a:r>
              <a:rPr lang="en-US" sz="2400" dirty="0" smtClean="0"/>
              <a:t>endorsed </a:t>
            </a:r>
          </a:p>
          <a:p>
            <a:pPr algn="l"/>
            <a:r>
              <a:rPr lang="en-US" sz="2400" dirty="0" smtClean="0"/>
              <a:t>the needs to develop strongly accelerator R&amp;D and included it</a:t>
            </a:r>
            <a:endParaRPr lang="en-US" sz="2400" dirty="0"/>
          </a:p>
          <a:p>
            <a:pPr algn="l"/>
            <a:r>
              <a:rPr lang="en-US" sz="2400" dirty="0" smtClean="0"/>
              <a:t>as </a:t>
            </a:r>
            <a:r>
              <a:rPr lang="en-US" sz="2400" dirty="0"/>
              <a:t>a high priority item in its Strategy Document.</a:t>
            </a:r>
            <a:endParaRPr lang="fr-FR" sz="2400" dirty="0"/>
          </a:p>
        </p:txBody>
      </p:sp>
      <p:sp>
        <p:nvSpPr>
          <p:cNvPr id="373770" name="Text Box 10"/>
          <p:cNvSpPr txBox="1">
            <a:spLocks noChangeArrowheads="1"/>
          </p:cNvSpPr>
          <p:nvPr/>
        </p:nvSpPr>
        <p:spPr bwMode="auto">
          <a:xfrm>
            <a:off x="712761" y="225425"/>
            <a:ext cx="798197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Since then, the importance of accelerator R&amp;D has been further emphasized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3005" y="763551"/>
            <a:ext cx="1332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In 2006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09518" y="2844792"/>
            <a:ext cx="233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More </a:t>
            </a:r>
            <a:r>
              <a:rPr lang="fr-FR" sz="2800" b="1" dirty="0" err="1" smtClean="0">
                <a:solidFill>
                  <a:schemeClr val="bg1"/>
                </a:solidFill>
              </a:rPr>
              <a:t>recently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9" name="Text Box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46031" y="3465513"/>
            <a:ext cx="8613553" cy="1202510"/>
          </a:xfrm>
          <a:prstGeom prst="rect">
            <a:avLst/>
          </a:prstGeom>
          <a:solidFill>
            <a:srgbClr val="FFCC00">
              <a:alpha val="9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dirty="0"/>
              <a:t>CERN </a:t>
            </a:r>
            <a:r>
              <a:rPr lang="en-US" sz="2400" dirty="0" smtClean="0"/>
              <a:t>Council has included “Advanced Accelerator R&amp;D” in the </a:t>
            </a:r>
          </a:p>
          <a:p>
            <a:pPr algn="l"/>
            <a:r>
              <a:rPr lang="en-US" sz="2400" dirty="0" smtClean="0"/>
              <a:t>Roadmap for Research Infrastructures (ESFRI 2008 Roadmap)</a:t>
            </a:r>
          </a:p>
          <a:p>
            <a:pPr algn="l"/>
            <a:r>
              <a:rPr lang="en-US" sz="2400" dirty="0" smtClean="0"/>
              <a:t>as the 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econd item in list for particle physics, just after LHC</a:t>
            </a:r>
          </a:p>
        </p:txBody>
      </p:sp>
      <p:sp>
        <p:nvSpPr>
          <p:cNvPr id="10" name="Text Box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46031" y="5181624"/>
            <a:ext cx="8227358" cy="1202510"/>
          </a:xfrm>
          <a:prstGeom prst="rect">
            <a:avLst/>
          </a:prstGeom>
          <a:solidFill>
            <a:srgbClr val="FFCC00">
              <a:alpha val="9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dirty="0" smtClean="0"/>
              <a:t>“</a:t>
            </a:r>
            <a:r>
              <a:rPr lang="en-US" sz="2400" b="1" dirty="0" smtClean="0"/>
              <a:t>It is vital to strengthen the advanced accelerator R&amp;D </a:t>
            </a:r>
          </a:p>
          <a:p>
            <a:pPr algn="l"/>
            <a:r>
              <a:rPr lang="en-US" sz="2400" b="1" dirty="0" err="1" smtClean="0"/>
              <a:t>programme</a:t>
            </a:r>
            <a:r>
              <a:rPr lang="en-US" sz="2400" b="1" dirty="0" smtClean="0"/>
              <a:t> in Europe, providing a strong technological basis</a:t>
            </a:r>
          </a:p>
          <a:p>
            <a:pPr algn="l"/>
            <a:r>
              <a:rPr lang="en-US" sz="2400" b="1" dirty="0" smtClean="0"/>
              <a:t>for future projects in particle physics</a:t>
            </a:r>
            <a:r>
              <a:rPr lang="en-US" sz="2400" dirty="0" smtClean="0"/>
              <a:t>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9" name="Rectangle 9"/>
          <p:cNvSpPr>
            <a:spLocks noChangeArrowheads="1"/>
          </p:cNvSpPr>
          <p:nvPr/>
        </p:nvSpPr>
        <p:spPr bwMode="auto">
          <a:xfrm>
            <a:off x="382588" y="4400550"/>
            <a:ext cx="8497887" cy="1465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fr-FR" sz="1800"/>
              <a:t>In order to be in the position to push the energy and luminosity frontier even further</a:t>
            </a:r>
          </a:p>
          <a:p>
            <a:pPr algn="l"/>
            <a:r>
              <a:rPr lang="fr-FR" sz="1800"/>
              <a:t>it is vital to strengthen the advanced accelerator R&amp;D programme; </a:t>
            </a:r>
            <a:r>
              <a:rPr lang="fr-FR" sz="1800" b="1" i="1">
                <a:solidFill>
                  <a:schemeClr val="hlink"/>
                </a:solidFill>
              </a:rPr>
              <a:t>a coordinated</a:t>
            </a:r>
          </a:p>
          <a:p>
            <a:pPr algn="l"/>
            <a:r>
              <a:rPr lang="fr-FR" sz="1800" b="1" i="1">
                <a:solidFill>
                  <a:schemeClr val="hlink"/>
                </a:solidFill>
              </a:rPr>
              <a:t>programme should be intensified, to develop the CLIC technology and highperformance</a:t>
            </a:r>
          </a:p>
          <a:p>
            <a:pPr algn="l"/>
            <a:r>
              <a:rPr lang="fr-FR" sz="1800" b="1" i="1">
                <a:solidFill>
                  <a:schemeClr val="hlink"/>
                </a:solidFill>
              </a:rPr>
              <a:t>magnets for future accelerators, and to play a significant role in the study</a:t>
            </a:r>
          </a:p>
          <a:p>
            <a:pPr algn="l"/>
            <a:r>
              <a:rPr lang="fr-FR" sz="1800" b="1" i="1">
                <a:solidFill>
                  <a:schemeClr val="hlink"/>
                </a:solidFill>
              </a:rPr>
              <a:t>and development of a high-intensity neutrino facility.</a:t>
            </a:r>
          </a:p>
        </p:txBody>
      </p:sp>
      <p:sp>
        <p:nvSpPr>
          <p:cNvPr id="373772" name="Rectangle 12"/>
          <p:cNvSpPr>
            <a:spLocks noChangeArrowheads="1"/>
          </p:cNvSpPr>
          <p:nvPr/>
        </p:nvSpPr>
        <p:spPr bwMode="auto">
          <a:xfrm>
            <a:off x="446031" y="1165194"/>
            <a:ext cx="8388350" cy="2289175"/>
          </a:xfrm>
          <a:prstGeom prst="rect">
            <a:avLst/>
          </a:prstGeom>
          <a:solidFill>
            <a:schemeClr val="bg1">
              <a:alpha val="99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fr-FR" sz="1800" dirty="0"/>
              <a:t>The LHC </a:t>
            </a:r>
            <a:r>
              <a:rPr lang="fr-FR" sz="1800" dirty="0" err="1"/>
              <a:t>will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the </a:t>
            </a:r>
            <a:r>
              <a:rPr lang="fr-FR" sz="1800" dirty="0" err="1"/>
              <a:t>energy</a:t>
            </a:r>
            <a:r>
              <a:rPr lang="fr-FR" sz="1800" dirty="0"/>
              <a:t> </a:t>
            </a:r>
            <a:r>
              <a:rPr lang="fr-FR" sz="1800" dirty="0" err="1"/>
              <a:t>frontier</a:t>
            </a:r>
            <a:r>
              <a:rPr lang="fr-FR" sz="1800" dirty="0"/>
              <a:t> machine for the </a:t>
            </a:r>
            <a:r>
              <a:rPr lang="fr-FR" sz="1800" dirty="0" err="1"/>
              <a:t>foreseeable</a:t>
            </a:r>
            <a:r>
              <a:rPr lang="fr-FR" sz="1800" dirty="0"/>
              <a:t> future, </a:t>
            </a:r>
            <a:r>
              <a:rPr lang="fr-FR" sz="1800" dirty="0" err="1"/>
              <a:t>maintaining</a:t>
            </a:r>
            <a:endParaRPr lang="fr-FR" sz="1800" dirty="0"/>
          </a:p>
          <a:p>
            <a:pPr algn="l"/>
            <a:r>
              <a:rPr lang="fr-FR" sz="1800" dirty="0" err="1"/>
              <a:t>European</a:t>
            </a:r>
            <a:r>
              <a:rPr lang="fr-FR" sz="1800" dirty="0"/>
              <a:t> leadership in the </a:t>
            </a:r>
            <a:r>
              <a:rPr lang="fr-FR" sz="1800" dirty="0" err="1"/>
              <a:t>field</a:t>
            </a:r>
            <a:r>
              <a:rPr lang="fr-FR" sz="1800" i="1" dirty="0"/>
              <a:t>; the </a:t>
            </a:r>
            <a:r>
              <a:rPr lang="fr-FR" sz="1800" i="1" dirty="0" err="1"/>
              <a:t>highest</a:t>
            </a:r>
            <a:r>
              <a:rPr lang="fr-FR" sz="1800" i="1" dirty="0"/>
              <a:t> </a:t>
            </a:r>
            <a:r>
              <a:rPr lang="fr-FR" sz="1800" i="1" dirty="0" err="1"/>
              <a:t>priority</a:t>
            </a:r>
            <a:r>
              <a:rPr lang="fr-FR" sz="1800" i="1" dirty="0"/>
              <a:t> </a:t>
            </a:r>
            <a:r>
              <a:rPr lang="fr-FR" sz="1800" i="1" dirty="0" err="1"/>
              <a:t>is</a:t>
            </a:r>
            <a:r>
              <a:rPr lang="fr-FR" sz="1800" i="1" dirty="0"/>
              <a:t> to </a:t>
            </a:r>
            <a:r>
              <a:rPr lang="fr-FR" sz="1800" i="1" dirty="0" err="1"/>
              <a:t>fully</a:t>
            </a:r>
            <a:r>
              <a:rPr lang="fr-FR" sz="1800" i="1" dirty="0"/>
              <a:t> exploit the </a:t>
            </a:r>
            <a:r>
              <a:rPr lang="fr-FR" sz="1800" i="1" dirty="0" err="1"/>
              <a:t>physics</a:t>
            </a:r>
            <a:endParaRPr lang="fr-FR" sz="1800" i="1" dirty="0"/>
          </a:p>
          <a:p>
            <a:pPr algn="l"/>
            <a:r>
              <a:rPr lang="fr-FR" sz="1800" i="1" dirty="0" err="1"/>
              <a:t>potential</a:t>
            </a:r>
            <a:r>
              <a:rPr lang="fr-FR" sz="1800" i="1" dirty="0"/>
              <a:t> of the LHC, </a:t>
            </a:r>
            <a:r>
              <a:rPr lang="fr-FR" sz="1800" i="1" dirty="0" err="1"/>
              <a:t>resources</a:t>
            </a:r>
            <a:r>
              <a:rPr lang="fr-FR" sz="1800" i="1" dirty="0"/>
              <a:t> for </a:t>
            </a:r>
            <a:r>
              <a:rPr lang="fr-FR" sz="1800" i="1" dirty="0" err="1"/>
              <a:t>completion</a:t>
            </a:r>
            <a:r>
              <a:rPr lang="fr-FR" sz="1800" i="1" dirty="0"/>
              <a:t> of the initial programme have to </a:t>
            </a:r>
            <a:r>
              <a:rPr lang="fr-FR" sz="1800" i="1" dirty="0" err="1"/>
              <a:t>be</a:t>
            </a:r>
            <a:endParaRPr lang="fr-FR" sz="1800" i="1" dirty="0"/>
          </a:p>
          <a:p>
            <a:pPr algn="l"/>
            <a:r>
              <a:rPr lang="fr-FR" sz="1800" i="1" dirty="0" err="1"/>
              <a:t>secured</a:t>
            </a:r>
            <a:r>
              <a:rPr lang="fr-FR" sz="1800" i="1" dirty="0"/>
              <a:t> </a:t>
            </a:r>
            <a:r>
              <a:rPr lang="fr-FR" sz="1800" i="1" dirty="0" err="1"/>
              <a:t>such</a:t>
            </a:r>
            <a:r>
              <a:rPr lang="fr-FR" sz="1800" i="1" dirty="0"/>
              <a:t> </a:t>
            </a:r>
            <a:r>
              <a:rPr lang="fr-FR" sz="1800" i="1" dirty="0" err="1"/>
              <a:t>that</a:t>
            </a:r>
            <a:r>
              <a:rPr lang="fr-FR" sz="1800" i="1" dirty="0"/>
              <a:t> machine and </a:t>
            </a:r>
            <a:r>
              <a:rPr lang="fr-FR" sz="1800" i="1" dirty="0" err="1"/>
              <a:t>experiments</a:t>
            </a:r>
            <a:r>
              <a:rPr lang="fr-FR" sz="1800" i="1" dirty="0"/>
              <a:t> </a:t>
            </a:r>
            <a:r>
              <a:rPr lang="fr-FR" sz="1800" i="1" dirty="0" err="1"/>
              <a:t>can</a:t>
            </a:r>
            <a:r>
              <a:rPr lang="fr-FR" sz="1800" i="1" dirty="0"/>
              <a:t> </a:t>
            </a:r>
            <a:r>
              <a:rPr lang="fr-FR" sz="1800" i="1" dirty="0" err="1"/>
              <a:t>operate</a:t>
            </a:r>
            <a:r>
              <a:rPr lang="fr-FR" sz="1800" i="1" dirty="0"/>
              <a:t> </a:t>
            </a:r>
            <a:r>
              <a:rPr lang="fr-FR" sz="1800" i="1" dirty="0" err="1"/>
              <a:t>optimally</a:t>
            </a:r>
            <a:r>
              <a:rPr lang="fr-FR" sz="1800" i="1" dirty="0"/>
              <a:t> </a:t>
            </a:r>
            <a:r>
              <a:rPr lang="fr-FR" sz="1800" i="1" dirty="0" err="1"/>
              <a:t>at</a:t>
            </a:r>
            <a:r>
              <a:rPr lang="fr-FR" sz="1800" i="1" dirty="0"/>
              <a:t> </a:t>
            </a:r>
            <a:r>
              <a:rPr lang="fr-FR" sz="1800" i="1" dirty="0" err="1"/>
              <a:t>their</a:t>
            </a:r>
            <a:r>
              <a:rPr lang="fr-FR" sz="1800" i="1" dirty="0"/>
              <a:t> design</a:t>
            </a:r>
          </a:p>
          <a:p>
            <a:pPr algn="l"/>
            <a:r>
              <a:rPr lang="fr-FR" sz="1800" i="1" dirty="0"/>
              <a:t>performance. </a:t>
            </a:r>
            <a:r>
              <a:rPr lang="fr-FR" sz="1800" dirty="0"/>
              <a:t>A </a:t>
            </a:r>
            <a:r>
              <a:rPr lang="fr-FR" sz="1800" dirty="0" err="1"/>
              <a:t>subsequent</a:t>
            </a:r>
            <a:r>
              <a:rPr lang="fr-FR" sz="1800" dirty="0"/>
              <a:t> major </a:t>
            </a:r>
            <a:r>
              <a:rPr lang="fr-FR" sz="1800" dirty="0" err="1"/>
              <a:t>luminosity</a:t>
            </a:r>
            <a:r>
              <a:rPr lang="fr-FR" sz="1800" dirty="0"/>
              <a:t> upgrade (SLHC), </a:t>
            </a:r>
            <a:r>
              <a:rPr lang="fr-FR" sz="1800" dirty="0" err="1"/>
              <a:t>motivated</a:t>
            </a:r>
            <a:r>
              <a:rPr lang="fr-FR" sz="1800" dirty="0"/>
              <a:t> by</a:t>
            </a:r>
          </a:p>
          <a:p>
            <a:pPr algn="l"/>
            <a:r>
              <a:rPr lang="fr-FR" sz="1800" dirty="0" err="1"/>
              <a:t>physics</a:t>
            </a:r>
            <a:r>
              <a:rPr lang="fr-FR" sz="1800" dirty="0"/>
              <a:t> </a:t>
            </a:r>
            <a:r>
              <a:rPr lang="fr-FR" sz="1800" dirty="0" err="1"/>
              <a:t>results</a:t>
            </a:r>
            <a:r>
              <a:rPr lang="fr-FR" sz="1800" dirty="0"/>
              <a:t> and </a:t>
            </a:r>
            <a:r>
              <a:rPr lang="fr-FR" sz="1800" dirty="0" err="1"/>
              <a:t>operation</a:t>
            </a:r>
            <a:r>
              <a:rPr lang="fr-FR" sz="1800" dirty="0"/>
              <a:t> </a:t>
            </a:r>
            <a:r>
              <a:rPr lang="fr-FR" sz="1800" dirty="0" err="1"/>
              <a:t>experience</a:t>
            </a:r>
            <a:r>
              <a:rPr lang="fr-FR" sz="1800" dirty="0"/>
              <a:t>, </a:t>
            </a:r>
            <a:r>
              <a:rPr lang="fr-FR" sz="1800" dirty="0" err="1"/>
              <a:t>will</a:t>
            </a:r>
            <a:r>
              <a:rPr lang="fr-FR" sz="1800" dirty="0"/>
              <a:t>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enabled</a:t>
            </a:r>
            <a:r>
              <a:rPr lang="fr-FR" sz="1800" dirty="0"/>
              <a:t> by </a:t>
            </a:r>
            <a:r>
              <a:rPr lang="fr-FR" sz="1800" dirty="0" err="1"/>
              <a:t>focussed</a:t>
            </a:r>
            <a:r>
              <a:rPr lang="fr-FR" sz="1800" dirty="0"/>
              <a:t> R&amp;D; </a:t>
            </a:r>
            <a:r>
              <a:rPr lang="fr-FR" sz="1800" b="1" i="1" dirty="0">
                <a:solidFill>
                  <a:schemeClr val="hlink"/>
                </a:solidFill>
              </a:rPr>
              <a:t>to </a:t>
            </a:r>
            <a:r>
              <a:rPr lang="fr-FR" sz="1800" b="1" i="1" dirty="0" err="1">
                <a:solidFill>
                  <a:schemeClr val="hlink"/>
                </a:solidFill>
              </a:rPr>
              <a:t>this</a:t>
            </a:r>
            <a:endParaRPr lang="fr-FR" sz="1800" b="1" i="1" dirty="0">
              <a:solidFill>
                <a:schemeClr val="hlink"/>
              </a:solidFill>
            </a:endParaRPr>
          </a:p>
          <a:p>
            <a:pPr algn="l"/>
            <a:r>
              <a:rPr lang="fr-FR" sz="1800" i="1" dirty="0"/>
              <a:t>end,</a:t>
            </a:r>
            <a:r>
              <a:rPr lang="fr-FR" sz="1800" b="1" i="1" dirty="0">
                <a:solidFill>
                  <a:schemeClr val="hlink"/>
                </a:solidFill>
              </a:rPr>
              <a:t> R&amp;D for machine and detectors has to </a:t>
            </a:r>
            <a:r>
              <a:rPr lang="fr-FR" sz="1800" b="1" i="1" dirty="0" err="1">
                <a:solidFill>
                  <a:schemeClr val="hlink"/>
                </a:solidFill>
              </a:rPr>
              <a:t>be</a:t>
            </a:r>
            <a:r>
              <a:rPr lang="fr-FR" sz="1800" b="1" i="1" dirty="0">
                <a:solidFill>
                  <a:schemeClr val="hlink"/>
                </a:solidFill>
              </a:rPr>
              <a:t> </a:t>
            </a:r>
            <a:r>
              <a:rPr lang="fr-FR" sz="1800" b="1" i="1" dirty="0" err="1">
                <a:solidFill>
                  <a:schemeClr val="hlink"/>
                </a:solidFill>
              </a:rPr>
              <a:t>vigorously</a:t>
            </a:r>
            <a:r>
              <a:rPr lang="fr-FR" sz="1800" b="1" i="1" dirty="0">
                <a:solidFill>
                  <a:schemeClr val="hlink"/>
                </a:solidFill>
              </a:rPr>
              <a:t> </a:t>
            </a:r>
            <a:r>
              <a:rPr lang="fr-FR" sz="1800" b="1" i="1" dirty="0" err="1">
                <a:solidFill>
                  <a:schemeClr val="hlink"/>
                </a:solidFill>
              </a:rPr>
              <a:t>pursued</a:t>
            </a:r>
            <a:r>
              <a:rPr lang="fr-FR" sz="1800" b="1" i="1" dirty="0">
                <a:solidFill>
                  <a:schemeClr val="hlink"/>
                </a:solidFill>
              </a:rPr>
              <a:t> </a:t>
            </a:r>
            <a:r>
              <a:rPr lang="fr-FR" sz="1800" b="1" i="1" dirty="0" err="1">
                <a:solidFill>
                  <a:schemeClr val="hlink"/>
                </a:solidFill>
              </a:rPr>
              <a:t>now</a:t>
            </a:r>
            <a:r>
              <a:rPr lang="fr-FR" sz="1800" b="1" i="1" dirty="0">
                <a:solidFill>
                  <a:schemeClr val="hlink"/>
                </a:solidFill>
              </a:rPr>
              <a:t> and </a:t>
            </a:r>
            <a:r>
              <a:rPr lang="fr-FR" sz="1800" b="1" i="1" dirty="0" err="1">
                <a:solidFill>
                  <a:schemeClr val="hlink"/>
                </a:solidFill>
              </a:rPr>
              <a:t>centrally</a:t>
            </a:r>
            <a:endParaRPr lang="fr-FR" sz="1800" b="1" i="1" dirty="0">
              <a:solidFill>
                <a:schemeClr val="hlink"/>
              </a:solidFill>
            </a:endParaRPr>
          </a:p>
          <a:p>
            <a:pPr algn="l"/>
            <a:r>
              <a:rPr lang="fr-FR" sz="1800" b="1" i="1" dirty="0" err="1">
                <a:solidFill>
                  <a:schemeClr val="hlink"/>
                </a:solidFill>
              </a:rPr>
              <a:t>organized</a:t>
            </a:r>
            <a:r>
              <a:rPr lang="fr-FR" sz="1800" b="1" i="1" dirty="0">
                <a:solidFill>
                  <a:schemeClr val="hlink"/>
                </a:solidFill>
              </a:rPr>
              <a:t> </a:t>
            </a:r>
            <a:r>
              <a:rPr lang="fr-FR" sz="1800" b="1" i="1" dirty="0" err="1">
                <a:solidFill>
                  <a:schemeClr val="hlink"/>
                </a:solidFill>
              </a:rPr>
              <a:t>towards</a:t>
            </a:r>
            <a:r>
              <a:rPr lang="fr-FR" sz="1800" b="1" i="1" dirty="0">
                <a:solidFill>
                  <a:schemeClr val="hlink"/>
                </a:solidFill>
              </a:rPr>
              <a:t> a </a:t>
            </a:r>
            <a:r>
              <a:rPr lang="fr-FR" sz="1800" b="1" i="1" dirty="0" err="1">
                <a:solidFill>
                  <a:schemeClr val="hlink"/>
                </a:solidFill>
              </a:rPr>
              <a:t>luminosity</a:t>
            </a:r>
            <a:r>
              <a:rPr lang="fr-FR" sz="1800" b="1" i="1" dirty="0">
                <a:solidFill>
                  <a:schemeClr val="hlink"/>
                </a:solidFill>
              </a:rPr>
              <a:t> upgrade by </a:t>
            </a:r>
            <a:r>
              <a:rPr lang="fr-FR" sz="1800" b="1" i="1" dirty="0" err="1">
                <a:solidFill>
                  <a:schemeClr val="hlink"/>
                </a:solidFill>
              </a:rPr>
              <a:t>around</a:t>
            </a:r>
            <a:r>
              <a:rPr lang="fr-FR" sz="1800" b="1" i="1" dirty="0">
                <a:solidFill>
                  <a:schemeClr val="hlink"/>
                </a:solidFill>
              </a:rPr>
              <a:t> 2015.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73005" y="544473"/>
            <a:ext cx="576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First item in the </a:t>
            </a:r>
            <a:r>
              <a:rPr lang="fr-FR" sz="2800" b="1" dirty="0" err="1" smtClean="0">
                <a:solidFill>
                  <a:schemeClr val="bg1"/>
                </a:solidFill>
              </a:rPr>
              <a:t>Strategy</a:t>
            </a:r>
            <a:r>
              <a:rPr lang="fr-FR" sz="2800" b="1" dirty="0" smtClean="0">
                <a:solidFill>
                  <a:schemeClr val="bg1"/>
                </a:solidFill>
              </a:rPr>
              <a:t> Document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09518" y="3684591"/>
            <a:ext cx="657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Second item in the </a:t>
            </a:r>
            <a:r>
              <a:rPr lang="fr-FR" sz="2800" b="1" dirty="0" err="1" smtClean="0">
                <a:solidFill>
                  <a:schemeClr val="bg1"/>
                </a:solidFill>
              </a:rPr>
              <a:t>Strategy</a:t>
            </a:r>
            <a:r>
              <a:rPr lang="fr-FR" sz="2800" b="1" dirty="0" smtClean="0">
                <a:solidFill>
                  <a:schemeClr val="bg1"/>
                </a:solidFill>
              </a:rPr>
              <a:t> Document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6" name="Text Box 16"/>
          <p:cNvSpPr txBox="1">
            <a:spLocks noChangeArrowheads="1"/>
          </p:cNvSpPr>
          <p:nvPr/>
        </p:nvSpPr>
        <p:spPr bwMode="auto">
          <a:xfrm>
            <a:off x="767757" y="744552"/>
            <a:ext cx="7993192" cy="52540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 Issues to be integrated within the next step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17" name="Text Box 17"/>
          <p:cNvSpPr txBox="1">
            <a:spLocks noChangeArrowheads="1"/>
          </p:cNvSpPr>
          <p:nvPr/>
        </p:nvSpPr>
        <p:spPr bwMode="auto">
          <a:xfrm>
            <a:off x="1382677" y="1463663"/>
            <a:ext cx="7557110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Coordinated </a:t>
            </a:r>
            <a:r>
              <a:rPr lang="en-US" sz="2800" b="1" u="sng" dirty="0" smtClean="0">
                <a:solidFill>
                  <a:schemeClr val="bg1"/>
                </a:solidFill>
              </a:rPr>
              <a:t>wide scope sustainable </a:t>
            </a:r>
            <a:r>
              <a:rPr lang="en-US" sz="2800" b="1" dirty="0" err="1" smtClean="0">
                <a:solidFill>
                  <a:schemeClr val="bg1"/>
                </a:solidFill>
              </a:rPr>
              <a:t>programme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358418" name="Text Box 18"/>
          <p:cNvSpPr txBox="1">
            <a:spLocks noChangeArrowheads="1"/>
          </p:cNvSpPr>
          <p:nvPr/>
        </p:nvSpPr>
        <p:spPr bwMode="auto">
          <a:xfrm>
            <a:off x="1382677" y="2312043"/>
            <a:ext cx="6130438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u="sng" dirty="0" smtClean="0">
                <a:solidFill>
                  <a:schemeClr val="bg1"/>
                </a:solidFill>
              </a:rPr>
              <a:t>Enhanced Collaborative </a:t>
            </a:r>
            <a:r>
              <a:rPr lang="en-US" sz="2800" b="1" dirty="0" smtClean="0">
                <a:solidFill>
                  <a:schemeClr val="bg1"/>
                </a:solidFill>
              </a:rPr>
              <a:t>R&amp;D projects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58423" name="AutoShape 23"/>
          <p:cNvSpPr>
            <a:spLocks noChangeArrowheads="1"/>
          </p:cNvSpPr>
          <p:nvPr/>
        </p:nvSpPr>
        <p:spPr bwMode="auto">
          <a:xfrm>
            <a:off x="576289" y="2242968"/>
            <a:ext cx="575331" cy="646196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18" name="AutoShape 23"/>
          <p:cNvSpPr>
            <a:spLocks noChangeArrowheads="1"/>
          </p:cNvSpPr>
          <p:nvPr/>
        </p:nvSpPr>
        <p:spPr bwMode="auto">
          <a:xfrm>
            <a:off x="576289" y="1378872"/>
            <a:ext cx="575331" cy="646196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382677" y="3138994"/>
            <a:ext cx="73660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u="sng" dirty="0" smtClean="0">
                <a:solidFill>
                  <a:schemeClr val="bg1"/>
                </a:solidFill>
              </a:rPr>
              <a:t>Integration and Access</a:t>
            </a:r>
            <a:r>
              <a:rPr lang="en-US" sz="2800" b="1" dirty="0" smtClean="0">
                <a:solidFill>
                  <a:schemeClr val="bg1"/>
                </a:solidFill>
              </a:rPr>
              <a:t> to broad </a:t>
            </a:r>
            <a:r>
              <a:rPr lang="en-US" sz="2800" b="1" dirty="0">
                <a:solidFill>
                  <a:schemeClr val="bg1"/>
                </a:solidFill>
              </a:rPr>
              <a:t>variety of </a:t>
            </a:r>
            <a:r>
              <a:rPr lang="en-US" sz="2800" b="1" dirty="0" smtClean="0">
                <a:solidFill>
                  <a:schemeClr val="bg1"/>
                </a:solidFill>
              </a:rPr>
              <a:t>large infrastructures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575556" y="3141192"/>
            <a:ext cx="575331" cy="646196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1382677" y="4131301"/>
            <a:ext cx="75532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Enhanced Partnership and Technology Transfer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to Industry for </a:t>
            </a:r>
            <a:r>
              <a:rPr lang="en-US" sz="2800" b="1" u="sng" dirty="0" smtClean="0">
                <a:solidFill>
                  <a:schemeClr val="bg1"/>
                </a:solidFill>
              </a:rPr>
              <a:t>boosting innovation</a:t>
            </a:r>
            <a:endParaRPr lang="en-US" sz="2800" b="1" u="sng" dirty="0">
              <a:solidFill>
                <a:schemeClr val="bg1"/>
              </a:solidFill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75556" y="4077944"/>
            <a:ext cx="575331" cy="646196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1373234" y="5193420"/>
            <a:ext cx="56883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800" b="1" u="sng" dirty="0" smtClean="0">
                <a:solidFill>
                  <a:schemeClr val="bg1"/>
                </a:solidFill>
              </a:rPr>
              <a:t>Strong Education &amp;Training </a:t>
            </a:r>
            <a:r>
              <a:rPr lang="en-US" sz="2800" b="1" dirty="0" smtClean="0">
                <a:solidFill>
                  <a:schemeClr val="bg1"/>
                </a:solidFill>
              </a:rPr>
              <a:t>in 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Accelerator Science and Technology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566113" y="5086056"/>
            <a:ext cx="575331" cy="646196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293235" y="0"/>
            <a:ext cx="4533718" cy="58695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to think beyond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59872" y="6049494"/>
            <a:ext cx="8208962" cy="833178"/>
          </a:xfrm>
          <a:prstGeom prst="rect">
            <a:avLst/>
          </a:prstGeom>
          <a:solidFill>
            <a:srgbClr val="FFCC00">
              <a:alpha val="8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sz="2400" dirty="0"/>
              <a:t>A structure and mechanism that ensures </a:t>
            </a:r>
            <a:r>
              <a:rPr lang="en-US" sz="2400" b="1" dirty="0"/>
              <a:t>the sustainability of accelerator R&amp;D useful for </a:t>
            </a:r>
            <a:r>
              <a:rPr lang="en-US" sz="2400" b="1" u="sng" dirty="0"/>
              <a:t>many fields</a:t>
            </a:r>
            <a:r>
              <a:rPr lang="en-US" sz="2400" dirty="0"/>
              <a:t>, which includes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20510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7" name="Text Box 7"/>
          <p:cNvSpPr txBox="1">
            <a:spLocks noChangeArrowheads="1"/>
          </p:cNvSpPr>
          <p:nvPr/>
        </p:nvSpPr>
        <p:spPr bwMode="auto">
          <a:xfrm>
            <a:off x="2570163" y="0"/>
            <a:ext cx="3741737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0000" tIns="46800" rIns="90000" bIns="46800">
            <a:spAutoFit/>
          </a:bodyPr>
          <a:lstStyle/>
          <a:p>
            <a:r>
              <a:rPr lang="en-US" sz="2800" b="1" dirty="0"/>
              <a:t>The use of Accelerators</a:t>
            </a:r>
            <a:endParaRPr lang="fr-FR" sz="2800" b="1" dirty="0"/>
          </a:p>
        </p:txBody>
      </p:sp>
      <p:sp>
        <p:nvSpPr>
          <p:cNvPr id="363528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07950" y="580986"/>
            <a:ext cx="8027988" cy="710067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b="1" dirty="0"/>
              <a:t>The development of state of the art accelerators is essential for many </a:t>
            </a:r>
            <a:r>
              <a:rPr lang="en-US" b="1" dirty="0" err="1" smtClean="0"/>
              <a:t>many</a:t>
            </a:r>
            <a:r>
              <a:rPr lang="en-US" b="1" dirty="0" smtClean="0"/>
              <a:t> </a:t>
            </a:r>
            <a:r>
              <a:rPr lang="en-US" b="1" dirty="0"/>
              <a:t>fields of science</a:t>
            </a:r>
            <a:r>
              <a:rPr lang="en-US" dirty="0"/>
              <a:t> </a:t>
            </a:r>
            <a:r>
              <a:rPr lang="en-US" b="1" dirty="0"/>
              <a:t>(fundamental, applied or industrial)</a:t>
            </a:r>
          </a:p>
        </p:txBody>
      </p:sp>
      <p:sp>
        <p:nvSpPr>
          <p:cNvPr id="363529" name="Text Box 9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79388" y="2079552"/>
            <a:ext cx="8785225" cy="1017844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b="1" dirty="0"/>
              <a:t> Particle </a:t>
            </a:r>
            <a:r>
              <a:rPr lang="en-US" b="1" dirty="0" smtClean="0"/>
              <a:t>Physics, Nuclear Physics, Research </a:t>
            </a:r>
            <a:r>
              <a:rPr lang="en-US" b="1" dirty="0"/>
              <a:t>fields using light </a:t>
            </a:r>
            <a:r>
              <a:rPr lang="en-US" b="1" dirty="0" smtClean="0"/>
              <a:t>source, Research </a:t>
            </a:r>
            <a:r>
              <a:rPr lang="en-US" b="1" dirty="0"/>
              <a:t>fields using</a:t>
            </a:r>
            <a:r>
              <a:rPr lang="en-US" dirty="0"/>
              <a:t> </a:t>
            </a:r>
            <a:r>
              <a:rPr lang="en-US" b="1" dirty="0" err="1"/>
              <a:t>spallation</a:t>
            </a:r>
            <a:r>
              <a:rPr lang="en-US" b="1" dirty="0"/>
              <a:t> neutron </a:t>
            </a:r>
            <a:r>
              <a:rPr lang="en-US" b="1" dirty="0" smtClean="0"/>
              <a:t>sources,</a:t>
            </a:r>
            <a:r>
              <a:rPr lang="en-US" b="1" dirty="0"/>
              <a:t> </a:t>
            </a:r>
            <a:r>
              <a:rPr lang="en-US" b="1" dirty="0" smtClean="0"/>
              <a:t>Study </a:t>
            </a:r>
            <a:r>
              <a:rPr lang="en-US" b="1" dirty="0"/>
              <a:t>of material for </a:t>
            </a:r>
            <a:r>
              <a:rPr lang="en-US" b="1" dirty="0" smtClean="0"/>
              <a:t>fusion, Study </a:t>
            </a:r>
            <a:r>
              <a:rPr lang="en-US" b="1" dirty="0"/>
              <a:t>of </a:t>
            </a:r>
            <a:r>
              <a:rPr lang="en-US" b="1" dirty="0" smtClean="0"/>
              <a:t>transmutation…</a:t>
            </a:r>
            <a:endParaRPr lang="en-US" b="1" dirty="0"/>
          </a:p>
        </p:txBody>
      </p:sp>
      <p:grpSp>
        <p:nvGrpSpPr>
          <p:cNvPr id="17" name="Groupe 16"/>
          <p:cNvGrpSpPr/>
          <p:nvPr/>
        </p:nvGrpSpPr>
        <p:grpSpPr>
          <a:xfrm>
            <a:off x="107950" y="1495344"/>
            <a:ext cx="3786188" cy="539750"/>
            <a:chOff x="107950" y="1592263"/>
            <a:chExt cx="3786188" cy="539750"/>
          </a:xfrm>
        </p:grpSpPr>
        <p:sp>
          <p:nvSpPr>
            <p:cNvPr id="363542" name="Text Box 22"/>
            <p:cNvSpPr txBox="1">
              <a:spLocks noChangeArrowheads="1"/>
            </p:cNvSpPr>
            <p:nvPr/>
          </p:nvSpPr>
          <p:spPr bwMode="auto">
            <a:xfrm>
              <a:off x="863600" y="1665288"/>
              <a:ext cx="3030538" cy="457200"/>
            </a:xfrm>
            <a:prstGeom prst="rect">
              <a:avLst/>
            </a:prstGeom>
            <a:solidFill>
              <a:srgbClr val="FFCC00">
                <a:alpha val="67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2400" b="1"/>
                <a:t>Research accelerators</a:t>
              </a:r>
            </a:p>
          </p:txBody>
        </p:sp>
        <p:sp>
          <p:nvSpPr>
            <p:cNvPr id="363543" name="AutoShape 23"/>
            <p:cNvSpPr>
              <a:spLocks noChangeArrowheads="1"/>
            </p:cNvSpPr>
            <p:nvPr/>
          </p:nvSpPr>
          <p:spPr bwMode="auto">
            <a:xfrm>
              <a:off x="107950" y="1592263"/>
              <a:ext cx="503238" cy="539750"/>
            </a:xfrm>
            <a:prstGeom prst="star4">
              <a:avLst>
                <a:gd name="adj" fmla="val 12500"/>
              </a:avLst>
            </a:prstGeom>
            <a:solidFill>
              <a:srgbClr val="FFFF00">
                <a:alpha val="67000"/>
              </a:srgbClr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190440" y="3174942"/>
            <a:ext cx="8763120" cy="646331"/>
          </a:xfrm>
          <a:prstGeom prst="rect">
            <a:avLst/>
          </a:prstGeom>
          <a:solidFill>
            <a:srgbClr val="00CC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In past 50 years, about 1/3 of Physics Nobel Prizes are rewarding work based on or carried out with accelerators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0" name="Text Box 68"/>
          <p:cNvSpPr txBox="1">
            <a:spLocks noChangeArrowheads="1"/>
          </p:cNvSpPr>
          <p:nvPr/>
        </p:nvSpPr>
        <p:spPr bwMode="auto">
          <a:xfrm>
            <a:off x="854075" y="4598301"/>
            <a:ext cx="2843212" cy="457200"/>
          </a:xfrm>
          <a:prstGeom prst="rect">
            <a:avLst/>
          </a:prstGeom>
          <a:solidFill>
            <a:srgbClr val="FFCC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sz="2400" b="1"/>
              <a:t>Clinical accelerators</a:t>
            </a:r>
          </a:p>
        </p:txBody>
      </p:sp>
      <p:sp>
        <p:nvSpPr>
          <p:cNvPr id="11" name="AutoShape 69"/>
          <p:cNvSpPr>
            <a:spLocks noChangeArrowheads="1"/>
          </p:cNvSpPr>
          <p:nvPr/>
        </p:nvSpPr>
        <p:spPr bwMode="auto">
          <a:xfrm>
            <a:off x="0" y="4525276"/>
            <a:ext cx="503237" cy="53975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09613" y="5511774"/>
            <a:ext cx="3133725" cy="457200"/>
          </a:xfrm>
          <a:prstGeom prst="rect">
            <a:avLst/>
          </a:prstGeom>
          <a:solidFill>
            <a:srgbClr val="FFCC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sz="2400" b="1"/>
              <a:t>Industrial accelerators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0" y="5438749"/>
            <a:ext cx="503238" cy="53975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4" name="Text Box 6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097332" y="4562436"/>
            <a:ext cx="4162482" cy="710067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radiotherapy, electron therapy, </a:t>
            </a:r>
          </a:p>
          <a:p>
            <a:pPr algn="l"/>
            <a:r>
              <a:rPr lang="en-US" b="1" dirty="0" smtClean="0"/>
              <a:t>   </a:t>
            </a:r>
            <a:r>
              <a:rPr lang="en-US" b="1" dirty="0" err="1" smtClean="0"/>
              <a:t>hadron</a:t>
            </a:r>
            <a:r>
              <a:rPr lang="en-US" b="1" dirty="0" smtClean="0"/>
              <a:t> (proton/ion)therapy…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90440" y="3941715"/>
            <a:ext cx="89535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/>
              <a:t>This « </a:t>
            </a:r>
            <a:r>
              <a:rPr lang="fr-FR" b="1" dirty="0" err="1" smtClean="0"/>
              <a:t>market</a:t>
            </a:r>
            <a:r>
              <a:rPr lang="fr-FR" b="1" dirty="0" smtClean="0"/>
              <a:t> » </a:t>
            </a:r>
            <a:r>
              <a:rPr lang="fr-FR" b="1" dirty="0" err="1" smtClean="0"/>
              <a:t>represents</a:t>
            </a:r>
            <a:r>
              <a:rPr lang="fr-FR" b="1" dirty="0" smtClean="0"/>
              <a:t> ~15 000 M€ for the </a:t>
            </a:r>
            <a:r>
              <a:rPr lang="fr-FR" b="1" dirty="0" err="1" smtClean="0"/>
              <a:t>next</a:t>
            </a:r>
            <a:r>
              <a:rPr lang="fr-FR" b="1" dirty="0" smtClean="0"/>
              <a:t> 15 </a:t>
            </a:r>
            <a:r>
              <a:rPr lang="fr-FR" b="1" dirty="0" err="1" smtClean="0"/>
              <a:t>years</a:t>
            </a:r>
            <a:r>
              <a:rPr lang="fr-FR" b="1" dirty="0" smtClean="0"/>
              <a:t>, i.e. </a:t>
            </a:r>
            <a:r>
              <a:rPr lang="fr-FR" b="1" dirty="0" smtClean="0">
                <a:solidFill>
                  <a:srgbClr val="FF0000"/>
                </a:solidFill>
              </a:rPr>
              <a:t>~1 000M€/</a:t>
            </a:r>
            <a:r>
              <a:rPr lang="fr-FR" b="1" dirty="0" err="1" smtClean="0">
                <a:solidFill>
                  <a:srgbClr val="FF0000"/>
                </a:solidFill>
              </a:rPr>
              <a:t>year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 Box 13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4097330" y="5445214"/>
            <a:ext cx="4856229" cy="710067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b="1" dirty="0"/>
              <a:t> ion </a:t>
            </a:r>
            <a:r>
              <a:rPr lang="en-US" b="1" dirty="0" smtClean="0"/>
              <a:t>implanters, electron </a:t>
            </a:r>
            <a:r>
              <a:rPr lang="en-US" b="1" dirty="0"/>
              <a:t>beam and X-ray </a:t>
            </a:r>
            <a:r>
              <a:rPr lang="en-US" b="1" dirty="0" smtClean="0"/>
              <a:t>irradiators, radioisotope production</a:t>
            </a:r>
            <a:r>
              <a:rPr lang="fr-FR" b="1" dirty="0" smtClean="0"/>
              <a:t>…</a:t>
            </a:r>
            <a:endParaRPr lang="fr-FR" b="1" dirty="0"/>
          </a:p>
        </p:txBody>
      </p:sp>
      <p:sp>
        <p:nvSpPr>
          <p:cNvPr id="21" name="ZoneTexte 20">
            <a:hlinkClick r:id="rId7" action="ppaction://hlinksldjump"/>
          </p:cNvPr>
          <p:cNvSpPr txBox="1"/>
          <p:nvPr/>
        </p:nvSpPr>
        <p:spPr>
          <a:xfrm>
            <a:off x="190440" y="6315060"/>
            <a:ext cx="895356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l"/>
            <a:r>
              <a:rPr lang="fr-FR" b="1" dirty="0" smtClean="0"/>
              <a:t>This </a:t>
            </a:r>
            <a:r>
              <a:rPr lang="fr-FR" b="1" dirty="0" err="1" smtClean="0"/>
              <a:t>market</a:t>
            </a:r>
            <a:r>
              <a:rPr lang="fr-FR" b="1" dirty="0" smtClean="0"/>
              <a:t> </a:t>
            </a:r>
            <a:r>
              <a:rPr lang="fr-FR" b="1" dirty="0" err="1" smtClean="0"/>
              <a:t>represents</a:t>
            </a:r>
            <a:r>
              <a:rPr lang="fr-FR" b="1" dirty="0" smtClean="0"/>
              <a:t>  </a:t>
            </a:r>
            <a:r>
              <a:rPr lang="fr-FR" b="1" dirty="0" smtClean="0">
                <a:solidFill>
                  <a:srgbClr val="FF0000"/>
                </a:solidFill>
              </a:rPr>
              <a:t>~3 000M€/</a:t>
            </a:r>
            <a:r>
              <a:rPr lang="fr-FR" b="1" dirty="0" err="1" smtClean="0">
                <a:solidFill>
                  <a:srgbClr val="FF0000"/>
                </a:solidFill>
              </a:rPr>
              <a:t>year</a:t>
            </a:r>
            <a:r>
              <a:rPr lang="fr-FR" b="1" dirty="0" smtClean="0">
                <a:solidFill>
                  <a:srgbClr val="FF0000"/>
                </a:solidFill>
              </a:rPr>
              <a:t>  </a:t>
            </a:r>
            <a:r>
              <a:rPr lang="fr-FR" b="1" dirty="0" smtClean="0"/>
              <a:t>and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increasing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a rate of </a:t>
            </a:r>
            <a:r>
              <a:rPr lang="fr-FR" b="1" dirty="0" smtClean="0">
                <a:solidFill>
                  <a:srgbClr val="FF0000"/>
                </a:solidFill>
              </a:rPr>
              <a:t>~10% /</a:t>
            </a:r>
            <a:r>
              <a:rPr lang="fr-FR" b="1" dirty="0" err="1" smtClean="0">
                <a:solidFill>
                  <a:srgbClr val="FF0000"/>
                </a:solidFill>
              </a:rPr>
              <a:t>year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Text Box 2"/>
          <p:cNvSpPr txBox="1">
            <a:spLocks noChangeArrowheads="1"/>
          </p:cNvSpPr>
          <p:nvPr/>
        </p:nvSpPr>
        <p:spPr bwMode="auto">
          <a:xfrm>
            <a:off x="431800" y="580986"/>
            <a:ext cx="8113609" cy="1017844"/>
          </a:xfrm>
          <a:prstGeom prst="rect">
            <a:avLst/>
          </a:prstGeom>
          <a:solidFill>
            <a:srgbClr val="FFCC00">
              <a:alpha val="8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dirty="0"/>
              <a:t>ESGARD is already carrying out a coordination leading to development</a:t>
            </a:r>
          </a:p>
          <a:p>
            <a:pPr algn="l"/>
            <a:r>
              <a:rPr lang="en-US" dirty="0"/>
              <a:t>of well organized European wide integrated </a:t>
            </a:r>
            <a:r>
              <a:rPr lang="en-US" dirty="0" smtClean="0"/>
              <a:t>R&amp;D project  for Particle Physics</a:t>
            </a:r>
            <a:endParaRPr lang="en-US" dirty="0"/>
          </a:p>
          <a:p>
            <a:pPr algn="l"/>
            <a:r>
              <a:rPr lang="en-US" dirty="0"/>
              <a:t>(see the high success rate of FP proposals).</a:t>
            </a:r>
            <a:endParaRPr lang="fr-FR" dirty="0"/>
          </a:p>
        </p:txBody>
      </p:sp>
      <p:sp>
        <p:nvSpPr>
          <p:cNvPr id="377865" name="Text Box 9"/>
          <p:cNvSpPr txBox="1">
            <a:spLocks noChangeArrowheads="1"/>
          </p:cNvSpPr>
          <p:nvPr/>
        </p:nvSpPr>
        <p:spPr bwMode="auto">
          <a:xfrm>
            <a:off x="2293235" y="0"/>
            <a:ext cx="4533718" cy="58695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to think beyond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1008063" y="3319461"/>
            <a:ext cx="8135937" cy="833178"/>
          </a:xfrm>
          <a:prstGeom prst="rect">
            <a:avLst/>
          </a:prstGeom>
          <a:solidFill>
            <a:srgbClr val="FFFF00">
              <a:alpha val="8196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sz="2400" b="1" dirty="0"/>
              <a:t>The integration of R&amp;D infrastructures and offered services </a:t>
            </a:r>
          </a:p>
          <a:p>
            <a:pPr algn="l">
              <a:buFont typeface="Wingdings" pitchFamily="2" charset="2"/>
              <a:buNone/>
            </a:pPr>
            <a:r>
              <a:rPr lang="en-US" sz="2400" b="1" dirty="0"/>
              <a:t>within a general </a:t>
            </a:r>
            <a:r>
              <a:rPr lang="en-US" sz="2400" b="1" dirty="0" smtClean="0"/>
              <a:t>framework (including industry)</a:t>
            </a:r>
            <a:endParaRPr lang="en-US" sz="2400" b="1" dirty="0"/>
          </a:p>
        </p:txBody>
      </p:sp>
      <p:sp>
        <p:nvSpPr>
          <p:cNvPr id="377867" name="Rectangle 11"/>
          <p:cNvSpPr>
            <a:spLocks noChangeArrowheads="1"/>
          </p:cNvSpPr>
          <p:nvPr/>
        </p:nvSpPr>
        <p:spPr bwMode="auto">
          <a:xfrm>
            <a:off x="1008063" y="4364036"/>
            <a:ext cx="8154325" cy="833178"/>
          </a:xfrm>
          <a:prstGeom prst="rect">
            <a:avLst/>
          </a:prstGeom>
          <a:solidFill>
            <a:srgbClr val="FFFF00">
              <a:alpha val="8196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b="1" dirty="0"/>
              <a:t>The </a:t>
            </a:r>
            <a:r>
              <a:rPr lang="en-US" sz="2400" b="1" dirty="0" smtClean="0"/>
              <a:t>development of a joint R&amp;D program and the launching</a:t>
            </a:r>
          </a:p>
          <a:p>
            <a:pPr algn="l"/>
            <a:r>
              <a:rPr lang="en-US" sz="2400" b="1" dirty="0" smtClean="0"/>
              <a:t>of </a:t>
            </a:r>
            <a:r>
              <a:rPr lang="en-US" sz="2400" b="1" dirty="0"/>
              <a:t>a set of consistent integrated accelerator </a:t>
            </a:r>
            <a:r>
              <a:rPr lang="en-US" sz="2400" b="1" dirty="0" smtClean="0"/>
              <a:t>R&amp;D </a:t>
            </a:r>
            <a:r>
              <a:rPr lang="en-US" sz="2400" b="1" dirty="0"/>
              <a:t>projects</a:t>
            </a:r>
            <a:endParaRPr lang="fr-FR" sz="2400" b="1" dirty="0"/>
          </a:p>
        </p:txBody>
      </p:sp>
      <p:sp>
        <p:nvSpPr>
          <p:cNvPr id="377868" name="Rectangle 12"/>
          <p:cNvSpPr>
            <a:spLocks noChangeArrowheads="1"/>
          </p:cNvSpPr>
          <p:nvPr/>
        </p:nvSpPr>
        <p:spPr bwMode="auto">
          <a:xfrm>
            <a:off x="957213" y="6273800"/>
            <a:ext cx="5107658" cy="463846"/>
          </a:xfrm>
          <a:prstGeom prst="rect">
            <a:avLst/>
          </a:prstGeom>
          <a:solidFill>
            <a:srgbClr val="FFFF00">
              <a:alpha val="8196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 dirty="0"/>
              <a:t>A model for financing </a:t>
            </a:r>
            <a:r>
              <a:rPr lang="en-US" sz="2400" b="1" dirty="0" smtClean="0"/>
              <a:t>all of the above</a:t>
            </a:r>
            <a:endParaRPr lang="fr-FR" sz="2400" b="1" dirty="0"/>
          </a:p>
        </p:txBody>
      </p:sp>
      <p:sp>
        <p:nvSpPr>
          <p:cNvPr id="377869" name="Rectangle 13"/>
          <p:cNvSpPr>
            <a:spLocks noChangeArrowheads="1"/>
          </p:cNvSpPr>
          <p:nvPr/>
        </p:nvSpPr>
        <p:spPr bwMode="auto">
          <a:xfrm>
            <a:off x="395288" y="2370123"/>
            <a:ext cx="8208962" cy="833178"/>
          </a:xfrm>
          <a:prstGeom prst="rect">
            <a:avLst/>
          </a:prstGeom>
          <a:solidFill>
            <a:srgbClr val="FFCC00">
              <a:alpha val="8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sz="2400" dirty="0"/>
              <a:t>A structure and mechanism that ensures </a:t>
            </a:r>
            <a:r>
              <a:rPr lang="en-US" sz="2400" b="1" dirty="0"/>
              <a:t>the sustainability of accelerator R&amp;D useful for </a:t>
            </a:r>
            <a:r>
              <a:rPr lang="en-US" sz="2400" b="1" u="sng" dirty="0"/>
              <a:t>many fields</a:t>
            </a:r>
            <a:r>
              <a:rPr lang="en-US" sz="2400" dirty="0"/>
              <a:t>, which includes</a:t>
            </a:r>
            <a:endParaRPr lang="fr-FR" sz="2400" dirty="0"/>
          </a:p>
        </p:txBody>
      </p:sp>
      <p:sp>
        <p:nvSpPr>
          <p:cNvPr id="377870" name="Text Box 14"/>
          <p:cNvSpPr txBox="1">
            <a:spLocks noChangeArrowheads="1"/>
          </p:cNvSpPr>
          <p:nvPr/>
        </p:nvSpPr>
        <p:spPr bwMode="auto">
          <a:xfrm>
            <a:off x="536282" y="1785915"/>
            <a:ext cx="7558778" cy="463846"/>
          </a:xfrm>
          <a:prstGeom prst="rect">
            <a:avLst/>
          </a:prstGeom>
          <a:solidFill>
            <a:srgbClr val="FFFF66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400" b="1" dirty="0" smtClean="0"/>
              <a:t>Building on this experience, we need and can go further</a:t>
            </a:r>
            <a:endParaRPr lang="en-US" sz="2400" b="1" dirty="0"/>
          </a:p>
        </p:txBody>
      </p:sp>
      <p:sp>
        <p:nvSpPr>
          <p:cNvPr id="377871" name="AutoShape 15"/>
          <p:cNvSpPr>
            <a:spLocks noChangeArrowheads="1"/>
          </p:cNvSpPr>
          <p:nvPr/>
        </p:nvSpPr>
        <p:spPr bwMode="auto">
          <a:xfrm>
            <a:off x="250825" y="3535361"/>
            <a:ext cx="541338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377872" name="AutoShape 16"/>
          <p:cNvSpPr>
            <a:spLocks noChangeArrowheads="1"/>
          </p:cNvSpPr>
          <p:nvPr/>
        </p:nvSpPr>
        <p:spPr bwMode="auto">
          <a:xfrm>
            <a:off x="287338" y="4616449"/>
            <a:ext cx="541337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377873" name="AutoShape 17"/>
          <p:cNvSpPr>
            <a:spLocks noChangeArrowheads="1"/>
          </p:cNvSpPr>
          <p:nvPr/>
        </p:nvSpPr>
        <p:spPr bwMode="auto">
          <a:xfrm>
            <a:off x="287338" y="6381750"/>
            <a:ext cx="541337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93726" y="5327676"/>
            <a:ext cx="8150274" cy="830997"/>
          </a:xfrm>
          <a:prstGeom prst="rect">
            <a:avLst/>
          </a:prstGeom>
          <a:solidFill>
            <a:srgbClr val="FFFF00">
              <a:alpha val="81961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/>
              <a:t>The promotion of the education and training for accelerator science and technology</a:t>
            </a:r>
            <a:endParaRPr lang="fr-FR" sz="2400" dirty="0"/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306337" y="5546754"/>
            <a:ext cx="541337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5082908"/>
            <a:ext cx="9087144" cy="463846"/>
          </a:xfrm>
          <a:prstGeom prst="rect">
            <a:avLst/>
          </a:prstGeom>
          <a:solidFill>
            <a:srgbClr val="FFFF66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fr-FR" sz="2400" b="1" dirty="0" smtClean="0"/>
              <a:t>A </a:t>
            </a:r>
            <a:r>
              <a:rPr lang="fr-FR" sz="2400" b="1" dirty="0"/>
              <a:t>multi-</a:t>
            </a:r>
            <a:r>
              <a:rPr lang="fr-FR" sz="2400" b="1" dirty="0" err="1"/>
              <a:t>field</a:t>
            </a:r>
            <a:r>
              <a:rPr lang="fr-FR" sz="2400" b="1" dirty="0"/>
              <a:t>, </a:t>
            </a:r>
            <a:r>
              <a:rPr lang="fr-FR" sz="2400" b="1" dirty="0" err="1"/>
              <a:t>coordinated</a:t>
            </a:r>
            <a:r>
              <a:rPr lang="fr-FR" sz="2400" dirty="0"/>
              <a:t> </a:t>
            </a:r>
            <a:r>
              <a:rPr lang="fr-FR" sz="2400" b="1" dirty="0"/>
              <a:t>pan-</a:t>
            </a:r>
            <a:r>
              <a:rPr lang="fr-FR" sz="2400" b="1" dirty="0" err="1"/>
              <a:t>European</a:t>
            </a:r>
            <a:r>
              <a:rPr lang="fr-FR" sz="2400" b="1" dirty="0"/>
              <a:t> </a:t>
            </a:r>
            <a:r>
              <a:rPr lang="fr-FR" sz="2400" b="1" dirty="0" err="1"/>
              <a:t>distributed</a:t>
            </a:r>
            <a:r>
              <a:rPr lang="fr-FR" sz="2400" b="1" dirty="0"/>
              <a:t> infrastructure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46872" y="8620"/>
            <a:ext cx="8086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Test Infrastructure and Accelerator </a:t>
            </a:r>
            <a:r>
              <a:rPr lang="fr-FR" sz="2800" b="1" dirty="0" err="1" smtClean="0">
                <a:solidFill>
                  <a:schemeClr val="bg1"/>
                </a:solidFill>
              </a:rPr>
              <a:t>Research</a:t>
            </a:r>
            <a:r>
              <a:rPr lang="fr-FR" sz="2800" b="1" dirty="0" smtClean="0">
                <a:solidFill>
                  <a:schemeClr val="bg1"/>
                </a:solidFill>
              </a:rPr>
              <a:t> Area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978" y="5656293"/>
            <a:ext cx="85805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Joint </a:t>
            </a:r>
            <a:r>
              <a:rPr lang="en-US" sz="2800" dirty="0" smtClean="0">
                <a:solidFill>
                  <a:schemeClr val="bg1"/>
                </a:solidFill>
              </a:rPr>
              <a:t>particle accelerator </a:t>
            </a:r>
            <a:r>
              <a:rPr lang="en-US" sz="2800" b="1" i="1" dirty="0" smtClean="0">
                <a:solidFill>
                  <a:schemeClr val="bg1"/>
                </a:solidFill>
              </a:rPr>
              <a:t>R&amp;D programming </a:t>
            </a:r>
            <a:r>
              <a:rPr lang="en-US" sz="2800" dirty="0" smtClean="0">
                <a:solidFill>
                  <a:schemeClr val="bg1"/>
                </a:solidFill>
              </a:rPr>
              <a:t>in Europe and the </a:t>
            </a:r>
            <a:r>
              <a:rPr lang="en-US" sz="2800" b="1" i="1" dirty="0" smtClean="0">
                <a:solidFill>
                  <a:schemeClr val="bg1"/>
                </a:solidFill>
              </a:rPr>
              <a:t>integration of the required infrastructures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08194" y="531840"/>
            <a:ext cx="5368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TIARA website: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http://www.eu-tiara.eu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D:\TEMP\TIARA\Communication\TIARA-logo\LOGO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993505"/>
            <a:ext cx="6572562" cy="391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76814" y="57766"/>
            <a:ext cx="3581366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2800" b="1" dirty="0" smtClean="0"/>
              <a:t>The Virtuous Triangle</a:t>
            </a:r>
            <a:endParaRPr lang="fr-FR" sz="2800" dirty="0"/>
          </a:p>
        </p:txBody>
      </p:sp>
      <p:graphicFrame>
        <p:nvGraphicFramePr>
          <p:cNvPr id="14" name="Diagramme 13"/>
          <p:cNvGraphicFramePr/>
          <p:nvPr/>
        </p:nvGraphicFramePr>
        <p:xfrm>
          <a:off x="446031" y="715981"/>
          <a:ext cx="8359806" cy="6142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e 8"/>
          <p:cNvGrpSpPr/>
          <p:nvPr/>
        </p:nvGrpSpPr>
        <p:grpSpPr>
          <a:xfrm>
            <a:off x="0" y="783697"/>
            <a:ext cx="3261907" cy="1466644"/>
            <a:chOff x="0" y="783697"/>
            <a:chExt cx="3261907" cy="1466644"/>
          </a:xfrm>
        </p:grpSpPr>
        <p:sp>
          <p:nvSpPr>
            <p:cNvPr id="10" name="Rectangle à coins arrondis 9"/>
            <p:cNvSpPr/>
            <p:nvPr/>
          </p:nvSpPr>
          <p:spPr bwMode="auto">
            <a:xfrm>
              <a:off x="0" y="783697"/>
              <a:ext cx="2390348" cy="1466644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Innovations for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b="1" dirty="0" smtClean="0"/>
                <a:t>Cultural, </a:t>
              </a:r>
              <a:r>
                <a:rPr lang="fr-FR" b="1" dirty="0" err="1" smtClean="0"/>
                <a:t>Medical</a:t>
              </a:r>
              <a:r>
                <a:rPr lang="fr-FR" b="1" dirty="0" smtClean="0"/>
                <a:t>,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b="1" dirty="0" err="1" smtClean="0"/>
                <a:t>Industrial</a:t>
              </a:r>
              <a:r>
                <a:rPr lang="fr-FR" b="1" dirty="0" smtClean="0"/>
                <a:t>…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b="1" dirty="0" smtClean="0"/>
                <a:t>applications</a:t>
              </a:r>
              <a:endPara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1" name="Flèche gauche 10"/>
            <p:cNvSpPr/>
            <p:nvPr/>
          </p:nvSpPr>
          <p:spPr bwMode="auto">
            <a:xfrm>
              <a:off x="2390348" y="1276391"/>
              <a:ext cx="871559" cy="481256"/>
            </a:xfrm>
            <a:prstGeom prst="leftArrow">
              <a:avLst/>
            </a:prstGeom>
            <a:solidFill>
              <a:srgbClr val="99FFCC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6145453" y="783697"/>
            <a:ext cx="2869404" cy="1466644"/>
            <a:chOff x="6145453" y="783697"/>
            <a:chExt cx="2869404" cy="1466644"/>
          </a:xfrm>
        </p:grpSpPr>
        <p:sp>
          <p:nvSpPr>
            <p:cNvPr id="23" name="Rectangle à coins arrondis 22"/>
            <p:cNvSpPr/>
            <p:nvPr/>
          </p:nvSpPr>
          <p:spPr bwMode="auto">
            <a:xfrm>
              <a:off x="7020272" y="783697"/>
              <a:ext cx="1994585" cy="1466644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Innovations for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b="1" dirty="0" err="1" smtClean="0"/>
                <a:t>Fundamental</a:t>
              </a:r>
              <a:r>
                <a:rPr lang="fr-FR" b="1" dirty="0" smtClean="0"/>
                <a:t>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b="1" dirty="0" err="1" smtClean="0"/>
                <a:t>Research</a:t>
              </a:r>
              <a:endParaRPr lang="fr-FR" b="1" dirty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b="1" dirty="0" smtClean="0"/>
                <a:t>Infrastructures</a:t>
              </a:r>
            </a:p>
          </p:txBody>
        </p:sp>
        <p:sp>
          <p:nvSpPr>
            <p:cNvPr id="24" name="Flèche gauche 23"/>
            <p:cNvSpPr/>
            <p:nvPr/>
          </p:nvSpPr>
          <p:spPr bwMode="auto">
            <a:xfrm rot="10800000">
              <a:off x="6145453" y="1276391"/>
              <a:ext cx="887120" cy="481256"/>
            </a:xfrm>
            <a:prstGeom prst="leftArrow">
              <a:avLst/>
            </a:prstGeom>
            <a:solidFill>
              <a:srgbClr val="99FFCC"/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537350" y="2187558"/>
            <a:ext cx="5990770" cy="3231392"/>
            <a:chOff x="1537350" y="2187558"/>
            <a:chExt cx="5990770" cy="3231392"/>
          </a:xfrm>
        </p:grpSpPr>
        <p:grpSp>
          <p:nvGrpSpPr>
            <p:cNvPr id="26" name="Groupe 25"/>
            <p:cNvGrpSpPr/>
            <p:nvPr/>
          </p:nvGrpSpPr>
          <p:grpSpPr>
            <a:xfrm>
              <a:off x="3111480" y="2187558"/>
              <a:ext cx="2994066" cy="3231392"/>
              <a:chOff x="3111480" y="2187558"/>
              <a:chExt cx="2994066" cy="3231392"/>
            </a:xfrm>
          </p:grpSpPr>
          <p:sp>
            <p:nvSpPr>
              <p:cNvPr id="29" name="Ellipse 28"/>
              <p:cNvSpPr/>
              <p:nvPr/>
            </p:nvSpPr>
            <p:spPr bwMode="auto">
              <a:xfrm>
                <a:off x="3111480" y="2516175"/>
                <a:ext cx="2994066" cy="2902775"/>
              </a:xfrm>
              <a:prstGeom prst="ellipse">
                <a:avLst/>
              </a:prstGeom>
              <a:solidFill>
                <a:srgbClr val="009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Coordination and </a:t>
                </a:r>
                <a:r>
                  <a:rPr kumimoji="0" lang="fr-FR" sz="32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Funding</a:t>
                </a:r>
                <a:r>
                  <a:rPr kumimoji="0" lang="fr-FR" sz="3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 </a:t>
                </a:r>
                <a:r>
                  <a:rPr kumimoji="0" lang="fr-FR" sz="3200" b="0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8" charset="0"/>
                  </a:rPr>
                  <a:t>Mechanis</a:t>
                </a:r>
                <a:r>
                  <a:rPr lang="fr-FR" sz="3200" dirty="0" err="1" smtClean="0">
                    <a:solidFill>
                      <a:schemeClr val="bg1"/>
                    </a:solidFill>
                  </a:rPr>
                  <a:t>m</a:t>
                </a:r>
                <a:endParaRPr kumimoji="0" lang="fr-FR" sz="3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0" name="Flèche vers le haut 29"/>
              <p:cNvSpPr/>
              <p:nvPr/>
            </p:nvSpPr>
            <p:spPr bwMode="auto">
              <a:xfrm>
                <a:off x="4352922" y="2187558"/>
                <a:ext cx="547695" cy="693747"/>
              </a:xfrm>
              <a:prstGeom prst="upArrow">
                <a:avLst/>
              </a:prstGeom>
              <a:solidFill>
                <a:srgbClr val="009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1" name="Flèche vers le bas 30"/>
              <p:cNvSpPr/>
              <p:nvPr/>
            </p:nvSpPr>
            <p:spPr bwMode="auto">
              <a:xfrm rot="2640000">
                <a:off x="3266113" y="4846055"/>
                <a:ext cx="511182" cy="526791"/>
              </a:xfrm>
              <a:prstGeom prst="downArrow">
                <a:avLst/>
              </a:prstGeom>
              <a:solidFill>
                <a:srgbClr val="009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2" name="Flèche vers le bas 31"/>
              <p:cNvSpPr/>
              <p:nvPr/>
            </p:nvSpPr>
            <p:spPr bwMode="auto">
              <a:xfrm rot="-2640000">
                <a:off x="5523035" y="4810578"/>
                <a:ext cx="511182" cy="526791"/>
              </a:xfrm>
              <a:prstGeom prst="downArrow">
                <a:avLst/>
              </a:prstGeom>
              <a:solidFill>
                <a:srgbClr val="0099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sp>
          <p:nvSpPr>
            <p:cNvPr id="27" name="Flèche gauche 26"/>
            <p:cNvSpPr/>
            <p:nvPr/>
          </p:nvSpPr>
          <p:spPr bwMode="auto">
            <a:xfrm rot="2340000">
              <a:off x="1537350" y="2747217"/>
              <a:ext cx="2139880" cy="610570"/>
            </a:xfrm>
            <a:prstGeom prst="leftArrow">
              <a:avLst/>
            </a:prstGeom>
            <a:solidFill>
              <a:srgbClr val="00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8" name="Flèche gauche 27"/>
            <p:cNvSpPr/>
            <p:nvPr/>
          </p:nvSpPr>
          <p:spPr bwMode="auto">
            <a:xfrm rot="8460000">
              <a:off x="5388240" y="2732266"/>
              <a:ext cx="2139880" cy="610570"/>
            </a:xfrm>
            <a:prstGeom prst="leftArrow">
              <a:avLst/>
            </a:prstGeom>
            <a:solidFill>
              <a:srgbClr val="00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10" name="Text 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176291" y="2196720"/>
            <a:ext cx="7771912" cy="83317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en-US" sz="2400" b="1" u="sng" dirty="0" smtClean="0">
                <a:solidFill>
                  <a:srgbClr val="000000"/>
                </a:solidFill>
              </a:rPr>
              <a:t>Joint Strategic Analysis</a:t>
            </a:r>
            <a:r>
              <a:rPr lang="en-US" sz="2400" b="1" dirty="0" smtClean="0">
                <a:solidFill>
                  <a:srgbClr val="000000"/>
                </a:solidFill>
              </a:rPr>
              <a:t> of the accelerator needs and perspective for the development of R&amp;D RI</a:t>
            </a:r>
            <a:endParaRPr lang="fr-FR" sz="2400" b="1" dirty="0">
              <a:solidFill>
                <a:srgbClr val="000000"/>
              </a:solidFill>
            </a:endParaRPr>
          </a:p>
        </p:txBody>
      </p:sp>
      <p:pic>
        <p:nvPicPr>
          <p:cNvPr id="1027" name="Picture 3" descr="D:\TEMP\ESGARD\Acc RandD Sustainability\Administration\TIARA-PP\Council doc\Tiara_4_8_2_sm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000" y="0"/>
            <a:ext cx="2921000" cy="1054067"/>
          </a:xfrm>
          <a:prstGeom prst="rect">
            <a:avLst/>
          </a:prstGeom>
          <a:noFill/>
        </p:spPr>
      </p:pic>
      <p:sp>
        <p:nvSpPr>
          <p:cNvPr id="16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176290" y="3132824"/>
            <a:ext cx="7771913" cy="120251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</a:rPr>
              <a:t>Joint R&amp;D programming and launching of a set of consistent integrated accelerator R&amp;D projects integrating the needs of </a:t>
            </a:r>
            <a:r>
              <a:rPr lang="en-US" sz="2400" b="1" u="sng" dirty="0" smtClean="0">
                <a:solidFill>
                  <a:srgbClr val="000000"/>
                </a:solidFill>
              </a:rPr>
              <a:t>all fields requiring accelerators</a:t>
            </a:r>
            <a:endParaRPr lang="fr-FR" sz="2400" b="1" u="sng" dirty="0">
              <a:solidFill>
                <a:srgbClr val="000000"/>
              </a:solidFill>
            </a:endParaRPr>
          </a:p>
        </p:txBody>
      </p:sp>
      <p:sp>
        <p:nvSpPr>
          <p:cNvPr id="17" name="Text Box 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176291" y="4433545"/>
            <a:ext cx="7771912" cy="83317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</a:rPr>
              <a:t>Promotion of the </a:t>
            </a:r>
            <a:r>
              <a:rPr lang="en-US" sz="2400" b="1" u="sng" dirty="0" smtClean="0">
                <a:solidFill>
                  <a:srgbClr val="000000"/>
                </a:solidFill>
              </a:rPr>
              <a:t>education and training </a:t>
            </a:r>
            <a:r>
              <a:rPr lang="en-US" sz="2400" b="1" dirty="0" smtClean="0">
                <a:solidFill>
                  <a:srgbClr val="000000"/>
                </a:solidFill>
              </a:rPr>
              <a:t>for accelerator science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18" name="Text Box 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170935" y="5365072"/>
            <a:ext cx="7758604" cy="83317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</a:rPr>
              <a:t>Strengthening the </a:t>
            </a:r>
            <a:r>
              <a:rPr lang="en-US" sz="2400" b="1" u="sng" dirty="0" smtClean="0">
                <a:solidFill>
                  <a:srgbClr val="000000"/>
                </a:solidFill>
              </a:rPr>
              <a:t>collaboration with the industry </a:t>
            </a:r>
            <a:r>
              <a:rPr lang="en-US" sz="2400" b="1" dirty="0" smtClean="0">
                <a:solidFill>
                  <a:srgbClr val="000000"/>
                </a:solidFill>
              </a:rPr>
              <a:t>to boost innovation (facilitating joint venture)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19" name="Étoile à 5 branches 18"/>
          <p:cNvSpPr/>
          <p:nvPr/>
        </p:nvSpPr>
        <p:spPr bwMode="auto">
          <a:xfrm>
            <a:off x="226953" y="2196720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0" name="Étoile à 5 branches 19"/>
          <p:cNvSpPr/>
          <p:nvPr/>
        </p:nvSpPr>
        <p:spPr bwMode="auto">
          <a:xfrm>
            <a:off x="226953" y="3169337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1" name="Étoile à 5 branches 20"/>
          <p:cNvSpPr/>
          <p:nvPr/>
        </p:nvSpPr>
        <p:spPr bwMode="auto">
          <a:xfrm>
            <a:off x="226953" y="4392964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2" name="Étoile à 5 branches 21"/>
          <p:cNvSpPr/>
          <p:nvPr/>
        </p:nvSpPr>
        <p:spPr bwMode="auto">
          <a:xfrm>
            <a:off x="226953" y="5365072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3" name="Text Box 6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70935" y="1260616"/>
            <a:ext cx="7777269" cy="83317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Creation of  a coordinated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panEuropean</a:t>
            </a:r>
            <a:r>
              <a:rPr lang="en-US" sz="2400" b="1" u="sng" dirty="0" smtClean="0">
                <a:solidFill>
                  <a:srgbClr val="FF0000"/>
                </a:solidFill>
              </a:rPr>
              <a:t> multi-purpose distributed Test Infrastructure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sp>
        <p:nvSpPr>
          <p:cNvPr id="24" name="Étoile à 5 branches 23"/>
          <p:cNvSpPr/>
          <p:nvPr/>
        </p:nvSpPr>
        <p:spPr bwMode="auto">
          <a:xfrm>
            <a:off x="221597" y="1343814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pic>
        <p:nvPicPr>
          <p:cNvPr id="2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15" name="Text Box 6">
            <a:hlinkClick r:id="rId10"/>
          </p:cNvPr>
          <p:cNvSpPr txBox="1">
            <a:spLocks noChangeArrowheads="1"/>
          </p:cNvSpPr>
          <p:nvPr/>
        </p:nvSpPr>
        <p:spPr bwMode="auto">
          <a:xfrm>
            <a:off x="1170935" y="6313526"/>
            <a:ext cx="7758604" cy="46384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0000" tIns="46800" rIns="90000" bIns="46800">
            <a:spAutoFit/>
          </a:bodyPr>
          <a:lstStyle/>
          <a:p>
            <a:pPr algn="l"/>
            <a:r>
              <a:rPr lang="en-US" sz="2400" b="1" dirty="0" smtClean="0">
                <a:solidFill>
                  <a:srgbClr val="000000"/>
                </a:solidFill>
              </a:rPr>
              <a:t>Enhance further </a:t>
            </a:r>
            <a:r>
              <a:rPr lang="en-US" sz="2400" b="1" u="sng" dirty="0" smtClean="0">
                <a:solidFill>
                  <a:srgbClr val="000000"/>
                </a:solidFill>
              </a:rPr>
              <a:t>Communication/Outreach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25" name="Étoile à 5 branches 24"/>
          <p:cNvSpPr/>
          <p:nvPr/>
        </p:nvSpPr>
        <p:spPr bwMode="auto">
          <a:xfrm>
            <a:off x="251520" y="6193164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10" name="Text Box 6"/>
          <p:cNvSpPr txBox="1">
            <a:spLocks noChangeArrowheads="1"/>
          </p:cNvSpPr>
          <p:nvPr/>
        </p:nvSpPr>
        <p:spPr bwMode="auto">
          <a:xfrm>
            <a:off x="2673324" y="1416016"/>
            <a:ext cx="3754788" cy="52540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lIns="90000" tIns="46800" rIns="90000" bIns="46800">
            <a:spAutoFit/>
          </a:bodyPr>
          <a:lstStyle/>
          <a:p>
            <a:r>
              <a:rPr lang="en-US" sz="2800" b="1" dirty="0" smtClean="0"/>
              <a:t>Needed Infrastructures</a:t>
            </a:r>
            <a:endParaRPr lang="fr-FR" sz="2800" b="1" dirty="0"/>
          </a:p>
        </p:txBody>
      </p:sp>
      <p:sp>
        <p:nvSpPr>
          <p:cNvPr id="379911" name="Text Box 7"/>
          <p:cNvSpPr txBox="1">
            <a:spLocks noChangeArrowheads="1"/>
          </p:cNvSpPr>
          <p:nvPr/>
        </p:nvSpPr>
        <p:spPr bwMode="auto">
          <a:xfrm>
            <a:off x="855018" y="2408108"/>
            <a:ext cx="4462462" cy="946150"/>
          </a:xfrm>
          <a:prstGeom prst="rect">
            <a:avLst/>
          </a:prstGeom>
          <a:solidFill>
            <a:srgbClr val="FFFF66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dirty="0"/>
              <a:t>Test accelerators </a:t>
            </a:r>
          </a:p>
          <a:p>
            <a:pPr algn="l"/>
            <a:r>
              <a:rPr lang="en-US" sz="2800" dirty="0"/>
              <a:t>for carrying accelerator R&amp;D</a:t>
            </a:r>
            <a:r>
              <a:rPr lang="fr-FR" sz="2800" dirty="0"/>
              <a:t> </a:t>
            </a:r>
          </a:p>
        </p:txBody>
      </p:sp>
      <p:sp>
        <p:nvSpPr>
          <p:cNvPr id="379912" name="Rectangle 8"/>
          <p:cNvSpPr>
            <a:spLocks noChangeArrowheads="1"/>
          </p:cNvSpPr>
          <p:nvPr/>
        </p:nvSpPr>
        <p:spPr bwMode="auto">
          <a:xfrm>
            <a:off x="816918" y="3544767"/>
            <a:ext cx="4754562" cy="519112"/>
          </a:xfrm>
          <a:prstGeom prst="rect">
            <a:avLst/>
          </a:prstGeom>
          <a:solidFill>
            <a:srgbClr val="FFFF66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/>
            <a:r>
              <a:rPr lang="en-US" sz="2800" dirty="0"/>
              <a:t>Specific large scale equipments </a:t>
            </a:r>
          </a:p>
        </p:txBody>
      </p:sp>
      <p:sp>
        <p:nvSpPr>
          <p:cNvPr id="379930" name="Rectangle 26"/>
          <p:cNvSpPr>
            <a:spLocks noChangeArrowheads="1"/>
          </p:cNvSpPr>
          <p:nvPr/>
        </p:nvSpPr>
        <p:spPr bwMode="auto">
          <a:xfrm>
            <a:off x="816918" y="4275027"/>
            <a:ext cx="3575050" cy="519113"/>
          </a:xfrm>
          <a:prstGeom prst="rect">
            <a:avLst/>
          </a:prstGeom>
          <a:solidFill>
            <a:srgbClr val="FFFF66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l"/>
            <a:r>
              <a:rPr lang="en-US" sz="2800" dirty="0"/>
              <a:t>Laboratory equipments</a:t>
            </a:r>
            <a:r>
              <a:rPr lang="fr-FR" sz="2800" dirty="0"/>
              <a:t> </a:t>
            </a:r>
          </a:p>
        </p:txBody>
      </p:sp>
      <p:sp>
        <p:nvSpPr>
          <p:cNvPr id="379931" name="AutoShape 27"/>
          <p:cNvSpPr>
            <a:spLocks noChangeArrowheads="1"/>
          </p:cNvSpPr>
          <p:nvPr/>
        </p:nvSpPr>
        <p:spPr bwMode="auto">
          <a:xfrm>
            <a:off x="205730" y="2417633"/>
            <a:ext cx="360363" cy="43180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379932" name="AutoShape 28"/>
          <p:cNvSpPr>
            <a:spLocks noChangeArrowheads="1"/>
          </p:cNvSpPr>
          <p:nvPr/>
        </p:nvSpPr>
        <p:spPr bwMode="auto">
          <a:xfrm>
            <a:off x="205730" y="3605092"/>
            <a:ext cx="360363" cy="43180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379933" name="AutoShape 29"/>
          <p:cNvSpPr>
            <a:spLocks noChangeArrowheads="1"/>
          </p:cNvSpPr>
          <p:nvPr/>
        </p:nvSpPr>
        <p:spPr bwMode="auto">
          <a:xfrm>
            <a:off x="205730" y="4300427"/>
            <a:ext cx="360363" cy="43180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 dirty="0"/>
          </a:p>
        </p:txBody>
      </p:sp>
      <p:sp>
        <p:nvSpPr>
          <p:cNvPr id="379934" name="Text Box 30"/>
          <p:cNvSpPr txBox="1">
            <a:spLocks noChangeArrowheads="1"/>
          </p:cNvSpPr>
          <p:nvPr/>
        </p:nvSpPr>
        <p:spPr bwMode="auto">
          <a:xfrm>
            <a:off x="7867063" y="2382708"/>
            <a:ext cx="930275" cy="396875"/>
          </a:xfrm>
          <a:prstGeom prst="rect">
            <a:avLst/>
          </a:prstGeom>
          <a:solidFill>
            <a:srgbClr val="66FF99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b="1" dirty="0"/>
              <a:t>TIER1</a:t>
            </a:r>
          </a:p>
        </p:txBody>
      </p:sp>
      <p:sp>
        <p:nvSpPr>
          <p:cNvPr id="379935" name="Text Box 31"/>
          <p:cNvSpPr txBox="1">
            <a:spLocks noChangeArrowheads="1"/>
          </p:cNvSpPr>
          <p:nvPr/>
        </p:nvSpPr>
        <p:spPr bwMode="auto">
          <a:xfrm>
            <a:off x="7867063" y="3605092"/>
            <a:ext cx="930275" cy="396875"/>
          </a:xfrm>
          <a:prstGeom prst="rect">
            <a:avLst/>
          </a:prstGeom>
          <a:solidFill>
            <a:srgbClr val="66FF99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b="1" dirty="0"/>
              <a:t>TIER2</a:t>
            </a:r>
          </a:p>
        </p:txBody>
      </p:sp>
      <p:sp>
        <p:nvSpPr>
          <p:cNvPr id="379936" name="Text Box 32"/>
          <p:cNvSpPr txBox="1">
            <a:spLocks noChangeArrowheads="1"/>
          </p:cNvSpPr>
          <p:nvPr/>
        </p:nvSpPr>
        <p:spPr bwMode="auto">
          <a:xfrm>
            <a:off x="7867063" y="4371865"/>
            <a:ext cx="930275" cy="396875"/>
          </a:xfrm>
          <a:prstGeom prst="rect">
            <a:avLst/>
          </a:prstGeom>
          <a:solidFill>
            <a:srgbClr val="66FF99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b="1" dirty="0"/>
              <a:t>TIER3</a:t>
            </a: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5657220" y="2376351"/>
            <a:ext cx="1278212" cy="402291"/>
          </a:xfrm>
          <a:prstGeom prst="rect">
            <a:avLst/>
          </a:prstGeom>
          <a:solidFill>
            <a:srgbClr val="FFC000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b="1" dirty="0" smtClean="0"/>
              <a:t>10-100M€</a:t>
            </a:r>
            <a:endParaRPr lang="fr-FR" b="1" dirty="0"/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785459" y="3598735"/>
            <a:ext cx="1021732" cy="402291"/>
          </a:xfrm>
          <a:prstGeom prst="rect">
            <a:avLst/>
          </a:prstGeom>
          <a:solidFill>
            <a:srgbClr val="FFC000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b="1" dirty="0" smtClean="0"/>
              <a:t>1-10M€</a:t>
            </a:r>
            <a:endParaRPr lang="fr-FR" b="1" dirty="0"/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5753399" y="4365508"/>
            <a:ext cx="1085852" cy="402291"/>
          </a:xfrm>
          <a:prstGeom prst="rect">
            <a:avLst/>
          </a:prstGeom>
          <a:solidFill>
            <a:srgbClr val="FFC000">
              <a:alpha val="9098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b="1" dirty="0" smtClean="0"/>
              <a:t>0.1-1M€</a:t>
            </a:r>
            <a:endParaRPr lang="fr-FR" b="1" dirty="0"/>
          </a:p>
        </p:txBody>
      </p:sp>
      <p:sp>
        <p:nvSpPr>
          <p:cNvPr id="17" name="Flèche droite rayée 16"/>
          <p:cNvSpPr/>
          <p:nvPr/>
        </p:nvSpPr>
        <p:spPr bwMode="auto">
          <a:xfrm>
            <a:off x="7154253" y="2389029"/>
            <a:ext cx="511182" cy="328617"/>
          </a:xfrm>
          <a:prstGeom prst="stripedRightArrow">
            <a:avLst/>
          </a:prstGeom>
          <a:solidFill>
            <a:srgbClr val="66FF99">
              <a:alpha val="94902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lèche droite rayée 17"/>
          <p:cNvSpPr/>
          <p:nvPr/>
        </p:nvSpPr>
        <p:spPr bwMode="auto">
          <a:xfrm>
            <a:off x="7154253" y="3635248"/>
            <a:ext cx="511182" cy="328617"/>
          </a:xfrm>
          <a:prstGeom prst="stripedRightArrow">
            <a:avLst/>
          </a:prstGeom>
          <a:solidFill>
            <a:srgbClr val="66FF99">
              <a:alpha val="94902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Flèche droite rayée 18"/>
          <p:cNvSpPr/>
          <p:nvPr/>
        </p:nvSpPr>
        <p:spPr bwMode="auto">
          <a:xfrm>
            <a:off x="7154253" y="4387755"/>
            <a:ext cx="511182" cy="328617"/>
          </a:xfrm>
          <a:prstGeom prst="stripedRightArrow">
            <a:avLst/>
          </a:prstGeom>
          <a:solidFill>
            <a:srgbClr val="66FF99">
              <a:alpha val="94902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65110" y="5729319"/>
            <a:ext cx="7923320" cy="95410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These infrastructures need to be upgraded and/or new infrastructures are necessary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0" y="4954555"/>
            <a:ext cx="895356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rough </a:t>
            </a:r>
            <a:r>
              <a:rPr lang="fr-FR" sz="2800" dirty="0" err="1" smtClean="0"/>
              <a:t>estimate</a:t>
            </a:r>
            <a:r>
              <a:rPr lang="fr-FR" sz="2800" dirty="0" smtClean="0"/>
              <a:t> of all </a:t>
            </a:r>
            <a:r>
              <a:rPr lang="fr-FR" sz="2800" dirty="0" err="1" smtClean="0"/>
              <a:t>these</a:t>
            </a:r>
            <a:r>
              <a:rPr lang="fr-FR" sz="2800" dirty="0" smtClean="0"/>
              <a:t> infrastructure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b="1" dirty="0" smtClean="0"/>
              <a:t>500-1000 M€</a:t>
            </a:r>
            <a:endParaRPr lang="fr-FR" sz="2800" b="1" dirty="0"/>
          </a:p>
        </p:txBody>
      </p:sp>
      <p:pic>
        <p:nvPicPr>
          <p:cNvPr id="26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647564" y="2218057"/>
            <a:ext cx="8327082" cy="19670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Bouton d'action : Retour 22">
            <a:hlinkClick r:id="rId4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7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37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37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93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46031" y="1493811"/>
            <a:ext cx="8105886" cy="9562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0000" tIns="46800" rIns="90000" bIns="4680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Creation of  a coordinated </a:t>
            </a:r>
            <a:r>
              <a:rPr lang="en-US" sz="2800" b="1" dirty="0" err="1" smtClean="0">
                <a:solidFill>
                  <a:srgbClr val="FF0000"/>
                </a:solidFill>
              </a:rPr>
              <a:t>panEuropean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multi-purpose distributed Test Infrastructure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1232996" y="5656293"/>
            <a:ext cx="6917278" cy="1015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02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Making recommendations and  contributing  to upgrade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02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and/or construction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lang="en-US" dirty="0" smtClean="0">
                <a:latin typeface="Arial" pitchFamily="34" charset="0"/>
                <a:ea typeface="Times New Roman" pitchFamily="18" charset="0"/>
              </a:rPr>
              <a:t>of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new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R&amp;D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Infrastructures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as well as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02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their corresponding R&amp;D programs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237495" y="4706955"/>
            <a:ext cx="7540847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02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Identifying weaknesses and needed upgrades/investments and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02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assessing their costs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96618" y="3867156"/>
            <a:ext cx="7468711" cy="40011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0200" algn="l"/>
              </a:tabLst>
            </a:pPr>
            <a:r>
              <a:rPr lang="en-US" dirty="0">
                <a:latin typeface="Arial" pitchFamily="34" charset="0"/>
                <a:ea typeface="Times New Roman" pitchFamily="18" charset="0"/>
              </a:rPr>
              <a:t>F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acilitating accesses to R&amp;D RIs, including industry involvement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237495" y="2771766"/>
            <a:ext cx="7503977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02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Monitoring and coordinating the use and the development of the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6002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European</a:t>
            </a:r>
            <a:r>
              <a:rPr lang="en-US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test infrastructures for accelerator R&amp;D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Étoile à 5 branches 20"/>
          <p:cNvSpPr/>
          <p:nvPr/>
        </p:nvSpPr>
        <p:spPr bwMode="auto">
          <a:xfrm>
            <a:off x="324670" y="2735253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Étoile à 5 branches 21"/>
          <p:cNvSpPr/>
          <p:nvPr/>
        </p:nvSpPr>
        <p:spPr bwMode="auto">
          <a:xfrm>
            <a:off x="324670" y="3757617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Étoile à 5 branches 22"/>
          <p:cNvSpPr/>
          <p:nvPr/>
        </p:nvSpPr>
        <p:spPr bwMode="auto">
          <a:xfrm>
            <a:off x="324670" y="4706955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Étoile à 5 branches 23"/>
          <p:cNvSpPr/>
          <p:nvPr/>
        </p:nvSpPr>
        <p:spPr bwMode="auto">
          <a:xfrm>
            <a:off x="324670" y="5762353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142059" y="0"/>
            <a:ext cx="3001941" cy="1238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7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14" name="Bouton d'action : Retour 13">
            <a:hlinkClick r:id="rId4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10" name="Text Box 6"/>
          <p:cNvSpPr txBox="1">
            <a:spLocks noChangeArrowheads="1"/>
          </p:cNvSpPr>
          <p:nvPr/>
        </p:nvSpPr>
        <p:spPr bwMode="auto">
          <a:xfrm>
            <a:off x="2198655" y="1676376"/>
            <a:ext cx="3792746" cy="52540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dirty="0" smtClean="0"/>
              <a:t>Joint Strategic Analysis</a:t>
            </a:r>
            <a:endParaRPr lang="fr-FR" sz="2800" b="1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1157" y="2648088"/>
            <a:ext cx="8105104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43000" algn="l"/>
              </a:tabLst>
            </a:pPr>
            <a:r>
              <a:rPr lang="en-US" dirty="0" smtClean="0">
                <a:latin typeface="Arial" pitchFamily="34" charset="0"/>
                <a:ea typeface="Times New Roman" pitchFamily="18" charset="0"/>
              </a:rPr>
              <a:t>Elaborat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ing a 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common European strategy</a:t>
            </a:r>
            <a:r>
              <a:rPr lang="en-US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toward the development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430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of accelerators</a:t>
            </a:r>
            <a:r>
              <a:rPr lang="en-US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i.e.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249317" y="5911884"/>
            <a:ext cx="7337265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430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Developing a common accelerator R&amp;D strategy based on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430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continuous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survey and evaluation of the European R&amp;D needs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47469" y="3538539"/>
            <a:ext cx="7083521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l">
              <a:tabLst>
                <a:tab pos="1143000" algn="l"/>
              </a:tabLst>
            </a:pPr>
            <a:r>
              <a:rPr lang="en-US" dirty="0" smtClean="0">
                <a:latin typeface="Arial" pitchFamily="34" charset="0"/>
                <a:ea typeface="Times New Roman" pitchFamily="18" charset="0"/>
              </a:rPr>
              <a:t>Carrying a shared strategic analysis of the accelerator needs and perspectives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47470" y="4743468"/>
            <a:ext cx="741213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Arial" pitchFamily="34" charset="0"/>
                <a:ea typeface="Times New Roman" pitchFamily="18" charset="0"/>
              </a:rPr>
              <a:t>Developing a common strategy toward the development of accelerators</a:t>
            </a:r>
            <a:endParaRPr lang="fr-FR" dirty="0"/>
          </a:p>
        </p:txBody>
      </p:sp>
      <p:sp>
        <p:nvSpPr>
          <p:cNvPr id="12" name="Étoile à 5 branches 11"/>
          <p:cNvSpPr/>
          <p:nvPr/>
        </p:nvSpPr>
        <p:spPr bwMode="auto">
          <a:xfrm>
            <a:off x="407670" y="3575052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Étoile à 5 branches 12"/>
          <p:cNvSpPr/>
          <p:nvPr/>
        </p:nvSpPr>
        <p:spPr bwMode="auto">
          <a:xfrm>
            <a:off x="407670" y="4743468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Étoile à 5 branches 13"/>
          <p:cNvSpPr/>
          <p:nvPr/>
        </p:nvSpPr>
        <p:spPr bwMode="auto">
          <a:xfrm>
            <a:off x="407670" y="5948397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17" name="Bouton d'action : Retour 16">
            <a:hlinkClick r:id="rId4" action="ppaction://hlinksldjump" highlightClick="1"/>
          </p:cNvPr>
          <p:cNvSpPr/>
          <p:nvPr/>
        </p:nvSpPr>
        <p:spPr bwMode="auto">
          <a:xfrm>
            <a:off x="8730221" y="6481805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10" name="Text Box 6"/>
          <p:cNvSpPr txBox="1">
            <a:spLocks noChangeArrowheads="1"/>
          </p:cNvSpPr>
          <p:nvPr/>
        </p:nvSpPr>
        <p:spPr bwMode="auto">
          <a:xfrm>
            <a:off x="263466" y="1384272"/>
            <a:ext cx="8581430" cy="9562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dirty="0" smtClean="0"/>
              <a:t>Joint R&amp;D programming and the launching of a set of </a:t>
            </a:r>
          </a:p>
          <a:p>
            <a:r>
              <a:rPr lang="en-US" sz="2800" b="1" dirty="0" smtClean="0"/>
              <a:t>consistent integrated accelerator R&amp;D projects</a:t>
            </a:r>
            <a:endParaRPr lang="fr-FR" sz="2800" b="1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103265" y="5656293"/>
            <a:ext cx="7740756" cy="1015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Establishing a partnership with the European industry to share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mature technology driven R&amp;D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</a:rPr>
              <a:t> and hand over production of </a:t>
            </a:r>
            <a:r>
              <a:rPr lang="en-US" dirty="0" smtClean="0">
                <a:latin typeface="Arial" pitchFamily="34" charset="0"/>
              </a:rPr>
              <a:t>industrialized</a:t>
            </a:r>
            <a:r>
              <a:rPr lang="fr-FR" dirty="0" smtClean="0">
                <a:latin typeface="Arial" pitchFamily="34" charset="0"/>
              </a:rPr>
              <a:t> components</a:t>
            </a:r>
            <a:endParaRPr kumimoji="0" lang="fr-F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3266" y="2670063"/>
            <a:ext cx="7485164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Arial" pitchFamily="34" charset="0"/>
                <a:ea typeface="Times New Roman" pitchFamily="18" charset="0"/>
              </a:rPr>
              <a:t>Defining procedures for launching of collaborative accelerator R&amp;D </a:t>
            </a:r>
            <a:r>
              <a:rPr lang="en-US" smtClean="0">
                <a:latin typeface="Arial" pitchFamily="34" charset="0"/>
                <a:ea typeface="Times New Roman" pitchFamily="18" charset="0"/>
              </a:rPr>
              <a:t>projects and </a:t>
            </a:r>
            <a:r>
              <a:rPr lang="en-US" u="sng" dirty="0" smtClean="0">
                <a:latin typeface="Arial" pitchFamily="34" charset="0"/>
                <a:ea typeface="Times New Roman" pitchFamily="18" charset="0"/>
              </a:rPr>
              <a:t>providing partial funding</a:t>
            </a:r>
            <a:endParaRPr lang="fr-FR" u="sng" dirty="0"/>
          </a:p>
        </p:txBody>
      </p:sp>
      <p:sp>
        <p:nvSpPr>
          <p:cNvPr id="6" name="Rectangle 5"/>
          <p:cNvSpPr/>
          <p:nvPr/>
        </p:nvSpPr>
        <p:spPr>
          <a:xfrm>
            <a:off x="1103265" y="3765453"/>
            <a:ext cx="752167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Arial" pitchFamily="34" charset="0"/>
                <a:ea typeface="Times New Roman" pitchFamily="18" charset="0"/>
              </a:rPr>
              <a:t>Overseeing the progress of the accelerator R&amp;D projects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103265" y="4568739"/>
            <a:ext cx="7339113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Arial" pitchFamily="34" charset="0"/>
                <a:ea typeface="Times New Roman" pitchFamily="18" charset="0"/>
              </a:rPr>
              <a:t>Monitoring and promoting the exchange of information and personnel within and across fields </a:t>
            </a:r>
            <a:endParaRPr lang="fr-FR" dirty="0"/>
          </a:p>
        </p:txBody>
      </p:sp>
      <p:sp>
        <p:nvSpPr>
          <p:cNvPr id="9" name="Étoile à 5 branches 8"/>
          <p:cNvSpPr/>
          <p:nvPr/>
        </p:nvSpPr>
        <p:spPr bwMode="auto">
          <a:xfrm>
            <a:off x="190440" y="2633550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Étoile à 5 branches 9"/>
          <p:cNvSpPr/>
          <p:nvPr/>
        </p:nvSpPr>
        <p:spPr bwMode="auto">
          <a:xfrm>
            <a:off x="190440" y="3655914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Étoile à 5 branches 10"/>
          <p:cNvSpPr/>
          <p:nvPr/>
        </p:nvSpPr>
        <p:spPr bwMode="auto">
          <a:xfrm>
            <a:off x="190440" y="4605252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Étoile à 5 branches 11"/>
          <p:cNvSpPr/>
          <p:nvPr/>
        </p:nvSpPr>
        <p:spPr bwMode="auto">
          <a:xfrm>
            <a:off x="190440" y="5846694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6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13" name="Bouton d'action : Retour 12">
            <a:hlinkClick r:id="" action="ppaction://hlinkshowjump?jump=lastslideviewed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10" name="Text Box 6"/>
          <p:cNvSpPr txBox="1">
            <a:spLocks noChangeArrowheads="1"/>
          </p:cNvSpPr>
          <p:nvPr/>
        </p:nvSpPr>
        <p:spPr bwMode="auto">
          <a:xfrm>
            <a:off x="2089116" y="1858941"/>
            <a:ext cx="5109902" cy="9562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lIns="90000" tIns="46800" rIns="90000" bIns="46800">
            <a:spAutoFit/>
          </a:bodyPr>
          <a:lstStyle/>
          <a:p>
            <a:r>
              <a:rPr lang="en-US" sz="2800" b="1" dirty="0" smtClean="0"/>
              <a:t>Promotion of the education and </a:t>
            </a:r>
          </a:p>
          <a:p>
            <a:r>
              <a:rPr lang="en-US" sz="2800" b="1" dirty="0" smtClean="0"/>
              <a:t>training for accelerator science</a:t>
            </a:r>
            <a:endParaRPr lang="fr-FR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066752" y="3063870"/>
            <a:ext cx="7777269" cy="34778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latin typeface="Arial" pitchFamily="34" charset="0"/>
                <a:cs typeface="Arial" pitchFamily="34" charset="0"/>
              </a:rPr>
              <a:t>After a survey of the education and training for accelerator science in Europe, encouraging the development of support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programs to strengthen further this area, such as, </a:t>
            </a:r>
          </a:p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for example promoting and facilitating</a:t>
            </a:r>
          </a:p>
          <a:p>
            <a:pPr algn="l">
              <a:buFont typeface="Wingdings" pitchFamily="2" charset="2"/>
              <a:buChar char="Ø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organization of summer school, 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internship for master students, 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the creation of European accelerator masters, 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training on accelerator operation, 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exchange of scientists…</a:t>
            </a:r>
          </a:p>
          <a:p>
            <a:pPr algn="l"/>
            <a:r>
              <a:rPr lang="en-US" dirty="0" smtClean="0">
                <a:latin typeface="Arial" pitchFamily="34" charset="0"/>
                <a:cs typeface="Arial" pitchFamily="34" charset="0"/>
              </a:rPr>
              <a:t>Integration of accelerator science lecture halls and accelerator  R&amp;D complex should also be investigated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Étoile à 5 branches 3"/>
          <p:cNvSpPr/>
          <p:nvPr/>
        </p:nvSpPr>
        <p:spPr bwMode="auto">
          <a:xfrm>
            <a:off x="226954" y="3034511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6" name="Bouton d'action : Retour 5">
            <a:hlinkClick r:id="" action="ppaction://hlinkshowjump?jump=lastslideviewed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10" name="Text Box 6"/>
          <p:cNvSpPr txBox="1">
            <a:spLocks noChangeArrowheads="1"/>
          </p:cNvSpPr>
          <p:nvPr/>
        </p:nvSpPr>
        <p:spPr bwMode="auto">
          <a:xfrm>
            <a:off x="811161" y="1968480"/>
            <a:ext cx="7771913" cy="52540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lIns="90000" tIns="46800" rIns="90000" bIns="46800">
            <a:spAutoFit/>
          </a:bodyPr>
          <a:lstStyle/>
          <a:p>
            <a:pPr lvl="0"/>
            <a:r>
              <a:rPr lang="en-US" sz="2800" b="1" dirty="0" smtClean="0"/>
              <a:t>Strengthening the collaboration with the industry</a:t>
            </a:r>
            <a:endParaRPr lang="fr-FR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212804" y="5218137"/>
            <a:ext cx="7485165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Establishing a Technology Roadmap for industrial development of future accelerator components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Étoile à 5 branches 3"/>
          <p:cNvSpPr/>
          <p:nvPr/>
        </p:nvSpPr>
        <p:spPr bwMode="auto">
          <a:xfrm>
            <a:off x="299980" y="5155575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2804" y="3297087"/>
            <a:ext cx="7485164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Understanding the industry needs for accelerators and related accelerator R&amp;D infrastructures and Programs</a:t>
            </a:r>
            <a:endParaRPr lang="fr-FR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2804" y="4392477"/>
            <a:ext cx="7485165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latin typeface="Arial" pitchFamily="34" charset="0"/>
                <a:cs typeface="Arial" pitchFamily="34" charset="0"/>
              </a:rPr>
              <a:t>Encouraging the industrialization of  recent technologies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toile à 5 branches 7"/>
          <p:cNvSpPr/>
          <p:nvPr/>
        </p:nvSpPr>
        <p:spPr bwMode="auto">
          <a:xfrm>
            <a:off x="299979" y="3260574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Étoile à 5 branches 8"/>
          <p:cNvSpPr/>
          <p:nvPr/>
        </p:nvSpPr>
        <p:spPr bwMode="auto">
          <a:xfrm>
            <a:off x="299979" y="4282938"/>
            <a:ext cx="584208" cy="584208"/>
          </a:xfrm>
          <a:prstGeom prst="star5">
            <a:avLst/>
          </a:prstGeom>
          <a:solidFill>
            <a:srgbClr val="00B0F0">
              <a:alpha val="67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10" name="Bouton d'action : Retour 9">
            <a:hlinkClick r:id="" action="ppaction://hlinkshowjump?jump=lastslideviewed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60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Unraveling the fundamental mysteries of the universe requires</a:t>
            </a:r>
          </a:p>
        </p:txBody>
      </p:sp>
      <p:sp>
        <p:nvSpPr>
          <p:cNvPr id="360453" name="Text Box 5"/>
          <p:cNvSpPr txBox="1">
            <a:spLocks noChangeArrowheads="1"/>
          </p:cNvSpPr>
          <p:nvPr/>
        </p:nvSpPr>
        <p:spPr bwMode="auto">
          <a:xfrm>
            <a:off x="0" y="5557838"/>
            <a:ext cx="8301866" cy="83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These infrastructures and technology  can be useful (vital) </a:t>
            </a: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to </a:t>
            </a:r>
            <a:r>
              <a:rPr lang="en-US" sz="2400" b="1" dirty="0" smtClean="0">
                <a:solidFill>
                  <a:schemeClr val="bg1"/>
                </a:solidFill>
              </a:rPr>
              <a:t>many research fields, </a:t>
            </a:r>
            <a:r>
              <a:rPr lang="en-US" sz="2400" b="1" dirty="0">
                <a:solidFill>
                  <a:schemeClr val="bg1"/>
                </a:solidFill>
              </a:rPr>
              <a:t>as well as for industrial developments 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60455" name="Text Box 7"/>
          <p:cNvSpPr txBox="1">
            <a:spLocks noChangeArrowheads="1"/>
          </p:cNvSpPr>
          <p:nvPr/>
        </p:nvSpPr>
        <p:spPr bwMode="auto">
          <a:xfrm>
            <a:off x="592083" y="2816225"/>
            <a:ext cx="8490251" cy="1202510"/>
          </a:xfrm>
          <a:prstGeom prst="rect">
            <a:avLst/>
          </a:prstGeom>
          <a:solidFill>
            <a:srgbClr val="FFFF00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400" b="1" dirty="0"/>
              <a:t> </a:t>
            </a:r>
            <a:r>
              <a:rPr lang="en-US" sz="2400" b="1" dirty="0" smtClean="0"/>
              <a:t>“Energy Frontier” able </a:t>
            </a:r>
            <a:r>
              <a:rPr lang="en-US" sz="2400" b="1" dirty="0"/>
              <a:t>to reach higher </a:t>
            </a:r>
            <a:r>
              <a:rPr lang="en-US" sz="2400" b="1" dirty="0" smtClean="0"/>
              <a:t>energy </a:t>
            </a:r>
            <a:endParaRPr lang="en-US" sz="2400" b="1" dirty="0"/>
          </a:p>
          <a:p>
            <a:pPr algn="l">
              <a:buFont typeface="Wingdings" pitchFamily="2" charset="2"/>
              <a:buChar char="Ø"/>
            </a:pPr>
            <a:r>
              <a:rPr lang="en-US" sz="2400" b="1" dirty="0"/>
              <a:t> </a:t>
            </a:r>
            <a:r>
              <a:rPr lang="en-US" sz="2400" b="1" dirty="0" smtClean="0"/>
              <a:t>“Intensity/Power Frontier” able </a:t>
            </a:r>
            <a:r>
              <a:rPr lang="en-US" sz="2400" b="1" dirty="0"/>
              <a:t>to produce higher luminosity</a:t>
            </a:r>
          </a:p>
          <a:p>
            <a:pPr algn="l">
              <a:buFont typeface="Wingdings" pitchFamily="2" charset="2"/>
              <a:buChar char="Ø"/>
            </a:pPr>
            <a:r>
              <a:rPr lang="en-US" sz="2400" b="1" dirty="0"/>
              <a:t> </a:t>
            </a:r>
            <a:r>
              <a:rPr lang="en-US" sz="2400" b="1" dirty="0" smtClean="0"/>
              <a:t>“Probes Frontier” able </a:t>
            </a:r>
            <a:r>
              <a:rPr lang="en-US" sz="2400" b="1" dirty="0"/>
              <a:t>to accelerate different probes</a:t>
            </a:r>
            <a:endParaRPr lang="fr-FR" sz="2400" b="1" dirty="0"/>
          </a:p>
        </p:txBody>
      </p:sp>
      <p:sp>
        <p:nvSpPr>
          <p:cNvPr id="360456" name="Rectangle 8"/>
          <p:cNvSpPr>
            <a:spLocks noChangeArrowheads="1"/>
          </p:cNvSpPr>
          <p:nvPr/>
        </p:nvSpPr>
        <p:spPr bwMode="auto">
          <a:xfrm>
            <a:off x="595313" y="2205038"/>
            <a:ext cx="3767137" cy="457200"/>
          </a:xfrm>
          <a:prstGeom prst="rect">
            <a:avLst/>
          </a:prstGeom>
          <a:solidFill>
            <a:srgbClr val="FFFF00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400" b="1" dirty="0"/>
              <a:t>State of the art accelerators</a:t>
            </a:r>
            <a:endParaRPr lang="fr-FR" sz="2400" b="1" dirty="0"/>
          </a:p>
        </p:txBody>
      </p:sp>
      <p:sp>
        <p:nvSpPr>
          <p:cNvPr id="360457" name="Rectangle 9"/>
          <p:cNvSpPr>
            <a:spLocks noChangeArrowheads="1"/>
          </p:cNvSpPr>
          <p:nvPr/>
        </p:nvSpPr>
        <p:spPr bwMode="auto">
          <a:xfrm>
            <a:off x="647700" y="4545013"/>
            <a:ext cx="7950200" cy="822325"/>
          </a:xfrm>
          <a:prstGeom prst="rect">
            <a:avLst/>
          </a:prstGeom>
          <a:solidFill>
            <a:srgbClr val="FFFF00">
              <a:alpha val="8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b="1" dirty="0"/>
              <a:t>State of the art accelerator technology, instrumentation and</a:t>
            </a:r>
          </a:p>
          <a:p>
            <a:pPr algn="l"/>
            <a:r>
              <a:rPr lang="en-US" sz="2400" b="1" dirty="0"/>
              <a:t>test facilities </a:t>
            </a:r>
            <a:endParaRPr lang="fr-FR" sz="2400" b="1" dirty="0"/>
          </a:p>
        </p:txBody>
      </p:sp>
      <p:sp>
        <p:nvSpPr>
          <p:cNvPr id="360459" name="Rectangle 11"/>
          <p:cNvSpPr>
            <a:spLocks noChangeArrowheads="1"/>
          </p:cNvSpPr>
          <p:nvPr/>
        </p:nvSpPr>
        <p:spPr bwMode="auto">
          <a:xfrm>
            <a:off x="900113" y="800100"/>
            <a:ext cx="7397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to “recreate” the initial conditions of the “Big Bang”, </a:t>
            </a:r>
          </a:p>
          <a:p>
            <a:pPr algn="l"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 to search for rare events,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142059" y="0"/>
            <a:ext cx="3001941" cy="1238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52" name="Tableau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559725"/>
              </p:ext>
            </p:extLst>
          </p:nvPr>
        </p:nvGraphicFramePr>
        <p:xfrm>
          <a:off x="299979" y="1916832"/>
          <a:ext cx="8471016" cy="4504983"/>
        </p:xfrm>
        <a:graphic>
          <a:graphicData uri="http://schemas.openxmlformats.org/drawingml/2006/table">
            <a:tbl>
              <a:tblPr/>
              <a:tblGrid>
                <a:gridCol w="1451178"/>
                <a:gridCol w="3000863"/>
                <a:gridCol w="2592288"/>
                <a:gridCol w="1426687"/>
              </a:tblGrid>
              <a:tr h="31539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Number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Organization Name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Representative</a:t>
                      </a:r>
                      <a:endParaRPr lang="en-US" sz="2000" noProof="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Country</a:t>
                      </a:r>
                      <a:endParaRPr lang="fr-FR" sz="20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8684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1(coord.)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CEA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R. Aleksan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France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1773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2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CERN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S. Myers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Internat.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513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3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CNRS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A. Müller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France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34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4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CIEMAT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J. Perez-Morales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Spain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95721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5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MT"/>
                        </a:rPr>
                        <a:t>DESY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R. Brinkmann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Germany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34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GSI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H.</a:t>
                      </a:r>
                      <a:r>
                        <a:rPr lang="en-US" sz="2000" baseline="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Eickhoff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Germany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34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7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MT"/>
                        </a:rPr>
                        <a:t>INFN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U. Dosselli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Italy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34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8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MT"/>
                        </a:rPr>
                        <a:t>PSI 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L. Rivkin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Switzerland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34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9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STFC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J. Womersley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UK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34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10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/>
                        </a:rPr>
                        <a:t>Uppsala University (for Nordic Consortium)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T. Ekelöf</a:t>
                      </a:r>
                      <a:endParaRPr lang="en-US" sz="2000" noProof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Arial"/>
                        </a:rPr>
                        <a:t>Sweden</a:t>
                      </a:r>
                      <a:endParaRPr lang="en-US" sz="2000" noProof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3420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en-US" sz="2000" noProof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2000" b="1" noProof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IPJ-PAN</a:t>
                      </a:r>
                      <a:endParaRPr lang="en-US" sz="2000" b="1" noProof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M. Jezabek</a:t>
                      </a:r>
                      <a:endParaRPr lang="en-US" sz="2000" noProof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2000" noProof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Poland</a:t>
                      </a:r>
                      <a:endParaRPr lang="en-US" sz="200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4" name="ZoneTexte 53"/>
          <p:cNvSpPr txBox="1"/>
          <p:nvPr/>
        </p:nvSpPr>
        <p:spPr>
          <a:xfrm>
            <a:off x="299979" y="1165194"/>
            <a:ext cx="7843237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l"/>
            <a:r>
              <a:rPr lang="fr-FR" sz="2800" b="1" dirty="0" smtClean="0">
                <a:solidFill>
                  <a:schemeClr val="bg1"/>
                </a:solidFill>
              </a:rPr>
              <a:t>11 participants (8 countries + 1 </a:t>
            </a:r>
            <a:r>
              <a:rPr lang="fr-FR" sz="2800" b="1" dirty="0" err="1" smtClean="0">
                <a:solidFill>
                  <a:schemeClr val="bg1"/>
                </a:solidFill>
              </a:rPr>
              <a:t>int</a:t>
            </a:r>
            <a:r>
              <a:rPr lang="fr-FR" sz="2800" b="1" dirty="0" smtClean="0">
                <a:solidFill>
                  <a:schemeClr val="bg1"/>
                </a:solidFill>
              </a:rPr>
              <a:t>. organisation)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142059" y="0"/>
            <a:ext cx="3001941" cy="1238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53927" y="1592796"/>
            <a:ext cx="8688532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2009, Sept. 18</a:t>
            </a:r>
            <a:r>
              <a:rPr lang="en-US" sz="24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baseline="30000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: TIARA has been presented and approved by the 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CERN Council at the European session of the Council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3928" y="2684086"/>
            <a:ext cx="8726606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FP7-PP call in Dec. 2009, accepted in 2010 and started on </a:t>
            </a:r>
            <a:r>
              <a:rPr lang="en-US" sz="24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 1</a:t>
            </a:r>
            <a:r>
              <a:rPr lang="en-US" sz="2400" b="1" i="1" baseline="30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4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2011</a:t>
            </a:r>
            <a:endParaRPr lang="en-US" sz="2400" i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-508" y="764704"/>
            <a:ext cx="2738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http://www.eu-tiara.eu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3928" y="3759423"/>
            <a:ext cx="8726606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12-15,  2012</a:t>
            </a:r>
            <a:r>
              <a:rPr lang="en-US" sz="2400" b="1" dirty="0" smtClean="0">
                <a:solidFill>
                  <a:schemeClr val="bg1"/>
                </a:solidFill>
              </a:rPr>
              <a:t>: Mid term meeting at CIEMAT in Madrid</a:t>
            </a:r>
            <a:endParaRPr lang="en-US" sz="2400" i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3927" y="4443499"/>
            <a:ext cx="8726606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25-28,  2013</a:t>
            </a:r>
            <a:r>
              <a:rPr lang="en-US" sz="2400" b="1" dirty="0" smtClean="0">
                <a:solidFill>
                  <a:schemeClr val="bg1"/>
                </a:solidFill>
              </a:rPr>
              <a:t>: Final meeting at </a:t>
            </a:r>
            <a:r>
              <a:rPr lang="en-US" sz="2400" b="1" dirty="0" err="1" smtClean="0">
                <a:solidFill>
                  <a:schemeClr val="bg1"/>
                </a:solidFill>
              </a:rPr>
              <a:t>Daresbury</a:t>
            </a:r>
            <a:r>
              <a:rPr lang="en-US" sz="2400" b="1" dirty="0" smtClean="0">
                <a:solidFill>
                  <a:schemeClr val="bg1"/>
                </a:solidFill>
              </a:rPr>
              <a:t> lab</a:t>
            </a:r>
            <a:endParaRPr lang="en-US" sz="2400" i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3928" y="5229200"/>
            <a:ext cx="8726606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with the objective of defining the statutes of TIARA</a:t>
            </a:r>
            <a:endParaRPr lang="en-US" sz="2400" i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Bouton d’action : Suivant 2">
            <a:hlinkClick r:id="rId5" action="ppaction://hlinksldjump" highlightClick="1"/>
          </p:cNvPr>
          <p:cNvSpPr/>
          <p:nvPr/>
        </p:nvSpPr>
        <p:spPr bwMode="auto">
          <a:xfrm>
            <a:off x="8554427" y="6417332"/>
            <a:ext cx="576064" cy="440668"/>
          </a:xfrm>
          <a:prstGeom prst="actionButtonForwardNext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6142059" y="0"/>
            <a:ext cx="3001941" cy="123822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53927" y="1160748"/>
            <a:ext cx="8688532" cy="83099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2009, Sept. 18</a:t>
            </a:r>
            <a:r>
              <a:rPr lang="en-US" sz="2400" b="1" i="1" baseline="30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baseline="30000" dirty="0" smtClean="0">
                <a:solidFill>
                  <a:srgbClr val="FFC0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: TIARA has been presented and approved by the 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CERN Council at the European session of the Council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3928" y="2041506"/>
            <a:ext cx="8726606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FP7-PP call in Dec. 2009, accepted in 2010 and started in 2011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9" name="Picture 2" descr="D:\TEMP\ESGARD\Acc RandD Sustainability\TIARA\Administration\TIARA-logo\Tiara Fond no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28681"/>
          </a:xfrm>
          <a:prstGeom prst="rect">
            <a:avLst/>
          </a:prstGeom>
          <a:noFill/>
        </p:spPr>
      </p:pic>
      <p:sp>
        <p:nvSpPr>
          <p:cNvPr id="10" name="ZoneTexte 9">
            <a:hlinkClick r:id="rId4" action="ppaction://hlinksldjump"/>
          </p:cNvPr>
          <p:cNvSpPr txBox="1"/>
          <p:nvPr/>
        </p:nvSpPr>
        <p:spPr>
          <a:xfrm>
            <a:off x="145396" y="6398168"/>
            <a:ext cx="8987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  <a:r>
              <a:rPr lang="fr-FR" sz="2800" b="1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  <a:r>
              <a:rPr lang="fr-FR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€ </a:t>
            </a:r>
            <a:r>
              <a:rPr lang="fr-FR" sz="2800" b="1" dirty="0">
                <a:solidFill>
                  <a:srgbClr val="FFFFCC"/>
                </a:solidFill>
              </a:rPr>
              <a:t>9 139 </a:t>
            </a:r>
            <a:r>
              <a:rPr lang="fr-FR" sz="2800" b="1" dirty="0" smtClean="0">
                <a:solidFill>
                  <a:srgbClr val="FFFFCC"/>
                </a:solidFill>
              </a:rPr>
              <a:t>196</a:t>
            </a:r>
            <a:r>
              <a:rPr lang="fr-FR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EC contribution:   €   3 900 000</a:t>
            </a:r>
            <a:endParaRPr lang="fr-FR" sz="28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D:\TEMP\ESGARD\Acc RandD Sustainability\TIARA\TIARA contract\organigram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4" y="2503171"/>
            <a:ext cx="8042611" cy="395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 bwMode="auto">
          <a:xfrm>
            <a:off x="647564" y="4977172"/>
            <a:ext cx="1080120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 bwMode="auto">
          <a:xfrm>
            <a:off x="656714" y="5805264"/>
            <a:ext cx="1080120" cy="43204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326612" y="2521944"/>
            <a:ext cx="1266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Duration: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3 </a:t>
            </a:r>
            <a:r>
              <a:rPr lang="fr-FR" b="1" dirty="0" err="1" smtClean="0">
                <a:solidFill>
                  <a:schemeClr val="bg1"/>
                </a:solidFill>
              </a:rPr>
              <a:t>years</a:t>
            </a:r>
            <a:endParaRPr lang="fr-FR" b="1" dirty="0">
              <a:solidFill>
                <a:schemeClr val="bg1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82926" y="3846530"/>
            <a:ext cx="7906925" cy="2066746"/>
            <a:chOff x="574409" y="2816932"/>
            <a:chExt cx="7906925" cy="2066746"/>
          </a:xfrm>
        </p:grpSpPr>
        <p:sp>
          <p:nvSpPr>
            <p:cNvPr id="14" name="ZoneTexte 13"/>
            <p:cNvSpPr txBox="1"/>
            <p:nvPr/>
          </p:nvSpPr>
          <p:spPr>
            <a:xfrm>
              <a:off x="2632969" y="3707661"/>
              <a:ext cx="1266693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A. Unnervik</a:t>
              </a:r>
              <a:endParaRPr lang="fr-FR" sz="1600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455943" y="3680256"/>
              <a:ext cx="988156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P</a:t>
              </a:r>
              <a:r>
                <a:rPr lang="fr-FR" sz="1600" b="1" dirty="0" smtClean="0"/>
                <a:t>. </a:t>
              </a:r>
              <a:r>
                <a:rPr lang="fr-FR" sz="1600" b="1" dirty="0" err="1" smtClean="0"/>
                <a:t>Pierini</a:t>
              </a:r>
              <a:endParaRPr lang="fr-FR" sz="1600" b="1" dirty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5889112" y="3681738"/>
              <a:ext cx="1152752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P. Burrows</a:t>
              </a:r>
              <a:endParaRPr lang="fr-FR" sz="1600" b="1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835696" y="3694770"/>
              <a:ext cx="622158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R. A.</a:t>
              </a:r>
              <a:endParaRPr lang="fr-FR" sz="1600" b="1" dirty="0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605506" y="4545124"/>
              <a:ext cx="1704697" cy="338554"/>
            </a:xfrm>
            <a:prstGeom prst="rect">
              <a:avLst/>
            </a:prstGeom>
            <a:solidFill>
              <a:srgbClr val="99FFCC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/>
                <a:t>Y</a:t>
              </a:r>
              <a:r>
                <a:rPr lang="fr-FR" sz="1600" b="1" dirty="0" smtClean="0"/>
                <a:t>. Papaphilippou</a:t>
              </a:r>
              <a:endParaRPr lang="fr-FR" sz="1600" b="1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731574" y="4545124"/>
              <a:ext cx="902811" cy="338554"/>
            </a:xfrm>
            <a:prstGeom prst="rect">
              <a:avLst/>
            </a:prstGeom>
            <a:solidFill>
              <a:srgbClr val="99FFCC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K. Long</a:t>
              </a:r>
              <a:endParaRPr lang="fr-FR" sz="1600" b="1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5489108" y="4545124"/>
              <a:ext cx="1109598" cy="338554"/>
            </a:xfrm>
            <a:prstGeom prst="rect">
              <a:avLst/>
            </a:prstGeom>
            <a:solidFill>
              <a:srgbClr val="99FFCC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M. Biagini</a:t>
              </a:r>
              <a:endParaRPr lang="fr-FR" sz="1600" b="1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350896" y="4509120"/>
              <a:ext cx="1130438" cy="338554"/>
            </a:xfrm>
            <a:prstGeom prst="rect">
              <a:avLst/>
            </a:prstGeom>
            <a:solidFill>
              <a:srgbClr val="99FFCC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/>
                <a:t>S. Bousson</a:t>
              </a:r>
              <a:endParaRPr lang="fr-FR" sz="1600" b="1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74409" y="2816932"/>
              <a:ext cx="1087029" cy="83099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b="1" dirty="0" smtClean="0"/>
                <a:t>R. A.</a:t>
              </a:r>
            </a:p>
            <a:p>
              <a:pPr algn="l"/>
              <a:r>
                <a:rPr lang="fr-FR" sz="1600" b="1" dirty="0" smtClean="0"/>
                <a:t>F. Kircher</a:t>
              </a:r>
            </a:p>
            <a:p>
              <a:pPr algn="l"/>
              <a:r>
                <a:rPr lang="fr-FR" sz="1600" b="1" dirty="0" smtClean="0"/>
                <a:t>C. Tanguy</a:t>
              </a:r>
              <a:endParaRPr lang="fr-FR" sz="1600" b="1" dirty="0"/>
            </a:p>
          </p:txBody>
        </p:sp>
      </p:grpSp>
      <p:sp>
        <p:nvSpPr>
          <p:cNvPr id="23" name="Double flèche horizontale 22"/>
          <p:cNvSpPr/>
          <p:nvPr/>
        </p:nvSpPr>
        <p:spPr bwMode="auto">
          <a:xfrm>
            <a:off x="3921010" y="5046126"/>
            <a:ext cx="584208" cy="219078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508" y="764704"/>
            <a:ext cx="2738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http://www.eu-tiara.eu</a:t>
            </a:r>
            <a:endParaRPr 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66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29560" y="76505"/>
            <a:ext cx="3906839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(cont’d)</a:t>
            </a:r>
            <a:endParaRPr lang="fr-F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09518" y="3381584"/>
            <a:ext cx="86979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8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WP2: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Governance of TIARA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(SUPP)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Developing governance allowing one to involve as many fields as possible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09518" y="4286856"/>
            <a:ext cx="87344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Tx/>
              <a:buChar char="•"/>
              <a:tabLst>
                <a:tab pos="1143000" algn="l"/>
              </a:tabLst>
            </a:pPr>
            <a:r>
              <a:rPr kumimoji="0" lang="fr-FR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fr-FR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WP3: </a:t>
            </a:r>
            <a:r>
              <a:rPr kumimoji="0" lang="fr-FR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Accelerator </a:t>
            </a:r>
            <a:r>
              <a:rPr lang="fr-FR" sz="1800" b="1" i="1" u="sng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R&amp;D Infrastructures in Europe</a:t>
            </a:r>
            <a:r>
              <a:rPr lang="fr-FR" sz="1800" b="1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 (COORD)</a:t>
            </a:r>
            <a:endParaRPr kumimoji="0" lang="fr-FR" sz="1800" b="1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>
              <a:tabLst>
                <a:tab pos="11430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Objective: Integrating and optimizing European Infrastructures for accelerator R&amp;D </a:t>
            </a:r>
            <a:endParaRPr lang="fr-FR" sz="18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" name="Rectangle 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09518" y="5024669"/>
            <a:ext cx="86249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6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WP4: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Joint R&amp;D programming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(COORD)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Defining a Joint R&amp;D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Programme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in the field of accelerator science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09518" y="5827955"/>
            <a:ext cx="86249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WP5: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Education and Training for accelerator sciences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(SUPP)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Promoting education and training for accelerator research in Europe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53927" y="2960948"/>
            <a:ext cx="6119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b="1" u="sng" dirty="0" smtClean="0">
                <a:solidFill>
                  <a:schemeClr val="bg1"/>
                </a:solidFill>
              </a:rPr>
              <a:t>2. General  Coordination and Support </a:t>
            </a:r>
            <a:r>
              <a:rPr lang="fr-FR" b="1" u="sng" dirty="0" err="1" smtClean="0">
                <a:solidFill>
                  <a:schemeClr val="bg1"/>
                </a:solidFill>
              </a:rPr>
              <a:t>Work</a:t>
            </a:r>
            <a:r>
              <a:rPr lang="fr-FR" b="1" u="sng" dirty="0" smtClean="0">
                <a:solidFill>
                  <a:schemeClr val="bg1"/>
                </a:solidFill>
              </a:rPr>
              <a:t> Packages</a:t>
            </a:r>
            <a:endParaRPr lang="fr-FR" b="1" u="sng" dirty="0">
              <a:solidFill>
                <a:schemeClr val="bg1"/>
              </a:solidFill>
            </a:endParaRPr>
          </a:p>
        </p:txBody>
      </p:sp>
      <p:sp>
        <p:nvSpPr>
          <p:cNvPr id="17" name="Rectangle 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09518" y="1935183"/>
            <a:ext cx="72582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WP1:	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Management of the consortium</a:t>
            </a:r>
            <a:r>
              <a:rPr kumimoji="0" lang="en-US" sz="1800" b="1" i="1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(MGT)</a:t>
            </a:r>
            <a:endParaRPr lang="en-US" sz="1800" i="1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Objective: Organization of the Preparatory Phase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work,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Dissemination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and outreach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82565" y="1545578"/>
            <a:ext cx="3443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b="1" u="sng" dirty="0" smtClean="0">
                <a:solidFill>
                  <a:schemeClr val="bg1"/>
                </a:solidFill>
              </a:rPr>
              <a:t>1. Management of TIARA-PP</a:t>
            </a:r>
            <a:endParaRPr lang="fr-FR" b="1" u="sng" dirty="0">
              <a:solidFill>
                <a:schemeClr val="bg1"/>
              </a:solidFill>
            </a:endParaRPr>
          </a:p>
        </p:txBody>
      </p:sp>
      <p:sp>
        <p:nvSpPr>
          <p:cNvPr id="10" name="Bouton d'action : Retour 9">
            <a:hlinkClick r:id="rId7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09518" y="1376772"/>
            <a:ext cx="86979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8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WP2: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Governance of TIARA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(SUPP)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Developing governance allowing one to involve as many fields as possible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0" name="Bouton d'action : Retour 9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6253" y="2318516"/>
            <a:ext cx="736622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2.1 </a:t>
            </a:r>
            <a:r>
              <a:rPr lang="en-US" dirty="0" smtClean="0">
                <a:solidFill>
                  <a:schemeClr val="bg1"/>
                </a:solidFill>
              </a:rPr>
              <a:t>Agreement </a:t>
            </a:r>
            <a:r>
              <a:rPr lang="en-US" dirty="0">
                <a:solidFill>
                  <a:schemeClr val="bg1"/>
                </a:solidFill>
              </a:rPr>
              <a:t>on TIARA General Issues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2.2 Structural </a:t>
            </a:r>
            <a:r>
              <a:rPr lang="en-US" dirty="0">
                <a:solidFill>
                  <a:schemeClr val="bg1"/>
                </a:solidFill>
              </a:rPr>
              <a:t>and Financial </a:t>
            </a:r>
            <a:r>
              <a:rPr lang="en-US" dirty="0" smtClean="0">
                <a:solidFill>
                  <a:schemeClr val="bg1"/>
                </a:solidFill>
              </a:rPr>
              <a:t>Needs 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2.2.1 Advising </a:t>
            </a:r>
            <a:r>
              <a:rPr lang="en-US" dirty="0">
                <a:solidFill>
                  <a:schemeClr val="bg1"/>
                </a:solidFill>
              </a:rPr>
              <a:t>Mechanisms and Organization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2.2.2 Identification </a:t>
            </a:r>
            <a:r>
              <a:rPr lang="en-US" dirty="0">
                <a:solidFill>
                  <a:schemeClr val="bg1"/>
                </a:solidFill>
              </a:rPr>
              <a:t>of the Bodies with which Collaboration is needed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2.2.3 Enabling </a:t>
            </a:r>
            <a:r>
              <a:rPr lang="en-US" dirty="0">
                <a:solidFill>
                  <a:schemeClr val="bg1"/>
                </a:solidFill>
              </a:rPr>
              <a:t>efficient communication, dissemination and outreach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2.2.4 Financial </a:t>
            </a:r>
            <a:r>
              <a:rPr lang="fr-FR" dirty="0">
                <a:solidFill>
                  <a:schemeClr val="bg1"/>
                </a:solidFill>
              </a:rPr>
              <a:t>Management </a:t>
            </a:r>
            <a:r>
              <a:rPr lang="fr-FR" dirty="0" err="1">
                <a:solidFill>
                  <a:schemeClr val="bg1"/>
                </a:solidFill>
              </a:rPr>
              <a:t>Needs</a:t>
            </a:r>
            <a:endParaRPr lang="fr-FR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2.3 T</a:t>
            </a:r>
            <a:r>
              <a:rPr lang="en-US" dirty="0" smtClean="0">
                <a:solidFill>
                  <a:schemeClr val="bg1"/>
                </a:solidFill>
              </a:rPr>
              <a:t>oward </a:t>
            </a:r>
            <a:r>
              <a:rPr lang="en-US" dirty="0">
                <a:solidFill>
                  <a:schemeClr val="bg1"/>
                </a:solidFill>
              </a:rPr>
              <a:t>the TIARA Implementation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2.3.1 </a:t>
            </a:r>
            <a:r>
              <a:rPr lang="fr-FR" dirty="0" smtClean="0">
                <a:solidFill>
                  <a:schemeClr val="bg1"/>
                </a:solidFill>
              </a:rPr>
              <a:t>Agreement </a:t>
            </a:r>
            <a:r>
              <a:rPr lang="fr-FR" dirty="0">
                <a:solidFill>
                  <a:schemeClr val="bg1"/>
                </a:solidFill>
              </a:rPr>
              <a:t>on Initial TIARA Infrastructures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2.3.2 </a:t>
            </a:r>
            <a:r>
              <a:rPr lang="en-US" dirty="0" smtClean="0">
                <a:solidFill>
                  <a:schemeClr val="bg1"/>
                </a:solidFill>
              </a:rPr>
              <a:t>Financial </a:t>
            </a:r>
            <a:r>
              <a:rPr lang="en-US" dirty="0">
                <a:solidFill>
                  <a:schemeClr val="bg1"/>
                </a:solidFill>
              </a:rPr>
              <a:t>Management Model and Engineering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2.3.3 </a:t>
            </a:r>
            <a:r>
              <a:rPr lang="en-US" dirty="0" smtClean="0">
                <a:solidFill>
                  <a:schemeClr val="bg1"/>
                </a:solidFill>
              </a:rPr>
              <a:t>Overall </a:t>
            </a:r>
            <a:r>
              <a:rPr lang="en-US" dirty="0">
                <a:solidFill>
                  <a:schemeClr val="bg1"/>
                </a:solidFill>
              </a:rPr>
              <a:t>Legal Structure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9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0" y="2318516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19827" y="356314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2012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83823" y="522920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18347" y="76505"/>
            <a:ext cx="392928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WP2 - Governance</a:t>
            </a:r>
          </a:p>
        </p:txBody>
      </p:sp>
      <p:sp>
        <p:nvSpPr>
          <p:cNvPr id="9" name="Accolade ouvrante 8"/>
          <p:cNvSpPr/>
          <p:nvPr/>
        </p:nvSpPr>
        <p:spPr bwMode="auto">
          <a:xfrm>
            <a:off x="1312736" y="2832901"/>
            <a:ext cx="234928" cy="1860593"/>
          </a:xfrm>
          <a:prstGeom prst="leftBrac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Accolade ouvrante 12"/>
          <p:cNvSpPr/>
          <p:nvPr/>
        </p:nvSpPr>
        <p:spPr bwMode="auto">
          <a:xfrm>
            <a:off x="1295636" y="4920771"/>
            <a:ext cx="306868" cy="1064513"/>
          </a:xfrm>
          <a:prstGeom prst="leftBrac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50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54748" y="1268760"/>
            <a:ext cx="87344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Tx/>
              <a:buChar char="•"/>
              <a:tabLst>
                <a:tab pos="1143000" algn="l"/>
              </a:tabLst>
            </a:pPr>
            <a:r>
              <a:rPr kumimoji="0" lang="fr-FR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fr-FR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WP3: </a:t>
            </a:r>
            <a:r>
              <a:rPr kumimoji="0" lang="fr-FR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Accelerator </a:t>
            </a:r>
            <a:r>
              <a:rPr lang="fr-FR" sz="1800" b="1" i="1" u="sng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R&amp;D Infrastructures in Europe</a:t>
            </a:r>
            <a:r>
              <a:rPr lang="fr-FR" sz="1800" b="1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 (COORD)</a:t>
            </a:r>
            <a:endParaRPr kumimoji="0" lang="fr-FR" sz="1800" b="1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>
              <a:tabLst>
                <a:tab pos="11430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Objective: Integrating and optimizing European Infrastructures for accelerator R&amp;D </a:t>
            </a:r>
            <a:endParaRPr lang="fr-FR" sz="18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Bouton d'action : Retour 9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87624" y="2088135"/>
            <a:ext cx="795637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3.1 </a:t>
            </a:r>
            <a:r>
              <a:rPr lang="en-US" dirty="0" smtClean="0">
                <a:solidFill>
                  <a:schemeClr val="bg1"/>
                </a:solidFill>
              </a:rPr>
              <a:t>Survey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dirty="0" smtClean="0">
                <a:solidFill>
                  <a:schemeClr val="bg1"/>
                </a:solidFill>
              </a:rPr>
              <a:t>accelerator </a:t>
            </a:r>
            <a:r>
              <a:rPr lang="en-US" dirty="0">
                <a:solidFill>
                  <a:schemeClr val="bg1"/>
                </a:solidFill>
              </a:rPr>
              <a:t>R&amp;D infrastructures </a:t>
            </a:r>
            <a:r>
              <a:rPr lang="en-US" dirty="0" smtClean="0">
                <a:solidFill>
                  <a:schemeClr val="bg1"/>
                </a:solidFill>
              </a:rPr>
              <a:t>and Establishing </a:t>
            </a:r>
            <a:r>
              <a:rPr lang="en-US" dirty="0">
                <a:solidFill>
                  <a:schemeClr val="bg1"/>
                </a:solidFill>
              </a:rPr>
              <a:t>Communication with </a:t>
            </a:r>
            <a:r>
              <a:rPr lang="en-US" dirty="0" smtClean="0">
                <a:solidFill>
                  <a:schemeClr val="bg1"/>
                </a:solidFill>
              </a:rPr>
              <a:t>Industry</a:t>
            </a:r>
            <a:endParaRPr lang="fr-FR" dirty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3.2 Assessing </a:t>
            </a:r>
            <a:r>
              <a:rPr lang="en-US" dirty="0">
                <a:solidFill>
                  <a:schemeClr val="bg1"/>
                </a:solidFill>
              </a:rPr>
              <a:t>the current, medium- and long-term </a:t>
            </a:r>
            <a:r>
              <a:rPr lang="en-US" dirty="0" smtClean="0">
                <a:solidFill>
                  <a:schemeClr val="bg1"/>
                </a:solidFill>
              </a:rPr>
              <a:t>needs for accelerator </a:t>
            </a:r>
            <a:r>
              <a:rPr lang="en-US" dirty="0">
                <a:solidFill>
                  <a:schemeClr val="bg1"/>
                </a:solidFill>
              </a:rPr>
              <a:t>R&amp;D </a:t>
            </a:r>
            <a:r>
              <a:rPr lang="en-US" dirty="0" smtClean="0">
                <a:solidFill>
                  <a:schemeClr val="bg1"/>
                </a:solidFill>
              </a:rPr>
              <a:t>infrastructures</a:t>
            </a:r>
          </a:p>
          <a:p>
            <a:pPr algn="l"/>
            <a:r>
              <a:rPr lang="fr-FR" dirty="0" smtClean="0">
                <a:solidFill>
                  <a:schemeClr val="bg1"/>
                </a:solidFill>
              </a:rPr>
              <a:t>3.3 Sharing </a:t>
            </a:r>
            <a:r>
              <a:rPr lang="fr-FR" dirty="0">
                <a:solidFill>
                  <a:schemeClr val="bg1"/>
                </a:solidFill>
              </a:rPr>
              <a:t>R&amp;D Infrastructures and </a:t>
            </a:r>
            <a:r>
              <a:rPr lang="fr-FR" dirty="0" err="1">
                <a:solidFill>
                  <a:schemeClr val="bg1"/>
                </a:solidFill>
              </a:rPr>
              <a:t>Developing</a:t>
            </a:r>
            <a:r>
              <a:rPr lang="fr-FR" dirty="0">
                <a:solidFill>
                  <a:schemeClr val="bg1"/>
                </a:solidFill>
              </a:rPr>
              <a:t> Joint R&amp;D Infrastructures </a:t>
            </a:r>
            <a:endParaRPr lang="fr-FR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3.4 Definition </a:t>
            </a:r>
            <a:r>
              <a:rPr lang="en-US" dirty="0">
                <a:solidFill>
                  <a:schemeClr val="bg1"/>
                </a:solidFill>
              </a:rPr>
              <a:t>of a Technology Roadmap for the Development of Future Accelerator Components in Industry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3.5 Definition </a:t>
            </a:r>
            <a:r>
              <a:rPr lang="en-US" dirty="0">
                <a:solidFill>
                  <a:schemeClr val="bg1"/>
                </a:solidFill>
              </a:rPr>
              <a:t>of the appropriate Structure for ensuring the Sustainability of the evaluation </a:t>
            </a:r>
            <a:r>
              <a:rPr lang="en-US" dirty="0" smtClean="0">
                <a:solidFill>
                  <a:schemeClr val="bg1"/>
                </a:solidFill>
              </a:rPr>
              <a:t>and recommendations </a:t>
            </a:r>
            <a:r>
              <a:rPr lang="en-US" dirty="0">
                <a:solidFill>
                  <a:schemeClr val="bg1"/>
                </a:solidFill>
              </a:rPr>
              <a:t>procedures within TIARA 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>
                <a:solidFill>
                  <a:schemeClr val="bg1"/>
                </a:solidFill>
              </a:rPr>
              <a:t>determination of common Costing methods for the upgrade and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construction of individual large </a:t>
            </a:r>
            <a:r>
              <a:rPr lang="en-US" dirty="0" smtClean="0">
                <a:solidFill>
                  <a:schemeClr val="bg1"/>
                </a:solidFill>
              </a:rPr>
              <a:t>infrastructures.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3.6 Ensuring </a:t>
            </a:r>
            <a:r>
              <a:rPr lang="en-US" dirty="0">
                <a:solidFill>
                  <a:schemeClr val="bg1"/>
                </a:solidFill>
              </a:rPr>
              <a:t>Access to the TIARA accelerator R&amp;D Infrastructures.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3.7 Joining </a:t>
            </a:r>
            <a:r>
              <a:rPr lang="en-US" dirty="0">
                <a:solidFill>
                  <a:schemeClr val="bg1"/>
                </a:solidFill>
              </a:rPr>
              <a:t>the TIARA distributed accelerator R&amp;D </a:t>
            </a:r>
            <a:r>
              <a:rPr lang="en-US" dirty="0" smtClean="0">
                <a:solidFill>
                  <a:schemeClr val="bg1"/>
                </a:solidFill>
              </a:rPr>
              <a:t>Infrastructure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8" y="2216200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30913" y="558510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-509" y="3900826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2012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ccolade ouvrante 2"/>
          <p:cNvSpPr/>
          <p:nvPr/>
        </p:nvSpPr>
        <p:spPr bwMode="auto">
          <a:xfrm>
            <a:off x="1003293" y="2756539"/>
            <a:ext cx="184331" cy="2688685"/>
          </a:xfrm>
          <a:prstGeom prst="leftBrac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Accolade ouvrante 3"/>
          <p:cNvSpPr/>
          <p:nvPr/>
        </p:nvSpPr>
        <p:spPr bwMode="auto">
          <a:xfrm>
            <a:off x="1003292" y="5517232"/>
            <a:ext cx="184332" cy="596461"/>
          </a:xfrm>
          <a:prstGeom prst="leftBrace">
            <a:avLst/>
          </a:prstGeom>
          <a:noFill/>
          <a:ln w="381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64902" y="80628"/>
            <a:ext cx="5613717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WP3: R&amp;D 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1486567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4568" y="1340768"/>
            <a:ext cx="86249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6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WP4: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Joint R&amp;D programming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(COORD)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Defining a Joint R&amp;D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Programme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in the field of accelerator science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2545" y="2348880"/>
            <a:ext cx="7775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4.1 </a:t>
            </a:r>
            <a:r>
              <a:rPr lang="en-US" dirty="0" smtClean="0">
                <a:solidFill>
                  <a:schemeClr val="bg1"/>
                </a:solidFill>
              </a:rPr>
              <a:t>Identification </a:t>
            </a:r>
            <a:r>
              <a:rPr lang="en-US" dirty="0">
                <a:solidFill>
                  <a:schemeClr val="bg1"/>
                </a:solidFill>
              </a:rPr>
              <a:t>of Key Accelerator research Areas and Key technical </a:t>
            </a:r>
            <a:r>
              <a:rPr lang="en-US" dirty="0" smtClean="0">
                <a:solidFill>
                  <a:schemeClr val="bg1"/>
                </a:solidFill>
              </a:rPr>
              <a:t>Issues for </a:t>
            </a:r>
            <a:r>
              <a:rPr lang="en-US" dirty="0">
                <a:solidFill>
                  <a:schemeClr val="bg1"/>
                </a:solidFill>
              </a:rPr>
              <a:t>a coherent joint </a:t>
            </a:r>
            <a:r>
              <a:rPr lang="en-US" dirty="0" smtClean="0">
                <a:solidFill>
                  <a:schemeClr val="bg1"/>
                </a:solidFill>
              </a:rPr>
              <a:t>R&amp;D </a:t>
            </a:r>
            <a:r>
              <a:rPr lang="fr-FR" dirty="0" smtClean="0">
                <a:solidFill>
                  <a:schemeClr val="bg1"/>
                </a:solidFill>
              </a:rPr>
              <a:t>programme</a:t>
            </a:r>
            <a:r>
              <a:rPr lang="fr-FR" dirty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4.2 Procedure </a:t>
            </a:r>
            <a:r>
              <a:rPr lang="en-US" dirty="0">
                <a:solidFill>
                  <a:schemeClr val="bg1"/>
                </a:solidFill>
              </a:rPr>
              <a:t>for initiating and methodology for costing and </a:t>
            </a:r>
            <a:r>
              <a:rPr lang="en-US" dirty="0" smtClean="0">
                <a:solidFill>
                  <a:schemeClr val="bg1"/>
                </a:solidFill>
              </a:rPr>
              <a:t>implementing collaborative </a:t>
            </a:r>
            <a:r>
              <a:rPr lang="en-US" dirty="0">
                <a:solidFill>
                  <a:schemeClr val="bg1"/>
                </a:solidFill>
              </a:rPr>
              <a:t>R&amp;D </a:t>
            </a:r>
            <a:r>
              <a:rPr lang="en-US" dirty="0" smtClean="0">
                <a:solidFill>
                  <a:schemeClr val="bg1"/>
                </a:solidFill>
              </a:rPr>
              <a:t>Projects</a:t>
            </a:r>
            <a:endParaRPr lang="fr-FR" dirty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4.3 Definition </a:t>
            </a:r>
            <a:r>
              <a:rPr lang="en-US" dirty="0">
                <a:solidFill>
                  <a:schemeClr val="bg1"/>
                </a:solidFill>
              </a:rPr>
              <a:t>of the coherent collaborative Accelerator R&amp;D Program (this is an input to WP3) </a:t>
            </a:r>
            <a:r>
              <a:rPr lang="en-US" dirty="0" smtClean="0">
                <a:solidFill>
                  <a:schemeClr val="bg1"/>
                </a:solidFill>
              </a:rPr>
              <a:t>and identification </a:t>
            </a:r>
            <a:r>
              <a:rPr lang="en-US" dirty="0">
                <a:solidFill>
                  <a:schemeClr val="bg1"/>
                </a:solidFill>
              </a:rPr>
              <a:t>of the necessary infrastructures. 3.2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4" y="2370859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95790" y="3573016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95790" y="2960948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2012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Bouton d'action : Retour 23">
            <a:hlinkClick r:id="rId3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98329" y="80628"/>
            <a:ext cx="494686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WP4: R&amp;D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endParaRPr lang="en-US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0435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outon d'action : Retour 23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98329" y="80628"/>
            <a:ext cx="4946868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WP4: R&amp;D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endParaRPr lang="en-US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D:\TEMP\TIARA\TIARA contract\WP4\KARA-tabl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9731"/>
            <a:ext cx="8763136" cy="577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05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15553" y="1340768"/>
            <a:ext cx="86249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WP5: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Education and Training for accelerator sciences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(SUPP)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Promoting education and training for accelerator research in Europe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1" name="Bouton d'action : Retour 10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3632" y="2132856"/>
            <a:ext cx="7776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5.1 </a:t>
            </a:r>
            <a:r>
              <a:rPr lang="en-US" dirty="0" smtClean="0">
                <a:solidFill>
                  <a:schemeClr val="bg1"/>
                </a:solidFill>
              </a:rPr>
              <a:t>Performing </a:t>
            </a:r>
            <a:r>
              <a:rPr lang="en-US" dirty="0">
                <a:solidFill>
                  <a:schemeClr val="bg1"/>
                </a:solidFill>
              </a:rPr>
              <a:t>a Survey of the numbers of students, courses, and teaching resources in Europe in the </a:t>
            </a:r>
            <a:r>
              <a:rPr lang="en-US" dirty="0" smtClean="0">
                <a:solidFill>
                  <a:schemeClr val="bg1"/>
                </a:solidFill>
              </a:rPr>
              <a:t>field of </a:t>
            </a:r>
            <a:r>
              <a:rPr lang="en-US" dirty="0">
                <a:solidFill>
                  <a:schemeClr val="bg1"/>
                </a:solidFill>
              </a:rPr>
              <a:t>Accelerator Science and establishing a common resources database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5.2 Evaluating </a:t>
            </a:r>
            <a:r>
              <a:rPr lang="en-US" dirty="0">
                <a:solidFill>
                  <a:schemeClr val="bg1"/>
                </a:solidFill>
              </a:rPr>
              <a:t>and developing the “market” for trained Accelerator Scientists (physicists, engineers </a:t>
            </a:r>
            <a:r>
              <a:rPr lang="en-US" dirty="0" smtClean="0">
                <a:solidFill>
                  <a:schemeClr val="bg1"/>
                </a:solidFill>
              </a:rPr>
              <a:t>and technicians</a:t>
            </a:r>
            <a:r>
              <a:rPr lang="en-US" dirty="0">
                <a:solidFill>
                  <a:schemeClr val="bg1"/>
                </a:solidFill>
              </a:rPr>
              <a:t>) for research, healthcare, and public service.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5.3 Determining </a:t>
            </a:r>
            <a:r>
              <a:rPr lang="en-US" dirty="0">
                <a:solidFill>
                  <a:schemeClr val="bg1"/>
                </a:solidFill>
              </a:rPr>
              <a:t>a plan of action for promoting Accelerator Science and Technology within </a:t>
            </a:r>
            <a:r>
              <a:rPr lang="en-US" dirty="0" smtClean="0">
                <a:solidFill>
                  <a:schemeClr val="bg1"/>
                </a:solidFill>
              </a:rPr>
              <a:t>schools, universities </a:t>
            </a:r>
            <a:r>
              <a:rPr lang="en-US" dirty="0">
                <a:solidFill>
                  <a:schemeClr val="bg1"/>
                </a:solidFill>
              </a:rPr>
              <a:t>and research organizations, and society, and estimation of required resources for the </a:t>
            </a:r>
            <a:r>
              <a:rPr lang="en-US" dirty="0" smtClean="0">
                <a:solidFill>
                  <a:schemeClr val="bg1"/>
                </a:solidFill>
              </a:rPr>
              <a:t>proposed </a:t>
            </a:r>
            <a:r>
              <a:rPr lang="fr-FR" dirty="0" smtClean="0">
                <a:solidFill>
                  <a:schemeClr val="bg1"/>
                </a:solidFill>
              </a:rPr>
              <a:t>actions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9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4" y="2370859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47819" y="3964994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44479" y="299695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2012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85851" y="80628"/>
            <a:ext cx="5771836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WP5: Education &amp; Training</a:t>
            </a:r>
          </a:p>
        </p:txBody>
      </p:sp>
    </p:spTree>
    <p:extLst>
      <p:ext uri="{BB962C8B-B14F-4D97-AF65-F5344CB8AC3E}">
        <p14:creationId xmlns:p14="http://schemas.microsoft.com/office/powerpoint/2010/main" val="728228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285851" y="80628"/>
            <a:ext cx="5771836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WP5: Education &amp; Training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2" y="2147967"/>
            <a:ext cx="3995936" cy="239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50217" y="1016732"/>
            <a:ext cx="8282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1371 </a:t>
            </a:r>
            <a:r>
              <a:rPr lang="fr-FR" sz="2400" b="1" dirty="0" err="1" smtClean="0">
                <a:solidFill>
                  <a:schemeClr val="bg1"/>
                </a:solidFill>
              </a:rPr>
              <a:t>trainees</a:t>
            </a:r>
            <a:r>
              <a:rPr lang="fr-FR" sz="2400" b="1" dirty="0" smtClean="0">
                <a:solidFill>
                  <a:schemeClr val="bg1"/>
                </a:solidFill>
              </a:rPr>
              <a:t> in </a:t>
            </a:r>
            <a:r>
              <a:rPr lang="fr-FR" sz="2400" b="1" dirty="0" err="1" smtClean="0">
                <a:solidFill>
                  <a:schemeClr val="bg1"/>
                </a:solidFill>
              </a:rPr>
              <a:t>accelerator</a:t>
            </a:r>
            <a:r>
              <a:rPr lang="fr-FR" sz="2400" b="1" dirty="0" smtClean="0">
                <a:solidFill>
                  <a:schemeClr val="bg1"/>
                </a:solidFill>
              </a:rPr>
              <a:t> science and </a:t>
            </a:r>
            <a:r>
              <a:rPr lang="fr-FR" sz="2400" b="1" dirty="0" err="1" smtClean="0">
                <a:solidFill>
                  <a:schemeClr val="bg1"/>
                </a:solidFill>
              </a:rPr>
              <a:t>technology</a:t>
            </a:r>
            <a:r>
              <a:rPr lang="fr-FR" sz="2400" b="1" dirty="0" smtClean="0">
                <a:solidFill>
                  <a:schemeClr val="bg1"/>
                </a:solidFill>
              </a:rPr>
              <a:t> in Europe in 2011 (</a:t>
            </a:r>
            <a:r>
              <a:rPr lang="fr-FR" sz="2400" b="1" dirty="0">
                <a:solidFill>
                  <a:schemeClr val="bg1"/>
                </a:solidFill>
              </a:rPr>
              <a:t>34% </a:t>
            </a:r>
            <a:r>
              <a:rPr lang="fr-FR" sz="2400" b="1" dirty="0" err="1" smtClean="0">
                <a:solidFill>
                  <a:schemeClr val="bg1"/>
                </a:solidFill>
              </a:rPr>
              <a:t>undergraduates</a:t>
            </a:r>
            <a:r>
              <a:rPr lang="fr-FR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</a:rPr>
              <a:t>26</a:t>
            </a:r>
            <a:r>
              <a:rPr lang="en-US" sz="2400" b="1" dirty="0">
                <a:solidFill>
                  <a:schemeClr val="bg1"/>
                </a:solidFill>
              </a:rPr>
              <a:t>% master’s students, 14% PhD students, 7% postdoctoral fellows and 17% </a:t>
            </a:r>
            <a:r>
              <a:rPr lang="en-US" sz="2400" b="1" dirty="0" smtClean="0">
                <a:solidFill>
                  <a:schemeClr val="bg1"/>
                </a:solidFill>
              </a:rPr>
              <a:t>staff)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41" y="2159531"/>
            <a:ext cx="3990337" cy="239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95392" y="4411734"/>
            <a:ext cx="9898016" cy="2446266"/>
            <a:chOff x="395392" y="4411734"/>
            <a:chExt cx="9898016" cy="2446266"/>
          </a:xfrm>
        </p:grpSpPr>
        <p:pic>
          <p:nvPicPr>
            <p:cNvPr id="7" name="Image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392" y="4411734"/>
              <a:ext cx="3995936" cy="2446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 7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2842" y="4549769"/>
              <a:ext cx="5340566" cy="2308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Bouton d'action : Retour 10">
              <a:hlinkClick r:id="rId6" action="ppaction://hlinksldjump" highlightClick="1"/>
            </p:cNvPr>
            <p:cNvSpPr/>
            <p:nvPr/>
          </p:nvSpPr>
          <p:spPr bwMode="auto">
            <a:xfrm>
              <a:off x="8742357" y="6459579"/>
              <a:ext cx="401643" cy="398421"/>
            </a:xfrm>
            <a:prstGeom prst="actionButtonReturn">
              <a:avLst/>
            </a:prstGeom>
            <a:solidFill>
              <a:srgbClr val="FFFF00">
                <a:alpha val="67000"/>
              </a:srgbClr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917815" y="4605877"/>
              <a:ext cx="294702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But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250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trainees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receiving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&gt;80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hours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year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512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03" name="Text Box 7"/>
          <p:cNvSpPr txBox="1">
            <a:spLocks noChangeArrowheads="1"/>
          </p:cNvSpPr>
          <p:nvPr/>
        </p:nvSpPr>
        <p:spPr bwMode="auto">
          <a:xfrm>
            <a:off x="215900" y="5546725"/>
            <a:ext cx="8691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LHC is the most recent illustration of</a:t>
            </a:r>
          </a:p>
          <a:p>
            <a:r>
              <a:rPr lang="en-US" sz="4000" dirty="0">
                <a:solidFill>
                  <a:schemeClr val="bg1"/>
                </a:solidFill>
              </a:rPr>
              <a:t>a state of the art accelerator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29560" y="76505"/>
            <a:ext cx="3906839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(cont’d)</a:t>
            </a:r>
            <a:endParaRPr lang="fr-F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1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73005" y="2187558"/>
            <a:ext cx="70104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8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WP6: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SLS </a:t>
            </a:r>
            <a:r>
              <a:rPr kumimoji="0" lang="en-US" sz="1800" b="1" i="1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Emittance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Tuning System Infrastructure (SVET)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Upgrade of SLS at PSI for very low 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emittance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studies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Main </a:t>
            </a:r>
            <a:r>
              <a:rPr kumimoji="0" lang="fr-FR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interested</a:t>
            </a:r>
            <a:r>
              <a:rPr kumimoji="0" lang="fr-FR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 </a:t>
            </a:r>
            <a:r>
              <a:rPr kumimoji="0" lang="fr-FR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rPr>
              <a:t>projects</a:t>
            </a:r>
            <a:r>
              <a:rPr lang="fr-FR" sz="1800" dirty="0" smtClean="0">
                <a:solidFill>
                  <a:schemeClr val="bg1"/>
                </a:solidFill>
                <a:latin typeface="Arial" pitchFamily="34" charset="0"/>
              </a:rPr>
              <a:t>: CLIC, Light Sources, </a:t>
            </a:r>
            <a:r>
              <a:rPr lang="fr-FR" sz="1800" dirty="0" err="1" smtClean="0">
                <a:solidFill>
                  <a:schemeClr val="bg1"/>
                </a:solidFill>
                <a:latin typeface="Arial" pitchFamily="34" charset="0"/>
              </a:rPr>
              <a:t>SuperB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09518" y="3173409"/>
            <a:ext cx="81423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buFontTx/>
              <a:buChar char="•"/>
              <a:tabLst>
                <a:tab pos="1143000" algn="l"/>
              </a:tabLst>
            </a:pPr>
            <a:r>
              <a:rPr kumimoji="0" lang="fr-FR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fr-FR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WP7: </a:t>
            </a:r>
            <a:r>
              <a:rPr kumimoji="0" lang="fr-FR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Ionisation </a:t>
            </a:r>
            <a:r>
              <a:rPr kumimoji="0" lang="fr-FR" sz="1800" b="1" i="1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Cooling</a:t>
            </a:r>
            <a:r>
              <a:rPr kumimoji="0" lang="fr-FR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Test </a:t>
            </a:r>
            <a:r>
              <a:rPr kumimoji="0" lang="fr-FR" sz="1800" b="1" i="1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Facility</a:t>
            </a:r>
            <a:r>
              <a:rPr lang="fr-FR" sz="1800" b="1" i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 (ICTF)</a:t>
            </a:r>
            <a:endParaRPr kumimoji="0" lang="fr-FR" sz="1800" b="1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algn="just">
              <a:tabLst>
                <a:tab pos="11430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Objective: Upgrade of Test Infrastructure at RAL for </a:t>
            </a:r>
            <a:r>
              <a:rPr lang="en-US" sz="18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ionisation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cooling studies</a:t>
            </a:r>
          </a:p>
          <a:p>
            <a:pPr algn="just">
              <a:tabLst>
                <a:tab pos="11430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</a:rPr>
              <a:t>Main interested projects: Neutrino Factory</a:t>
            </a:r>
            <a:endParaRPr lang="fr-FR" sz="1800" dirty="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2" name="Rectangle 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09519" y="4258294"/>
            <a:ext cx="83979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6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WP8: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High </a:t>
            </a:r>
            <a:r>
              <a:rPr kumimoji="0" lang="en-US" sz="1800" b="1" i="1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Gradiant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Acceleration </a:t>
            </a:r>
            <a:r>
              <a:rPr lang="en-US" sz="1800" b="1" i="1" u="sng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Infrastrcuture</a:t>
            </a:r>
            <a:r>
              <a:rPr lang="en-US" sz="1800" b="1" i="1" u="sng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(HGA)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Construction at LNF of SC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C-Band High </a:t>
            </a:r>
            <a:r>
              <a:rPr kumimoji="0" lang="en-US" sz="18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Gradiant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Test Infrastructure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Main interested projects: </a:t>
            </a:r>
            <a:r>
              <a:rPr lang="en-US" sz="18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SuperB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, FEL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3" name="Rectangle 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09518" y="5324725"/>
            <a:ext cx="86249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143000" algn="l"/>
              </a:tabLst>
            </a:pPr>
            <a:r>
              <a:rPr kumimoji="0" lang="en-US" sz="1600" b="1" i="0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WP9: </a:t>
            </a:r>
            <a:r>
              <a:rPr kumimoji="0" lang="en-US" sz="1800" b="1" i="1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Test Infrastructure for High Power Accelerator Components </a:t>
            </a:r>
            <a:r>
              <a:rPr kumimoji="0" lang="en-US" sz="18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(TIHPAC)</a:t>
            </a:r>
            <a:endParaRPr kumimoji="0" lang="fr-FR" sz="1800" b="0" i="1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algn="just" eaLnBrk="0" hangingPunct="0">
              <a:tabLst>
                <a:tab pos="1143000" algn="l"/>
              </a:tabLst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Objective: </a:t>
            </a:r>
            <a:r>
              <a:rPr kumimoji="0" lang="en-US" sz="18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Design of </a:t>
            </a:r>
            <a:r>
              <a:rPr kumimoji="0" lang="en-US" sz="180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infrastructures for multi MW </a:t>
            </a:r>
            <a:r>
              <a:rPr lang="fr-FR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fr-F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1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complex</a:t>
            </a:r>
            <a:r>
              <a:rPr lang="fr-FR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tests and</a:t>
            </a:r>
            <a:r>
              <a:rPr lang="fr-FR" sz="1800" b="1" dirty="0" smtClean="0"/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 </a:t>
            </a: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test cryostat for SC low beta SC cavity tests 	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>Main interested projects: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EURISOL, ESS, MYRRHA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3927" y="1639863"/>
            <a:ext cx="365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b="1" u="sng" dirty="0" smtClean="0">
                <a:solidFill>
                  <a:schemeClr val="bg1"/>
                </a:solidFill>
              </a:rPr>
              <a:t>3. </a:t>
            </a:r>
            <a:r>
              <a:rPr lang="fr-FR" b="1" u="sng" dirty="0" err="1" smtClean="0">
                <a:solidFill>
                  <a:schemeClr val="bg1"/>
                </a:solidFill>
              </a:rPr>
              <a:t>Specific</a:t>
            </a:r>
            <a:r>
              <a:rPr lang="fr-FR" b="1" u="sng" dirty="0" smtClean="0">
                <a:solidFill>
                  <a:schemeClr val="bg1"/>
                </a:solidFill>
              </a:rPr>
              <a:t> RTD </a:t>
            </a:r>
            <a:r>
              <a:rPr lang="fr-FR" b="1" u="sng" dirty="0" err="1" smtClean="0">
                <a:solidFill>
                  <a:schemeClr val="bg1"/>
                </a:solidFill>
              </a:rPr>
              <a:t>Work</a:t>
            </a:r>
            <a:r>
              <a:rPr lang="fr-FR" b="1" u="sng" dirty="0" smtClean="0">
                <a:solidFill>
                  <a:schemeClr val="bg1"/>
                </a:solidFill>
              </a:rPr>
              <a:t> Packages</a:t>
            </a:r>
            <a:endParaRPr lang="fr-FR" b="1" u="sng" dirty="0">
              <a:solidFill>
                <a:schemeClr val="bg1"/>
              </a:solidFill>
            </a:endParaRPr>
          </a:p>
        </p:txBody>
      </p:sp>
      <p:sp>
        <p:nvSpPr>
          <p:cNvPr id="8" name="Bouton d'action : Retour 7">
            <a:hlinkClick r:id="rId6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08249" y="76505"/>
            <a:ext cx="2749471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WP6 - SVET</a:t>
            </a:r>
          </a:p>
        </p:txBody>
      </p:sp>
      <p:sp>
        <p:nvSpPr>
          <p:cNvPr id="4" name="Content Placeholder 11"/>
          <p:cNvSpPr txBox="1">
            <a:spLocks/>
          </p:cNvSpPr>
          <p:nvPr/>
        </p:nvSpPr>
        <p:spPr>
          <a:xfrm>
            <a:off x="792163" y="2096852"/>
            <a:ext cx="7570787" cy="35750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2600" b="1" dirty="0" smtClean="0">
                <a:solidFill>
                  <a:schemeClr val="bg1"/>
                </a:solidFill>
                <a:latin typeface="Bookman Old Style" pitchFamily="18" charset="0"/>
              </a:rPr>
              <a:t>SVET: “SLS Vertical </a:t>
            </a:r>
            <a:r>
              <a:rPr lang="en-GB" sz="2600" b="1" dirty="0" err="1" smtClean="0">
                <a:solidFill>
                  <a:schemeClr val="bg1"/>
                </a:solidFill>
                <a:latin typeface="Bookman Old Style" pitchFamily="18" charset="0"/>
              </a:rPr>
              <a:t>Emittance</a:t>
            </a:r>
            <a:r>
              <a:rPr lang="en-GB" sz="2600" b="1" dirty="0" smtClean="0">
                <a:solidFill>
                  <a:schemeClr val="bg1"/>
                </a:solidFill>
                <a:latin typeface="Bookman Old Style" pitchFamily="18" charset="0"/>
              </a:rPr>
              <a:t> Tuning”</a:t>
            </a:r>
          </a:p>
          <a:p>
            <a:pPr>
              <a:lnSpc>
                <a:spcPct val="80000"/>
              </a:lnSpc>
            </a:pPr>
            <a:r>
              <a:rPr lang="en-GB" sz="2600" dirty="0" smtClean="0">
                <a:solidFill>
                  <a:schemeClr val="bg1"/>
                </a:solidFill>
                <a:latin typeface="Bookman Old Style" pitchFamily="18" charset="0"/>
              </a:rPr>
              <a:t>Objectives: </a:t>
            </a:r>
          </a:p>
          <a:p>
            <a:pPr lvl="1">
              <a:lnSpc>
                <a:spcPct val="8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Bookman Old Style" pitchFamily="18" charset="0"/>
              </a:rPr>
              <a:t>Allow the Swiss Light Source (SLS) to be used as an R&amp;D Infrastructure</a:t>
            </a:r>
          </a:p>
          <a:p>
            <a:pPr lvl="1">
              <a:lnSpc>
                <a:spcPct val="8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Bookman Old Style" pitchFamily="18" charset="0"/>
              </a:rPr>
              <a:t>Demonstrate ultra-small vertical </a:t>
            </a:r>
            <a:r>
              <a:rPr lang="en-GB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emittances</a:t>
            </a:r>
            <a:r>
              <a:rPr lang="en-GB" sz="2400" b="1" dirty="0" smtClean="0">
                <a:solidFill>
                  <a:schemeClr val="bg1"/>
                </a:solidFill>
                <a:latin typeface="Bookman Old Style" pitchFamily="18" charset="0"/>
              </a:rPr>
              <a:t> as required for future Linear Collider Damping Rings (e.g. 5 nm normalized, &lt;1 pm @ 2.86 </a:t>
            </a:r>
            <a:r>
              <a:rPr lang="en-GB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GeV</a:t>
            </a:r>
            <a:r>
              <a:rPr lang="en-GB" sz="2400" b="1" dirty="0" smtClean="0">
                <a:solidFill>
                  <a:schemeClr val="bg1"/>
                </a:solidFill>
                <a:latin typeface="Bookman Old Style" pitchFamily="18" charset="0"/>
              </a:rPr>
              <a:t> for CLIC)</a:t>
            </a:r>
          </a:p>
          <a:p>
            <a:pPr lvl="1">
              <a:lnSpc>
                <a:spcPct val="8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Bookman Old Style" pitchFamily="18" charset="0"/>
              </a:rPr>
              <a:t>Enable to extend tests to lower energies (IBS dominated regime).</a:t>
            </a:r>
          </a:p>
        </p:txBody>
      </p:sp>
      <p:sp>
        <p:nvSpPr>
          <p:cNvPr id="5" name="Bouton d'action : Retour 4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409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08249" y="76505"/>
            <a:ext cx="2749471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WP6 - SVET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4801" y="1224124"/>
            <a:ext cx="5306895" cy="187220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609600" indent="-609600">
              <a:lnSpc>
                <a:spcPct val="80000"/>
              </a:lnSpc>
              <a:buFont typeface="Wingdings" charset="0"/>
              <a:buNone/>
            </a:pPr>
            <a:r>
              <a:rPr lang="en-US" b="1" dirty="0" err="1" smtClean="0">
                <a:solidFill>
                  <a:schemeClr val="bg2"/>
                </a:solidFill>
              </a:rPr>
              <a:t>Emittance</a:t>
            </a:r>
            <a:r>
              <a:rPr lang="en-US" b="1" dirty="0" smtClean="0">
                <a:solidFill>
                  <a:schemeClr val="bg2"/>
                </a:solidFill>
              </a:rPr>
              <a:t> achievements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Best result up to </a:t>
            </a:r>
            <a:r>
              <a:rPr lang="en-US" sz="2400" dirty="0" smtClean="0">
                <a:solidFill>
                  <a:schemeClr val="bg1"/>
                </a:solidFill>
              </a:rPr>
              <a:t>March 16, 2011</a:t>
            </a:r>
          </a:p>
          <a:p>
            <a:pPr>
              <a:lnSpc>
                <a:spcPct val="80000"/>
              </a:lnSpc>
              <a:buFont typeface="Symbol"/>
              <a:buChar char="Þ"/>
            </a:pPr>
            <a:r>
              <a:rPr lang="en-US" sz="2800" dirty="0" smtClean="0">
                <a:solidFill>
                  <a:schemeClr val="bg1"/>
                </a:solidFill>
              </a:rPr>
              <a:t> Beam height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</a:rPr>
              <a:t>5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  <a:sym typeface="Symbol" charset="0"/>
              </a:rPr>
              <a:t> 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</a:rPr>
              <a:t>0.5 </a:t>
            </a:r>
            <a:r>
              <a:rPr lang="en-US" sz="2800" dirty="0" smtClean="0">
                <a:solidFill>
                  <a:schemeClr val="bg1"/>
                </a:solidFill>
                <a:latin typeface="Symbol" charset="0"/>
              </a:rPr>
              <a:t>m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</a:rPr>
              <a:t>m </a:t>
            </a:r>
            <a:r>
              <a:rPr lang="en-US" sz="2400" dirty="0" smtClean="0">
                <a:solidFill>
                  <a:schemeClr val="bg1"/>
                </a:solidFill>
                <a:latin typeface="Times New Roman" charset="0"/>
              </a:rPr>
              <a:t>RMS</a:t>
            </a:r>
            <a:r>
              <a:rPr lang="en-US" sz="2800" dirty="0" smtClean="0">
                <a:solidFill>
                  <a:schemeClr val="bg1"/>
                </a:solidFill>
                <a:latin typeface="Times New Roman" charset="0"/>
              </a:rPr>
              <a:t>  </a:t>
            </a:r>
          </a:p>
          <a:p>
            <a:pPr>
              <a:lnSpc>
                <a:spcPct val="80000"/>
              </a:lnSpc>
              <a:buFont typeface="Symbol"/>
              <a:buChar char="Þ"/>
            </a:pPr>
            <a:r>
              <a:rPr lang="en-US" sz="2800" b="1" dirty="0" smtClean="0">
                <a:solidFill>
                  <a:schemeClr val="bg1"/>
                </a:solidFill>
                <a:latin typeface="Symbol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Symbol" charset="0"/>
              </a:rPr>
              <a:t>e</a:t>
            </a:r>
            <a:r>
              <a:rPr lang="en-US" sz="2800" b="1" baseline="-25000" dirty="0" err="1" smtClean="0">
                <a:solidFill>
                  <a:schemeClr val="bg1"/>
                </a:solidFill>
                <a:latin typeface="Times New Roman" charset="0"/>
              </a:rPr>
              <a:t>y</a:t>
            </a:r>
            <a:r>
              <a:rPr lang="en-US" sz="2800" b="1" dirty="0" smtClean="0">
                <a:solidFill>
                  <a:schemeClr val="bg1"/>
                </a:solidFill>
                <a:latin typeface="Times New Roman" charset="0"/>
              </a:rPr>
              <a:t> = 1.9 </a:t>
            </a:r>
            <a:r>
              <a:rPr lang="en-US" sz="2800" b="1" dirty="0" smtClean="0">
                <a:solidFill>
                  <a:schemeClr val="bg1"/>
                </a:solidFill>
                <a:latin typeface="Times New Roman" charset="0"/>
                <a:sym typeface="Symbol" charset="0"/>
              </a:rPr>
              <a:t></a:t>
            </a:r>
            <a:r>
              <a:rPr lang="en-US" sz="2800" b="1" dirty="0" smtClean="0">
                <a:solidFill>
                  <a:schemeClr val="bg1"/>
                </a:solidFill>
                <a:latin typeface="Times New Roman" charset="0"/>
              </a:rPr>
              <a:t> 0.4 pm</a:t>
            </a:r>
            <a:endParaRPr lang="en-US" sz="2800" b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160749"/>
            <a:ext cx="403194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3690093"/>
            <a:ext cx="9048040" cy="54006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4000" b="1" dirty="0" smtClean="0">
                <a:solidFill>
                  <a:schemeClr val="bg1"/>
                </a:solidFill>
              </a:rPr>
              <a:t>Vertical </a:t>
            </a:r>
            <a:r>
              <a:rPr lang="en-GB" sz="4000" b="1" dirty="0" err="1" smtClean="0">
                <a:solidFill>
                  <a:schemeClr val="bg1"/>
                </a:solidFill>
              </a:rPr>
              <a:t>emittance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smtClean="0">
                <a:solidFill>
                  <a:schemeClr val="bg1"/>
                </a:solidFill>
              </a:rPr>
              <a:t>WORLD RECORD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1787" y="4230153"/>
            <a:ext cx="1752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800" b="1" dirty="0" smtClean="0">
                <a:solidFill>
                  <a:schemeClr val="bg1"/>
                </a:solidFill>
              </a:rPr>
              <a:t>End 2012: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326" y="4230153"/>
            <a:ext cx="7155580" cy="25884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78574" y="5440229"/>
            <a:ext cx="2710999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Symbol" charset="0"/>
              </a:rPr>
              <a:t>e</a:t>
            </a:r>
            <a:r>
              <a:rPr lang="en-US" sz="2800" b="1" baseline="-25000" dirty="0" err="1" smtClean="0">
                <a:solidFill>
                  <a:schemeClr val="bg1"/>
                </a:solidFill>
                <a:latin typeface="Times New Roman" charset="0"/>
              </a:rPr>
              <a:t>y</a:t>
            </a:r>
            <a:r>
              <a:rPr lang="en-US" sz="2800" b="1" dirty="0" smtClean="0">
                <a:solidFill>
                  <a:schemeClr val="bg1"/>
                </a:solidFill>
                <a:latin typeface="Times New Roman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charset="0"/>
              </a:rPr>
              <a:t>= </a:t>
            </a:r>
            <a:r>
              <a:rPr lang="en-US" sz="2800" b="1" dirty="0" smtClean="0">
                <a:solidFill>
                  <a:schemeClr val="bg1"/>
                </a:solidFill>
                <a:latin typeface="Times New Roman" charset="0"/>
              </a:rPr>
              <a:t>0.9 </a:t>
            </a:r>
            <a:r>
              <a:rPr lang="en-US" sz="2800" b="1" dirty="0">
                <a:solidFill>
                  <a:schemeClr val="bg1"/>
                </a:solidFill>
                <a:latin typeface="Times New Roman" charset="0"/>
                <a:sym typeface="Symbol" charset="0"/>
              </a:rPr>
              <a:t></a:t>
            </a:r>
            <a:r>
              <a:rPr lang="en-US" sz="2800" b="1" dirty="0">
                <a:solidFill>
                  <a:schemeClr val="bg1"/>
                </a:solidFill>
                <a:latin typeface="Times New Roman" charset="0"/>
              </a:rPr>
              <a:t> 0.4 pm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72200" y="5895251"/>
            <a:ext cx="2615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with beam </a:t>
            </a:r>
            <a:r>
              <a:rPr lang="en-GB" b="1" dirty="0">
                <a:solidFill>
                  <a:schemeClr val="bg1"/>
                </a:solidFill>
              </a:rPr>
              <a:t>of 400 mA</a:t>
            </a:r>
            <a:endParaRPr lang="fr-FR" dirty="0"/>
          </a:p>
        </p:txBody>
      </p:sp>
      <p:sp>
        <p:nvSpPr>
          <p:cNvPr id="12" name="Bouton d'action : Retour 11">
            <a:hlinkClick r:id="rId5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67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08249" y="76505"/>
            <a:ext cx="2749471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WP6 - SVET</a:t>
            </a:r>
          </a:p>
        </p:txBody>
      </p:sp>
      <p:sp>
        <p:nvSpPr>
          <p:cNvPr id="11" name="Content Placeholder 11"/>
          <p:cNvSpPr txBox="1">
            <a:spLocks/>
          </p:cNvSpPr>
          <p:nvPr/>
        </p:nvSpPr>
        <p:spPr>
          <a:xfrm>
            <a:off x="32320" y="1648847"/>
            <a:ext cx="9111680" cy="5200533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chemeClr val="bg1"/>
                </a:solidFill>
              </a:rPr>
              <a:t>After re-alignment campaign of last autumn, series of MD shifts scheduled (end of 2011)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chemeClr val="bg1"/>
                </a:solidFill>
              </a:rPr>
              <a:t>Beam of 400 mA stored in top up mode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chemeClr val="bg1"/>
                </a:solidFill>
              </a:rPr>
              <a:t>Different methods of coupling suppression using 36 skew </a:t>
            </a:r>
            <a:r>
              <a:rPr lang="en-GB" sz="2000" b="1" dirty="0" err="1" smtClean="0">
                <a:solidFill>
                  <a:schemeClr val="bg1"/>
                </a:solidFill>
              </a:rPr>
              <a:t>quadrupoles</a:t>
            </a:r>
            <a:r>
              <a:rPr lang="en-GB" sz="2000" b="1" dirty="0" smtClean="0">
                <a:solidFill>
                  <a:schemeClr val="bg1"/>
                </a:solidFill>
              </a:rPr>
              <a:t> (combination of response matrix based correction and random walk optimisation) 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chemeClr val="bg1"/>
                </a:solidFill>
              </a:rPr>
              <a:t>Performance of existing </a:t>
            </a:r>
            <a:r>
              <a:rPr lang="en-GB" sz="2000" b="1" dirty="0" err="1" smtClean="0">
                <a:solidFill>
                  <a:schemeClr val="bg1"/>
                </a:solidFill>
              </a:rPr>
              <a:t>emittance</a:t>
            </a:r>
            <a:r>
              <a:rPr lang="en-GB" sz="2000" b="1" dirty="0" smtClean="0">
                <a:solidFill>
                  <a:schemeClr val="bg1"/>
                </a:solidFill>
              </a:rPr>
              <a:t> monitor had to be further stretched to get beam profile data at a size of around 3-4μm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chemeClr val="bg1"/>
                </a:solidFill>
              </a:rPr>
              <a:t>Vertical </a:t>
            </a:r>
            <a:r>
              <a:rPr lang="en-GB" sz="2000" b="1" dirty="0" err="1" smtClean="0">
                <a:solidFill>
                  <a:schemeClr val="bg1"/>
                </a:solidFill>
              </a:rPr>
              <a:t>emittance</a:t>
            </a:r>
            <a:r>
              <a:rPr lang="en-GB" sz="2000" b="1" dirty="0" smtClean="0">
                <a:solidFill>
                  <a:schemeClr val="bg1"/>
                </a:solidFill>
              </a:rPr>
              <a:t> reduced to a minimum value of 0.9±0.4pm (CLIC damping rings target vertical </a:t>
            </a:r>
            <a:r>
              <a:rPr lang="en-GB" sz="2000" b="1" dirty="0" err="1" smtClean="0">
                <a:solidFill>
                  <a:schemeClr val="bg1"/>
                </a:solidFill>
              </a:rPr>
              <a:t>emittance</a:t>
            </a:r>
            <a:r>
              <a:rPr lang="en-GB" sz="2000" b="1" dirty="0" smtClean="0">
                <a:solidFill>
                  <a:schemeClr val="bg1"/>
                </a:solidFill>
              </a:rPr>
              <a:t>) which is a new world record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chemeClr val="bg1"/>
                </a:solidFill>
              </a:rPr>
              <a:t>Work in progress for reproducibility of this result and understanding of systematic model errors </a:t>
            </a:r>
          </a:p>
          <a:p>
            <a:pPr>
              <a:spcBef>
                <a:spcPts val="600"/>
              </a:spcBef>
            </a:pPr>
            <a:r>
              <a:rPr lang="en-GB" sz="2000" b="1" dirty="0" smtClean="0">
                <a:solidFill>
                  <a:schemeClr val="bg1"/>
                </a:solidFill>
              </a:rPr>
              <a:t>Even at this early stage of analysis, this achievement is remarkable, demonstrating the potential of the applied methods and measurement techniques at the SLS storage ring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9739" y="1155533"/>
            <a:ext cx="609718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2800" b="1" dirty="0">
                <a:solidFill>
                  <a:schemeClr val="bg1"/>
                </a:solidFill>
              </a:rPr>
              <a:t>Vertical </a:t>
            </a:r>
            <a:r>
              <a:rPr lang="en-GB" sz="2800" b="1" dirty="0" err="1">
                <a:solidFill>
                  <a:schemeClr val="bg1"/>
                </a:solidFill>
              </a:rPr>
              <a:t>emittance</a:t>
            </a:r>
            <a:r>
              <a:rPr lang="en-GB" sz="2800" b="1" dirty="0">
                <a:solidFill>
                  <a:schemeClr val="bg1"/>
                </a:solidFill>
              </a:rPr>
              <a:t> WORLD RECORD</a:t>
            </a:r>
          </a:p>
        </p:txBody>
      </p:sp>
      <p:sp>
        <p:nvSpPr>
          <p:cNvPr id="5" name="Bouton d'action : Retour 4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563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9547" y="76505"/>
            <a:ext cx="2646879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WP7 - ICTF</a:t>
            </a:r>
          </a:p>
        </p:txBody>
      </p:sp>
      <p:sp>
        <p:nvSpPr>
          <p:cNvPr id="5" name="Bouton d'action : Retour 4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629" y="3934795"/>
            <a:ext cx="79096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7.1 </a:t>
            </a:r>
            <a:r>
              <a:rPr lang="en-US" sz="2400" b="1" dirty="0" smtClean="0">
                <a:solidFill>
                  <a:schemeClr val="bg1"/>
                </a:solidFill>
              </a:rPr>
              <a:t>ICTF </a:t>
            </a:r>
            <a:r>
              <a:rPr lang="en-US" sz="2400" b="1" dirty="0">
                <a:solidFill>
                  <a:schemeClr val="bg1"/>
                </a:solidFill>
              </a:rPr>
              <a:t>RF power </a:t>
            </a:r>
            <a:r>
              <a:rPr lang="en-US" sz="2400" b="1" dirty="0" smtClean="0">
                <a:solidFill>
                  <a:schemeClr val="bg1"/>
                </a:solidFill>
              </a:rPr>
              <a:t>infrastructure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Including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Specification and Design of RF </a:t>
            </a:r>
            <a:r>
              <a:rPr lang="en-US" dirty="0">
                <a:solidFill>
                  <a:schemeClr val="bg1"/>
                </a:solidFill>
              </a:rPr>
              <a:t>power distribution system for MICE </a:t>
            </a:r>
            <a:r>
              <a:rPr lang="en-US" dirty="0" err="1" smtClean="0">
                <a:solidFill>
                  <a:schemeClr val="bg1"/>
                </a:solidFill>
              </a:rPr>
              <a:t>stepVI</a:t>
            </a:r>
            <a:endParaRPr lang="en-US" dirty="0">
              <a:solidFill>
                <a:schemeClr val="bg1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Assembly, test and commissioning of RF High Power Amplifiers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7.2 Novel </a:t>
            </a:r>
            <a:r>
              <a:rPr lang="en-US" sz="2400" b="1" dirty="0">
                <a:solidFill>
                  <a:schemeClr val="bg1"/>
                </a:solidFill>
              </a:rPr>
              <a:t>pulsed RF power amplifier design</a:t>
            </a:r>
          </a:p>
          <a:p>
            <a:pPr algn="l"/>
            <a:r>
              <a:rPr lang="fr-FR" dirty="0" err="1" smtClean="0">
                <a:solidFill>
                  <a:schemeClr val="bg1"/>
                </a:solidFill>
              </a:rPr>
              <a:t>Including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Development</a:t>
            </a:r>
            <a:r>
              <a:rPr lang="fr-FR" dirty="0" smtClean="0">
                <a:solidFill>
                  <a:schemeClr val="bg1"/>
                </a:solidFill>
              </a:rPr>
              <a:t> and test of </a:t>
            </a:r>
            <a:r>
              <a:rPr lang="fr-FR" dirty="0" err="1" smtClean="0">
                <a:solidFill>
                  <a:schemeClr val="bg1"/>
                </a:solidFill>
              </a:rPr>
              <a:t>Diacrode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based</a:t>
            </a:r>
            <a:r>
              <a:rPr lang="fr-FR" dirty="0" smtClean="0">
                <a:solidFill>
                  <a:schemeClr val="bg1"/>
                </a:solidFill>
              </a:rPr>
              <a:t> High power amplifier</a:t>
            </a:r>
          </a:p>
        </p:txBody>
      </p:sp>
      <p:sp>
        <p:nvSpPr>
          <p:cNvPr id="7" name="Content Placeholder 11"/>
          <p:cNvSpPr txBox="1">
            <a:spLocks/>
          </p:cNvSpPr>
          <p:nvPr/>
        </p:nvSpPr>
        <p:spPr>
          <a:xfrm>
            <a:off x="359532" y="1376773"/>
            <a:ext cx="8593788" cy="230425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sz="3000" b="1" dirty="0" smtClean="0">
                <a:solidFill>
                  <a:schemeClr val="bg1"/>
                </a:solidFill>
                <a:latin typeface="Bookman Old Style" pitchFamily="18" charset="0"/>
              </a:rPr>
              <a:t>ICTF: “Ionization Cooling Test Facility” @ RAL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600" b="1" dirty="0">
                <a:solidFill>
                  <a:schemeClr val="bg1"/>
                </a:solidFill>
                <a:latin typeface="Bookman Old Style" pitchFamily="18" charset="0"/>
              </a:rPr>
              <a:t>f</a:t>
            </a:r>
            <a:r>
              <a:rPr lang="en-GB" sz="2600" b="1" dirty="0" smtClean="0">
                <a:solidFill>
                  <a:schemeClr val="bg1"/>
                </a:solidFill>
                <a:latin typeface="Bookman Old Style" pitchFamily="18" charset="0"/>
              </a:rPr>
              <a:t>or testing the cooling of </a:t>
            </a:r>
            <a:r>
              <a:rPr lang="en-GB" sz="2600" b="1" dirty="0" err="1" smtClean="0">
                <a:solidFill>
                  <a:schemeClr val="bg1"/>
                </a:solidFill>
                <a:latin typeface="Bookman Old Style" pitchFamily="18" charset="0"/>
              </a:rPr>
              <a:t>muon</a:t>
            </a:r>
            <a:r>
              <a:rPr lang="en-GB" sz="2600" b="1" dirty="0" smtClean="0">
                <a:solidFill>
                  <a:schemeClr val="bg1"/>
                </a:solidFill>
                <a:latin typeface="Bookman Old Style" pitchFamily="18" charset="0"/>
              </a:rPr>
              <a:t> beam with the aim of developing neutrino factory</a:t>
            </a:r>
          </a:p>
          <a:p>
            <a:pPr marL="0" indent="0">
              <a:lnSpc>
                <a:spcPct val="80000"/>
              </a:lnSpc>
              <a:buNone/>
            </a:pPr>
            <a:endParaRPr lang="en-GB" sz="2400" b="1" dirty="0">
              <a:solidFill>
                <a:schemeClr val="bg1"/>
              </a:solidFill>
              <a:latin typeface="Bookman Old Style" pitchFamily="18" charset="0"/>
            </a:endParaRPr>
          </a:p>
          <a:p>
            <a:pPr>
              <a:lnSpc>
                <a:spcPct val="80000"/>
              </a:lnSpc>
            </a:pPr>
            <a:r>
              <a:rPr lang="en-GB" sz="2600" dirty="0" smtClean="0">
                <a:solidFill>
                  <a:schemeClr val="bg1"/>
                </a:solidFill>
                <a:latin typeface="Bookman Old Style" pitchFamily="18" charset="0"/>
              </a:rPr>
              <a:t>Objective within TIARA: </a:t>
            </a:r>
          </a:p>
          <a:p>
            <a:pPr lvl="1">
              <a:lnSpc>
                <a:spcPct val="8000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Bookman Old Style" pitchFamily="18" charset="0"/>
              </a:rPr>
              <a:t>Upgrade of the RF system of the experimental Hall  for High power operation</a:t>
            </a:r>
          </a:p>
        </p:txBody>
      </p:sp>
      <p:pic>
        <p:nvPicPr>
          <p:cNvPr id="8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2" y="4689140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44479" y="518913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3508" y="6191810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957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59547" y="76505"/>
            <a:ext cx="2646879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WP7 - ICTF</a:t>
            </a:r>
          </a:p>
        </p:txBody>
      </p:sp>
      <p:sp>
        <p:nvSpPr>
          <p:cNvPr id="14" name="Bouton d'action : Retour 13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Content Placeholder 6" descr="RF layout 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247" y="3968539"/>
            <a:ext cx="4040306" cy="2821801"/>
          </a:xfrm>
          <a:prstGeom prst="rect">
            <a:avLst/>
          </a:prstGeom>
        </p:spPr>
      </p:pic>
      <p:pic>
        <p:nvPicPr>
          <p:cNvPr id="10" name="Content Placeholder 4" descr="RF layout 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516" y="1196751"/>
            <a:ext cx="2763664" cy="276787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91980" y="1732831"/>
            <a:ext cx="2210900" cy="331634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857751" y="2376920"/>
            <a:ext cx="2189552" cy="32843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Flèche droite 15"/>
          <p:cNvSpPr/>
          <p:nvPr/>
        </p:nvSpPr>
        <p:spPr bwMode="auto">
          <a:xfrm>
            <a:off x="2591780" y="3012737"/>
            <a:ext cx="2905650" cy="164235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Flèche à angle droit 16"/>
          <p:cNvSpPr/>
          <p:nvPr/>
        </p:nvSpPr>
        <p:spPr bwMode="auto">
          <a:xfrm flipV="1">
            <a:off x="6795547" y="1808819"/>
            <a:ext cx="896251" cy="396045"/>
          </a:xfrm>
          <a:prstGeom prst="bentUpArrow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Flèche à angle droit 18"/>
          <p:cNvSpPr/>
          <p:nvPr/>
        </p:nvSpPr>
        <p:spPr bwMode="auto">
          <a:xfrm rot="5400000" flipV="1">
            <a:off x="5852489" y="4294451"/>
            <a:ext cx="385370" cy="3284328"/>
          </a:xfrm>
          <a:prstGeom prst="bentUpArrow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1503" y="1124676"/>
            <a:ext cx="6192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RF distribution design of ICTF and </a:t>
            </a:r>
            <a:r>
              <a:rPr lang="en-US" b="1" dirty="0" smtClean="0">
                <a:solidFill>
                  <a:schemeClr val="bg1"/>
                </a:solidFill>
              </a:rPr>
              <a:t>first amplifier </a:t>
            </a:r>
            <a:r>
              <a:rPr lang="en-US" b="1" dirty="0">
                <a:solidFill>
                  <a:schemeClr val="bg1"/>
                </a:solidFill>
              </a:rPr>
              <a:t>test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2187111" y="4045935"/>
            <a:ext cx="2113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Coax distribution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343327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85194" y="76505"/>
            <a:ext cx="2595583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WP8 - HGA</a:t>
            </a:r>
          </a:p>
        </p:txBody>
      </p:sp>
      <p:sp>
        <p:nvSpPr>
          <p:cNvPr id="5" name="Bouton d'action : Retour 4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3200" y="1844824"/>
            <a:ext cx="8136903" cy="4500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Goal: </a:t>
            </a:r>
            <a:r>
              <a:rPr lang="en-US" sz="2800" b="1" dirty="0" smtClean="0">
                <a:solidFill>
                  <a:schemeClr val="bg1"/>
                </a:solidFill>
              </a:rPr>
              <a:t>energy upgrade of the </a:t>
            </a:r>
            <a:r>
              <a:rPr lang="en-US" sz="2800" b="1" dirty="0" err="1" smtClean="0">
                <a:solidFill>
                  <a:schemeClr val="bg1"/>
                </a:solidFill>
              </a:rPr>
              <a:t>Frascati</a:t>
            </a:r>
            <a:r>
              <a:rPr lang="en-US" sz="2800" b="1" dirty="0" smtClean="0">
                <a:solidFill>
                  <a:schemeClr val="bg1"/>
                </a:solidFill>
              </a:rPr>
              <a:t> SPARC test-facility </a:t>
            </a:r>
            <a:r>
              <a:rPr lang="en-US" sz="2800" b="1" dirty="0" err="1" smtClean="0">
                <a:solidFill>
                  <a:schemeClr val="bg1"/>
                </a:solidFill>
              </a:rPr>
              <a:t>linac</a:t>
            </a:r>
            <a:r>
              <a:rPr lang="en-US" sz="2800" b="1" dirty="0" smtClean="0">
                <a:solidFill>
                  <a:schemeClr val="bg1"/>
                </a:solidFill>
              </a:rPr>
              <a:t> for studying </a:t>
            </a:r>
            <a:r>
              <a:rPr lang="fr-FR" sz="2800" b="1" dirty="0" smtClean="0">
                <a:solidFill>
                  <a:schemeClr val="bg1"/>
                </a:solidFill>
              </a:rPr>
              <a:t>SASE-FEL </a:t>
            </a:r>
            <a:r>
              <a:rPr lang="fr-FR" sz="2800" b="1" dirty="0" err="1">
                <a:solidFill>
                  <a:schemeClr val="bg1"/>
                </a:solidFill>
              </a:rPr>
              <a:t>based</a:t>
            </a:r>
            <a:r>
              <a:rPr lang="fr-FR" sz="2800" b="1" dirty="0">
                <a:solidFill>
                  <a:schemeClr val="bg1"/>
                </a:solidFill>
              </a:rPr>
              <a:t> X-ray </a:t>
            </a:r>
            <a:r>
              <a:rPr lang="fr-FR" sz="2800" b="1" dirty="0" smtClean="0">
                <a:solidFill>
                  <a:schemeClr val="bg1"/>
                </a:solidFill>
              </a:rPr>
              <a:t>source 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 by designing, constructing and commissioning 2 C-band (f=5712 MHz) TW high-gradient accelerating structures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Work Breakdown:	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WP8.1 : Study of SPARC upgrade in Energy (INFN)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WP8.2 : RF Low level Electronics for SPARC (PSI)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WP8.3 : Construction and test of 2 C-band sections (INFN)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1299" y="5621178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5" y="4945271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01299" y="5221068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2013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4631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85194" y="76505"/>
            <a:ext cx="2595583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WP8 - HGA</a:t>
            </a:r>
          </a:p>
        </p:txBody>
      </p:sp>
      <p:sp>
        <p:nvSpPr>
          <p:cNvPr id="5" name="Bouton d'action : Retour 4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61595" y="1052736"/>
            <a:ext cx="8686800" cy="6492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it-IT" sz="2800" b="1" dirty="0" smtClean="0">
                <a:solidFill>
                  <a:schemeClr val="bg1"/>
                </a:solidFill>
              </a:rPr>
              <a:t>Status of C-band (5712 MHz) TW accelerating sections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395536" y="1844824"/>
            <a:ext cx="9001000" cy="50405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2000" dirty="0" smtClean="0">
                <a:solidFill>
                  <a:schemeClr val="bg1"/>
                </a:solidFill>
              </a:rPr>
              <a:t>Design of TW structures for SPARC 	</a:t>
            </a:r>
          </a:p>
          <a:p>
            <a:endParaRPr lang="it-IT" sz="20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Realization of a prototype with a reduced number of cells</a:t>
            </a:r>
          </a:p>
          <a:p>
            <a:endParaRPr lang="it-IT" sz="20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Test at high power @ KEK of the prototype	</a:t>
            </a: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Tuning of the prototype</a:t>
            </a:r>
          </a:p>
          <a:p>
            <a:pPr marL="0" indent="0">
              <a:buNone/>
            </a:pPr>
            <a:endParaRPr lang="it-IT" sz="2400" dirty="0" smtClean="0">
              <a:solidFill>
                <a:schemeClr val="bg1"/>
              </a:solidFill>
            </a:endParaRPr>
          </a:p>
          <a:p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Inspection of the cells and coupler status after </a:t>
            </a:r>
          </a:p>
          <a:p>
            <a:pPr marL="0" indent="0">
              <a:buNone/>
            </a:pPr>
            <a:r>
              <a:rPr lang="it-IT" sz="2000" dirty="0" smtClean="0">
                <a:solidFill>
                  <a:schemeClr val="bg1"/>
                </a:solidFill>
              </a:rPr>
              <a:t>      high power RF tests </a:t>
            </a:r>
          </a:p>
          <a:p>
            <a:pPr marL="0" indent="0">
              <a:buFontTx/>
              <a:buNone/>
            </a:pPr>
            <a:r>
              <a:rPr lang="it-IT" sz="2000" dirty="0" smtClean="0">
                <a:solidFill>
                  <a:schemeClr val="bg1"/>
                </a:solidFill>
              </a:rPr>
              <a:t>					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3" descr="C:\Higo\2010\C-band\C-band High Gradiennt Test at KEK\Summary\All setup SKIP and Frascati test 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216" y="3014987"/>
            <a:ext cx="1542040" cy="1710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fig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94" y="4005163"/>
            <a:ext cx="2068290" cy="15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88" y="5110443"/>
            <a:ext cx="2513272" cy="173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 descr="Description : fig13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995" y="1484784"/>
            <a:ext cx="1709760" cy="134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" y="1844824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" y="2696388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8" y="4597078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3" y="3613934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aleksan\Local Settings\Temporary Internet Files\Content.IE5\8J9IUFCP\MC90043471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9" y="5580829"/>
            <a:ext cx="388854" cy="25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2012-04-04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3821" r="12878" b="6676"/>
          <a:stretch>
            <a:fillRect/>
          </a:stretch>
        </p:blipFill>
        <p:spPr bwMode="auto">
          <a:xfrm>
            <a:off x="7126849" y="2222581"/>
            <a:ext cx="1921546" cy="158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007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85194" y="76505"/>
            <a:ext cx="2595583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WP8 - HGA</a:t>
            </a:r>
          </a:p>
        </p:txBody>
      </p:sp>
      <p:sp>
        <p:nvSpPr>
          <p:cNvPr id="5" name="Bouton d'action : Retour 4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61595" y="1160748"/>
            <a:ext cx="8686800" cy="1008112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it-IT" sz="2800" b="1" dirty="0" smtClean="0">
                <a:solidFill>
                  <a:schemeClr val="bg1"/>
                </a:solidFill>
              </a:rPr>
              <a:t>Status of C-band (5712 MHz) TW accelerating sections</a:t>
            </a:r>
          </a:p>
          <a:p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progress)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457200" y="2511149"/>
            <a:ext cx="8485978" cy="359703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000" b="1" dirty="0">
                <a:solidFill>
                  <a:schemeClr val="bg1"/>
                </a:solidFill>
              </a:rPr>
              <a:t>F</a:t>
            </a:r>
            <a:r>
              <a:rPr lang="it-IT" sz="3000" b="1" dirty="0" smtClean="0">
                <a:solidFill>
                  <a:schemeClr val="bg1"/>
                </a:solidFill>
              </a:rPr>
              <a:t>irst accelerating structure :</a:t>
            </a:r>
          </a:p>
          <a:p>
            <a:pPr lvl="1"/>
            <a:r>
              <a:rPr lang="it-IT" sz="2600" dirty="0" smtClean="0">
                <a:solidFill>
                  <a:schemeClr val="bg1"/>
                </a:solidFill>
              </a:rPr>
              <a:t>The cells have been fabricated and are beeing </a:t>
            </a:r>
            <a:r>
              <a:rPr lang="it-IT" sz="2600" b="1" dirty="0" smtClean="0">
                <a:solidFill>
                  <a:schemeClr val="bg1"/>
                </a:solidFill>
              </a:rPr>
              <a:t>brazed</a:t>
            </a:r>
          </a:p>
          <a:p>
            <a:pPr lvl="1"/>
            <a:r>
              <a:rPr lang="it-IT" sz="2600" dirty="0" smtClean="0">
                <a:solidFill>
                  <a:schemeClr val="bg1"/>
                </a:solidFill>
              </a:rPr>
              <a:t>The </a:t>
            </a:r>
            <a:r>
              <a:rPr lang="it-IT" sz="2600" b="1" dirty="0" smtClean="0">
                <a:solidFill>
                  <a:schemeClr val="bg1"/>
                </a:solidFill>
              </a:rPr>
              <a:t>input/output couplers </a:t>
            </a:r>
            <a:r>
              <a:rPr lang="it-IT" sz="2600" dirty="0" smtClean="0">
                <a:solidFill>
                  <a:schemeClr val="bg1"/>
                </a:solidFill>
              </a:rPr>
              <a:t>have been fabricated and the brazing is in progress </a:t>
            </a:r>
          </a:p>
          <a:p>
            <a:r>
              <a:rPr lang="it-IT" sz="3000" b="1" dirty="0" smtClean="0">
                <a:solidFill>
                  <a:schemeClr val="bg1"/>
                </a:solidFill>
              </a:rPr>
              <a:t>Second </a:t>
            </a:r>
            <a:r>
              <a:rPr lang="it-IT" sz="3000" b="1" dirty="0">
                <a:solidFill>
                  <a:schemeClr val="bg1"/>
                </a:solidFill>
              </a:rPr>
              <a:t>accelerating structure :</a:t>
            </a:r>
          </a:p>
          <a:p>
            <a:pPr lvl="1"/>
            <a:r>
              <a:rPr lang="it-IT" sz="2600" dirty="0" smtClean="0">
                <a:solidFill>
                  <a:schemeClr val="bg1"/>
                </a:solidFill>
              </a:rPr>
              <a:t>The cells are under fabrication</a:t>
            </a:r>
            <a:endParaRPr lang="en-US" sz="2600" dirty="0">
              <a:solidFill>
                <a:schemeClr val="bg1"/>
              </a:solidFill>
            </a:endParaRPr>
          </a:p>
          <a:p>
            <a:pPr lvl="1"/>
            <a:r>
              <a:rPr lang="it-IT" sz="2600" dirty="0" smtClean="0">
                <a:solidFill>
                  <a:schemeClr val="bg1"/>
                </a:solidFill>
              </a:rPr>
              <a:t>The </a:t>
            </a:r>
            <a:r>
              <a:rPr lang="it-IT" sz="2600" b="1" dirty="0" smtClean="0">
                <a:solidFill>
                  <a:schemeClr val="bg1"/>
                </a:solidFill>
              </a:rPr>
              <a:t>input/output couplers </a:t>
            </a:r>
            <a:r>
              <a:rPr lang="it-IT" sz="2600" dirty="0" smtClean="0">
                <a:solidFill>
                  <a:schemeClr val="bg1"/>
                </a:solidFill>
              </a:rPr>
              <a:t>are under fabrication</a:t>
            </a:r>
            <a:endParaRPr lang="en-US" sz="2600" dirty="0" smtClean="0">
              <a:solidFill>
                <a:schemeClr val="bg1"/>
              </a:solidFill>
            </a:endParaRPr>
          </a:p>
          <a:p>
            <a:pPr marL="0" indent="0">
              <a:buFontTx/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58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534587" y="76505"/>
            <a:ext cx="3296800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WP9 - TIHPAC</a:t>
            </a:r>
          </a:p>
        </p:txBody>
      </p:sp>
      <p:sp>
        <p:nvSpPr>
          <p:cNvPr id="5" name="Bouton d'action : Retour 4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0271" y="2294608"/>
            <a:ext cx="4907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9.1 </a:t>
            </a:r>
            <a:r>
              <a:rPr lang="en-US" sz="2400" b="1" dirty="0" smtClean="0">
                <a:solidFill>
                  <a:schemeClr val="bg1"/>
                </a:solidFill>
              </a:rPr>
              <a:t>Design Multi </a:t>
            </a:r>
            <a:r>
              <a:rPr lang="en-US" sz="2400" b="1" dirty="0">
                <a:solidFill>
                  <a:schemeClr val="bg1"/>
                </a:solidFill>
              </a:rPr>
              <a:t>MW Irradiation Facility for complex target </a:t>
            </a:r>
            <a:r>
              <a:rPr lang="en-US" sz="2400" b="1" dirty="0" smtClean="0">
                <a:solidFill>
                  <a:schemeClr val="bg1"/>
                </a:solidFill>
              </a:rPr>
              <a:t>testing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052736"/>
            <a:ext cx="8763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TIHPAC: Test Infrastructure for High Power Accelerator Components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0998" y="2096852"/>
            <a:ext cx="3736741" cy="174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Poster_Extra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293097"/>
            <a:ext cx="6839743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863588" y="3857283"/>
            <a:ext cx="7200799" cy="5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Preliminary liquid concept Engineering detail</a:t>
            </a:r>
          </a:p>
        </p:txBody>
      </p:sp>
    </p:spTree>
    <p:extLst>
      <p:ext uri="{BB962C8B-B14F-4D97-AF65-F5344CB8AC3E}">
        <p14:creationId xmlns:p14="http://schemas.microsoft.com/office/powerpoint/2010/main" val="2783827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Text Box 2"/>
          <p:cNvSpPr txBox="1">
            <a:spLocks noChangeArrowheads="1"/>
          </p:cNvSpPr>
          <p:nvPr/>
        </p:nvSpPr>
        <p:spPr bwMode="auto">
          <a:xfrm>
            <a:off x="2570163" y="0"/>
            <a:ext cx="3741737" cy="5191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0000" tIns="46800" rIns="90000" bIns="46800">
            <a:spAutoFit/>
          </a:bodyPr>
          <a:lstStyle/>
          <a:p>
            <a:r>
              <a:rPr lang="en-US" sz="2800" b="1" dirty="0"/>
              <a:t>The use of Accelerators</a:t>
            </a:r>
            <a:endParaRPr lang="fr-FR" sz="2800" b="1" dirty="0"/>
          </a:p>
        </p:txBody>
      </p:sp>
      <p:sp>
        <p:nvSpPr>
          <p:cNvPr id="390161" name="Text Box 17"/>
          <p:cNvSpPr txBox="1">
            <a:spLocks noChangeArrowheads="1"/>
          </p:cNvSpPr>
          <p:nvPr/>
        </p:nvSpPr>
        <p:spPr bwMode="auto">
          <a:xfrm>
            <a:off x="274638" y="6062663"/>
            <a:ext cx="8591550" cy="822325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sz="2400" b="1" dirty="0"/>
              <a:t>This « </a:t>
            </a:r>
            <a:r>
              <a:rPr lang="fr-FR" sz="2400" b="1" dirty="0" err="1"/>
              <a:t>market</a:t>
            </a:r>
            <a:r>
              <a:rPr lang="fr-FR" sz="2400" b="1" dirty="0"/>
              <a:t> » </a:t>
            </a:r>
            <a:r>
              <a:rPr lang="fr-FR" sz="2400" b="1" dirty="0" err="1"/>
              <a:t>represents</a:t>
            </a:r>
            <a:r>
              <a:rPr lang="fr-FR" sz="2400" b="1" dirty="0"/>
              <a:t> ~15 000 M€ for the </a:t>
            </a:r>
            <a:r>
              <a:rPr lang="fr-FR" sz="2400" b="1" dirty="0" err="1"/>
              <a:t>next</a:t>
            </a:r>
            <a:r>
              <a:rPr lang="fr-FR" sz="2400" b="1" dirty="0"/>
              <a:t> 15 </a:t>
            </a:r>
            <a:r>
              <a:rPr lang="fr-FR" sz="2400" b="1" dirty="0" err="1"/>
              <a:t>years</a:t>
            </a:r>
            <a:r>
              <a:rPr lang="fr-FR" sz="2400" b="1" dirty="0"/>
              <a:t>, i.e. </a:t>
            </a:r>
          </a:p>
          <a:p>
            <a:r>
              <a:rPr lang="fr-FR" sz="2400" b="1" dirty="0">
                <a:solidFill>
                  <a:srgbClr val="FF0000"/>
                </a:solidFill>
              </a:rPr>
              <a:t>~1 000M€/</a:t>
            </a:r>
            <a:r>
              <a:rPr lang="fr-FR" sz="2400" b="1" dirty="0" err="1">
                <a:solidFill>
                  <a:srgbClr val="FF0000"/>
                </a:solidFill>
              </a:rPr>
              <a:t>year</a:t>
            </a:r>
            <a:endParaRPr lang="fr-FR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90229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60087"/>
              </p:ext>
            </p:extLst>
          </p:nvPr>
        </p:nvGraphicFramePr>
        <p:xfrm>
          <a:off x="519057" y="1493811"/>
          <a:ext cx="8097895" cy="2911311"/>
        </p:xfrm>
        <a:graphic>
          <a:graphicData uri="http://schemas.openxmlformats.org/drawingml/2006/table">
            <a:tbl>
              <a:tblPr/>
              <a:tblGrid>
                <a:gridCol w="1497033"/>
                <a:gridCol w="2117754"/>
                <a:gridCol w="2300319"/>
                <a:gridCol w="2182789"/>
              </a:tblGrid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projects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Science field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Beam type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Estimated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cost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</a:tr>
              <a:tr h="4079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LHC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Particle Physics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3700M€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FAIR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Nuclear Physics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Proton /ion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1200M€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</a:tr>
              <a:tr h="441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XFEL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multi fields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electron </a:t>
                      </a: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a</a:t>
                      </a: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photon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ingdings 3" pitchFamily="18" charset="2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1050M€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ESS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multi fields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Proton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a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1450M$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</a:tr>
              <a:tr h="249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IFMIF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Fusion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Deuton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a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1000M€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</a:tr>
              <a:tr h="249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MYRRHA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Transmutation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Proton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ingdings 3" pitchFamily="18" charset="2"/>
                        </a:rPr>
                        <a:t>a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neutron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700M€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67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90201" name="Text Box 57"/>
          <p:cNvSpPr txBox="1">
            <a:spLocks noChangeArrowheads="1"/>
          </p:cNvSpPr>
          <p:nvPr/>
        </p:nvSpPr>
        <p:spPr bwMode="auto">
          <a:xfrm>
            <a:off x="373005" y="873090"/>
            <a:ext cx="1238250" cy="396875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fr-FR" b="1"/>
              <a:t>Examples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63466" y="5108598"/>
            <a:ext cx="8687058" cy="830997"/>
          </a:xfrm>
          <a:prstGeom prst="rect">
            <a:avLst/>
          </a:prstGeom>
          <a:solidFill>
            <a:srgbClr val="00CCFF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In past 50 years, about 1/3 of Physics Nobel Prizes are rewarding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work based on or carried out with accelerators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Bouton d'action : Retour 6">
            <a:hlinkClick r:id="rId3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534587" y="76505"/>
            <a:ext cx="3296800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WP9 - TIHPAC</a:t>
            </a:r>
          </a:p>
        </p:txBody>
      </p:sp>
      <p:sp>
        <p:nvSpPr>
          <p:cNvPr id="5" name="Bouton d'action : Retour 4">
            <a:hlinkClick r:id="rId2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2905" y="1412776"/>
            <a:ext cx="8388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9.2 Design </a:t>
            </a:r>
            <a:r>
              <a:rPr lang="en-US" sz="2400" b="1" dirty="0">
                <a:solidFill>
                  <a:schemeClr val="bg1"/>
                </a:solidFill>
              </a:rPr>
              <a:t>of a fully equipped low beta Cavities Test </a:t>
            </a:r>
            <a:r>
              <a:rPr lang="en-US" sz="2400" b="1" dirty="0" smtClean="0">
                <a:solidFill>
                  <a:schemeClr val="bg1"/>
                </a:solidFill>
              </a:rPr>
              <a:t>Cryostat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17" descr="AP04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 bwMode="auto">
          <a:xfrm>
            <a:off x="251520" y="3789040"/>
            <a:ext cx="2016224" cy="1764373"/>
          </a:xfrm>
          <a:prstGeom prst="rect">
            <a:avLst/>
          </a:prstGeom>
          <a:noFill/>
        </p:spPr>
      </p:pic>
      <p:pic>
        <p:nvPicPr>
          <p:cNvPr id="9" name="Picture 126" descr="Ens-cavite-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228778"/>
            <a:ext cx="3290532" cy="1629222"/>
          </a:xfrm>
          <a:prstGeom prst="rect">
            <a:avLst/>
          </a:prstGeom>
          <a:noFill/>
        </p:spPr>
      </p:pic>
      <p:pic>
        <p:nvPicPr>
          <p:cNvPr id="10" name="Picture 27" descr="64"/>
          <p:cNvPicPr>
            <a:picLocks noChangeAspect="1" noChangeArrowheads="1"/>
          </p:cNvPicPr>
          <p:nvPr/>
        </p:nvPicPr>
        <p:blipFill>
          <a:blip r:embed="rId5" cstate="print"/>
          <a:srcRect r="581"/>
          <a:stretch>
            <a:fillRect/>
          </a:stretch>
        </p:blipFill>
        <p:spPr bwMode="auto">
          <a:xfrm>
            <a:off x="3923928" y="4951412"/>
            <a:ext cx="1562100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coupe-4-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070333"/>
            <a:ext cx="993676" cy="278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7" cstate="print"/>
          <a:srcRect l="31345" r="31386"/>
          <a:stretch>
            <a:fillRect/>
          </a:stretch>
        </p:blipFill>
        <p:spPr bwMode="auto">
          <a:xfrm>
            <a:off x="6660232" y="4121150"/>
            <a:ext cx="11509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 l="41534" t="6973" r="38561" b="9355"/>
          <a:stretch>
            <a:fillRect/>
          </a:stretch>
        </p:blipFill>
        <p:spPr bwMode="auto">
          <a:xfrm>
            <a:off x="7877860" y="3819263"/>
            <a:ext cx="1266140" cy="30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0" y="371703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/>
            <a:r>
              <a:rPr lang="en-US" sz="1600" b="1" dirty="0" smtClean="0"/>
              <a:t>Triple spoke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267744" y="647482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/>
            <a:r>
              <a:rPr lang="en-US" sz="1600" b="1" dirty="0" smtClean="0">
                <a:solidFill>
                  <a:schemeClr val="bg1"/>
                </a:solidFill>
              </a:rPr>
              <a:t>HWR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067944" y="460261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/>
            <a:r>
              <a:rPr lang="en-US" sz="1600" b="1" dirty="0" smtClean="0">
                <a:solidFill>
                  <a:schemeClr val="bg1"/>
                </a:solidFill>
              </a:rPr>
              <a:t>Single spoke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724128" y="378904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/>
            <a:r>
              <a:rPr lang="en-US" sz="1600" b="1" dirty="0" smtClean="0">
                <a:solidFill>
                  <a:schemeClr val="bg1"/>
                </a:solidFill>
              </a:rPr>
              <a:t>QWR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804248" y="378904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/>
            <a:r>
              <a:rPr lang="en-US" sz="1600" b="1" dirty="0" smtClean="0">
                <a:solidFill>
                  <a:schemeClr val="bg1"/>
                </a:solidFill>
              </a:rPr>
              <a:t>HWR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100392" y="352249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indent="-14288"/>
            <a:r>
              <a:rPr lang="en-US" sz="1600" b="1" dirty="0" smtClean="0">
                <a:solidFill>
                  <a:schemeClr val="bg1"/>
                </a:solidFill>
              </a:rPr>
              <a:t>QWR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77136" y="2579758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Challenge </a:t>
            </a:r>
            <a:r>
              <a:rPr lang="fr-FR" sz="2400" b="1" dirty="0" err="1" smtClean="0">
                <a:solidFill>
                  <a:schemeClr val="bg1"/>
                </a:solidFill>
              </a:rPr>
              <a:t>is</a:t>
            </a:r>
            <a:r>
              <a:rPr lang="fr-FR" sz="2400" b="1" dirty="0" smtClean="0">
                <a:solidFill>
                  <a:schemeClr val="bg1"/>
                </a:solidFill>
              </a:rPr>
              <a:t> to </a:t>
            </a:r>
            <a:r>
              <a:rPr lang="fr-FR" sz="2400" b="1" dirty="0" err="1" smtClean="0">
                <a:solidFill>
                  <a:schemeClr val="bg1"/>
                </a:solidFill>
              </a:rPr>
              <a:t>develop</a:t>
            </a:r>
            <a:r>
              <a:rPr lang="fr-FR" sz="2400" b="1" dirty="0" smtClean="0">
                <a:solidFill>
                  <a:schemeClr val="bg1"/>
                </a:solidFill>
              </a:rPr>
              <a:t> a versatile test </a:t>
            </a:r>
            <a:r>
              <a:rPr lang="fr-FR" sz="2400" b="1" dirty="0" err="1" smtClean="0">
                <a:solidFill>
                  <a:schemeClr val="bg1"/>
                </a:solidFill>
              </a:rPr>
              <a:t>facility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allowing</a:t>
            </a:r>
            <a:r>
              <a:rPr lang="fr-FR" sz="2400" b="1" dirty="0" smtClean="0">
                <a:solidFill>
                  <a:schemeClr val="bg1"/>
                </a:solidFill>
              </a:rPr>
              <a:t> one to test </a:t>
            </a:r>
            <a:r>
              <a:rPr lang="fr-FR" sz="2400" b="1" dirty="0" err="1" smtClean="0">
                <a:solidFill>
                  <a:schemeClr val="bg1"/>
                </a:solidFill>
              </a:rPr>
              <a:t>different</a:t>
            </a:r>
            <a:r>
              <a:rPr lang="fr-FR" sz="2400" b="1" dirty="0" smtClean="0">
                <a:solidFill>
                  <a:schemeClr val="bg1"/>
                </a:solidFill>
              </a:rPr>
              <a:t> types of </a:t>
            </a:r>
            <a:r>
              <a:rPr lang="fr-FR" sz="2400" b="1" dirty="0" err="1" smtClean="0">
                <a:solidFill>
                  <a:schemeClr val="bg1"/>
                </a:solidFill>
              </a:rPr>
              <a:t>cavities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20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500473" y="76505"/>
            <a:ext cx="3365025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" y="10887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it-IT" sz="2400" b="1" dirty="0" smtClean="0">
                <a:solidFill>
                  <a:schemeClr val="bg1"/>
                </a:solidFill>
              </a:rPr>
              <a:t>WP1: </a:t>
            </a:r>
            <a:r>
              <a:rPr lang="fr-FR" sz="2400" b="1" dirty="0" err="1">
                <a:solidFill>
                  <a:schemeClr val="bg1"/>
                </a:solidFill>
              </a:rPr>
              <a:t>Besides</a:t>
            </a:r>
            <a:r>
              <a:rPr lang="fr-FR" sz="2400" b="1" dirty="0">
                <a:solidFill>
                  <a:schemeClr val="bg1"/>
                </a:solidFill>
              </a:rPr>
              <a:t> the maintenance of </a:t>
            </a:r>
            <a:r>
              <a:rPr lang="fr-FR" sz="2400" b="1" dirty="0" err="1" smtClean="0">
                <a:solidFill>
                  <a:schemeClr val="bg1"/>
                </a:solidFill>
              </a:rPr>
              <a:t>external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>
                <a:solidFill>
                  <a:schemeClr val="bg1"/>
                </a:solidFill>
              </a:rPr>
              <a:t>and </a:t>
            </a:r>
            <a:r>
              <a:rPr lang="fr-FR" sz="2400" b="1" dirty="0" err="1">
                <a:solidFill>
                  <a:schemeClr val="bg1"/>
                </a:solidFill>
              </a:rPr>
              <a:t>internal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Websites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://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www.eu-tiara.eu</a:t>
            </a: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chemeClr val="bg1"/>
                </a:solidFill>
              </a:rPr>
              <a:t>as </a:t>
            </a:r>
            <a:r>
              <a:rPr lang="fr-FR" sz="2400" b="1" dirty="0" err="1" smtClean="0">
                <a:solidFill>
                  <a:schemeClr val="bg1"/>
                </a:solidFill>
              </a:rPr>
              <a:t>well</a:t>
            </a:r>
            <a:r>
              <a:rPr lang="fr-FR" sz="2400" b="1" dirty="0" smtClean="0">
                <a:solidFill>
                  <a:schemeClr val="bg1"/>
                </a:solidFill>
              </a:rPr>
              <a:t> as the documentation </a:t>
            </a:r>
            <a:r>
              <a:rPr lang="fr-FR" sz="2400" b="1" dirty="0" err="1" smtClean="0">
                <a:solidFill>
                  <a:schemeClr val="bg1"/>
                </a:solidFill>
              </a:rPr>
              <a:t>database</a:t>
            </a:r>
            <a:r>
              <a:rPr lang="fr-FR" sz="2400" b="1" dirty="0" smtClean="0">
                <a:solidFill>
                  <a:schemeClr val="bg1"/>
                </a:solidFill>
              </a:rPr>
              <a:t> (38 documents </a:t>
            </a:r>
            <a:r>
              <a:rPr lang="fr-FR" sz="2400" b="1" dirty="0" err="1" smtClean="0">
                <a:solidFill>
                  <a:schemeClr val="bg1"/>
                </a:solidFill>
              </a:rPr>
              <a:t>so</a:t>
            </a:r>
            <a:r>
              <a:rPr lang="fr-FR" sz="2400" b="1" dirty="0" smtClean="0">
                <a:solidFill>
                  <a:schemeClr val="bg1"/>
                </a:solidFill>
              </a:rPr>
              <a:t> far), </a:t>
            </a:r>
            <a:r>
              <a:rPr lang="fr-FR" sz="2400" b="1" dirty="0" err="1" smtClean="0">
                <a:solidFill>
                  <a:schemeClr val="bg1"/>
                </a:solidFill>
              </a:rPr>
              <a:t>some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</a:rPr>
              <a:t>other achievements for </a:t>
            </a:r>
            <a:r>
              <a:rPr lang="it-IT" sz="2400" b="1" dirty="0" smtClean="0">
                <a:solidFill>
                  <a:schemeClr val="bg1"/>
                </a:solidFill>
              </a:rPr>
              <a:t>communication: </a:t>
            </a:r>
            <a:endParaRPr lang="en-US" sz="2400" b="1" dirty="0">
              <a:solidFill>
                <a:schemeClr val="bg1"/>
              </a:solidFill>
            </a:endParaRPr>
          </a:p>
          <a:p>
            <a:pPr algn="l"/>
            <a:endParaRPr lang="fr-FR" sz="2400" b="1" dirty="0" smtClean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" y="4725144"/>
            <a:ext cx="3765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</a:t>
            </a:r>
          </a:p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Brochure &amp;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Society »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47664" y="2835516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Newsletter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3" descr="D:\TEMP\TIARA\Communication\logoAccNew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29" y="2558517"/>
            <a:ext cx="37719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13070" y="3311863"/>
            <a:ext cx="3793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linkClick r:id="rId4"/>
              </a:rPr>
              <a:t>http://www.acceleratingnews.eu</a:t>
            </a:r>
            <a:r>
              <a:rPr lang="fr-FR" b="1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379" y="3979360"/>
            <a:ext cx="5669430" cy="267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Bouton d'action : Retour 12">
            <a:hlinkClick r:id="rId6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678" y="6452221"/>
            <a:ext cx="8039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hlinkClick r:id="rId7"/>
              </a:rPr>
              <a:t>http://www.eu-tiara.eu/Communication/brochureAFS/index.htm#/</a:t>
            </a:r>
            <a:r>
              <a:rPr lang="fr-FR" b="1" dirty="0" smtClean="0">
                <a:solidFill>
                  <a:schemeClr val="bg1"/>
                </a:solidFill>
                <a:hlinkClick r:id="rId7"/>
              </a:rPr>
              <a:t>2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33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95985" y="76505"/>
            <a:ext cx="337400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Timelines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-432556" y="1916832"/>
            <a:ext cx="5035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Font typeface="Wingdings" pitchFamily="2" charset="2"/>
              <a:buChar char="Ø"/>
            </a:pP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fficial </a:t>
            </a:r>
            <a:r>
              <a:rPr lang="fr-FR" sz="2400" b="1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  <a:r>
              <a:rPr lang="fr-FR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1/1/2011</a:t>
            </a:r>
            <a:endParaRPr lang="en-US" sz="24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l">
              <a:buFont typeface="Wingdings" pitchFamily="2" charset="2"/>
              <a:buChar char="Ø"/>
            </a:pPr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23-24, 2011</a:t>
            </a:r>
            <a:r>
              <a:rPr lang="en-US" sz="2400" b="1" dirty="0" smtClean="0">
                <a:solidFill>
                  <a:srgbClr val="FFFFFF"/>
                </a:solidFill>
              </a:rPr>
              <a:t>: </a:t>
            </a:r>
          </a:p>
          <a:p>
            <a:pPr lvl="1" algn="l"/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</a:rPr>
              <a:t>   TIARA-PP 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Kickoff at CERN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8-9, 2011: </a:t>
            </a:r>
          </a:p>
          <a:p>
            <a:pPr lvl="1" algn="l"/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Governing Council in Uppsala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724588" y="1232755"/>
            <a:ext cx="8455924" cy="5543739"/>
            <a:chOff x="616576" y="1232755"/>
            <a:chExt cx="8455924" cy="5543739"/>
          </a:xfrm>
        </p:grpSpPr>
        <p:graphicFrame>
          <p:nvGraphicFramePr>
            <p:cNvPr id="3" name="Obje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4564533"/>
                </p:ext>
              </p:extLst>
            </p:nvPr>
          </p:nvGraphicFramePr>
          <p:xfrm>
            <a:off x="5152903" y="1232755"/>
            <a:ext cx="3919597" cy="5543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Acrobat Document" r:id="rId3" imgW="8020002" imgH="11343918" progId="AcroExch.Document.7">
                    <p:embed/>
                  </p:oleObj>
                </mc:Choice>
                <mc:Fallback>
                  <p:oleObj name="Acrobat Document" r:id="rId3" imgW="8020002" imgH="11343918" progId="AcroExch.Document.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152903" y="1232755"/>
                          <a:ext cx="3919597" cy="55437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ZoneTexte 7"/>
            <p:cNvSpPr txBox="1"/>
            <p:nvPr/>
          </p:nvSpPr>
          <p:spPr>
            <a:xfrm>
              <a:off x="616576" y="4043573"/>
              <a:ext cx="31108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 err="1" smtClean="0">
                  <a:solidFill>
                    <a:schemeClr val="bg1"/>
                  </a:solidFill>
                </a:rPr>
                <a:t>Mid-Term</a:t>
              </a:r>
              <a:r>
                <a:rPr lang="fr-FR" sz="2800" b="1" dirty="0" smtClean="0">
                  <a:solidFill>
                    <a:schemeClr val="bg1"/>
                  </a:solidFill>
                </a:rPr>
                <a:t> Meeting</a:t>
              </a:r>
              <a:endParaRPr lang="fr-FR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Flèche droite rayée 8"/>
            <p:cNvSpPr/>
            <p:nvPr/>
          </p:nvSpPr>
          <p:spPr bwMode="auto">
            <a:xfrm>
              <a:off x="3808610" y="4072319"/>
              <a:ext cx="1146961" cy="494474"/>
            </a:xfrm>
            <a:prstGeom prst="stripedRightArrow">
              <a:avLst/>
            </a:prstGeom>
            <a:solidFill>
              <a:srgbClr val="FFFF00">
                <a:alpha val="67000"/>
              </a:srgbClr>
            </a:solidFill>
            <a:ln w="9525" cap="flat" cmpd="sng" algn="ctr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-432556" y="4415339"/>
            <a:ext cx="61566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>
              <a:buFont typeface="Wingdings" pitchFamily="2" charset="2"/>
              <a:buChar char="Ø"/>
            </a:pP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November 27, 2012: </a:t>
            </a:r>
          </a:p>
          <a:p>
            <a:pPr lvl="1" algn="l"/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Governing Council in CERN</a:t>
            </a:r>
          </a:p>
          <a:p>
            <a:pPr marL="800100" lvl="1" indent="-342900" algn="l">
              <a:buFont typeface="Wingdings" pitchFamily="2" charset="2"/>
              <a:buChar char="Ø"/>
            </a:pP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4-5, 2013</a:t>
            </a:r>
          </a:p>
          <a:p>
            <a:pPr lvl="1" algn="l"/>
            <a:r>
              <a: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Governing </a:t>
            </a:r>
            <a:r>
              <a: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 in </a:t>
            </a:r>
            <a:r>
              <a:rPr lang="en-US" sz="24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Frascati</a:t>
            </a:r>
            <a:endParaRPr lang="en-US" sz="24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>
              <a:buFont typeface="Wingdings" pitchFamily="2" charset="2"/>
              <a:buChar char="Ø"/>
            </a:pP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25-28, 2013</a:t>
            </a:r>
          </a:p>
          <a:p>
            <a:pPr lvl="1" algn="l"/>
            <a:r>
              <a:rPr 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General Meeting </a:t>
            </a:r>
            <a:r>
              <a:rPr lang="en-US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Daresbury</a:t>
            </a:r>
            <a:r>
              <a:rPr 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6379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05395" y="0"/>
            <a:ext cx="4955203" cy="1200329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Interactions with </a:t>
            </a:r>
          </a:p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concerned communities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6831" y="1304764"/>
            <a:ext cx="696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dirty="0" err="1" smtClean="0">
                <a:solidFill>
                  <a:schemeClr val="bg1"/>
                </a:solidFill>
              </a:rPr>
              <a:t>Strong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I</a:t>
            </a:r>
            <a:r>
              <a:rPr lang="fr-FR" sz="2400" b="1" dirty="0" err="1" smtClean="0">
                <a:solidFill>
                  <a:schemeClr val="bg1"/>
                </a:solidFill>
              </a:rPr>
              <a:t>nterest</a:t>
            </a:r>
            <a:r>
              <a:rPr lang="fr-FR" sz="2400" b="1" dirty="0" smtClean="0">
                <a:solidFill>
                  <a:schemeClr val="bg1"/>
                </a:solidFill>
              </a:rPr>
              <a:t> for TIARA </a:t>
            </a:r>
            <a:r>
              <a:rPr lang="fr-FR" sz="2400" b="1" dirty="0" err="1" smtClean="0">
                <a:solidFill>
                  <a:schemeClr val="bg1"/>
                </a:solidFill>
              </a:rPr>
              <a:t>from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many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communities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3" name="Étoile à 4 branches 12"/>
          <p:cNvSpPr/>
          <p:nvPr/>
        </p:nvSpPr>
        <p:spPr bwMode="auto">
          <a:xfrm>
            <a:off x="107504" y="1304764"/>
            <a:ext cx="370800" cy="468052"/>
          </a:xfrm>
          <a:prstGeom prst="star4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253226"/>
              </p:ext>
            </p:extLst>
          </p:nvPr>
        </p:nvGraphicFramePr>
        <p:xfrm>
          <a:off x="611560" y="1787015"/>
          <a:ext cx="8280921" cy="4720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4236"/>
                <a:gridCol w="1116124"/>
                <a:gridCol w="5040561"/>
              </a:tblGrid>
              <a:tr h="2638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Field/ community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Identified body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Main contact person</a:t>
                      </a:r>
                      <a:endParaRPr lang="fr-F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  <a:tr h="4484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Particle Physics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hlinkClick r:id="rId2"/>
                        </a:rPr>
                        <a:t>ECFA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Manfred Krammer (HEPHY), ECFA chair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  <a:tr h="351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Nuclear physics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u="sng" dirty="0" err="1">
                          <a:effectLst/>
                          <a:hlinkClick r:id="rId3"/>
                        </a:rPr>
                        <a:t>NuPECC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Angela </a:t>
                      </a:r>
                      <a:r>
                        <a:rPr lang="en-US" sz="1600" dirty="0" err="1">
                          <a:effectLst/>
                        </a:rPr>
                        <a:t>Bracco</a:t>
                      </a:r>
                      <a:r>
                        <a:rPr lang="en-US" sz="1600" dirty="0">
                          <a:effectLst/>
                        </a:rPr>
                        <a:t> (INFN Milano): </a:t>
                      </a:r>
                      <a:r>
                        <a:rPr lang="en-US" sz="1600" dirty="0" err="1">
                          <a:effectLst/>
                        </a:rPr>
                        <a:t>NuPECC</a:t>
                      </a:r>
                      <a:r>
                        <a:rPr lang="en-US" sz="1600" dirty="0">
                          <a:effectLst/>
                        </a:rPr>
                        <a:t> chair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  <a:tr h="4396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FEL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EuroFEL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Josef Feldhaus (DESY)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  <a:tr h="6271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Light sources</a:t>
                      </a:r>
                      <a:br>
                        <a:rPr lang="en-US" sz="1800" dirty="0" smtClean="0">
                          <a:effectLst/>
                        </a:rPr>
                      </a:br>
                      <a:r>
                        <a:rPr lang="en-US" sz="1800" dirty="0" smtClean="0">
                          <a:effectLst/>
                        </a:rPr>
                        <a:t>(3</a:t>
                      </a:r>
                      <a:r>
                        <a:rPr lang="en-US" sz="1800" baseline="30000" dirty="0" smtClean="0">
                          <a:effectLst/>
                        </a:rPr>
                        <a:t>rd</a:t>
                      </a:r>
                      <a:r>
                        <a:rPr lang="en-US" sz="1800" dirty="0" smtClean="0">
                          <a:effectLst/>
                        </a:rPr>
                        <a:t>, 4</a:t>
                      </a:r>
                      <a:r>
                        <a:rPr lang="en-US" sz="1800" baseline="30000" dirty="0" smtClean="0">
                          <a:effectLst/>
                        </a:rPr>
                        <a:t>th</a:t>
                      </a:r>
                      <a:r>
                        <a:rPr lang="en-US" sz="1800" dirty="0" smtClean="0">
                          <a:effectLst/>
                        </a:rPr>
                        <a:t> generation)</a:t>
                      </a:r>
                      <a:endParaRPr lang="fr-FR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hlinkClick r:id="rId4"/>
                        </a:rPr>
                        <a:t>ESRF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Pantaleo</a:t>
                      </a:r>
                      <a:r>
                        <a:rPr lang="en-US" sz="1600" dirty="0">
                          <a:effectLst/>
                        </a:rPr>
                        <a:t> Raimondi, Director Accelerator and Source Division ESRF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  <a:tr h="4396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Neutron sources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hlinkClick r:id="rId5"/>
                        </a:rPr>
                        <a:t>ESS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-Mats Lindroos, </a:t>
                      </a:r>
                      <a:r>
                        <a:rPr lang="es-ES" sz="1600" dirty="0">
                          <a:effectLst/>
                        </a:rPr>
                        <a:t>head of the ESS </a:t>
                      </a:r>
                      <a:r>
                        <a:rPr lang="es-ES" sz="1600" dirty="0" err="1">
                          <a:effectLst/>
                        </a:rPr>
                        <a:t>Accelerator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Division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endParaRPr lang="fr-FR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fr-FR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-Patrik Carlsson, director of  ESS </a:t>
                      </a:r>
                      <a:r>
                        <a:rPr lang="es-ES" sz="1600" dirty="0" err="1">
                          <a:effectLst/>
                        </a:rPr>
                        <a:t>Accelerator</a:t>
                      </a:r>
                      <a:r>
                        <a:rPr lang="es-ES" sz="1600" dirty="0">
                          <a:effectLst/>
                        </a:rPr>
                        <a:t> &amp; Target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  <a:tr h="4396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Medical applications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6"/>
                        </a:rPr>
                        <a:t>PTCOG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Alejandro </a:t>
                      </a:r>
                      <a:r>
                        <a:rPr lang="en-US" sz="1600" dirty="0" err="1">
                          <a:effectLst/>
                        </a:rPr>
                        <a:t>Mazal</a:t>
                      </a:r>
                      <a:r>
                        <a:rPr lang="en-US" sz="1600" dirty="0">
                          <a:effectLst/>
                        </a:rPr>
                        <a:t>, chair (until 1/05/12)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  <a:tr h="3517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ADSR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hlinkClick r:id="rId7"/>
                        </a:rPr>
                        <a:t>MYRRHA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Alex C. Mueller, chairman of the WAC subgroup on accelerators for MYRRHA, (SCK-CEN)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  <a:tr h="6459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Fusion energy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u="sng" dirty="0">
                          <a:effectLst/>
                          <a:hlinkClick r:id="rId8"/>
                        </a:rPr>
                        <a:t>F4E</a:t>
                      </a:r>
                      <a:r>
                        <a:rPr lang="en-US" sz="1800" u="sng" dirty="0">
                          <a:effectLst/>
                        </a:rPr>
                        <a:t>, (</a:t>
                      </a:r>
                      <a:r>
                        <a:rPr lang="en-US" sz="1800" u="sng" dirty="0">
                          <a:effectLst/>
                          <a:hlinkClick r:id="rId9"/>
                        </a:rPr>
                        <a:t>IFMIF</a:t>
                      </a:r>
                      <a:r>
                        <a:rPr lang="en-US" sz="1800" u="sng" dirty="0">
                          <a:effectLst/>
                        </a:rPr>
                        <a:t>)</a:t>
                      </a:r>
                      <a:endParaRPr lang="fr-FR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Roland </a:t>
                      </a:r>
                      <a:r>
                        <a:rPr lang="en-US" sz="1600" dirty="0" err="1">
                          <a:effectLst/>
                        </a:rPr>
                        <a:t>Heidinger</a:t>
                      </a:r>
                      <a:r>
                        <a:rPr lang="en-US" sz="1600" dirty="0">
                          <a:effectLst/>
                        </a:rPr>
                        <a:t> (KIT)</a:t>
                      </a:r>
                      <a:endParaRPr lang="fr-FR" sz="16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EU Technical Coordinator for IFMIF/EVEDA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572" marR="3957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70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536831" y="1304764"/>
            <a:ext cx="781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b="1" dirty="0" err="1" smtClean="0">
                <a:solidFill>
                  <a:schemeClr val="bg1"/>
                </a:solidFill>
              </a:rPr>
              <a:t>Some</a:t>
            </a:r>
            <a:r>
              <a:rPr lang="fr-FR" sz="2400" b="1" dirty="0" smtClean="0">
                <a:solidFill>
                  <a:schemeClr val="bg1"/>
                </a:solidFill>
              </a:rPr>
              <a:t> (non exhaustive) items: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3" name="Étoile à 4 branches 12"/>
          <p:cNvSpPr/>
          <p:nvPr/>
        </p:nvSpPr>
        <p:spPr bwMode="auto">
          <a:xfrm>
            <a:off x="107504" y="1304764"/>
            <a:ext cx="370800" cy="468052"/>
          </a:xfrm>
          <a:prstGeom prst="star4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69" y="0"/>
            <a:ext cx="4775666" cy="1200329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advantages for</a:t>
            </a:r>
          </a:p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516" y="1753988"/>
            <a:ext cx="88579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</a:rPr>
              <a:t>Access to research infrastructures and associated expertise on state-of-the-art technologies will be made easier</a:t>
            </a:r>
            <a:r>
              <a:rPr lang="en-GB" sz="2400" b="1" dirty="0" smtClean="0">
                <a:solidFill>
                  <a:schemeClr val="bg1"/>
                </a:solidFill>
              </a:rPr>
              <a:t>,</a:t>
            </a:r>
          </a:p>
          <a:p>
            <a:pPr marL="342900" lvl="0" indent="-342900" algn="l">
              <a:buFont typeface="Wingdings" pitchFamily="2" charset="2"/>
              <a:buChar char="Ø"/>
            </a:pPr>
            <a:r>
              <a:rPr lang="en-GB" sz="2400" b="1" dirty="0" smtClean="0">
                <a:solidFill>
                  <a:schemeClr val="bg1"/>
                </a:solidFill>
              </a:rPr>
              <a:t>Access to TIARA database (infrastructures, education/training)</a:t>
            </a:r>
            <a:endParaRPr lang="fr-FR" sz="2400" b="1" dirty="0">
              <a:solidFill>
                <a:schemeClr val="bg1"/>
              </a:solidFill>
            </a:endParaRPr>
          </a:p>
          <a:p>
            <a:pPr marL="342900" lvl="0" indent="-342900" algn="l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</a:rPr>
              <a:t>Collaborative R&amp;D activities and related funding will be more sustainable and adapted to needs of the context 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marL="800100" lvl="1" indent="-342900" algn="l">
              <a:buFont typeface="Courier New" pitchFamily="49" charset="0"/>
              <a:buChar char="o"/>
            </a:pPr>
            <a:r>
              <a:rPr lang="en-GB" sz="2400" b="1" dirty="0" smtClean="0">
                <a:solidFill>
                  <a:schemeClr val="bg1"/>
                </a:solidFill>
              </a:rPr>
              <a:t>TIARA </a:t>
            </a:r>
            <a:r>
              <a:rPr lang="en-GB" sz="2400" b="1" dirty="0">
                <a:solidFill>
                  <a:schemeClr val="bg1"/>
                </a:solidFill>
              </a:rPr>
              <a:t>aims to </a:t>
            </a:r>
            <a:r>
              <a:rPr lang="en-GB" sz="2400" b="1" dirty="0" smtClean="0">
                <a:solidFill>
                  <a:schemeClr val="bg1"/>
                </a:solidFill>
              </a:rPr>
              <a:t>complete </a:t>
            </a:r>
            <a:r>
              <a:rPr lang="en-GB" sz="2400" b="1" dirty="0">
                <a:solidFill>
                  <a:schemeClr val="bg1"/>
                </a:solidFill>
              </a:rPr>
              <a:t>the calls for proposal managed by the European </a:t>
            </a:r>
            <a:r>
              <a:rPr lang="en-GB" sz="2400" b="1" dirty="0" smtClean="0">
                <a:solidFill>
                  <a:schemeClr val="bg1"/>
                </a:solidFill>
              </a:rPr>
              <a:t>Commission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</a:rPr>
              <a:t>with more appropriate scope and timely manner </a:t>
            </a:r>
            <a:endParaRPr lang="fr-FR" sz="2400" b="1" dirty="0">
              <a:solidFill>
                <a:schemeClr val="bg1"/>
              </a:solidFill>
            </a:endParaRPr>
          </a:p>
          <a:p>
            <a:pPr marL="342900" lvl="0" indent="-342900" algn="l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1"/>
                </a:solidFill>
              </a:rPr>
              <a:t>Access to TIARA’s coordinated communication, dissemination and outreach activities</a:t>
            </a:r>
            <a:r>
              <a:rPr lang="en-GB" sz="2400" b="1" dirty="0" smtClean="0">
                <a:solidFill>
                  <a:schemeClr val="bg1"/>
                </a:solidFill>
              </a:rPr>
              <a:t>.</a:t>
            </a:r>
          </a:p>
          <a:p>
            <a:pPr marL="800100" lvl="1" indent="-342900" algn="l">
              <a:buFont typeface="Wingdings" pitchFamily="2" charset="2"/>
              <a:buChar char="Ø"/>
            </a:pPr>
            <a:r>
              <a:rPr lang="en-GB" sz="2400" b="1" dirty="0" smtClean="0">
                <a:solidFill>
                  <a:schemeClr val="bg1"/>
                </a:solidFill>
              </a:rPr>
              <a:t>Documentation, publication, newsletter, brochure…</a:t>
            </a:r>
          </a:p>
          <a:p>
            <a:pPr marL="800100" lvl="1" indent="-342900" algn="l">
              <a:buFont typeface="Wingdings" pitchFamily="2" charset="2"/>
              <a:buChar char="Ø"/>
            </a:pPr>
            <a:r>
              <a:rPr lang="en-GB" sz="2400" b="1" dirty="0" smtClean="0">
                <a:solidFill>
                  <a:schemeClr val="bg1"/>
                </a:solidFill>
              </a:rPr>
              <a:t>Education and training programme</a:t>
            </a:r>
          </a:p>
          <a:p>
            <a:pPr marL="800100" lvl="1" indent="-342900" algn="l">
              <a:buFont typeface="Wingdings" pitchFamily="2" charset="2"/>
              <a:buChar char="Ø"/>
            </a:pPr>
            <a:r>
              <a:rPr lang="en-GB" sz="2400" b="1" dirty="0" smtClean="0">
                <a:solidFill>
                  <a:schemeClr val="bg1"/>
                </a:solidFill>
              </a:rPr>
              <a:t>Specific events, Workshops…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Bouton d’action : Suivant 2">
            <a:hlinkClick r:id="rId2" action="ppaction://hlinksldjump" highlightClick="1"/>
          </p:cNvPr>
          <p:cNvSpPr/>
          <p:nvPr/>
        </p:nvSpPr>
        <p:spPr bwMode="auto">
          <a:xfrm>
            <a:off x="8640452" y="6453336"/>
            <a:ext cx="503548" cy="404664"/>
          </a:xfrm>
          <a:prstGeom prst="actionButtonForwardNext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16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0"/>
            <a:ext cx="5531331" cy="1200329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TIARA activities related to Industry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496" y="1412776"/>
            <a:ext cx="5014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Several aspects of TIARA concern industry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3508" y="1088740"/>
            <a:ext cx="8891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One of the goals of TIARA is to strengthen relations with industry.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1540" y="1736812"/>
            <a:ext cx="7077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u="sng" dirty="0" smtClean="0">
                <a:solidFill>
                  <a:schemeClr val="bg1"/>
                </a:solidFill>
              </a:rPr>
              <a:t>WP2</a:t>
            </a:r>
            <a:r>
              <a:rPr lang="fr-FR" b="1" dirty="0" smtClean="0">
                <a:solidFill>
                  <a:schemeClr val="bg1"/>
                </a:solidFill>
              </a:rPr>
              <a:t>: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bg1"/>
                </a:solidFill>
              </a:rPr>
              <a:t>How associate the industrial sector in TIARA’s activities?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bg1"/>
                </a:solidFill>
              </a:rPr>
              <a:t>How to interact with industry in most efficient way?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31539" y="2631100"/>
            <a:ext cx="8515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u="sng" dirty="0" smtClean="0">
                <a:solidFill>
                  <a:schemeClr val="bg1"/>
                </a:solidFill>
              </a:rPr>
              <a:t>WP3</a:t>
            </a:r>
            <a:r>
              <a:rPr lang="fr-FR" b="1" dirty="0" smtClean="0">
                <a:solidFill>
                  <a:schemeClr val="bg1"/>
                </a:solidFill>
              </a:rPr>
              <a:t>: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bg1"/>
                </a:solidFill>
              </a:rPr>
              <a:t>Study options for sharing R&amp;D infrastructures and developing joint R&amp;D </a:t>
            </a:r>
            <a:r>
              <a:rPr lang="fr-FR" b="1" i="1" dirty="0" smtClean="0">
                <a:solidFill>
                  <a:schemeClr val="bg1"/>
                </a:solidFill>
              </a:rPr>
              <a:t>Infrastructures </a:t>
            </a:r>
            <a:r>
              <a:rPr lang="fr-FR" b="1" i="1" dirty="0" err="1" smtClean="0">
                <a:solidFill>
                  <a:schemeClr val="bg1"/>
                </a:solidFill>
              </a:rPr>
              <a:t>with</a:t>
            </a:r>
            <a:r>
              <a:rPr lang="fr-FR" b="1" i="1" dirty="0" smtClean="0">
                <a:solidFill>
                  <a:schemeClr val="bg1"/>
                </a:solidFill>
              </a:rPr>
              <a:t> </a:t>
            </a:r>
            <a:r>
              <a:rPr lang="fr-FR" b="1" i="1" dirty="0" err="1" smtClean="0">
                <a:solidFill>
                  <a:schemeClr val="bg1"/>
                </a:solidFill>
              </a:rPr>
              <a:t>industry</a:t>
            </a:r>
            <a:endParaRPr lang="fr-FR" b="1" i="1" dirty="0" smtClean="0">
              <a:solidFill>
                <a:schemeClr val="bg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bg1"/>
                </a:solidFill>
              </a:rPr>
              <a:t>Define technology roadmap for the development of future accelerator components in industry.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bg1"/>
                </a:solidFill>
              </a:rPr>
              <a:t>Develop an Industry workshop </a:t>
            </a:r>
            <a:r>
              <a:rPr lang="en-US" b="1" i="1" dirty="0" err="1" smtClean="0">
                <a:solidFill>
                  <a:schemeClr val="bg1"/>
                </a:solidFill>
              </a:rPr>
              <a:t>programme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31540" y="4498084"/>
            <a:ext cx="6646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u="sng" dirty="0" smtClean="0">
                <a:solidFill>
                  <a:schemeClr val="bg1"/>
                </a:solidFill>
              </a:rPr>
              <a:t>WP4</a:t>
            </a:r>
            <a:r>
              <a:rPr lang="fr-FR" b="1" dirty="0" smtClean="0">
                <a:solidFill>
                  <a:schemeClr val="bg1"/>
                </a:solidFill>
              </a:rPr>
              <a:t>: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bg1"/>
                </a:solidFill>
              </a:rPr>
              <a:t>Develop an accelerator R&amp;D </a:t>
            </a:r>
            <a:r>
              <a:rPr lang="en-US" b="1" i="1" dirty="0" err="1" smtClean="0">
                <a:solidFill>
                  <a:schemeClr val="bg1"/>
                </a:solidFill>
              </a:rPr>
              <a:t>programme</a:t>
            </a:r>
            <a:r>
              <a:rPr lang="en-US" b="1" i="1" dirty="0" smtClean="0">
                <a:solidFill>
                  <a:schemeClr val="bg1"/>
                </a:solidFill>
              </a:rPr>
              <a:t> in Europe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31540" y="5218164"/>
            <a:ext cx="8712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u="sng" dirty="0" smtClean="0">
                <a:solidFill>
                  <a:schemeClr val="bg1"/>
                </a:solidFill>
              </a:rPr>
              <a:t>WP5</a:t>
            </a:r>
            <a:r>
              <a:rPr lang="fr-FR" b="1" dirty="0" smtClean="0">
                <a:solidFill>
                  <a:schemeClr val="bg1"/>
                </a:solidFill>
              </a:rPr>
              <a:t>: 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>
                <a:solidFill>
                  <a:schemeClr val="bg1"/>
                </a:solidFill>
              </a:rPr>
              <a:t>Survey of the numbers of students, courses, and teaching resources </a:t>
            </a:r>
            <a:endParaRPr lang="en-US" b="1" i="1" dirty="0" smtClean="0">
              <a:solidFill>
                <a:schemeClr val="bg1"/>
              </a:solidFill>
            </a:endParaRP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>
                <a:solidFill>
                  <a:schemeClr val="bg1"/>
                </a:solidFill>
              </a:rPr>
              <a:t>Evaluation and Study of the development of the market for Accelerator </a:t>
            </a:r>
            <a:r>
              <a:rPr lang="en-US" b="1" i="1" dirty="0" smtClean="0">
                <a:solidFill>
                  <a:schemeClr val="bg1"/>
                </a:solidFill>
              </a:rPr>
              <a:t>Sciences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b="1" i="1" dirty="0" smtClean="0">
                <a:solidFill>
                  <a:schemeClr val="bg1"/>
                </a:solidFill>
              </a:rPr>
              <a:t>Establish </a:t>
            </a:r>
            <a:r>
              <a:rPr lang="en-US" b="1" i="1" dirty="0">
                <a:solidFill>
                  <a:schemeClr val="bg1"/>
                </a:solidFill>
              </a:rPr>
              <a:t>a plan of action for promoting Accelerator Science and </a:t>
            </a:r>
            <a:r>
              <a:rPr lang="en-US" b="1" i="1" dirty="0" smtClean="0">
                <a:solidFill>
                  <a:schemeClr val="bg1"/>
                </a:solidFill>
              </a:rPr>
              <a:t>Technology</a:t>
            </a:r>
          </a:p>
        </p:txBody>
      </p:sp>
      <p:sp>
        <p:nvSpPr>
          <p:cNvPr id="9" name="Étoile à 4 branches 8"/>
          <p:cNvSpPr/>
          <p:nvPr/>
        </p:nvSpPr>
        <p:spPr bwMode="auto">
          <a:xfrm>
            <a:off x="35496" y="1772816"/>
            <a:ext cx="422470" cy="432048"/>
          </a:xfrm>
          <a:prstGeom prst="star4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Étoile à 4 branches 9"/>
          <p:cNvSpPr/>
          <p:nvPr/>
        </p:nvSpPr>
        <p:spPr bwMode="auto">
          <a:xfrm>
            <a:off x="35496" y="2746029"/>
            <a:ext cx="422470" cy="432048"/>
          </a:xfrm>
          <a:prstGeom prst="star4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Étoile à 4 branches 10"/>
          <p:cNvSpPr/>
          <p:nvPr/>
        </p:nvSpPr>
        <p:spPr bwMode="auto">
          <a:xfrm>
            <a:off x="35496" y="4577009"/>
            <a:ext cx="422470" cy="432048"/>
          </a:xfrm>
          <a:prstGeom prst="star4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Étoile à 4 branches 11"/>
          <p:cNvSpPr/>
          <p:nvPr/>
        </p:nvSpPr>
        <p:spPr bwMode="auto">
          <a:xfrm>
            <a:off x="35496" y="5300899"/>
            <a:ext cx="422470" cy="432048"/>
          </a:xfrm>
          <a:prstGeom prst="star4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36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7685" y="0"/>
            <a:ext cx="5040560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Selected Future Projects</a:t>
            </a: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64548"/>
              </p:ext>
            </p:extLst>
          </p:nvPr>
        </p:nvGraphicFramePr>
        <p:xfrm>
          <a:off x="1" y="2312876"/>
          <a:ext cx="9143999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659"/>
                <a:gridCol w="861889"/>
                <a:gridCol w="1095214"/>
                <a:gridCol w="1584502"/>
                <a:gridCol w="1465663"/>
                <a:gridCol w="1379931"/>
                <a:gridCol w="1245141"/>
              </a:tblGrid>
              <a:tr h="588301"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Project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 smtClean="0"/>
                        <a:t>Beam</a:t>
                      </a:r>
                      <a:r>
                        <a:rPr lang="fr-FR" sz="2000" dirty="0" smtClean="0"/>
                        <a:t> Type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RF </a:t>
                      </a:r>
                      <a:r>
                        <a:rPr lang="fr-FR" sz="2000" dirty="0" err="1" smtClean="0"/>
                        <a:t>freq</a:t>
                      </a:r>
                      <a:r>
                        <a:rPr lang="fr-FR" sz="2000" dirty="0" smtClean="0"/>
                        <a:t>. (MHz)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 smtClean="0"/>
                        <a:t>Beam</a:t>
                      </a:r>
                      <a:r>
                        <a:rPr lang="fr-FR" sz="2000" baseline="0" dirty="0" smtClean="0"/>
                        <a:t> Power (MW)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Pulse </a:t>
                      </a:r>
                      <a:r>
                        <a:rPr lang="fr-FR" sz="2000" dirty="0" err="1" smtClean="0"/>
                        <a:t>length</a:t>
                      </a:r>
                      <a:r>
                        <a:rPr lang="fr-FR" sz="2000" dirty="0" smtClean="0"/>
                        <a:t> (</a:t>
                      </a:r>
                      <a:r>
                        <a:rPr lang="fr-FR" sz="2000" dirty="0" smtClean="0">
                          <a:latin typeface="Symbol" pitchFamily="18" charset="2"/>
                        </a:rPr>
                        <a:t>m</a:t>
                      </a:r>
                      <a:r>
                        <a:rPr lang="fr-FR" sz="2000" dirty="0" smtClean="0"/>
                        <a:t>s)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#</a:t>
                      </a:r>
                      <a:r>
                        <a:rPr lang="fr-FR" sz="2000" baseline="0" dirty="0" smtClean="0"/>
                        <a:t> </a:t>
                      </a:r>
                      <a:r>
                        <a:rPr lang="fr-FR" sz="2000" baseline="0" dirty="0" err="1" smtClean="0"/>
                        <a:t>cavity</a:t>
                      </a:r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/>
                        <a:t>Gradient (MV/m)</a:t>
                      </a:r>
                      <a:endParaRPr lang="fr-FR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ILC 250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elect</a:t>
                      </a:r>
                      <a:r>
                        <a:rPr lang="fr-FR" sz="2000" b="1" dirty="0" smtClean="0"/>
                        <a:t>.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1300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~8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727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8000</a:t>
                      </a:r>
                      <a:endParaRPr lang="fr-FR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31,5</a:t>
                      </a:r>
                      <a:endParaRPr lang="fr-F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CLIC 3000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elect</a:t>
                      </a:r>
                      <a:r>
                        <a:rPr lang="fr-FR" sz="2000" b="1" dirty="0" smtClean="0"/>
                        <a:t>.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12000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14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0,155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30000</a:t>
                      </a:r>
                      <a:endParaRPr lang="fr-FR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100</a:t>
                      </a:r>
                      <a:endParaRPr lang="fr-F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TLEP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elect</a:t>
                      </a:r>
                      <a:r>
                        <a:rPr lang="fr-FR" sz="2000" b="1" dirty="0" smtClean="0"/>
                        <a:t>.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700-800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fr-FR" sz="2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CW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600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20</a:t>
                      </a:r>
                      <a:endParaRPr lang="fr-F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VHELHC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prot</a:t>
                      </a:r>
                      <a:r>
                        <a:rPr lang="fr-FR" sz="2000" b="1" dirty="0" smtClean="0"/>
                        <a:t>.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400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2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CW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16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2</a:t>
                      </a:r>
                      <a:endParaRPr lang="fr-F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On-</a:t>
                      </a:r>
                      <a:r>
                        <a:rPr lang="fr-FR" sz="2000" b="1" dirty="0" err="1" smtClean="0"/>
                        <a:t>going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ESS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prot</a:t>
                      </a:r>
                      <a:r>
                        <a:rPr lang="fr-FR" sz="2000" b="1" dirty="0" smtClean="0"/>
                        <a:t>.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704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5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2860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160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20 (max)</a:t>
                      </a:r>
                      <a:endParaRPr lang="fr-F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XFEL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elect</a:t>
                      </a:r>
                      <a:r>
                        <a:rPr lang="fr-FR" sz="2000" b="1" dirty="0" smtClean="0"/>
                        <a:t>.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1300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0,65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650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800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/>
                        <a:t>23,6</a:t>
                      </a:r>
                      <a:endParaRPr lang="fr-FR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811803" y="1484784"/>
            <a:ext cx="3085566" cy="58695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system needs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40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657600" y="7938"/>
            <a:ext cx="1789113" cy="485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/>
              <a:t>Conclusions</a:t>
            </a:r>
            <a:endParaRPr lang="fr-FR" sz="2400" b="1"/>
          </a:p>
        </p:txBody>
      </p:sp>
      <p:pic>
        <p:nvPicPr>
          <p:cNvPr id="15" name="Picture 17" descr="In Microcosm, CERN's science cent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889520"/>
            <a:ext cx="9109075" cy="1968480"/>
          </a:xfrm>
          <a:prstGeom prst="rect">
            <a:avLst/>
          </a:prstGeom>
          <a:noFill/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92796" y="657201"/>
            <a:ext cx="8226516" cy="1569660"/>
          </a:xfrm>
          <a:prstGeom prst="rect">
            <a:avLst/>
          </a:prstGeom>
          <a:solidFill>
            <a:srgbClr val="66FF66">
              <a:alpha val="81000"/>
            </a:srgbClr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/>
              <a:t>After having established an accelerator R&amp;D strategy, </a:t>
            </a:r>
          </a:p>
          <a:p>
            <a:pPr algn="l"/>
            <a:r>
              <a:rPr lang="en-US" sz="2400" b="1" dirty="0"/>
              <a:t>i</a:t>
            </a:r>
            <a:r>
              <a:rPr lang="en-US" sz="2400" b="1" dirty="0" smtClean="0"/>
              <a:t>mplemented through several projects in FP6 &amp; FP7,</a:t>
            </a:r>
          </a:p>
          <a:p>
            <a:pPr algn="l"/>
            <a:r>
              <a:rPr lang="en-US" sz="2400" b="1" dirty="0" smtClean="0"/>
              <a:t>ESGARD proposed to go one step further with the TIARA</a:t>
            </a:r>
          </a:p>
          <a:p>
            <a:pPr algn="l"/>
            <a:r>
              <a:rPr lang="en-US" sz="2400" b="1" dirty="0" smtClean="0"/>
              <a:t>Concept</a:t>
            </a:r>
            <a:r>
              <a:rPr lang="en-US" sz="2400" b="1" dirty="0"/>
              <a:t>.</a:t>
            </a:r>
          </a:p>
        </p:txBody>
      </p: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143508" y="620688"/>
            <a:ext cx="396875" cy="468313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793214" y="2277381"/>
            <a:ext cx="8226098" cy="1200329"/>
          </a:xfrm>
          <a:prstGeom prst="rect">
            <a:avLst/>
          </a:prstGeom>
          <a:solidFill>
            <a:srgbClr val="66FF66">
              <a:alpha val="81000"/>
            </a:srgbClr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 smtClean="0"/>
              <a:t>The EC has approved TIARA as </a:t>
            </a:r>
            <a:r>
              <a:rPr lang="en-US" sz="2400" b="1" dirty="0"/>
              <a:t>a Preparatory Phase project</a:t>
            </a:r>
          </a:p>
          <a:p>
            <a:pPr algn="l"/>
            <a:r>
              <a:rPr lang="en-US" sz="2400" b="1" dirty="0" smtClean="0"/>
              <a:t>with an EC funding of 3.9 M€. </a:t>
            </a:r>
          </a:p>
          <a:p>
            <a:pPr algn="l"/>
            <a:r>
              <a:rPr lang="en-US" sz="2400" b="1" dirty="0" smtClean="0"/>
              <a:t>The project has started on 1/1/2011 and is on track.</a:t>
            </a:r>
            <a:endParaRPr lang="en-US" sz="2400" b="1" dirty="0"/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143926" y="2240868"/>
            <a:ext cx="396875" cy="468313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822441" y="3560819"/>
            <a:ext cx="8321559" cy="1200329"/>
          </a:xfrm>
          <a:prstGeom prst="rect">
            <a:avLst/>
          </a:prstGeom>
          <a:solidFill>
            <a:srgbClr val="66FF66">
              <a:alpha val="81000"/>
            </a:srgbClr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2400" b="1" dirty="0" smtClean="0"/>
              <a:t>TIARA will hopefully establish the </a:t>
            </a:r>
            <a:r>
              <a:rPr lang="en-US" sz="2400" b="1" dirty="0" err="1" smtClean="0"/>
              <a:t>groundbase</a:t>
            </a:r>
            <a:r>
              <a:rPr lang="en-US" sz="2400" b="1" dirty="0" smtClean="0"/>
              <a:t> for supporting</a:t>
            </a:r>
          </a:p>
          <a:p>
            <a:pPr algn="l"/>
            <a:r>
              <a:rPr lang="en-US" sz="2400" b="1" dirty="0" smtClean="0"/>
              <a:t>sustainably Accelerator R&amp;D and infrastructures in Europe through “program funding” in Horizon2020</a:t>
            </a:r>
            <a:endParaRPr lang="en-US" sz="2400" b="1" dirty="0"/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173153" y="3203684"/>
            <a:ext cx="396875" cy="468313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2449119" y="4889520"/>
            <a:ext cx="61190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Accelerator science is a powerful mean</a:t>
            </a: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toward scientific, technical and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industrial breakthroughs and innovations…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429304" y="6077652"/>
            <a:ext cx="671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</a:rPr>
              <a:t>TIARA </a:t>
            </a:r>
            <a:r>
              <a:rPr lang="fr-FR" sz="2400" b="1" dirty="0" err="1" smtClean="0">
                <a:solidFill>
                  <a:schemeClr val="bg1"/>
                </a:solidFill>
              </a:rPr>
              <a:t>will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strengthen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significantly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this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potential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10" name="Text Box 6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23850" y="800100"/>
            <a:ext cx="3779838" cy="1017844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radiotherapy</a:t>
            </a:r>
            <a:endParaRPr lang="en-US" b="1" dirty="0"/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electron therapy</a:t>
            </a:r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err="1" smtClean="0"/>
              <a:t>hadron</a:t>
            </a:r>
            <a:r>
              <a:rPr lang="en-US" b="1" dirty="0" smtClean="0"/>
              <a:t> (proton/ion)therapy</a:t>
            </a:r>
            <a:endParaRPr lang="fr-FR" b="1" dirty="0"/>
          </a:p>
        </p:txBody>
      </p:sp>
      <p:sp>
        <p:nvSpPr>
          <p:cNvPr id="364612" name="Text Box 68"/>
          <p:cNvSpPr txBox="1">
            <a:spLocks noChangeArrowheads="1"/>
          </p:cNvSpPr>
          <p:nvPr/>
        </p:nvSpPr>
        <p:spPr bwMode="auto">
          <a:xfrm>
            <a:off x="973138" y="80963"/>
            <a:ext cx="2843212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0000" tIns="46800" rIns="90000" bIns="46800">
            <a:spAutoFit/>
          </a:bodyPr>
          <a:lstStyle/>
          <a:p>
            <a:r>
              <a:rPr lang="fr-FR" sz="2400" b="1" dirty="0" err="1"/>
              <a:t>Clinical</a:t>
            </a:r>
            <a:r>
              <a:rPr lang="fr-FR" sz="2400" b="1" dirty="0"/>
              <a:t> </a:t>
            </a:r>
            <a:r>
              <a:rPr lang="fr-FR" sz="2400" b="1" dirty="0" err="1"/>
              <a:t>accelerators</a:t>
            </a:r>
            <a:endParaRPr lang="fr-FR" sz="2400" b="1" dirty="0"/>
          </a:p>
        </p:txBody>
      </p:sp>
      <p:sp>
        <p:nvSpPr>
          <p:cNvPr id="364613" name="AutoShape 69"/>
          <p:cNvSpPr>
            <a:spLocks noChangeArrowheads="1"/>
          </p:cNvSpPr>
          <p:nvPr/>
        </p:nvSpPr>
        <p:spPr bwMode="auto">
          <a:xfrm>
            <a:off x="119063" y="7938"/>
            <a:ext cx="503237" cy="53975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146675" y="73025"/>
            <a:ext cx="3133725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0000" tIns="46800" rIns="90000" bIns="46800">
            <a:spAutoFit/>
          </a:bodyPr>
          <a:lstStyle/>
          <a:p>
            <a:r>
              <a:rPr lang="fr-FR" sz="2400" b="1"/>
              <a:t>Industrial accelerators</a:t>
            </a:r>
          </a:p>
        </p:txBody>
      </p:sp>
      <p:sp>
        <p:nvSpPr>
          <p:cNvPr id="19" name="AutoShape 12"/>
          <p:cNvSpPr>
            <a:spLocks noChangeArrowheads="1"/>
          </p:cNvSpPr>
          <p:nvPr/>
        </p:nvSpPr>
        <p:spPr bwMode="auto">
          <a:xfrm>
            <a:off x="4437062" y="0"/>
            <a:ext cx="503238" cy="53975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20" name="Text Box 1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570412" y="757238"/>
            <a:ext cx="4573588" cy="1633397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b="1" dirty="0"/>
              <a:t> ion </a:t>
            </a:r>
            <a:r>
              <a:rPr lang="en-US" b="1" dirty="0" smtClean="0"/>
              <a:t>implanters</a:t>
            </a:r>
            <a:endParaRPr lang="en-US" b="1" dirty="0"/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electron </a:t>
            </a:r>
            <a:r>
              <a:rPr lang="en-US" b="1" dirty="0" err="1"/>
              <a:t>cutting&amp;welding</a:t>
            </a:r>
            <a:endParaRPr lang="en-US" b="1" dirty="0"/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electron beam and X-ray irradiators</a:t>
            </a:r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radioisotope production</a:t>
            </a:r>
          </a:p>
          <a:p>
            <a:pPr algn="l">
              <a:buFont typeface="Wingdings" pitchFamily="2" charset="2"/>
              <a:buChar char="§"/>
            </a:pPr>
            <a:r>
              <a:rPr lang="fr-FR" b="1" dirty="0"/>
              <a:t> …</a:t>
            </a:r>
          </a:p>
        </p:txBody>
      </p:sp>
      <p:graphicFrame>
        <p:nvGraphicFramePr>
          <p:cNvPr id="21" name="Group 2"/>
          <p:cNvGraphicFramePr>
            <a:graphicFrameLocks noGrp="1"/>
          </p:cNvGraphicFramePr>
          <p:nvPr/>
        </p:nvGraphicFramePr>
        <p:xfrm>
          <a:off x="80901" y="2479662"/>
          <a:ext cx="8964612" cy="3679200"/>
        </p:xfrm>
        <a:graphic>
          <a:graphicData uri="http://schemas.openxmlformats.org/drawingml/2006/table">
            <a:tbl>
              <a:tblPr/>
              <a:tblGrid>
                <a:gridCol w="4032250"/>
                <a:gridCol w="1703387"/>
                <a:gridCol w="1036638"/>
                <a:gridCol w="1035050"/>
                <a:gridCol w="1157287"/>
              </a:tblGrid>
              <a:tr h="4000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Application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systems (2007) approx.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System sold/yr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Sales/yr ($M)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System price ($M)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Cancer Therapy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9100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2.0 - 5.0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Ion Implantation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1.5 - 2.5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Electron cutting and welding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0.5 - 2.5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Electron beam and X-ray irradiators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0.2 - 8.0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Radioisotope production (incl. PET)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1.0 - 30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Non-destructive testing (incl. security)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650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0.3 - 2.0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Ion beam analysis (incl. AMS)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0.4 - 1.5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Neutron generators (incl. sealed tubes)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0.1 - 3.0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27500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1400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3680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2" name="Text Box 57"/>
          <p:cNvSpPr txBox="1">
            <a:spLocks noChangeArrowheads="1"/>
          </p:cNvSpPr>
          <p:nvPr/>
        </p:nvSpPr>
        <p:spPr bwMode="auto">
          <a:xfrm>
            <a:off x="628596" y="6400800"/>
            <a:ext cx="7896225" cy="457200"/>
          </a:xfrm>
          <a:prstGeom prst="rect">
            <a:avLst/>
          </a:prstGeom>
          <a:solidFill>
            <a:srgbClr val="99FF33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400" b="1" dirty="0"/>
              <a:t>Total accelerators sales increasing more than 10% per year</a:t>
            </a:r>
            <a:endParaRPr lang="fr-FR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309845" y="6130962"/>
            <a:ext cx="18341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Courtesy</a:t>
            </a:r>
            <a:r>
              <a:rPr lang="fr-FR" sz="1600" dirty="0" smtClean="0"/>
              <a:t>: R. Hamm</a:t>
            </a:r>
            <a:endParaRPr lang="fr-FR" sz="1600" dirty="0"/>
          </a:p>
        </p:txBody>
      </p:sp>
      <p:sp>
        <p:nvSpPr>
          <p:cNvPr id="11" name="Bouton d'action : Retour 10">
            <a:hlinkClick r:id="rId5" action="ppaction://hlinksldjump" highlightClick="1"/>
          </p:cNvPr>
          <p:cNvSpPr/>
          <p:nvPr/>
        </p:nvSpPr>
        <p:spPr bwMode="auto">
          <a:xfrm>
            <a:off x="8742357" y="6459579"/>
            <a:ext cx="401643" cy="398421"/>
          </a:xfrm>
          <a:prstGeom prst="actionButtonReturn">
            <a:avLst/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610" name="Text Box 66"/>
          <p:cNvSpPr txBox="1">
            <a:spLocks noChangeArrowheads="1"/>
          </p:cNvSpPr>
          <p:nvPr/>
        </p:nvSpPr>
        <p:spPr bwMode="auto">
          <a:xfrm>
            <a:off x="323850" y="800100"/>
            <a:ext cx="3779838" cy="1017844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radiotherapy</a:t>
            </a:r>
            <a:endParaRPr lang="en-US" b="1" dirty="0"/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electron therapy</a:t>
            </a:r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err="1" smtClean="0"/>
              <a:t>hadron</a:t>
            </a:r>
            <a:r>
              <a:rPr lang="en-US" b="1" dirty="0" smtClean="0"/>
              <a:t> (proton/ion)therapy</a:t>
            </a:r>
            <a:endParaRPr lang="fr-FR" b="1" dirty="0"/>
          </a:p>
        </p:txBody>
      </p:sp>
      <p:sp>
        <p:nvSpPr>
          <p:cNvPr id="364612" name="Text Box 68"/>
          <p:cNvSpPr txBox="1">
            <a:spLocks noChangeArrowheads="1"/>
          </p:cNvSpPr>
          <p:nvPr/>
        </p:nvSpPr>
        <p:spPr bwMode="auto">
          <a:xfrm>
            <a:off x="973138" y="80963"/>
            <a:ext cx="2843212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0000" tIns="46800" rIns="90000" bIns="46800">
            <a:spAutoFit/>
          </a:bodyPr>
          <a:lstStyle/>
          <a:p>
            <a:r>
              <a:rPr lang="fr-FR" sz="2400" b="1"/>
              <a:t>Clinical accelerators</a:t>
            </a:r>
          </a:p>
        </p:txBody>
      </p:sp>
      <p:sp>
        <p:nvSpPr>
          <p:cNvPr id="364613" name="AutoShape 69"/>
          <p:cNvSpPr>
            <a:spLocks noChangeArrowheads="1"/>
          </p:cNvSpPr>
          <p:nvPr/>
        </p:nvSpPr>
        <p:spPr bwMode="auto">
          <a:xfrm>
            <a:off x="119063" y="7938"/>
            <a:ext cx="503237" cy="53975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grpSp>
        <p:nvGrpSpPr>
          <p:cNvPr id="2" name="Group 82"/>
          <p:cNvGrpSpPr>
            <a:grpSpLocks/>
          </p:cNvGrpSpPr>
          <p:nvPr/>
        </p:nvGrpSpPr>
        <p:grpSpPr bwMode="auto">
          <a:xfrm>
            <a:off x="0" y="2903538"/>
            <a:ext cx="5913438" cy="3954462"/>
            <a:chOff x="0" y="1829"/>
            <a:chExt cx="3725" cy="2491"/>
          </a:xfrm>
        </p:grpSpPr>
        <p:pic>
          <p:nvPicPr>
            <p:cNvPr id="364619" name="Picture 7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829"/>
              <a:ext cx="3725" cy="2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4620" name="Text Box 76"/>
            <p:cNvSpPr txBox="1">
              <a:spLocks noChangeArrowheads="1"/>
            </p:cNvSpPr>
            <p:nvPr/>
          </p:nvSpPr>
          <p:spPr bwMode="auto">
            <a:xfrm>
              <a:off x="2426" y="4006"/>
              <a:ext cx="1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/>
                <a:t>HIT (Heidelberg)</a:t>
              </a:r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5995988" y="3465513"/>
            <a:ext cx="3148012" cy="3201987"/>
            <a:chOff x="3777" y="2183"/>
            <a:chExt cx="1983" cy="2017"/>
          </a:xfrm>
        </p:grpSpPr>
        <p:pic>
          <p:nvPicPr>
            <p:cNvPr id="364618" name="Picture 7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7" y="2183"/>
              <a:ext cx="1983" cy="2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4621" name="Text Box 77"/>
            <p:cNvSpPr txBox="1">
              <a:spLocks noChangeArrowheads="1"/>
            </p:cNvSpPr>
            <p:nvPr/>
          </p:nvSpPr>
          <p:spPr bwMode="auto">
            <a:xfrm>
              <a:off x="4931" y="2205"/>
              <a:ext cx="8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/>
                <a:t>Gantry PSI</a:t>
              </a:r>
            </a:p>
          </p:txBody>
        </p:sp>
      </p:grpSp>
      <p:grpSp>
        <p:nvGrpSpPr>
          <p:cNvPr id="4" name="Group 80"/>
          <p:cNvGrpSpPr>
            <a:grpSpLocks/>
          </p:cNvGrpSpPr>
          <p:nvPr/>
        </p:nvGrpSpPr>
        <p:grpSpPr bwMode="auto">
          <a:xfrm>
            <a:off x="6405563" y="0"/>
            <a:ext cx="2738437" cy="3095625"/>
            <a:chOff x="4035" y="0"/>
            <a:chExt cx="1725" cy="1950"/>
          </a:xfrm>
        </p:grpSpPr>
        <p:pic>
          <p:nvPicPr>
            <p:cNvPr id="364617" name="Picture 7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5" y="0"/>
              <a:ext cx="1725" cy="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64622" name="Text Box 78"/>
            <p:cNvSpPr txBox="1">
              <a:spLocks noChangeArrowheads="1"/>
            </p:cNvSpPr>
            <p:nvPr/>
          </p:nvSpPr>
          <p:spPr bwMode="auto">
            <a:xfrm>
              <a:off x="4435" y="1684"/>
              <a:ext cx="132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/>
                <a:t>Radiotherapy linac</a:t>
              </a:r>
            </a:p>
          </p:txBody>
        </p:sp>
        <p:sp>
          <p:nvSpPr>
            <p:cNvPr id="364623" name="Text Box 79"/>
            <p:cNvSpPr txBox="1">
              <a:spLocks noChangeArrowheads="1"/>
            </p:cNvSpPr>
            <p:nvPr/>
          </p:nvSpPr>
          <p:spPr bwMode="auto">
            <a:xfrm>
              <a:off x="5211" y="0"/>
              <a:ext cx="54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/>
                <a:t>Varian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6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22" name="Group 2"/>
          <p:cNvGrpSpPr>
            <a:grpSpLocks/>
          </p:cNvGrpSpPr>
          <p:nvPr/>
        </p:nvGrpSpPr>
        <p:grpSpPr bwMode="auto">
          <a:xfrm>
            <a:off x="215900" y="2425700"/>
            <a:ext cx="3338513" cy="2479675"/>
            <a:chOff x="0" y="527"/>
            <a:chExt cx="2987" cy="2256"/>
          </a:xfrm>
        </p:grpSpPr>
        <p:pic>
          <p:nvPicPr>
            <p:cNvPr id="389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" y="527"/>
              <a:ext cx="2790" cy="1937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9124" name="Text Box 4"/>
            <p:cNvSpPr txBox="1">
              <a:spLocks noChangeArrowheads="1"/>
            </p:cNvSpPr>
            <p:nvPr/>
          </p:nvSpPr>
          <p:spPr bwMode="auto">
            <a:xfrm>
              <a:off x="1183" y="2477"/>
              <a:ext cx="1006" cy="306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b="1"/>
                <a:t>Atoms/cm²</a:t>
              </a:r>
              <a:endParaRPr lang="fr-FR" sz="1600" b="1"/>
            </a:p>
          </p:txBody>
        </p:sp>
        <p:sp>
          <p:nvSpPr>
            <p:cNvPr id="389125" name="Text Box 5"/>
            <p:cNvSpPr txBox="1">
              <a:spLocks noChangeArrowheads="1"/>
            </p:cNvSpPr>
            <p:nvPr/>
          </p:nvSpPr>
          <p:spPr bwMode="auto">
            <a:xfrm rot="-5400000">
              <a:off x="-484" y="1365"/>
              <a:ext cx="1269" cy="301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b="1"/>
                <a:t>Energy (KeV)</a:t>
              </a:r>
              <a:endParaRPr lang="fr-FR" sz="1600" b="1"/>
            </a:p>
          </p:txBody>
        </p:sp>
      </p:grpSp>
      <p:pic>
        <p:nvPicPr>
          <p:cNvPr id="389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2376488"/>
            <a:ext cx="306070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28" name="Text Box 8"/>
          <p:cNvSpPr txBox="1">
            <a:spLocks noChangeArrowheads="1"/>
          </p:cNvSpPr>
          <p:nvPr/>
        </p:nvSpPr>
        <p:spPr bwMode="auto">
          <a:xfrm>
            <a:off x="3665538" y="2555875"/>
            <a:ext cx="1749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Ion Implatation</a:t>
            </a:r>
          </a:p>
          <a:p>
            <a:r>
              <a:rPr lang="en-US">
                <a:solidFill>
                  <a:schemeClr val="bg1"/>
                </a:solidFill>
              </a:rPr>
              <a:t>accelerators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389131" name="Text Box 11"/>
          <p:cNvSpPr txBox="1">
            <a:spLocks noChangeArrowheads="1"/>
          </p:cNvSpPr>
          <p:nvPr/>
        </p:nvSpPr>
        <p:spPr bwMode="auto">
          <a:xfrm>
            <a:off x="935038" y="117475"/>
            <a:ext cx="3133725" cy="4572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0000" tIns="46800" rIns="90000" bIns="46800">
            <a:spAutoFit/>
          </a:bodyPr>
          <a:lstStyle/>
          <a:p>
            <a:r>
              <a:rPr lang="fr-FR" sz="2400" b="1"/>
              <a:t>Industrial accelerators</a:t>
            </a:r>
          </a:p>
        </p:txBody>
      </p:sp>
      <p:sp>
        <p:nvSpPr>
          <p:cNvPr id="389132" name="AutoShape 12"/>
          <p:cNvSpPr>
            <a:spLocks noChangeArrowheads="1"/>
          </p:cNvSpPr>
          <p:nvPr/>
        </p:nvSpPr>
        <p:spPr bwMode="auto">
          <a:xfrm>
            <a:off x="225425" y="44450"/>
            <a:ext cx="503238" cy="539750"/>
          </a:xfrm>
          <a:prstGeom prst="star4">
            <a:avLst>
              <a:gd name="adj" fmla="val 12500"/>
            </a:avLst>
          </a:prstGeom>
          <a:solidFill>
            <a:srgbClr val="FFFF00">
              <a:alpha val="67000"/>
            </a:srgbClr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fr-FR"/>
          </a:p>
        </p:txBody>
      </p:sp>
      <p:sp>
        <p:nvSpPr>
          <p:cNvPr id="389133" name="Text Box 13"/>
          <p:cNvSpPr txBox="1">
            <a:spLocks noChangeArrowheads="1"/>
          </p:cNvSpPr>
          <p:nvPr/>
        </p:nvSpPr>
        <p:spPr bwMode="auto">
          <a:xfrm>
            <a:off x="358775" y="801688"/>
            <a:ext cx="4573588" cy="1633397"/>
          </a:xfrm>
          <a:prstGeom prst="rect">
            <a:avLst/>
          </a:prstGeom>
          <a:solidFill>
            <a:srgbClr val="FFFF00">
              <a:alpha val="67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b="1" dirty="0"/>
              <a:t> ion </a:t>
            </a:r>
            <a:r>
              <a:rPr lang="en-US" b="1" dirty="0" smtClean="0"/>
              <a:t>implanters</a:t>
            </a:r>
            <a:endParaRPr lang="en-US" b="1" dirty="0"/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electron </a:t>
            </a:r>
            <a:r>
              <a:rPr lang="en-US" b="1" dirty="0" err="1"/>
              <a:t>cutting&amp;welding</a:t>
            </a:r>
            <a:endParaRPr lang="en-US" b="1" dirty="0"/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electron beam and X-ray irradiators</a:t>
            </a:r>
          </a:p>
          <a:p>
            <a:pPr algn="l">
              <a:buFont typeface="Wingdings" pitchFamily="2" charset="2"/>
              <a:buChar char="§"/>
            </a:pPr>
            <a:r>
              <a:rPr lang="en-US" b="1" dirty="0"/>
              <a:t> radioisotope production</a:t>
            </a:r>
          </a:p>
          <a:p>
            <a:pPr algn="l">
              <a:buFont typeface="Wingdings" pitchFamily="2" charset="2"/>
              <a:buChar char="§"/>
            </a:pPr>
            <a:r>
              <a:rPr lang="fr-FR" b="1" dirty="0"/>
              <a:t> …</a:t>
            </a:r>
          </a:p>
        </p:txBody>
      </p:sp>
      <p:pic>
        <p:nvPicPr>
          <p:cNvPr id="389135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3225" y="4657725"/>
            <a:ext cx="49307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36" name="Text Box 16"/>
          <p:cNvSpPr txBox="1">
            <a:spLocks noChangeArrowheads="1"/>
          </p:cNvSpPr>
          <p:nvPr/>
        </p:nvSpPr>
        <p:spPr bwMode="auto">
          <a:xfrm>
            <a:off x="1547813" y="6156325"/>
            <a:ext cx="2560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Security and inspection</a:t>
            </a:r>
          </a:p>
          <a:p>
            <a:r>
              <a:rPr lang="en-US">
                <a:solidFill>
                  <a:schemeClr val="bg1"/>
                </a:solidFill>
              </a:rPr>
              <a:t>X-ray accelerators</a:t>
            </a:r>
            <a:endParaRPr lang="fr-F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9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9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8" grpId="0"/>
      <p:bldP spid="389133" grpId="0" animBg="1"/>
      <p:bldP spid="3891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2" name="Text Box 12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421303" y="0"/>
            <a:ext cx="8564181" cy="10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To be able to build future accelerators, a strong </a:t>
            </a:r>
          </a:p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sustainable R&amp;D </a:t>
            </a:r>
            <a:r>
              <a:rPr lang="en-US" sz="3200" b="1" dirty="0" err="1" smtClean="0">
                <a:solidFill>
                  <a:schemeClr val="bg1"/>
                </a:solidFill>
              </a:rPr>
              <a:t>programme</a:t>
            </a:r>
            <a:r>
              <a:rPr lang="en-US" sz="3200" b="1" dirty="0" smtClean="0">
                <a:solidFill>
                  <a:schemeClr val="bg1"/>
                </a:solidFill>
              </a:rPr>
              <a:t> is indispensible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58413" name="Text Box 13"/>
          <p:cNvSpPr txBox="1">
            <a:spLocks noChangeArrowheads="1"/>
          </p:cNvSpPr>
          <p:nvPr/>
        </p:nvSpPr>
        <p:spPr bwMode="auto">
          <a:xfrm>
            <a:off x="701622" y="1347758"/>
            <a:ext cx="428063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includes 3 levels of R&amp;D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5" name="Diagramme 24"/>
          <p:cNvGraphicFramePr/>
          <p:nvPr>
            <p:extLst>
              <p:ext uri="{D42A27DB-BD31-4B8C-83A1-F6EECF244321}">
                <p14:modId xmlns:p14="http://schemas.microsoft.com/office/powerpoint/2010/main" val="3939027364"/>
              </p:ext>
            </p:extLst>
          </p:nvPr>
        </p:nvGraphicFramePr>
        <p:xfrm>
          <a:off x="150557" y="952599"/>
          <a:ext cx="8763120" cy="4600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73005" y="6271043"/>
            <a:ext cx="8527376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We have to think at the European level, at least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544705" y="5219121"/>
            <a:ext cx="5341375" cy="107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It requires sustainability and </a:t>
            </a:r>
          </a:p>
          <a:p>
            <a:pPr algn="l"/>
            <a:r>
              <a:rPr lang="en-US" sz="3200" b="1" dirty="0" smtClean="0">
                <a:solidFill>
                  <a:schemeClr val="bg1"/>
                </a:solidFill>
              </a:rPr>
              <a:t>large (costly) infrastructures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Flèche à angle droit 1"/>
          <p:cNvSpPr/>
          <p:nvPr/>
        </p:nvSpPr>
        <p:spPr bwMode="auto">
          <a:xfrm rot="10800000">
            <a:off x="2769804" y="5637573"/>
            <a:ext cx="612068" cy="577216"/>
          </a:xfrm>
          <a:prstGeom prst="bentUpArrow">
            <a:avLst>
              <a:gd name="adj1" fmla="val 27514"/>
              <a:gd name="adj2" fmla="val 25000"/>
              <a:gd name="adj3" fmla="val 44971"/>
            </a:avLst>
          </a:prstGeom>
          <a:solidFill>
            <a:srgbClr val="FFFF00">
              <a:alpha val="67000"/>
            </a:srgbClr>
          </a:solidFill>
          <a:ln w="9525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 Talk template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SL Talk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L Talk 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 Talk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 Talk 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 Talk 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 Talk 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 Talk 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 Talk 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Conception personnalisée">
  <a:themeElements>
    <a:clrScheme name="4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4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dèle par défaut">
  <a:themeElements>
    <a:clrScheme name="2_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2_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odèle par défaut">
  <a:themeElements>
    <a:clrScheme name="3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>
            <a:alpha val="67000"/>
          </a:srgbClr>
        </a:solidFill>
        <a:ln w="9525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24003</TotalTime>
  <Words>4668</Words>
  <Application>Microsoft Office PowerPoint</Application>
  <PresentationFormat>Affichage à l'écran (4:3)</PresentationFormat>
  <Paragraphs>966</Paragraphs>
  <Slides>57</Slides>
  <Notes>1</Notes>
  <HiddenSlides>41</HiddenSlides>
  <MMClips>0</MMClips>
  <ScaleCrop>false</ScaleCrop>
  <HeadingPairs>
    <vt:vector size="6" baseType="variant">
      <vt:variant>
        <vt:lpstr>Thème</vt:lpstr>
      </vt:variant>
      <vt:variant>
        <vt:i4>11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9" baseType="lpstr">
      <vt:lpstr>Modèle par défaut</vt:lpstr>
      <vt:lpstr>SL Talk template</vt:lpstr>
      <vt:lpstr>4_Conception personnalisée</vt:lpstr>
      <vt:lpstr>2_Modèle par défaut</vt:lpstr>
      <vt:lpstr>3_Modèle par défaut</vt:lpstr>
      <vt:lpstr>Blank Presentation</vt:lpstr>
      <vt:lpstr>4_Modèle par défaut</vt:lpstr>
      <vt:lpstr>5_Modèle par défaut</vt:lpstr>
      <vt:lpstr>7_Modèle par défaut</vt:lpstr>
      <vt:lpstr>1_Modèle par défaut</vt:lpstr>
      <vt:lpstr>6_Modèle par défaut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CEA/DSM/DAPNIA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aleksan</dc:creator>
  <cp:lastModifiedBy>Aleksan</cp:lastModifiedBy>
  <cp:revision>1046</cp:revision>
  <dcterms:created xsi:type="dcterms:W3CDTF">2002-09-23T10:15:47Z</dcterms:created>
  <dcterms:modified xsi:type="dcterms:W3CDTF">2013-06-17T13:19:00Z</dcterms:modified>
</cp:coreProperties>
</file>