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22" r:id="rId3"/>
    <p:sldId id="259" r:id="rId4"/>
    <p:sldId id="292" r:id="rId5"/>
    <p:sldId id="293" r:id="rId6"/>
    <p:sldId id="294" r:id="rId7"/>
    <p:sldId id="303" r:id="rId8"/>
    <p:sldId id="304" r:id="rId9"/>
    <p:sldId id="297" r:id="rId10"/>
    <p:sldId id="314" r:id="rId11"/>
    <p:sldId id="308" r:id="rId12"/>
    <p:sldId id="310" r:id="rId13"/>
    <p:sldId id="325" r:id="rId14"/>
    <p:sldId id="316" r:id="rId15"/>
    <p:sldId id="317" r:id="rId16"/>
    <p:sldId id="319" r:id="rId17"/>
    <p:sldId id="320" r:id="rId18"/>
    <p:sldId id="321" r:id="rId19"/>
    <p:sldId id="299" r:id="rId20"/>
    <p:sldId id="300" r:id="rId21"/>
    <p:sldId id="315" r:id="rId22"/>
    <p:sldId id="301" r:id="rId23"/>
    <p:sldId id="309" r:id="rId24"/>
    <p:sldId id="324" r:id="rId25"/>
    <p:sldId id="323" r:id="rId26"/>
    <p:sldId id="326" r:id="rId27"/>
    <p:sldId id="327" r:id="rId28"/>
    <p:sldId id="328" r:id="rId29"/>
    <p:sldId id="329" r:id="rId30"/>
  </p:sldIdLst>
  <p:sldSz cx="9756775" cy="7315200"/>
  <p:notesSz cx="6858000" cy="9144000"/>
  <p:defaultTextStyle>
    <a:defPPr>
      <a:defRPr lang="en-US"/>
    </a:defPPr>
    <a:lvl1pPr marL="0" algn="l" defTabSz="487741" rtl="0" eaLnBrk="1" latinLnBrk="0" hangingPunct="1">
      <a:defRPr sz="1900" kern="1200">
        <a:solidFill>
          <a:schemeClr val="tx1"/>
        </a:solidFill>
        <a:latin typeface="+mn-lt"/>
        <a:ea typeface="+mn-ea"/>
        <a:cs typeface="+mn-cs"/>
      </a:defRPr>
    </a:lvl1pPr>
    <a:lvl2pPr marL="487741" algn="l" defTabSz="487741" rtl="0" eaLnBrk="1" latinLnBrk="0" hangingPunct="1">
      <a:defRPr sz="1900" kern="1200">
        <a:solidFill>
          <a:schemeClr val="tx1"/>
        </a:solidFill>
        <a:latin typeface="+mn-lt"/>
        <a:ea typeface="+mn-ea"/>
        <a:cs typeface="+mn-cs"/>
      </a:defRPr>
    </a:lvl2pPr>
    <a:lvl3pPr marL="975482" algn="l" defTabSz="487741" rtl="0" eaLnBrk="1" latinLnBrk="0" hangingPunct="1">
      <a:defRPr sz="1900" kern="1200">
        <a:solidFill>
          <a:schemeClr val="tx1"/>
        </a:solidFill>
        <a:latin typeface="+mn-lt"/>
        <a:ea typeface="+mn-ea"/>
        <a:cs typeface="+mn-cs"/>
      </a:defRPr>
    </a:lvl3pPr>
    <a:lvl4pPr marL="1463223" algn="l" defTabSz="487741" rtl="0" eaLnBrk="1" latinLnBrk="0" hangingPunct="1">
      <a:defRPr sz="1900" kern="1200">
        <a:solidFill>
          <a:schemeClr val="tx1"/>
        </a:solidFill>
        <a:latin typeface="+mn-lt"/>
        <a:ea typeface="+mn-ea"/>
        <a:cs typeface="+mn-cs"/>
      </a:defRPr>
    </a:lvl4pPr>
    <a:lvl5pPr marL="1950964" algn="l" defTabSz="487741" rtl="0" eaLnBrk="1" latinLnBrk="0" hangingPunct="1">
      <a:defRPr sz="1900" kern="1200">
        <a:solidFill>
          <a:schemeClr val="tx1"/>
        </a:solidFill>
        <a:latin typeface="+mn-lt"/>
        <a:ea typeface="+mn-ea"/>
        <a:cs typeface="+mn-cs"/>
      </a:defRPr>
    </a:lvl5pPr>
    <a:lvl6pPr marL="2438705" algn="l" defTabSz="487741" rtl="0" eaLnBrk="1" latinLnBrk="0" hangingPunct="1">
      <a:defRPr sz="1900" kern="1200">
        <a:solidFill>
          <a:schemeClr val="tx1"/>
        </a:solidFill>
        <a:latin typeface="+mn-lt"/>
        <a:ea typeface="+mn-ea"/>
        <a:cs typeface="+mn-cs"/>
      </a:defRPr>
    </a:lvl6pPr>
    <a:lvl7pPr marL="2926446" algn="l" defTabSz="487741" rtl="0" eaLnBrk="1" latinLnBrk="0" hangingPunct="1">
      <a:defRPr sz="1900" kern="1200">
        <a:solidFill>
          <a:schemeClr val="tx1"/>
        </a:solidFill>
        <a:latin typeface="+mn-lt"/>
        <a:ea typeface="+mn-ea"/>
        <a:cs typeface="+mn-cs"/>
      </a:defRPr>
    </a:lvl7pPr>
    <a:lvl8pPr marL="3414187" algn="l" defTabSz="487741" rtl="0" eaLnBrk="1" latinLnBrk="0" hangingPunct="1">
      <a:defRPr sz="1900" kern="1200">
        <a:solidFill>
          <a:schemeClr val="tx1"/>
        </a:solidFill>
        <a:latin typeface="+mn-lt"/>
        <a:ea typeface="+mn-ea"/>
        <a:cs typeface="+mn-cs"/>
      </a:defRPr>
    </a:lvl8pPr>
    <a:lvl9pPr marL="3901928" algn="l" defTabSz="487741"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B9DC"/>
    <a:srgbClr val="496DAC"/>
    <a:srgbClr val="0094CA"/>
    <a:srgbClr val="0084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218" autoAdjust="0"/>
  </p:normalViewPr>
  <p:slideViewPr>
    <p:cSldViewPr snapToGrid="0" snapToObjects="1">
      <p:cViewPr>
        <p:scale>
          <a:sx n="94" d="100"/>
          <a:sy n="94" d="100"/>
        </p:scale>
        <p:origin x="-680" y="-80"/>
      </p:cViewPr>
      <p:guideLst>
        <p:guide orient="horz" pos="2304"/>
        <p:guide pos="30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6C1F0-9D40-1248-9255-F3BBE7F223B4}" type="datetimeFigureOut">
              <a:t>6/17/13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738D3-7715-0C4A-857D-0EED37D056F4}" type="slidenum">
              <a:t>‹#›</a:t>
            </a:fld>
            <a:endParaRPr lang="en-US"/>
          </a:p>
        </p:txBody>
      </p:sp>
    </p:spTree>
    <p:extLst>
      <p:ext uri="{BB962C8B-B14F-4D97-AF65-F5344CB8AC3E}">
        <p14:creationId xmlns:p14="http://schemas.microsoft.com/office/powerpoint/2010/main" val="40385341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0" algn="l" defTabSz="457200" rtl="0" eaLnBrk="1" fontAlgn="auto" latinLnBrk="0" hangingPunct="1">
              <a:lnSpc>
                <a:spcPct val="130000"/>
              </a:lnSpc>
              <a:spcBef>
                <a:spcPts val="0"/>
              </a:spcBef>
              <a:spcAft>
                <a:spcPts val="0"/>
              </a:spcAft>
              <a:buClrTx/>
              <a:buSzTx/>
              <a:buFontTx/>
              <a:buNone/>
              <a:tabLst/>
              <a:defRPr/>
            </a:pPr>
            <a:r>
              <a:rPr lang="en-US" dirty="0" err="1" smtClean="0">
                <a:solidFill>
                  <a:srgbClr val="008000"/>
                </a:solidFill>
              </a:rPr>
              <a:t>Promouvoir</a:t>
            </a:r>
            <a:r>
              <a:rPr lang="en-US" dirty="0" smtClean="0">
                <a:solidFill>
                  <a:srgbClr val="008000"/>
                </a:solidFill>
              </a:rPr>
              <a:t> la Science de la vie</a:t>
            </a:r>
            <a:r>
              <a:rPr lang="en-US" baseline="0" dirty="0" smtClean="0">
                <a:solidFill>
                  <a:srgbClr val="008000"/>
                </a:solidFill>
              </a:rPr>
              <a:t> tout </a:t>
            </a:r>
            <a:r>
              <a:rPr lang="en-US" baseline="0" dirty="0" err="1" smtClean="0">
                <a:solidFill>
                  <a:srgbClr val="008000"/>
                </a:solidFill>
              </a:rPr>
              <a:t>comme</a:t>
            </a:r>
            <a:r>
              <a:rPr lang="en-US" baseline="0" dirty="0" smtClean="0">
                <a:solidFill>
                  <a:srgbClr val="008000"/>
                </a:solidFill>
              </a:rPr>
              <a:t> </a:t>
            </a:r>
            <a:r>
              <a:rPr lang="en-US" baseline="0" dirty="0" err="1" smtClean="0">
                <a:solidFill>
                  <a:srgbClr val="008000"/>
                </a:solidFill>
              </a:rPr>
              <a:t>cela</a:t>
            </a:r>
            <a:r>
              <a:rPr lang="en-US" baseline="0" dirty="0" smtClean="0">
                <a:solidFill>
                  <a:srgbClr val="008000"/>
                </a:solidFill>
              </a:rPr>
              <a:t> a </a:t>
            </a:r>
            <a:r>
              <a:rPr lang="en-US" baseline="0" dirty="0" err="1" smtClean="0">
                <a:solidFill>
                  <a:srgbClr val="008000"/>
                </a:solidFill>
              </a:rPr>
              <a:t>ete</a:t>
            </a:r>
            <a:r>
              <a:rPr lang="en-US" baseline="0" dirty="0" smtClean="0">
                <a:solidFill>
                  <a:srgbClr val="008000"/>
                </a:solidFill>
              </a:rPr>
              <a:t> </a:t>
            </a:r>
            <a:r>
              <a:rPr lang="en-US" baseline="0" dirty="0" err="1" smtClean="0">
                <a:solidFill>
                  <a:srgbClr val="008000"/>
                </a:solidFill>
              </a:rPr>
              <a:t>developpe</a:t>
            </a:r>
            <a:r>
              <a:rPr lang="en-US" baseline="0" dirty="0" smtClean="0">
                <a:solidFill>
                  <a:srgbClr val="008000"/>
                </a:solidFill>
              </a:rPr>
              <a:t> aux USA et au </a:t>
            </a:r>
            <a:r>
              <a:rPr lang="en-US" baseline="0" dirty="0" err="1" smtClean="0">
                <a:solidFill>
                  <a:srgbClr val="008000"/>
                </a:solidFill>
              </a:rPr>
              <a:t>Japon</a:t>
            </a:r>
            <a:r>
              <a:rPr lang="en-US" baseline="0" dirty="0" smtClean="0">
                <a:solidFill>
                  <a:srgbClr val="008000"/>
                </a:solidFill>
              </a:rPr>
              <a:t>.</a:t>
            </a:r>
            <a:endParaRPr lang="en-US" dirty="0" smtClean="0">
              <a:solidFill>
                <a:srgbClr val="008000"/>
              </a:solidFill>
            </a:endParaRPr>
          </a:p>
          <a:p>
            <a:pPr marL="6350" marR="0" indent="0" algn="l" defTabSz="457200" rtl="0" eaLnBrk="1" fontAlgn="auto" latinLnBrk="0" hangingPunct="1">
              <a:lnSpc>
                <a:spcPct val="130000"/>
              </a:lnSpc>
              <a:spcBef>
                <a:spcPts val="0"/>
              </a:spcBef>
              <a:spcAft>
                <a:spcPts val="0"/>
              </a:spcAft>
              <a:buClrTx/>
              <a:buSzTx/>
              <a:buFontTx/>
              <a:buNone/>
              <a:tabLst/>
              <a:defRPr/>
            </a:pPr>
            <a:endParaRPr lang="en-US" dirty="0" smtClean="0">
              <a:solidFill>
                <a:srgbClr val="008000"/>
              </a:solidFill>
            </a:endParaRPr>
          </a:p>
          <a:p>
            <a:pPr marL="6350" algn="l">
              <a:lnSpc>
                <a:spcPct val="130000"/>
              </a:lnSpc>
            </a:pPr>
            <a:r>
              <a:rPr lang="en-US" sz="1200" dirty="0" err="1" smtClean="0">
                <a:solidFill>
                  <a:srgbClr val="376092"/>
                </a:solidFill>
                <a:latin typeface="Papyrus"/>
                <a:cs typeface="Papyrus"/>
                <a:sym typeface="Helvetica" charset="0"/>
              </a:rPr>
              <a:t>Construire</a:t>
            </a:r>
            <a:r>
              <a:rPr lang="en-US" sz="1200" dirty="0" smtClean="0">
                <a:solidFill>
                  <a:srgbClr val="376092"/>
                </a:solidFill>
                <a:latin typeface="Papyrus"/>
                <a:cs typeface="Papyrus"/>
                <a:sym typeface="Helvetica" charset="0"/>
              </a:rPr>
              <a:t> </a:t>
            </a:r>
            <a:r>
              <a:rPr lang="en-US" sz="1200" dirty="0" err="1" smtClean="0">
                <a:solidFill>
                  <a:srgbClr val="376092"/>
                </a:solidFill>
                <a:latin typeface="Papyrus"/>
                <a:cs typeface="Papyrus"/>
                <a:sym typeface="Helvetica" charset="0"/>
              </a:rPr>
              <a:t>une</a:t>
            </a:r>
            <a:r>
              <a:rPr lang="en-US" sz="1200" dirty="0" smtClean="0">
                <a:solidFill>
                  <a:srgbClr val="376092"/>
                </a:solidFill>
                <a:latin typeface="Papyrus"/>
                <a:cs typeface="Papyrus"/>
                <a:sym typeface="Helvetica" charset="0"/>
              </a:rPr>
              <a:t> competition tout en </a:t>
            </a:r>
            <a:r>
              <a:rPr lang="en-US" sz="1200" dirty="0" err="1" smtClean="0">
                <a:solidFill>
                  <a:srgbClr val="376092"/>
                </a:solidFill>
                <a:latin typeface="Papyrus"/>
                <a:cs typeface="Papyrus"/>
                <a:sym typeface="Helvetica" charset="0"/>
              </a:rPr>
              <a:t>assurant</a:t>
            </a:r>
            <a:r>
              <a:rPr lang="en-US" sz="1200" dirty="0" smtClean="0">
                <a:solidFill>
                  <a:srgbClr val="376092"/>
                </a:solidFill>
                <a:latin typeface="Papyrus"/>
                <a:cs typeface="Papyrus"/>
                <a:sym typeface="Helvetica" charset="0"/>
              </a:rPr>
              <a:t> un </a:t>
            </a:r>
            <a:r>
              <a:rPr lang="en-US" sz="1200" dirty="0" err="1" smtClean="0">
                <a:solidFill>
                  <a:srgbClr val="376092"/>
                </a:solidFill>
                <a:latin typeface="Papyrus"/>
                <a:cs typeface="Papyrus"/>
                <a:sym typeface="Helvetica" charset="0"/>
              </a:rPr>
              <a:t>partnenariat</a:t>
            </a:r>
            <a:r>
              <a:rPr lang="en-US" sz="1200" dirty="0" smtClean="0">
                <a:solidFill>
                  <a:srgbClr val="376092"/>
                </a:solidFill>
                <a:latin typeface="Papyrus"/>
                <a:cs typeface="Papyrus"/>
                <a:sym typeface="Helvetica" charset="0"/>
              </a:rPr>
              <a:t> entre les </a:t>
            </a:r>
            <a:r>
              <a:rPr lang="en-US" sz="1200" dirty="0" err="1" smtClean="0">
                <a:solidFill>
                  <a:srgbClr val="376092"/>
                </a:solidFill>
                <a:latin typeface="Papyrus"/>
                <a:cs typeface="Papyrus"/>
                <a:sym typeface="Helvetica" charset="0"/>
              </a:rPr>
              <a:t>differents</a:t>
            </a:r>
            <a:r>
              <a:rPr lang="en-US" sz="1200" baseline="0" dirty="0" smtClean="0">
                <a:solidFill>
                  <a:srgbClr val="376092"/>
                </a:solidFill>
                <a:latin typeface="Papyrus"/>
                <a:cs typeface="Papyrus"/>
                <a:sym typeface="Helvetica" charset="0"/>
              </a:rPr>
              <a:t> pays </a:t>
            </a:r>
            <a:r>
              <a:rPr lang="en-US" sz="1200" baseline="0" dirty="0" err="1" smtClean="0">
                <a:solidFill>
                  <a:srgbClr val="376092"/>
                </a:solidFill>
                <a:latin typeface="Papyrus"/>
                <a:cs typeface="Papyrus"/>
                <a:sym typeface="Helvetica" charset="0"/>
              </a:rPr>
              <a:t>europens</a:t>
            </a:r>
            <a:r>
              <a:rPr lang="en-US" sz="1200" baseline="0" dirty="0" smtClean="0">
                <a:solidFill>
                  <a:srgbClr val="376092"/>
                </a:solidFill>
                <a:latin typeface="Papyrus"/>
                <a:cs typeface="Papyrus"/>
                <a:sym typeface="Helvetica" charset="0"/>
              </a:rPr>
              <a:t> </a:t>
            </a:r>
            <a:r>
              <a:rPr lang="en-US" sz="1200" baseline="0" dirty="0" err="1" smtClean="0">
                <a:solidFill>
                  <a:srgbClr val="376092"/>
                </a:solidFill>
                <a:latin typeface="Papyrus"/>
                <a:cs typeface="Papyrus"/>
                <a:sym typeface="Helvetica" charset="0"/>
              </a:rPr>
              <a:t>autour</a:t>
            </a:r>
            <a:r>
              <a:rPr lang="en-US" sz="1200" baseline="0" dirty="0" smtClean="0">
                <a:solidFill>
                  <a:srgbClr val="376092"/>
                </a:solidFill>
                <a:latin typeface="Papyrus"/>
                <a:cs typeface="Papyrus"/>
                <a:sym typeface="Helvetica" charset="0"/>
              </a:rPr>
              <a:t> de la science et de </a:t>
            </a:r>
            <a:r>
              <a:rPr lang="en-US" sz="1200" baseline="0" dirty="0" err="1" smtClean="0">
                <a:solidFill>
                  <a:srgbClr val="376092"/>
                </a:solidFill>
                <a:latin typeface="Papyrus"/>
                <a:cs typeface="Papyrus"/>
                <a:sym typeface="Helvetica" charset="0"/>
              </a:rPr>
              <a:t>l’innovation</a:t>
            </a:r>
            <a:r>
              <a:rPr lang="en-US" sz="1200" baseline="0" dirty="0" smtClean="0">
                <a:solidFill>
                  <a:srgbClr val="376092"/>
                </a:solidFill>
                <a:latin typeface="Papyrus"/>
                <a:cs typeface="Papyrus"/>
                <a:sym typeface="Helvetica" charset="0"/>
              </a:rPr>
              <a:t>.</a:t>
            </a:r>
            <a:endParaRPr lang="en-US" sz="1200" dirty="0" smtClean="0">
              <a:solidFill>
                <a:srgbClr val="376092"/>
              </a:solidFill>
              <a:latin typeface="Papyrus"/>
              <a:cs typeface="Papyrus"/>
              <a:sym typeface="Helvetica" charset="0"/>
            </a:endParaRPr>
          </a:p>
          <a:p>
            <a:pPr marL="6350" algn="l">
              <a:lnSpc>
                <a:spcPct val="130000"/>
              </a:lnSpc>
            </a:pPr>
            <a:endParaRPr lang="en-US" sz="1200" dirty="0" smtClean="0">
              <a:solidFill>
                <a:srgbClr val="376092"/>
              </a:solidFill>
              <a:latin typeface="Papyrus"/>
              <a:cs typeface="Papyrus"/>
              <a:sym typeface="Helvetica" charset="0"/>
            </a:endParaRPr>
          </a:p>
          <a:p>
            <a:pPr marL="6350" algn="l">
              <a:lnSpc>
                <a:spcPct val="130000"/>
              </a:lnSpc>
            </a:pPr>
            <a:r>
              <a:rPr lang="en-US" sz="1200" dirty="0" err="1" smtClean="0">
                <a:solidFill>
                  <a:srgbClr val="376092"/>
                </a:solidFill>
                <a:latin typeface="Papyrus"/>
                <a:cs typeface="Papyrus"/>
                <a:sym typeface="Helvetica" charset="0"/>
              </a:rPr>
              <a:t>Outils</a:t>
            </a:r>
            <a:r>
              <a:rPr lang="en-US" sz="1200" baseline="0" dirty="0" smtClean="0">
                <a:solidFill>
                  <a:srgbClr val="376092"/>
                </a:solidFill>
                <a:latin typeface="Papyrus"/>
                <a:cs typeface="Papyrus"/>
                <a:sym typeface="Helvetica" charset="0"/>
              </a:rPr>
              <a:t> scientific reliant les sources de </a:t>
            </a:r>
            <a:r>
              <a:rPr lang="en-US" sz="1200" baseline="0" dirty="0" err="1" smtClean="0">
                <a:solidFill>
                  <a:srgbClr val="376092"/>
                </a:solidFill>
                <a:latin typeface="Papyrus"/>
                <a:cs typeface="Papyrus"/>
                <a:sym typeface="Helvetica" charset="0"/>
              </a:rPr>
              <a:t>lumiere</a:t>
            </a:r>
            <a:r>
              <a:rPr lang="en-US" sz="1200" baseline="0" dirty="0" smtClean="0">
                <a:solidFill>
                  <a:srgbClr val="376092"/>
                </a:solidFill>
                <a:latin typeface="Papyrus"/>
                <a:cs typeface="Papyrus"/>
                <a:sym typeface="Helvetica" charset="0"/>
              </a:rPr>
              <a:t> et les sources de neutrons.</a:t>
            </a:r>
            <a:endParaRPr lang="en-US" sz="1200" dirty="0" smtClean="0">
              <a:solidFill>
                <a:srgbClr val="376092"/>
              </a:solidFill>
              <a:latin typeface="Papyrus"/>
              <a:cs typeface="Papyrus"/>
              <a:sym typeface="Helvetica" charset="0"/>
            </a:endParaRPr>
          </a:p>
          <a:p>
            <a:pPr marL="6350" algn="l">
              <a:lnSpc>
                <a:spcPct val="130000"/>
              </a:lnSpc>
            </a:pPr>
            <a:endParaRPr lang="en-US" sz="1200" dirty="0" smtClean="0">
              <a:solidFill>
                <a:srgbClr val="376092"/>
              </a:solidFill>
              <a:latin typeface="Papyrus"/>
              <a:cs typeface="Papyrus"/>
              <a:sym typeface="Helvetica" charset="0"/>
            </a:endParaRPr>
          </a:p>
          <a:p>
            <a:pPr marL="6350" algn="l">
              <a:lnSpc>
                <a:spcPct val="130000"/>
              </a:lnSpc>
            </a:pPr>
            <a:r>
              <a:rPr lang="en-US" sz="1200" dirty="0" smtClean="0">
                <a:solidFill>
                  <a:srgbClr val="376092"/>
                </a:solidFill>
                <a:latin typeface="Papyrus"/>
                <a:cs typeface="Papyrus"/>
                <a:sym typeface="Helvetica" charset="0"/>
              </a:rPr>
              <a:t>Example de </a:t>
            </a:r>
            <a:r>
              <a:rPr lang="en-US" sz="1200" dirty="0" err="1" smtClean="0">
                <a:solidFill>
                  <a:srgbClr val="376092"/>
                </a:solidFill>
                <a:latin typeface="Papyrus"/>
                <a:cs typeface="Papyrus"/>
                <a:sym typeface="Helvetica" charset="0"/>
              </a:rPr>
              <a:t>projets</a:t>
            </a:r>
            <a:r>
              <a:rPr lang="en-US" sz="1200" dirty="0" smtClean="0">
                <a:solidFill>
                  <a:srgbClr val="376092"/>
                </a:solidFill>
                <a:latin typeface="Papyrus"/>
                <a:cs typeface="Papyrus"/>
                <a:sym typeface="Helvetica" charset="0"/>
              </a:rPr>
              <a:t> qui </a:t>
            </a:r>
            <a:r>
              <a:rPr lang="en-US" sz="1200" dirty="0" err="1" smtClean="0">
                <a:solidFill>
                  <a:srgbClr val="376092"/>
                </a:solidFill>
                <a:latin typeface="Papyrus"/>
                <a:cs typeface="Papyrus"/>
                <a:sym typeface="Helvetica" charset="0"/>
              </a:rPr>
              <a:t>sont</a:t>
            </a:r>
            <a:r>
              <a:rPr lang="en-US" sz="1200" dirty="0" smtClean="0">
                <a:solidFill>
                  <a:srgbClr val="376092"/>
                </a:solidFill>
                <a:latin typeface="Papyrus"/>
                <a:cs typeface="Papyrus"/>
                <a:sym typeface="Helvetica" charset="0"/>
              </a:rPr>
              <a:t> </a:t>
            </a:r>
            <a:r>
              <a:rPr lang="en-US" sz="1200" dirty="0" err="1" smtClean="0">
                <a:solidFill>
                  <a:srgbClr val="376092"/>
                </a:solidFill>
                <a:latin typeface="Papyrus"/>
                <a:cs typeface="Papyrus"/>
                <a:sym typeface="Helvetica" charset="0"/>
              </a:rPr>
              <a:t>construits</a:t>
            </a:r>
            <a:r>
              <a:rPr lang="en-US" sz="1200" baseline="0" dirty="0" smtClean="0">
                <a:solidFill>
                  <a:srgbClr val="376092"/>
                </a:solidFill>
                <a:latin typeface="Papyrus"/>
                <a:cs typeface="Papyrus"/>
                <a:sym typeface="Helvetica" charset="0"/>
              </a:rPr>
              <a:t> </a:t>
            </a:r>
            <a:r>
              <a:rPr lang="en-US" sz="1200" baseline="0" dirty="0" err="1" smtClean="0">
                <a:solidFill>
                  <a:srgbClr val="376092"/>
                </a:solidFill>
                <a:latin typeface="Papyrus"/>
                <a:cs typeface="Papyrus"/>
                <a:sym typeface="Helvetica" charset="0"/>
              </a:rPr>
              <a:t>sur</a:t>
            </a:r>
            <a:r>
              <a:rPr lang="en-US" sz="1200" baseline="0" dirty="0" smtClean="0">
                <a:solidFill>
                  <a:srgbClr val="376092"/>
                </a:solidFill>
                <a:latin typeface="Papyrus"/>
                <a:cs typeface="Papyrus"/>
                <a:sym typeface="Helvetica" charset="0"/>
              </a:rPr>
              <a:t> </a:t>
            </a:r>
            <a:r>
              <a:rPr lang="en-US" sz="1200" baseline="0" dirty="0" err="1" smtClean="0">
                <a:solidFill>
                  <a:srgbClr val="376092"/>
                </a:solidFill>
                <a:latin typeface="Papyrus"/>
                <a:cs typeface="Papyrus"/>
                <a:sym typeface="Helvetica" charset="0"/>
              </a:rPr>
              <a:t>leur</a:t>
            </a:r>
            <a:r>
              <a:rPr lang="en-US" sz="1200" baseline="0" dirty="0" smtClean="0">
                <a:solidFill>
                  <a:srgbClr val="376092"/>
                </a:solidFill>
                <a:latin typeface="Papyrus"/>
                <a:cs typeface="Papyrus"/>
                <a:sym typeface="Helvetica" charset="0"/>
              </a:rPr>
              <a:t> </a:t>
            </a:r>
            <a:r>
              <a:rPr lang="en-US" sz="1200" baseline="0" dirty="0" err="1" smtClean="0">
                <a:solidFill>
                  <a:srgbClr val="376092"/>
                </a:solidFill>
                <a:latin typeface="Papyrus"/>
                <a:cs typeface="Papyrus"/>
                <a:sym typeface="Helvetica" charset="0"/>
              </a:rPr>
              <a:t>predecesseurs</a:t>
            </a:r>
            <a:r>
              <a:rPr lang="en-US" sz="1200" baseline="0" dirty="0" smtClean="0">
                <a:solidFill>
                  <a:srgbClr val="376092"/>
                </a:solidFill>
                <a:latin typeface="Papyrus"/>
                <a:cs typeface="Papyrus"/>
                <a:sym typeface="Helvetica" charset="0"/>
              </a:rPr>
              <a:t>.</a:t>
            </a:r>
            <a:endParaRPr lang="en-US" sz="1200" dirty="0" smtClean="0">
              <a:solidFill>
                <a:srgbClr val="376092"/>
              </a:solidFill>
              <a:latin typeface="Papyrus"/>
              <a:cs typeface="Papyrus"/>
              <a:sym typeface="Helvetica" charset="0"/>
            </a:endParaRPr>
          </a:p>
          <a:p>
            <a:pPr marL="6350" algn="l">
              <a:lnSpc>
                <a:spcPct val="130000"/>
              </a:lnSpc>
            </a:pPr>
            <a:r>
              <a:rPr lang="en-US" sz="1200" dirty="0" smtClean="0">
                <a:solidFill>
                  <a:srgbClr val="376092"/>
                </a:solidFill>
                <a:latin typeface="Papyrus"/>
                <a:cs typeface="Papyrus"/>
                <a:sym typeface="Helvetica" charset="0"/>
              </a:rPr>
              <a:t>Each builds on the previous and prepares for the next</a:t>
            </a:r>
          </a:p>
          <a:p>
            <a:pPr marL="177800" indent="-171450" algn="l">
              <a:lnSpc>
                <a:spcPct val="130000"/>
              </a:lnSpc>
              <a:buFont typeface="Wingdings" charset="0"/>
              <a:buChar char="à"/>
            </a:pPr>
            <a:r>
              <a:rPr lang="en-US" sz="1200" dirty="0" smtClean="0">
                <a:solidFill>
                  <a:srgbClr val="FF0000"/>
                </a:solidFill>
              </a:rPr>
              <a:t>regional and European impact</a:t>
            </a:r>
          </a:p>
          <a:p>
            <a:pPr marL="177800" indent="-171450" algn="l">
              <a:lnSpc>
                <a:spcPct val="130000"/>
              </a:lnSpc>
              <a:buFont typeface="Wingdings" charset="0"/>
              <a:buChar char="à"/>
            </a:pPr>
            <a:r>
              <a:rPr lang="en-US" sz="1200" dirty="0" smtClean="0">
                <a:solidFill>
                  <a:srgbClr val="FF0000"/>
                </a:solidFill>
              </a:rPr>
              <a:t>Intensity</a:t>
            </a:r>
            <a:r>
              <a:rPr lang="en-US" sz="1200" baseline="0" dirty="0" smtClean="0">
                <a:solidFill>
                  <a:srgbClr val="FF0000"/>
                </a:solidFill>
              </a:rPr>
              <a:t> frontiers</a:t>
            </a:r>
            <a:endParaRPr lang="en-US" sz="1200" dirty="0" smtClean="0">
              <a:solidFill>
                <a:srgbClr val="FF0000"/>
              </a:solidFill>
            </a:endParaRPr>
          </a:p>
          <a:p>
            <a:pPr marL="177800" indent="-171450" algn="l">
              <a:lnSpc>
                <a:spcPct val="130000"/>
              </a:lnSpc>
              <a:buFont typeface="Wingdings" charset="0"/>
              <a:buChar char="à"/>
            </a:pPr>
            <a:endParaRPr lang="en-US" sz="1200" dirty="0" smtClean="0">
              <a:solidFill>
                <a:srgbClr val="FF0000"/>
              </a:solidFill>
            </a:endParaRPr>
          </a:p>
          <a:p>
            <a:pPr marL="6350" indent="0" algn="l">
              <a:lnSpc>
                <a:spcPct val="130000"/>
              </a:lnSpc>
              <a:buFont typeface="Wingdings" charset="0"/>
              <a:buNone/>
            </a:pPr>
            <a:r>
              <a:rPr lang="en-US" sz="1200" dirty="0" smtClean="0">
                <a:solidFill>
                  <a:srgbClr val="FF0000"/>
                </a:solidFill>
              </a:rPr>
              <a:t>BC: Max 4 , LS</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3</a:t>
            </a:fld>
            <a:endParaRPr lang="en-US"/>
          </a:p>
        </p:txBody>
      </p:sp>
    </p:spTree>
    <p:extLst>
      <p:ext uri="{BB962C8B-B14F-4D97-AF65-F5344CB8AC3E}">
        <p14:creationId xmlns:p14="http://schemas.microsoft.com/office/powerpoint/2010/main" val="68972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description:</a:t>
            </a:r>
          </a:p>
          <a:p>
            <a:endParaRPr lang="en-US" dirty="0" smtClean="0"/>
          </a:p>
          <a:p>
            <a:r>
              <a:rPr lang="en-US" dirty="0" smtClean="0"/>
              <a:t>Neutron scatter from the nucleus and not the electrons -&gt;</a:t>
            </a:r>
            <a:r>
              <a:rPr lang="en-US" baseline="0" dirty="0" smtClean="0"/>
              <a:t> penetrating, see light atoms, and magnetic structures.</a:t>
            </a:r>
          </a:p>
          <a:p>
            <a:endParaRPr lang="en-US" baseline="0" dirty="0" smtClean="0"/>
          </a:p>
          <a:p>
            <a:r>
              <a:rPr lang="en-US" baseline="0" dirty="0" smtClean="0"/>
              <a:t>Top clockwise:</a:t>
            </a:r>
          </a:p>
          <a:p>
            <a:endParaRPr lang="en-US" baseline="0" dirty="0" smtClean="0"/>
          </a:p>
          <a:p>
            <a:pPr marL="224325" indent="-224325">
              <a:buAutoNum type="arabicPeriod"/>
            </a:pPr>
            <a:r>
              <a:rPr lang="en-US" baseline="0" dirty="0" smtClean="0"/>
              <a:t>Neutron Radiograph (from Munich) of an operating BMW engine</a:t>
            </a:r>
          </a:p>
          <a:p>
            <a:pPr marL="224325" indent="-224325">
              <a:buAutoNum type="arabicPeriod"/>
            </a:pPr>
            <a:r>
              <a:rPr lang="en-US" baseline="0" dirty="0" smtClean="0"/>
              <a:t>X-rays reveal the protein crystal structure – neutrons reveal the positions of the H atoms which are key to the catalytic activity</a:t>
            </a:r>
          </a:p>
          <a:p>
            <a:pPr marL="224325" indent="-224325">
              <a:buAutoNum type="arabicPeriod"/>
            </a:pPr>
            <a:r>
              <a:rPr lang="en-US" baseline="0" dirty="0" smtClean="0"/>
              <a:t>Isotope contrast (H/D in this case) allows specific strands to be picked out in this complex polymer</a:t>
            </a:r>
          </a:p>
          <a:p>
            <a:pPr marL="224325" indent="-224325">
              <a:buAutoNum type="arabicPeriod"/>
            </a:pPr>
            <a:r>
              <a:rPr lang="en-US" baseline="0" dirty="0" smtClean="0"/>
              <a:t>Neutrons have mass similar to atoms – and can measure dynamics easily. This is a CH4 electrolyte – the H is transferred via a rotation and cross over mechanism – revealed by neutrons</a:t>
            </a:r>
          </a:p>
          <a:p>
            <a:pPr marL="224325" indent="-224325">
              <a:buAutoNum type="arabicPeriod"/>
            </a:pPr>
            <a:r>
              <a:rPr lang="en-US" baseline="0" dirty="0" smtClean="0"/>
              <a:t>Neutrons have a magnetic moment. Most magnetic structures have been determined with neutrons. Can also be applied to magnetic dynamics e.g. Spin waves – important in studies of high </a:t>
            </a:r>
            <a:r>
              <a:rPr lang="en-US" baseline="0" dirty="0" err="1" smtClean="0"/>
              <a:t>Tc</a:t>
            </a:r>
            <a:r>
              <a:rPr lang="en-US" baseline="0" dirty="0" smtClean="0"/>
              <a:t> materials.</a:t>
            </a:r>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6</a:t>
            </a:fld>
            <a:endParaRPr lang="en-US"/>
          </a:p>
        </p:txBody>
      </p:sp>
    </p:spTree>
    <p:extLst>
      <p:ext uri="{BB962C8B-B14F-4D97-AF65-F5344CB8AC3E}">
        <p14:creationId xmlns:p14="http://schemas.microsoft.com/office/powerpoint/2010/main" val="385066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reactor based neutron sources are being phased out = decline in the availability of</a:t>
            </a:r>
            <a:r>
              <a:rPr lang="en-US" baseline="0" dirty="0"/>
              <a:t> neutrons = decline in competence and </a:t>
            </a:r>
            <a:r>
              <a:rPr lang="en-US" baseline="0" dirty="0" smtClean="0"/>
              <a:t>competitiveness</a:t>
            </a:r>
          </a:p>
          <a:p>
            <a:endParaRPr lang="en-US" baseline="0" dirty="0" smtClean="0"/>
          </a:p>
          <a:p>
            <a:pPr marL="285750" lvl="0" indent="-285750">
              <a:buFont typeface="Arial"/>
              <a:buChar char="•"/>
            </a:pPr>
            <a:r>
              <a:rPr lang="en-US" sz="1600" dirty="0" smtClean="0">
                <a:latin typeface="Papyrus" charset="0"/>
                <a:ea typeface="ＭＳ Ｐゴシック" charset="0"/>
              </a:rPr>
              <a:t>The vast majority of users will profit from a pulsed structure</a:t>
            </a:r>
          </a:p>
          <a:p>
            <a:pPr marL="285750" lvl="0" indent="-285750">
              <a:buFont typeface="Arial"/>
              <a:buChar char="•"/>
            </a:pPr>
            <a:r>
              <a:rPr lang="en-US" sz="1600" dirty="0" smtClean="0">
                <a:latin typeface="Papyrus" charset="0"/>
                <a:ea typeface="ＭＳ Ｐゴシック" charset="0"/>
              </a:rPr>
              <a:t>A large fraction of users are fully satisfied by a long pulse source</a:t>
            </a:r>
          </a:p>
          <a:p>
            <a:pPr marL="285750" lvl="0" indent="-285750">
              <a:buFont typeface="Arial"/>
              <a:buChar char="•"/>
            </a:pPr>
            <a:r>
              <a:rPr lang="en-US" sz="1600" dirty="0" smtClean="0">
                <a:latin typeface="Papyrus" charset="0"/>
                <a:ea typeface="ＭＳ Ｐゴシック" charset="0"/>
              </a:rPr>
              <a:t>Existing short pulse sources (ISIS, JPARC and SNS) can supply the present and imminent future need of short pulse users</a:t>
            </a:r>
          </a:p>
          <a:p>
            <a:pPr lvl="1"/>
            <a:endParaRPr lang="en-US" sz="800" dirty="0" smtClean="0">
              <a:latin typeface="Papyrus" charset="0"/>
              <a:ea typeface="ＭＳ Ｐゴシック" charset="0"/>
            </a:endParaRPr>
          </a:p>
          <a:p>
            <a:r>
              <a:rPr lang="en-US" sz="1800" dirty="0" smtClean="0">
                <a:latin typeface="Papyrus" charset="0"/>
                <a:ea typeface="ＭＳ Ｐゴシック" charset="0"/>
              </a:rPr>
              <a:t>Long pulse for physics flexibility (cold and thermal neutrons available)</a:t>
            </a:r>
          </a:p>
          <a:p>
            <a:endParaRPr lang="en-US" dirty="0" smtClean="0"/>
          </a:p>
          <a:p>
            <a:endParaRPr lang="en-US" dirty="0" smtClean="0"/>
          </a:p>
          <a:p>
            <a:r>
              <a:rPr lang="en-US" dirty="0" smtClean="0"/>
              <a:t>++. Keep competency in communities – countries balance in science knowledge</a:t>
            </a:r>
            <a:endParaRPr lang="en-US" dirty="0"/>
          </a:p>
        </p:txBody>
      </p:sp>
      <p:sp>
        <p:nvSpPr>
          <p:cNvPr id="4" name="Slide Number Placeholder 3"/>
          <p:cNvSpPr>
            <a:spLocks noGrp="1"/>
          </p:cNvSpPr>
          <p:nvPr>
            <p:ph type="sldNum" sz="quarter" idx="10"/>
          </p:nvPr>
        </p:nvSpPr>
        <p:spPr/>
        <p:txBody>
          <a:bodyPr/>
          <a:lstStyle/>
          <a:p>
            <a:fld id="{C89738D3-7715-0C4A-857D-0EED37D056F4}" type="slidenum">
              <a:t>7</a:t>
            </a:fld>
            <a:endParaRPr lang="en-US"/>
          </a:p>
        </p:txBody>
      </p:sp>
    </p:spTree>
    <p:extLst>
      <p:ext uri="{BB962C8B-B14F-4D97-AF65-F5344CB8AC3E}">
        <p14:creationId xmlns:p14="http://schemas.microsoft.com/office/powerpoint/2010/main" val="366036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would be 1.7 Billion Dollars in 2011</a:t>
            </a:r>
            <a:endParaRPr lang="en-US" dirty="0"/>
          </a:p>
        </p:txBody>
      </p:sp>
      <p:sp>
        <p:nvSpPr>
          <p:cNvPr id="4" name="Slide Number Placeholder 3"/>
          <p:cNvSpPr>
            <a:spLocks noGrp="1"/>
          </p:cNvSpPr>
          <p:nvPr>
            <p:ph type="sldNum" sz="quarter" idx="10"/>
          </p:nvPr>
        </p:nvSpPr>
        <p:spPr/>
        <p:txBody>
          <a:bodyPr/>
          <a:lstStyle/>
          <a:p>
            <a:fld id="{1B081CBA-5657-B747-B287-6165EE350E99}" type="slidenum">
              <a:rPr lang="en-US" smtClean="0"/>
              <a:pPr/>
              <a:t>9</a:t>
            </a:fld>
            <a:endParaRPr lang="en-US"/>
          </a:p>
        </p:txBody>
      </p:sp>
    </p:spTree>
    <p:extLst>
      <p:ext uri="{BB962C8B-B14F-4D97-AF65-F5344CB8AC3E}">
        <p14:creationId xmlns:p14="http://schemas.microsoft.com/office/powerpoint/2010/main" val="1197195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 driven innovation – external actor to be collective ownership </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10</a:t>
            </a:fld>
            <a:endParaRPr lang="en-US"/>
          </a:p>
        </p:txBody>
      </p:sp>
    </p:spTree>
    <p:extLst>
      <p:ext uri="{BB962C8B-B14F-4D97-AF65-F5344CB8AC3E}">
        <p14:creationId xmlns:p14="http://schemas.microsoft.com/office/powerpoint/2010/main" val="3257975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w="9525"/>
        </p:spPr>
        <p:txBody>
          <a:bodyPr/>
          <a:lstStyle/>
          <a:p>
            <a:r>
              <a:rPr lang="en-US" smtClean="0">
                <a:latin typeface="Gill Sans" charset="0"/>
                <a:ea typeface="ＭＳ Ｐゴシック" charset="-128"/>
                <a:cs typeface="ＭＳ Ｐゴシック" charset="-128"/>
              </a:rPr>
              <a:t>Högsta temp: 118 GWH</a:t>
            </a:r>
          </a:p>
          <a:p>
            <a:r>
              <a:rPr lang="en-US" smtClean="0">
                <a:latin typeface="Gill Sans" charset="0"/>
                <a:ea typeface="ＭＳ Ｐゴシック" charset="-128"/>
                <a:cs typeface="ＭＳ Ｐゴシック" charset="-128"/>
              </a:rPr>
              <a:t>All värme: 215 GWh = 10 000 villor</a:t>
            </a:r>
          </a:p>
          <a:p>
            <a:endParaRPr lang="en-US" smtClean="0">
              <a:latin typeface="Gill Sans" charset="0"/>
              <a:ea typeface="ＭＳ Ｐゴシック" charset="-128"/>
              <a:cs typeface="ＭＳ Ｐゴシック" charset="-128"/>
            </a:endParaRPr>
          </a:p>
        </p:txBody>
      </p:sp>
      <p:sp>
        <p:nvSpPr>
          <p:cNvPr id="29700" name="Slide Number Placeholder 3"/>
          <p:cNvSpPr>
            <a:spLocks noGrp="1"/>
          </p:cNvSpPr>
          <p:nvPr>
            <p:ph type="sldNum" sz="quarter" idx="5"/>
          </p:nvPr>
        </p:nvSpPr>
        <p:spPr>
          <a:noFill/>
        </p:spPr>
        <p:txBody>
          <a:bodyPr/>
          <a:lstStyle/>
          <a:p>
            <a:fld id="{0FB4142E-3297-7645-B12A-DE699AD65630}" type="slidenum">
              <a:rPr lang="en-US"/>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latin typeface="Times" pitchFamily="-65" charset="0"/>
                <a:ea typeface="ＭＳ Ｐゴシック" pitchFamily="-65" charset="-128"/>
                <a:cs typeface="ＭＳ Ｐゴシック" pitchFamily="-65" charset="-128"/>
              </a:rPr>
              <a:t>See ILL:</a:t>
            </a:r>
          </a:p>
          <a:p>
            <a:pPr eaLnBrk="1" hangingPunct="1"/>
            <a:endParaRPr lang="en-GB" dirty="0" smtClean="0">
              <a:latin typeface="Times" pitchFamily="-65" charset="0"/>
              <a:ea typeface="ＭＳ Ｐゴシック" pitchFamily="-65" charset="-128"/>
              <a:cs typeface="ＭＳ Ｐゴシック" pitchFamily="-65" charset="-128"/>
            </a:endParaRPr>
          </a:p>
          <a:p>
            <a:pPr eaLnBrk="1" hangingPunct="1"/>
            <a:r>
              <a:rPr lang="en-GB" dirty="0" smtClean="0">
                <a:latin typeface="Times" pitchFamily="-65" charset="0"/>
                <a:ea typeface="ＭＳ Ｐゴシック" pitchFamily="-65" charset="-128"/>
                <a:cs typeface="ＭＳ Ｐゴシック" pitchFamily="-65" charset="-128"/>
              </a:rPr>
              <a:t>The development of neutron scattering over the past 40 years has been from the initial studies of basic solid state physics in model systems, to detailed studies of complex systems with applications. Similar development can be expected in the next 40 years.</a:t>
            </a:r>
          </a:p>
          <a:p>
            <a:pPr eaLnBrk="1" hangingPunct="1"/>
            <a:endParaRPr lang="en-GB" dirty="0" smtClean="0">
              <a:latin typeface="Times" pitchFamily="-65" charset="0"/>
              <a:ea typeface="ＭＳ Ｐゴシック" pitchFamily="-65" charset="-128"/>
              <a:cs typeface="ＭＳ Ｐゴシック" pitchFamily="-65" charset="-128"/>
            </a:endParaRPr>
          </a:p>
          <a:p>
            <a:pPr eaLnBrk="1" hangingPunct="1"/>
            <a:r>
              <a:rPr lang="en-GB" dirty="0" smtClean="0">
                <a:latin typeface="Times" pitchFamily="-65" charset="0"/>
                <a:ea typeface="ＭＳ Ｐゴシック" pitchFamily="-65" charset="-128"/>
                <a:cs typeface="ＭＳ Ｐゴシック" pitchFamily="-65" charset="-128"/>
              </a:rPr>
              <a:t>None descriptive</a:t>
            </a:r>
            <a:r>
              <a:rPr lang="en-GB" baseline="0" dirty="0" smtClean="0">
                <a:latin typeface="Times" pitchFamily="-65" charset="0"/>
                <a:ea typeface="ＭＳ Ｐゴシック" pitchFamily="-65" charset="-128"/>
                <a:cs typeface="ＭＳ Ｐゴシック" pitchFamily="-65" charset="-128"/>
              </a:rPr>
              <a:t> tool for the sample </a:t>
            </a:r>
            <a:r>
              <a:rPr lang="en-GB" baseline="0" dirty="0" smtClean="0">
                <a:latin typeface="Times" pitchFamily="-65" charset="0"/>
                <a:ea typeface="ＭＳ Ｐゴシック" pitchFamily="-65" charset="-128"/>
                <a:cs typeface="ＭＳ Ｐゴシック" pitchFamily="-65" charset="-128"/>
                <a:sym typeface="Wingdings"/>
              </a:rPr>
              <a:t> make in-vivo / in real time measurements</a:t>
            </a:r>
          </a:p>
          <a:p>
            <a:pPr indent="0">
              <a:spcBef>
                <a:spcPct val="5000"/>
              </a:spcBef>
              <a:spcAft>
                <a:spcPct val="75000"/>
              </a:spcAft>
              <a:buClr>
                <a:srgbClr val="FF9900"/>
              </a:buClr>
              <a:buSzPct val="110000"/>
              <a:buFont typeface="Marlett" charset="0"/>
              <a:buNone/>
            </a:pPr>
            <a:r>
              <a:rPr lang="en-US" b="0" dirty="0" smtClean="0">
                <a:latin typeface="Papyrus" charset="0"/>
                <a:ea typeface="ＭＳ Ｐゴシック" charset="0"/>
              </a:rPr>
              <a:t>Wavelengths comparable to interatomic </a:t>
            </a:r>
            <a:r>
              <a:rPr lang="en-US" b="0" dirty="0" err="1" smtClean="0">
                <a:latin typeface="Papyrus" charset="0"/>
                <a:ea typeface="ＭＳ Ｐゴシック" charset="0"/>
              </a:rPr>
              <a:t>spacings</a:t>
            </a:r>
            <a:r>
              <a:rPr lang="en-US" b="0" dirty="0" smtClean="0">
                <a:latin typeface="Papyrus" charset="0"/>
                <a:ea typeface="ＭＳ Ｐゴシック" charset="0"/>
              </a:rPr>
              <a:t> (1-5 </a:t>
            </a:r>
            <a:r>
              <a:rPr lang="en-US" b="0" dirty="0" err="1" smtClean="0">
                <a:latin typeface="Papyrus" charset="0"/>
                <a:ea typeface="ＭＳ Ｐゴシック" charset="0"/>
              </a:rPr>
              <a:t>Å</a:t>
            </a:r>
            <a:r>
              <a:rPr lang="en-US" b="0" dirty="0" smtClean="0">
                <a:latin typeface="Papyrus" charset="0"/>
                <a:ea typeface="ＭＳ Ｐゴシック" charset="0"/>
              </a:rPr>
              <a:t>)</a:t>
            </a:r>
          </a:p>
          <a:p>
            <a:pPr indent="0">
              <a:spcBef>
                <a:spcPct val="5000"/>
              </a:spcBef>
              <a:spcAft>
                <a:spcPct val="75000"/>
              </a:spcAft>
              <a:buClr>
                <a:srgbClr val="FF9900"/>
              </a:buClr>
              <a:buSzPct val="110000"/>
              <a:buFont typeface="Marlett" charset="0"/>
              <a:buNone/>
            </a:pPr>
            <a:r>
              <a:rPr lang="en-US" b="0" dirty="0" smtClean="0">
                <a:latin typeface="Papyrus" charset="0"/>
                <a:ea typeface="ＭＳ Ｐゴシック" charset="0"/>
              </a:rPr>
              <a:t>Energies comparable to structural and magnetic excitations (1-100 </a:t>
            </a:r>
            <a:r>
              <a:rPr lang="en-US" b="0" dirty="0" err="1" smtClean="0">
                <a:latin typeface="Papyrus" charset="0"/>
                <a:ea typeface="ＭＳ Ｐゴシック" charset="0"/>
              </a:rPr>
              <a:t>meV</a:t>
            </a:r>
            <a:r>
              <a:rPr lang="en-US" b="0" dirty="0" smtClean="0">
                <a:latin typeface="Papyrus" charset="0"/>
                <a:ea typeface="ＭＳ Ｐゴシック" charset="0"/>
              </a:rPr>
              <a:t>)</a:t>
            </a:r>
          </a:p>
          <a:p>
            <a:pPr indent="0">
              <a:spcBef>
                <a:spcPct val="5000"/>
              </a:spcBef>
              <a:spcAft>
                <a:spcPct val="75000"/>
              </a:spcAft>
              <a:buClr>
                <a:srgbClr val="FF9900"/>
              </a:buClr>
              <a:buSzPct val="110000"/>
              <a:buFontTx/>
              <a:buNone/>
            </a:pPr>
            <a:r>
              <a:rPr lang="en-US" b="0" dirty="0" smtClean="0">
                <a:latin typeface="Papyrus" charset="0"/>
                <a:ea typeface="ＭＳ Ｐゴシック" charset="0"/>
              </a:rPr>
              <a:t>Neutrons interact only weakly with matter </a:t>
            </a:r>
          </a:p>
          <a:p>
            <a:pPr indent="0">
              <a:spcBef>
                <a:spcPct val="5000"/>
              </a:spcBef>
              <a:spcAft>
                <a:spcPct val="75000"/>
              </a:spcAft>
              <a:buClr>
                <a:srgbClr val="FF9900"/>
              </a:buClr>
              <a:buSzPct val="110000"/>
              <a:buFont typeface="Marlett" charset="0"/>
              <a:buNone/>
            </a:pPr>
            <a:r>
              <a:rPr lang="en-US" b="0" dirty="0" smtClean="0">
                <a:latin typeface="Papyrus" charset="0"/>
                <a:ea typeface="ＭＳ Ｐゴシック" charset="0"/>
              </a:rPr>
              <a:t>Neutrons are deeply penetrating (bulk samples can be studied)</a:t>
            </a:r>
          </a:p>
          <a:p>
            <a:pPr indent="0">
              <a:spcBef>
                <a:spcPct val="5000"/>
              </a:spcBef>
              <a:spcAft>
                <a:spcPct val="75000"/>
              </a:spcAft>
              <a:buClr>
                <a:srgbClr val="FF9900"/>
              </a:buClr>
              <a:buSzPct val="110000"/>
              <a:buFont typeface="Marlett" charset="0"/>
              <a:buNone/>
            </a:pPr>
            <a:r>
              <a:rPr lang="en-US" b="0" dirty="0" smtClean="0">
                <a:latin typeface="Papyrus" charset="0"/>
                <a:ea typeface="ＭＳ Ｐゴシック" charset="0"/>
              </a:rPr>
              <a:t>Neutrons are scattered with a strength that varies randomly from element to element (and isotope to isotope) </a:t>
            </a:r>
            <a:r>
              <a:rPr lang="en-US" b="0" dirty="0" smtClean="0">
                <a:solidFill>
                  <a:srgbClr val="FF0000"/>
                </a:solidFill>
                <a:latin typeface="Papyrus" charset="0"/>
                <a:ea typeface="ＭＳ Ｐゴシック" charset="0"/>
              </a:rPr>
              <a:t>– tuning ?</a:t>
            </a:r>
          </a:p>
          <a:p>
            <a:pPr indent="0">
              <a:spcBef>
                <a:spcPct val="5000"/>
              </a:spcBef>
              <a:spcAft>
                <a:spcPct val="75000"/>
              </a:spcAft>
              <a:buClr>
                <a:srgbClr val="FF9900"/>
              </a:buClr>
              <a:buSzPct val="110000"/>
              <a:buFontTx/>
              <a:buNone/>
            </a:pPr>
            <a:r>
              <a:rPr lang="en-US" b="0" dirty="0" smtClean="0">
                <a:latin typeface="Papyrus" charset="0"/>
                <a:ea typeface="ＭＳ Ｐゴシック" charset="0"/>
              </a:rPr>
              <a:t>Neutrons have a magnetic moment : </a:t>
            </a:r>
            <a:r>
              <a:rPr lang="en-US" b="0" dirty="0" err="1" smtClean="0">
                <a:latin typeface="Papyrus" charset="0"/>
                <a:ea typeface="ＭＳ Ｐゴシック" charset="0"/>
              </a:rPr>
              <a:t>μ</a:t>
            </a:r>
            <a:r>
              <a:rPr lang="en-US" b="0" baseline="-25000" dirty="0" err="1" smtClean="0">
                <a:latin typeface="Papyrus" charset="0"/>
                <a:ea typeface="ＭＳ Ｐゴシック" charset="0"/>
              </a:rPr>
              <a:t>n</a:t>
            </a:r>
            <a:r>
              <a:rPr lang="en-US" b="0" dirty="0" smtClean="0">
                <a:latin typeface="Papyrus" charset="0"/>
                <a:ea typeface="ＭＳ Ｐゴシック" charset="0"/>
              </a:rPr>
              <a:t>= -1.913 </a:t>
            </a:r>
            <a:r>
              <a:rPr lang="en-US" b="0" dirty="0" err="1" smtClean="0">
                <a:latin typeface="Papyrus" charset="0"/>
                <a:ea typeface="ＭＳ Ｐゴシック" charset="0"/>
              </a:rPr>
              <a:t>μ</a:t>
            </a:r>
            <a:r>
              <a:rPr lang="en-US" b="0" baseline="-25000" dirty="0" err="1" smtClean="0">
                <a:latin typeface="Papyrus" charset="0"/>
                <a:ea typeface="ＭＳ Ｐゴシック" charset="0"/>
              </a:rPr>
              <a:t>N</a:t>
            </a:r>
            <a:endParaRPr lang="en-US" b="0" dirty="0" smtClean="0">
              <a:latin typeface="Papyrus" charset="0"/>
              <a:ea typeface="ＭＳ Ｐゴシック" charset="0"/>
            </a:endParaRPr>
          </a:p>
          <a:p>
            <a:pPr indent="0">
              <a:spcBef>
                <a:spcPct val="5000"/>
              </a:spcBef>
              <a:buClr>
                <a:srgbClr val="FF9900"/>
              </a:buClr>
              <a:buSzPct val="110000"/>
              <a:buFontTx/>
              <a:buNone/>
            </a:pPr>
            <a:r>
              <a:rPr lang="en-US" b="0" dirty="0" smtClean="0">
                <a:solidFill>
                  <a:srgbClr val="FF0000"/>
                </a:solidFill>
                <a:latin typeface="Papyrus" charset="0"/>
                <a:ea typeface="ＭＳ Ｐゴシック" charset="0"/>
                <a:sym typeface="Wingdings" charset="0"/>
              </a:rPr>
              <a:t> </a:t>
            </a:r>
            <a:r>
              <a:rPr lang="en-US" b="0" i="1" dirty="0" smtClean="0">
                <a:solidFill>
                  <a:srgbClr val="FF0000"/>
                </a:solidFill>
                <a:latin typeface="Papyrus" charset="0"/>
                <a:ea typeface="ＭＳ Ｐゴシック" charset="0"/>
              </a:rPr>
              <a:t>Neutron scattering is therefore an ideal probe of magnetic and atomic structures and excitations</a:t>
            </a:r>
            <a:endParaRPr lang="en-US" b="0" dirty="0" smtClean="0">
              <a:solidFill>
                <a:srgbClr val="FF0000"/>
              </a:solidFill>
              <a:latin typeface="Papyrus" charset="0"/>
              <a:ea typeface="ＭＳ Ｐゴシック" charset="0"/>
            </a:endParaRPr>
          </a:p>
          <a:p>
            <a:pPr eaLnBrk="1" hangingPunct="1"/>
            <a:endParaRPr lang="en-GB" baseline="0" dirty="0" smtClean="0">
              <a:latin typeface="Times" pitchFamily="-65" charset="0"/>
              <a:ea typeface="ＭＳ Ｐゴシック" pitchFamily="-65" charset="-128"/>
              <a:cs typeface="ＭＳ Ｐゴシック" pitchFamily="-65" charset="-128"/>
              <a:sym typeface="Wingdings"/>
            </a:endParaRPr>
          </a:p>
          <a:p>
            <a:pPr eaLnBrk="1" hangingPunct="1"/>
            <a:endParaRPr lang="en-GB" dirty="0">
              <a:latin typeface="Times" pitchFamily="-65" charset="0"/>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C89738D3-7715-0C4A-857D-0EED37D056F4}" type="slidenum">
              <a:rPr lang="en-US" smtClean="0"/>
              <a:t>25</a:t>
            </a:fld>
            <a:endParaRPr lang="en-US"/>
          </a:p>
        </p:txBody>
      </p:sp>
    </p:spTree>
    <p:extLst>
      <p:ext uri="{BB962C8B-B14F-4D97-AF65-F5344CB8AC3E}">
        <p14:creationId xmlns:p14="http://schemas.microsoft.com/office/powerpoint/2010/main" val="3252625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7840" y="1157620"/>
            <a:ext cx="8781096" cy="4857100"/>
          </a:xfrm>
        </p:spPr>
        <p:txBody>
          <a:bodyPr/>
          <a:lstStyle>
            <a:lvl1pPr marL="0" indent="0" algn="l">
              <a:buNone/>
              <a:defRPr>
                <a:solidFill>
                  <a:schemeClr val="tx1"/>
                </a:solidFill>
              </a:defRPr>
            </a:lvl1pPr>
            <a:lvl2pPr marL="487741" indent="0" algn="ctr">
              <a:buNone/>
              <a:defRPr>
                <a:solidFill>
                  <a:schemeClr val="tx1">
                    <a:tint val="75000"/>
                  </a:schemeClr>
                </a:solidFill>
              </a:defRPr>
            </a:lvl2pPr>
            <a:lvl3pPr marL="975482" indent="0" algn="ctr">
              <a:buNone/>
              <a:defRPr>
                <a:solidFill>
                  <a:schemeClr val="tx1">
                    <a:tint val="75000"/>
                  </a:schemeClr>
                </a:solidFill>
              </a:defRPr>
            </a:lvl3pPr>
            <a:lvl4pPr marL="1463223" indent="0" algn="ctr">
              <a:buNone/>
              <a:defRPr>
                <a:solidFill>
                  <a:schemeClr val="tx1">
                    <a:tint val="75000"/>
                  </a:schemeClr>
                </a:solidFill>
              </a:defRPr>
            </a:lvl4pPr>
            <a:lvl5pPr marL="1950964" indent="0" algn="ctr">
              <a:buNone/>
              <a:defRPr>
                <a:solidFill>
                  <a:schemeClr val="tx1">
                    <a:tint val="75000"/>
                  </a:schemeClr>
                </a:solidFill>
              </a:defRPr>
            </a:lvl5pPr>
            <a:lvl6pPr marL="2438705" indent="0" algn="ctr">
              <a:buNone/>
              <a:defRPr>
                <a:solidFill>
                  <a:schemeClr val="tx1">
                    <a:tint val="75000"/>
                  </a:schemeClr>
                </a:solidFill>
              </a:defRPr>
            </a:lvl6pPr>
            <a:lvl7pPr marL="2926446" indent="0" algn="ctr">
              <a:buNone/>
              <a:defRPr>
                <a:solidFill>
                  <a:schemeClr val="tx1">
                    <a:tint val="75000"/>
                  </a:schemeClr>
                </a:solidFill>
              </a:defRPr>
            </a:lvl7pPr>
            <a:lvl8pPr marL="3414187" indent="0" algn="ctr">
              <a:buNone/>
              <a:defRPr>
                <a:solidFill>
                  <a:schemeClr val="tx1">
                    <a:tint val="75000"/>
                  </a:schemeClr>
                </a:solidFill>
              </a:defRPr>
            </a:lvl8pPr>
            <a:lvl9pPr marL="3901928" indent="0" algn="ctr">
              <a:buNone/>
              <a:defRPr>
                <a:solidFill>
                  <a:schemeClr val="tx1">
                    <a:tint val="75000"/>
                  </a:schemeClr>
                </a:solidFill>
              </a:defRPr>
            </a:lvl9pPr>
          </a:lstStyle>
          <a:p>
            <a:r>
              <a:rPr lang="sv-SE"/>
              <a:t>Click to edit Master subtitle style</a:t>
            </a:r>
            <a:endParaRPr lang="en-US"/>
          </a:p>
        </p:txBody>
      </p:sp>
      <p:sp>
        <p:nvSpPr>
          <p:cNvPr id="7" name="Title Placeholder 1"/>
          <p:cNvSpPr>
            <a:spLocks noGrp="1"/>
          </p:cNvSpPr>
          <p:nvPr>
            <p:ph type="title"/>
          </p:nvPr>
        </p:nvSpPr>
        <p:spPr>
          <a:xfrm>
            <a:off x="487839" y="169318"/>
            <a:ext cx="8781098" cy="785999"/>
          </a:xfrm>
          <a:prstGeom prst="rect">
            <a:avLst/>
          </a:prstGeom>
        </p:spPr>
        <p:txBody>
          <a:bodyPr vert="horz" lIns="97548" tIns="48774" rIns="97548" bIns="48774" rtlCol="0" anchor="ctr">
            <a:normAutofit/>
          </a:bodyPr>
          <a:lstStyle/>
          <a:p>
            <a:r>
              <a:rPr lang="sv-SE"/>
              <a:t>Click to edit Master title style</a:t>
            </a:r>
            <a:endParaRPr lang="en-US"/>
          </a:p>
        </p:txBody>
      </p:sp>
    </p:spTree>
    <p:extLst>
      <p:ext uri="{BB962C8B-B14F-4D97-AF65-F5344CB8AC3E}">
        <p14:creationId xmlns:p14="http://schemas.microsoft.com/office/powerpoint/2010/main" val="134930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2549293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3662" y="292948"/>
            <a:ext cx="2195274" cy="6241627"/>
          </a:xfrm>
        </p:spPr>
        <p:txBody>
          <a:bodyPr vert="eaVert"/>
          <a:lstStyle/>
          <a:p>
            <a:r>
              <a:rPr lang="sv-SE"/>
              <a:t>Click to edit Master title style</a:t>
            </a:r>
            <a:endParaRPr lang="en-US"/>
          </a:p>
        </p:txBody>
      </p:sp>
      <p:sp>
        <p:nvSpPr>
          <p:cNvPr id="3" name="Vertical Text Placeholder 2"/>
          <p:cNvSpPr>
            <a:spLocks noGrp="1"/>
          </p:cNvSpPr>
          <p:nvPr>
            <p:ph type="body" orient="vert" idx="1"/>
          </p:nvPr>
        </p:nvSpPr>
        <p:spPr>
          <a:xfrm>
            <a:off x="487839" y="292948"/>
            <a:ext cx="6423210" cy="6241627"/>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3345535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Tree>
    <p:extLst>
      <p:ext uri="{BB962C8B-B14F-4D97-AF65-F5344CB8AC3E}">
        <p14:creationId xmlns:p14="http://schemas.microsoft.com/office/powerpoint/2010/main" val="184364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5236715" y="1722691"/>
            <a:ext cx="4038221" cy="4036907"/>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r>
              <a:rPr lang="en-US" smtClean="0"/>
              <a:t>Drag picture to placeholder or click icon to add</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4"/>
          </p:nvPr>
        </p:nvSpPr>
        <p:spPr>
          <a:xfrm>
            <a:off x="487839" y="1722120"/>
            <a:ext cx="4551468" cy="4036907"/>
          </a:xfrm>
        </p:spPr>
        <p:txBody>
          <a:bodyPr/>
          <a:lstStyle>
            <a:lvl4pPr marL="1463223" indent="0">
              <a:buNone/>
              <a:defRPr/>
            </a:lvl4pPr>
            <a:lvl5pPr marL="1950964" indent="0">
              <a:buNone/>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92458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388901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0718" y="4700694"/>
            <a:ext cx="8293259" cy="1452880"/>
          </a:xfrm>
        </p:spPr>
        <p:txBody>
          <a:bodyPr anchor="t"/>
          <a:lstStyle>
            <a:lvl1pPr algn="l">
              <a:defRPr sz="4300" b="1" cap="all"/>
            </a:lvl1pPr>
          </a:lstStyle>
          <a:p>
            <a:r>
              <a:rPr lang="sv-SE"/>
              <a:t>Click to edit Master title style</a:t>
            </a:r>
            <a:endParaRPr lang="en-US"/>
          </a:p>
        </p:txBody>
      </p:sp>
      <p:sp>
        <p:nvSpPr>
          <p:cNvPr id="3" name="Text Placeholder 2"/>
          <p:cNvSpPr>
            <a:spLocks noGrp="1"/>
          </p:cNvSpPr>
          <p:nvPr>
            <p:ph type="body" idx="1"/>
          </p:nvPr>
        </p:nvSpPr>
        <p:spPr>
          <a:xfrm>
            <a:off x="770718" y="3100495"/>
            <a:ext cx="8293259" cy="1600199"/>
          </a:xfrm>
        </p:spPr>
        <p:txBody>
          <a:bodyPr anchor="b"/>
          <a:lstStyle>
            <a:lvl1pPr marL="0" indent="0">
              <a:buNone/>
              <a:defRPr sz="2100">
                <a:solidFill>
                  <a:schemeClr val="tx1">
                    <a:tint val="75000"/>
                  </a:schemeClr>
                </a:solidFill>
              </a:defRPr>
            </a:lvl1pPr>
            <a:lvl2pPr marL="487741" indent="0">
              <a:buNone/>
              <a:defRPr sz="1900">
                <a:solidFill>
                  <a:schemeClr val="tx1">
                    <a:tint val="75000"/>
                  </a:schemeClr>
                </a:solidFill>
              </a:defRPr>
            </a:lvl2pPr>
            <a:lvl3pPr marL="975482" indent="0">
              <a:buNone/>
              <a:defRPr sz="1700">
                <a:solidFill>
                  <a:schemeClr val="tx1">
                    <a:tint val="75000"/>
                  </a:schemeClr>
                </a:solidFill>
              </a:defRPr>
            </a:lvl3pPr>
            <a:lvl4pPr marL="1463223" indent="0">
              <a:buNone/>
              <a:defRPr sz="1500">
                <a:solidFill>
                  <a:schemeClr val="tx1">
                    <a:tint val="75000"/>
                  </a:schemeClr>
                </a:solidFill>
              </a:defRPr>
            </a:lvl4pPr>
            <a:lvl5pPr marL="1950964" indent="0">
              <a:buNone/>
              <a:defRPr sz="1500">
                <a:solidFill>
                  <a:schemeClr val="tx1">
                    <a:tint val="75000"/>
                  </a:schemeClr>
                </a:solidFill>
              </a:defRPr>
            </a:lvl5pPr>
            <a:lvl6pPr marL="2438705" indent="0">
              <a:buNone/>
              <a:defRPr sz="1500">
                <a:solidFill>
                  <a:schemeClr val="tx1">
                    <a:tint val="75000"/>
                  </a:schemeClr>
                </a:solidFill>
              </a:defRPr>
            </a:lvl6pPr>
            <a:lvl7pPr marL="2926446" indent="0">
              <a:buNone/>
              <a:defRPr sz="1500">
                <a:solidFill>
                  <a:schemeClr val="tx1">
                    <a:tint val="75000"/>
                  </a:schemeClr>
                </a:solidFill>
              </a:defRPr>
            </a:lvl7pPr>
            <a:lvl8pPr marL="3414187" indent="0">
              <a:buNone/>
              <a:defRPr sz="1500">
                <a:solidFill>
                  <a:schemeClr val="tx1">
                    <a:tint val="75000"/>
                  </a:schemeClr>
                </a:solidFill>
              </a:defRPr>
            </a:lvl8pPr>
            <a:lvl9pPr marL="3901928" indent="0">
              <a:buNone/>
              <a:defRPr sz="1500">
                <a:solidFill>
                  <a:schemeClr val="tx1">
                    <a:tint val="75000"/>
                  </a:schemeClr>
                </a:solidFill>
              </a:defRPr>
            </a:lvl9pPr>
          </a:lstStyle>
          <a:p>
            <a:pPr lvl="0"/>
            <a:r>
              <a:rPr lang="sv-SE"/>
              <a:t>Click to edit Master text styles</a:t>
            </a:r>
          </a:p>
        </p:txBody>
      </p:sp>
    </p:spTree>
    <p:extLst>
      <p:ext uri="{BB962C8B-B14F-4D97-AF65-F5344CB8AC3E}">
        <p14:creationId xmlns:p14="http://schemas.microsoft.com/office/powerpoint/2010/main" val="96926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487839"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4959694"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1166690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487839" y="1637454"/>
            <a:ext cx="4310937" cy="682413"/>
          </a:xfrm>
        </p:spPr>
        <p:txBody>
          <a:bodyPr anchor="b"/>
          <a:lstStyle>
            <a:lvl1pPr marL="0" indent="0">
              <a:buNone/>
              <a:defRPr sz="2600" b="1"/>
            </a:lvl1pPr>
            <a:lvl2pPr marL="487741" indent="0">
              <a:buNone/>
              <a:defRPr sz="2100" b="1"/>
            </a:lvl2pPr>
            <a:lvl3pPr marL="975482" indent="0">
              <a:buNone/>
              <a:defRPr sz="1900" b="1"/>
            </a:lvl3pPr>
            <a:lvl4pPr marL="1463223" indent="0">
              <a:buNone/>
              <a:defRPr sz="1700" b="1"/>
            </a:lvl4pPr>
            <a:lvl5pPr marL="1950964" indent="0">
              <a:buNone/>
              <a:defRPr sz="1700" b="1"/>
            </a:lvl5pPr>
            <a:lvl6pPr marL="2438705" indent="0">
              <a:buNone/>
              <a:defRPr sz="1700" b="1"/>
            </a:lvl6pPr>
            <a:lvl7pPr marL="2926446" indent="0">
              <a:buNone/>
              <a:defRPr sz="1700" b="1"/>
            </a:lvl7pPr>
            <a:lvl8pPr marL="3414187" indent="0">
              <a:buNone/>
              <a:defRPr sz="1700" b="1"/>
            </a:lvl8pPr>
            <a:lvl9pPr marL="3901928" indent="0">
              <a:buNone/>
              <a:defRPr sz="1700" b="1"/>
            </a:lvl9pPr>
          </a:lstStyle>
          <a:p>
            <a:pPr lvl="0"/>
            <a:r>
              <a:rPr lang="sv-SE"/>
              <a:t>Click to edit Master text styles</a:t>
            </a:r>
          </a:p>
        </p:txBody>
      </p:sp>
      <p:sp>
        <p:nvSpPr>
          <p:cNvPr id="4" name="Content Placeholder 3"/>
          <p:cNvSpPr>
            <a:spLocks noGrp="1"/>
          </p:cNvSpPr>
          <p:nvPr>
            <p:ph sz="half" idx="2"/>
          </p:nvPr>
        </p:nvSpPr>
        <p:spPr>
          <a:xfrm>
            <a:off x="487839" y="2319867"/>
            <a:ext cx="4310937"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4956307" y="1637454"/>
            <a:ext cx="4312630" cy="682413"/>
          </a:xfrm>
        </p:spPr>
        <p:txBody>
          <a:bodyPr anchor="b"/>
          <a:lstStyle>
            <a:lvl1pPr marL="0" indent="0">
              <a:buNone/>
              <a:defRPr sz="2600" b="1"/>
            </a:lvl1pPr>
            <a:lvl2pPr marL="487741" indent="0">
              <a:buNone/>
              <a:defRPr sz="2100" b="1"/>
            </a:lvl2pPr>
            <a:lvl3pPr marL="975482" indent="0">
              <a:buNone/>
              <a:defRPr sz="1900" b="1"/>
            </a:lvl3pPr>
            <a:lvl4pPr marL="1463223" indent="0">
              <a:buNone/>
              <a:defRPr sz="1700" b="1"/>
            </a:lvl4pPr>
            <a:lvl5pPr marL="1950964" indent="0">
              <a:buNone/>
              <a:defRPr sz="1700" b="1"/>
            </a:lvl5pPr>
            <a:lvl6pPr marL="2438705" indent="0">
              <a:buNone/>
              <a:defRPr sz="1700" b="1"/>
            </a:lvl6pPr>
            <a:lvl7pPr marL="2926446" indent="0">
              <a:buNone/>
              <a:defRPr sz="1700" b="1"/>
            </a:lvl7pPr>
            <a:lvl8pPr marL="3414187" indent="0">
              <a:buNone/>
              <a:defRPr sz="1700" b="1"/>
            </a:lvl8pPr>
            <a:lvl9pPr marL="3901928" indent="0">
              <a:buNone/>
              <a:defRPr sz="1700" b="1"/>
            </a:lvl9pPr>
          </a:lstStyle>
          <a:p>
            <a:pPr lvl="0"/>
            <a:r>
              <a:rPr lang="sv-SE"/>
              <a:t>Click to edit Master text styles</a:t>
            </a:r>
          </a:p>
        </p:txBody>
      </p:sp>
      <p:sp>
        <p:nvSpPr>
          <p:cNvPr id="6" name="Content Placeholder 5"/>
          <p:cNvSpPr>
            <a:spLocks noGrp="1"/>
          </p:cNvSpPr>
          <p:nvPr>
            <p:ph sz="quarter" idx="4"/>
          </p:nvPr>
        </p:nvSpPr>
        <p:spPr>
          <a:xfrm>
            <a:off x="4956307" y="2319867"/>
            <a:ext cx="4312630"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355746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Tree>
    <p:extLst>
      <p:ext uri="{BB962C8B-B14F-4D97-AF65-F5344CB8AC3E}">
        <p14:creationId xmlns:p14="http://schemas.microsoft.com/office/powerpoint/2010/main" val="40042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0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839" y="291253"/>
            <a:ext cx="3209912" cy="1239520"/>
          </a:xfrm>
        </p:spPr>
        <p:txBody>
          <a:bodyPr anchor="b"/>
          <a:lstStyle>
            <a:lvl1pPr algn="l">
              <a:defRPr sz="2100" b="1"/>
            </a:lvl1pPr>
          </a:lstStyle>
          <a:p>
            <a:r>
              <a:rPr lang="sv-SE"/>
              <a:t>Click to edit Master title style</a:t>
            </a:r>
            <a:endParaRPr lang="en-US"/>
          </a:p>
        </p:txBody>
      </p:sp>
      <p:sp>
        <p:nvSpPr>
          <p:cNvPr id="3" name="Content Placeholder 2"/>
          <p:cNvSpPr>
            <a:spLocks noGrp="1"/>
          </p:cNvSpPr>
          <p:nvPr>
            <p:ph idx="1"/>
          </p:nvPr>
        </p:nvSpPr>
        <p:spPr>
          <a:xfrm>
            <a:off x="3814628" y="291254"/>
            <a:ext cx="5454308" cy="6243321"/>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487839" y="1530774"/>
            <a:ext cx="3209912" cy="5003801"/>
          </a:xfrm>
        </p:spPr>
        <p:txBody>
          <a:bodyPr/>
          <a:lstStyle>
            <a:lvl1pPr marL="0" indent="0">
              <a:buNone/>
              <a:defRPr sz="1500"/>
            </a:lvl1pPr>
            <a:lvl2pPr marL="487741" indent="0">
              <a:buNone/>
              <a:defRPr sz="1300"/>
            </a:lvl2pPr>
            <a:lvl3pPr marL="975482" indent="0">
              <a:buNone/>
              <a:defRPr sz="1100"/>
            </a:lvl3pPr>
            <a:lvl4pPr marL="1463223" indent="0">
              <a:buNone/>
              <a:defRPr sz="1000"/>
            </a:lvl4pPr>
            <a:lvl5pPr marL="1950964" indent="0">
              <a:buNone/>
              <a:defRPr sz="1000"/>
            </a:lvl5pPr>
            <a:lvl6pPr marL="2438705" indent="0">
              <a:buNone/>
              <a:defRPr sz="1000"/>
            </a:lvl6pPr>
            <a:lvl7pPr marL="2926446" indent="0">
              <a:buNone/>
              <a:defRPr sz="1000"/>
            </a:lvl7pPr>
            <a:lvl8pPr marL="3414187" indent="0">
              <a:buNone/>
              <a:defRPr sz="1000"/>
            </a:lvl8pPr>
            <a:lvl9pPr marL="3901928" indent="0">
              <a:buNone/>
              <a:defRPr sz="1000"/>
            </a:lvl9pPr>
          </a:lstStyle>
          <a:p>
            <a:pPr lvl="0"/>
            <a:r>
              <a:rPr lang="sv-SE"/>
              <a:t>Click to edit Master text styles</a:t>
            </a:r>
          </a:p>
        </p:txBody>
      </p:sp>
    </p:spTree>
    <p:extLst>
      <p:ext uri="{BB962C8B-B14F-4D97-AF65-F5344CB8AC3E}">
        <p14:creationId xmlns:p14="http://schemas.microsoft.com/office/powerpoint/2010/main" val="315777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2396" y="5120640"/>
            <a:ext cx="5854065" cy="604521"/>
          </a:xfrm>
        </p:spPr>
        <p:txBody>
          <a:bodyPr anchor="b"/>
          <a:lstStyle>
            <a:lvl1pPr algn="l">
              <a:defRPr sz="2100" b="1"/>
            </a:lvl1pPr>
          </a:lstStyle>
          <a:p>
            <a:r>
              <a:rPr lang="sv-SE"/>
              <a:t>Click to edit Master title style</a:t>
            </a:r>
            <a:endParaRPr lang="en-US"/>
          </a:p>
        </p:txBody>
      </p:sp>
      <p:sp>
        <p:nvSpPr>
          <p:cNvPr id="3" name="Picture Placeholder 2"/>
          <p:cNvSpPr>
            <a:spLocks noGrp="1"/>
          </p:cNvSpPr>
          <p:nvPr>
            <p:ph type="pic" idx="1"/>
          </p:nvPr>
        </p:nvSpPr>
        <p:spPr>
          <a:xfrm>
            <a:off x="1912396" y="653627"/>
            <a:ext cx="5854065" cy="4389120"/>
          </a:xfrm>
        </p:spPr>
        <p:txBody>
          <a:bodyPr/>
          <a:lstStyle>
            <a:lvl1pPr marL="0" indent="0">
              <a:buNone/>
              <a:defRPr sz="3400"/>
            </a:lvl1pPr>
            <a:lvl2pPr marL="487741" indent="0">
              <a:buNone/>
              <a:defRPr sz="3000"/>
            </a:lvl2pPr>
            <a:lvl3pPr marL="975482" indent="0">
              <a:buNone/>
              <a:defRPr sz="2600"/>
            </a:lvl3pPr>
            <a:lvl4pPr marL="1463223" indent="0">
              <a:buNone/>
              <a:defRPr sz="2100"/>
            </a:lvl4pPr>
            <a:lvl5pPr marL="1950964" indent="0">
              <a:buNone/>
              <a:defRPr sz="2100"/>
            </a:lvl5pPr>
            <a:lvl6pPr marL="2438705" indent="0">
              <a:buNone/>
              <a:defRPr sz="2100"/>
            </a:lvl6pPr>
            <a:lvl7pPr marL="2926446" indent="0">
              <a:buNone/>
              <a:defRPr sz="2100"/>
            </a:lvl7pPr>
            <a:lvl8pPr marL="3414187" indent="0">
              <a:buNone/>
              <a:defRPr sz="2100"/>
            </a:lvl8pPr>
            <a:lvl9pPr marL="3901928" indent="0">
              <a:buNone/>
              <a:defRPr sz="2100"/>
            </a:lvl9pPr>
          </a:lstStyle>
          <a:p>
            <a:endParaRPr lang="en-US"/>
          </a:p>
        </p:txBody>
      </p:sp>
      <p:sp>
        <p:nvSpPr>
          <p:cNvPr id="4" name="Text Placeholder 3"/>
          <p:cNvSpPr>
            <a:spLocks noGrp="1"/>
          </p:cNvSpPr>
          <p:nvPr>
            <p:ph type="body" sz="half" idx="2"/>
          </p:nvPr>
        </p:nvSpPr>
        <p:spPr>
          <a:xfrm>
            <a:off x="1912396" y="5725161"/>
            <a:ext cx="5854065" cy="858519"/>
          </a:xfrm>
        </p:spPr>
        <p:txBody>
          <a:bodyPr/>
          <a:lstStyle>
            <a:lvl1pPr marL="0" indent="0">
              <a:buNone/>
              <a:defRPr sz="1500"/>
            </a:lvl1pPr>
            <a:lvl2pPr marL="487741" indent="0">
              <a:buNone/>
              <a:defRPr sz="1300"/>
            </a:lvl2pPr>
            <a:lvl3pPr marL="975482" indent="0">
              <a:buNone/>
              <a:defRPr sz="1100"/>
            </a:lvl3pPr>
            <a:lvl4pPr marL="1463223" indent="0">
              <a:buNone/>
              <a:defRPr sz="1000"/>
            </a:lvl4pPr>
            <a:lvl5pPr marL="1950964" indent="0">
              <a:buNone/>
              <a:defRPr sz="1000"/>
            </a:lvl5pPr>
            <a:lvl6pPr marL="2438705" indent="0">
              <a:buNone/>
              <a:defRPr sz="1000"/>
            </a:lvl6pPr>
            <a:lvl7pPr marL="2926446" indent="0">
              <a:buNone/>
              <a:defRPr sz="1000"/>
            </a:lvl7pPr>
            <a:lvl8pPr marL="3414187" indent="0">
              <a:buNone/>
              <a:defRPr sz="1000"/>
            </a:lvl8pPr>
            <a:lvl9pPr marL="3901928" indent="0">
              <a:buNone/>
              <a:defRPr sz="1000"/>
            </a:lvl9pPr>
          </a:lstStyle>
          <a:p>
            <a:pPr lvl="0"/>
            <a:r>
              <a:rPr lang="sv-SE"/>
              <a:t>Click to edit Master text styles</a:t>
            </a:r>
          </a:p>
        </p:txBody>
      </p:sp>
    </p:spTree>
    <p:extLst>
      <p:ext uri="{BB962C8B-B14F-4D97-AF65-F5344CB8AC3E}">
        <p14:creationId xmlns:p14="http://schemas.microsoft.com/office/powerpoint/2010/main" val="10133082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839" y="169319"/>
            <a:ext cx="8781098" cy="643482"/>
          </a:xfrm>
          <a:prstGeom prst="rect">
            <a:avLst/>
          </a:prstGeom>
        </p:spPr>
        <p:txBody>
          <a:bodyPr vert="horz" lIns="97548" tIns="48774" rIns="97548" bIns="48774" rtlCol="0" anchor="ctr">
            <a:normAutofit/>
          </a:bodyPr>
          <a:lstStyle/>
          <a:p>
            <a:r>
              <a:rPr lang="sv-SE"/>
              <a:t>Click to edit Master title style</a:t>
            </a:r>
            <a:endParaRPr lang="en-US"/>
          </a:p>
        </p:txBody>
      </p:sp>
      <p:sp>
        <p:nvSpPr>
          <p:cNvPr id="3" name="Text Placeholder 2"/>
          <p:cNvSpPr>
            <a:spLocks noGrp="1"/>
          </p:cNvSpPr>
          <p:nvPr>
            <p:ph type="body" idx="1"/>
          </p:nvPr>
        </p:nvSpPr>
        <p:spPr>
          <a:xfrm>
            <a:off x="487839" y="1234842"/>
            <a:ext cx="8781098" cy="4827694"/>
          </a:xfrm>
          <a:prstGeom prst="rect">
            <a:avLst/>
          </a:prstGeom>
        </p:spPr>
        <p:txBody>
          <a:bodyPr vert="horz" lIns="97548" tIns="48774" rIns="97548" bIns="48774"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2"/>
          </p:nvPr>
        </p:nvSpPr>
        <p:spPr>
          <a:xfrm>
            <a:off x="487839" y="6780107"/>
            <a:ext cx="2276581" cy="389467"/>
          </a:xfrm>
          <a:prstGeom prst="rect">
            <a:avLst/>
          </a:prstGeom>
        </p:spPr>
        <p:txBody>
          <a:bodyPr vert="horz" lIns="97548" tIns="48774" rIns="97548" bIns="48774" rtlCol="0" anchor="ctr"/>
          <a:lstStyle>
            <a:lvl1pPr algn="l">
              <a:defRPr sz="1300">
                <a:solidFill>
                  <a:schemeClr val="tx1">
                    <a:tint val="75000"/>
                  </a:schemeClr>
                </a:solidFill>
              </a:defRPr>
            </a:lvl1pPr>
          </a:lstStyle>
          <a:p>
            <a:fld id="{3D8122E6-B24E-3144-9B09-FA6699224100}" type="datetimeFigureOut">
              <a:t>6/17/13</a:t>
            </a:fld>
            <a:endParaRPr lang="en-US"/>
          </a:p>
        </p:txBody>
      </p:sp>
      <p:sp>
        <p:nvSpPr>
          <p:cNvPr id="5" name="Footer Placeholder 4"/>
          <p:cNvSpPr>
            <a:spLocks noGrp="1"/>
          </p:cNvSpPr>
          <p:nvPr>
            <p:ph type="ftr" sz="quarter" idx="3"/>
          </p:nvPr>
        </p:nvSpPr>
        <p:spPr>
          <a:xfrm>
            <a:off x="3333565" y="6780107"/>
            <a:ext cx="3089645" cy="389467"/>
          </a:xfrm>
          <a:prstGeom prst="rect">
            <a:avLst/>
          </a:prstGeom>
        </p:spPr>
        <p:txBody>
          <a:bodyPr vert="horz" lIns="97548" tIns="48774" rIns="97548" bIns="48774"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2355" y="6780107"/>
            <a:ext cx="2276581" cy="389467"/>
          </a:xfrm>
          <a:prstGeom prst="rect">
            <a:avLst/>
          </a:prstGeom>
        </p:spPr>
        <p:txBody>
          <a:bodyPr vert="horz" lIns="97548" tIns="48774" rIns="97548" bIns="48774" rtlCol="0" anchor="ctr"/>
          <a:lstStyle>
            <a:lvl1pPr algn="r">
              <a:defRPr sz="1300">
                <a:solidFill>
                  <a:schemeClr val="tx1">
                    <a:tint val="75000"/>
                  </a:schemeClr>
                </a:solidFill>
              </a:defRPr>
            </a:lvl1pPr>
          </a:lstStyle>
          <a:p>
            <a:fld id="{AC28833C-A449-5240-9838-2D5CFB7CE9FE}" type="slidenum">
              <a:t>‹#›</a:t>
            </a:fld>
            <a:endParaRPr lang="en-US"/>
          </a:p>
        </p:txBody>
      </p:sp>
      <p:pic>
        <p:nvPicPr>
          <p:cNvPr id="7" name="Picture 6" descr="banner_PPT_ess.pd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362390"/>
            <a:ext cx="9756775" cy="952810"/>
          </a:xfrm>
          <a:prstGeom prst="rect">
            <a:avLst/>
          </a:prstGeom>
          <a:ln>
            <a:noFill/>
          </a:ln>
          <a:effectLst>
            <a:outerShdw blurRad="82550" dist="50800" dir="16200000" algn="tl" rotWithShape="0">
              <a:srgbClr val="333333">
                <a:alpha val="15000"/>
              </a:srgbClr>
            </a:outerShdw>
          </a:effectLst>
        </p:spPr>
      </p:pic>
      <p:sp>
        <p:nvSpPr>
          <p:cNvPr id="8" name="Slide Number Placeholder 4"/>
          <p:cNvSpPr txBox="1">
            <a:spLocks/>
          </p:cNvSpPr>
          <p:nvPr userDrawn="1"/>
        </p:nvSpPr>
        <p:spPr>
          <a:xfrm>
            <a:off x="6546839" y="6482947"/>
            <a:ext cx="2998127" cy="389467"/>
          </a:xfrm>
          <a:prstGeom prst="rect">
            <a:avLst/>
          </a:prstGeom>
        </p:spPr>
        <p:txBody>
          <a:bodyPr/>
          <a:lstStyle>
            <a:defPPr>
              <a:defRPr lang="en-US"/>
            </a:defPPr>
            <a:lvl1pPr marL="0" algn="l" defTabSz="487741" rtl="0" eaLnBrk="1" latinLnBrk="0" hangingPunct="1">
              <a:defRPr sz="1900" kern="1200">
                <a:solidFill>
                  <a:schemeClr val="tx1"/>
                </a:solidFill>
                <a:latin typeface="+mn-lt"/>
                <a:ea typeface="+mn-ea"/>
                <a:cs typeface="+mn-cs"/>
              </a:defRPr>
            </a:lvl1pPr>
            <a:lvl2pPr marL="487741" algn="l" defTabSz="487741" rtl="0" eaLnBrk="1" latinLnBrk="0" hangingPunct="1">
              <a:defRPr sz="1900" kern="1200">
                <a:solidFill>
                  <a:schemeClr val="tx1"/>
                </a:solidFill>
                <a:latin typeface="+mn-lt"/>
                <a:ea typeface="+mn-ea"/>
                <a:cs typeface="+mn-cs"/>
              </a:defRPr>
            </a:lvl2pPr>
            <a:lvl3pPr marL="975482" algn="l" defTabSz="487741" rtl="0" eaLnBrk="1" latinLnBrk="0" hangingPunct="1">
              <a:defRPr sz="1900" kern="1200">
                <a:solidFill>
                  <a:schemeClr val="tx1"/>
                </a:solidFill>
                <a:latin typeface="+mn-lt"/>
                <a:ea typeface="+mn-ea"/>
                <a:cs typeface="+mn-cs"/>
              </a:defRPr>
            </a:lvl3pPr>
            <a:lvl4pPr marL="1463223" algn="l" defTabSz="487741" rtl="0" eaLnBrk="1" latinLnBrk="0" hangingPunct="1">
              <a:defRPr sz="1900" kern="1200">
                <a:solidFill>
                  <a:schemeClr val="tx1"/>
                </a:solidFill>
                <a:latin typeface="+mn-lt"/>
                <a:ea typeface="+mn-ea"/>
                <a:cs typeface="+mn-cs"/>
              </a:defRPr>
            </a:lvl4pPr>
            <a:lvl5pPr marL="1950964" algn="l" defTabSz="487741" rtl="0" eaLnBrk="1" latinLnBrk="0" hangingPunct="1">
              <a:defRPr sz="1900" kern="1200">
                <a:solidFill>
                  <a:schemeClr val="tx1"/>
                </a:solidFill>
                <a:latin typeface="+mn-lt"/>
                <a:ea typeface="+mn-ea"/>
                <a:cs typeface="+mn-cs"/>
              </a:defRPr>
            </a:lvl5pPr>
            <a:lvl6pPr marL="2438705" algn="l" defTabSz="487741" rtl="0" eaLnBrk="1" latinLnBrk="0" hangingPunct="1">
              <a:defRPr sz="1900" kern="1200">
                <a:solidFill>
                  <a:schemeClr val="tx1"/>
                </a:solidFill>
                <a:latin typeface="+mn-lt"/>
                <a:ea typeface="+mn-ea"/>
                <a:cs typeface="+mn-cs"/>
              </a:defRPr>
            </a:lvl6pPr>
            <a:lvl7pPr marL="2926446" algn="l" defTabSz="487741" rtl="0" eaLnBrk="1" latinLnBrk="0" hangingPunct="1">
              <a:defRPr sz="1900" kern="1200">
                <a:solidFill>
                  <a:schemeClr val="tx1"/>
                </a:solidFill>
                <a:latin typeface="+mn-lt"/>
                <a:ea typeface="+mn-ea"/>
                <a:cs typeface="+mn-cs"/>
              </a:defRPr>
            </a:lvl7pPr>
            <a:lvl8pPr marL="3414187" algn="l" defTabSz="487741" rtl="0" eaLnBrk="1" latinLnBrk="0" hangingPunct="1">
              <a:defRPr sz="1900" kern="1200">
                <a:solidFill>
                  <a:schemeClr val="tx1"/>
                </a:solidFill>
                <a:latin typeface="+mn-lt"/>
                <a:ea typeface="+mn-ea"/>
                <a:cs typeface="+mn-cs"/>
              </a:defRPr>
            </a:lvl8pPr>
            <a:lvl9pPr marL="3901928" algn="l" defTabSz="487741" rtl="0" eaLnBrk="1" latinLnBrk="0" hangingPunct="1">
              <a:defRPr sz="1900" kern="1200">
                <a:solidFill>
                  <a:schemeClr val="tx1"/>
                </a:solidFill>
                <a:latin typeface="+mn-lt"/>
                <a:ea typeface="+mn-ea"/>
                <a:cs typeface="+mn-cs"/>
              </a:defRPr>
            </a:lvl9pPr>
          </a:lstStyle>
          <a:p>
            <a:pPr algn="r"/>
            <a:r>
              <a:rPr lang="en-US" sz="1400" dirty="0">
                <a:solidFill>
                  <a:schemeClr val="bg1"/>
                </a:solidFill>
                <a:latin typeface="Helvetica"/>
                <a:cs typeface="Helvetica"/>
              </a:rPr>
              <a:t>ESS 2012-06</a:t>
            </a:r>
            <a:r>
              <a:rPr lang="en-US" sz="1400" dirty="0" smtClean="0">
                <a:solidFill>
                  <a:schemeClr val="bg1"/>
                </a:solidFill>
                <a:latin typeface="Helvetica"/>
                <a:cs typeface="Helvetica"/>
              </a:rPr>
              <a:t>-17</a:t>
            </a:r>
            <a:endParaRPr lang="en-US" sz="1400" dirty="0">
              <a:solidFill>
                <a:schemeClr val="bg1"/>
              </a:solidFill>
              <a:latin typeface="Helvetica"/>
              <a:cs typeface="Helvetica"/>
            </a:endParaRPr>
          </a:p>
        </p:txBody>
      </p:sp>
    </p:spTree>
    <p:extLst>
      <p:ext uri="{BB962C8B-B14F-4D97-AF65-F5344CB8AC3E}">
        <p14:creationId xmlns:p14="http://schemas.microsoft.com/office/powerpoint/2010/main" val="3956199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87741" rtl="0" eaLnBrk="1" latinLnBrk="0" hangingPunct="1">
        <a:spcBef>
          <a:spcPct val="0"/>
        </a:spcBef>
        <a:buNone/>
        <a:defRPr sz="3200" b="1" kern="1200">
          <a:solidFill>
            <a:srgbClr val="0094CA"/>
          </a:solidFill>
          <a:latin typeface="+mn-lt"/>
          <a:ea typeface="+mj-ea"/>
          <a:cs typeface="Helvetica"/>
        </a:defRPr>
      </a:lvl1pPr>
    </p:titleStyle>
    <p:bodyStyle>
      <a:lvl1pPr marL="365806" indent="-365806" algn="l" defTabSz="487741" rtl="0" eaLnBrk="1" latinLnBrk="0" hangingPunct="1">
        <a:spcBef>
          <a:spcPct val="20000"/>
        </a:spcBef>
        <a:buFont typeface="Arial"/>
        <a:buChar char="•"/>
        <a:defRPr sz="2400" kern="1200">
          <a:solidFill>
            <a:schemeClr val="tx1"/>
          </a:solidFill>
          <a:latin typeface="+mn-lt"/>
          <a:ea typeface="+mn-ea"/>
          <a:cs typeface="Helvetica"/>
        </a:defRPr>
      </a:lvl1pPr>
      <a:lvl2pPr marL="792579" indent="-304838" algn="l" defTabSz="487741" rtl="0" eaLnBrk="1" latinLnBrk="0" hangingPunct="1">
        <a:spcBef>
          <a:spcPct val="20000"/>
        </a:spcBef>
        <a:buFont typeface="Arial"/>
        <a:buChar char="–"/>
        <a:defRPr sz="2000" kern="1200">
          <a:solidFill>
            <a:schemeClr val="tx1"/>
          </a:solidFill>
          <a:latin typeface="+mn-lt"/>
          <a:ea typeface="+mn-ea"/>
          <a:cs typeface="Helvetica"/>
        </a:defRPr>
      </a:lvl2pPr>
      <a:lvl3pPr marL="1219352" indent="-243870" algn="l" defTabSz="487741" rtl="0" eaLnBrk="1" latinLnBrk="0" hangingPunct="1">
        <a:spcBef>
          <a:spcPct val="20000"/>
        </a:spcBef>
        <a:buFont typeface="Arial"/>
        <a:buChar char="•"/>
        <a:defRPr sz="1600" kern="1200">
          <a:solidFill>
            <a:schemeClr val="tx1"/>
          </a:solidFill>
          <a:latin typeface="+mn-lt"/>
          <a:ea typeface="+mn-ea"/>
          <a:cs typeface="Helvetica"/>
        </a:defRPr>
      </a:lvl3pPr>
      <a:lvl4pPr marL="1707093" indent="-243870" algn="l" defTabSz="487741" rtl="0" eaLnBrk="1" latinLnBrk="0" hangingPunct="1">
        <a:spcBef>
          <a:spcPct val="20000"/>
        </a:spcBef>
        <a:buFont typeface="Arial"/>
        <a:buChar char="–"/>
        <a:defRPr sz="1400" kern="1200">
          <a:solidFill>
            <a:schemeClr val="tx1"/>
          </a:solidFill>
          <a:latin typeface="+mn-lt"/>
          <a:ea typeface="+mn-ea"/>
          <a:cs typeface="Helvetica"/>
        </a:defRPr>
      </a:lvl4pPr>
      <a:lvl5pPr marL="2194834" indent="-243870" algn="l" defTabSz="487741" rtl="0" eaLnBrk="1" latinLnBrk="0" hangingPunct="1">
        <a:spcBef>
          <a:spcPct val="20000"/>
        </a:spcBef>
        <a:buFont typeface="Arial"/>
        <a:buChar char="»"/>
        <a:defRPr sz="1200" kern="1200">
          <a:solidFill>
            <a:schemeClr val="tx1"/>
          </a:solidFill>
          <a:latin typeface="+mn-lt"/>
          <a:ea typeface="+mn-ea"/>
          <a:cs typeface="Helvetica"/>
        </a:defRPr>
      </a:lvl5pPr>
      <a:lvl6pPr marL="2682575" indent="-243870" algn="l" defTabSz="487741" rtl="0" eaLnBrk="1" latinLnBrk="0" hangingPunct="1">
        <a:spcBef>
          <a:spcPct val="20000"/>
        </a:spcBef>
        <a:buFont typeface="Arial"/>
        <a:buChar char="•"/>
        <a:defRPr sz="2100" kern="1200">
          <a:solidFill>
            <a:schemeClr val="tx1"/>
          </a:solidFill>
          <a:latin typeface="+mn-lt"/>
          <a:ea typeface="+mn-ea"/>
          <a:cs typeface="+mn-cs"/>
        </a:defRPr>
      </a:lvl6pPr>
      <a:lvl7pPr marL="3170316" indent="-243870" algn="l" defTabSz="487741" rtl="0" eaLnBrk="1" latinLnBrk="0" hangingPunct="1">
        <a:spcBef>
          <a:spcPct val="20000"/>
        </a:spcBef>
        <a:buFont typeface="Arial"/>
        <a:buChar char="•"/>
        <a:defRPr sz="2100" kern="1200">
          <a:solidFill>
            <a:schemeClr val="tx1"/>
          </a:solidFill>
          <a:latin typeface="+mn-lt"/>
          <a:ea typeface="+mn-ea"/>
          <a:cs typeface="+mn-cs"/>
        </a:defRPr>
      </a:lvl7pPr>
      <a:lvl8pPr marL="3658057" indent="-243870" algn="l" defTabSz="487741" rtl="0" eaLnBrk="1" latinLnBrk="0" hangingPunct="1">
        <a:spcBef>
          <a:spcPct val="20000"/>
        </a:spcBef>
        <a:buFont typeface="Arial"/>
        <a:buChar char="•"/>
        <a:defRPr sz="2100" kern="1200">
          <a:solidFill>
            <a:schemeClr val="tx1"/>
          </a:solidFill>
          <a:latin typeface="+mn-lt"/>
          <a:ea typeface="+mn-ea"/>
          <a:cs typeface="+mn-cs"/>
        </a:defRPr>
      </a:lvl8pPr>
      <a:lvl9pPr marL="4145798" indent="-243870" algn="l" defTabSz="48774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7741" rtl="0" eaLnBrk="1" latinLnBrk="0" hangingPunct="1">
        <a:defRPr sz="1900" kern="1200">
          <a:solidFill>
            <a:schemeClr val="tx1"/>
          </a:solidFill>
          <a:latin typeface="+mn-lt"/>
          <a:ea typeface="+mn-ea"/>
          <a:cs typeface="+mn-cs"/>
        </a:defRPr>
      </a:lvl1pPr>
      <a:lvl2pPr marL="487741" algn="l" defTabSz="487741" rtl="0" eaLnBrk="1" latinLnBrk="0" hangingPunct="1">
        <a:defRPr sz="1900" kern="1200">
          <a:solidFill>
            <a:schemeClr val="tx1"/>
          </a:solidFill>
          <a:latin typeface="+mn-lt"/>
          <a:ea typeface="+mn-ea"/>
          <a:cs typeface="+mn-cs"/>
        </a:defRPr>
      </a:lvl2pPr>
      <a:lvl3pPr marL="975482" algn="l" defTabSz="487741" rtl="0" eaLnBrk="1" latinLnBrk="0" hangingPunct="1">
        <a:defRPr sz="1900" kern="1200">
          <a:solidFill>
            <a:schemeClr val="tx1"/>
          </a:solidFill>
          <a:latin typeface="+mn-lt"/>
          <a:ea typeface="+mn-ea"/>
          <a:cs typeface="+mn-cs"/>
        </a:defRPr>
      </a:lvl3pPr>
      <a:lvl4pPr marL="1463223" algn="l" defTabSz="487741" rtl="0" eaLnBrk="1" latinLnBrk="0" hangingPunct="1">
        <a:defRPr sz="1900" kern="1200">
          <a:solidFill>
            <a:schemeClr val="tx1"/>
          </a:solidFill>
          <a:latin typeface="+mn-lt"/>
          <a:ea typeface="+mn-ea"/>
          <a:cs typeface="+mn-cs"/>
        </a:defRPr>
      </a:lvl4pPr>
      <a:lvl5pPr marL="1950964" algn="l" defTabSz="487741" rtl="0" eaLnBrk="1" latinLnBrk="0" hangingPunct="1">
        <a:defRPr sz="1900" kern="1200">
          <a:solidFill>
            <a:schemeClr val="tx1"/>
          </a:solidFill>
          <a:latin typeface="+mn-lt"/>
          <a:ea typeface="+mn-ea"/>
          <a:cs typeface="+mn-cs"/>
        </a:defRPr>
      </a:lvl5pPr>
      <a:lvl6pPr marL="2438705" algn="l" defTabSz="487741" rtl="0" eaLnBrk="1" latinLnBrk="0" hangingPunct="1">
        <a:defRPr sz="1900" kern="1200">
          <a:solidFill>
            <a:schemeClr val="tx1"/>
          </a:solidFill>
          <a:latin typeface="+mn-lt"/>
          <a:ea typeface="+mn-ea"/>
          <a:cs typeface="+mn-cs"/>
        </a:defRPr>
      </a:lvl6pPr>
      <a:lvl7pPr marL="2926446" algn="l" defTabSz="487741" rtl="0" eaLnBrk="1" latinLnBrk="0" hangingPunct="1">
        <a:defRPr sz="1900" kern="1200">
          <a:solidFill>
            <a:schemeClr val="tx1"/>
          </a:solidFill>
          <a:latin typeface="+mn-lt"/>
          <a:ea typeface="+mn-ea"/>
          <a:cs typeface="+mn-cs"/>
        </a:defRPr>
      </a:lvl7pPr>
      <a:lvl8pPr marL="3414187" algn="l" defTabSz="487741" rtl="0" eaLnBrk="1" latinLnBrk="0" hangingPunct="1">
        <a:defRPr sz="1900" kern="1200">
          <a:solidFill>
            <a:schemeClr val="tx1"/>
          </a:solidFill>
          <a:latin typeface="+mn-lt"/>
          <a:ea typeface="+mn-ea"/>
          <a:cs typeface="+mn-cs"/>
        </a:defRPr>
      </a:lvl8pPr>
      <a:lvl9pPr marL="3901928" algn="l" defTabSz="48774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9" Type="http://schemas.openxmlformats.org/officeDocument/2006/relationships/image" Target="../media/image62.png"/><Relationship Id="rId20" Type="http://schemas.openxmlformats.org/officeDocument/2006/relationships/image" Target="../media/image73.png"/><Relationship Id="rId21" Type="http://schemas.openxmlformats.org/officeDocument/2006/relationships/image" Target="../media/image74.png"/><Relationship Id="rId22" Type="http://schemas.openxmlformats.org/officeDocument/2006/relationships/image" Target="../media/image75.png"/><Relationship Id="rId23" Type="http://schemas.openxmlformats.org/officeDocument/2006/relationships/image" Target="../media/image76.png"/><Relationship Id="rId24" Type="http://schemas.openxmlformats.org/officeDocument/2006/relationships/hyperlink" Target="http://irfu-i.cea.fr/Page/474/irfu_signaturesac_der.png" TargetMode="External"/><Relationship Id="rId25" Type="http://schemas.openxmlformats.org/officeDocument/2006/relationships/image" Target="../media/image77.png"/><Relationship Id="rId26" Type="http://schemas.openxmlformats.org/officeDocument/2006/relationships/image" Target="../media/image78.jpeg"/><Relationship Id="rId27" Type="http://schemas.openxmlformats.org/officeDocument/2006/relationships/image" Target="../media/image79.png"/><Relationship Id="rId10" Type="http://schemas.openxmlformats.org/officeDocument/2006/relationships/image" Target="../media/image63.jpeg"/><Relationship Id="rId11" Type="http://schemas.openxmlformats.org/officeDocument/2006/relationships/image" Target="../media/image64.png"/><Relationship Id="rId12" Type="http://schemas.openxmlformats.org/officeDocument/2006/relationships/image" Target="../media/image65.jpeg"/><Relationship Id="rId13" Type="http://schemas.openxmlformats.org/officeDocument/2006/relationships/image" Target="../media/image66.png"/><Relationship Id="rId14" Type="http://schemas.openxmlformats.org/officeDocument/2006/relationships/image" Target="../media/image67.png"/><Relationship Id="rId15" Type="http://schemas.openxmlformats.org/officeDocument/2006/relationships/image" Target="../media/image68.png"/><Relationship Id="rId16" Type="http://schemas.openxmlformats.org/officeDocument/2006/relationships/image" Target="../media/image69.png"/><Relationship Id="rId17" Type="http://schemas.openxmlformats.org/officeDocument/2006/relationships/image" Target="../media/image70.png"/><Relationship Id="rId18" Type="http://schemas.openxmlformats.org/officeDocument/2006/relationships/image" Target="../media/image71.png"/><Relationship Id="rId19"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eg"/><Relationship Id="rId5" Type="http://schemas.openxmlformats.org/officeDocument/2006/relationships/image" Target="../media/image83.png"/><Relationship Id="rId6" Type="http://schemas.openxmlformats.org/officeDocument/2006/relationships/image" Target="../media/image84.jpeg"/><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 Id="rId3" Type="http://schemas.openxmlformats.org/officeDocument/2006/relationships/image" Target="../media/image8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hyperlink" Target="http://irfu-i.cea.fr/Page/474/irfu_signaturesac_der.png" TargetMode="External"/><Relationship Id="rId7" Type="http://schemas.openxmlformats.org/officeDocument/2006/relationships/image" Target="../media/image77.png"/><Relationship Id="rId8" Type="http://schemas.openxmlformats.org/officeDocument/2006/relationships/image" Target="../media/image78.jpeg"/><Relationship Id="rId9" Type="http://schemas.openxmlformats.org/officeDocument/2006/relationships/image" Target="../media/image79.png"/><Relationship Id="rId10"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 Id="rId3"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8.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jp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jpg"/><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jpeg"/><Relationship Id="rId10" Type="http://schemas.openxmlformats.org/officeDocument/2006/relationships/image" Target="../media/image110.png"/><Relationship Id="rId11" Type="http://schemas.openxmlformats.org/officeDocument/2006/relationships/image" Target="../media/image11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2.png"/><Relationship Id="rId3" Type="http://schemas.openxmlformats.org/officeDocument/2006/relationships/hyperlink" Target="http://eval.esss.lu.se/cgi-bin/public/DocDB/ShowDocument?docid=274"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1" Type="http://schemas.openxmlformats.org/officeDocument/2006/relationships/image" Target="../media/image27.jpeg"/><Relationship Id="rId12" Type="http://schemas.openxmlformats.org/officeDocument/2006/relationships/image" Target="../media/image28.jpeg"/><Relationship Id="rId13" Type="http://schemas.openxmlformats.org/officeDocument/2006/relationships/image" Target="../media/image29.png"/><Relationship Id="rId14" Type="http://schemas.openxmlformats.org/officeDocument/2006/relationships/image" Target="../media/image30.png"/><Relationship Id="rId1" Type="http://schemas.microsoft.com/office/2007/relationships/media" Target="file://localhost/Users/matslindroos/Documents/Visit,%20meeting%20and%20conferences/India-Dec-2011/CsDSO4.AVI" TargetMode="External"/><Relationship Id="rId2" Type="http://schemas.openxmlformats.org/officeDocument/2006/relationships/video" Target="file://localhost/Users/matslindroos/Documents/Visit,%20meeting%20and%20conferences/India-Dec-2011/CsDSO4.AVI" TargetMode="External"/><Relationship Id="rId3" Type="http://schemas.microsoft.com/office/2007/relationships/media" Target="file://localhost/Users/matslindroos/Documents/Visit,%20meeting%20and%20conferences/Go%CC%88teborg%20April%202010/bmw15d.avi.mpg" TargetMode="External"/><Relationship Id="rId4" Type="http://schemas.openxmlformats.org/officeDocument/2006/relationships/video" Target="file://localhost/Users/matslindroos/Documents/Visit,%20meeting%20and%20conferences/Go%CC%88teborg%20April%202010/bmw15d.avi.mpg" TargetMode="External"/><Relationship Id="rId5" Type="http://schemas.openxmlformats.org/officeDocument/2006/relationships/slideLayout" Target="../slideLayouts/slideLayout2.xml"/><Relationship Id="rId6" Type="http://schemas.openxmlformats.org/officeDocument/2006/relationships/notesSlide" Target="../notesSlides/notesSlide2.xml"/><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png"/><Relationship Id="rId10"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_frugal_P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1"/>
            <a:ext cx="9766300" cy="7324725"/>
          </a:xfrm>
          <a:prstGeom prst="rect">
            <a:avLst/>
          </a:prstGeom>
        </p:spPr>
      </p:pic>
      <p:pic>
        <p:nvPicPr>
          <p:cNvPr id="5" name="Picture 4" descr="ESS_outline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375" y="292100"/>
            <a:ext cx="3006725" cy="1795552"/>
          </a:xfrm>
          <a:prstGeom prst="rect">
            <a:avLst/>
          </a:prstGeom>
        </p:spPr>
      </p:pic>
      <p:sp>
        <p:nvSpPr>
          <p:cNvPr id="6" name="TextBox 5"/>
          <p:cNvSpPr txBox="1"/>
          <p:nvPr/>
        </p:nvSpPr>
        <p:spPr>
          <a:xfrm>
            <a:off x="673100" y="3424740"/>
            <a:ext cx="6767873" cy="1985159"/>
          </a:xfrm>
          <a:prstGeom prst="rect">
            <a:avLst/>
          </a:prstGeom>
          <a:noFill/>
        </p:spPr>
        <p:txBody>
          <a:bodyPr wrap="none" rtlCol="0">
            <a:spAutoFit/>
          </a:bodyPr>
          <a:lstStyle/>
          <a:p>
            <a:pPr>
              <a:lnSpc>
                <a:spcPct val="130000"/>
              </a:lnSpc>
            </a:pPr>
            <a:r>
              <a:rPr lang="en-US" sz="6000" b="1" dirty="0">
                <a:solidFill>
                  <a:srgbClr val="FFFFFF"/>
                </a:solidFill>
                <a:cs typeface="Helvetica"/>
              </a:rPr>
              <a:t>ESS</a:t>
            </a:r>
          </a:p>
          <a:p>
            <a:pPr>
              <a:lnSpc>
                <a:spcPct val="130000"/>
              </a:lnSpc>
            </a:pPr>
            <a:r>
              <a:rPr lang="en-US" sz="3600" dirty="0" smtClean="0">
                <a:solidFill>
                  <a:srgbClr val="FFFFFF"/>
                </a:solidFill>
                <a:cs typeface="Helvetica"/>
              </a:rPr>
              <a:t>A </a:t>
            </a:r>
            <a:r>
              <a:rPr lang="en-US" sz="3600" dirty="0" smtClean="0">
                <a:solidFill>
                  <a:srgbClr val="FFFFFF"/>
                </a:solidFill>
                <a:cs typeface="Helvetica"/>
              </a:rPr>
              <a:t>superconducting proton </a:t>
            </a:r>
            <a:r>
              <a:rPr lang="en-US" sz="3600" dirty="0" err="1" smtClean="0">
                <a:solidFill>
                  <a:srgbClr val="FFFFFF"/>
                </a:solidFill>
                <a:cs typeface="Helvetica"/>
              </a:rPr>
              <a:t>linac</a:t>
            </a:r>
            <a:endParaRPr lang="en-US" sz="2400" dirty="0">
              <a:solidFill>
                <a:srgbClr val="FFFFFF"/>
              </a:solidFill>
              <a:cs typeface="Helvetica"/>
            </a:endParaRPr>
          </a:p>
        </p:txBody>
      </p:sp>
      <p:sp>
        <p:nvSpPr>
          <p:cNvPr id="2" name="Rectangle 1"/>
          <p:cNvSpPr/>
          <p:nvPr/>
        </p:nvSpPr>
        <p:spPr>
          <a:xfrm>
            <a:off x="673100" y="5586513"/>
            <a:ext cx="3816106" cy="798680"/>
          </a:xfrm>
          <a:prstGeom prst="rect">
            <a:avLst/>
          </a:prstGeom>
        </p:spPr>
        <p:txBody>
          <a:bodyPr wrap="none">
            <a:spAutoFit/>
          </a:bodyPr>
          <a:lstStyle/>
          <a:p>
            <a:pPr>
              <a:lnSpc>
                <a:spcPct val="130000"/>
              </a:lnSpc>
            </a:pPr>
            <a:r>
              <a:rPr lang="en-US" sz="1800" dirty="0" smtClean="0">
                <a:solidFill>
                  <a:srgbClr val="FFFFFF"/>
                </a:solidFill>
                <a:cs typeface="Helvetica"/>
              </a:rPr>
              <a:t>Mats </a:t>
            </a:r>
            <a:r>
              <a:rPr lang="en-US" sz="1800" dirty="0" err="1" smtClean="0">
                <a:solidFill>
                  <a:srgbClr val="FFFFFF"/>
                </a:solidFill>
                <a:cs typeface="Helvetica"/>
              </a:rPr>
              <a:t>Lindroos</a:t>
            </a:r>
            <a:r>
              <a:rPr lang="en-US" sz="1800" dirty="0" smtClean="0">
                <a:solidFill>
                  <a:srgbClr val="FFFFFF"/>
                </a:solidFill>
                <a:cs typeface="Helvetica"/>
              </a:rPr>
              <a:t> on behalf of the ESS </a:t>
            </a:r>
          </a:p>
          <a:p>
            <a:pPr>
              <a:lnSpc>
                <a:spcPct val="130000"/>
              </a:lnSpc>
            </a:pPr>
            <a:r>
              <a:rPr lang="en-US" sz="1800" dirty="0" smtClean="0">
                <a:solidFill>
                  <a:srgbClr val="FFFFFF"/>
                </a:solidFill>
                <a:cs typeface="Helvetica"/>
              </a:rPr>
              <a:t>Uppsala 17 June 2013</a:t>
            </a:r>
            <a:endParaRPr lang="en-US" sz="1800" dirty="0">
              <a:solidFill>
                <a:srgbClr val="FFFFFF"/>
              </a:solidFill>
              <a:cs typeface="Helvetica"/>
            </a:endParaRPr>
          </a:p>
        </p:txBody>
      </p:sp>
    </p:spTree>
    <p:extLst>
      <p:ext uri="{BB962C8B-B14F-4D97-AF65-F5344CB8AC3E}">
        <p14:creationId xmlns:p14="http://schemas.microsoft.com/office/powerpoint/2010/main" val="23360269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a:xfrm>
            <a:off x="1274976" y="194230"/>
            <a:ext cx="7392615" cy="694963"/>
          </a:xfrm>
        </p:spPr>
        <p:txBody>
          <a:bodyPr>
            <a:normAutofit/>
          </a:bodyPr>
          <a:lstStyle/>
          <a:p>
            <a:pPr eaLnBrk="1" hangingPunct="1">
              <a:defRPr/>
            </a:pPr>
            <a:r>
              <a:rPr lang="en-US" b="1" dirty="0" smtClean="0">
                <a:sym typeface="Helvetica" charset="0"/>
              </a:rPr>
              <a:t>Collaborative projects</a:t>
            </a:r>
          </a:p>
        </p:txBody>
      </p:sp>
      <p:sp>
        <p:nvSpPr>
          <p:cNvPr id="82946" name="Rectangle 2"/>
          <p:cNvSpPr>
            <a:spLocks noGrp="1" noChangeArrowheads="1"/>
          </p:cNvSpPr>
          <p:nvPr>
            <p:ph type="body" idx="1"/>
          </p:nvPr>
        </p:nvSpPr>
        <p:spPr>
          <a:xfrm>
            <a:off x="483325" y="1122918"/>
            <a:ext cx="8936331" cy="5104796"/>
          </a:xfrm>
        </p:spPr>
        <p:txBody>
          <a:bodyPr/>
          <a:lstStyle/>
          <a:p>
            <a:pPr marL="223347" indent="-223347">
              <a:lnSpc>
                <a:spcPct val="130000"/>
              </a:lnSpc>
              <a:spcBef>
                <a:spcPct val="0"/>
              </a:spcBef>
              <a:buFont typeface="Helvetica" charset="0"/>
              <a:buChar char="•"/>
              <a:defRPr/>
            </a:pPr>
            <a:r>
              <a:rPr lang="en-US" sz="1800" dirty="0" smtClean="0">
                <a:sym typeface="Helvetica" charset="0"/>
              </a:rPr>
              <a:t>ESS is an emerging research laboratory with (still) very limited capacity in-house</a:t>
            </a:r>
          </a:p>
          <a:p>
            <a:pPr marL="223347" indent="-223347">
              <a:lnSpc>
                <a:spcPct val="130000"/>
              </a:lnSpc>
              <a:spcBef>
                <a:spcPts val="1473"/>
              </a:spcBef>
              <a:buFont typeface="Helvetica" charset="0"/>
              <a:buChar char="•"/>
              <a:defRPr/>
            </a:pPr>
            <a:r>
              <a:rPr lang="en-US" sz="1800" dirty="0" smtClean="0">
                <a:sym typeface="Helvetica" charset="0"/>
              </a:rPr>
              <a:t>Two possibilities:</a:t>
            </a:r>
          </a:p>
          <a:p>
            <a:pPr lvl="1">
              <a:lnSpc>
                <a:spcPct val="130000"/>
              </a:lnSpc>
              <a:spcBef>
                <a:spcPts val="1473"/>
              </a:spcBef>
              <a:buFont typeface="Helvetica" charset="0"/>
              <a:buChar char="•"/>
              <a:defRPr/>
            </a:pPr>
            <a:r>
              <a:rPr lang="en-US" sz="1800" dirty="0" smtClean="0">
                <a:sym typeface="Helvetica" charset="0"/>
              </a:rPr>
              <a:t>Limit the scope of the project so that it can be done with in-house resources</a:t>
            </a:r>
          </a:p>
          <a:p>
            <a:pPr lvl="1">
              <a:lnSpc>
                <a:spcPct val="130000"/>
              </a:lnSpc>
              <a:spcBef>
                <a:spcPts val="1473"/>
              </a:spcBef>
              <a:buFont typeface="Helvetica" charset="0"/>
              <a:buChar char="•"/>
              <a:defRPr/>
            </a:pPr>
            <a:r>
              <a:rPr lang="en-US" sz="1800" dirty="0" smtClean="0">
                <a:sym typeface="Helvetica" charset="0"/>
              </a:rPr>
              <a:t>Work in a collaboration where the scope of the project can be set by the total capacity (distributed) of the partners</a:t>
            </a:r>
          </a:p>
          <a:p>
            <a:pPr marL="223347" indent="-223347">
              <a:lnSpc>
                <a:spcPct val="130000"/>
              </a:lnSpc>
              <a:spcBef>
                <a:spcPts val="1473"/>
              </a:spcBef>
              <a:buFont typeface="Helvetica" charset="0"/>
              <a:buChar char="•"/>
              <a:defRPr/>
            </a:pPr>
            <a:r>
              <a:rPr lang="en-US" sz="1800" dirty="0" smtClean="0">
                <a:sym typeface="Helvetica" charset="0"/>
              </a:rPr>
              <a:t>The accelerator part of the project well suited for this as this community has a strong tradition of open collaboration (XFEL, FAIR, European commission framework programs such as EUCARD and TIARA, EC design studies such as EURISOL, XFEL, FAIR, LINAC4,...)</a:t>
            </a:r>
          </a:p>
          <a:p>
            <a:pPr marL="223347" indent="-223347">
              <a:lnSpc>
                <a:spcPct val="130000"/>
              </a:lnSpc>
              <a:spcBef>
                <a:spcPts val="1473"/>
              </a:spcBef>
              <a:buFont typeface="Helvetica" charset="0"/>
              <a:buChar char="•"/>
              <a:defRPr/>
            </a:pPr>
            <a:r>
              <a:rPr lang="en-US" sz="1800" dirty="0" smtClean="0">
                <a:sym typeface="Helvetica" charset="0"/>
              </a:rPr>
              <a:t>To keep cost down and to optimize schedule this requires that investments in required infrastructure is done at the partner with best capacity to deliver</a:t>
            </a:r>
            <a:endParaRPr lang="en-US" sz="1800" dirty="0">
              <a:sym typeface="Helvetica" charset="0"/>
            </a:endParaRPr>
          </a:p>
        </p:txBody>
      </p:sp>
      <p:sp>
        <p:nvSpPr>
          <p:cNvPr id="142339" name="Text Box 3"/>
          <p:cNvSpPr txBox="1">
            <a:spLocks noChangeArrowheads="1"/>
          </p:cNvSpPr>
          <p:nvPr/>
        </p:nvSpPr>
        <p:spPr bwMode="auto">
          <a:xfrm>
            <a:off x="9519764" y="6905626"/>
            <a:ext cx="237011"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r" eaLnBrk="1" hangingPunct="1"/>
            <a:fld id="{DB99572B-3284-1243-8770-79BCC2BA4123}" type="slidenum">
              <a:rPr lang="en-US" sz="1200">
                <a:latin typeface="Helvetica" charset="0"/>
                <a:ea typeface="ＭＳ Ｐゴシック" charset="0"/>
                <a:cs typeface="ＭＳ Ｐゴシック" charset="0"/>
                <a:sym typeface="Helvetica" charset="0"/>
              </a:rPr>
              <a:pPr algn="r" eaLnBrk="1" hangingPunct="1"/>
              <a:t>10</a:t>
            </a:fld>
            <a:endParaRPr lang="en-US" sz="1200">
              <a:latin typeface="Helvetica" charset="0"/>
              <a:ea typeface="ＭＳ Ｐゴシック" charset="0"/>
              <a:cs typeface="ＭＳ Ｐゴシック" charset="0"/>
              <a:sym typeface="Helvetica" charset="0"/>
            </a:endParaRPr>
          </a:p>
        </p:txBody>
      </p:sp>
      <p:grpSp>
        <p:nvGrpSpPr>
          <p:cNvPr id="142340" name="Group 6"/>
          <p:cNvGrpSpPr>
            <a:grpSpLocks/>
          </p:cNvGrpSpPr>
          <p:nvPr/>
        </p:nvGrpSpPr>
        <p:grpSpPr bwMode="auto">
          <a:xfrm>
            <a:off x="0" y="6391275"/>
            <a:ext cx="9756775" cy="923925"/>
            <a:chOff x="0" y="0"/>
            <a:chExt cx="8192" cy="776"/>
          </a:xfrm>
        </p:grpSpPr>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t="23958" b="63411"/>
            <a:stretch>
              <a:fillRect/>
            </a:stretch>
          </p:blipFill>
          <p:spPr bwMode="auto">
            <a:xfrm>
              <a:off x="0" y="0"/>
              <a:ext cx="8192" cy="776"/>
            </a:xfrm>
            <a:prstGeom prst="rect">
              <a:avLst/>
            </a:prstGeom>
            <a:noFill/>
            <a:ln>
              <a:noFill/>
            </a:ln>
            <a:effectLst>
              <a:outerShdw blurRad="127000" dist="76199" dir="20880030" algn="ctr" rotWithShape="0">
                <a:schemeClr val="bg2">
                  <a:alpha val="56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4234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48"/>
              <a:ext cx="113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4287357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846" y="1401366"/>
            <a:ext cx="3944634" cy="3943350"/>
          </a:xfrm>
          <a:prstGeom prst="rect">
            <a:avLst/>
          </a:prstGeom>
          <a:noFill/>
          <a:ln w="12700" cap="flat">
            <a:solidFill>
              <a:srgbClr val="008040"/>
            </a:solidFill>
            <a:prstDash val="solid"/>
            <a:miter lim="800000"/>
            <a:headEnd/>
            <a:tailEnd/>
          </a:ln>
          <a:effectLst>
            <a:outerShdw blurRad="101600" dist="152400" dir="2700000" algn="ctr" rotWithShape="0">
              <a:schemeClr val="bg2">
                <a:alpha val="42999"/>
              </a:schemeClr>
            </a:outerShdw>
          </a:effectLst>
          <a:extLst>
            <a:ext uri="{909E8E84-426E-40dd-AFC4-6F175D3DCCD1}">
              <a14:hiddenFill xmlns:a14="http://schemas.microsoft.com/office/drawing/2010/main">
                <a:solidFill>
                  <a:srgbClr val="FFFFFF"/>
                </a:solidFill>
              </a14:hiddenFill>
            </a:ext>
          </a:extLst>
        </p:spPr>
      </p:pic>
      <p:pic>
        <p:nvPicPr>
          <p:cNvPr id="1454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48" y="997841"/>
            <a:ext cx="832518" cy="84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66" name="Rectangle 4"/>
          <p:cNvSpPr>
            <a:spLocks/>
          </p:cNvSpPr>
          <p:nvPr/>
        </p:nvSpPr>
        <p:spPr bwMode="auto">
          <a:xfrm>
            <a:off x="188199" y="1799214"/>
            <a:ext cx="1772227" cy="58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100" tIns="38100" rIns="38100" bIns="38100"/>
          <a:lstStyle/>
          <a:p>
            <a:pPr algn="l"/>
            <a:r>
              <a:rPr lang="en-US" sz="1400" dirty="0" err="1">
                <a:ea typeface="ＭＳ Ｐゴシック" charset="0"/>
                <a:cs typeface="ＭＳ Ｐゴシック" charset="0"/>
                <a:sym typeface="Arial" charset="0"/>
              </a:rPr>
              <a:t>Sebastien</a:t>
            </a:r>
            <a:r>
              <a:rPr lang="en-US" sz="1400" dirty="0">
                <a:ea typeface="ＭＳ Ｐゴシック" charset="0"/>
                <a:cs typeface="ＭＳ Ｐゴシック" charset="0"/>
                <a:sym typeface="Arial" charset="0"/>
              </a:rPr>
              <a:t> </a:t>
            </a:r>
            <a:r>
              <a:rPr lang="en-US" sz="1400" dirty="0" err="1">
                <a:ea typeface="ＭＳ Ｐゴシック" charset="0"/>
                <a:cs typeface="ＭＳ Ｐゴシック" charset="0"/>
                <a:sym typeface="Arial" charset="0"/>
              </a:rPr>
              <a:t>Bousson</a:t>
            </a:r>
            <a:endParaRPr lang="en-US" sz="1400" dirty="0">
              <a:ea typeface="ＭＳ Ｐゴシック" charset="0"/>
              <a:cs typeface="ＭＳ Ｐゴシック" charset="0"/>
              <a:sym typeface="Arial" charset="0"/>
            </a:endParaRPr>
          </a:p>
        </p:txBody>
      </p:sp>
      <p:pic>
        <p:nvPicPr>
          <p:cNvPr id="145412" name="Picture 8"/>
          <p:cNvPicPr>
            <a:picLocks noChangeArrowheads="1"/>
          </p:cNvPicPr>
          <p:nvPr/>
        </p:nvPicPr>
        <p:blipFill>
          <a:blip r:embed="rId4">
            <a:extLst>
              <a:ext uri="{28A0092B-C50C-407E-A947-70E740481C1C}">
                <a14:useLocalDpi xmlns:a14="http://schemas.microsoft.com/office/drawing/2010/main" val="0"/>
              </a:ext>
            </a:extLst>
          </a:blip>
          <a:srcRect l="9482" r="5336"/>
          <a:stretch>
            <a:fillRect/>
          </a:stretch>
        </p:blipFill>
        <p:spPr bwMode="auto">
          <a:xfrm>
            <a:off x="1570406" y="1252580"/>
            <a:ext cx="1023692" cy="69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1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045" y="2535984"/>
            <a:ext cx="1679030" cy="102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1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218" y="5542740"/>
            <a:ext cx="1672785" cy="78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5415" name="Picture 11"/>
          <p:cNvPicPr>
            <a:picLocks noChangeArrowheads="1"/>
          </p:cNvPicPr>
          <p:nvPr/>
        </p:nvPicPr>
        <p:blipFill>
          <a:blip r:embed="rId7">
            <a:extLst>
              <a:ext uri="{28A0092B-C50C-407E-A947-70E740481C1C}">
                <a14:useLocalDpi xmlns:a14="http://schemas.microsoft.com/office/drawing/2010/main" val="0"/>
              </a:ext>
            </a:extLst>
          </a:blip>
          <a:srcRect l="18253" r="18892"/>
          <a:stretch>
            <a:fillRect/>
          </a:stretch>
        </p:blipFill>
        <p:spPr bwMode="auto">
          <a:xfrm>
            <a:off x="4943002" y="5358628"/>
            <a:ext cx="1012317" cy="94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61" name="Rectangle 12"/>
          <p:cNvSpPr>
            <a:spLocks/>
          </p:cNvSpPr>
          <p:nvPr/>
        </p:nvSpPr>
        <p:spPr bwMode="auto">
          <a:xfrm>
            <a:off x="755213" y="3461918"/>
            <a:ext cx="12737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100" tIns="38100" rIns="38100" bIns="38100"/>
          <a:lstStyle/>
          <a:p>
            <a:pPr algn="l"/>
            <a:r>
              <a:rPr lang="en-US" sz="1400" dirty="0">
                <a:ea typeface="ＭＳ Ｐゴシック" charset="0"/>
                <a:cs typeface="ＭＳ Ｐゴシック" charset="0"/>
                <a:sym typeface="Arial" charset="0"/>
              </a:rPr>
              <a:t>Pierre </a:t>
            </a:r>
            <a:r>
              <a:rPr lang="en-US" sz="1400" dirty="0" err="1">
                <a:ea typeface="ＭＳ Ｐゴシック" charset="0"/>
                <a:cs typeface="ＭＳ Ｐゴシック" charset="0"/>
                <a:sym typeface="Arial" charset="0"/>
              </a:rPr>
              <a:t>Bosland</a:t>
            </a:r>
            <a:endParaRPr lang="en-US" sz="1400" dirty="0">
              <a:ea typeface="ＭＳ Ｐゴシック" charset="0"/>
              <a:cs typeface="ＭＳ Ｐゴシック" charset="0"/>
              <a:sym typeface="Arial" charset="0"/>
            </a:endParaRPr>
          </a:p>
        </p:txBody>
      </p:sp>
      <p:pic>
        <p:nvPicPr>
          <p:cNvPr id="145459"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6682" y="5638804"/>
            <a:ext cx="565006" cy="66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60" name="Rectangle 16"/>
          <p:cNvSpPr>
            <a:spLocks/>
          </p:cNvSpPr>
          <p:nvPr/>
        </p:nvSpPr>
        <p:spPr bwMode="auto">
          <a:xfrm>
            <a:off x="5661921" y="6059619"/>
            <a:ext cx="1886564"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100" tIns="38100" rIns="38100" bIns="38100"/>
          <a:lstStyle/>
          <a:p>
            <a:pPr algn="l"/>
            <a:r>
              <a:rPr lang="en-US" sz="1400">
                <a:ea typeface="ＭＳ Ｐゴシック" charset="0"/>
                <a:cs typeface="ＭＳ Ｐゴシック" charset="0"/>
                <a:sym typeface="Arial" charset="0"/>
              </a:rPr>
              <a:t>Santo Gammino</a:t>
            </a:r>
          </a:p>
        </p:txBody>
      </p:sp>
      <p:pic>
        <p:nvPicPr>
          <p:cNvPr id="145458"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7288" y="5722372"/>
            <a:ext cx="68364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55"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5570" y="621008"/>
            <a:ext cx="628855" cy="89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56" name="Rectangle 21"/>
          <p:cNvSpPr>
            <a:spLocks/>
          </p:cNvSpPr>
          <p:nvPr/>
        </p:nvSpPr>
        <p:spPr bwMode="auto">
          <a:xfrm>
            <a:off x="8604807" y="1511125"/>
            <a:ext cx="1039158" cy="58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100" tIns="38100" rIns="38100" bIns="38100"/>
          <a:lstStyle/>
          <a:p>
            <a:pPr algn="l"/>
            <a:r>
              <a:rPr lang="en-US" sz="1400">
                <a:ea typeface="ＭＳ Ｐゴシック" charset="0"/>
                <a:cs typeface="ＭＳ Ｐゴシック" charset="0"/>
                <a:sym typeface="Arial" charset="0"/>
              </a:rPr>
              <a:t>Søren Pape Møller</a:t>
            </a:r>
          </a:p>
        </p:txBody>
      </p:sp>
      <p:pic>
        <p:nvPicPr>
          <p:cNvPr id="145454"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7490" y="1142898"/>
            <a:ext cx="497843" cy="42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50"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55014" y="2183916"/>
            <a:ext cx="578832" cy="5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51" name="Rectangle 26"/>
          <p:cNvSpPr>
            <a:spLocks/>
          </p:cNvSpPr>
          <p:nvPr/>
        </p:nvSpPr>
        <p:spPr bwMode="auto">
          <a:xfrm>
            <a:off x="8808720" y="2721460"/>
            <a:ext cx="690182" cy="5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100" tIns="38100" rIns="38100" bIns="38100"/>
          <a:lstStyle/>
          <a:p>
            <a:pPr algn="l"/>
            <a:r>
              <a:rPr lang="en-US" sz="1400" dirty="0">
                <a:ea typeface="ＭＳ Ｐゴシック" charset="0"/>
                <a:cs typeface="ＭＳ Ｐゴシック" charset="0"/>
                <a:sym typeface="Arial" charset="0"/>
              </a:rPr>
              <a:t>Roger </a:t>
            </a:r>
            <a:r>
              <a:rPr lang="en-US" sz="1400" dirty="0" err="1">
                <a:ea typeface="ＭＳ Ｐゴシック" charset="0"/>
                <a:cs typeface="ＭＳ Ｐゴシック" charset="0"/>
                <a:sym typeface="Arial" charset="0"/>
              </a:rPr>
              <a:t>Ruber</a:t>
            </a:r>
            <a:endParaRPr lang="en-US" sz="1400" dirty="0">
              <a:ea typeface="ＭＳ Ｐゴシック" charset="0"/>
              <a:cs typeface="ＭＳ Ｐゴシック" charset="0"/>
              <a:sym typeface="Arial" charset="0"/>
            </a:endParaRPr>
          </a:p>
        </p:txBody>
      </p:sp>
      <p:pic>
        <p:nvPicPr>
          <p:cNvPr id="145452" name="Picture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0298" y="2522880"/>
            <a:ext cx="689596" cy="6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21" name="Rectangle 30"/>
          <p:cNvSpPr>
            <a:spLocks/>
          </p:cNvSpPr>
          <p:nvPr/>
        </p:nvSpPr>
        <p:spPr bwMode="auto">
          <a:xfrm>
            <a:off x="1636403" y="5515980"/>
            <a:ext cx="165789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28579" tIns="28579" rIns="28579" bIns="28579"/>
          <a:lstStyle/>
          <a:p>
            <a:pPr algn="l"/>
            <a:r>
              <a:rPr lang="en-US" sz="1400" dirty="0" err="1">
                <a:ea typeface="ＭＳ Ｐゴシック" charset="0"/>
                <a:cs typeface="ＭＳ Ｐゴシック" charset="0"/>
                <a:sym typeface="Helvetica" charset="0"/>
              </a:rPr>
              <a:t>Ibon</a:t>
            </a:r>
            <a:r>
              <a:rPr lang="en-US" sz="1400" dirty="0">
                <a:ea typeface="ＭＳ Ｐゴシック" charset="0"/>
                <a:cs typeface="ＭＳ Ｐゴシック" charset="0"/>
                <a:sym typeface="Helvetica" charset="0"/>
              </a:rPr>
              <a:t> </a:t>
            </a:r>
            <a:r>
              <a:rPr lang="en-US" sz="1400" dirty="0" err="1">
                <a:ea typeface="ＭＳ Ｐゴシック" charset="0"/>
                <a:cs typeface="ＭＳ Ｐゴシック" charset="0"/>
                <a:sym typeface="Helvetica" charset="0"/>
              </a:rPr>
              <a:t>Bustinduy</a:t>
            </a:r>
            <a:endParaRPr lang="en-US" sz="1400" dirty="0">
              <a:ea typeface="ＭＳ Ｐゴシック" charset="0"/>
              <a:cs typeface="ＭＳ Ｐゴシック" charset="0"/>
              <a:sym typeface="Helvetica" charset="0"/>
            </a:endParaRPr>
          </a:p>
        </p:txBody>
      </p:sp>
      <p:pic>
        <p:nvPicPr>
          <p:cNvPr id="145422" name="Picture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2111" y="5814041"/>
            <a:ext cx="976630" cy="39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5423" name="Picture 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39999">
            <a:off x="6866966" y="1170140"/>
            <a:ext cx="810992" cy="85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24" name="Line 33"/>
          <p:cNvSpPr>
            <a:spLocks noChangeShapeType="1"/>
          </p:cNvSpPr>
          <p:nvPr/>
        </p:nvSpPr>
        <p:spPr bwMode="auto">
          <a:xfrm>
            <a:off x="2150871" y="1842699"/>
            <a:ext cx="1130619" cy="2624527"/>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5" name="Line 34"/>
          <p:cNvSpPr>
            <a:spLocks noChangeShapeType="1"/>
          </p:cNvSpPr>
          <p:nvPr/>
        </p:nvSpPr>
        <p:spPr bwMode="auto">
          <a:xfrm>
            <a:off x="1960426" y="3012282"/>
            <a:ext cx="1321066" cy="1454944"/>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6" name="Line 35"/>
          <p:cNvSpPr>
            <a:spLocks noChangeShapeType="1"/>
          </p:cNvSpPr>
          <p:nvPr/>
        </p:nvSpPr>
        <p:spPr bwMode="auto">
          <a:xfrm flipV="1">
            <a:off x="4106611" y="5379243"/>
            <a:ext cx="190562" cy="474722"/>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7" name="Line 36"/>
          <p:cNvSpPr>
            <a:spLocks noChangeShapeType="1"/>
          </p:cNvSpPr>
          <p:nvPr/>
        </p:nvSpPr>
        <p:spPr bwMode="auto">
          <a:xfrm rot="10800000">
            <a:off x="3993732" y="4876800"/>
            <a:ext cx="1668188" cy="828246"/>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8" name="Line 37"/>
          <p:cNvSpPr>
            <a:spLocks noChangeShapeType="1"/>
          </p:cNvSpPr>
          <p:nvPr/>
        </p:nvSpPr>
        <p:spPr bwMode="auto">
          <a:xfrm flipH="1">
            <a:off x="3993729" y="1951870"/>
            <a:ext cx="3026429" cy="181593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9" name="Line 38"/>
          <p:cNvSpPr>
            <a:spLocks noChangeShapeType="1"/>
          </p:cNvSpPr>
          <p:nvPr/>
        </p:nvSpPr>
        <p:spPr bwMode="auto">
          <a:xfrm flipH="1">
            <a:off x="4459434" y="3012282"/>
            <a:ext cx="2611609" cy="294404"/>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30" name="Line 39"/>
          <p:cNvSpPr>
            <a:spLocks noChangeShapeType="1"/>
          </p:cNvSpPr>
          <p:nvPr/>
        </p:nvSpPr>
        <p:spPr bwMode="auto">
          <a:xfrm rot="10800000">
            <a:off x="4106612" y="3659981"/>
            <a:ext cx="2981104" cy="345282"/>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31" name="Line 40"/>
          <p:cNvSpPr>
            <a:spLocks noChangeShapeType="1"/>
          </p:cNvSpPr>
          <p:nvPr/>
        </p:nvSpPr>
        <p:spPr bwMode="auto">
          <a:xfrm rot="10800000" flipH="1">
            <a:off x="1570405" y="4982918"/>
            <a:ext cx="1505930" cy="559822"/>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32" name="Rectangle 41"/>
          <p:cNvSpPr>
            <a:spLocks/>
          </p:cNvSpPr>
          <p:nvPr/>
        </p:nvSpPr>
        <p:spPr bwMode="auto">
          <a:xfrm>
            <a:off x="897944" y="4637879"/>
            <a:ext cx="116242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8579" tIns="28579" rIns="28579" bIns="28579"/>
          <a:lstStyle/>
          <a:p>
            <a:pPr algn="l"/>
            <a:r>
              <a:rPr lang="en-US" sz="1400">
                <a:ea typeface="ＭＳ Ｐゴシック" charset="0"/>
                <a:cs typeface="ＭＳ Ｐゴシック" charset="0"/>
                <a:sym typeface="Helvetica" charset="0"/>
              </a:rPr>
              <a:t>CERN</a:t>
            </a:r>
          </a:p>
        </p:txBody>
      </p:sp>
      <p:sp>
        <p:nvSpPr>
          <p:cNvPr id="145433" name="Line 42"/>
          <p:cNvSpPr>
            <a:spLocks noChangeShapeType="1"/>
          </p:cNvSpPr>
          <p:nvPr/>
        </p:nvSpPr>
        <p:spPr bwMode="auto">
          <a:xfrm rot="10800000" flipH="1" flipV="1">
            <a:off x="1570406" y="4222094"/>
            <a:ext cx="2193191" cy="476593"/>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pic>
        <p:nvPicPr>
          <p:cNvPr id="145434" name="Picture 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7524" y="3999310"/>
            <a:ext cx="626473"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35" name="Rectangle 44"/>
          <p:cNvSpPr>
            <a:spLocks/>
          </p:cNvSpPr>
          <p:nvPr/>
        </p:nvSpPr>
        <p:spPr bwMode="auto">
          <a:xfrm>
            <a:off x="7047774" y="4698687"/>
            <a:ext cx="222116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8579" tIns="28579" rIns="28579" bIns="28579"/>
          <a:lstStyle/>
          <a:p>
            <a:pPr algn="l"/>
            <a:r>
              <a:rPr lang="en-US" sz="1400">
                <a:ea typeface="ＭＳ Ｐゴシック" charset="0"/>
                <a:cs typeface="ＭＳ Ｐゴシック" charset="0"/>
                <a:sym typeface="Helvetica" charset="0"/>
              </a:rPr>
              <a:t>The National Center for Nuclear Research, Swierk </a:t>
            </a:r>
          </a:p>
        </p:txBody>
      </p:sp>
      <p:sp>
        <p:nvSpPr>
          <p:cNvPr id="145436" name="Line 45"/>
          <p:cNvSpPr>
            <a:spLocks noChangeShapeType="1"/>
          </p:cNvSpPr>
          <p:nvPr/>
        </p:nvSpPr>
        <p:spPr bwMode="auto">
          <a:xfrm flipH="1" flipV="1">
            <a:off x="4571105" y="4005263"/>
            <a:ext cx="2338292" cy="871537"/>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pic>
        <p:nvPicPr>
          <p:cNvPr id="145437" name="Picture 4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22301" y="2374940"/>
            <a:ext cx="1121557" cy="78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38" name="Picture 4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94743" y="3564732"/>
            <a:ext cx="114694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5439" name="Picture 4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5344" y="4005263"/>
            <a:ext cx="759866"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40" name="Picture 4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1193" y="5303676"/>
            <a:ext cx="1435210" cy="89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48" name="Picture 5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41659" y="4222095"/>
            <a:ext cx="1385930" cy="28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45449" name="Rectangle 51"/>
          <p:cNvSpPr>
            <a:spLocks/>
          </p:cNvSpPr>
          <p:nvPr/>
        </p:nvSpPr>
        <p:spPr bwMode="auto">
          <a:xfrm>
            <a:off x="8313709" y="4055402"/>
            <a:ext cx="1045798" cy="58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100" tIns="38100" rIns="38100" bIns="38100"/>
          <a:lstStyle/>
          <a:p>
            <a:pPr algn="l"/>
            <a:r>
              <a:rPr lang="en-US" sz="1400" dirty="0">
                <a:ea typeface="ＭＳ Ｐゴシック" charset="0"/>
                <a:cs typeface="ＭＳ Ｐゴシック" charset="0"/>
                <a:sym typeface="Arial" charset="0"/>
              </a:rPr>
              <a:t>Anders J </a:t>
            </a:r>
            <a:br>
              <a:rPr lang="en-US" sz="1400" dirty="0">
                <a:ea typeface="ＭＳ Ｐゴシック" charset="0"/>
                <a:cs typeface="ＭＳ Ｐゴシック" charset="0"/>
                <a:sym typeface="Arial" charset="0"/>
              </a:rPr>
            </a:br>
            <a:r>
              <a:rPr lang="en-US" sz="1400" dirty="0">
                <a:ea typeface="ＭＳ Ｐゴシック" charset="0"/>
                <a:cs typeface="ＭＳ Ｐゴシック" charset="0"/>
                <a:sym typeface="Arial" charset="0"/>
              </a:rPr>
              <a:t>Johansson</a:t>
            </a:r>
          </a:p>
        </p:txBody>
      </p:sp>
      <p:pic>
        <p:nvPicPr>
          <p:cNvPr id="145447" name="Picture 5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18678" y="3402010"/>
            <a:ext cx="526725" cy="7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61" name="Title 1"/>
          <p:cNvSpPr txBox="1">
            <a:spLocks/>
          </p:cNvSpPr>
          <p:nvPr/>
        </p:nvSpPr>
        <p:spPr>
          <a:xfrm>
            <a:off x="487840" y="202355"/>
            <a:ext cx="8781096" cy="699345"/>
          </a:xfrm>
          <a:prstGeom prst="rect">
            <a:avLst/>
          </a:prstGeom>
        </p:spPr>
        <p:txBody>
          <a:bodyPr vert="horz" lIns="97548" tIns="48774" rIns="97548" bIns="48774"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dirty="0"/>
              <a:t>Prototyping the ESS accelerator</a:t>
            </a:r>
          </a:p>
        </p:txBody>
      </p:sp>
      <p:pic>
        <p:nvPicPr>
          <p:cNvPr id="47" name="Picture 46"/>
          <p:cNvPicPr>
            <a:picLocks noChangeAspect="1"/>
          </p:cNvPicPr>
          <p:nvPr/>
        </p:nvPicPr>
        <p:blipFill>
          <a:blip r:embed="rId23"/>
          <a:stretch>
            <a:fillRect/>
          </a:stretch>
        </p:blipFill>
        <p:spPr>
          <a:xfrm>
            <a:off x="227524" y="2839875"/>
            <a:ext cx="595338" cy="774924"/>
          </a:xfrm>
          <a:prstGeom prst="rect">
            <a:avLst/>
          </a:prstGeom>
        </p:spPr>
      </p:pic>
      <p:pic>
        <p:nvPicPr>
          <p:cNvPr id="50" name="Picture 2" descr="irfu_signaturesac_der.png">
            <a:hlinkClick r:id="rId24" tooltip="irfu_signaturesac_der.png"/>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29904" y="2332288"/>
            <a:ext cx="444138" cy="50758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D\adm_ service\logos-charte graphique\CEA\CEA_logo_quadri-sur-fond-rouge_1.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20861" y="2347848"/>
            <a:ext cx="533958" cy="4355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27"/>
          <a:stretch>
            <a:fillRect/>
          </a:stretch>
        </p:blipFill>
        <p:spPr>
          <a:xfrm>
            <a:off x="730683" y="1011204"/>
            <a:ext cx="839723" cy="496137"/>
          </a:xfrm>
          <a:prstGeom prst="rect">
            <a:avLst/>
          </a:prstGeom>
        </p:spPr>
      </p:pic>
    </p:spTree>
    <p:extLst>
      <p:ext uri="{BB962C8B-B14F-4D97-AF65-F5344CB8AC3E}">
        <p14:creationId xmlns:p14="http://schemas.microsoft.com/office/powerpoint/2010/main" val="152675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055856" y="1324904"/>
            <a:ext cx="4194028" cy="4696177"/>
          </a:xfrm>
          <a:prstGeom prst="rect">
            <a:avLst/>
          </a:prstGeom>
          <a:ln>
            <a:solidFill>
              <a:schemeClr val="tx1"/>
            </a:solidFill>
          </a:ln>
        </p:spPr>
        <p:txBody>
          <a:bodyPr lIns="68560" tIns="34279" rIns="68560" bIns="34279">
            <a:normAutofit/>
          </a:bodyPr>
          <a:lstStyle/>
          <a:p>
            <a:pPr defTabSz="975231" eaLnBrk="0" hangingPunct="0">
              <a:defRPr/>
            </a:pPr>
            <a:endParaRPr lang="en-US" sz="2100" kern="0" dirty="0">
              <a:solidFill>
                <a:srgbClr val="0000E5"/>
              </a:solidFill>
              <a:latin typeface="Arial"/>
              <a:sym typeface="Futura Condensed" charset="0"/>
            </a:endParaRPr>
          </a:p>
          <a:p>
            <a:pPr defTabSz="975231" eaLnBrk="0" hangingPunct="0">
              <a:defRPr/>
            </a:pPr>
            <a:r>
              <a:rPr lang="en-US" sz="2100" kern="0" dirty="0">
                <a:solidFill>
                  <a:srgbClr val="0000E5"/>
                </a:solidFill>
                <a:latin typeface="Arial"/>
                <a:sym typeface="Futura Condensed" charset="0"/>
              </a:rPr>
              <a:t>    Key parameters:</a:t>
            </a:r>
            <a:endParaRPr lang="en-US" kern="0" dirty="0">
              <a:solidFill>
                <a:srgbClr val="0000E5"/>
              </a:solidFill>
              <a:latin typeface="Arial"/>
              <a:sym typeface="Futura Condensed" charset="0"/>
            </a:endParaRPr>
          </a:p>
          <a:p>
            <a:pPr marL="853328" lvl="2" defTabSz="975231" eaLnBrk="0" hangingPunct="0">
              <a:defRPr/>
            </a:pPr>
            <a:r>
              <a:rPr lang="en-US" sz="2100" kern="0" dirty="0">
                <a:solidFill>
                  <a:srgbClr val="0000E5"/>
                </a:solidFill>
                <a:latin typeface="Arial"/>
                <a:sym typeface="Futura Condensed" charset="0"/>
              </a:rPr>
              <a:t>-2.86 </a:t>
            </a:r>
            <a:r>
              <a:rPr lang="en-US" sz="2100" kern="0" dirty="0" err="1">
                <a:solidFill>
                  <a:srgbClr val="0000E5"/>
                </a:solidFill>
                <a:latin typeface="Arial"/>
                <a:sym typeface="Futura Condensed" charset="0"/>
              </a:rPr>
              <a:t>ms</a:t>
            </a:r>
            <a:r>
              <a:rPr lang="en-US" sz="2100" kern="0" dirty="0">
                <a:solidFill>
                  <a:srgbClr val="0000E5"/>
                </a:solidFill>
                <a:latin typeface="Arial"/>
                <a:sym typeface="Futura Condensed" charset="0"/>
              </a:rPr>
              <a:t> pulses</a:t>
            </a:r>
          </a:p>
          <a:p>
            <a:pPr marL="853328" lvl="2" defTabSz="975231" eaLnBrk="0" hangingPunct="0">
              <a:defRPr/>
            </a:pPr>
            <a:r>
              <a:rPr lang="en-US" sz="2100" kern="0" dirty="0">
                <a:solidFill>
                  <a:schemeClr val="accent2"/>
                </a:solidFill>
                <a:latin typeface="Arial"/>
                <a:sym typeface="Futura Condensed" charset="0"/>
              </a:rPr>
              <a:t>-2 </a:t>
            </a:r>
            <a:r>
              <a:rPr lang="en-US" sz="2100" kern="0" dirty="0" err="1">
                <a:solidFill>
                  <a:schemeClr val="accent2"/>
                </a:solidFill>
                <a:latin typeface="Arial"/>
                <a:sym typeface="Futura Condensed" charset="0"/>
              </a:rPr>
              <a:t>GeV</a:t>
            </a:r>
            <a:endParaRPr lang="en-US" sz="2100" kern="0" dirty="0">
              <a:solidFill>
                <a:schemeClr val="accent2"/>
              </a:solidFill>
              <a:latin typeface="Arial"/>
              <a:sym typeface="Futura Condensed" charset="0"/>
            </a:endParaRPr>
          </a:p>
          <a:p>
            <a:pPr marL="853328" lvl="2" defTabSz="975231" eaLnBrk="0" hangingPunct="0">
              <a:defRPr/>
            </a:pPr>
            <a:r>
              <a:rPr lang="en-US" sz="2100" kern="0" dirty="0">
                <a:solidFill>
                  <a:schemeClr val="accent2"/>
                </a:solidFill>
                <a:latin typeface="Arial"/>
                <a:sym typeface="Futura Condensed" charset="0"/>
              </a:rPr>
              <a:t>-63 mA</a:t>
            </a:r>
          </a:p>
          <a:p>
            <a:pPr marL="853328" lvl="2" defTabSz="975231" eaLnBrk="0" hangingPunct="0">
              <a:defRPr/>
            </a:pPr>
            <a:r>
              <a:rPr lang="en-US" sz="2100" kern="0" dirty="0">
                <a:solidFill>
                  <a:srgbClr val="0000E5"/>
                </a:solidFill>
                <a:latin typeface="Arial"/>
                <a:sym typeface="Futura Condensed" charset="0"/>
              </a:rPr>
              <a:t>-14 Hz</a:t>
            </a:r>
          </a:p>
          <a:p>
            <a:pPr marL="853328" lvl="2" defTabSz="975231" eaLnBrk="0" hangingPunct="0">
              <a:defRPr/>
            </a:pPr>
            <a:r>
              <a:rPr lang="en-US" sz="2100" kern="0" dirty="0">
                <a:solidFill>
                  <a:srgbClr val="0000E5"/>
                </a:solidFill>
                <a:latin typeface="Arial"/>
                <a:sym typeface="Futura Condensed" charset="0"/>
              </a:rPr>
              <a:t>-Protons (H+)	</a:t>
            </a:r>
          </a:p>
          <a:p>
            <a:pPr marL="853328" lvl="2" defTabSz="975231" eaLnBrk="0" hangingPunct="0">
              <a:defRPr/>
            </a:pPr>
            <a:r>
              <a:rPr lang="en-US" sz="2100" kern="0" dirty="0">
                <a:solidFill>
                  <a:srgbClr val="0000E5"/>
                </a:solidFill>
                <a:latin typeface="Arial"/>
                <a:sym typeface="Futura Condensed" charset="0"/>
              </a:rPr>
              <a:t>-Low losses</a:t>
            </a:r>
          </a:p>
          <a:p>
            <a:pPr marL="853328" lvl="2" defTabSz="975231" eaLnBrk="0" hangingPunct="0">
              <a:defRPr/>
            </a:pPr>
            <a:r>
              <a:rPr lang="en-US" sz="2100" kern="0" dirty="0">
                <a:solidFill>
                  <a:srgbClr val="0000E5"/>
                </a:solidFill>
                <a:latin typeface="Arial"/>
                <a:sym typeface="Futura Condensed" charset="0"/>
              </a:rPr>
              <a:t>-Low heat loss cryostats </a:t>
            </a:r>
          </a:p>
          <a:p>
            <a:pPr marL="853328" lvl="2" defTabSz="975231" eaLnBrk="0" hangingPunct="0">
              <a:defRPr/>
            </a:pPr>
            <a:r>
              <a:rPr lang="en-US" sz="2100" kern="0" dirty="0">
                <a:solidFill>
                  <a:srgbClr val="0000E5"/>
                </a:solidFill>
                <a:latin typeface="Arial"/>
                <a:sym typeface="Futura Condensed" charset="0"/>
              </a:rPr>
              <a:t>for minimum energy </a:t>
            </a:r>
          </a:p>
          <a:p>
            <a:pPr marL="853328" lvl="2" defTabSz="975231" eaLnBrk="0" hangingPunct="0">
              <a:defRPr/>
            </a:pPr>
            <a:r>
              <a:rPr lang="en-US" sz="2100" kern="0" dirty="0">
                <a:solidFill>
                  <a:srgbClr val="0000E5"/>
                </a:solidFill>
                <a:latin typeface="Arial"/>
                <a:sym typeface="Futura Condensed" charset="0"/>
              </a:rPr>
              <a:t>consumption</a:t>
            </a:r>
          </a:p>
          <a:p>
            <a:pPr marL="853328" lvl="2" defTabSz="975231" eaLnBrk="0" hangingPunct="0">
              <a:defRPr/>
            </a:pPr>
            <a:r>
              <a:rPr lang="en-US" sz="2100" kern="0" dirty="0">
                <a:solidFill>
                  <a:srgbClr val="0000E5"/>
                </a:solidFill>
                <a:latin typeface="Arial"/>
                <a:sym typeface="Futura Condensed" charset="0"/>
              </a:rPr>
              <a:t>-Flexible design for </a:t>
            </a:r>
          </a:p>
          <a:p>
            <a:pPr marL="853328" lvl="2" defTabSz="975231" eaLnBrk="0" hangingPunct="0">
              <a:defRPr/>
            </a:pPr>
            <a:r>
              <a:rPr lang="en-US" sz="2100" kern="0" dirty="0">
                <a:solidFill>
                  <a:srgbClr val="0000E5"/>
                </a:solidFill>
                <a:latin typeface="Arial"/>
                <a:sym typeface="Futura Condensed" charset="0"/>
              </a:rPr>
              <a:t>future upgrades</a:t>
            </a:r>
          </a:p>
          <a:p>
            <a:pPr marL="257120" indent="-257120" defTabSz="975231" eaLnBrk="0" hangingPunct="0">
              <a:buFont typeface="Arial" pitchFamily="34" charset="0"/>
              <a:buChar char="•"/>
              <a:defRPr/>
            </a:pPr>
            <a:endParaRPr lang="en-US" kern="0" dirty="0">
              <a:solidFill>
                <a:srgbClr val="3E3E5C"/>
              </a:solidFill>
              <a:latin typeface="Arial"/>
              <a:sym typeface="Futura Condensed" charset="0"/>
            </a:endParaRPr>
          </a:p>
        </p:txBody>
      </p:sp>
      <p:sp>
        <p:nvSpPr>
          <p:cNvPr id="6" name="Title 5"/>
          <p:cNvSpPr>
            <a:spLocks noGrp="1"/>
          </p:cNvSpPr>
          <p:nvPr>
            <p:ph type="title"/>
          </p:nvPr>
        </p:nvSpPr>
        <p:spPr>
          <a:xfrm>
            <a:off x="1366857" y="201216"/>
            <a:ext cx="7393119" cy="650240"/>
          </a:xfrm>
        </p:spPr>
        <p:txBody>
          <a:bodyPr>
            <a:normAutofit fontScale="90000"/>
          </a:bodyPr>
          <a:lstStyle/>
          <a:p>
            <a:r>
              <a:rPr lang="en-US" sz="4500" dirty="0">
                <a:cs typeface="Arial"/>
              </a:rPr>
              <a:t>ESS accelerator</a:t>
            </a:r>
          </a:p>
        </p:txBody>
      </p:sp>
      <p:grpSp>
        <p:nvGrpSpPr>
          <p:cNvPr id="2" name="Group 1"/>
          <p:cNvGrpSpPr/>
          <p:nvPr/>
        </p:nvGrpSpPr>
        <p:grpSpPr>
          <a:xfrm>
            <a:off x="376420" y="1003846"/>
            <a:ext cx="4547137" cy="2981352"/>
            <a:chOff x="376420" y="1206481"/>
            <a:chExt cx="4547137" cy="2981352"/>
          </a:xfrm>
        </p:grpSpPr>
        <p:sp>
          <p:nvSpPr>
            <p:cNvPr id="8" name="Rectangle 7"/>
            <p:cNvSpPr/>
            <p:nvPr/>
          </p:nvSpPr>
          <p:spPr bwMode="auto">
            <a:xfrm>
              <a:off x="376420" y="1206481"/>
              <a:ext cx="4122809" cy="2981352"/>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7548" tIns="48774" rIns="97548" bIns="48774" numCol="1" rtlCol="0" anchor="t" anchorCtr="0" compatLnSpc="1">
              <a:prstTxWarp prst="textNoShape">
                <a:avLst/>
              </a:prstTxWarp>
            </a:bodyPr>
            <a:lstStyle/>
            <a:p>
              <a:pPr defTabSz="975482" eaLnBrk="0" fontAlgn="base" hangingPunct="0">
                <a:spcBef>
                  <a:spcPct val="0"/>
                </a:spcBef>
                <a:spcAft>
                  <a:spcPct val="0"/>
                </a:spcAft>
              </a:pPr>
              <a:endParaRPr lang="en-US" sz="2100" b="1">
                <a:solidFill>
                  <a:srgbClr val="333333"/>
                </a:solidFill>
                <a:effectLst>
                  <a:outerShdw blurRad="38100" dist="38100" dir="2700000" algn="tl">
                    <a:srgbClr val="000000">
                      <a:alpha val="43137"/>
                    </a:srgbClr>
                  </a:outerShdw>
                </a:effectLst>
                <a:latin typeface="Arial" pitchFamily="-112" charset="0"/>
              </a:endParaRPr>
            </a:p>
          </p:txBody>
        </p:sp>
        <p:sp>
          <p:nvSpPr>
            <p:cNvPr id="7" name="Content Placeholder 2"/>
            <p:cNvSpPr txBox="1">
              <a:spLocks/>
            </p:cNvSpPr>
            <p:nvPr/>
          </p:nvSpPr>
          <p:spPr>
            <a:xfrm>
              <a:off x="518002" y="1313763"/>
              <a:ext cx="4405555" cy="2543763"/>
            </a:xfrm>
            <a:prstGeom prst="rect">
              <a:avLst/>
            </a:prstGeom>
            <a:noFill/>
            <a:ln>
              <a:noFill/>
            </a:ln>
          </p:spPr>
          <p:txBody>
            <a:bodyPr lIns="97548" tIns="48774" rIns="97548" bIns="48774"/>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None/>
              </a:pPr>
              <a:r>
                <a:rPr lang="en-US" sz="2100" dirty="0"/>
                <a:t>Design Drivers:</a:t>
              </a:r>
              <a:endParaRPr lang="en-US" sz="1900" dirty="0"/>
            </a:p>
            <a:p>
              <a:pPr marL="0" indent="0">
                <a:buNone/>
              </a:pPr>
              <a:r>
                <a:rPr lang="en-US" sz="2100" dirty="0"/>
                <a:t>	High Average Beam Power</a:t>
              </a:r>
            </a:p>
            <a:p>
              <a:pPr marL="0" indent="0">
                <a:buNone/>
              </a:pPr>
              <a:r>
                <a:rPr lang="en-US" sz="2100" dirty="0"/>
                <a:t>		5 MW</a:t>
              </a:r>
            </a:p>
            <a:p>
              <a:pPr marL="0" indent="0">
                <a:buNone/>
              </a:pPr>
              <a:r>
                <a:rPr lang="en-US" sz="2100" dirty="0"/>
                <a:t>	High Peak Beam Power</a:t>
              </a:r>
            </a:p>
            <a:p>
              <a:pPr marL="0" indent="0">
                <a:buNone/>
              </a:pPr>
              <a:r>
                <a:rPr lang="en-US" sz="2100" dirty="0"/>
                <a:t>		125 MW</a:t>
              </a:r>
              <a:endParaRPr lang="sv-SE" sz="2100" dirty="0"/>
            </a:p>
            <a:p>
              <a:pPr marL="0" indent="0">
                <a:buNone/>
              </a:pPr>
              <a:r>
                <a:rPr lang="en-US" sz="2100" dirty="0"/>
                <a:t>	High Availability </a:t>
              </a:r>
            </a:p>
            <a:p>
              <a:pPr marL="0" indent="0">
                <a:buNone/>
              </a:pPr>
              <a:r>
                <a:rPr lang="en-US" sz="2100" dirty="0"/>
                <a:t>		&gt; 95%</a:t>
              </a:r>
            </a:p>
            <a:p>
              <a:pPr marL="487692" lvl="1" indent="0">
                <a:buNone/>
              </a:pPr>
              <a:endParaRPr lang="sv-SE" sz="3800" dirty="0"/>
            </a:p>
            <a:p>
              <a:endParaRPr lang="sv-SE" sz="3800" dirty="0"/>
            </a:p>
          </p:txBody>
        </p:sp>
      </p:grpSp>
      <p:grpSp>
        <p:nvGrpSpPr>
          <p:cNvPr id="10" name="Group 9"/>
          <p:cNvGrpSpPr/>
          <p:nvPr/>
        </p:nvGrpSpPr>
        <p:grpSpPr>
          <a:xfrm>
            <a:off x="1337614" y="4222070"/>
            <a:ext cx="2365572" cy="2638314"/>
            <a:chOff x="4191000" y="1563029"/>
            <a:chExt cx="4781550" cy="4789655"/>
          </a:xfrm>
        </p:grpSpPr>
        <p:pic>
          <p:nvPicPr>
            <p:cNvPr id="11" name="Picture 2" descr="https://intranet.esss.lu.se/sites/default/files/styles/grid-30/public/hl_aerial_overview_01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563029"/>
              <a:ext cx="4781550" cy="47896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7949060" y="3275841"/>
              <a:ext cx="767177" cy="312351"/>
            </a:xfrm>
            <a:prstGeom prst="rect">
              <a:avLst/>
            </a:prstGeom>
          </p:spPr>
        </p:pic>
        <p:pic>
          <p:nvPicPr>
            <p:cNvPr id="13" name="Picture 10" descr="ESS_Logo_Expl_Large"/>
            <p:cNvPicPr>
              <a:picLocks noChangeAspect="1" noChangeArrowheads="1"/>
            </p:cNvPicPr>
            <p:nvPr/>
          </p:nvPicPr>
          <p:blipFill>
            <a:blip r:embed="rId4"/>
            <a:srcRect/>
            <a:stretch>
              <a:fillRect/>
            </a:stretch>
          </p:blipFill>
          <p:spPr bwMode="auto">
            <a:xfrm>
              <a:off x="7949061" y="4160314"/>
              <a:ext cx="767176" cy="415159"/>
            </a:xfrm>
            <a:prstGeom prst="rect">
              <a:avLst/>
            </a:prstGeom>
            <a:noFill/>
          </p:spPr>
        </p:pic>
        <p:pic>
          <p:nvPicPr>
            <p:cNvPr id="14" name="Picture 4" descr="http://sciencevillage.com/assets/img/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4637" y="3657600"/>
              <a:ext cx="767176" cy="369663"/>
            </a:xfrm>
            <a:prstGeom prst="rect">
              <a:avLst/>
            </a:prstGeom>
            <a:solidFill>
              <a:schemeClr val="bg1"/>
            </a:solidFill>
          </p:spPr>
        </p:pic>
        <p:cxnSp>
          <p:nvCxnSpPr>
            <p:cNvPr id="15" name="Straight Arrow Connector 14"/>
            <p:cNvCxnSpPr>
              <a:stCxn id="12" idx="1"/>
            </p:cNvCxnSpPr>
            <p:nvPr/>
          </p:nvCxnSpPr>
          <p:spPr>
            <a:xfrm flipH="1" flipV="1">
              <a:off x="7543800" y="3432016"/>
              <a:ext cx="405260" cy="1"/>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7543800" y="3817627"/>
              <a:ext cx="405260" cy="1"/>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072207" y="4343089"/>
              <a:ext cx="882430" cy="2"/>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1"/>
            </p:cNvCxnSpPr>
            <p:nvPr/>
          </p:nvCxnSpPr>
          <p:spPr>
            <a:xfrm flipH="1">
              <a:off x="6195354" y="4367894"/>
              <a:ext cx="1753707" cy="813707"/>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8" descr="https://www.estiem.org/GetFile.aspx?File=Images/Projects/StudentGuide/lund_uni-logo_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3216" y="2133600"/>
              <a:ext cx="767177" cy="49056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H="1">
              <a:off x="7620000" y="2378884"/>
              <a:ext cx="338846" cy="745316"/>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285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Linac Design Choices</a:t>
            </a:r>
            <a:endParaRPr lang="en-US" dirty="0"/>
          </a:p>
        </p:txBody>
      </p:sp>
      <p:sp>
        <p:nvSpPr>
          <p:cNvPr id="3" name="Content Placeholder 2"/>
          <p:cNvSpPr>
            <a:spLocks noGrp="1"/>
          </p:cNvSpPr>
          <p:nvPr>
            <p:ph idx="1"/>
          </p:nvPr>
        </p:nvSpPr>
        <p:spPr>
          <a:xfrm>
            <a:off x="406773" y="1098975"/>
            <a:ext cx="6667130" cy="4827694"/>
          </a:xfrm>
        </p:spPr>
        <p:txBody>
          <a:bodyPr>
            <a:normAutofit lnSpcReduction="10000"/>
          </a:bodyPr>
          <a:lstStyle/>
          <a:p>
            <a:r>
              <a:rPr lang="en-US" dirty="0"/>
              <a:t>The </a:t>
            </a:r>
            <a:r>
              <a:rPr lang="en-US" dirty="0" smtClean="0"/>
              <a:t>energy </a:t>
            </a:r>
            <a:r>
              <a:rPr lang="en-US" dirty="0"/>
              <a:t>of the linac is a tradeoff of</a:t>
            </a:r>
          </a:p>
          <a:p>
            <a:pPr lvl="1"/>
            <a:r>
              <a:rPr lang="en-US" dirty="0"/>
              <a:t>Linac length</a:t>
            </a:r>
          </a:p>
          <a:p>
            <a:pPr lvl="1"/>
            <a:r>
              <a:rPr lang="en-US" dirty="0"/>
              <a:t>Beam current:</a:t>
            </a:r>
          </a:p>
          <a:p>
            <a:pPr lvl="2"/>
            <a:r>
              <a:rPr lang="en-US" dirty="0"/>
              <a:t>Space charge forces</a:t>
            </a:r>
          </a:p>
          <a:p>
            <a:pPr lvl="2"/>
            <a:r>
              <a:rPr lang="en-US" dirty="0"/>
              <a:t>Halo losses</a:t>
            </a:r>
          </a:p>
          <a:p>
            <a:r>
              <a:rPr lang="en-US" dirty="0" smtClean="0"/>
              <a:t>Copper Linac</a:t>
            </a:r>
          </a:p>
          <a:p>
            <a:pPr lvl="1"/>
            <a:r>
              <a:rPr lang="en-US" dirty="0" smtClean="0"/>
              <a:t>Low construction costs but high operational costs</a:t>
            </a:r>
          </a:p>
          <a:p>
            <a:pPr lvl="1"/>
            <a:r>
              <a:rPr lang="en-US" dirty="0" smtClean="0"/>
              <a:t>Small bore radius &lt; 3 cm</a:t>
            </a:r>
          </a:p>
          <a:p>
            <a:pPr lvl="1"/>
            <a:r>
              <a:rPr lang="en-US" dirty="0" smtClean="0"/>
              <a:t>Long linac  &gt; 750 meters for 2 </a:t>
            </a:r>
            <a:r>
              <a:rPr lang="en-US" dirty="0" err="1" smtClean="0"/>
              <a:t>GeV</a:t>
            </a:r>
            <a:endParaRPr lang="en-US" dirty="0" smtClean="0"/>
          </a:p>
          <a:p>
            <a:r>
              <a:rPr lang="en-US" dirty="0" smtClean="0"/>
              <a:t>Superconducting Linac</a:t>
            </a:r>
          </a:p>
          <a:p>
            <a:pPr lvl="1"/>
            <a:r>
              <a:rPr lang="en-US" dirty="0" smtClean="0"/>
              <a:t>High construction costs but low operational costs</a:t>
            </a:r>
          </a:p>
          <a:p>
            <a:pPr lvl="1"/>
            <a:r>
              <a:rPr lang="en-US" dirty="0" smtClean="0"/>
              <a:t>Large bore radius &gt; 7 cm</a:t>
            </a:r>
          </a:p>
          <a:p>
            <a:pPr lvl="1"/>
            <a:r>
              <a:rPr lang="en-US" dirty="0" smtClean="0"/>
              <a:t>Short Linac &lt; 360 meters for 2 </a:t>
            </a:r>
            <a:r>
              <a:rPr lang="en-US" dirty="0" err="1" smtClean="0"/>
              <a:t>GeV</a:t>
            </a:r>
            <a:endParaRPr lang="en-US" dirty="0"/>
          </a:p>
        </p:txBody>
      </p:sp>
      <p:pic>
        <p:nvPicPr>
          <p:cNvPr id="8194" name="Picture 2" descr="http://farm7.staticflickr.com/6120/6262567494_5019cf9005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902" y="1800132"/>
            <a:ext cx="2439194" cy="196088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irfu.cea.fr/Images/astImg/820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243" y="3777107"/>
            <a:ext cx="2439194" cy="126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418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laceholder 3"/>
          <p:cNvSpPr>
            <a:spLocks noGrp="1"/>
          </p:cNvSpPr>
          <p:nvPr>
            <p:ph type="sldNum" sz="quarter" idx="4294967295"/>
          </p:nvPr>
        </p:nvSpPr>
        <p:spPr>
          <a:xfrm>
            <a:off x="9489988" y="7048500"/>
            <a:ext cx="257259" cy="266700"/>
          </a:xfrm>
          <a:prstGeom prst="rect">
            <a:avLst/>
          </a:prstGeom>
        </p:spPr>
        <p:txBody>
          <a:bodyPr lIns="68589" tIns="34295" rIns="68589" bIns="34295"/>
          <a:lstStyle/>
          <a:p>
            <a:fld id="{56C41586-D860-644E-9CFF-C0246DBDABBD}" type="slidenum">
              <a:rPr lang="en-US"/>
              <a:pPr/>
              <a:t>14</a:t>
            </a:fld>
            <a:endParaRPr lang="en-US"/>
          </a:p>
        </p:txBody>
      </p:sp>
      <p:sp>
        <p:nvSpPr>
          <p:cNvPr id="9217" name="Rectangle 1"/>
          <p:cNvSpPr>
            <a:spLocks noGrp="1" noChangeArrowheads="1"/>
          </p:cNvSpPr>
          <p:nvPr>
            <p:ph type="title"/>
          </p:nvPr>
        </p:nvSpPr>
        <p:spPr>
          <a:ln/>
        </p:spPr>
        <p:txBody>
          <a:bodyPr/>
          <a:lstStyle/>
          <a:p>
            <a:r>
              <a:rPr lang="en-US"/>
              <a:t>ESS Linac</a:t>
            </a:r>
          </a:p>
        </p:txBody>
      </p:sp>
      <p:pic>
        <p:nvPicPr>
          <p:cNvPr id="92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 y="844337"/>
            <a:ext cx="9775831"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aphicFrame>
        <p:nvGraphicFramePr>
          <p:cNvPr id="9219" name="Group 3"/>
          <p:cNvGraphicFramePr>
            <a:graphicFrameLocks noGrp="1"/>
          </p:cNvGraphicFramePr>
          <p:nvPr>
            <p:extLst>
              <p:ext uri="{D42A27DB-BD31-4B8C-83A1-F6EECF244321}">
                <p14:modId xmlns:p14="http://schemas.microsoft.com/office/powerpoint/2010/main" val="335208353"/>
              </p:ext>
            </p:extLst>
          </p:nvPr>
        </p:nvGraphicFramePr>
        <p:xfrm>
          <a:off x="409708" y="2700201"/>
          <a:ext cx="8918300" cy="3535680"/>
        </p:xfrm>
        <a:graphic>
          <a:graphicData uri="http://schemas.openxmlformats.org/drawingml/2006/table">
            <a:tbl>
              <a:tblPr/>
              <a:tblGrid>
                <a:gridCol w="1152900"/>
                <a:gridCol w="1333934"/>
                <a:gridCol w="1553080"/>
                <a:gridCol w="1448271"/>
                <a:gridCol w="800360"/>
                <a:gridCol w="981394"/>
                <a:gridCol w="1648361"/>
              </a:tblGrid>
              <a:tr h="37338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endParaRPr kumimoji="0" lang="en-US" sz="20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Energy (MeV)</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No. of Modules</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No. of Cavities</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Lucida Grande" charset="0"/>
                          <a:sym typeface="Gill Sans" charset="0"/>
                        </a:rPr>
                        <a:t>βg</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dirty="0">
                          <a:ln>
                            <a:noFill/>
                          </a:ln>
                          <a:solidFill>
                            <a:srgbClr val="FFFFFF"/>
                          </a:solidFill>
                          <a:effectLst/>
                          <a:latin typeface="Gill Sans" charset="0"/>
                          <a:ea typeface="ヒラギノ角ゴ ProN W3" charset="0"/>
                          <a:cs typeface="Gill Sans" charset="0"/>
                          <a:sym typeface="Gill Sans" charset="0"/>
                        </a:rPr>
                        <a:t>Temp (K)</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Cryo Length (m)</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r>
              <a:tr h="35052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a:ln>
                            <a:noFill/>
                          </a:ln>
                          <a:solidFill>
                            <a:srgbClr val="E36633"/>
                          </a:solidFill>
                          <a:effectLst/>
                          <a:latin typeface="Gill Sans" charset="0"/>
                          <a:ea typeface="ヒラギノ角ゴ ProN W3" charset="0"/>
                          <a:cs typeface="Gill Sans" charset="0"/>
                          <a:sym typeface="Gill Sans" charset="0"/>
                        </a:rPr>
                        <a:t>Source</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0.075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052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a:ln>
                            <a:noFill/>
                          </a:ln>
                          <a:solidFill>
                            <a:srgbClr val="E36633"/>
                          </a:solidFill>
                          <a:effectLst/>
                          <a:latin typeface="Gill Sans" charset="0"/>
                          <a:ea typeface="ヒラギノ角ゴ ProN W3" charset="0"/>
                          <a:cs typeface="Gill Sans" charset="0"/>
                          <a:sym typeface="Gill Sans" charset="0"/>
                        </a:rPr>
                        <a:t>LEBT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0.075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052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a:ln>
                            <a:noFill/>
                          </a:ln>
                          <a:solidFill>
                            <a:srgbClr val="E36633"/>
                          </a:solidFill>
                          <a:effectLst/>
                          <a:latin typeface="Gill Sans" charset="0"/>
                          <a:ea typeface="ヒラギノ角ゴ ProN W3" charset="0"/>
                          <a:cs typeface="Gill Sans" charset="0"/>
                          <a:sym typeface="Gill Sans" charset="0"/>
                        </a:rPr>
                        <a:t>RFQ</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052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a:ln>
                            <a:noFill/>
                          </a:ln>
                          <a:solidFill>
                            <a:srgbClr val="E36633"/>
                          </a:solidFill>
                          <a:effectLst/>
                          <a:latin typeface="Gill Sans" charset="0"/>
                          <a:ea typeface="ヒラギノ角ゴ ProN W3" charset="0"/>
                          <a:cs typeface="Gill Sans" charset="0"/>
                          <a:sym typeface="Gill Sans" charset="0"/>
                        </a:rPr>
                        <a:t>MEBT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052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a:ln>
                            <a:noFill/>
                          </a:ln>
                          <a:solidFill>
                            <a:srgbClr val="E36633"/>
                          </a:solidFill>
                          <a:effectLst/>
                          <a:latin typeface="Gill Sans" charset="0"/>
                          <a:ea typeface="ヒラギノ角ゴ ProN W3" charset="0"/>
                          <a:cs typeface="Gill Sans" charset="0"/>
                          <a:sym typeface="Gill Sans" charset="0"/>
                        </a:rPr>
                        <a:t>DTL</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79</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052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a:ln>
                            <a:noFill/>
                          </a:ln>
                          <a:solidFill>
                            <a:srgbClr val="2E6FFD"/>
                          </a:solidFill>
                          <a:effectLst/>
                          <a:latin typeface="Gill Sans" charset="0"/>
                          <a:ea typeface="ヒラギノ角ゴ ProN W3" charset="0"/>
                          <a:cs typeface="Gill Sans" charset="0"/>
                          <a:sym typeface="Gill Sans" charset="0"/>
                        </a:rPr>
                        <a:t>Spoke</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220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 (2S) × 15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0.5 </a:t>
                      </a:r>
                      <a:r>
                        <a:rPr kumimoji="0" lang="en-US" sz="1200" b="0" i="0" u="none" strike="noStrike" cap="none" normalizeH="0" baseline="0">
                          <a:ln>
                            <a:noFill/>
                          </a:ln>
                          <a:solidFill>
                            <a:srgbClr val="4D6165"/>
                          </a:solidFill>
                          <a:effectLst/>
                          <a:latin typeface="Gill Sans" charset="0"/>
                          <a:ea typeface="ヒラギノ角ゴ ProN W3" charset="0"/>
                          <a:cs typeface="Lucida Grande" charset="0"/>
                          <a:sym typeface="Gill Sans" charset="0"/>
                        </a:rPr>
                        <a:t>β</a:t>
                      </a:r>
                      <a:r>
                        <a:rPr kumimoji="0" lang="en-US" sz="1200" b="0" i="0" u="none" strike="noStrike" cap="none" normalizeH="0" baseline="-6000">
                          <a:ln>
                            <a:noFill/>
                          </a:ln>
                          <a:solidFill>
                            <a:srgbClr val="4D6165"/>
                          </a:solidFill>
                          <a:effectLst/>
                          <a:latin typeface="Gill Sans" charset="0"/>
                          <a:ea typeface="ヒラギノ角ゴ ProN W3" charset="0"/>
                          <a:cs typeface="Gill Sans" charset="0"/>
                          <a:sym typeface="Gill Sans" charset="0"/>
                        </a:rPr>
                        <a:t>opt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4.14</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052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a:ln>
                            <a:noFill/>
                          </a:ln>
                          <a:solidFill>
                            <a:srgbClr val="2E6FFD"/>
                          </a:solidFill>
                          <a:effectLst/>
                          <a:latin typeface="Gill Sans" charset="0"/>
                          <a:ea typeface="ヒラギノ角ゴ ProN W3" charset="0"/>
                          <a:cs typeface="Lucida Grande" charset="0"/>
                          <a:sym typeface="Gill Sans" charset="0"/>
                        </a:rPr>
                        <a:t>Low β</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520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8</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4 (6C) × 8</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0.67</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8.28</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052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a:ln>
                            <a:noFill/>
                          </a:ln>
                          <a:solidFill>
                            <a:srgbClr val="2E6FFD"/>
                          </a:solidFill>
                          <a:effectLst/>
                          <a:latin typeface="Gill Sans" charset="0"/>
                          <a:ea typeface="ヒラギノ角ゴ ProN W3" charset="0"/>
                          <a:cs typeface="Lucida Grande" charset="0"/>
                          <a:sym typeface="Gill Sans" charset="0"/>
                        </a:rPr>
                        <a:t>High β</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2000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4 (5C) × 22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0.86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8.28</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052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a:ln>
                            <a:noFill/>
                          </a:ln>
                          <a:solidFill>
                            <a:srgbClr val="E36633"/>
                          </a:solidFill>
                          <a:effectLst/>
                          <a:latin typeface="Gill Sans" charset="0"/>
                          <a:ea typeface="ヒラギノ角ゴ ProN W3" charset="0"/>
                          <a:cs typeface="Gill Sans" charset="0"/>
                          <a:sym typeface="Gill Sans" charset="0"/>
                        </a:rPr>
                        <a:t>HEBT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2000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bl>
          </a:graphicData>
        </a:graphic>
      </p:graphicFrame>
      <p:grpSp>
        <p:nvGrpSpPr>
          <p:cNvPr id="9506" name="Group 290"/>
          <p:cNvGrpSpPr>
            <a:grpSpLocks/>
          </p:cNvGrpSpPr>
          <p:nvPr/>
        </p:nvGrpSpPr>
        <p:grpSpPr bwMode="auto">
          <a:xfrm>
            <a:off x="200090" y="1313260"/>
            <a:ext cx="9413763" cy="1219201"/>
            <a:chOff x="0" y="29"/>
            <a:chExt cx="7904" cy="1024"/>
          </a:xfrm>
        </p:grpSpPr>
        <p:sp>
          <p:nvSpPr>
            <p:cNvPr id="9447" name="Line 231"/>
            <p:cNvSpPr>
              <a:spLocks noChangeShapeType="1"/>
            </p:cNvSpPr>
            <p:nvPr/>
          </p:nvSpPr>
          <p:spPr bwMode="auto">
            <a:xfrm flipH="1">
              <a:off x="3225" y="368"/>
              <a:ext cx="127" cy="183"/>
            </a:xfrm>
            <a:prstGeom prst="line">
              <a:avLst/>
            </a:prstGeom>
            <a:noFill/>
            <a:ln w="50800" cap="flat">
              <a:solidFill>
                <a:srgbClr val="408000"/>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48" name="AutoShape 232"/>
            <p:cNvSpPr>
              <a:spLocks/>
            </p:cNvSpPr>
            <p:nvPr/>
          </p:nvSpPr>
          <p:spPr bwMode="auto">
            <a:xfrm>
              <a:off x="3440" y="408"/>
              <a:ext cx="608" cy="296"/>
            </a:xfrm>
            <a:prstGeom prst="roundRect">
              <a:avLst>
                <a:gd name="adj" fmla="val 29727"/>
              </a:avLst>
            </a:prstGeom>
            <a:solidFill>
              <a:srgbClr val="3165C9">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Spokes</a:t>
              </a:r>
            </a:p>
          </p:txBody>
        </p:sp>
        <p:sp>
          <p:nvSpPr>
            <p:cNvPr id="9449" name="AutoShape 233"/>
            <p:cNvSpPr>
              <a:spLocks/>
            </p:cNvSpPr>
            <p:nvPr/>
          </p:nvSpPr>
          <p:spPr bwMode="auto">
            <a:xfrm>
              <a:off x="4168" y="408"/>
              <a:ext cx="779" cy="296"/>
            </a:xfrm>
            <a:prstGeom prst="roundRect">
              <a:avLst>
                <a:gd name="adj" fmla="val 27023"/>
              </a:avLst>
            </a:prstGeom>
            <a:solidFill>
              <a:srgbClr val="3165C9">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dirty="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Medium β</a:t>
              </a:r>
            </a:p>
          </p:txBody>
        </p:sp>
        <p:sp>
          <p:nvSpPr>
            <p:cNvPr id="9450" name="AutoShape 234"/>
            <p:cNvSpPr>
              <a:spLocks/>
            </p:cNvSpPr>
            <p:nvPr/>
          </p:nvSpPr>
          <p:spPr bwMode="auto">
            <a:xfrm>
              <a:off x="5098" y="404"/>
              <a:ext cx="801" cy="304"/>
            </a:xfrm>
            <a:prstGeom prst="roundRect">
              <a:avLst>
                <a:gd name="adj" fmla="val 26315"/>
              </a:avLst>
            </a:prstGeom>
            <a:solidFill>
              <a:srgbClr val="3165C9">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High β</a:t>
              </a:r>
            </a:p>
          </p:txBody>
        </p:sp>
        <p:sp>
          <p:nvSpPr>
            <p:cNvPr id="9451" name="AutoShape 235"/>
            <p:cNvSpPr>
              <a:spLocks/>
            </p:cNvSpPr>
            <p:nvPr/>
          </p:nvSpPr>
          <p:spPr bwMode="auto">
            <a:xfrm>
              <a:off x="2736" y="408"/>
              <a:ext cx="488" cy="296"/>
            </a:xfrm>
            <a:prstGeom prst="roundRect">
              <a:avLst>
                <a:gd name="adj" fmla="val 21620"/>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DTL</a:t>
              </a:r>
            </a:p>
          </p:txBody>
        </p:sp>
        <p:sp>
          <p:nvSpPr>
            <p:cNvPr id="9452" name="AutoShape 236"/>
            <p:cNvSpPr>
              <a:spLocks/>
            </p:cNvSpPr>
            <p:nvPr/>
          </p:nvSpPr>
          <p:spPr bwMode="auto">
            <a:xfrm>
              <a:off x="2080" y="408"/>
              <a:ext cx="544" cy="296"/>
            </a:xfrm>
            <a:prstGeom prst="roundRect">
              <a:avLst>
                <a:gd name="adj" fmla="val 29727"/>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MEBT</a:t>
              </a:r>
            </a:p>
          </p:txBody>
        </p:sp>
        <p:sp>
          <p:nvSpPr>
            <p:cNvPr id="9453" name="AutoShape 237"/>
            <p:cNvSpPr>
              <a:spLocks/>
            </p:cNvSpPr>
            <p:nvPr/>
          </p:nvSpPr>
          <p:spPr bwMode="auto">
            <a:xfrm>
              <a:off x="1408" y="408"/>
              <a:ext cx="548" cy="296"/>
            </a:xfrm>
            <a:prstGeom prst="roundRect">
              <a:avLst>
                <a:gd name="adj" fmla="val 29727"/>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RFQ</a:t>
              </a:r>
            </a:p>
          </p:txBody>
        </p:sp>
        <p:sp>
          <p:nvSpPr>
            <p:cNvPr id="9454" name="AutoShape 238"/>
            <p:cNvSpPr>
              <a:spLocks/>
            </p:cNvSpPr>
            <p:nvPr/>
          </p:nvSpPr>
          <p:spPr bwMode="auto">
            <a:xfrm>
              <a:off x="768" y="408"/>
              <a:ext cx="548" cy="296"/>
            </a:xfrm>
            <a:prstGeom prst="roundRect">
              <a:avLst>
                <a:gd name="adj" fmla="val 27023"/>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LEBT</a:t>
              </a:r>
            </a:p>
          </p:txBody>
        </p:sp>
        <p:sp>
          <p:nvSpPr>
            <p:cNvPr id="9455" name="AutoShape 239"/>
            <p:cNvSpPr>
              <a:spLocks/>
            </p:cNvSpPr>
            <p:nvPr/>
          </p:nvSpPr>
          <p:spPr bwMode="auto">
            <a:xfrm>
              <a:off x="0" y="408"/>
              <a:ext cx="664" cy="296"/>
            </a:xfrm>
            <a:prstGeom prst="roundRect">
              <a:avLst>
                <a:gd name="adj" fmla="val 24324"/>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Source</a:t>
              </a:r>
            </a:p>
          </p:txBody>
        </p:sp>
        <p:sp>
          <p:nvSpPr>
            <p:cNvPr id="9456" name="AutoShape 240"/>
            <p:cNvSpPr>
              <a:spLocks/>
            </p:cNvSpPr>
            <p:nvPr/>
          </p:nvSpPr>
          <p:spPr bwMode="auto">
            <a:xfrm>
              <a:off x="6040" y="408"/>
              <a:ext cx="1136" cy="296"/>
            </a:xfrm>
            <a:prstGeom prst="roundRect">
              <a:avLst>
                <a:gd name="adj" fmla="val 18917"/>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1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HEBT &amp; Contingency</a:t>
              </a:r>
            </a:p>
          </p:txBody>
        </p:sp>
        <p:sp>
          <p:nvSpPr>
            <p:cNvPr id="9457" name="Oval 241"/>
            <p:cNvSpPr>
              <a:spLocks/>
            </p:cNvSpPr>
            <p:nvPr/>
          </p:nvSpPr>
          <p:spPr bwMode="auto">
            <a:xfrm>
              <a:off x="7296" y="256"/>
              <a:ext cx="608" cy="608"/>
            </a:xfrm>
            <a:prstGeom prst="ellipse">
              <a:avLst/>
            </a:prstGeom>
            <a:solidFill>
              <a:srgbClr val="FF0000">
                <a:alpha val="79999"/>
              </a:srgbClr>
            </a:solidFill>
            <a:ln w="25400" cap="flat">
              <a:solidFill>
                <a:srgbClr val="676767">
                  <a:alpha val="79999"/>
                </a:srgbClr>
              </a:solidFill>
              <a:prstDash val="solid"/>
              <a:miter lim="800000"/>
              <a:headEnd type="none" w="med" len="med"/>
              <a:tailEnd type="none" w="med" len="med"/>
            </a:ln>
          </p:spPr>
          <p:txBody>
            <a:bodyPr lIns="0" tIns="0" rIns="0" bIns="0" anchor="ctr"/>
            <a:lstStyle/>
            <a:p>
              <a:pPr>
                <a:lnSpc>
                  <a:spcPct val="120000"/>
                </a:lnSpc>
              </a:pPr>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Target</a:t>
              </a:r>
            </a:p>
          </p:txBody>
        </p:sp>
        <p:sp>
          <p:nvSpPr>
            <p:cNvPr id="9458" name="Line 242"/>
            <p:cNvSpPr>
              <a:spLocks noChangeShapeType="1"/>
            </p:cNvSpPr>
            <p:nvPr/>
          </p:nvSpPr>
          <p:spPr bwMode="auto">
            <a:xfrm flipH="1">
              <a:off x="6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59" name="Line 243"/>
            <p:cNvSpPr>
              <a:spLocks noChangeShapeType="1"/>
            </p:cNvSpPr>
            <p:nvPr/>
          </p:nvSpPr>
          <p:spPr bwMode="auto">
            <a:xfrm flipH="1">
              <a:off x="1312"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0" name="Line 244"/>
            <p:cNvSpPr>
              <a:spLocks noChangeShapeType="1"/>
            </p:cNvSpPr>
            <p:nvPr/>
          </p:nvSpPr>
          <p:spPr bwMode="auto">
            <a:xfrm flipH="1">
              <a:off x="196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1" name="Line 245"/>
            <p:cNvSpPr>
              <a:spLocks noChangeShapeType="1"/>
            </p:cNvSpPr>
            <p:nvPr/>
          </p:nvSpPr>
          <p:spPr bwMode="auto">
            <a:xfrm flipH="1">
              <a:off x="2624"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2" name="Line 246"/>
            <p:cNvSpPr>
              <a:spLocks noChangeShapeType="1"/>
            </p:cNvSpPr>
            <p:nvPr/>
          </p:nvSpPr>
          <p:spPr bwMode="auto">
            <a:xfrm flipH="1">
              <a:off x="3232" y="560"/>
              <a:ext cx="20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3" name="Line 247"/>
            <p:cNvSpPr>
              <a:spLocks noChangeShapeType="1"/>
            </p:cNvSpPr>
            <p:nvPr/>
          </p:nvSpPr>
          <p:spPr bwMode="auto">
            <a:xfrm flipH="1">
              <a:off x="40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4" name="Line 248"/>
            <p:cNvSpPr>
              <a:spLocks noChangeShapeType="1"/>
            </p:cNvSpPr>
            <p:nvPr/>
          </p:nvSpPr>
          <p:spPr bwMode="auto">
            <a:xfrm flipH="1">
              <a:off x="4936" y="560"/>
              <a:ext cx="152"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5" name="Line 249"/>
            <p:cNvSpPr>
              <a:spLocks noChangeShapeType="1"/>
            </p:cNvSpPr>
            <p:nvPr/>
          </p:nvSpPr>
          <p:spPr bwMode="auto">
            <a:xfrm flipH="1">
              <a:off x="592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6" name="Line 250"/>
            <p:cNvSpPr>
              <a:spLocks noChangeShapeType="1"/>
            </p:cNvSpPr>
            <p:nvPr/>
          </p:nvSpPr>
          <p:spPr bwMode="auto">
            <a:xfrm flipH="1">
              <a:off x="717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7" name="Line 251"/>
            <p:cNvSpPr>
              <a:spLocks noChangeShapeType="1"/>
            </p:cNvSpPr>
            <p:nvPr/>
          </p:nvSpPr>
          <p:spPr bwMode="auto">
            <a:xfrm flipH="1">
              <a:off x="1192" y="304"/>
              <a:ext cx="12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8" name="Line 252"/>
            <p:cNvSpPr>
              <a:spLocks noChangeShapeType="1"/>
            </p:cNvSpPr>
            <p:nvPr/>
          </p:nvSpPr>
          <p:spPr bwMode="auto">
            <a:xfrm flipH="1">
              <a:off x="784" y="304"/>
              <a:ext cx="12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9" name="Rectangle 253"/>
            <p:cNvSpPr>
              <a:spLocks/>
            </p:cNvSpPr>
            <p:nvPr/>
          </p:nvSpPr>
          <p:spPr bwMode="auto">
            <a:xfrm>
              <a:off x="872"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2.4 m</a:t>
              </a:r>
            </a:p>
          </p:txBody>
        </p:sp>
        <p:sp>
          <p:nvSpPr>
            <p:cNvPr id="9470" name="Line 254"/>
            <p:cNvSpPr>
              <a:spLocks noChangeShapeType="1"/>
            </p:cNvSpPr>
            <p:nvPr/>
          </p:nvSpPr>
          <p:spPr bwMode="auto">
            <a:xfrm flipH="1">
              <a:off x="184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1" name="Line 255"/>
            <p:cNvSpPr>
              <a:spLocks noChangeShapeType="1"/>
            </p:cNvSpPr>
            <p:nvPr/>
          </p:nvSpPr>
          <p:spPr bwMode="auto">
            <a:xfrm flipH="1">
              <a:off x="1424"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2" name="Rectangle 256"/>
            <p:cNvSpPr>
              <a:spLocks/>
            </p:cNvSpPr>
            <p:nvPr/>
          </p:nvSpPr>
          <p:spPr bwMode="auto">
            <a:xfrm>
              <a:off x="1517"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4.0 m</a:t>
              </a:r>
            </a:p>
          </p:txBody>
        </p:sp>
        <p:sp>
          <p:nvSpPr>
            <p:cNvPr id="9473" name="Line 257"/>
            <p:cNvSpPr>
              <a:spLocks noChangeShapeType="1"/>
            </p:cNvSpPr>
            <p:nvPr/>
          </p:nvSpPr>
          <p:spPr bwMode="auto">
            <a:xfrm flipH="1">
              <a:off x="2512"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4" name="Line 258"/>
            <p:cNvSpPr>
              <a:spLocks noChangeShapeType="1"/>
            </p:cNvSpPr>
            <p:nvPr/>
          </p:nvSpPr>
          <p:spPr bwMode="auto">
            <a:xfrm flipH="1">
              <a:off x="2112"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5" name="Rectangle 259"/>
            <p:cNvSpPr>
              <a:spLocks/>
            </p:cNvSpPr>
            <p:nvPr/>
          </p:nvSpPr>
          <p:spPr bwMode="auto">
            <a:xfrm>
              <a:off x="2189"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3.6 m</a:t>
              </a:r>
            </a:p>
          </p:txBody>
        </p:sp>
        <p:sp>
          <p:nvSpPr>
            <p:cNvPr id="9476" name="Line 260"/>
            <p:cNvSpPr>
              <a:spLocks noChangeShapeType="1"/>
            </p:cNvSpPr>
            <p:nvPr/>
          </p:nvSpPr>
          <p:spPr bwMode="auto">
            <a:xfrm flipH="1">
              <a:off x="3160" y="304"/>
              <a:ext cx="8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7" name="Line 261"/>
            <p:cNvSpPr>
              <a:spLocks noChangeShapeType="1"/>
            </p:cNvSpPr>
            <p:nvPr/>
          </p:nvSpPr>
          <p:spPr bwMode="auto">
            <a:xfrm flipH="1">
              <a:off x="2728" y="304"/>
              <a:ext cx="8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8" name="Rectangle 262"/>
            <p:cNvSpPr>
              <a:spLocks/>
            </p:cNvSpPr>
            <p:nvPr/>
          </p:nvSpPr>
          <p:spPr bwMode="auto">
            <a:xfrm>
              <a:off x="2783" y="221"/>
              <a:ext cx="32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32.4 m</a:t>
              </a:r>
            </a:p>
          </p:txBody>
        </p:sp>
        <p:sp>
          <p:nvSpPr>
            <p:cNvPr id="9479" name="Line 263"/>
            <p:cNvSpPr>
              <a:spLocks noChangeShapeType="1"/>
            </p:cNvSpPr>
            <p:nvPr/>
          </p:nvSpPr>
          <p:spPr bwMode="auto">
            <a:xfrm flipH="1">
              <a:off x="392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0" name="Line 264"/>
            <p:cNvSpPr>
              <a:spLocks noChangeShapeType="1"/>
            </p:cNvSpPr>
            <p:nvPr/>
          </p:nvSpPr>
          <p:spPr bwMode="auto">
            <a:xfrm flipH="1">
              <a:off x="3456"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1" name="Rectangle 265"/>
            <p:cNvSpPr>
              <a:spLocks/>
            </p:cNvSpPr>
            <p:nvPr/>
          </p:nvSpPr>
          <p:spPr bwMode="auto">
            <a:xfrm>
              <a:off x="3587"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62 m</a:t>
              </a:r>
            </a:p>
          </p:txBody>
        </p:sp>
        <p:sp>
          <p:nvSpPr>
            <p:cNvPr id="9482" name="Line 266"/>
            <p:cNvSpPr>
              <a:spLocks noChangeShapeType="1"/>
            </p:cNvSpPr>
            <p:nvPr/>
          </p:nvSpPr>
          <p:spPr bwMode="auto">
            <a:xfrm flipH="1">
              <a:off x="4752" y="304"/>
              <a:ext cx="160"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3" name="Line 267"/>
            <p:cNvSpPr>
              <a:spLocks noChangeShapeType="1"/>
            </p:cNvSpPr>
            <p:nvPr/>
          </p:nvSpPr>
          <p:spPr bwMode="auto">
            <a:xfrm flipH="1">
              <a:off x="4176" y="304"/>
              <a:ext cx="18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4" name="Rectangle 268"/>
            <p:cNvSpPr>
              <a:spLocks/>
            </p:cNvSpPr>
            <p:nvPr/>
          </p:nvSpPr>
          <p:spPr bwMode="auto">
            <a:xfrm>
              <a:off x="439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66 m</a:t>
              </a:r>
            </a:p>
          </p:txBody>
        </p:sp>
        <p:sp>
          <p:nvSpPr>
            <p:cNvPr id="9485" name="Line 269"/>
            <p:cNvSpPr>
              <a:spLocks noChangeShapeType="1"/>
            </p:cNvSpPr>
            <p:nvPr/>
          </p:nvSpPr>
          <p:spPr bwMode="auto">
            <a:xfrm flipH="1">
              <a:off x="5744" y="304"/>
              <a:ext cx="184"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6" name="Line 270"/>
            <p:cNvSpPr>
              <a:spLocks noChangeShapeType="1"/>
            </p:cNvSpPr>
            <p:nvPr/>
          </p:nvSpPr>
          <p:spPr bwMode="auto">
            <a:xfrm flipH="1">
              <a:off x="5096" y="304"/>
              <a:ext cx="14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7" name="Rectangle 271"/>
            <p:cNvSpPr>
              <a:spLocks/>
            </p:cNvSpPr>
            <p:nvPr/>
          </p:nvSpPr>
          <p:spPr bwMode="auto">
            <a:xfrm>
              <a:off x="5297" y="221"/>
              <a:ext cx="3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182 m</a:t>
              </a:r>
            </a:p>
          </p:txBody>
        </p:sp>
        <p:sp>
          <p:nvSpPr>
            <p:cNvPr id="9488" name="AutoShape 272"/>
            <p:cNvSpPr>
              <a:spLocks/>
            </p:cNvSpPr>
            <p:nvPr/>
          </p:nvSpPr>
          <p:spPr bwMode="auto">
            <a:xfrm rot="-5400000">
              <a:off x="63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89" name="AutoShape 273"/>
            <p:cNvSpPr>
              <a:spLocks/>
            </p:cNvSpPr>
            <p:nvPr/>
          </p:nvSpPr>
          <p:spPr bwMode="auto">
            <a:xfrm rot="-5400000">
              <a:off x="191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0" name="AutoShape 274"/>
            <p:cNvSpPr>
              <a:spLocks/>
            </p:cNvSpPr>
            <p:nvPr/>
          </p:nvSpPr>
          <p:spPr bwMode="auto">
            <a:xfrm rot="-5400000">
              <a:off x="320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1" name="AutoShape 275"/>
            <p:cNvSpPr>
              <a:spLocks/>
            </p:cNvSpPr>
            <p:nvPr/>
          </p:nvSpPr>
          <p:spPr bwMode="auto">
            <a:xfrm rot="-5400000">
              <a:off x="4020"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2" name="AutoShape 276"/>
            <p:cNvSpPr>
              <a:spLocks/>
            </p:cNvSpPr>
            <p:nvPr/>
          </p:nvSpPr>
          <p:spPr bwMode="auto">
            <a:xfrm rot="-5400000">
              <a:off x="4908"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3" name="AutoShape 277"/>
            <p:cNvSpPr>
              <a:spLocks/>
            </p:cNvSpPr>
            <p:nvPr/>
          </p:nvSpPr>
          <p:spPr bwMode="auto">
            <a:xfrm rot="-5400000">
              <a:off x="588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4" name="Rectangle 278"/>
            <p:cNvSpPr>
              <a:spLocks/>
            </p:cNvSpPr>
            <p:nvPr/>
          </p:nvSpPr>
          <p:spPr bwMode="auto">
            <a:xfrm>
              <a:off x="506" y="894"/>
              <a:ext cx="3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75 keV</a:t>
              </a:r>
            </a:p>
          </p:txBody>
        </p:sp>
        <p:sp>
          <p:nvSpPr>
            <p:cNvPr id="9495" name="Rectangle 279"/>
            <p:cNvSpPr>
              <a:spLocks/>
            </p:cNvSpPr>
            <p:nvPr/>
          </p:nvSpPr>
          <p:spPr bwMode="auto">
            <a:xfrm>
              <a:off x="1844" y="898"/>
              <a:ext cx="34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3 MeV</a:t>
              </a:r>
            </a:p>
          </p:txBody>
        </p:sp>
        <p:sp>
          <p:nvSpPr>
            <p:cNvPr id="9496" name="Rectangle 280"/>
            <p:cNvSpPr>
              <a:spLocks/>
            </p:cNvSpPr>
            <p:nvPr/>
          </p:nvSpPr>
          <p:spPr bwMode="auto">
            <a:xfrm>
              <a:off x="3058" y="898"/>
              <a:ext cx="40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78 MeV</a:t>
              </a:r>
            </a:p>
          </p:txBody>
        </p:sp>
        <p:sp>
          <p:nvSpPr>
            <p:cNvPr id="9497" name="Rectangle 281"/>
            <p:cNvSpPr>
              <a:spLocks/>
            </p:cNvSpPr>
            <p:nvPr/>
          </p:nvSpPr>
          <p:spPr bwMode="auto">
            <a:xfrm>
              <a:off x="3822"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223 MeV</a:t>
              </a:r>
            </a:p>
          </p:txBody>
        </p:sp>
        <p:sp>
          <p:nvSpPr>
            <p:cNvPr id="9498" name="Rectangle 282"/>
            <p:cNvSpPr>
              <a:spLocks/>
            </p:cNvSpPr>
            <p:nvPr/>
          </p:nvSpPr>
          <p:spPr bwMode="auto">
            <a:xfrm>
              <a:off x="4706"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532 MeV</a:t>
              </a:r>
            </a:p>
          </p:txBody>
        </p:sp>
        <p:sp>
          <p:nvSpPr>
            <p:cNvPr id="9499" name="Rectangle 283"/>
            <p:cNvSpPr>
              <a:spLocks/>
            </p:cNvSpPr>
            <p:nvPr/>
          </p:nvSpPr>
          <p:spPr bwMode="auto">
            <a:xfrm>
              <a:off x="5626" y="898"/>
              <a:ext cx="53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2000 MeV</a:t>
              </a:r>
            </a:p>
          </p:txBody>
        </p:sp>
        <p:sp>
          <p:nvSpPr>
            <p:cNvPr id="9500" name="Rectangle 284"/>
            <p:cNvSpPr>
              <a:spLocks/>
            </p:cNvSpPr>
            <p:nvPr/>
          </p:nvSpPr>
          <p:spPr bwMode="auto">
            <a:xfrm>
              <a:off x="2395"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352.21 MHz</a:t>
              </a:r>
            </a:p>
          </p:txBody>
        </p:sp>
        <p:sp>
          <p:nvSpPr>
            <p:cNvPr id="9501" name="Rectangle 285"/>
            <p:cNvSpPr>
              <a:spLocks/>
            </p:cNvSpPr>
            <p:nvPr/>
          </p:nvSpPr>
          <p:spPr bwMode="auto">
            <a:xfrm>
              <a:off x="4712"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704.42 MHz</a:t>
              </a:r>
            </a:p>
          </p:txBody>
        </p:sp>
        <p:sp>
          <p:nvSpPr>
            <p:cNvPr id="9502" name="AutoShape 286"/>
            <p:cNvSpPr>
              <a:spLocks/>
            </p:cNvSpPr>
            <p:nvPr/>
          </p:nvSpPr>
          <p:spPr bwMode="auto">
            <a:xfrm flipH="1">
              <a:off x="1400" y="40"/>
              <a:ext cx="1000" cy="120"/>
            </a:xfrm>
            <a:prstGeom prst="rightArrow">
              <a:avLst>
                <a:gd name="adj1" fmla="val 50824"/>
                <a:gd name="adj2" fmla="val 213349"/>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3" name="AutoShape 287"/>
            <p:cNvSpPr>
              <a:spLocks/>
            </p:cNvSpPr>
            <p:nvPr/>
          </p:nvSpPr>
          <p:spPr bwMode="auto">
            <a:xfrm>
              <a:off x="5352" y="40"/>
              <a:ext cx="584" cy="120"/>
            </a:xfrm>
            <a:prstGeom prst="rightArrow">
              <a:avLst>
                <a:gd name="adj1" fmla="val 50824"/>
                <a:gd name="adj2" fmla="val 213345"/>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4" name="AutoShape 288"/>
            <p:cNvSpPr>
              <a:spLocks/>
            </p:cNvSpPr>
            <p:nvPr/>
          </p:nvSpPr>
          <p:spPr bwMode="auto">
            <a:xfrm flipH="1">
              <a:off x="4152" y="40"/>
              <a:ext cx="592"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5" name="AutoShape 289"/>
            <p:cNvSpPr>
              <a:spLocks/>
            </p:cNvSpPr>
            <p:nvPr/>
          </p:nvSpPr>
          <p:spPr bwMode="auto">
            <a:xfrm>
              <a:off x="3040" y="40"/>
              <a:ext cx="1008"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357187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4294967295"/>
          </p:nvPr>
        </p:nvSpPr>
        <p:spPr>
          <a:xfrm>
            <a:off x="9489988" y="7048500"/>
            <a:ext cx="257259" cy="266700"/>
          </a:xfrm>
          <a:prstGeom prst="rect">
            <a:avLst/>
          </a:prstGeom>
        </p:spPr>
        <p:txBody>
          <a:bodyPr lIns="68589" tIns="34295" rIns="68589" bIns="34295"/>
          <a:lstStyle/>
          <a:p>
            <a:fld id="{1C584F02-4CF8-5B4E-B367-5C8687EEFC69}" type="slidenum">
              <a:rPr lang="en-US"/>
              <a:pPr/>
              <a:t>15</a:t>
            </a:fld>
            <a:endParaRPr lang="en-US"/>
          </a:p>
        </p:txBody>
      </p:sp>
      <p:sp>
        <p:nvSpPr>
          <p:cNvPr id="12289" name="Rectangle 1"/>
          <p:cNvSpPr>
            <a:spLocks noGrp="1" noChangeArrowheads="1"/>
          </p:cNvSpPr>
          <p:nvPr>
            <p:ph type="title"/>
          </p:nvPr>
        </p:nvSpPr>
        <p:spPr>
          <a:ln/>
        </p:spPr>
        <p:txBody>
          <a:bodyPr/>
          <a:lstStyle/>
          <a:p>
            <a:r>
              <a:rPr lang="en-US"/>
              <a:t>Spoke Cavities</a:t>
            </a:r>
          </a:p>
        </p:txBody>
      </p:sp>
      <p:sp>
        <p:nvSpPr>
          <p:cNvPr id="12290" name="Rectangle 2"/>
          <p:cNvSpPr>
            <a:spLocks noGrp="1" noChangeArrowheads="1"/>
          </p:cNvSpPr>
          <p:nvPr>
            <p:ph type="body" idx="1"/>
          </p:nvPr>
        </p:nvSpPr>
        <p:spPr>
          <a:xfrm>
            <a:off x="266787" y="1724025"/>
            <a:ext cx="5583467" cy="5048250"/>
          </a:xfrm>
          <a:ln/>
        </p:spPr>
        <p:txBody>
          <a:bodyPr/>
          <a:lstStyle/>
          <a:p>
            <a:r>
              <a:rPr lang="en-US"/>
              <a:t>IPNO</a:t>
            </a:r>
          </a:p>
          <a:p>
            <a:pPr lvl="1">
              <a:buFont typeface="Gill Sans" charset="0"/>
              <a:buChar char="•"/>
            </a:pPr>
            <a:r>
              <a:rPr lang="en-US">
                <a:latin typeface="Gill Sans" charset="0"/>
                <a:cs typeface="Gill Sans" charset="0"/>
                <a:sym typeface="Gill Sans" charset="0"/>
              </a:rPr>
              <a:t>A double spoke cavity, the coupler, helium vessel, ancillaries and cryomodule.</a:t>
            </a:r>
            <a:endParaRPr lang="en-US">
              <a:latin typeface="Gill Sans" charset="0"/>
              <a:sym typeface="Gill Sans" charset="0"/>
            </a:endParaRPr>
          </a:p>
          <a:p>
            <a:pPr lvl="2"/>
            <a:r>
              <a:rPr lang="en-US"/>
              <a:t>Cavity made of 4 mm thick bulk niobium</a:t>
            </a:r>
          </a:p>
          <a:p>
            <a:pPr lvl="2"/>
            <a:r>
              <a:rPr lang="en-US"/>
              <a:t>4 HPR ports on one end</a:t>
            </a:r>
          </a:p>
          <a:p>
            <a:pPr lvl="2"/>
            <a:r>
              <a:rPr lang="en-US"/>
              <a:t>Helium vessel made of 4 mm thick titanium</a:t>
            </a:r>
          </a:p>
          <a:p>
            <a:pPr lvl="2"/>
            <a:r>
              <a:rPr lang="en-US"/>
              <a:t>Coupler is the EURISOL design</a:t>
            </a:r>
          </a:p>
          <a:p>
            <a:pPr lvl="2"/>
            <a:endParaRPr lang="en-US"/>
          </a:p>
          <a:p>
            <a:pPr lvl="1">
              <a:buFont typeface="Gill Sans" charset="0"/>
              <a:buChar char="•"/>
            </a:pPr>
            <a:r>
              <a:rPr lang="en-US">
                <a:latin typeface="Gill Sans" charset="0"/>
                <a:cs typeface="Gill Sans" charset="0"/>
                <a:sym typeface="Gill Sans" charset="0"/>
              </a:rPr>
              <a:t>The production of 3 prototypes had started in March 2013</a:t>
            </a:r>
            <a:endParaRPr lang="en-US">
              <a:latin typeface="Gill Sans" charset="0"/>
              <a:sym typeface="Gill Sans" charset="0"/>
            </a:endParaRPr>
          </a:p>
        </p:txBody>
      </p:sp>
      <p:sp>
        <p:nvSpPr>
          <p:cNvPr id="12291" name="Rectangle 3"/>
          <p:cNvSpPr>
            <a:spLocks/>
          </p:cNvSpPr>
          <p:nvPr/>
        </p:nvSpPr>
        <p:spPr bwMode="auto">
          <a:xfrm>
            <a:off x="7492661" y="6655028"/>
            <a:ext cx="20518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latin typeface="Gill Sans" charset="0"/>
                <a:ea typeface="ＭＳ Ｐゴシック" charset="0"/>
                <a:cs typeface="Gill Sans" charset="0"/>
                <a:sym typeface="Gill Sans" charset="0"/>
              </a:rPr>
              <a:t>Courtesy of Guillaume Olry </a:t>
            </a: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088" y="921132"/>
            <a:ext cx="2767913"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906" y="3315112"/>
            <a:ext cx="3439644"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016014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89174" y="1081955"/>
            <a:ext cx="6735022" cy="2484123"/>
          </a:xfrm>
          <a:prstGeom prst="rect">
            <a:avLst/>
          </a:prstGeom>
        </p:spPr>
      </p:pic>
      <p:sp>
        <p:nvSpPr>
          <p:cNvPr id="9217" name="Title 1"/>
          <p:cNvSpPr>
            <a:spLocks noGrp="1"/>
          </p:cNvSpPr>
          <p:nvPr>
            <p:ph type="title"/>
          </p:nvPr>
        </p:nvSpPr>
        <p:spPr bwMode="auto">
          <a:xfrm>
            <a:off x="134088" y="136463"/>
            <a:ext cx="9339452" cy="762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r>
              <a:rPr lang="en-US" dirty="0" smtClean="0"/>
              <a:t>Cryomodules Technology demonstrators</a:t>
            </a:r>
            <a:endParaRPr lang="en-US" sz="2800" dirty="0"/>
          </a:p>
        </p:txBody>
      </p:sp>
      <p:grpSp>
        <p:nvGrpSpPr>
          <p:cNvPr id="11" name="Group 10"/>
          <p:cNvGrpSpPr/>
          <p:nvPr/>
        </p:nvGrpSpPr>
        <p:grpSpPr>
          <a:xfrm>
            <a:off x="70818" y="1983063"/>
            <a:ext cx="5588112" cy="1924771"/>
            <a:chOff x="911389" y="3323407"/>
            <a:chExt cx="5237150" cy="1804472"/>
          </a:xfrm>
        </p:grpSpPr>
        <p:sp>
          <p:nvSpPr>
            <p:cNvPr id="9224" name="Rectangle 16"/>
            <p:cNvSpPr>
              <a:spLocks noChangeArrowheads="1"/>
            </p:cNvSpPr>
            <p:nvPr/>
          </p:nvSpPr>
          <p:spPr bwMode="auto">
            <a:xfrm>
              <a:off x="4222991" y="4836196"/>
              <a:ext cx="1347563" cy="29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81" tIns="32140" rIns="64281" bIns="32140">
              <a:spAutoFit/>
            </a:bodyPr>
            <a:lstStyle/>
            <a:p>
              <a:r>
                <a:rPr lang="en-US" sz="1600" dirty="0" smtClean="0">
                  <a:latin typeface="Papyrus"/>
                  <a:cs typeface="Papyrus"/>
                </a:rPr>
                <a:t>Power coupler</a:t>
              </a:r>
              <a:endParaRPr lang="en-US" sz="1600" dirty="0">
                <a:latin typeface="Papyrus"/>
                <a:cs typeface="Papyrus"/>
              </a:endParaRPr>
            </a:p>
          </p:txBody>
        </p:sp>
        <p:sp>
          <p:nvSpPr>
            <p:cNvPr id="9225" name="Rectangle 17"/>
            <p:cNvSpPr>
              <a:spLocks noChangeArrowheads="1"/>
            </p:cNvSpPr>
            <p:nvPr/>
          </p:nvSpPr>
          <p:spPr bwMode="auto">
            <a:xfrm>
              <a:off x="2914892" y="4589975"/>
              <a:ext cx="1398925" cy="5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81" tIns="32140" rIns="64281" bIns="32140">
              <a:spAutoFit/>
            </a:bodyPr>
            <a:lstStyle/>
            <a:p>
              <a:r>
                <a:rPr lang="en-US" sz="1600" dirty="0">
                  <a:latin typeface="Papyrus"/>
                  <a:cs typeface="Papyrus"/>
                </a:rPr>
                <a:t>Cold </a:t>
              </a:r>
              <a:r>
                <a:rPr lang="en-US" sz="1600" dirty="0" smtClean="0">
                  <a:latin typeface="Papyrus"/>
                  <a:cs typeface="Papyrus"/>
                </a:rPr>
                <a:t>tuning System</a:t>
              </a:r>
              <a:endParaRPr lang="en-US" sz="1600" dirty="0">
                <a:latin typeface="Papyrus"/>
                <a:cs typeface="Papyrus"/>
              </a:endParaRPr>
            </a:p>
          </p:txBody>
        </p:sp>
        <p:sp>
          <p:nvSpPr>
            <p:cNvPr id="9226" name="Rectangle 18"/>
            <p:cNvSpPr>
              <a:spLocks noChangeArrowheads="1"/>
            </p:cNvSpPr>
            <p:nvPr/>
          </p:nvSpPr>
          <p:spPr bwMode="auto">
            <a:xfrm>
              <a:off x="951293" y="4462969"/>
              <a:ext cx="1131227" cy="29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81" tIns="32140" rIns="64281" bIns="32140">
              <a:spAutoFit/>
            </a:bodyPr>
            <a:lstStyle/>
            <a:p>
              <a:r>
                <a:rPr lang="en-US" sz="1600" dirty="0">
                  <a:latin typeface="Papyrus"/>
                  <a:cs typeface="Papyrus"/>
                </a:rPr>
                <a:t>Helium tank</a:t>
              </a:r>
            </a:p>
          </p:txBody>
        </p:sp>
        <p:sp>
          <p:nvSpPr>
            <p:cNvPr id="9227" name="Rectangle 19"/>
            <p:cNvSpPr>
              <a:spLocks noChangeArrowheads="1"/>
            </p:cNvSpPr>
            <p:nvPr/>
          </p:nvSpPr>
          <p:spPr bwMode="auto">
            <a:xfrm>
              <a:off x="911389" y="4796914"/>
              <a:ext cx="1867649" cy="29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81" tIns="32140" rIns="64281" bIns="32140">
              <a:spAutoFit/>
            </a:bodyPr>
            <a:lstStyle/>
            <a:p>
              <a:r>
                <a:rPr lang="en-US" sz="1600" dirty="0">
                  <a:latin typeface="Papyrus"/>
                  <a:cs typeface="Papyrus"/>
                </a:rPr>
                <a:t>5-cell elliptical cavity</a:t>
              </a:r>
            </a:p>
          </p:txBody>
        </p:sp>
        <p:cxnSp>
          <p:nvCxnSpPr>
            <p:cNvPr id="9" name="Straight Arrow Connector 8"/>
            <p:cNvCxnSpPr/>
            <p:nvPr/>
          </p:nvCxnSpPr>
          <p:spPr>
            <a:xfrm flipV="1">
              <a:off x="3070059" y="3323407"/>
              <a:ext cx="485867" cy="129047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4644859" y="3902686"/>
              <a:ext cx="223520" cy="93949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5781633" y="4355375"/>
              <a:ext cx="366906" cy="46919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1581369" y="3526766"/>
              <a:ext cx="264892" cy="105823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31" name="Content Placeholder 1"/>
          <p:cNvSpPr>
            <a:spLocks noGrp="1"/>
          </p:cNvSpPr>
          <p:nvPr>
            <p:ph idx="1"/>
          </p:nvPr>
        </p:nvSpPr>
        <p:spPr>
          <a:xfrm>
            <a:off x="115676" y="5977043"/>
            <a:ext cx="9701940" cy="702966"/>
          </a:xfrm>
        </p:spPr>
        <p:txBody>
          <a:bodyPr>
            <a:noAutofit/>
          </a:bodyPr>
          <a:lstStyle/>
          <a:p>
            <a:pPr marL="0" indent="0">
              <a:buNone/>
            </a:pPr>
            <a:r>
              <a:rPr lang="en-US" sz="1800" dirty="0" smtClean="0">
                <a:sym typeface="Wingdings"/>
              </a:rPr>
              <a:t> </a:t>
            </a:r>
            <a:r>
              <a:rPr lang="en-US" sz="1800" dirty="0" smtClean="0"/>
              <a:t>Cavities </a:t>
            </a:r>
            <a:r>
              <a:rPr lang="en-US" sz="1800" dirty="0"/>
              <a:t>Cryomodule Technology Demonstrator results by the end of </a:t>
            </a:r>
            <a:r>
              <a:rPr lang="en-US" sz="1800" dirty="0" smtClean="0"/>
              <a:t>2015</a:t>
            </a:r>
            <a:endParaRPr lang="en-US" sz="1800" dirty="0"/>
          </a:p>
        </p:txBody>
      </p:sp>
      <p:sp>
        <p:nvSpPr>
          <p:cNvPr id="4" name="Rectangle 3"/>
          <p:cNvSpPr/>
          <p:nvPr/>
        </p:nvSpPr>
        <p:spPr>
          <a:xfrm>
            <a:off x="5336149" y="3603090"/>
            <a:ext cx="1338828" cy="338554"/>
          </a:xfrm>
          <a:prstGeom prst="rect">
            <a:avLst/>
          </a:prstGeom>
        </p:spPr>
        <p:txBody>
          <a:bodyPr wrap="none">
            <a:spAutoFit/>
          </a:bodyPr>
          <a:lstStyle/>
          <a:p>
            <a:r>
              <a:rPr lang="en-US" sz="1600" dirty="0" smtClean="0">
                <a:latin typeface="Papyrus"/>
                <a:cs typeface="Papyrus"/>
              </a:rPr>
              <a:t>Space frame</a:t>
            </a:r>
            <a:endParaRPr lang="en-US" sz="1600" dirty="0">
              <a:latin typeface="Papyrus"/>
              <a:cs typeface="Papyrus"/>
            </a:endParaRPr>
          </a:p>
        </p:txBody>
      </p:sp>
      <p:pic>
        <p:nvPicPr>
          <p:cNvPr id="36" name="Picture 35"/>
          <p:cNvPicPr>
            <a:picLocks noChangeAspect="1"/>
          </p:cNvPicPr>
          <p:nvPr/>
        </p:nvPicPr>
        <p:blipFill>
          <a:blip r:embed="rId4"/>
          <a:stretch>
            <a:fillRect/>
          </a:stretch>
        </p:blipFill>
        <p:spPr>
          <a:xfrm>
            <a:off x="5059509" y="3964214"/>
            <a:ext cx="4499973" cy="1960173"/>
          </a:xfrm>
          <a:prstGeom prst="rect">
            <a:avLst/>
          </a:prstGeom>
        </p:spPr>
      </p:pic>
      <p:pic>
        <p:nvPicPr>
          <p:cNvPr id="18" name="Picture 17"/>
          <p:cNvPicPr>
            <a:picLocks noChangeAspect="1"/>
          </p:cNvPicPr>
          <p:nvPr/>
        </p:nvPicPr>
        <p:blipFill>
          <a:blip r:embed="rId5"/>
          <a:stretch>
            <a:fillRect/>
          </a:stretch>
        </p:blipFill>
        <p:spPr>
          <a:xfrm>
            <a:off x="1217465" y="3865935"/>
            <a:ext cx="3075516" cy="2149398"/>
          </a:xfrm>
          <a:prstGeom prst="rect">
            <a:avLst/>
          </a:prstGeom>
        </p:spPr>
      </p:pic>
      <p:pic>
        <p:nvPicPr>
          <p:cNvPr id="17" name="Picture 2" descr="irfu_signaturesac_der.png">
            <a:hlinkClick r:id="rId6" tooltip="irfu_signaturesac_der.png"/>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0384" y="1693415"/>
            <a:ext cx="559013" cy="6388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D\adm_ service\logos-charte graphique\CEA\CEA_logo_quadri-sur-fond-rouge_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0385" y="1081955"/>
            <a:ext cx="533958" cy="4355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stretch>
            <a:fillRect/>
          </a:stretch>
        </p:blipFill>
        <p:spPr>
          <a:xfrm>
            <a:off x="165662" y="4087574"/>
            <a:ext cx="839723" cy="496137"/>
          </a:xfrm>
          <a:prstGeom prst="rect">
            <a:avLst/>
          </a:prstGeom>
        </p:spPr>
      </p:pic>
      <p:pic>
        <p:nvPicPr>
          <p:cNvPr id="21" name="Picture 4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0385" y="2585424"/>
            <a:ext cx="559012" cy="54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55200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4294967295"/>
          </p:nvPr>
        </p:nvSpPr>
        <p:spPr>
          <a:xfrm>
            <a:off x="9489988" y="7048500"/>
            <a:ext cx="257259" cy="266700"/>
          </a:xfrm>
          <a:prstGeom prst="rect">
            <a:avLst/>
          </a:prstGeom>
        </p:spPr>
        <p:txBody>
          <a:bodyPr lIns="68589" tIns="34295" rIns="68589" bIns="34295"/>
          <a:lstStyle/>
          <a:p>
            <a:fld id="{0158AE88-0BFC-2843-AD85-514031BFA85D}" type="slidenum">
              <a:rPr lang="en-US"/>
              <a:pPr/>
              <a:t>17</a:t>
            </a:fld>
            <a:endParaRPr lang="en-US"/>
          </a:p>
        </p:txBody>
      </p:sp>
      <p:sp>
        <p:nvSpPr>
          <p:cNvPr id="15361" name="Rectangle 1"/>
          <p:cNvSpPr>
            <a:spLocks noGrp="1" noChangeArrowheads="1"/>
          </p:cNvSpPr>
          <p:nvPr>
            <p:ph type="title"/>
          </p:nvPr>
        </p:nvSpPr>
        <p:spPr>
          <a:ln/>
        </p:spPr>
        <p:txBody>
          <a:bodyPr/>
          <a:lstStyle/>
          <a:p>
            <a:r>
              <a:rPr lang="en-US" dirty="0"/>
              <a:t>Inductive Output </a:t>
            </a:r>
            <a:r>
              <a:rPr lang="en-US" dirty="0" smtClean="0"/>
              <a:t>Tubes or klystrons?</a:t>
            </a:r>
            <a:endParaRPr lang="en-US" dirty="0"/>
          </a:p>
        </p:txBody>
      </p:sp>
      <p:sp>
        <p:nvSpPr>
          <p:cNvPr id="15362" name="Rectangle 2"/>
          <p:cNvSpPr>
            <a:spLocks noGrp="1" noChangeArrowheads="1"/>
          </p:cNvSpPr>
          <p:nvPr>
            <p:ph type="body" idx="1"/>
          </p:nvPr>
        </p:nvSpPr>
        <p:spPr>
          <a:xfrm>
            <a:off x="266787" y="1724025"/>
            <a:ext cx="5535826" cy="5048250"/>
          </a:xfrm>
          <a:ln/>
        </p:spPr>
        <p:txBody>
          <a:bodyPr/>
          <a:lstStyle/>
          <a:p>
            <a:r>
              <a:rPr lang="en-US"/>
              <a:t>ESS</a:t>
            </a:r>
          </a:p>
          <a:p>
            <a:pPr lvl="1">
              <a:buFont typeface="Gill Sans" charset="0"/>
              <a:buChar char="•"/>
            </a:pPr>
            <a:r>
              <a:rPr lang="en-US">
                <a:latin typeface="Gill Sans" charset="0"/>
                <a:cs typeface="Gill Sans" charset="0"/>
                <a:sym typeface="Gill Sans" charset="0"/>
              </a:rPr>
              <a:t>Induction Output Tubes, IOTs</a:t>
            </a:r>
            <a:endParaRPr lang="en-US">
              <a:latin typeface="Gill Sans" charset="0"/>
              <a:sym typeface="Gill Sans" charset="0"/>
            </a:endParaRPr>
          </a:p>
          <a:p>
            <a:pPr lvl="2"/>
            <a:r>
              <a:rPr lang="en-US"/>
              <a:t>Higher electrical efficiency</a:t>
            </a:r>
          </a:p>
          <a:p>
            <a:pPr lvl="3"/>
            <a:r>
              <a:rPr lang="en-US"/>
              <a:t>They don</a:t>
            </a:r>
            <a:r>
              <a:rPr lang="ja-JP" altLang="en-US">
                <a:latin typeface="Arial"/>
              </a:rPr>
              <a:t>’</a:t>
            </a:r>
            <a:r>
              <a:rPr lang="en-US"/>
              <a:t>t conduct in the absence of input drive</a:t>
            </a:r>
          </a:p>
          <a:p>
            <a:pPr lvl="2"/>
            <a:r>
              <a:rPr lang="en-US"/>
              <a:t>Compact</a:t>
            </a:r>
          </a:p>
          <a:p>
            <a:pPr lvl="2"/>
            <a:r>
              <a:rPr lang="en-US"/>
              <a:t>Short MTTR</a:t>
            </a:r>
          </a:p>
          <a:p>
            <a:pPr lvl="2"/>
            <a:r>
              <a:rPr lang="en-US"/>
              <a:t>Cheaper modulator (</a:t>
            </a:r>
            <a:r>
              <a:rPr lang="en-US" sz="1800"/>
              <a:t>No high voltage switching</a:t>
            </a:r>
            <a:r>
              <a:rPr lang="en-US"/>
              <a:t>)</a:t>
            </a:r>
          </a:p>
          <a:p>
            <a:pPr lvl="1">
              <a:buFont typeface="Gill Sans" charset="0"/>
              <a:buChar char="•"/>
            </a:pPr>
            <a:r>
              <a:rPr lang="en-US">
                <a:latin typeface="Gill Sans" charset="0"/>
                <a:cs typeface="Gill Sans" charset="0"/>
                <a:sym typeface="Gill Sans" charset="0"/>
              </a:rPr>
              <a:t>Why suddenly IOTs?</a:t>
            </a:r>
            <a:endParaRPr lang="en-US">
              <a:latin typeface="Gill Sans" charset="0"/>
              <a:sym typeface="Gill Sans" charset="0"/>
            </a:endParaRPr>
          </a:p>
          <a:p>
            <a:pPr lvl="2"/>
            <a:r>
              <a:rPr lang="en-US"/>
              <a:t>Development of Pyrolytic graphite grids</a:t>
            </a:r>
          </a:p>
          <a:p>
            <a:pPr lvl="2"/>
            <a:r>
              <a:rPr lang="en-US"/>
              <a:t>Solid state drivers</a:t>
            </a:r>
          </a:p>
        </p:txBody>
      </p:sp>
      <p:sp>
        <p:nvSpPr>
          <p:cNvPr id="15363" name="Rectangle 3"/>
          <p:cNvSpPr>
            <a:spLocks/>
          </p:cNvSpPr>
          <p:nvPr/>
        </p:nvSpPr>
        <p:spPr bwMode="auto">
          <a:xfrm>
            <a:off x="7546256" y="6655028"/>
            <a:ext cx="1989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latin typeface="Gill Sans" charset="0"/>
                <a:ea typeface="ＭＳ Ｐゴシック" charset="0"/>
                <a:cs typeface="Gill Sans" charset="0"/>
                <a:sym typeface="Gill Sans" charset="0"/>
              </a:rPr>
              <a:t>Courtesy of Morten Jensen</a:t>
            </a:r>
          </a:p>
        </p:txBody>
      </p:sp>
      <p:sp>
        <p:nvSpPr>
          <p:cNvPr id="15364" name="Rectangle 4"/>
          <p:cNvSpPr>
            <a:spLocks/>
          </p:cNvSpPr>
          <p:nvPr/>
        </p:nvSpPr>
        <p:spPr bwMode="auto">
          <a:xfrm>
            <a:off x="6924547" y="5808017"/>
            <a:ext cx="1670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500">
                <a:latin typeface="Gill Sans" charset="0"/>
                <a:ea typeface="ＭＳ Ｐゴシック" charset="0"/>
                <a:cs typeface="Gill Sans" charset="0"/>
                <a:sym typeface="Gill Sans" charset="0"/>
              </a:rPr>
              <a:t>Klystron</a:t>
            </a:r>
          </a:p>
          <a:p>
            <a:r>
              <a:rPr lang="en-US" sz="1500">
                <a:ea typeface="ＭＳ Ｐゴシック" charset="0"/>
                <a:cs typeface="Gill Sans Light" charset="0"/>
              </a:rPr>
              <a:t>Velocity Modulation</a:t>
            </a:r>
          </a:p>
        </p:txBody>
      </p:sp>
      <p:sp>
        <p:nvSpPr>
          <p:cNvPr id="15365" name="Rectangle 5"/>
          <p:cNvSpPr>
            <a:spLocks/>
          </p:cNvSpPr>
          <p:nvPr/>
        </p:nvSpPr>
        <p:spPr bwMode="auto">
          <a:xfrm>
            <a:off x="6143243" y="4122092"/>
            <a:ext cx="1635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500">
                <a:latin typeface="Gill Sans" charset="0"/>
                <a:ea typeface="ＭＳ Ｐゴシック" charset="0"/>
                <a:cs typeface="Gill Sans" charset="0"/>
                <a:sym typeface="Gill Sans" charset="0"/>
              </a:rPr>
              <a:t>IOT</a:t>
            </a:r>
          </a:p>
          <a:p>
            <a:r>
              <a:rPr lang="en-US" sz="1500">
                <a:ea typeface="ＭＳ Ｐゴシック" charset="0"/>
                <a:cs typeface="Gill Sans Light" charset="0"/>
              </a:rPr>
              <a:t>Density Modulation</a:t>
            </a:r>
          </a:p>
        </p:txBody>
      </p:sp>
      <p:sp>
        <p:nvSpPr>
          <p:cNvPr id="15366" name="Rectangle 6"/>
          <p:cNvSpPr>
            <a:spLocks/>
          </p:cNvSpPr>
          <p:nvPr/>
        </p:nvSpPr>
        <p:spPr bwMode="auto">
          <a:xfrm>
            <a:off x="6929311" y="1456209"/>
            <a:ext cx="39824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500">
                <a:solidFill>
                  <a:srgbClr val="D90B00"/>
                </a:solidFill>
                <a:latin typeface="Gill Sans" charset="0"/>
                <a:ea typeface="ＭＳ Ｐゴシック" charset="0"/>
                <a:cs typeface="Gill Sans" charset="0"/>
                <a:sym typeface="Gill Sans" charset="0"/>
              </a:rPr>
              <a:t>RF in</a:t>
            </a:r>
          </a:p>
        </p:txBody>
      </p:sp>
      <p:pic>
        <p:nvPicPr>
          <p:cNvPr id="153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87451" y="2104790"/>
            <a:ext cx="2524125" cy="144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53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222603" y="3076365"/>
            <a:ext cx="4629150" cy="128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369" name="Rectangle 9"/>
          <p:cNvSpPr>
            <a:spLocks/>
          </p:cNvSpPr>
          <p:nvPr/>
        </p:nvSpPr>
        <p:spPr bwMode="auto">
          <a:xfrm>
            <a:off x="8946887" y="2718271"/>
            <a:ext cx="39824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500">
                <a:solidFill>
                  <a:srgbClr val="D90B00"/>
                </a:solidFill>
                <a:latin typeface="Gill Sans" charset="0"/>
                <a:ea typeface="ＭＳ Ｐゴシック" charset="0"/>
                <a:cs typeface="Gill Sans" charset="0"/>
                <a:sym typeface="Gill Sans" charset="0"/>
              </a:rPr>
              <a:t>RF in</a:t>
            </a:r>
          </a:p>
        </p:txBody>
      </p:sp>
    </p:spTree>
    <p:extLst>
      <p:ext uri="{BB962C8B-B14F-4D97-AF65-F5344CB8AC3E}">
        <p14:creationId xmlns:p14="http://schemas.microsoft.com/office/powerpoint/2010/main" val="402768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9489988" y="7048500"/>
            <a:ext cx="257259" cy="266700"/>
          </a:xfrm>
          <a:prstGeom prst="rect">
            <a:avLst/>
          </a:prstGeom>
        </p:spPr>
        <p:txBody>
          <a:bodyPr lIns="68589" tIns="34295" rIns="68589" bIns="34295"/>
          <a:lstStyle/>
          <a:p>
            <a:fld id="{B9EBCC12-B44A-A245-80D2-14212F21BF05}" type="slidenum">
              <a:rPr lang="en-US"/>
              <a:pPr/>
              <a:t>18</a:t>
            </a:fld>
            <a:endParaRPr lang="en-US"/>
          </a:p>
        </p:txBody>
      </p:sp>
      <p:sp>
        <p:nvSpPr>
          <p:cNvPr id="18433" name="Rectangle 1"/>
          <p:cNvSpPr>
            <a:spLocks noGrp="1" noChangeArrowheads="1"/>
          </p:cNvSpPr>
          <p:nvPr>
            <p:ph type="title"/>
          </p:nvPr>
        </p:nvSpPr>
        <p:spPr>
          <a:ln/>
        </p:spPr>
        <p:txBody>
          <a:bodyPr/>
          <a:lstStyle/>
          <a:p>
            <a:r>
              <a:rPr lang="en-US"/>
              <a:t>Uppsala Test stand</a:t>
            </a:r>
          </a:p>
        </p:txBody>
      </p:sp>
      <p:sp>
        <p:nvSpPr>
          <p:cNvPr id="18434" name="Rectangle 2"/>
          <p:cNvSpPr>
            <a:spLocks noGrp="1" noChangeArrowheads="1"/>
          </p:cNvSpPr>
          <p:nvPr>
            <p:ph type="body" idx="1"/>
          </p:nvPr>
        </p:nvSpPr>
        <p:spPr>
          <a:xfrm>
            <a:off x="266787" y="1724025"/>
            <a:ext cx="4611601" cy="4495800"/>
          </a:xfrm>
          <a:ln/>
        </p:spPr>
        <p:txBody>
          <a:bodyPr/>
          <a:lstStyle/>
          <a:p>
            <a:r>
              <a:rPr lang="en-US"/>
              <a:t>ESS</a:t>
            </a:r>
          </a:p>
          <a:p>
            <a:r>
              <a:rPr lang="en-US"/>
              <a:t>Uppsala</a:t>
            </a:r>
          </a:p>
          <a:p>
            <a:pPr lvl="1">
              <a:buFont typeface="Gill Sans" charset="0"/>
              <a:buChar char="•"/>
            </a:pPr>
            <a:r>
              <a:rPr lang="en-US">
                <a:latin typeface="Gill Sans" charset="0"/>
                <a:cs typeface="Gill Sans" charset="0"/>
                <a:sym typeface="Gill Sans" charset="0"/>
              </a:rPr>
              <a:t>FREIA hall</a:t>
            </a:r>
            <a:endParaRPr lang="en-US">
              <a:latin typeface="Gill Sans" charset="0"/>
              <a:sym typeface="Gill Sans" charset="0"/>
            </a:endParaRPr>
          </a:p>
          <a:p>
            <a:pPr lvl="2"/>
            <a:r>
              <a:rPr lang="en-US"/>
              <a:t>Ground breaking, 2012 May 14</a:t>
            </a:r>
          </a:p>
          <a:p>
            <a:pPr lvl="2"/>
            <a:r>
              <a:rPr lang="en-US"/>
              <a:t>Hall ready by 2013 July</a:t>
            </a:r>
          </a:p>
          <a:p>
            <a:pPr lvl="1"/>
            <a:r>
              <a:rPr lang="en-US"/>
              <a:t>352 MHz RF test stand</a:t>
            </a:r>
          </a:p>
          <a:p>
            <a:pPr lvl="2"/>
            <a:r>
              <a:rPr lang="en-US"/>
              <a:t>Spoke cryomodule test stand</a:t>
            </a:r>
          </a:p>
          <a:p>
            <a:pPr lvl="3"/>
            <a:r>
              <a:rPr lang="en-US"/>
              <a:t>Including the cryogenics</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096" y="1577579"/>
            <a:ext cx="3706431" cy="198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3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636" y="3768329"/>
            <a:ext cx="3630206"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61022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ruta 4"/>
          <p:cNvSpPr txBox="1">
            <a:spLocks noChangeArrowheads="1"/>
          </p:cNvSpPr>
          <p:nvPr/>
        </p:nvSpPr>
        <p:spPr bwMode="auto">
          <a:xfrm>
            <a:off x="652675" y="5716833"/>
            <a:ext cx="7836863" cy="39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13" tIns="48757" rIns="97513" bIns="48757">
            <a:spAutoFit/>
          </a:bodyPr>
          <a:lstStyle>
            <a:lvl1pPr defTabSz="649288" eaLnBrk="0" hangingPunct="0">
              <a:defRPr sz="3400">
                <a:solidFill>
                  <a:srgbClr val="000000"/>
                </a:solidFill>
                <a:latin typeface="Arial" charset="0"/>
                <a:ea typeface="ヒラギノ角ゴ ProN W3" charset="0"/>
                <a:cs typeface="ヒラギノ角ゴ ProN W3" charset="0"/>
                <a:sym typeface="Arial" charset="0"/>
              </a:defRPr>
            </a:lvl1pPr>
            <a:lvl2pPr marL="742950" indent="-285750" defTabSz="649288" eaLnBrk="0" hangingPunct="0">
              <a:defRPr sz="3400">
                <a:solidFill>
                  <a:srgbClr val="000000"/>
                </a:solidFill>
                <a:latin typeface="Arial" charset="0"/>
                <a:ea typeface="ヒラギノ角ゴ ProN W3" charset="0"/>
                <a:cs typeface="ヒラギノ角ゴ ProN W3" charset="0"/>
                <a:sym typeface="Arial" charset="0"/>
              </a:defRPr>
            </a:lvl2pPr>
            <a:lvl3pPr marL="1143000" indent="-228600" defTabSz="649288" eaLnBrk="0" hangingPunct="0">
              <a:defRPr sz="3400">
                <a:solidFill>
                  <a:srgbClr val="000000"/>
                </a:solidFill>
                <a:latin typeface="Arial" charset="0"/>
                <a:ea typeface="ヒラギノ角ゴ ProN W3" charset="0"/>
                <a:cs typeface="ヒラギノ角ゴ ProN W3" charset="0"/>
                <a:sym typeface="Arial" charset="0"/>
              </a:defRPr>
            </a:lvl3pPr>
            <a:lvl4pPr marL="1600200" indent="-228600" defTabSz="649288" eaLnBrk="0" hangingPunct="0">
              <a:defRPr sz="3400">
                <a:solidFill>
                  <a:srgbClr val="000000"/>
                </a:solidFill>
                <a:latin typeface="Arial" charset="0"/>
                <a:ea typeface="ヒラギノ角ゴ ProN W3" charset="0"/>
                <a:cs typeface="ヒラギノ角ゴ ProN W3" charset="0"/>
                <a:sym typeface="Arial" charset="0"/>
              </a:defRPr>
            </a:lvl4pPr>
            <a:lvl5pPr marL="2057400" indent="-228600" defTabSz="649288" eaLnBrk="0" hangingPunct="0">
              <a:defRPr sz="3400">
                <a:solidFill>
                  <a:srgbClr val="000000"/>
                </a:solidFill>
                <a:latin typeface="Arial" charset="0"/>
                <a:ea typeface="ヒラギノ角ゴ ProN W3" charset="0"/>
                <a:cs typeface="ヒラギノ角ゴ ProN W3" charset="0"/>
                <a:sym typeface="Arial" charset="0"/>
              </a:defRPr>
            </a:lvl5pPr>
            <a:lvl6pPr marL="2514600" indent="-228600" defTabSz="649288" eaLnBrk="0" fontAlgn="base" hangingPunct="0">
              <a:spcBef>
                <a:spcPct val="0"/>
              </a:spcBef>
              <a:spcAft>
                <a:spcPct val="0"/>
              </a:spcAft>
              <a:defRPr sz="3400">
                <a:solidFill>
                  <a:srgbClr val="000000"/>
                </a:solidFill>
                <a:latin typeface="Arial" charset="0"/>
                <a:ea typeface="ヒラギノ角ゴ ProN W3" charset="0"/>
                <a:cs typeface="ヒラギノ角ゴ ProN W3" charset="0"/>
                <a:sym typeface="Arial" charset="0"/>
              </a:defRPr>
            </a:lvl6pPr>
            <a:lvl7pPr marL="2971800" indent="-228600" defTabSz="649288" eaLnBrk="0" fontAlgn="base" hangingPunct="0">
              <a:spcBef>
                <a:spcPct val="0"/>
              </a:spcBef>
              <a:spcAft>
                <a:spcPct val="0"/>
              </a:spcAft>
              <a:defRPr sz="3400">
                <a:solidFill>
                  <a:srgbClr val="000000"/>
                </a:solidFill>
                <a:latin typeface="Arial" charset="0"/>
                <a:ea typeface="ヒラギノ角ゴ ProN W3" charset="0"/>
                <a:cs typeface="ヒラギノ角ゴ ProN W3" charset="0"/>
                <a:sym typeface="Arial" charset="0"/>
              </a:defRPr>
            </a:lvl7pPr>
            <a:lvl8pPr marL="3429000" indent="-228600" defTabSz="649288" eaLnBrk="0" fontAlgn="base" hangingPunct="0">
              <a:spcBef>
                <a:spcPct val="0"/>
              </a:spcBef>
              <a:spcAft>
                <a:spcPct val="0"/>
              </a:spcAft>
              <a:defRPr sz="3400">
                <a:solidFill>
                  <a:srgbClr val="000000"/>
                </a:solidFill>
                <a:latin typeface="Arial" charset="0"/>
                <a:ea typeface="ヒラギノ角ゴ ProN W3" charset="0"/>
                <a:cs typeface="ヒラギノ角ゴ ProN W3" charset="0"/>
                <a:sym typeface="Arial" charset="0"/>
              </a:defRPr>
            </a:lvl8pPr>
            <a:lvl9pPr marL="3886200" indent="-228600" defTabSz="649288" eaLnBrk="0" fontAlgn="base" hangingPunct="0">
              <a:spcBef>
                <a:spcPct val="0"/>
              </a:spcBef>
              <a:spcAft>
                <a:spcPct val="0"/>
              </a:spcAft>
              <a:defRPr sz="3400">
                <a:solidFill>
                  <a:srgbClr val="000000"/>
                </a:solidFill>
                <a:latin typeface="Arial" charset="0"/>
                <a:ea typeface="ヒラギノ角ゴ ProN W3" charset="0"/>
                <a:cs typeface="ヒラギノ角ゴ ProN W3" charset="0"/>
                <a:sym typeface="Arial" charset="0"/>
              </a:defRPr>
            </a:lvl9pPr>
          </a:lstStyle>
          <a:p>
            <a:pPr eaLnBrk="1" hangingPunct="1"/>
            <a:r>
              <a:rPr lang="sv-SE" sz="1900" b="1" dirty="0">
                <a:ea typeface="ＭＳ Ｐゴシック" charset="0"/>
                <a:cs typeface="ＭＳ Ｐゴシック" charset="0"/>
              </a:rPr>
              <a:t>LINAC and klystron </a:t>
            </a:r>
            <a:r>
              <a:rPr lang="sv-SE" sz="1900" b="1" dirty="0" err="1">
                <a:ea typeface="ＭＳ Ｐゴシック" charset="0"/>
                <a:cs typeface="ＭＳ Ｐゴシック" charset="0"/>
              </a:rPr>
              <a:t>buildings</a:t>
            </a:r>
            <a:r>
              <a:rPr lang="sv-SE" sz="1900" b="1" dirty="0">
                <a:ea typeface="ＭＳ Ｐゴシック" charset="0"/>
                <a:cs typeface="ＭＳ Ｐゴシック" charset="0"/>
              </a:rPr>
              <a:t>, principal </a:t>
            </a:r>
            <a:r>
              <a:rPr lang="sv-SE" sz="1900" b="1" dirty="0" err="1">
                <a:ea typeface="ＭＳ Ｐゴシック" charset="0"/>
                <a:cs typeface="ＭＳ Ｐゴシック" charset="0"/>
              </a:rPr>
              <a:t>structure</a:t>
            </a:r>
            <a:endParaRPr lang="sv-SE" sz="1900" b="1" dirty="0">
              <a:ea typeface="ＭＳ Ｐゴシック" charset="0"/>
              <a:cs typeface="ＭＳ Ｐゴシック" charset="0"/>
            </a:endParaRPr>
          </a:p>
        </p:txBody>
      </p:sp>
      <p:pic>
        <p:nvPicPr>
          <p:cNvPr id="47107" name="Picture 1" descr="Linac_Stub_Model_View01_20120514.jp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4227" y="916552"/>
            <a:ext cx="9076706" cy="453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4852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292948"/>
            <a:ext cx="8781098" cy="826371"/>
          </a:xfrm>
        </p:spPr>
        <p:txBody>
          <a:bodyPr/>
          <a:lstStyle/>
          <a:p>
            <a:r>
              <a:rPr lang="en-US" sz="3600" dirty="0">
                <a:cs typeface="Papyrus"/>
              </a:rPr>
              <a:t>The hadron intensity frontier</a:t>
            </a:r>
          </a:p>
        </p:txBody>
      </p:sp>
      <p:pic>
        <p:nvPicPr>
          <p:cNvPr id="5" name="Picture 4" descr="HI-frontier-psi.jpg"/>
          <p:cNvPicPr>
            <a:picLocks noChangeAspect="1"/>
          </p:cNvPicPr>
          <p:nvPr/>
        </p:nvPicPr>
        <p:blipFill rotWithShape="1">
          <a:blip r:embed="rId2">
            <a:extLst>
              <a:ext uri="{28A0092B-C50C-407E-A947-70E740481C1C}">
                <a14:useLocalDpi xmlns:a14="http://schemas.microsoft.com/office/drawing/2010/main" val="0"/>
              </a:ext>
            </a:extLst>
          </a:blip>
          <a:srcRect b="3374"/>
          <a:stretch/>
        </p:blipFill>
        <p:spPr>
          <a:xfrm>
            <a:off x="826619" y="1078702"/>
            <a:ext cx="7794831" cy="5270595"/>
          </a:xfrm>
          <a:prstGeom prst="rect">
            <a:avLst/>
          </a:prstGeom>
        </p:spPr>
      </p:pic>
      <p:sp>
        <p:nvSpPr>
          <p:cNvPr id="6" name="TextBox 5"/>
          <p:cNvSpPr txBox="1"/>
          <p:nvPr/>
        </p:nvSpPr>
        <p:spPr>
          <a:xfrm>
            <a:off x="502478" y="6573933"/>
            <a:ext cx="4483957" cy="654005"/>
          </a:xfrm>
          <a:prstGeom prst="rect">
            <a:avLst/>
          </a:prstGeom>
          <a:noFill/>
        </p:spPr>
        <p:txBody>
          <a:bodyPr wrap="square" lIns="68560" tIns="34280" rIns="68560" bIns="34280" rtlCol="0">
            <a:spAutoFit/>
          </a:bodyPr>
          <a:lstStyle/>
          <a:p>
            <a:r>
              <a:rPr lang="en-US" dirty="0" smtClean="0"/>
              <a:t>Courtesy of Mike Seidel (PSI) and Emmanuel </a:t>
            </a:r>
            <a:r>
              <a:rPr lang="en-US" dirty="0" err="1" smtClean="0"/>
              <a:t>Laface</a:t>
            </a:r>
            <a:r>
              <a:rPr lang="en-US" dirty="0" smtClean="0"/>
              <a:t> (ESS)</a:t>
            </a:r>
            <a:endParaRPr lang="en-US" dirty="0"/>
          </a:p>
        </p:txBody>
      </p:sp>
      <p:sp>
        <p:nvSpPr>
          <p:cNvPr id="3" name="TextBox 2"/>
          <p:cNvSpPr txBox="1"/>
          <p:nvPr/>
        </p:nvSpPr>
        <p:spPr>
          <a:xfrm>
            <a:off x="2933539" y="4384068"/>
            <a:ext cx="864377" cy="361648"/>
          </a:xfrm>
          <a:prstGeom prst="rect">
            <a:avLst/>
          </a:prstGeom>
          <a:noFill/>
        </p:spPr>
        <p:txBody>
          <a:bodyPr wrap="square" lIns="68589" tIns="34295" rIns="68589" bIns="34295" rtlCol="0">
            <a:spAutoFit/>
          </a:bodyPr>
          <a:lstStyle/>
          <a:p>
            <a:r>
              <a:rPr lang="en-US" dirty="0" smtClean="0"/>
              <a:t>1984</a:t>
            </a:r>
            <a:endParaRPr lang="en-US" dirty="0"/>
          </a:p>
        </p:txBody>
      </p:sp>
      <p:sp>
        <p:nvSpPr>
          <p:cNvPr id="7" name="TextBox 6"/>
          <p:cNvSpPr txBox="1"/>
          <p:nvPr/>
        </p:nvSpPr>
        <p:spPr>
          <a:xfrm>
            <a:off x="4338152" y="2253444"/>
            <a:ext cx="864377" cy="361648"/>
          </a:xfrm>
          <a:prstGeom prst="rect">
            <a:avLst/>
          </a:prstGeom>
          <a:noFill/>
        </p:spPr>
        <p:txBody>
          <a:bodyPr wrap="square" lIns="68589" tIns="34295" rIns="68589" bIns="34295" rtlCol="0">
            <a:spAutoFit/>
          </a:bodyPr>
          <a:lstStyle/>
          <a:p>
            <a:r>
              <a:rPr lang="en-US" dirty="0" smtClean="0"/>
              <a:t>2019</a:t>
            </a:r>
            <a:endParaRPr lang="en-US" dirty="0"/>
          </a:p>
        </p:txBody>
      </p:sp>
    </p:spTree>
    <p:extLst>
      <p:ext uri="{BB962C8B-B14F-4D97-AF65-F5344CB8AC3E}">
        <p14:creationId xmlns:p14="http://schemas.microsoft.com/office/powerpoint/2010/main" val="224330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781085" y="63219"/>
            <a:ext cx="7393119" cy="650240"/>
          </a:xfrm>
        </p:spPr>
        <p:txBody>
          <a:bodyPr/>
          <a:lstStyle/>
          <a:p>
            <a:r>
              <a:rPr lang="en-US" dirty="0" smtClean="0"/>
              <a:t>A sustainable research facility</a:t>
            </a:r>
            <a:endParaRPr lang="en-US" dirty="0"/>
          </a:p>
        </p:txBody>
      </p:sp>
      <p:pic>
        <p:nvPicPr>
          <p:cNvPr id="28675" name="Content Placeholder 3" descr="Illustration, ESS total.gif"/>
          <p:cNvPicPr>
            <a:picLocks noGrp="1" noChangeAspect="1"/>
          </p:cNvPicPr>
          <p:nvPr>
            <p:ph idx="4294967295"/>
          </p:nvPr>
        </p:nvPicPr>
        <p:blipFill>
          <a:blip r:embed="rId3"/>
          <a:srcRect l="-19263" r="-12491"/>
          <a:stretch>
            <a:fillRect/>
          </a:stretch>
        </p:blipFill>
        <p:spPr>
          <a:xfrm>
            <a:off x="0" y="1143001"/>
            <a:ext cx="9756775" cy="5828453"/>
          </a:xfrm>
        </p:spPr>
      </p:pic>
      <p:sp>
        <p:nvSpPr>
          <p:cNvPr id="5" name="Text Box 5"/>
          <p:cNvSpPr txBox="1">
            <a:spLocks noChangeArrowheads="1"/>
          </p:cNvSpPr>
          <p:nvPr/>
        </p:nvSpPr>
        <p:spPr bwMode="gray">
          <a:xfrm>
            <a:off x="237796" y="2877686"/>
            <a:ext cx="2271446" cy="984885"/>
          </a:xfrm>
          <a:prstGeom prst="rect">
            <a:avLst/>
          </a:prstGeom>
          <a:noFill/>
          <a:ln w="12700">
            <a:noFill/>
            <a:miter lim="800000"/>
            <a:headEnd/>
            <a:tailEnd type="none" w="med" len="lg"/>
          </a:ln>
        </p:spPr>
        <p:txBody>
          <a:bodyPr wrap="none" lIns="0" tIns="0" rIns="0" bIns="0">
            <a:prstTxWarp prst="textNoShape">
              <a:avLst/>
            </a:prstTxWarp>
            <a:spAutoFit/>
          </a:bodyPr>
          <a:lstStyle/>
          <a:p>
            <a:pPr algn="l">
              <a:buClr>
                <a:srgbClr val="F21C0A"/>
              </a:buClr>
              <a:buSzPct val="100000"/>
            </a:pPr>
            <a:r>
              <a:rPr lang="sv-SE" sz="2100" b="1" dirty="0" err="1">
                <a:latin typeface="Tahoma" charset="0"/>
                <a:ea typeface="Tahoma" charset="0"/>
                <a:cs typeface="Tahoma" charset="0"/>
              </a:rPr>
              <a:t>Renewable</a:t>
            </a:r>
            <a:endParaRPr lang="sv-SE" sz="2100" b="1" dirty="0">
              <a:latin typeface="Tahoma" charset="0"/>
              <a:ea typeface="Tahoma" charset="0"/>
              <a:cs typeface="Tahoma" charset="0"/>
            </a:endParaRPr>
          </a:p>
          <a:p>
            <a:pPr algn="l">
              <a:buClr>
                <a:srgbClr val="F21C0A"/>
              </a:buClr>
              <a:buSzPct val="100000"/>
            </a:pPr>
            <a:r>
              <a:rPr lang="sv-SE" sz="2100" dirty="0" err="1">
                <a:latin typeface="Tahoma" charset="0"/>
                <a:ea typeface="Tahoma" charset="0"/>
                <a:cs typeface="Tahoma" charset="0"/>
              </a:rPr>
              <a:t>Carbondioxide</a:t>
            </a:r>
            <a:r>
              <a:rPr lang="sv-SE" sz="2100" dirty="0">
                <a:latin typeface="Tahoma" charset="0"/>
                <a:ea typeface="Tahoma" charset="0"/>
                <a:cs typeface="Tahoma" charset="0"/>
              </a:rPr>
              <a:t>: </a:t>
            </a:r>
            <a:br>
              <a:rPr lang="sv-SE" sz="2100" dirty="0">
                <a:latin typeface="Tahoma" charset="0"/>
                <a:ea typeface="Tahoma" charset="0"/>
                <a:cs typeface="Tahoma" charset="0"/>
              </a:rPr>
            </a:br>
            <a:r>
              <a:rPr lang="sv-SE" sz="2100" dirty="0">
                <a:latin typeface="Tahoma" charset="0"/>
                <a:ea typeface="Tahoma" charset="0"/>
                <a:cs typeface="Tahoma" charset="0"/>
              </a:rPr>
              <a:t>- 120 000 </a:t>
            </a:r>
            <a:r>
              <a:rPr lang="sv-SE" sz="2100" dirty="0" err="1">
                <a:latin typeface="Tahoma" charset="0"/>
                <a:ea typeface="Tahoma" charset="0"/>
                <a:cs typeface="Tahoma" charset="0"/>
              </a:rPr>
              <a:t>ton/year</a:t>
            </a:r>
            <a:endParaRPr lang="sv-SE" sz="2100" dirty="0">
              <a:latin typeface="Tahoma" charset="0"/>
              <a:ea typeface="Tahoma" charset="0"/>
              <a:cs typeface="Tahoma" charset="0"/>
            </a:endParaRPr>
          </a:p>
        </p:txBody>
      </p:sp>
      <p:sp>
        <p:nvSpPr>
          <p:cNvPr id="6" name="Text Box 7"/>
          <p:cNvSpPr txBox="1">
            <a:spLocks noChangeArrowheads="1"/>
          </p:cNvSpPr>
          <p:nvPr/>
        </p:nvSpPr>
        <p:spPr bwMode="gray">
          <a:xfrm>
            <a:off x="7254920" y="5985934"/>
            <a:ext cx="2120929" cy="984885"/>
          </a:xfrm>
          <a:prstGeom prst="rect">
            <a:avLst/>
          </a:prstGeom>
          <a:noFill/>
          <a:ln w="12700">
            <a:noFill/>
            <a:miter lim="800000"/>
            <a:headEnd/>
            <a:tailEnd type="none" w="med" len="lg"/>
          </a:ln>
        </p:spPr>
        <p:txBody>
          <a:bodyPr wrap="none" lIns="0" tIns="0" rIns="0" bIns="0">
            <a:prstTxWarp prst="textNoShape">
              <a:avLst/>
            </a:prstTxWarp>
            <a:spAutoFit/>
          </a:bodyPr>
          <a:lstStyle/>
          <a:p>
            <a:pPr algn="l"/>
            <a:r>
              <a:rPr lang="sv-SE" sz="2100" b="1" dirty="0" err="1">
                <a:latin typeface="Tahoma" charset="0"/>
                <a:ea typeface="Tahoma" charset="0"/>
                <a:cs typeface="Tahoma" charset="0"/>
              </a:rPr>
              <a:t>Recyclable</a:t>
            </a:r>
            <a:endParaRPr lang="sv-SE" sz="2100" b="1" dirty="0">
              <a:latin typeface="Tahoma" charset="0"/>
              <a:ea typeface="Tahoma" charset="0"/>
              <a:cs typeface="Tahoma" charset="0"/>
            </a:endParaRPr>
          </a:p>
          <a:p>
            <a:pPr algn="l"/>
            <a:r>
              <a:rPr lang="sv-SE" sz="2100" dirty="0" err="1">
                <a:latin typeface="Tahoma" charset="0"/>
                <a:ea typeface="Tahoma" charset="0"/>
                <a:cs typeface="Tahoma" charset="0"/>
              </a:rPr>
              <a:t>Carbondioxide</a:t>
            </a:r>
            <a:r>
              <a:rPr lang="sv-SE" sz="2100" dirty="0">
                <a:latin typeface="Tahoma" charset="0"/>
                <a:ea typeface="Tahoma" charset="0"/>
                <a:cs typeface="Tahoma" charset="0"/>
              </a:rPr>
              <a:t>:</a:t>
            </a:r>
          </a:p>
          <a:p>
            <a:pPr algn="l"/>
            <a:r>
              <a:rPr lang="sv-SE" sz="2100" dirty="0">
                <a:latin typeface="Tahoma" charset="0"/>
                <a:ea typeface="Tahoma" charset="0"/>
                <a:cs typeface="Tahoma" charset="0"/>
              </a:rPr>
              <a:t>- 15 000 </a:t>
            </a:r>
            <a:r>
              <a:rPr lang="sv-SE" sz="2100" dirty="0" err="1">
                <a:latin typeface="Tahoma" charset="0"/>
                <a:ea typeface="Tahoma" charset="0"/>
                <a:cs typeface="Tahoma" charset="0"/>
              </a:rPr>
              <a:t>ton/year</a:t>
            </a:r>
            <a:endParaRPr lang="sv-SE" sz="2100" dirty="0">
              <a:latin typeface="Tahoma" charset="0"/>
              <a:ea typeface="Tahoma" charset="0"/>
              <a:cs typeface="Tahoma" charset="0"/>
            </a:endParaRPr>
          </a:p>
        </p:txBody>
      </p:sp>
      <p:sp>
        <p:nvSpPr>
          <p:cNvPr id="7" name="Text Box 7"/>
          <p:cNvSpPr txBox="1">
            <a:spLocks noChangeArrowheads="1"/>
          </p:cNvSpPr>
          <p:nvPr/>
        </p:nvSpPr>
        <p:spPr bwMode="gray">
          <a:xfrm>
            <a:off x="7398544" y="865835"/>
            <a:ext cx="2120929" cy="984885"/>
          </a:xfrm>
          <a:prstGeom prst="rect">
            <a:avLst/>
          </a:prstGeom>
          <a:noFill/>
          <a:ln w="12700">
            <a:noFill/>
            <a:miter lim="800000"/>
            <a:headEnd/>
            <a:tailEnd type="none" w="med" len="lg"/>
          </a:ln>
        </p:spPr>
        <p:txBody>
          <a:bodyPr wrap="none" lIns="0" tIns="0" rIns="0" bIns="0">
            <a:prstTxWarp prst="textNoShape">
              <a:avLst/>
            </a:prstTxWarp>
            <a:spAutoFit/>
          </a:bodyPr>
          <a:lstStyle/>
          <a:p>
            <a:pPr algn="l"/>
            <a:r>
              <a:rPr lang="sv-SE" sz="2100" b="1" dirty="0" err="1">
                <a:latin typeface="Tahoma" charset="0"/>
                <a:ea typeface="Tahoma" charset="0"/>
                <a:cs typeface="Tahoma" charset="0"/>
              </a:rPr>
              <a:t>Responsible</a:t>
            </a:r>
            <a:endParaRPr lang="sv-SE" sz="2100" b="1" dirty="0">
              <a:latin typeface="Tahoma" charset="0"/>
              <a:ea typeface="Tahoma" charset="0"/>
              <a:cs typeface="Tahoma" charset="0"/>
            </a:endParaRPr>
          </a:p>
          <a:p>
            <a:pPr algn="l"/>
            <a:r>
              <a:rPr lang="sv-SE" sz="2100" dirty="0" err="1">
                <a:latin typeface="Tahoma" charset="0"/>
                <a:ea typeface="Tahoma" charset="0"/>
                <a:cs typeface="Tahoma" charset="0"/>
              </a:rPr>
              <a:t>Carbondioxide</a:t>
            </a:r>
            <a:r>
              <a:rPr lang="sv-SE" sz="2100" dirty="0">
                <a:latin typeface="Tahoma" charset="0"/>
                <a:ea typeface="Tahoma" charset="0"/>
                <a:cs typeface="Tahoma" charset="0"/>
              </a:rPr>
              <a:t>:</a:t>
            </a:r>
          </a:p>
          <a:p>
            <a:pPr algn="l"/>
            <a:r>
              <a:rPr lang="sv-SE" sz="2100" dirty="0">
                <a:latin typeface="Tahoma" charset="0"/>
                <a:ea typeface="Tahoma" charset="0"/>
                <a:cs typeface="Tahoma" charset="0"/>
              </a:rPr>
              <a:t>- 30 000 </a:t>
            </a:r>
            <a:r>
              <a:rPr lang="sv-SE" sz="2100" dirty="0" err="1">
                <a:latin typeface="Tahoma" charset="0"/>
                <a:ea typeface="Tahoma" charset="0"/>
                <a:cs typeface="Tahoma" charset="0"/>
              </a:rPr>
              <a:t>ton/year</a:t>
            </a:r>
            <a:endParaRPr lang="sv-SE" sz="2100" dirty="0">
              <a:latin typeface="Tahoma" charset="0"/>
              <a:ea typeface="Tahoma" charset="0"/>
              <a:cs typeface="Tahoma" charset="0"/>
            </a:endParaRPr>
          </a:p>
        </p:txBody>
      </p:sp>
    </p:spTree>
    <p:extLst>
      <p:ext uri="{BB962C8B-B14F-4D97-AF65-F5344CB8AC3E}">
        <p14:creationId xmlns:p14="http://schemas.microsoft.com/office/powerpoint/2010/main" val="3362066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3"/>
          <p:cNvGrpSpPr>
            <a:grpSpLocks/>
          </p:cNvGrpSpPr>
          <p:nvPr/>
        </p:nvGrpSpPr>
        <p:grpSpPr bwMode="auto">
          <a:xfrm>
            <a:off x="4513938" y="6934201"/>
            <a:ext cx="5341691" cy="308372"/>
            <a:chOff x="0" y="0"/>
            <a:chExt cx="4485" cy="259"/>
          </a:xfrm>
        </p:grpSpPr>
        <p:sp>
          <p:nvSpPr>
            <p:cNvPr id="133129" name="AutoShape 1"/>
            <p:cNvSpPr>
              <a:spLocks/>
            </p:cNvSpPr>
            <p:nvPr/>
          </p:nvSpPr>
          <p:spPr bwMode="auto">
            <a:xfrm>
              <a:off x="0" y="0"/>
              <a:ext cx="4485" cy="259"/>
            </a:xfrm>
            <a:prstGeom prst="roundRect">
              <a:avLst>
                <a:gd name="adj" fmla="val 16667"/>
              </a:avLst>
            </a:prstGeom>
            <a:solidFill>
              <a:schemeClr val="accent1">
                <a:alpha val="49803"/>
              </a:schemeClr>
            </a:solidFill>
            <a:ln>
              <a:noFill/>
            </a:ln>
            <a:extLst>
              <a:ext uri="{91240B29-F687-4f45-9708-019B960494DF}">
                <a14:hiddenLine xmlns:a14="http://schemas.microsoft.com/office/drawing/2010/main" w="9525">
                  <a:solidFill>
                    <a:schemeClr val="tx1"/>
                  </a:solidFill>
                  <a:round/>
                  <a:headEnd/>
                  <a:tailEnd/>
                </a14:hiddenLine>
              </a:ext>
            </a:extLst>
          </p:spPr>
          <p:txBody>
            <a:bodyPr lIns="0" tIns="0" rIns="0" bIns="0"/>
            <a:lstStyle/>
            <a:p>
              <a:endParaRPr lang="en-US"/>
            </a:p>
          </p:txBody>
        </p:sp>
        <p:sp>
          <p:nvSpPr>
            <p:cNvPr id="133130" name="Rectangle 2"/>
            <p:cNvSpPr>
              <a:spLocks/>
            </p:cNvSpPr>
            <p:nvPr/>
          </p:nvSpPr>
          <p:spPr bwMode="auto">
            <a:xfrm>
              <a:off x="18" y="54"/>
              <a:ext cx="444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59637"/>
              <a:r>
                <a:rPr lang="en-US" sz="1200">
                  <a:solidFill>
                    <a:srgbClr val="FFFFFF"/>
                  </a:solidFill>
                  <a:latin typeface="Tahoma" charset="0"/>
                  <a:ea typeface="ＭＳ Ｐゴシック" charset="0"/>
                  <a:cs typeface="ＭＳ Ｐゴシック" charset="0"/>
                  <a:sym typeface="Tahoma" charset="0"/>
                </a:rPr>
                <a:t>ESS | Expression of Interest|  2013-04</a:t>
              </a:r>
            </a:p>
          </p:txBody>
        </p:sp>
      </p:grpSp>
      <p:sp>
        <p:nvSpPr>
          <p:cNvPr id="73733" name="Rectangle 5"/>
          <p:cNvSpPr>
            <a:spLocks noGrp="1" noChangeArrowheads="1"/>
          </p:cNvSpPr>
          <p:nvPr>
            <p:ph type="title"/>
          </p:nvPr>
        </p:nvSpPr>
        <p:spPr>
          <a:xfrm>
            <a:off x="384930" y="192867"/>
            <a:ext cx="9011857" cy="699232"/>
          </a:xfrm>
        </p:spPr>
        <p:txBody>
          <a:bodyPr>
            <a:normAutofit/>
          </a:bodyPr>
          <a:lstStyle/>
          <a:p>
            <a:pPr>
              <a:defRPr/>
            </a:pPr>
            <a:r>
              <a:rPr lang="en-US" b="1" dirty="0">
                <a:sym typeface="Helvetica" charset="0"/>
              </a:rPr>
              <a:t>In-kind Process for Construction </a:t>
            </a:r>
            <a:r>
              <a:rPr lang="en-US" b="1" dirty="0" smtClean="0">
                <a:sym typeface="Helvetica" charset="0"/>
              </a:rPr>
              <a:t>Begins</a:t>
            </a:r>
            <a:endParaRPr lang="en-US" b="1" dirty="0">
              <a:sym typeface="Helvetica" charset="0"/>
            </a:endParaRPr>
          </a:p>
        </p:txBody>
      </p:sp>
      <p:sp>
        <p:nvSpPr>
          <p:cNvPr id="133124" name="Rectangle 6"/>
          <p:cNvSpPr>
            <a:spLocks/>
          </p:cNvSpPr>
          <p:nvPr/>
        </p:nvSpPr>
        <p:spPr bwMode="auto">
          <a:xfrm>
            <a:off x="176239" y="1400319"/>
            <a:ext cx="5944339"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28064" tIns="28064" rIns="28064" bIns="28064"/>
          <a:lstStyle/>
          <a:p>
            <a:pPr marL="159032" indent="-159032">
              <a:spcBef>
                <a:spcPts val="1621"/>
              </a:spcBef>
              <a:buClr>
                <a:srgbClr val="000000"/>
              </a:buClr>
              <a:buSzPct val="125000"/>
              <a:buFont typeface="Helvetica" charset="0"/>
              <a:buChar char="•"/>
            </a:pPr>
            <a:r>
              <a:rPr lang="en-US" sz="1800" dirty="0">
                <a:solidFill>
                  <a:schemeClr val="tx1"/>
                </a:solidFill>
                <a:latin typeface="Arial"/>
                <a:ea typeface="ＭＳ Ｐゴシック" charset="0"/>
                <a:cs typeface="Arial"/>
                <a:sym typeface="Helvetica" charset="0"/>
              </a:rPr>
              <a:t>Call for </a:t>
            </a:r>
            <a:r>
              <a:rPr lang="en-US" sz="1800" b="1" dirty="0">
                <a:solidFill>
                  <a:schemeClr val="tx1"/>
                </a:solidFill>
                <a:latin typeface="Arial"/>
                <a:ea typeface="ＭＳ Ｐゴシック" charset="0"/>
                <a:cs typeface="Arial"/>
                <a:sym typeface="Helvetica" charset="0"/>
              </a:rPr>
              <a:t>Expressions of Interest </a:t>
            </a:r>
            <a:r>
              <a:rPr lang="en-US" sz="1800" dirty="0" smtClean="0">
                <a:solidFill>
                  <a:srgbClr val="FF0000"/>
                </a:solidFill>
                <a:latin typeface="Arial"/>
                <a:ea typeface="ＭＳ Ｐゴシック" charset="0"/>
                <a:cs typeface="Arial"/>
                <a:sym typeface="Helvetica" charset="0"/>
              </a:rPr>
              <a:t>(Uppsala-FREIA  has already submitted an EOI for ESS construction!)</a:t>
            </a:r>
            <a:endParaRPr lang="en-US" sz="1800" dirty="0">
              <a:solidFill>
                <a:srgbClr val="FF0000"/>
              </a:solidFill>
              <a:latin typeface="Arial"/>
              <a:ea typeface="ＭＳ Ｐゴシック" charset="0"/>
              <a:cs typeface="Arial"/>
              <a:sym typeface="Helvetica" charset="0"/>
            </a:endParaRPr>
          </a:p>
          <a:p>
            <a:pPr marL="159032" indent="-159032">
              <a:spcBef>
                <a:spcPts val="1621"/>
              </a:spcBef>
              <a:buClr>
                <a:srgbClr val="000000"/>
              </a:buClr>
              <a:buSzPct val="125000"/>
              <a:buFont typeface="Helvetica" charset="0"/>
              <a:buChar char="•"/>
            </a:pPr>
            <a:r>
              <a:rPr lang="en-US" sz="1800" dirty="0">
                <a:solidFill>
                  <a:schemeClr val="tx1"/>
                </a:solidFill>
                <a:latin typeface="Arial"/>
                <a:ea typeface="ＭＳ Ｐゴシック" charset="0"/>
                <a:cs typeface="Arial"/>
                <a:sym typeface="Helvetica" charset="0"/>
              </a:rPr>
              <a:t>Based on TDR, Project Plan &amp; Cost Book</a:t>
            </a:r>
          </a:p>
          <a:p>
            <a:pPr marL="159032" indent="-159032">
              <a:spcBef>
                <a:spcPts val="1621"/>
              </a:spcBef>
              <a:buClr>
                <a:srgbClr val="000000"/>
              </a:buClr>
              <a:buSzPct val="125000"/>
              <a:buFont typeface="Helvetica" charset="0"/>
              <a:buChar char="•"/>
            </a:pPr>
            <a:r>
              <a:rPr lang="en-US" sz="1800" dirty="0">
                <a:solidFill>
                  <a:schemeClr val="tx1"/>
                </a:solidFill>
                <a:latin typeface="Arial"/>
                <a:ea typeface="ＭＳ Ｐゴシック" charset="0"/>
                <a:cs typeface="Arial"/>
                <a:sym typeface="Helvetica" charset="0"/>
              </a:rPr>
              <a:t>May contribute </a:t>
            </a:r>
            <a:r>
              <a:rPr lang="ja-JP" altLang="en-US" sz="1800" dirty="0">
                <a:solidFill>
                  <a:schemeClr val="tx1"/>
                </a:solidFill>
                <a:latin typeface="Arial"/>
                <a:ea typeface="ＭＳ Ｐゴシック" charset="0"/>
                <a:cs typeface="Arial"/>
                <a:sym typeface="Helvetica" charset="0"/>
              </a:rPr>
              <a:t>“</a:t>
            </a:r>
            <a:r>
              <a:rPr lang="en-US" altLang="ja-JP" sz="1800" dirty="0">
                <a:solidFill>
                  <a:schemeClr val="tx1"/>
                </a:solidFill>
                <a:latin typeface="Arial"/>
                <a:cs typeface="Arial"/>
                <a:sym typeface="Helvetica" charset="0"/>
              </a:rPr>
              <a:t>component</a:t>
            </a:r>
            <a:r>
              <a:rPr lang="ja-JP" altLang="en-US" sz="1800" dirty="0">
                <a:solidFill>
                  <a:schemeClr val="tx1"/>
                </a:solidFill>
                <a:latin typeface="Arial"/>
                <a:ea typeface="ＭＳ Ｐゴシック" charset="0"/>
                <a:cs typeface="Arial"/>
                <a:sym typeface="Helvetica" charset="0"/>
              </a:rPr>
              <a:t>”</a:t>
            </a:r>
            <a:r>
              <a:rPr lang="en-US" altLang="ja-JP" sz="1800" dirty="0">
                <a:solidFill>
                  <a:schemeClr val="tx1"/>
                </a:solidFill>
                <a:latin typeface="Arial"/>
                <a:cs typeface="Arial"/>
                <a:sym typeface="Helvetica" charset="0"/>
              </a:rPr>
              <a:t> or </a:t>
            </a:r>
            <a:r>
              <a:rPr lang="ja-JP" altLang="en-US" sz="1800" dirty="0">
                <a:solidFill>
                  <a:schemeClr val="tx1"/>
                </a:solidFill>
                <a:latin typeface="Arial"/>
                <a:ea typeface="ＭＳ Ｐゴシック" charset="0"/>
                <a:cs typeface="Arial"/>
                <a:sym typeface="Helvetica" charset="0"/>
              </a:rPr>
              <a:t>“</a:t>
            </a:r>
            <a:r>
              <a:rPr lang="en-US" altLang="ja-JP" sz="1800" dirty="0">
                <a:solidFill>
                  <a:schemeClr val="tx1"/>
                </a:solidFill>
                <a:latin typeface="Arial"/>
                <a:cs typeface="Arial"/>
                <a:sym typeface="Helvetica" charset="0"/>
              </a:rPr>
              <a:t>work</a:t>
            </a:r>
            <a:r>
              <a:rPr lang="ja-JP" altLang="en-US" sz="1800" dirty="0">
                <a:solidFill>
                  <a:schemeClr val="tx1"/>
                </a:solidFill>
                <a:latin typeface="Arial"/>
                <a:ea typeface="ＭＳ Ｐゴシック" charset="0"/>
                <a:cs typeface="Arial"/>
                <a:sym typeface="Helvetica" charset="0"/>
              </a:rPr>
              <a:t>”</a:t>
            </a:r>
            <a:r>
              <a:rPr lang="en-US" altLang="ja-JP" sz="1800" dirty="0">
                <a:solidFill>
                  <a:schemeClr val="tx1"/>
                </a:solidFill>
                <a:latin typeface="Arial"/>
                <a:cs typeface="Arial"/>
                <a:sym typeface="Helvetica" charset="0"/>
              </a:rPr>
              <a:t>  </a:t>
            </a:r>
          </a:p>
          <a:p>
            <a:pPr marL="159032" indent="-159032">
              <a:spcBef>
                <a:spcPts val="1621"/>
              </a:spcBef>
              <a:buClr>
                <a:srgbClr val="000000"/>
              </a:buClr>
              <a:buSzPct val="125000"/>
              <a:buFont typeface="Helvetica" charset="0"/>
              <a:buChar char="•"/>
            </a:pPr>
            <a:r>
              <a:rPr lang="en-US" sz="1800" dirty="0">
                <a:solidFill>
                  <a:schemeClr val="tx1"/>
                </a:solidFill>
                <a:latin typeface="Arial"/>
                <a:cs typeface="Arial"/>
                <a:sym typeface="Helvetica" charset="0"/>
              </a:rPr>
              <a:t>Several calls; WPs will be released as they mature</a:t>
            </a:r>
          </a:p>
          <a:p>
            <a:pPr marL="159032" indent="-159032">
              <a:spcBef>
                <a:spcPts val="1621"/>
              </a:spcBef>
              <a:buClr>
                <a:srgbClr val="000000"/>
              </a:buClr>
              <a:buSzPct val="125000"/>
              <a:buFont typeface="Helvetica" charset="0"/>
              <a:buChar char="•"/>
            </a:pPr>
            <a:r>
              <a:rPr lang="en-US" sz="1800" dirty="0">
                <a:solidFill>
                  <a:schemeClr val="tx1"/>
                </a:solidFill>
                <a:latin typeface="Arial"/>
                <a:cs typeface="Arial"/>
                <a:sym typeface="Helvetica" charset="0"/>
              </a:rPr>
              <a:t>Slightly different for Accelerator, Target &amp; Instruments</a:t>
            </a:r>
          </a:p>
          <a:p>
            <a:pPr marL="159032" indent="-159032">
              <a:spcBef>
                <a:spcPts val="1621"/>
              </a:spcBef>
              <a:buClr>
                <a:srgbClr val="000000"/>
              </a:buClr>
              <a:buSzPct val="125000"/>
              <a:buFont typeface="Helvetica" charset="0"/>
              <a:buChar char="•"/>
            </a:pPr>
            <a:r>
              <a:rPr lang="en-US" sz="1800" dirty="0">
                <a:solidFill>
                  <a:schemeClr val="tx1"/>
                </a:solidFill>
                <a:latin typeface="Arial"/>
                <a:cs typeface="Arial"/>
                <a:sym typeface="Helvetica" charset="0"/>
              </a:rPr>
              <a:t>Competence of the team(s) responding, references</a:t>
            </a:r>
          </a:p>
          <a:p>
            <a:pPr marL="159032" indent="-159032">
              <a:spcBef>
                <a:spcPts val="1621"/>
              </a:spcBef>
              <a:buClr>
                <a:srgbClr val="000000"/>
              </a:buClr>
              <a:buSzPct val="125000"/>
              <a:buFont typeface="Helvetica" charset="0"/>
              <a:buChar char="•"/>
            </a:pPr>
            <a:r>
              <a:rPr lang="en-US" sz="1800" dirty="0">
                <a:solidFill>
                  <a:schemeClr val="tx1"/>
                </a:solidFill>
                <a:latin typeface="Arial"/>
                <a:cs typeface="Arial"/>
                <a:sym typeface="Helvetica" charset="0"/>
              </a:rPr>
              <a:t>We expect there will be partnering on Work Packages</a:t>
            </a:r>
          </a:p>
          <a:p>
            <a:pPr marL="159032" indent="-159032">
              <a:spcBef>
                <a:spcPts val="1621"/>
              </a:spcBef>
              <a:buClr>
                <a:srgbClr val="000000"/>
              </a:buClr>
              <a:buSzPct val="125000"/>
              <a:buFont typeface="Helvetica" charset="0"/>
              <a:buChar char="•"/>
            </a:pPr>
            <a:r>
              <a:rPr lang="en-US" sz="1800" dirty="0">
                <a:solidFill>
                  <a:schemeClr val="tx1"/>
                </a:solidFill>
                <a:latin typeface="Arial"/>
                <a:cs typeface="Arial"/>
                <a:sym typeface="Helvetica" charset="0"/>
              </a:rPr>
              <a:t>An Institution or Laboratory, Company, or a Combination</a:t>
            </a:r>
          </a:p>
          <a:p>
            <a:pPr marL="159032" indent="-159032">
              <a:spcBef>
                <a:spcPts val="1621"/>
              </a:spcBef>
              <a:buClr>
                <a:srgbClr val="000000"/>
              </a:buClr>
              <a:buSzPct val="125000"/>
              <a:buFont typeface="Helvetica" charset="0"/>
              <a:buChar char="•"/>
            </a:pPr>
            <a:r>
              <a:rPr lang="en-US" sz="1800" dirty="0">
                <a:solidFill>
                  <a:schemeClr val="tx1"/>
                </a:solidFill>
                <a:latin typeface="Arial"/>
                <a:cs typeface="Arial"/>
                <a:sym typeface="Helvetica" charset="0"/>
              </a:rPr>
              <a:t>After </a:t>
            </a:r>
            <a:r>
              <a:rPr lang="en-US" sz="1800" dirty="0" err="1">
                <a:solidFill>
                  <a:schemeClr val="tx1"/>
                </a:solidFill>
                <a:latin typeface="Arial"/>
                <a:cs typeface="Arial"/>
                <a:sym typeface="Helvetica" charset="0"/>
              </a:rPr>
              <a:t>EoI</a:t>
            </a:r>
            <a:r>
              <a:rPr lang="en-US" sz="1800" dirty="0">
                <a:solidFill>
                  <a:schemeClr val="tx1"/>
                </a:solidFill>
                <a:latin typeface="Arial"/>
                <a:cs typeface="Arial"/>
                <a:sym typeface="Helvetica" charset="0"/>
              </a:rPr>
              <a:t> response, a detailed discussions for IKC begin</a:t>
            </a:r>
          </a:p>
        </p:txBody>
      </p:sp>
      <p:grpSp>
        <p:nvGrpSpPr>
          <p:cNvPr id="133125" name="Group 9"/>
          <p:cNvGrpSpPr>
            <a:grpSpLocks/>
          </p:cNvGrpSpPr>
          <p:nvPr/>
        </p:nvGrpSpPr>
        <p:grpSpPr bwMode="auto">
          <a:xfrm>
            <a:off x="0" y="6391275"/>
            <a:ext cx="9756775" cy="923925"/>
            <a:chOff x="0" y="0"/>
            <a:chExt cx="8192" cy="776"/>
          </a:xfrm>
        </p:grpSpPr>
        <p:pic>
          <p:nvPicPr>
            <p:cNvPr id="73735" name="Picture 7"/>
            <p:cNvPicPr>
              <a:picLocks noChangeAspect="1" noChangeArrowheads="1"/>
            </p:cNvPicPr>
            <p:nvPr/>
          </p:nvPicPr>
          <p:blipFill>
            <a:blip r:embed="rId2">
              <a:extLst>
                <a:ext uri="{28A0092B-C50C-407E-A947-70E740481C1C}">
                  <a14:useLocalDpi xmlns:a14="http://schemas.microsoft.com/office/drawing/2010/main" val="0"/>
                </a:ext>
              </a:extLst>
            </a:blip>
            <a:srcRect t="23958" b="63411"/>
            <a:stretch>
              <a:fillRect/>
            </a:stretch>
          </p:blipFill>
          <p:spPr bwMode="auto">
            <a:xfrm>
              <a:off x="0" y="0"/>
              <a:ext cx="8192" cy="776"/>
            </a:xfrm>
            <a:prstGeom prst="rect">
              <a:avLst/>
            </a:prstGeom>
            <a:noFill/>
            <a:ln>
              <a:noFill/>
            </a:ln>
            <a:effectLst>
              <a:outerShdw blurRad="127000" dist="76199" dir="20880030" algn="ctr" rotWithShape="0">
                <a:schemeClr val="bg2">
                  <a:alpha val="56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3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48"/>
              <a:ext cx="1139"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133126" name="Rectangle 6"/>
          <p:cNvSpPr>
            <a:spLocks/>
          </p:cNvSpPr>
          <p:nvPr/>
        </p:nvSpPr>
        <p:spPr bwMode="auto">
          <a:xfrm>
            <a:off x="6822120" y="6477000"/>
            <a:ext cx="455443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30000"/>
              </a:lnSpc>
            </a:pPr>
            <a:endParaRPr lang="en-US" sz="1000" dirty="0">
              <a:solidFill>
                <a:srgbClr val="FFFFFF"/>
              </a:solidFill>
              <a:latin typeface="Helvetica" charset="0"/>
              <a:ea typeface="ＭＳ Ｐゴシック" charset="0"/>
              <a:cs typeface="ＭＳ Ｐゴシック" charset="0"/>
              <a:sym typeface="Helvetica" charset="0"/>
            </a:endParaRPr>
          </a:p>
        </p:txBody>
      </p:sp>
      <p:sp>
        <p:nvSpPr>
          <p:cNvPr id="12" name="Rectangle 11"/>
          <p:cNvSpPr/>
          <p:nvPr/>
        </p:nvSpPr>
        <p:spPr>
          <a:xfrm rot="443721">
            <a:off x="6235922" y="5954129"/>
            <a:ext cx="3221254" cy="584776"/>
          </a:xfrm>
          <a:prstGeom prst="rect">
            <a:avLst/>
          </a:prstGeom>
          <a:solidFill>
            <a:schemeClr val="accent6">
              <a:lumMod val="60000"/>
              <a:lumOff val="40000"/>
            </a:schemeClr>
          </a:solidFill>
        </p:spPr>
        <p:txBody>
          <a:bodyPr wrap="none">
            <a:spAutoFit/>
          </a:bodyPr>
          <a:lstStyle/>
          <a:p>
            <a:r>
              <a:rPr lang="en-US" sz="1600" dirty="0">
                <a:solidFill>
                  <a:srgbClr val="0094CA"/>
                </a:solidFill>
                <a:sym typeface="Helvetica" charset="0"/>
              </a:rPr>
              <a:t>- </a:t>
            </a:r>
            <a:r>
              <a:rPr lang="en-US" sz="1600" dirty="0" smtClean="0">
                <a:solidFill>
                  <a:srgbClr val="0094CA"/>
                </a:solidFill>
                <a:sym typeface="Helvetica" charset="0"/>
              </a:rPr>
              <a:t>Allen Weeks</a:t>
            </a:r>
          </a:p>
          <a:p>
            <a:r>
              <a:rPr lang="en-US" sz="1600" dirty="0" smtClean="0">
                <a:solidFill>
                  <a:srgbClr val="0094CA"/>
                </a:solidFill>
                <a:sym typeface="Helvetica" charset="0"/>
              </a:rPr>
              <a:t>Head of Communications @ ESS </a:t>
            </a:r>
          </a:p>
        </p:txBody>
      </p:sp>
      <p:pic>
        <p:nvPicPr>
          <p:cNvPr id="15" name="Picture 14" descr="documents.jpg"/>
          <p:cNvPicPr>
            <a:picLocks noChangeAspect="1"/>
          </p:cNvPicPr>
          <p:nvPr/>
        </p:nvPicPr>
        <p:blipFill rotWithShape="1">
          <a:blip r:embed="rId4">
            <a:extLst>
              <a:ext uri="{28A0092B-C50C-407E-A947-70E740481C1C}">
                <a14:useLocalDpi xmlns:a14="http://schemas.microsoft.com/office/drawing/2010/main" val="0"/>
              </a:ext>
            </a:extLst>
          </a:blip>
          <a:srcRect l="9501" r="9745"/>
          <a:stretch/>
        </p:blipFill>
        <p:spPr>
          <a:xfrm>
            <a:off x="6234415" y="1223151"/>
            <a:ext cx="3341453" cy="3104259"/>
          </a:xfrm>
          <a:prstGeom prst="rect">
            <a:avLst/>
          </a:prstGeom>
        </p:spPr>
      </p:pic>
    </p:spTree>
    <p:extLst>
      <p:ext uri="{BB962C8B-B14F-4D97-AF65-F5344CB8AC3E}">
        <p14:creationId xmlns:p14="http://schemas.microsoft.com/office/powerpoint/2010/main" val="227597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Headlines</a:t>
            </a:r>
            <a:endParaRPr lang="en-US" dirty="0"/>
          </a:p>
        </p:txBody>
      </p:sp>
      <p:sp>
        <p:nvSpPr>
          <p:cNvPr id="9" name="Content Placeholder 8"/>
          <p:cNvSpPr>
            <a:spLocks noGrp="1"/>
          </p:cNvSpPr>
          <p:nvPr>
            <p:ph idx="1"/>
          </p:nvPr>
        </p:nvSpPr>
        <p:spPr/>
        <p:txBody>
          <a:bodyPr>
            <a:normAutofit fontScale="92500" lnSpcReduction="20000"/>
          </a:bodyPr>
          <a:lstStyle/>
          <a:p>
            <a:r>
              <a:rPr lang="en-US" sz="2600" dirty="0" smtClean="0"/>
              <a:t>The ESS Accelerator Design answers ESS need, is hold a lot of potential for </a:t>
            </a:r>
            <a:r>
              <a:rPr lang="en-US" sz="2600" dirty="0"/>
              <a:t>a long life </a:t>
            </a:r>
            <a:r>
              <a:rPr lang="en-US" sz="2600" dirty="0" smtClean="0"/>
              <a:t>with many upgrades – maybe even a neutrino beam…</a:t>
            </a:r>
            <a:endParaRPr lang="en-US" sz="2600" dirty="0"/>
          </a:p>
          <a:p>
            <a:r>
              <a:rPr lang="en-US" sz="2600" dirty="0" smtClean="0"/>
              <a:t>The </a:t>
            </a:r>
            <a:r>
              <a:rPr lang="en-US" sz="2600" dirty="0"/>
              <a:t>ESS partners (collaborations) are essential for the project</a:t>
            </a:r>
          </a:p>
          <a:p>
            <a:r>
              <a:rPr lang="en-US" sz="2600" dirty="0"/>
              <a:t>A large part of the contributions will come as in-kind from the member </a:t>
            </a:r>
            <a:r>
              <a:rPr lang="en-US" sz="2600" dirty="0" smtClean="0"/>
              <a:t>states</a:t>
            </a:r>
            <a:endParaRPr lang="en-US" sz="2600" dirty="0"/>
          </a:p>
          <a:p>
            <a:r>
              <a:rPr lang="en-US" sz="2600" dirty="0" smtClean="0"/>
              <a:t>We are building ESS together!</a:t>
            </a:r>
          </a:p>
          <a:p>
            <a:endParaRPr lang="en-US" sz="2600" dirty="0" smtClean="0"/>
          </a:p>
          <a:p>
            <a:r>
              <a:rPr lang="en-US" sz="2600" dirty="0"/>
              <a:t>Many thanks to Uppsala University for important support and contributions – looking forward to continue and further evolve our collaboration!</a:t>
            </a:r>
          </a:p>
          <a:p>
            <a:r>
              <a:rPr lang="en-US" sz="2600" dirty="0"/>
              <a:t>Many thanks to TIARA for helping to </a:t>
            </a:r>
            <a:r>
              <a:rPr lang="en-US" sz="2600" dirty="0" smtClean="0"/>
              <a:t>make the </a:t>
            </a:r>
            <a:r>
              <a:rPr lang="en-US" sz="2600" dirty="0"/>
              <a:t>ESS accelerator collaborative construction </a:t>
            </a:r>
            <a:r>
              <a:rPr lang="en-US" sz="2600" dirty="0" smtClean="0"/>
              <a:t>project possible</a:t>
            </a:r>
            <a:r>
              <a:rPr lang="en-US" sz="2600" dirty="0"/>
              <a:t>!</a:t>
            </a:r>
          </a:p>
          <a:p>
            <a:endParaRPr lang="en-US" sz="2600" dirty="0"/>
          </a:p>
          <a:p>
            <a:endParaRPr lang="en-US" sz="2600" dirty="0"/>
          </a:p>
          <a:p>
            <a:endParaRPr lang="en-US" sz="2600" dirty="0"/>
          </a:p>
          <a:p>
            <a:endParaRPr lang="en-US" sz="2600" dirty="0"/>
          </a:p>
        </p:txBody>
      </p:sp>
      <p:sp>
        <p:nvSpPr>
          <p:cNvPr id="4" name="Slide Number Placeholder 3"/>
          <p:cNvSpPr>
            <a:spLocks noGrp="1"/>
          </p:cNvSpPr>
          <p:nvPr>
            <p:ph type="sldNum" sz="quarter" idx="4294967295"/>
          </p:nvPr>
        </p:nvSpPr>
        <p:spPr>
          <a:xfrm>
            <a:off x="9106323" y="6908800"/>
            <a:ext cx="650452" cy="243840"/>
          </a:xfrm>
          <a:prstGeom prst="rect">
            <a:avLst/>
          </a:prstGeom>
        </p:spPr>
        <p:txBody>
          <a:bodyPr/>
          <a:lstStyle/>
          <a:p>
            <a:fld id="{EBC1A489-E06D-A94D-983A-07195E472E74}" type="slidenum">
              <a:rPr lang="en-US" smtClean="0"/>
              <a:pPr/>
              <a:t>22</a:t>
            </a:fld>
            <a:endParaRPr lang="en-US"/>
          </a:p>
        </p:txBody>
      </p:sp>
    </p:spTree>
    <p:extLst>
      <p:ext uri="{BB962C8B-B14F-4D97-AF65-F5344CB8AC3E}">
        <p14:creationId xmlns:p14="http://schemas.microsoft.com/office/powerpoint/2010/main" val="3673483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reds render_board mee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132"/>
            <a:ext cx="9783088" cy="6980913"/>
          </a:xfrm>
          <a:prstGeom prst="rect">
            <a:avLst/>
          </a:prstGeom>
        </p:spPr>
      </p:pic>
      <p:sp>
        <p:nvSpPr>
          <p:cNvPr id="6" name="Rectangle 9"/>
          <p:cNvSpPr>
            <a:spLocks/>
          </p:cNvSpPr>
          <p:nvPr/>
        </p:nvSpPr>
        <p:spPr bwMode="auto">
          <a:xfrm>
            <a:off x="1604280" y="6539065"/>
            <a:ext cx="2098082" cy="63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61660" bIns="0"/>
          <a:lstStyle/>
          <a:p>
            <a:pPr marL="60968" algn="r"/>
            <a:r>
              <a:rPr lang="en-US" sz="3400" dirty="0">
                <a:solidFill>
                  <a:srgbClr val="005A7C"/>
                </a:solidFill>
                <a:latin typeface="Arial"/>
                <a:ea typeface="ＭＳ Ｐゴシック" charset="0"/>
                <a:cs typeface="Arial"/>
                <a:sym typeface="Helvetica" charset="0"/>
              </a:rPr>
              <a:t>Welcome</a:t>
            </a:r>
          </a:p>
        </p:txBody>
      </p:sp>
      <p:pic>
        <p:nvPicPr>
          <p:cNvPr id="1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418" y="-119328"/>
            <a:ext cx="1852219" cy="97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36811300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3"/>
          <p:cNvSpPr>
            <a:spLocks noGrp="1"/>
          </p:cNvSpPr>
          <p:nvPr>
            <p:ph type="sldNum" sz="quarter" idx="4294967295"/>
          </p:nvPr>
        </p:nvSpPr>
        <p:spPr>
          <a:xfrm>
            <a:off x="9489988" y="7048500"/>
            <a:ext cx="257259" cy="266700"/>
          </a:xfrm>
          <a:prstGeom prst="rect">
            <a:avLst/>
          </a:prstGeom>
        </p:spPr>
        <p:txBody>
          <a:bodyPr lIns="68589" tIns="34295" rIns="68589" bIns="34295"/>
          <a:lstStyle/>
          <a:p>
            <a:fld id="{E5C060DA-A6A9-3C45-8632-B07753790201}" type="slidenum">
              <a:rPr lang="en-US"/>
              <a:pPr/>
              <a:t>24</a:t>
            </a:fld>
            <a:endParaRPr lang="en-US"/>
          </a:p>
        </p:txBody>
      </p:sp>
      <p:sp>
        <p:nvSpPr>
          <p:cNvPr id="13313" name="Rectangle 1"/>
          <p:cNvSpPr>
            <a:spLocks noGrp="1" noChangeArrowheads="1"/>
          </p:cNvSpPr>
          <p:nvPr>
            <p:ph type="title"/>
          </p:nvPr>
        </p:nvSpPr>
        <p:spPr>
          <a:ln/>
        </p:spPr>
        <p:txBody>
          <a:bodyPr/>
          <a:lstStyle/>
          <a:p>
            <a:r>
              <a:rPr lang="en-US"/>
              <a:t>Elliptical cavities</a:t>
            </a:r>
          </a:p>
        </p:txBody>
      </p:sp>
      <p:sp>
        <p:nvSpPr>
          <p:cNvPr id="13314" name="Rectangle 2"/>
          <p:cNvSpPr>
            <a:spLocks noGrp="1" noChangeArrowheads="1"/>
          </p:cNvSpPr>
          <p:nvPr>
            <p:ph type="body" idx="1"/>
          </p:nvPr>
        </p:nvSpPr>
        <p:spPr>
          <a:xfrm>
            <a:off x="266787" y="1724025"/>
            <a:ext cx="4611601" cy="4210050"/>
          </a:xfrm>
          <a:ln/>
        </p:spPr>
        <p:txBody>
          <a:bodyPr/>
          <a:lstStyle/>
          <a:p>
            <a:r>
              <a:rPr lang="en-US"/>
              <a:t>CEA</a:t>
            </a:r>
          </a:p>
          <a:p>
            <a:r>
              <a:rPr lang="en-US"/>
              <a:t>IPNO</a:t>
            </a:r>
          </a:p>
          <a:p>
            <a:pPr lvl="1">
              <a:buFont typeface="Gill Sans" charset="0"/>
              <a:buChar char="•"/>
            </a:pPr>
            <a:r>
              <a:rPr lang="en-US">
                <a:latin typeface="Gill Sans" charset="0"/>
                <a:cs typeface="Gill Sans" charset="0"/>
                <a:sym typeface="Gill Sans" charset="0"/>
              </a:rPr>
              <a:t>The prototyping activities at Orsay/Saclay is planned</a:t>
            </a:r>
            <a:endParaRPr lang="en-US">
              <a:latin typeface="Gill Sans" charset="0"/>
              <a:sym typeface="Gill Sans" charset="0"/>
            </a:endParaRPr>
          </a:p>
          <a:p>
            <a:pPr lvl="2"/>
            <a:r>
              <a:rPr lang="en-US"/>
              <a:t>Two cavities to be prototyped</a:t>
            </a:r>
          </a:p>
          <a:p>
            <a:pPr lvl="2"/>
            <a:r>
              <a:rPr lang="en-US"/>
              <a:t>Niobium is provided</a:t>
            </a:r>
          </a:p>
          <a:p>
            <a:pPr lvl="2"/>
            <a:r>
              <a:rPr lang="en-US"/>
              <a:t>Clean room 50% complete</a:t>
            </a:r>
          </a:p>
          <a:p>
            <a:pPr lvl="2"/>
            <a:endParaRPr lang="en-US"/>
          </a:p>
          <a:p>
            <a:pPr lvl="1"/>
            <a:r>
              <a:rPr lang="en-US">
                <a:cs typeface="Lucida Grande" charset="0"/>
              </a:rPr>
              <a:t>An ESS PhD student at Lund Uni. is designing a medium β cavity</a:t>
            </a:r>
            <a:endParaRPr lang="en-US"/>
          </a:p>
        </p:txBody>
      </p:sp>
      <p:pic>
        <p:nvPicPr>
          <p:cNvPr id="1331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5629917" y="1471613"/>
            <a:ext cx="3744544"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aphicFrame>
        <p:nvGraphicFramePr>
          <p:cNvPr id="13316" name="Group 4"/>
          <p:cNvGraphicFramePr>
            <a:graphicFrameLocks noGrp="1"/>
          </p:cNvGraphicFramePr>
          <p:nvPr>
            <p:extLst>
              <p:ext uri="{D42A27DB-BD31-4B8C-83A1-F6EECF244321}">
                <p14:modId xmlns:p14="http://schemas.microsoft.com/office/powerpoint/2010/main" val="230851295"/>
              </p:ext>
            </p:extLst>
          </p:nvPr>
        </p:nvGraphicFramePr>
        <p:xfrm>
          <a:off x="5217826" y="4289686"/>
          <a:ext cx="4139960" cy="1312069"/>
        </p:xfrm>
        <a:graphic>
          <a:graphicData uri="http://schemas.openxmlformats.org/drawingml/2006/table">
            <a:tbl>
              <a:tblPr/>
              <a:tblGrid>
                <a:gridCol w="515708"/>
                <a:gridCol w="1000451"/>
                <a:gridCol w="1138608"/>
                <a:gridCol w="825372"/>
                <a:gridCol w="659821"/>
              </a:tblGrid>
              <a:tr h="607219">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FFFFFF"/>
                          </a:solidFill>
                          <a:effectLst/>
                          <a:latin typeface="Gill Sans Light" charset="0"/>
                          <a:ea typeface="ヒラギノ角ゴ ProN W3" charset="0"/>
                          <a:cs typeface="Lucida Grande" charset="0"/>
                          <a:sym typeface="Gill Sans Light" charset="0"/>
                        </a:rPr>
                        <a:t>βg</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rPr>
                        <a:t>E</a:t>
                      </a:r>
                      <a:r>
                        <a:rPr kumimoji="0" lang="en-US" sz="1500" b="0" i="0" u="none" strike="noStrike" cap="none" normalizeH="0" baseline="-6000">
                          <a:ln>
                            <a:noFill/>
                          </a:ln>
                          <a:solidFill>
                            <a:srgbClr val="FFFFFF"/>
                          </a:solidFill>
                          <a:effectLst/>
                          <a:latin typeface="Gill Sans Light" charset="0"/>
                          <a:ea typeface="ヒラギノ角ゴ ProN W3" charset="0"/>
                          <a:cs typeface="ヒラギノ角ゴ ProN W3" charset="0"/>
                          <a:sym typeface="Gill Sans Light" charset="0"/>
                        </a:rPr>
                        <a:t>acc</a:t>
                      </a:r>
                      <a:r>
                        <a:rPr kumimoji="0" lang="en-US" sz="15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rPr>
                        <a:t> (MV/m)</a:t>
                      </a:r>
                    </a:p>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rPr>
                        <a:t>Ver. Test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rPr>
                        <a:t>E</a:t>
                      </a:r>
                      <a:r>
                        <a:rPr kumimoji="0" lang="en-US" sz="1500" b="0" i="0" u="none" strike="noStrike" cap="none" normalizeH="0" baseline="-6000">
                          <a:ln>
                            <a:noFill/>
                          </a:ln>
                          <a:solidFill>
                            <a:srgbClr val="FFFFFF"/>
                          </a:solidFill>
                          <a:effectLst/>
                          <a:latin typeface="Gill Sans Light" charset="0"/>
                          <a:ea typeface="ヒラギノ角ゴ ProN W3" charset="0"/>
                          <a:cs typeface="ヒラギノ角ゴ ProN W3" charset="0"/>
                          <a:sym typeface="Gill Sans Light" charset="0"/>
                        </a:rPr>
                        <a:t>acc</a:t>
                      </a:r>
                      <a:r>
                        <a:rPr kumimoji="0" lang="en-US" sz="1500" b="0" i="0" u="none" strike="noStrike" cap="none" normalizeH="0" baseline="32000">
                          <a:ln>
                            <a:noFill/>
                          </a:ln>
                          <a:solidFill>
                            <a:srgbClr val="FFFFFF"/>
                          </a:solidFill>
                          <a:effectLst/>
                          <a:latin typeface="Gill Sans Light" charset="0"/>
                          <a:ea typeface="ヒラギノ角ゴ ProN W3" charset="0"/>
                          <a:cs typeface="ヒラギノ角ゴ ProN W3" charset="0"/>
                          <a:sym typeface="Gill Sans Light" charset="0"/>
                        </a:rPr>
                        <a:t>*</a:t>
                      </a:r>
                      <a:r>
                        <a:rPr kumimoji="0" lang="en-US" sz="15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rPr>
                        <a:t> (MV/m)</a:t>
                      </a:r>
                    </a:p>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rPr>
                        <a:t>linac</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rPr>
                        <a:t>Q</a:t>
                      </a:r>
                      <a:r>
                        <a:rPr kumimoji="0" lang="en-US" sz="1500" b="0" i="0" u="none" strike="noStrike" cap="none" normalizeH="0" baseline="-6000">
                          <a:ln>
                            <a:noFill/>
                          </a:ln>
                          <a:solidFill>
                            <a:srgbClr val="FFFFFF"/>
                          </a:solidFill>
                          <a:effectLst/>
                          <a:latin typeface="Gill Sans Light" charset="0"/>
                          <a:ea typeface="ヒラギノ角ゴ ProN W3" charset="0"/>
                          <a:cs typeface="ヒラギノ角ゴ ProN W3" charset="0"/>
                          <a:sym typeface="Gill Sans Light" charset="0"/>
                        </a:rPr>
                        <a:t>0</a:t>
                      </a:r>
                      <a:r>
                        <a:rPr kumimoji="0" lang="en-US" sz="15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rPr>
                        <a:t> @ E</a:t>
                      </a:r>
                      <a:r>
                        <a:rPr kumimoji="0" lang="en-US" sz="1500" b="0" i="0" u="none" strike="noStrike" cap="none" normalizeH="0" baseline="-6000">
                          <a:ln>
                            <a:noFill/>
                          </a:ln>
                          <a:solidFill>
                            <a:srgbClr val="FFFFFF"/>
                          </a:solidFill>
                          <a:effectLst/>
                          <a:latin typeface="Gill Sans Light" charset="0"/>
                          <a:ea typeface="ヒラギノ角ゴ ProN W3" charset="0"/>
                          <a:cs typeface="ヒラギノ角ゴ ProN W3" charset="0"/>
                          <a:sym typeface="Gill Sans Light" charset="0"/>
                        </a:rPr>
                        <a:t>acc</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rPr>
                        <a:t>N Cells</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r>
              <a:tr h="352425">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4D6165"/>
                          </a:solidFill>
                          <a:effectLst/>
                          <a:latin typeface="Gill Sans Light" charset="0"/>
                          <a:ea typeface="ヒラギノ角ゴ ProN W3" charset="0"/>
                          <a:cs typeface="ヒラギノ角ゴ ProN W3" charset="0"/>
                          <a:sym typeface="Gill Sans Light" charset="0"/>
                        </a:rPr>
                        <a:t>0.67</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4D6165"/>
                          </a:solidFill>
                          <a:effectLst/>
                          <a:latin typeface="Gill Sans Light" charset="0"/>
                          <a:ea typeface="ヒラギノ角ゴ ProN W3" charset="0"/>
                          <a:cs typeface="ヒラギノ角ゴ ProN W3" charset="0"/>
                          <a:sym typeface="Gill Sans Light" charset="0"/>
                        </a:rPr>
                        <a:t>17</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4D6165"/>
                          </a:solidFill>
                          <a:effectLst/>
                          <a:latin typeface="Gill Sans Light" charset="0"/>
                          <a:ea typeface="ヒラギノ角ゴ ProN W3" charset="0"/>
                          <a:cs typeface="ヒラギノ角ゴ ProN W3" charset="0"/>
                          <a:sym typeface="Gill Sans Light" charset="0"/>
                        </a:rPr>
                        <a:t>16.7</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4D6165"/>
                          </a:solidFill>
                          <a:effectLst/>
                          <a:latin typeface="Gill Sans Light" charset="0"/>
                          <a:ea typeface="ヒラギノ角ゴ ProN W3" charset="0"/>
                          <a:cs typeface="ヒラギノ角ゴ ProN W3" charset="0"/>
                          <a:sym typeface="Gill Sans Light" charset="0"/>
                        </a:rPr>
                        <a:t>5 × 10</a:t>
                      </a:r>
                      <a:r>
                        <a:rPr kumimoji="0" lang="en-US" sz="1500" b="0" i="0" u="none" strike="noStrike" cap="none" normalizeH="0" baseline="32000">
                          <a:ln>
                            <a:noFill/>
                          </a:ln>
                          <a:solidFill>
                            <a:srgbClr val="4D6165"/>
                          </a:solidFill>
                          <a:effectLst/>
                          <a:latin typeface="Gill Sans Light" charset="0"/>
                          <a:ea typeface="ヒラギノ角ゴ ProN W3" charset="0"/>
                          <a:cs typeface="ヒラギノ角ゴ ProN W3" charset="0"/>
                          <a:sym typeface="Gill Sans Light" charset="0"/>
                        </a:rPr>
                        <a:t>9</a:t>
                      </a:r>
                      <a:r>
                        <a:rPr kumimoji="0" lang="en-US" sz="1500" b="0" i="0" u="none" strike="noStrike" cap="none" normalizeH="0" baseline="0">
                          <a:ln>
                            <a:noFill/>
                          </a:ln>
                          <a:solidFill>
                            <a:srgbClr val="4D6165"/>
                          </a:solidFill>
                          <a:effectLst/>
                          <a:latin typeface="Gill Sans Light" charset="0"/>
                          <a:ea typeface="ヒラギノ角ゴ ProN W3" charset="0"/>
                          <a:cs typeface="ヒラギノ角ゴ ProN W3" charset="0"/>
                          <a:sym typeface="Gill Sans Light" charset="0"/>
                        </a:rPr>
                        <a:t> </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4D6165"/>
                          </a:solidFill>
                          <a:effectLst/>
                          <a:latin typeface="Gill Sans Light" charset="0"/>
                          <a:ea typeface="ヒラギノ角ゴ ProN W3" charset="0"/>
                          <a:cs typeface="ヒラギノ角ゴ ProN W3" charset="0"/>
                          <a:sym typeface="Gill Sans Light" charset="0"/>
                        </a:rPr>
                        <a:t>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425">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4D6165"/>
                          </a:solidFill>
                          <a:effectLst/>
                          <a:latin typeface="Gill Sans Light" charset="0"/>
                          <a:ea typeface="ヒラギノ角ゴ ProN W3" charset="0"/>
                          <a:cs typeface="ヒラギノ角ゴ ProN W3" charset="0"/>
                          <a:sym typeface="Gill Sans Light" charset="0"/>
                        </a:rPr>
                        <a:t>0.86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4D6165"/>
                          </a:solidFill>
                          <a:effectLst/>
                          <a:latin typeface="Gill Sans Light" charset="0"/>
                          <a:ea typeface="ヒラギノ角ゴ ProN W3" charset="0"/>
                          <a:cs typeface="ヒラギノ角ゴ ProN W3" charset="0"/>
                          <a:sym typeface="Gill Sans Light" charset="0"/>
                        </a:rPr>
                        <a:t>20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4D6165"/>
                          </a:solidFill>
                          <a:effectLst/>
                          <a:latin typeface="Gill Sans Light" charset="0"/>
                          <a:ea typeface="ヒラギノ角ゴ ProN W3" charset="0"/>
                          <a:cs typeface="ヒラギノ角ゴ ProN W3" charset="0"/>
                          <a:sym typeface="Gill Sans Light" charset="0"/>
                        </a:rPr>
                        <a:t>19.9</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a:ln>
                            <a:noFill/>
                          </a:ln>
                          <a:solidFill>
                            <a:srgbClr val="4D6165"/>
                          </a:solidFill>
                          <a:effectLst/>
                          <a:latin typeface="Gill Sans Light" charset="0"/>
                          <a:ea typeface="ヒラギノ角ゴ ProN W3" charset="0"/>
                          <a:cs typeface="ヒラギノ角ゴ ProN W3" charset="0"/>
                          <a:sym typeface="Gill Sans Light" charset="0"/>
                        </a:rPr>
                        <a:t>6 × 10</a:t>
                      </a:r>
                      <a:r>
                        <a:rPr kumimoji="0" lang="en-US" sz="1500" b="0" i="0" u="none" strike="noStrike" cap="none" normalizeH="0" baseline="32000">
                          <a:ln>
                            <a:noFill/>
                          </a:ln>
                          <a:solidFill>
                            <a:srgbClr val="4D6165"/>
                          </a:solidFill>
                          <a:effectLst/>
                          <a:latin typeface="Gill Sans Light" charset="0"/>
                          <a:ea typeface="ヒラギノ角ゴ ProN W3" charset="0"/>
                          <a:cs typeface="ヒラギノ角ゴ ProN W3" charset="0"/>
                          <a:sym typeface="Gill Sans Light" charset="0"/>
                        </a:rPr>
                        <a:t>9</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500" b="0" i="0" u="none" strike="noStrike" cap="none" normalizeH="0" baseline="0" dirty="0">
                          <a:ln>
                            <a:noFill/>
                          </a:ln>
                          <a:solidFill>
                            <a:srgbClr val="4D6165"/>
                          </a:solidFill>
                          <a:effectLst/>
                          <a:latin typeface="Gill Sans Light" charset="0"/>
                          <a:ea typeface="ヒラギノ角ゴ ProN W3" charset="0"/>
                          <a:cs typeface="ヒラギノ角ゴ ProN W3" charset="0"/>
                          <a:sym typeface="Gill Sans Light" charset="0"/>
                        </a:rPr>
                        <a:t>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bl>
          </a:graphicData>
        </a:graphic>
      </p:graphicFrame>
      <p:sp>
        <p:nvSpPr>
          <p:cNvPr id="13370" name="Rectangle 58"/>
          <p:cNvSpPr>
            <a:spLocks/>
          </p:cNvSpPr>
          <p:nvPr/>
        </p:nvSpPr>
        <p:spPr bwMode="auto">
          <a:xfrm>
            <a:off x="5725297" y="5800725"/>
            <a:ext cx="3153801"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dirty="0">
                <a:solidFill>
                  <a:srgbClr val="4D4D4D"/>
                </a:solidFill>
                <a:ea typeface="ＭＳ Ｐゴシック" charset="0"/>
                <a:cs typeface="Gill Sans Light" charset="0"/>
              </a:rPr>
              <a:t>* New design with higher peak surface </a:t>
            </a:r>
            <a:r>
              <a:rPr lang="en-US" sz="1400" dirty="0" smtClean="0">
                <a:solidFill>
                  <a:srgbClr val="4D4D4D"/>
                </a:solidFill>
                <a:ea typeface="ＭＳ Ｐゴシック" charset="0"/>
                <a:cs typeface="Gill Sans Light" charset="0"/>
              </a:rPr>
              <a:t>field!</a:t>
            </a:r>
            <a:endParaRPr lang="en-US" sz="1400" dirty="0">
              <a:solidFill>
                <a:srgbClr val="4D4D4D"/>
              </a:solidFill>
              <a:ea typeface="ＭＳ Ｐゴシック" charset="0"/>
              <a:cs typeface="Gill Sans Light" charset="0"/>
            </a:endParaRPr>
          </a:p>
        </p:txBody>
      </p:sp>
    </p:spTree>
    <p:extLst>
      <p:ext uri="{BB962C8B-B14F-4D97-AF65-F5344CB8AC3E}">
        <p14:creationId xmlns:p14="http://schemas.microsoft.com/office/powerpoint/2010/main" val="824663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5" name="Rectangle 4"/>
          <p:cNvSpPr>
            <a:spLocks/>
          </p:cNvSpPr>
          <p:nvPr/>
        </p:nvSpPr>
        <p:spPr bwMode="auto">
          <a:xfrm>
            <a:off x="-47339" y="1028304"/>
            <a:ext cx="3308634" cy="76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p>
            <a:pPr algn="ctr"/>
            <a:r>
              <a:rPr lang="en-US" sz="1800" b="1">
                <a:solidFill>
                  <a:srgbClr val="0094CA"/>
                </a:solidFill>
                <a:ea typeface="ＭＳ Ｐゴシック" charset="0"/>
                <a:sym typeface="Helvetica" charset="0"/>
              </a:rPr>
              <a:t>Charge neutral</a:t>
            </a:r>
            <a:r>
              <a:rPr lang="en-US" sz="1800">
                <a:solidFill>
                  <a:srgbClr val="0094CA"/>
                </a:solidFill>
                <a:ea typeface="ＭＳ Ｐゴシック" charset="0"/>
                <a:sym typeface="Helvetica" charset="0"/>
              </a:rPr>
              <a:t> </a:t>
            </a:r>
          </a:p>
          <a:p>
            <a:pPr algn="ctr"/>
            <a:r>
              <a:rPr lang="en-US" sz="1800">
                <a:solidFill>
                  <a:srgbClr val="0094CA"/>
                </a:solidFill>
                <a:ea typeface="ＭＳ Ｐゴシック" charset="0"/>
                <a:sym typeface="Helvetica" charset="0"/>
              </a:rPr>
              <a:t>deeply penetrating </a:t>
            </a:r>
          </a:p>
        </p:txBody>
      </p:sp>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l="30197" r="33292" b="15427"/>
          <a:stretch>
            <a:fillRect/>
          </a:stretch>
        </p:blipFill>
        <p:spPr bwMode="auto">
          <a:xfrm>
            <a:off x="375908" y="1804731"/>
            <a:ext cx="2418947" cy="2031349"/>
          </a:xfrm>
          <a:prstGeom prst="rect">
            <a:avLst/>
          </a:prstGeom>
          <a:noFill/>
          <a:ln>
            <a:noFill/>
          </a:ln>
          <a:effectLst>
            <a:outerShdw blurRad="254000" dist="126999" dir="54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grpSp>
        <p:nvGrpSpPr>
          <p:cNvPr id="28697" name="Group 8"/>
          <p:cNvGrpSpPr>
            <a:grpSpLocks/>
          </p:cNvGrpSpPr>
          <p:nvPr/>
        </p:nvGrpSpPr>
        <p:grpSpPr bwMode="auto">
          <a:xfrm>
            <a:off x="345319" y="4494260"/>
            <a:ext cx="2448723" cy="1352850"/>
            <a:chOff x="0" y="0"/>
            <a:chExt cx="2056" cy="1136"/>
          </a:xfrm>
        </p:grpSpPr>
        <p:pic>
          <p:nvPicPr>
            <p:cNvPr id="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 y="64"/>
              <a:ext cx="1889"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56"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28698" name="Rectangle 9"/>
          <p:cNvSpPr>
            <a:spLocks/>
          </p:cNvSpPr>
          <p:nvPr/>
        </p:nvSpPr>
        <p:spPr bwMode="auto">
          <a:xfrm>
            <a:off x="426697" y="3819042"/>
            <a:ext cx="2284363" cy="35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1400" b="1">
                <a:ea typeface="ＭＳ Ｐゴシック" charset="0"/>
                <a:sym typeface="Helvetica" charset="0"/>
              </a:rPr>
              <a:t>Li motion  in fuel cells</a:t>
            </a:r>
          </a:p>
        </p:txBody>
      </p:sp>
      <p:sp>
        <p:nvSpPr>
          <p:cNvPr id="28699" name="Rectangle 10"/>
          <p:cNvSpPr>
            <a:spLocks/>
          </p:cNvSpPr>
          <p:nvPr/>
        </p:nvSpPr>
        <p:spPr bwMode="auto">
          <a:xfrm>
            <a:off x="331792" y="5770485"/>
            <a:ext cx="2461824" cy="35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1400" b="1">
                <a:ea typeface="ＭＳ Ｐゴシック" charset="0"/>
                <a:sym typeface="Helvetica" charset="0"/>
              </a:rPr>
              <a:t>Help build electric cars</a:t>
            </a:r>
          </a:p>
        </p:txBody>
      </p:sp>
      <p:sp>
        <p:nvSpPr>
          <p:cNvPr id="28688" name="Rectangle 12"/>
          <p:cNvSpPr>
            <a:spLocks/>
          </p:cNvSpPr>
          <p:nvPr/>
        </p:nvSpPr>
        <p:spPr bwMode="auto">
          <a:xfrm>
            <a:off x="6451112" y="1028304"/>
            <a:ext cx="3309824"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p>
            <a:pPr algn="ctr"/>
            <a:r>
              <a:rPr lang="en-US" sz="1800" b="1">
                <a:solidFill>
                  <a:srgbClr val="0094CA"/>
                </a:solidFill>
                <a:ea typeface="ＭＳ Ｐゴシック" charset="0"/>
                <a:sym typeface="Helvetica" charset="0"/>
              </a:rPr>
              <a:t>Nuclear scattering</a:t>
            </a:r>
            <a:r>
              <a:rPr lang="en-US" sz="1800">
                <a:solidFill>
                  <a:srgbClr val="0094CA"/>
                </a:solidFill>
                <a:ea typeface="ＭＳ Ｐゴシック" charset="0"/>
                <a:sym typeface="Helvetica" charset="0"/>
              </a:rPr>
              <a:t> </a:t>
            </a:r>
          </a:p>
          <a:p>
            <a:pPr algn="ctr"/>
            <a:r>
              <a:rPr lang="en-US" sz="1800">
                <a:solidFill>
                  <a:srgbClr val="0094CA"/>
                </a:solidFill>
                <a:ea typeface="ＭＳ Ｐゴシック" charset="0"/>
                <a:sym typeface="Helvetica" charset="0"/>
              </a:rPr>
              <a:t>sensitive to light elements </a:t>
            </a:r>
            <a:br>
              <a:rPr lang="en-US" sz="1800">
                <a:solidFill>
                  <a:srgbClr val="0094CA"/>
                </a:solidFill>
                <a:ea typeface="ＭＳ Ｐゴシック" charset="0"/>
                <a:sym typeface="Helvetica" charset="0"/>
              </a:rPr>
            </a:br>
            <a:r>
              <a:rPr lang="en-US" sz="1800">
                <a:solidFill>
                  <a:srgbClr val="0094CA"/>
                </a:solidFill>
                <a:ea typeface="ＭＳ Ｐゴシック" charset="0"/>
                <a:sym typeface="Helvetica" charset="0"/>
              </a:rPr>
              <a:t>and isotopes </a:t>
            </a:r>
          </a:p>
        </p:txBody>
      </p:sp>
      <p:pic>
        <p:nvPicPr>
          <p:cNvPr id="28685" name="Picture 13"/>
          <p:cNvPicPr>
            <a:picLocks noChangeAspect="1" noChangeArrowheads="1"/>
          </p:cNvPicPr>
          <p:nvPr/>
        </p:nvPicPr>
        <p:blipFill>
          <a:blip r:embed="rId6">
            <a:extLst>
              <a:ext uri="{28A0092B-C50C-407E-A947-70E740481C1C}">
                <a14:useLocalDpi xmlns:a14="http://schemas.microsoft.com/office/drawing/2010/main" val="0"/>
              </a:ext>
            </a:extLst>
          </a:blip>
          <a:srcRect l="34737" t="46837" r="34737" b="5865"/>
          <a:stretch>
            <a:fillRect/>
          </a:stretch>
        </p:blipFill>
        <p:spPr bwMode="auto">
          <a:xfrm>
            <a:off x="7398904" y="1894285"/>
            <a:ext cx="1656103" cy="1810941"/>
          </a:xfrm>
          <a:prstGeom prst="rect">
            <a:avLst/>
          </a:prstGeom>
          <a:noFill/>
          <a:ln>
            <a:noFill/>
          </a:ln>
          <a:effectLst>
            <a:outerShdw blurRad="254000" dist="126999" dir="54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grpSp>
        <p:nvGrpSpPr>
          <p:cNvPr id="28690" name="Group 16"/>
          <p:cNvGrpSpPr>
            <a:grpSpLocks/>
          </p:cNvGrpSpPr>
          <p:nvPr/>
        </p:nvGrpSpPr>
        <p:grpSpPr bwMode="auto">
          <a:xfrm>
            <a:off x="7360778" y="4063207"/>
            <a:ext cx="1734739" cy="2019300"/>
            <a:chOff x="0" y="0"/>
            <a:chExt cx="1456" cy="1696"/>
          </a:xfrm>
        </p:grpSpPr>
        <p:pic>
          <p:nvPicPr>
            <p:cNvPr id="4" name="Picture 14"/>
            <p:cNvPicPr>
              <a:picLocks noChangeAspect="1" noChangeArrowheads="1"/>
            </p:cNvPicPr>
            <p:nvPr/>
          </p:nvPicPr>
          <p:blipFill>
            <a:blip r:embed="rId6">
              <a:extLst>
                <a:ext uri="{28A0092B-C50C-407E-A947-70E740481C1C}">
                  <a14:useLocalDpi xmlns:a14="http://schemas.microsoft.com/office/drawing/2010/main" val="0"/>
                </a:ext>
              </a:extLst>
            </a:blip>
            <a:srcRect l="5737" t="49126" r="64590" b="3123"/>
            <a:stretch>
              <a:fillRect/>
            </a:stretch>
          </p:blipFill>
          <p:spPr bwMode="auto">
            <a:xfrm>
              <a:off x="80" y="64"/>
              <a:ext cx="1295" cy="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94" name="Picture 1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56" cy="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5" name="Rectangle 17"/>
          <p:cNvSpPr>
            <a:spLocks/>
          </p:cNvSpPr>
          <p:nvPr/>
        </p:nvSpPr>
        <p:spPr bwMode="auto">
          <a:xfrm>
            <a:off x="6943773" y="3707210"/>
            <a:ext cx="2497261"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1400" b="1">
                <a:ea typeface="ＭＳ Ｐゴシック" charset="0"/>
                <a:sym typeface="Helvetica" charset="0"/>
              </a:rPr>
              <a:t>Actives sites in proteins</a:t>
            </a:r>
          </a:p>
        </p:txBody>
      </p:sp>
      <p:sp>
        <p:nvSpPr>
          <p:cNvPr id="28692" name="Rectangle 18"/>
          <p:cNvSpPr>
            <a:spLocks/>
          </p:cNvSpPr>
          <p:nvPr/>
        </p:nvSpPr>
        <p:spPr bwMode="auto">
          <a:xfrm>
            <a:off x="7532345" y="5949554"/>
            <a:ext cx="135705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1400" b="1">
                <a:ea typeface="ＭＳ Ｐゴシック" charset="0"/>
                <a:sym typeface="Helvetica" charset="0"/>
              </a:rPr>
              <a:t>Better drugs</a:t>
            </a:r>
          </a:p>
        </p:txBody>
      </p:sp>
      <p:sp>
        <p:nvSpPr>
          <p:cNvPr id="28679" name="Rectangle 20"/>
          <p:cNvSpPr>
            <a:spLocks/>
          </p:cNvSpPr>
          <p:nvPr/>
        </p:nvSpPr>
        <p:spPr bwMode="auto">
          <a:xfrm>
            <a:off x="3085938" y="1031875"/>
            <a:ext cx="330863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p>
            <a:pPr algn="ctr"/>
            <a:r>
              <a:rPr lang="en-US" sz="1800" b="1">
                <a:solidFill>
                  <a:srgbClr val="0094CA"/>
                </a:solidFill>
                <a:ea typeface="ＭＳ Ｐゴシック" charset="0"/>
                <a:sym typeface="Helvetica" charset="0"/>
              </a:rPr>
              <a:t>S=1/2 spin  </a:t>
            </a:r>
          </a:p>
          <a:p>
            <a:pPr algn="ctr"/>
            <a:r>
              <a:rPr lang="en-US" sz="1800">
                <a:solidFill>
                  <a:srgbClr val="0094CA"/>
                </a:solidFill>
                <a:ea typeface="ＭＳ Ｐゴシック" charset="0"/>
                <a:sym typeface="Helvetica" charset="0"/>
              </a:rPr>
              <a:t>probe directly magnetism</a:t>
            </a:r>
          </a:p>
        </p:txBody>
      </p:sp>
      <p:pic>
        <p:nvPicPr>
          <p:cNvPr id="28693" name="Picture 21"/>
          <p:cNvPicPr>
            <a:picLocks noChangeAspect="1" noChangeArrowheads="1"/>
          </p:cNvPicPr>
          <p:nvPr/>
        </p:nvPicPr>
        <p:blipFill>
          <a:blip r:embed="rId8">
            <a:extLst>
              <a:ext uri="{28A0092B-C50C-407E-A947-70E740481C1C}">
                <a14:useLocalDpi xmlns:a14="http://schemas.microsoft.com/office/drawing/2010/main" val="0"/>
              </a:ext>
            </a:extLst>
          </a:blip>
          <a:srcRect l="45166" t="4999" r="15878" b="15652"/>
          <a:stretch>
            <a:fillRect/>
          </a:stretch>
        </p:blipFill>
        <p:spPr bwMode="auto">
          <a:xfrm>
            <a:off x="3372571" y="1637506"/>
            <a:ext cx="2442767" cy="2325291"/>
          </a:xfrm>
          <a:prstGeom prst="rect">
            <a:avLst/>
          </a:prstGeom>
          <a:noFill/>
          <a:ln>
            <a:noFill/>
          </a:ln>
          <a:effectLst>
            <a:outerShdw blurRad="254000" dist="126999" dir="54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grpSp>
        <p:nvGrpSpPr>
          <p:cNvPr id="28681" name="Group 24"/>
          <p:cNvGrpSpPr>
            <a:grpSpLocks/>
          </p:cNvGrpSpPr>
          <p:nvPr/>
        </p:nvGrpSpPr>
        <p:grpSpPr bwMode="auto">
          <a:xfrm>
            <a:off x="3636137" y="4334669"/>
            <a:ext cx="2200991" cy="1771650"/>
            <a:chOff x="0" y="0"/>
            <a:chExt cx="1848" cy="1488"/>
          </a:xfrm>
        </p:grpSpPr>
        <p:pic>
          <p:nvPicPr>
            <p:cNvPr id="28686" name="Picture 22"/>
            <p:cNvPicPr>
              <a:picLocks noChangeAspect="1" noChangeArrowheads="1"/>
            </p:cNvPicPr>
            <p:nvPr/>
          </p:nvPicPr>
          <p:blipFill>
            <a:blip r:embed="rId9">
              <a:extLst>
                <a:ext uri="{28A0092B-C50C-407E-A947-70E740481C1C}">
                  <a14:useLocalDpi xmlns:a14="http://schemas.microsoft.com/office/drawing/2010/main" val="0"/>
                </a:ext>
              </a:extLst>
            </a:blip>
            <a:srcRect l="14842" t="29694" r="14844"/>
            <a:stretch>
              <a:fillRect/>
            </a:stretch>
          </p:blipFill>
          <p:spPr bwMode="auto">
            <a:xfrm>
              <a:off x="80" y="64"/>
              <a:ext cx="1684"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87" name="Picture 2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84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28682" name="Rectangle 25"/>
          <p:cNvSpPr>
            <a:spLocks/>
          </p:cNvSpPr>
          <p:nvPr/>
        </p:nvSpPr>
        <p:spPr bwMode="auto">
          <a:xfrm>
            <a:off x="3270471" y="3786471"/>
            <a:ext cx="293346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1400" b="1">
                <a:ea typeface="ＭＳ Ｐゴシック" charset="0"/>
                <a:sym typeface="Helvetica" charset="0"/>
              </a:rPr>
              <a:t>Solve the puzzle of High-Tc </a:t>
            </a:r>
          </a:p>
          <a:p>
            <a:pPr algn="ctr"/>
            <a:r>
              <a:rPr lang="en-US" sz="1400" b="1">
                <a:ea typeface="ＭＳ Ｐゴシック" charset="0"/>
                <a:sym typeface="Helvetica" charset="0"/>
              </a:rPr>
              <a:t>superconductivity</a:t>
            </a:r>
          </a:p>
        </p:txBody>
      </p:sp>
      <p:sp>
        <p:nvSpPr>
          <p:cNvPr id="6" name="Rectangle 26"/>
          <p:cNvSpPr>
            <a:spLocks/>
          </p:cNvSpPr>
          <p:nvPr/>
        </p:nvSpPr>
        <p:spPr bwMode="auto">
          <a:xfrm>
            <a:off x="3386024" y="5978129"/>
            <a:ext cx="2741711"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1400" b="1">
                <a:ea typeface="ＭＳ Ｐゴシック" charset="0"/>
                <a:sym typeface="Helvetica" charset="0"/>
              </a:rPr>
              <a:t>Efficient high speed trains</a:t>
            </a:r>
          </a:p>
        </p:txBody>
      </p:sp>
      <p:sp>
        <p:nvSpPr>
          <p:cNvPr id="28684" name="Rectangle 27"/>
          <p:cNvSpPr>
            <a:spLocks/>
          </p:cNvSpPr>
          <p:nvPr/>
        </p:nvSpPr>
        <p:spPr bwMode="auto">
          <a:xfrm rot="544899">
            <a:off x="5525107" y="2974975"/>
            <a:ext cx="155188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1100" b="1">
                <a:ea typeface="ＭＳ Ｐゴシック" charset="0"/>
                <a:sym typeface="Helvetica" charset="0"/>
              </a:rPr>
              <a:t>Test AdS/CFT correspondence</a:t>
            </a:r>
          </a:p>
        </p:txBody>
      </p:sp>
      <p:pic>
        <p:nvPicPr>
          <p:cNvPr id="28700"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08823">
            <a:off x="5744667" y="1983185"/>
            <a:ext cx="1331552" cy="998935"/>
          </a:xfrm>
          <a:prstGeom prst="rect">
            <a:avLst/>
          </a:prstGeom>
          <a:noFill/>
          <a:ln>
            <a:noFill/>
          </a:ln>
          <a:effectLst>
            <a:outerShdw blurRad="254000" dist="126999" dir="54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1" name="Title 1"/>
          <p:cNvSpPr txBox="1">
            <a:spLocks/>
          </p:cNvSpPr>
          <p:nvPr/>
        </p:nvSpPr>
        <p:spPr>
          <a:xfrm>
            <a:off x="487840" y="202355"/>
            <a:ext cx="8781096" cy="699345"/>
          </a:xfrm>
          <a:prstGeom prst="rect">
            <a:avLst/>
          </a:prstGeom>
        </p:spPr>
        <p:txBody>
          <a:bodyPr vert="horz" lIns="97548" tIns="48774" rIns="97548" bIns="48774"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dirty="0"/>
              <a:t>Properties of neutrons </a:t>
            </a:r>
            <a:r>
              <a:rPr lang="en-US" dirty="0" smtClean="0"/>
              <a:t>for measurements</a:t>
            </a:r>
            <a:endParaRPr lang="en-US" dirty="0"/>
          </a:p>
        </p:txBody>
      </p:sp>
    </p:spTree>
    <p:extLst>
      <p:ext uri="{BB962C8B-B14F-4D97-AF65-F5344CB8AC3E}">
        <p14:creationId xmlns:p14="http://schemas.microsoft.com/office/powerpoint/2010/main" val="368211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254" t="1575" r="9014" b="4694"/>
          <a:stretch/>
        </p:blipFill>
        <p:spPr>
          <a:xfrm>
            <a:off x="5124227" y="1363200"/>
            <a:ext cx="4386708" cy="4581120"/>
          </a:xfrm>
          <a:prstGeom prst="rect">
            <a:avLst/>
          </a:prstGeom>
        </p:spPr>
      </p:pic>
      <p:sp>
        <p:nvSpPr>
          <p:cNvPr id="3" name="Title 2"/>
          <p:cNvSpPr>
            <a:spLocks noGrp="1"/>
          </p:cNvSpPr>
          <p:nvPr>
            <p:ph type="title"/>
          </p:nvPr>
        </p:nvSpPr>
        <p:spPr>
          <a:xfrm>
            <a:off x="243920" y="292947"/>
            <a:ext cx="9268936" cy="1219200"/>
          </a:xfrm>
        </p:spPr>
        <p:txBody>
          <a:bodyPr>
            <a:noAutofit/>
          </a:bodyPr>
          <a:lstStyle/>
          <a:p>
            <a:r>
              <a:rPr lang="en-US" sz="3400" dirty="0"/>
              <a:t>The target station design is detailed in the Technical Design Report</a:t>
            </a:r>
          </a:p>
        </p:txBody>
      </p:sp>
      <p:sp>
        <p:nvSpPr>
          <p:cNvPr id="4" name="Text Placeholder 3"/>
          <p:cNvSpPr>
            <a:spLocks noGrp="1"/>
          </p:cNvSpPr>
          <p:nvPr>
            <p:ph type="body" sz="quarter" idx="14"/>
          </p:nvPr>
        </p:nvSpPr>
        <p:spPr>
          <a:xfrm>
            <a:off x="487839" y="1722121"/>
            <a:ext cx="4636388" cy="4682743"/>
          </a:xfrm>
        </p:spPr>
        <p:txBody>
          <a:bodyPr>
            <a:normAutofit fontScale="92500"/>
          </a:bodyPr>
          <a:lstStyle/>
          <a:p>
            <a:r>
              <a:rPr lang="en-US" sz="3000" dirty="0"/>
              <a:t>Helium-cooled rotating tungsten target</a:t>
            </a:r>
          </a:p>
          <a:p>
            <a:r>
              <a:rPr lang="en-US" sz="3000" dirty="0"/>
              <a:t>Nearly 5 MW of heat carried away by cooling systems</a:t>
            </a:r>
          </a:p>
          <a:p>
            <a:r>
              <a:rPr lang="en-US" sz="3000" dirty="0"/>
              <a:t>Entombed in 5 m of steel</a:t>
            </a:r>
          </a:p>
          <a:p>
            <a:r>
              <a:rPr lang="en-US" sz="3000" dirty="0"/>
              <a:t>Critical components become highly activated, requiring remote handling for servicing</a:t>
            </a:r>
          </a:p>
        </p:txBody>
      </p:sp>
      <p:sp>
        <p:nvSpPr>
          <p:cNvPr id="5" name="TextBox 4"/>
          <p:cNvSpPr txBox="1"/>
          <p:nvPr/>
        </p:nvSpPr>
        <p:spPr>
          <a:xfrm>
            <a:off x="4182908" y="5859293"/>
            <a:ext cx="5615396" cy="498610"/>
          </a:xfrm>
          <a:prstGeom prst="rect">
            <a:avLst/>
          </a:prstGeom>
          <a:noFill/>
        </p:spPr>
        <p:txBody>
          <a:bodyPr wrap="none" lIns="97548" tIns="48774" rIns="97548" bIns="48774" rtlCol="0">
            <a:spAutoFit/>
          </a:bodyPr>
          <a:lstStyle/>
          <a:p>
            <a:r>
              <a:rPr lang="en-US" sz="1300" dirty="0"/>
              <a:t>ESS Technical Design Report, ESS-2013-001, April 22, 2013, available at</a:t>
            </a:r>
            <a:br>
              <a:rPr lang="en-US" sz="1300" dirty="0"/>
            </a:br>
            <a:r>
              <a:rPr lang="en-US" sz="1300" dirty="0"/>
              <a:t> </a:t>
            </a:r>
            <a:r>
              <a:rPr lang="en-US" sz="1300" dirty="0">
                <a:hlinkClick r:id="rId3"/>
              </a:rPr>
              <a:t>http://eval.esss.lu.se/cgi-bin/public/DocDB/ShowDocument?docid=274</a:t>
            </a:r>
            <a:r>
              <a:rPr lang="en-US" sz="1300" dirty="0"/>
              <a:t> .</a:t>
            </a:r>
          </a:p>
        </p:txBody>
      </p:sp>
      <p:sp>
        <p:nvSpPr>
          <p:cNvPr id="6" name="TextBox 5"/>
          <p:cNvSpPr txBox="1"/>
          <p:nvPr/>
        </p:nvSpPr>
        <p:spPr>
          <a:xfrm>
            <a:off x="7616184" y="5313769"/>
            <a:ext cx="1479404" cy="390888"/>
          </a:xfrm>
          <a:prstGeom prst="rect">
            <a:avLst/>
          </a:prstGeom>
          <a:noFill/>
        </p:spPr>
        <p:txBody>
          <a:bodyPr wrap="none" lIns="97548" tIns="48774" rIns="97548" bIns="48774" rtlCol="0">
            <a:spAutoFit/>
          </a:bodyPr>
          <a:lstStyle/>
          <a:p>
            <a:r>
              <a:rPr lang="en-US" dirty="0" smtClean="0"/>
              <a:t>Source: KIT</a:t>
            </a:r>
            <a:endParaRPr lang="en-US" dirty="0"/>
          </a:p>
        </p:txBody>
      </p:sp>
    </p:spTree>
    <p:extLst>
      <p:ext uri="{BB962C8B-B14F-4D97-AF65-F5344CB8AC3E}">
        <p14:creationId xmlns:p14="http://schemas.microsoft.com/office/powerpoint/2010/main" val="38550298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6859" t="1793" r="1560" b="958"/>
          <a:stretch/>
        </p:blipFill>
        <p:spPr>
          <a:xfrm rot="17201793">
            <a:off x="4335523" y="1453982"/>
            <a:ext cx="6295077" cy="3882431"/>
          </a:xfrm>
          <a:prstGeom prst="rect">
            <a:avLst/>
          </a:prstGeom>
        </p:spPr>
      </p:pic>
      <p:sp>
        <p:nvSpPr>
          <p:cNvPr id="3" name="Title 2"/>
          <p:cNvSpPr>
            <a:spLocks noGrp="1"/>
          </p:cNvSpPr>
          <p:nvPr>
            <p:ph type="title"/>
          </p:nvPr>
        </p:nvSpPr>
        <p:spPr>
          <a:xfrm>
            <a:off x="243920" y="292947"/>
            <a:ext cx="9268936" cy="1219200"/>
          </a:xfrm>
        </p:spPr>
        <p:txBody>
          <a:bodyPr>
            <a:noAutofit/>
          </a:bodyPr>
          <a:lstStyle/>
          <a:p>
            <a:pPr algn="l"/>
            <a:r>
              <a:rPr lang="en-US" sz="3800" dirty="0"/>
              <a:t>High beam power leads</a:t>
            </a:r>
            <a:br>
              <a:rPr lang="en-US" sz="3800" dirty="0"/>
            </a:br>
            <a:r>
              <a:rPr lang="en-US" sz="3800" dirty="0"/>
              <a:t>to an innovative design </a:t>
            </a:r>
          </a:p>
        </p:txBody>
      </p:sp>
      <p:sp>
        <p:nvSpPr>
          <p:cNvPr id="4" name="Text Placeholder 3"/>
          <p:cNvSpPr>
            <a:spLocks noGrp="1"/>
          </p:cNvSpPr>
          <p:nvPr>
            <p:ph type="body" sz="quarter" idx="14"/>
          </p:nvPr>
        </p:nvSpPr>
        <p:spPr>
          <a:xfrm>
            <a:off x="397501" y="1533119"/>
            <a:ext cx="4950812" cy="4916004"/>
          </a:xfrm>
        </p:spPr>
        <p:txBody>
          <a:bodyPr>
            <a:normAutofit fontScale="92500" lnSpcReduction="10000"/>
          </a:bodyPr>
          <a:lstStyle/>
          <a:p>
            <a:r>
              <a:rPr lang="en-US" sz="3000" dirty="0"/>
              <a:t>Rotating tungsten target</a:t>
            </a:r>
          </a:p>
          <a:p>
            <a:pPr lvl="1"/>
            <a:r>
              <a:rPr lang="en-US" sz="2600" dirty="0"/>
              <a:t>2.5 m diameter</a:t>
            </a:r>
          </a:p>
          <a:p>
            <a:pPr lvl="1"/>
            <a:r>
              <a:rPr lang="en-US" sz="2600" dirty="0"/>
              <a:t>33 sectors</a:t>
            </a:r>
          </a:p>
          <a:p>
            <a:pPr lvl="1"/>
            <a:r>
              <a:rPr lang="en-US" sz="2600" dirty="0"/>
              <a:t>Suspended on a 6 m shaft</a:t>
            </a:r>
          </a:p>
          <a:p>
            <a:pPr lvl="1"/>
            <a:r>
              <a:rPr lang="en-US" sz="2600" dirty="0"/>
              <a:t>Total mass: 17 </a:t>
            </a:r>
            <a:r>
              <a:rPr lang="en-US" sz="2600" dirty="0" err="1"/>
              <a:t>tonnes</a:t>
            </a:r>
            <a:endParaRPr lang="en-US" sz="2600" dirty="0"/>
          </a:p>
          <a:p>
            <a:pPr lvl="1"/>
            <a:r>
              <a:rPr lang="en-US" sz="2600" dirty="0"/>
              <a:t>Rotational speed = 0.42 Hz</a:t>
            </a:r>
          </a:p>
          <a:p>
            <a:pPr lvl="1"/>
            <a:r>
              <a:rPr lang="en-US" sz="2600" dirty="0"/>
              <a:t>Estimated lifetime = 5 years</a:t>
            </a:r>
          </a:p>
          <a:p>
            <a:r>
              <a:rPr lang="en-US" sz="3000" dirty="0"/>
              <a:t>Helium coolant</a:t>
            </a:r>
          </a:p>
          <a:p>
            <a:pPr lvl="1"/>
            <a:r>
              <a:rPr lang="en-US" sz="2600" dirty="0"/>
              <a:t>3 kg/s flow rate</a:t>
            </a:r>
          </a:p>
          <a:p>
            <a:pPr lvl="1"/>
            <a:r>
              <a:rPr lang="en-US" sz="2600" dirty="0"/>
              <a:t>4 bar inlet, 1 bar ∆P</a:t>
            </a:r>
          </a:p>
          <a:p>
            <a:pPr lvl="1"/>
            <a:r>
              <a:rPr lang="en-US" sz="2600" dirty="0"/>
              <a:t>20°C inlet, 200°C ∆T</a:t>
            </a:r>
          </a:p>
        </p:txBody>
      </p:sp>
      <p:sp>
        <p:nvSpPr>
          <p:cNvPr id="5" name="TextBox 4"/>
          <p:cNvSpPr txBox="1"/>
          <p:nvPr/>
        </p:nvSpPr>
        <p:spPr>
          <a:xfrm>
            <a:off x="8241743" y="5978246"/>
            <a:ext cx="1479404" cy="390888"/>
          </a:xfrm>
          <a:prstGeom prst="rect">
            <a:avLst/>
          </a:prstGeom>
          <a:noFill/>
        </p:spPr>
        <p:txBody>
          <a:bodyPr wrap="none" lIns="97548" tIns="48774" rIns="97548" bIns="48774" rtlCol="0">
            <a:spAutoFit/>
          </a:bodyPr>
          <a:lstStyle/>
          <a:p>
            <a:r>
              <a:rPr lang="en-US" dirty="0" smtClean="0"/>
              <a:t>Source: KIT</a:t>
            </a:r>
            <a:endParaRPr lang="en-US" dirty="0"/>
          </a:p>
        </p:txBody>
      </p:sp>
    </p:spTree>
    <p:extLst>
      <p:ext uri="{BB962C8B-B14F-4D97-AF65-F5344CB8AC3E}">
        <p14:creationId xmlns:p14="http://schemas.microsoft.com/office/powerpoint/2010/main" val="3575659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4450" y="292947"/>
            <a:ext cx="9387877" cy="1219200"/>
          </a:xfrm>
        </p:spPr>
        <p:txBody>
          <a:bodyPr>
            <a:normAutofit/>
          </a:bodyPr>
          <a:lstStyle/>
          <a:p>
            <a:r>
              <a:rPr lang="en-US" dirty="0" smtClean="0"/>
              <a:t>Liquid hydrogen moderators deliver cold neutrons to instruments</a:t>
            </a:r>
            <a:endParaRPr lang="en-US" dirty="0"/>
          </a:p>
        </p:txBody>
      </p:sp>
      <p:sp>
        <p:nvSpPr>
          <p:cNvPr id="8" name="Content Placeholder 7"/>
          <p:cNvSpPr>
            <a:spLocks noGrp="1"/>
          </p:cNvSpPr>
          <p:nvPr>
            <p:ph idx="1"/>
          </p:nvPr>
        </p:nvSpPr>
        <p:spPr>
          <a:xfrm>
            <a:off x="487839" y="1706881"/>
            <a:ext cx="5394340" cy="4657216"/>
          </a:xfrm>
        </p:spPr>
        <p:txBody>
          <a:bodyPr>
            <a:normAutofit/>
          </a:bodyPr>
          <a:lstStyle/>
          <a:p>
            <a:r>
              <a:rPr lang="en-US" sz="3000" dirty="0"/>
              <a:t>Liquid </a:t>
            </a:r>
            <a:r>
              <a:rPr lang="en-US" sz="3000" dirty="0" err="1"/>
              <a:t>para</a:t>
            </a:r>
            <a:r>
              <a:rPr lang="en-US" sz="3000" dirty="0"/>
              <a:t>-hydrogen at 20 K carries away 20 kW </a:t>
            </a:r>
            <a:br>
              <a:rPr lang="en-US" sz="3000" dirty="0"/>
            </a:br>
            <a:r>
              <a:rPr lang="en-US" sz="3000" dirty="0"/>
              <a:t>of deposited heat</a:t>
            </a:r>
          </a:p>
          <a:p>
            <a:r>
              <a:rPr lang="en-US" sz="3000" dirty="0"/>
              <a:t>Moderators surrounded by beryllium reflector provides peak </a:t>
            </a:r>
            <a:r>
              <a:rPr lang="en-US" sz="3000" dirty="0" err="1"/>
              <a:t>neutronic</a:t>
            </a:r>
            <a:r>
              <a:rPr lang="en-US" sz="3000" dirty="0"/>
              <a:t> performance</a:t>
            </a:r>
          </a:p>
          <a:p>
            <a:r>
              <a:rPr lang="en-US" sz="3000" dirty="0"/>
              <a:t>Moderator-reflector plug weighs 24 </a:t>
            </a:r>
            <a:r>
              <a:rPr lang="en-US" sz="3000" dirty="0" err="1"/>
              <a:t>tonnes</a:t>
            </a:r>
            <a:endParaRPr lang="en-US" sz="3000" dirty="0"/>
          </a:p>
          <a:p>
            <a:r>
              <a:rPr lang="en-US" sz="3000" dirty="0"/>
              <a:t>Estimated lifetime = 1 year</a:t>
            </a:r>
          </a:p>
        </p:txBody>
      </p:sp>
      <p:pic>
        <p:nvPicPr>
          <p:cNvPr id="7" name="Picture 6"/>
          <p:cNvPicPr>
            <a:picLocks noChangeAspect="1"/>
          </p:cNvPicPr>
          <p:nvPr/>
        </p:nvPicPr>
        <p:blipFill>
          <a:blip r:embed="rId2"/>
          <a:stretch>
            <a:fillRect/>
          </a:stretch>
        </p:blipFill>
        <p:spPr>
          <a:xfrm>
            <a:off x="7050325" y="1642812"/>
            <a:ext cx="2513760" cy="4721285"/>
          </a:xfrm>
          <a:prstGeom prst="rect">
            <a:avLst/>
          </a:prstGeom>
        </p:spPr>
      </p:pic>
      <p:grpSp>
        <p:nvGrpSpPr>
          <p:cNvPr id="15" name="Group 14"/>
          <p:cNvGrpSpPr/>
          <p:nvPr/>
        </p:nvGrpSpPr>
        <p:grpSpPr>
          <a:xfrm>
            <a:off x="6696217" y="3717876"/>
            <a:ext cx="1241306" cy="1507065"/>
            <a:chOff x="6200950" y="3713805"/>
            <a:chExt cx="1238056" cy="1184576"/>
          </a:xfrm>
        </p:grpSpPr>
        <p:cxnSp>
          <p:nvCxnSpPr>
            <p:cNvPr id="10" name="Straight Arrow Connector 9"/>
            <p:cNvCxnSpPr/>
            <p:nvPr/>
          </p:nvCxnSpPr>
          <p:spPr>
            <a:xfrm>
              <a:off x="6200950" y="3713805"/>
              <a:ext cx="1238056" cy="8110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200950" y="3716797"/>
              <a:ext cx="1238056" cy="11815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6012929" y="3323921"/>
            <a:ext cx="1429322" cy="390888"/>
          </a:xfrm>
          <a:prstGeom prst="rect">
            <a:avLst/>
          </a:prstGeom>
          <a:noFill/>
        </p:spPr>
        <p:txBody>
          <a:bodyPr wrap="none" lIns="97548" tIns="48774" rIns="97548" bIns="48774" rtlCol="0">
            <a:spAutoFit/>
          </a:bodyPr>
          <a:lstStyle/>
          <a:p>
            <a:r>
              <a:rPr lang="en-US" dirty="0" smtClean="0"/>
              <a:t>moderators</a:t>
            </a:r>
            <a:endParaRPr lang="en-US" dirty="0"/>
          </a:p>
        </p:txBody>
      </p:sp>
      <p:cxnSp>
        <p:nvCxnSpPr>
          <p:cNvPr id="17" name="Straight Arrow Connector 16"/>
          <p:cNvCxnSpPr/>
          <p:nvPr/>
        </p:nvCxnSpPr>
        <p:spPr>
          <a:xfrm>
            <a:off x="6696217" y="4963124"/>
            <a:ext cx="1241306" cy="8537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95828" y="4310251"/>
            <a:ext cx="1104526" cy="683276"/>
          </a:xfrm>
          <a:prstGeom prst="rect">
            <a:avLst/>
          </a:prstGeom>
          <a:noFill/>
        </p:spPr>
        <p:txBody>
          <a:bodyPr wrap="none" lIns="97548" tIns="48774" rIns="97548" bIns="48774" rtlCol="0">
            <a:spAutoFit/>
          </a:bodyPr>
          <a:lstStyle/>
          <a:p>
            <a:r>
              <a:rPr lang="en-US" dirty="0"/>
              <a:t>i</a:t>
            </a:r>
            <a:r>
              <a:rPr lang="en-US" dirty="0" smtClean="0"/>
              <a:t>nner Be</a:t>
            </a:r>
            <a:br>
              <a:rPr lang="en-US" dirty="0" smtClean="0"/>
            </a:br>
            <a:r>
              <a:rPr lang="en-US" dirty="0" smtClean="0"/>
              <a:t>reflector</a:t>
            </a:r>
            <a:endParaRPr lang="en-US" dirty="0"/>
          </a:p>
        </p:txBody>
      </p:sp>
      <p:sp>
        <p:nvSpPr>
          <p:cNvPr id="20" name="TextBox 19"/>
          <p:cNvSpPr txBox="1"/>
          <p:nvPr/>
        </p:nvSpPr>
        <p:spPr>
          <a:xfrm>
            <a:off x="6076232" y="5159979"/>
            <a:ext cx="1145096" cy="683276"/>
          </a:xfrm>
          <a:prstGeom prst="rect">
            <a:avLst/>
          </a:prstGeom>
          <a:noFill/>
        </p:spPr>
        <p:txBody>
          <a:bodyPr wrap="none" lIns="97548" tIns="48774" rIns="97548" bIns="48774" rtlCol="0">
            <a:spAutoFit/>
          </a:bodyPr>
          <a:lstStyle/>
          <a:p>
            <a:r>
              <a:rPr lang="en-US" dirty="0"/>
              <a:t>o</a:t>
            </a:r>
            <a:r>
              <a:rPr lang="en-US" dirty="0" smtClean="0"/>
              <a:t>uter SS</a:t>
            </a:r>
            <a:br>
              <a:rPr lang="en-US" dirty="0" smtClean="0"/>
            </a:br>
            <a:r>
              <a:rPr lang="en-US" dirty="0" smtClean="0"/>
              <a:t>reflector</a:t>
            </a:r>
            <a:endParaRPr lang="en-US" dirty="0"/>
          </a:p>
        </p:txBody>
      </p:sp>
      <p:cxnSp>
        <p:nvCxnSpPr>
          <p:cNvPr id="21" name="Straight Arrow Connector 20"/>
          <p:cNvCxnSpPr/>
          <p:nvPr/>
        </p:nvCxnSpPr>
        <p:spPr>
          <a:xfrm>
            <a:off x="6733558" y="5831458"/>
            <a:ext cx="987590" cy="3610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495207" y="1540361"/>
            <a:ext cx="1469416" cy="975664"/>
          </a:xfrm>
          <a:prstGeom prst="rect">
            <a:avLst/>
          </a:prstGeom>
          <a:noFill/>
        </p:spPr>
        <p:txBody>
          <a:bodyPr wrap="none" lIns="97548" tIns="48774" rIns="97548" bIns="48774" rtlCol="0">
            <a:spAutoFit/>
          </a:bodyPr>
          <a:lstStyle/>
          <a:p>
            <a:r>
              <a:rPr lang="en-US" b="1" dirty="0" smtClean="0"/>
              <a:t>Moderator-</a:t>
            </a:r>
            <a:br>
              <a:rPr lang="en-US" b="1" dirty="0" smtClean="0"/>
            </a:br>
            <a:r>
              <a:rPr lang="en-US" b="1" dirty="0" smtClean="0"/>
              <a:t>Reflector</a:t>
            </a:r>
            <a:br>
              <a:rPr lang="en-US" b="1" dirty="0" smtClean="0"/>
            </a:br>
            <a:r>
              <a:rPr lang="en-US" b="1" dirty="0" smtClean="0"/>
              <a:t>Plug</a:t>
            </a:r>
            <a:endParaRPr lang="en-US" b="1" dirty="0"/>
          </a:p>
        </p:txBody>
      </p:sp>
    </p:spTree>
    <p:extLst>
      <p:ext uri="{BB962C8B-B14F-4D97-AF65-F5344CB8AC3E}">
        <p14:creationId xmlns:p14="http://schemas.microsoft.com/office/powerpoint/2010/main" val="1034262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Activated components are handled remotely in hot cells</a:t>
            </a:r>
            <a:endParaRPr lang="en-US" dirty="0"/>
          </a:p>
        </p:txBody>
      </p:sp>
      <p:pic>
        <p:nvPicPr>
          <p:cNvPr id="11" name="Picture 10"/>
          <p:cNvPicPr>
            <a:picLocks noChangeAspect="1"/>
          </p:cNvPicPr>
          <p:nvPr/>
        </p:nvPicPr>
        <p:blipFill>
          <a:blip r:embed="rId2"/>
          <a:stretch>
            <a:fillRect/>
          </a:stretch>
        </p:blipFill>
        <p:spPr>
          <a:xfrm>
            <a:off x="475777" y="1820870"/>
            <a:ext cx="8953021" cy="4342319"/>
          </a:xfrm>
          <a:prstGeom prst="rect">
            <a:avLst/>
          </a:prstGeom>
        </p:spPr>
      </p:pic>
    </p:spTree>
    <p:extLst>
      <p:ext uri="{BB962C8B-B14F-4D97-AF65-F5344CB8AC3E}">
        <p14:creationId xmlns:p14="http://schemas.microsoft.com/office/powerpoint/2010/main" val="33346876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7840" y="202355"/>
            <a:ext cx="8781096" cy="699345"/>
          </a:xfrm>
          <a:prstGeom prst="rect">
            <a:avLst/>
          </a:prstGeom>
        </p:spPr>
        <p:txBody>
          <a:bodyPr vert="horz" lIns="97548" tIns="48774" rIns="97548" bIns="48774" rtlCol="0" anchor="ctr">
            <a:normAutofit/>
          </a:bodyPr>
          <a:lstStyle>
            <a:lvl1pPr algn="ctr" defTabSz="487741" rtl="0" eaLnBrk="1" latinLnBrk="0" hangingPunct="1">
              <a:spcBef>
                <a:spcPct val="0"/>
              </a:spcBef>
              <a:buNone/>
              <a:defRPr sz="3200" b="1" kern="1200">
                <a:solidFill>
                  <a:srgbClr val="0094CA"/>
                </a:solidFill>
                <a:latin typeface="Helvetica"/>
                <a:ea typeface="+mj-ea"/>
                <a:cs typeface="Helvetica"/>
              </a:defRPr>
            </a:lvl1pPr>
          </a:lstStyle>
          <a:p>
            <a:r>
              <a:rPr lang="en-US" dirty="0" smtClean="0"/>
              <a:t>Why </a:t>
            </a:r>
            <a:r>
              <a:rPr lang="en-US" dirty="0"/>
              <a:t>ESS </a:t>
            </a:r>
            <a:r>
              <a:rPr lang="en-US" dirty="0" smtClean="0"/>
              <a:t>? </a:t>
            </a:r>
            <a:endParaRPr lang="en-US" dirty="0">
              <a:solidFill>
                <a:srgbClr val="FF0000"/>
              </a:solidFill>
            </a:endParaRPr>
          </a:p>
        </p:txBody>
      </p:sp>
      <p:pic>
        <p:nvPicPr>
          <p:cNvPr id="2" name="Picture 1" descr="JPAR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07" y="4170365"/>
            <a:ext cx="2214070" cy="1424272"/>
          </a:xfrm>
          <a:prstGeom prst="rect">
            <a:avLst/>
          </a:prstGeom>
        </p:spPr>
      </p:pic>
      <p:pic>
        <p:nvPicPr>
          <p:cNvPr id="3" name="Picture 2" descr="SNS1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097" y="4170365"/>
            <a:ext cx="2136409" cy="1424272"/>
          </a:xfrm>
          <a:prstGeom prst="rect">
            <a:avLst/>
          </a:prstGeom>
        </p:spPr>
      </p:pic>
      <p:pic>
        <p:nvPicPr>
          <p:cNvPr id="5" name="Picture 4" descr="ESS_LUND_AERIAL_small.jpg"/>
          <p:cNvPicPr>
            <a:picLocks noChangeAspect="1"/>
          </p:cNvPicPr>
          <p:nvPr/>
        </p:nvPicPr>
        <p:blipFill rotWithShape="1">
          <a:blip r:embed="rId5">
            <a:extLst>
              <a:ext uri="{28A0092B-C50C-407E-A947-70E740481C1C}">
                <a14:useLocalDpi xmlns:a14="http://schemas.microsoft.com/office/drawing/2010/main" val="0"/>
              </a:ext>
            </a:extLst>
          </a:blip>
          <a:srcRect t="19231" b="13645"/>
          <a:stretch/>
        </p:blipFill>
        <p:spPr>
          <a:xfrm>
            <a:off x="149052" y="1062170"/>
            <a:ext cx="4465099" cy="2997200"/>
          </a:xfrm>
          <a:prstGeom prst="rect">
            <a:avLst/>
          </a:prstGeom>
        </p:spPr>
      </p:pic>
      <p:sp>
        <p:nvSpPr>
          <p:cNvPr id="6" name="TextBox 5"/>
          <p:cNvSpPr txBox="1"/>
          <p:nvPr/>
        </p:nvSpPr>
        <p:spPr>
          <a:xfrm>
            <a:off x="128407" y="5590664"/>
            <a:ext cx="1453080" cy="523220"/>
          </a:xfrm>
          <a:prstGeom prst="rect">
            <a:avLst/>
          </a:prstGeom>
          <a:noFill/>
        </p:spPr>
        <p:txBody>
          <a:bodyPr wrap="none" rtlCol="0">
            <a:spAutoFit/>
          </a:bodyPr>
          <a:lstStyle/>
          <a:p>
            <a:r>
              <a:rPr lang="en-US" sz="1400" b="1" dirty="0">
                <a:solidFill>
                  <a:srgbClr val="0094CA"/>
                </a:solidFill>
              </a:rPr>
              <a:t>Japan 2008:</a:t>
            </a:r>
          </a:p>
          <a:p>
            <a:r>
              <a:rPr lang="en-US" sz="1400" dirty="0">
                <a:solidFill>
                  <a:srgbClr val="0094CA"/>
                </a:solidFill>
              </a:rPr>
              <a:t>JPARC </a:t>
            </a:r>
            <a:r>
              <a:rPr lang="en-US" sz="1400" dirty="0" smtClean="0">
                <a:solidFill>
                  <a:srgbClr val="0094CA"/>
                </a:solidFill>
              </a:rPr>
              <a:t>(&lt;1MW</a:t>
            </a:r>
            <a:r>
              <a:rPr lang="en-US" sz="1400" dirty="0">
                <a:solidFill>
                  <a:srgbClr val="0094CA"/>
                </a:solidFill>
              </a:rPr>
              <a:t>)</a:t>
            </a:r>
          </a:p>
        </p:txBody>
      </p:sp>
      <p:sp>
        <p:nvSpPr>
          <p:cNvPr id="7" name="TextBox 6"/>
          <p:cNvSpPr txBox="1"/>
          <p:nvPr/>
        </p:nvSpPr>
        <p:spPr>
          <a:xfrm>
            <a:off x="60152" y="1112088"/>
            <a:ext cx="4673600" cy="523220"/>
          </a:xfrm>
          <a:prstGeom prst="rect">
            <a:avLst/>
          </a:prstGeom>
          <a:noFill/>
        </p:spPr>
        <p:txBody>
          <a:bodyPr wrap="square" rtlCol="0">
            <a:spAutoFit/>
          </a:bodyPr>
          <a:lstStyle/>
          <a:p>
            <a:pPr algn="ctr"/>
            <a:r>
              <a:rPr lang="en-US" sz="1400" b="1" dirty="0">
                <a:solidFill>
                  <a:schemeClr val="bg1"/>
                </a:solidFill>
              </a:rPr>
              <a:t>Europe </a:t>
            </a:r>
            <a:r>
              <a:rPr lang="en-US" sz="1400" b="1" dirty="0" smtClean="0">
                <a:solidFill>
                  <a:schemeClr val="bg1"/>
                </a:solidFill>
              </a:rPr>
              <a:t>2019: </a:t>
            </a:r>
            <a:r>
              <a:rPr lang="en-US" sz="1400" dirty="0">
                <a:solidFill>
                  <a:schemeClr val="bg1"/>
                </a:solidFill>
              </a:rPr>
              <a:t>The European Spallation Source </a:t>
            </a:r>
            <a:br>
              <a:rPr lang="en-US" sz="1400" dirty="0">
                <a:solidFill>
                  <a:schemeClr val="bg1"/>
                </a:solidFill>
              </a:rPr>
            </a:br>
            <a:r>
              <a:rPr lang="en-US" sz="1400" dirty="0" smtClean="0">
                <a:solidFill>
                  <a:schemeClr val="bg1"/>
                </a:solidFill>
              </a:rPr>
              <a:t>(&lt;5 </a:t>
            </a:r>
            <a:r>
              <a:rPr lang="en-US" sz="1400" dirty="0">
                <a:solidFill>
                  <a:schemeClr val="bg1"/>
                </a:solidFill>
              </a:rPr>
              <a:t>MW)</a:t>
            </a:r>
          </a:p>
        </p:txBody>
      </p:sp>
      <p:sp>
        <p:nvSpPr>
          <p:cNvPr id="8" name="TextBox 7"/>
          <p:cNvSpPr txBox="1"/>
          <p:nvPr/>
        </p:nvSpPr>
        <p:spPr>
          <a:xfrm>
            <a:off x="2469797" y="5587403"/>
            <a:ext cx="1446592" cy="523220"/>
          </a:xfrm>
          <a:prstGeom prst="rect">
            <a:avLst/>
          </a:prstGeom>
          <a:noFill/>
        </p:spPr>
        <p:txBody>
          <a:bodyPr wrap="none" rtlCol="0">
            <a:spAutoFit/>
          </a:bodyPr>
          <a:lstStyle/>
          <a:p>
            <a:r>
              <a:rPr lang="en-US" sz="1400" b="1" dirty="0">
                <a:solidFill>
                  <a:srgbClr val="0094CA"/>
                </a:solidFill>
              </a:rPr>
              <a:t>USA </a:t>
            </a:r>
            <a:r>
              <a:rPr lang="en-US" sz="1400" b="1" dirty="0" smtClean="0">
                <a:solidFill>
                  <a:srgbClr val="0094CA"/>
                </a:solidFill>
              </a:rPr>
              <a:t>2006:</a:t>
            </a:r>
            <a:endParaRPr lang="en-US" sz="1400" b="1" dirty="0">
              <a:solidFill>
                <a:srgbClr val="0094CA"/>
              </a:solidFill>
            </a:endParaRPr>
          </a:p>
          <a:p>
            <a:r>
              <a:rPr lang="en-US" sz="1400" dirty="0">
                <a:solidFill>
                  <a:srgbClr val="0094CA"/>
                </a:solidFill>
              </a:rPr>
              <a:t>SNS</a:t>
            </a:r>
            <a:r>
              <a:rPr lang="en-US" sz="1400" b="1" dirty="0">
                <a:solidFill>
                  <a:srgbClr val="0094CA"/>
                </a:solidFill>
              </a:rPr>
              <a:t> </a:t>
            </a:r>
            <a:r>
              <a:rPr lang="en-US" sz="1400" dirty="0" smtClean="0">
                <a:solidFill>
                  <a:srgbClr val="0094CA"/>
                </a:solidFill>
              </a:rPr>
              <a:t>(&lt;1.4 </a:t>
            </a:r>
            <a:r>
              <a:rPr lang="en-US" sz="1400" dirty="0">
                <a:solidFill>
                  <a:srgbClr val="0094CA"/>
                </a:solidFill>
              </a:rPr>
              <a:t>MW)</a:t>
            </a:r>
          </a:p>
        </p:txBody>
      </p:sp>
      <p:sp>
        <p:nvSpPr>
          <p:cNvPr id="9" name="Rectangle 8"/>
          <p:cNvSpPr/>
          <p:nvPr/>
        </p:nvSpPr>
        <p:spPr>
          <a:xfrm>
            <a:off x="4818944" y="980536"/>
            <a:ext cx="4635758" cy="5309145"/>
          </a:xfrm>
          <a:prstGeom prst="rect">
            <a:avLst/>
          </a:prstGeom>
        </p:spPr>
        <p:txBody>
          <a:bodyPr wrap="square">
            <a:spAutoFit/>
          </a:bodyPr>
          <a:lstStyle/>
          <a:p>
            <a:pPr marL="342900" indent="-246380">
              <a:buFont typeface="Arial"/>
              <a:buChar char="•"/>
            </a:pPr>
            <a:r>
              <a:rPr lang="en-US" dirty="0"/>
              <a:t>One of Europe's largest planned research </a:t>
            </a:r>
            <a:r>
              <a:rPr lang="en-US" dirty="0" smtClean="0"/>
              <a:t>infrastructure</a:t>
            </a:r>
          </a:p>
          <a:p>
            <a:pPr marL="342900" indent="-246380">
              <a:buFont typeface="Arial"/>
              <a:buChar char="•"/>
            </a:pPr>
            <a:endParaRPr lang="en-US" dirty="0" smtClean="0"/>
          </a:p>
          <a:p>
            <a:pPr marL="342900" indent="-246380">
              <a:buFont typeface="Arial"/>
              <a:buChar char="•"/>
            </a:pPr>
            <a:r>
              <a:rPr lang="en-US" dirty="0"/>
              <a:t>Will bring new insights to the grand challenges of science and </a:t>
            </a:r>
            <a:r>
              <a:rPr lang="en-US" dirty="0" smtClean="0"/>
              <a:t>innovation</a:t>
            </a:r>
            <a:endParaRPr lang="en-US" dirty="0"/>
          </a:p>
          <a:p>
            <a:pPr marL="96520"/>
            <a:endParaRPr lang="en-US" dirty="0"/>
          </a:p>
          <a:p>
            <a:pPr marL="342900" indent="-246380">
              <a:buFont typeface="Arial"/>
              <a:buChar char="•"/>
            </a:pPr>
            <a:r>
              <a:rPr lang="en-US" dirty="0"/>
              <a:t>Collaborative project: Includes more than 17 countries </a:t>
            </a:r>
          </a:p>
          <a:p>
            <a:pPr marL="96520"/>
            <a:endParaRPr lang="en-US" dirty="0"/>
          </a:p>
          <a:p>
            <a:pPr marL="342900" indent="-246380">
              <a:buFont typeface="Arial"/>
              <a:buChar char="•"/>
            </a:pPr>
            <a:r>
              <a:rPr lang="en-US" dirty="0"/>
              <a:t>2014: </a:t>
            </a:r>
            <a:r>
              <a:rPr lang="en-US" dirty="0" smtClean="0"/>
              <a:t>Start of construction </a:t>
            </a:r>
            <a:r>
              <a:rPr lang="en-US" dirty="0"/>
              <a:t>phase of the world's most powerful l</a:t>
            </a:r>
            <a:r>
              <a:rPr lang="en-US" dirty="0" smtClean="0"/>
              <a:t>inear proton accelerator </a:t>
            </a:r>
          </a:p>
          <a:p>
            <a:pPr marL="342900" indent="-246380">
              <a:buFont typeface="Arial"/>
              <a:buChar char="•"/>
            </a:pPr>
            <a:endParaRPr lang="en-US" dirty="0"/>
          </a:p>
          <a:p>
            <a:pPr marL="342900" indent="-246380">
              <a:buFont typeface="Arial"/>
              <a:buChar char="•"/>
            </a:pPr>
            <a:r>
              <a:rPr lang="en-US" dirty="0" smtClean="0"/>
              <a:t>2019: Provide </a:t>
            </a:r>
            <a:r>
              <a:rPr lang="en-US" dirty="0"/>
              <a:t>the world's most advanced tools for studying materials with </a:t>
            </a:r>
            <a:r>
              <a:rPr lang="en-US" dirty="0" smtClean="0"/>
              <a:t>neutrons </a:t>
            </a:r>
            <a:r>
              <a:rPr lang="en-US" b="1" dirty="0" smtClean="0"/>
              <a:t>co-located with a very bright light source (MAX-IV) </a:t>
            </a:r>
            <a:r>
              <a:rPr lang="en-US" sz="1600" dirty="0" smtClean="0">
                <a:solidFill>
                  <a:srgbClr val="FF0000"/>
                </a:solidFill>
              </a:rPr>
              <a:t>(ESS ~ 450 employees &gt; 2500 users / year)</a:t>
            </a:r>
            <a:endParaRPr lang="en-US" sz="1600" dirty="0">
              <a:solidFill>
                <a:srgbClr val="FF0000"/>
              </a:solidFill>
            </a:endParaRPr>
          </a:p>
        </p:txBody>
      </p:sp>
      <p:sp>
        <p:nvSpPr>
          <p:cNvPr id="10" name="TextBox 9"/>
          <p:cNvSpPr txBox="1"/>
          <p:nvPr/>
        </p:nvSpPr>
        <p:spPr>
          <a:xfrm>
            <a:off x="272328" y="3647489"/>
            <a:ext cx="1401533" cy="307777"/>
          </a:xfrm>
          <a:prstGeom prst="rect">
            <a:avLst/>
          </a:prstGeom>
          <a:noFill/>
        </p:spPr>
        <p:txBody>
          <a:bodyPr wrap="none" rtlCol="0">
            <a:spAutoFit/>
          </a:bodyPr>
          <a:lstStyle/>
          <a:p>
            <a:r>
              <a:rPr lang="en-US" sz="1400" b="1">
                <a:solidFill>
                  <a:schemeClr val="bg1"/>
                </a:solidFill>
              </a:rPr>
              <a:t>Lund, Sweden </a:t>
            </a:r>
            <a:endParaRPr lang="en-US" sz="1400">
              <a:solidFill>
                <a:schemeClr val="bg1"/>
              </a:solidFill>
            </a:endParaRPr>
          </a:p>
        </p:txBody>
      </p:sp>
    </p:spTree>
    <p:extLst>
      <p:ext uri="{BB962C8B-B14F-4D97-AF65-F5344CB8AC3E}">
        <p14:creationId xmlns:p14="http://schemas.microsoft.com/office/powerpoint/2010/main" val="107327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8084" name="Group 1028"/>
          <p:cNvGrpSpPr>
            <a:grpSpLocks/>
          </p:cNvGrpSpPr>
          <p:nvPr/>
        </p:nvGrpSpPr>
        <p:grpSpPr bwMode="auto">
          <a:xfrm>
            <a:off x="740300" y="1608180"/>
            <a:ext cx="8362709" cy="3459479"/>
            <a:chOff x="776" y="1515"/>
            <a:chExt cx="4937" cy="2043"/>
          </a:xfrm>
        </p:grpSpPr>
        <p:grpSp>
          <p:nvGrpSpPr>
            <p:cNvPr id="558085" name="Group 1029"/>
            <p:cNvGrpSpPr>
              <a:grpSpLocks/>
            </p:cNvGrpSpPr>
            <p:nvPr/>
          </p:nvGrpSpPr>
          <p:grpSpPr bwMode="auto">
            <a:xfrm>
              <a:off x="776" y="1515"/>
              <a:ext cx="4937" cy="2043"/>
              <a:chOff x="776" y="1515"/>
              <a:chExt cx="4984" cy="2043"/>
            </a:xfrm>
          </p:grpSpPr>
          <p:grpSp>
            <p:nvGrpSpPr>
              <p:cNvPr id="558086" name="Group 1030"/>
              <p:cNvGrpSpPr>
                <a:grpSpLocks/>
              </p:cNvGrpSpPr>
              <p:nvPr/>
            </p:nvGrpSpPr>
            <p:grpSpPr bwMode="auto">
              <a:xfrm>
                <a:off x="776" y="2767"/>
                <a:ext cx="4944" cy="713"/>
                <a:chOff x="776" y="2766"/>
                <a:chExt cx="4944" cy="713"/>
              </a:xfrm>
            </p:grpSpPr>
            <p:pic>
              <p:nvPicPr>
                <p:cNvPr id="558087" name="Picture 10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 y="3027"/>
                  <a:ext cx="187"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88" name="Picture 1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8" y="2978"/>
                  <a:ext cx="2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89" name="Picture 10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9" y="2939"/>
                  <a:ext cx="36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0" name="Picture 10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9" y="2854"/>
                  <a:ext cx="531"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1" name="Picture 10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4" y="2834"/>
                  <a:ext cx="570" cy="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2" name="Picture 103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6" y="2790"/>
                  <a:ext cx="659" cy="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3" name="Picture 10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3" y="2766"/>
                  <a:ext cx="708" cy="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4" name="Picture 1038"/>
                <p:cNvPicPr>
                  <a:picLocks noChangeAspect="1" noChangeArrowheads="1"/>
                </p:cNvPicPr>
                <p:nvPr/>
              </p:nvPicPr>
              <p:blipFill>
                <a:blip r:embed="rId7" cstate="print">
                  <a:extLst>
                    <a:ext uri="{28A0092B-C50C-407E-A947-70E740481C1C}">
                      <a14:useLocalDpi xmlns:a14="http://schemas.microsoft.com/office/drawing/2010/main" val="0"/>
                    </a:ext>
                  </a:extLst>
                </a:blip>
                <a:srcRect t="3615" b="2409"/>
                <a:stretch>
                  <a:fillRect/>
                </a:stretch>
              </p:blipFill>
              <p:spPr bwMode="auto">
                <a:xfrm>
                  <a:off x="776" y="2810"/>
                  <a:ext cx="659"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58095" name="Group 1039"/>
              <p:cNvGrpSpPr>
                <a:grpSpLocks/>
              </p:cNvGrpSpPr>
              <p:nvPr/>
            </p:nvGrpSpPr>
            <p:grpSpPr bwMode="auto">
              <a:xfrm>
                <a:off x="1090" y="1881"/>
                <a:ext cx="4670" cy="757"/>
                <a:chOff x="1090" y="1927"/>
                <a:chExt cx="4670" cy="757"/>
              </a:xfrm>
            </p:grpSpPr>
            <p:pic>
              <p:nvPicPr>
                <p:cNvPr id="558096" name="Picture 10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 y="2126"/>
                  <a:ext cx="346" cy="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7" name="Picture 10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9" y="2031"/>
                  <a:ext cx="581" cy="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8" name="Picture 104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4" y="2261"/>
                  <a:ext cx="84" cy="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9" name="Picture 1043"/>
                <p:cNvPicPr>
                  <a:picLocks noChangeAspect="1" noChangeArrowheads="1"/>
                </p:cNvPicPr>
                <p:nvPr/>
              </p:nvPicPr>
              <p:blipFill>
                <a:blip r:embed="rId10">
                  <a:extLst>
                    <a:ext uri="{28A0092B-C50C-407E-A947-70E740481C1C}">
                      <a14:useLocalDpi xmlns:a14="http://schemas.microsoft.com/office/drawing/2010/main" val="0"/>
                    </a:ext>
                  </a:extLst>
                </a:blip>
                <a:srcRect l="3000" r="5875"/>
                <a:stretch>
                  <a:fillRect/>
                </a:stretch>
              </p:blipFill>
              <p:spPr bwMode="auto">
                <a:xfrm>
                  <a:off x="5031" y="1927"/>
                  <a:ext cx="729"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100" name="Picture 10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0" y="2192"/>
                  <a:ext cx="221"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8101" name="Group 1045"/>
                <p:cNvGrpSpPr>
                  <a:grpSpLocks/>
                </p:cNvGrpSpPr>
                <p:nvPr/>
              </p:nvGrpSpPr>
              <p:grpSpPr bwMode="auto">
                <a:xfrm>
                  <a:off x="1090" y="2287"/>
                  <a:ext cx="644" cy="37"/>
                  <a:chOff x="1090" y="2287"/>
                  <a:chExt cx="644" cy="37"/>
                </a:xfrm>
              </p:grpSpPr>
              <p:pic>
                <p:nvPicPr>
                  <p:cNvPr id="558102" name="Picture 104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0" y="2297"/>
                    <a:ext cx="20" cy="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103" name="Picture 104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94" y="2287"/>
                    <a:ext cx="40" cy="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58104" name="Picture 104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13" y="2248"/>
                  <a:ext cx="11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58105" name="Group 1049"/>
              <p:cNvGrpSpPr>
                <a:grpSpLocks/>
              </p:cNvGrpSpPr>
              <p:nvPr/>
            </p:nvGrpSpPr>
            <p:grpSpPr bwMode="auto">
              <a:xfrm>
                <a:off x="984" y="1532"/>
                <a:ext cx="4573" cy="291"/>
                <a:chOff x="984" y="1772"/>
                <a:chExt cx="4573" cy="291"/>
              </a:xfrm>
            </p:grpSpPr>
            <p:sp>
              <p:nvSpPr>
                <p:cNvPr id="558106" name="Rectangle 1050"/>
                <p:cNvSpPr>
                  <a:spLocks noChangeArrowheads="1"/>
                </p:cNvSpPr>
                <p:nvPr/>
              </p:nvSpPr>
              <p:spPr bwMode="auto">
                <a:xfrm>
                  <a:off x="5204" y="1772"/>
                  <a:ext cx="35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Cs</a:t>
                  </a:r>
                </a:p>
              </p:txBody>
            </p:sp>
            <p:sp>
              <p:nvSpPr>
                <p:cNvPr id="558107" name="Rectangle 1051"/>
                <p:cNvSpPr>
                  <a:spLocks noChangeArrowheads="1"/>
                </p:cNvSpPr>
                <p:nvPr/>
              </p:nvSpPr>
              <p:spPr bwMode="auto">
                <a:xfrm>
                  <a:off x="4609" y="1772"/>
                  <a:ext cx="30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Zr</a:t>
                  </a:r>
                </a:p>
              </p:txBody>
            </p:sp>
            <p:sp>
              <p:nvSpPr>
                <p:cNvPr id="558108" name="Rectangle 1052"/>
                <p:cNvSpPr>
                  <a:spLocks noChangeArrowheads="1"/>
                </p:cNvSpPr>
                <p:nvPr/>
              </p:nvSpPr>
              <p:spPr bwMode="auto">
                <a:xfrm>
                  <a:off x="4007" y="1772"/>
                  <a:ext cx="38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Mn</a:t>
                  </a:r>
                </a:p>
              </p:txBody>
            </p:sp>
            <p:sp>
              <p:nvSpPr>
                <p:cNvPr id="558109" name="Rectangle 1053"/>
                <p:cNvSpPr>
                  <a:spLocks noChangeArrowheads="1"/>
                </p:cNvSpPr>
                <p:nvPr/>
              </p:nvSpPr>
              <p:spPr bwMode="auto">
                <a:xfrm>
                  <a:off x="3471" y="1772"/>
                  <a:ext cx="24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S</a:t>
                  </a:r>
                </a:p>
              </p:txBody>
            </p:sp>
            <p:sp>
              <p:nvSpPr>
                <p:cNvPr id="558110" name="Rectangle 1054"/>
                <p:cNvSpPr>
                  <a:spLocks noChangeArrowheads="1"/>
                </p:cNvSpPr>
                <p:nvPr/>
              </p:nvSpPr>
              <p:spPr bwMode="auto">
                <a:xfrm>
                  <a:off x="2848" y="1772"/>
                  <a:ext cx="26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O</a:t>
                  </a:r>
                </a:p>
              </p:txBody>
            </p:sp>
            <p:sp>
              <p:nvSpPr>
                <p:cNvPr id="558111" name="Rectangle 1055"/>
                <p:cNvSpPr>
                  <a:spLocks noChangeArrowheads="1"/>
                </p:cNvSpPr>
                <p:nvPr/>
              </p:nvSpPr>
              <p:spPr bwMode="auto">
                <a:xfrm>
                  <a:off x="2205" y="1772"/>
                  <a:ext cx="2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C</a:t>
                  </a:r>
                </a:p>
              </p:txBody>
            </p:sp>
            <p:sp>
              <p:nvSpPr>
                <p:cNvPr id="558112" name="Rectangle 1056"/>
                <p:cNvSpPr>
                  <a:spLocks noChangeArrowheads="1"/>
                </p:cNvSpPr>
                <p:nvPr/>
              </p:nvSpPr>
              <p:spPr bwMode="auto">
                <a:xfrm>
                  <a:off x="1586" y="1772"/>
                  <a:ext cx="26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Li</a:t>
                  </a:r>
                </a:p>
              </p:txBody>
            </p:sp>
            <p:sp>
              <p:nvSpPr>
                <p:cNvPr id="558113" name="Rectangle 1057"/>
                <p:cNvSpPr>
                  <a:spLocks noChangeArrowheads="1"/>
                </p:cNvSpPr>
                <p:nvPr/>
              </p:nvSpPr>
              <p:spPr bwMode="auto">
                <a:xfrm>
                  <a:off x="984" y="1772"/>
                  <a:ext cx="2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sz="2600">
                      <a:latin typeface="Frutiger" pitchFamily="2" charset="0"/>
                    </a:rPr>
                    <a:t>H</a:t>
                  </a:r>
                </a:p>
              </p:txBody>
            </p:sp>
          </p:grpSp>
          <p:sp>
            <p:nvSpPr>
              <p:cNvPr id="558114" name="Rectangle 1058"/>
              <p:cNvSpPr>
                <a:spLocks noChangeArrowheads="1"/>
              </p:cNvSpPr>
              <p:nvPr/>
            </p:nvSpPr>
            <p:spPr bwMode="auto">
              <a:xfrm>
                <a:off x="789" y="1515"/>
                <a:ext cx="4971" cy="3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115" name="Rectangle 1059"/>
              <p:cNvSpPr>
                <a:spLocks noChangeArrowheads="1"/>
              </p:cNvSpPr>
              <p:nvPr/>
            </p:nvSpPr>
            <p:spPr bwMode="auto">
              <a:xfrm>
                <a:off x="789" y="1825"/>
                <a:ext cx="4971" cy="869"/>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116" name="Rectangle 1060"/>
              <p:cNvSpPr>
                <a:spLocks noChangeArrowheads="1"/>
              </p:cNvSpPr>
              <p:nvPr/>
            </p:nvSpPr>
            <p:spPr bwMode="auto">
              <a:xfrm>
                <a:off x="789" y="2689"/>
                <a:ext cx="4971" cy="869"/>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8117" name="Rectangle 1061"/>
            <p:cNvSpPr>
              <a:spLocks noChangeArrowheads="1"/>
            </p:cNvSpPr>
            <p:nvPr/>
          </p:nvSpPr>
          <p:spPr bwMode="auto">
            <a:xfrm>
              <a:off x="3408" y="2446"/>
              <a:ext cx="54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b="1">
                  <a:latin typeface="Frutiger" pitchFamily="2" charset="0"/>
                </a:rPr>
                <a:t>X-rays</a:t>
              </a:r>
            </a:p>
          </p:txBody>
        </p:sp>
        <p:sp>
          <p:nvSpPr>
            <p:cNvPr id="558118" name="Rectangle 1062"/>
            <p:cNvSpPr>
              <a:spLocks noChangeArrowheads="1"/>
            </p:cNvSpPr>
            <p:nvPr/>
          </p:nvSpPr>
          <p:spPr bwMode="auto">
            <a:xfrm>
              <a:off x="3320" y="3315"/>
              <a:ext cx="72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buClrTx/>
                <a:buFontTx/>
                <a:buNone/>
              </a:pPr>
              <a:r>
                <a:rPr lang="en-GB" b="1">
                  <a:latin typeface="Frutiger" pitchFamily="2" charset="0"/>
                </a:rPr>
                <a:t>neutrons</a:t>
              </a:r>
            </a:p>
          </p:txBody>
        </p:sp>
      </p:grpSp>
      <p:sp>
        <p:nvSpPr>
          <p:cNvPr id="38" name="Title 1"/>
          <p:cNvSpPr txBox="1">
            <a:spLocks/>
          </p:cNvSpPr>
          <p:nvPr/>
        </p:nvSpPr>
        <p:spPr>
          <a:xfrm>
            <a:off x="1078075" y="237637"/>
            <a:ext cx="7431434" cy="939060"/>
          </a:xfrm>
          <a:prstGeom prst="rect">
            <a:avLst/>
          </a:prstGeom>
        </p:spPr>
        <p:txBody>
          <a:bodyPr lIns="97548" tIns="48774" rIns="97548" bIns="48774"/>
          <a:lstStyle>
            <a:lvl1pPr algn="l" rtl="0" fontAlgn="base">
              <a:lnSpc>
                <a:spcPct val="85000"/>
              </a:lnSpc>
              <a:spcBef>
                <a:spcPct val="0"/>
              </a:spcBef>
              <a:spcAft>
                <a:spcPct val="0"/>
              </a:spcAft>
              <a:defRPr sz="3000" kern="1200">
                <a:solidFill>
                  <a:srgbClr val="006C3A"/>
                </a:solidFill>
                <a:latin typeface="Arial Black" pitchFamily="34" charset="0"/>
                <a:ea typeface="+mj-ea"/>
                <a:cs typeface="+mj-cs"/>
              </a:defRPr>
            </a:lvl1pPr>
            <a:lvl2pPr algn="l" rtl="0" fontAlgn="base">
              <a:lnSpc>
                <a:spcPct val="85000"/>
              </a:lnSpc>
              <a:spcBef>
                <a:spcPct val="0"/>
              </a:spcBef>
              <a:spcAft>
                <a:spcPct val="0"/>
              </a:spcAft>
              <a:defRPr sz="3000">
                <a:solidFill>
                  <a:srgbClr val="006C3A"/>
                </a:solidFill>
                <a:latin typeface="Arial Black" pitchFamily="34" charset="0"/>
              </a:defRPr>
            </a:lvl2pPr>
            <a:lvl3pPr algn="l" rtl="0" fontAlgn="base">
              <a:lnSpc>
                <a:spcPct val="85000"/>
              </a:lnSpc>
              <a:spcBef>
                <a:spcPct val="0"/>
              </a:spcBef>
              <a:spcAft>
                <a:spcPct val="0"/>
              </a:spcAft>
              <a:defRPr sz="3000">
                <a:solidFill>
                  <a:srgbClr val="006C3A"/>
                </a:solidFill>
                <a:latin typeface="Arial Black" pitchFamily="34" charset="0"/>
              </a:defRPr>
            </a:lvl3pPr>
            <a:lvl4pPr algn="l" rtl="0" fontAlgn="base">
              <a:lnSpc>
                <a:spcPct val="85000"/>
              </a:lnSpc>
              <a:spcBef>
                <a:spcPct val="0"/>
              </a:spcBef>
              <a:spcAft>
                <a:spcPct val="0"/>
              </a:spcAft>
              <a:defRPr sz="3000">
                <a:solidFill>
                  <a:srgbClr val="006C3A"/>
                </a:solidFill>
                <a:latin typeface="Arial Black" pitchFamily="34" charset="0"/>
              </a:defRPr>
            </a:lvl4pPr>
            <a:lvl5pPr algn="l" rtl="0" fontAlgn="base">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a:r>
              <a:rPr lang="en-US" b="1" dirty="0" smtClean="0">
                <a:solidFill>
                  <a:srgbClr val="0094CA"/>
                </a:solidFill>
                <a:latin typeface="+mn-lt"/>
                <a:cs typeface="Papyrus"/>
              </a:rPr>
              <a:t>Light and neutrons</a:t>
            </a:r>
            <a:endParaRPr lang="en-US" b="1" dirty="0">
              <a:solidFill>
                <a:srgbClr val="0094CA"/>
              </a:solidFill>
              <a:latin typeface="+mn-lt"/>
              <a:cs typeface="Papyrus"/>
            </a:endParaRPr>
          </a:p>
        </p:txBody>
      </p:sp>
    </p:spTree>
    <p:extLst>
      <p:ext uri="{BB962C8B-B14F-4D97-AF65-F5344CB8AC3E}">
        <p14:creationId xmlns:p14="http://schemas.microsoft.com/office/powerpoint/2010/main" val="8636772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997" y="-267974"/>
            <a:ext cx="8781098" cy="1219200"/>
          </a:xfrm>
        </p:spPr>
        <p:txBody>
          <a:bodyPr/>
          <a:lstStyle/>
          <a:p>
            <a:r>
              <a:rPr lang="en-US" dirty="0" smtClean="0"/>
              <a:t>Engineering materials</a:t>
            </a:r>
            <a:endParaRPr lang="en-US" dirty="0"/>
          </a:p>
        </p:txBody>
      </p:sp>
      <p:sp>
        <p:nvSpPr>
          <p:cNvPr id="4" name="Date Placeholder 3"/>
          <p:cNvSpPr>
            <a:spLocks noGrp="1"/>
          </p:cNvSpPr>
          <p:nvPr>
            <p:ph type="dt" sz="half" idx="4294967295"/>
          </p:nvPr>
        </p:nvSpPr>
        <p:spPr>
          <a:xfrm>
            <a:off x="487839" y="6780107"/>
            <a:ext cx="2276581" cy="389467"/>
          </a:xfrm>
          <a:prstGeom prst="rect">
            <a:avLst/>
          </a:prstGeom>
        </p:spPr>
        <p:txBody>
          <a:bodyPr/>
          <a:lstStyle/>
          <a:p>
            <a:fld id="{D07437E9-6E86-4A85-9F42-8339F2D3D4BB}" type="datetime1">
              <a:rPr lang="en-GB" smtClean="0"/>
              <a:t>6/17/13</a:t>
            </a:fld>
            <a:endParaRPr lang="en-GB" dirty="0"/>
          </a:p>
        </p:txBody>
      </p:sp>
      <p:sp>
        <p:nvSpPr>
          <p:cNvPr id="6" name="Slide Number Placeholder 5"/>
          <p:cNvSpPr>
            <a:spLocks noGrp="1"/>
          </p:cNvSpPr>
          <p:nvPr>
            <p:ph type="sldNum" sz="quarter" idx="4294967295"/>
          </p:nvPr>
        </p:nvSpPr>
        <p:spPr>
          <a:xfrm>
            <a:off x="6992355" y="6780107"/>
            <a:ext cx="2276581" cy="389467"/>
          </a:xfrm>
          <a:prstGeom prst="rect">
            <a:avLst/>
          </a:prstGeom>
        </p:spPr>
        <p:txBody>
          <a:bodyPr/>
          <a:lstStyle/>
          <a:p>
            <a:fld id="{2ECB77A6-74DC-4CC8-8221-D6BCCF2FF28B}" type="slidenum">
              <a:rPr lang="en-GB" smtClean="0"/>
              <a:t>5</a:t>
            </a:fld>
            <a:endParaRPr lang="en-GB"/>
          </a:p>
        </p:txBody>
      </p:sp>
      <p:pic>
        <p:nvPicPr>
          <p:cNvPr id="8" name="Picture 7"/>
          <p:cNvPicPr>
            <a:picLocks noChangeAspect="1"/>
          </p:cNvPicPr>
          <p:nvPr/>
        </p:nvPicPr>
        <p:blipFill>
          <a:blip r:embed="rId2"/>
          <a:stretch>
            <a:fillRect/>
          </a:stretch>
        </p:blipFill>
        <p:spPr>
          <a:xfrm>
            <a:off x="623350" y="638012"/>
            <a:ext cx="8510076" cy="5093547"/>
          </a:xfrm>
          <a:prstGeom prst="rect">
            <a:avLst/>
          </a:prstGeom>
        </p:spPr>
      </p:pic>
      <p:pic>
        <p:nvPicPr>
          <p:cNvPr id="9" name="Picture 8"/>
          <p:cNvPicPr>
            <a:picLocks noChangeAspect="1"/>
          </p:cNvPicPr>
          <p:nvPr/>
        </p:nvPicPr>
        <p:blipFill>
          <a:blip r:embed="rId2"/>
          <a:stretch>
            <a:fillRect/>
          </a:stretch>
        </p:blipFill>
        <p:spPr>
          <a:xfrm>
            <a:off x="623350" y="638012"/>
            <a:ext cx="8510076" cy="5093547"/>
          </a:xfrm>
          <a:prstGeom prst="rect">
            <a:avLst/>
          </a:prstGeom>
        </p:spPr>
      </p:pic>
      <p:pic>
        <p:nvPicPr>
          <p:cNvPr id="10" name="Picture 9" descr="Screen Shot 2012-12-16 at 6.36.18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09" y="957338"/>
            <a:ext cx="9071435" cy="4841954"/>
          </a:xfrm>
          <a:prstGeom prst="rect">
            <a:avLst/>
          </a:prstGeom>
        </p:spPr>
      </p:pic>
      <p:sp>
        <p:nvSpPr>
          <p:cNvPr id="11" name="TextBox 10"/>
          <p:cNvSpPr txBox="1"/>
          <p:nvPr/>
        </p:nvSpPr>
        <p:spPr>
          <a:xfrm>
            <a:off x="3341717" y="6576324"/>
            <a:ext cx="4377113" cy="390888"/>
          </a:xfrm>
          <a:prstGeom prst="rect">
            <a:avLst/>
          </a:prstGeom>
          <a:noFill/>
        </p:spPr>
        <p:txBody>
          <a:bodyPr wrap="none" lIns="97548" tIns="48774" rIns="97548" bIns="48774" rtlCol="0">
            <a:spAutoFit/>
          </a:bodyPr>
          <a:lstStyle/>
          <a:p>
            <a:r>
              <a:rPr lang="en-US" dirty="0" smtClean="0"/>
              <a:t>Source: PSI, CEMNET workshop 2007</a:t>
            </a:r>
            <a:endParaRPr lang="en-US" dirty="0"/>
          </a:p>
        </p:txBody>
      </p:sp>
      <p:sp>
        <p:nvSpPr>
          <p:cNvPr id="13" name="TextBox 12"/>
          <p:cNvSpPr txBox="1"/>
          <p:nvPr/>
        </p:nvSpPr>
        <p:spPr>
          <a:xfrm>
            <a:off x="345209" y="5796276"/>
            <a:ext cx="8912690" cy="267778"/>
          </a:xfrm>
          <a:prstGeom prst="rect">
            <a:avLst/>
          </a:prstGeom>
          <a:noFill/>
        </p:spPr>
        <p:txBody>
          <a:bodyPr wrap="square" lIns="97548" tIns="48774" rIns="97548" bIns="48774" rtlCol="0">
            <a:spAutoFit/>
          </a:bodyPr>
          <a:lstStyle/>
          <a:p>
            <a:pPr algn="ctr"/>
            <a:r>
              <a:rPr lang="en-US" sz="1100" dirty="0"/>
              <a:t>Non-destructive analysis of a steel armed concrete block with neutron imaging and X-ray tomography.</a:t>
            </a:r>
          </a:p>
        </p:txBody>
      </p:sp>
      <p:pic>
        <p:nvPicPr>
          <p:cNvPr id="14" name="Picture 13" descr="Screen Shot 2012-12-16 at 6.36.18 .png"/>
          <p:cNvPicPr>
            <a:picLocks noChangeAspect="1"/>
          </p:cNvPicPr>
          <p:nvPr/>
        </p:nvPicPr>
        <p:blipFill rotWithShape="1">
          <a:blip r:embed="rId3">
            <a:extLst>
              <a:ext uri="{28A0092B-C50C-407E-A947-70E740481C1C}">
                <a14:useLocalDpi xmlns:a14="http://schemas.microsoft.com/office/drawing/2010/main" val="0"/>
              </a:ext>
            </a:extLst>
          </a:blip>
          <a:srcRect l="22927" t="17904" r="73306" b="77231"/>
          <a:stretch/>
        </p:blipFill>
        <p:spPr>
          <a:xfrm>
            <a:off x="2727048" y="1418189"/>
            <a:ext cx="1920839" cy="3917235"/>
          </a:xfrm>
          <a:prstGeom prst="rect">
            <a:avLst/>
          </a:prstGeom>
        </p:spPr>
      </p:pic>
      <p:pic>
        <p:nvPicPr>
          <p:cNvPr id="15" name="Picture 14" descr="Screen Shot 2012-12-16 at 6.36.18 .png"/>
          <p:cNvPicPr>
            <a:picLocks noChangeAspect="1"/>
          </p:cNvPicPr>
          <p:nvPr/>
        </p:nvPicPr>
        <p:blipFill rotWithShape="1">
          <a:blip r:embed="rId3">
            <a:extLst>
              <a:ext uri="{28A0092B-C50C-407E-A947-70E740481C1C}">
                <a14:useLocalDpi xmlns:a14="http://schemas.microsoft.com/office/drawing/2010/main" val="0"/>
              </a:ext>
            </a:extLst>
          </a:blip>
          <a:srcRect l="22927" t="17904" r="73306" b="77231"/>
          <a:stretch/>
        </p:blipFill>
        <p:spPr>
          <a:xfrm>
            <a:off x="4801555" y="1418189"/>
            <a:ext cx="1920839" cy="3917235"/>
          </a:xfrm>
          <a:prstGeom prst="rect">
            <a:avLst/>
          </a:prstGeom>
        </p:spPr>
      </p:pic>
      <p:pic>
        <p:nvPicPr>
          <p:cNvPr id="16" name="Picture 15" descr="Screen Shot 2012-12-16 at 6.36.18 .png"/>
          <p:cNvPicPr>
            <a:picLocks noChangeAspect="1"/>
          </p:cNvPicPr>
          <p:nvPr/>
        </p:nvPicPr>
        <p:blipFill rotWithShape="1">
          <a:blip r:embed="rId3">
            <a:extLst>
              <a:ext uri="{28A0092B-C50C-407E-A947-70E740481C1C}">
                <a14:useLocalDpi xmlns:a14="http://schemas.microsoft.com/office/drawing/2010/main" val="0"/>
              </a:ext>
            </a:extLst>
          </a:blip>
          <a:srcRect l="22927" t="17904" r="73306" b="77231"/>
          <a:stretch/>
        </p:blipFill>
        <p:spPr>
          <a:xfrm>
            <a:off x="7106561" y="1418189"/>
            <a:ext cx="1920839" cy="3917235"/>
          </a:xfrm>
          <a:prstGeom prst="rect">
            <a:avLst/>
          </a:prstGeom>
        </p:spPr>
      </p:pic>
    </p:spTree>
    <p:extLst>
      <p:ext uri="{BB962C8B-B14F-4D97-AF65-F5344CB8AC3E}">
        <p14:creationId xmlns:p14="http://schemas.microsoft.com/office/powerpoint/2010/main" val="730841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709" y="-85973"/>
            <a:ext cx="8234532" cy="939060"/>
          </a:xfrm>
        </p:spPr>
        <p:txBody>
          <a:bodyPr/>
          <a:lstStyle/>
          <a:p>
            <a:r>
              <a:rPr lang="en-US" sz="2600" dirty="0"/>
              <a:t>Neutrons and x-rays are complementary</a:t>
            </a:r>
            <a:br>
              <a:rPr lang="en-US" sz="2600" dirty="0"/>
            </a:br>
            <a:r>
              <a:rPr lang="en-US" sz="2600" dirty="0"/>
              <a:t>- neutrons…</a:t>
            </a:r>
          </a:p>
        </p:txBody>
      </p:sp>
      <p:pic>
        <p:nvPicPr>
          <p:cNvPr id="4" name="Picture 7" descr="catsite"/>
          <p:cNvPicPr>
            <a:picLocks noChangeArrowheads="1"/>
          </p:cNvPicPr>
          <p:nvPr/>
        </p:nvPicPr>
        <p:blipFill>
          <a:blip r:embed="rId7"/>
          <a:srcRect/>
          <a:stretch>
            <a:fillRect/>
          </a:stretch>
        </p:blipFill>
        <p:spPr bwMode="auto">
          <a:xfrm>
            <a:off x="7317582" y="1788160"/>
            <a:ext cx="2179006" cy="1983419"/>
          </a:xfrm>
          <a:prstGeom prst="rect">
            <a:avLst/>
          </a:prstGeom>
          <a:noFill/>
          <a:ln w="22225" cap="flat" cmpd="sng" algn="ctr">
            <a:solidFill>
              <a:srgbClr val="000000"/>
            </a:solidFill>
            <a:prstDash val="solid"/>
            <a:miter lim="800000"/>
            <a:headEnd type="none" w="med" len="med"/>
            <a:tailEnd type="none" w="med" len="med"/>
          </a:ln>
          <a:effectLst>
            <a:outerShdw blurRad="63500" dist="38100" dir="2700000">
              <a:srgbClr val="000000">
                <a:alpha val="43000"/>
              </a:srgbClr>
            </a:outerShdw>
          </a:effectLst>
        </p:spPr>
      </p:pic>
      <p:pic>
        <p:nvPicPr>
          <p:cNvPr id="5" name="Picture 2" descr="test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30740"/>
          <a:stretch>
            <a:fillRect/>
          </a:stretch>
        </p:blipFill>
        <p:spPr bwMode="auto">
          <a:xfrm>
            <a:off x="4797082" y="4521200"/>
            <a:ext cx="3847482" cy="1788160"/>
          </a:xfrm>
          <a:prstGeom prst="rect">
            <a:avLst/>
          </a:prstGeom>
          <a:noFill/>
          <a:extLst>
            <a:ext uri="{909E8E84-426E-40dd-AFC4-6F175D3DCCD1}">
              <a14:hiddenFill xmlns:a14="http://schemas.microsoft.com/office/drawing/2010/main">
                <a:solidFill>
                  <a:srgbClr val="FFFFFF"/>
                </a:solidFill>
              </a14:hiddenFill>
            </a:ext>
          </a:extLst>
        </p:spPr>
      </p:pic>
      <p:pic>
        <p:nvPicPr>
          <p:cNvPr id="6" name="CsDSO4.AVI">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a:xfrm>
            <a:off x="706351" y="3669454"/>
            <a:ext cx="3521585" cy="2639906"/>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6"/>
          <p:cNvGrpSpPr>
            <a:grpSpLocks/>
          </p:cNvGrpSpPr>
          <p:nvPr/>
        </p:nvGrpSpPr>
        <p:grpSpPr bwMode="auto">
          <a:xfrm>
            <a:off x="213680" y="1137920"/>
            <a:ext cx="3323422" cy="2194560"/>
            <a:chOff x="2736" y="1479"/>
            <a:chExt cx="2790" cy="1614"/>
          </a:xfrm>
        </p:grpSpPr>
        <p:grpSp>
          <p:nvGrpSpPr>
            <p:cNvPr id="8" name="Group 7"/>
            <p:cNvGrpSpPr>
              <a:grpSpLocks/>
            </p:cNvGrpSpPr>
            <p:nvPr/>
          </p:nvGrpSpPr>
          <p:grpSpPr bwMode="auto">
            <a:xfrm>
              <a:off x="2928" y="1479"/>
              <a:ext cx="2448" cy="1614"/>
              <a:chOff x="2928" y="1479"/>
              <a:chExt cx="2448" cy="1614"/>
            </a:xfrm>
          </p:grpSpPr>
          <p:pic>
            <p:nvPicPr>
              <p:cNvPr id="11" name="Picture 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7799"/>
              <a:stretch>
                <a:fillRect/>
              </a:stretch>
            </p:blipFill>
            <p:spPr bwMode="auto">
              <a:xfrm>
                <a:off x="3106" y="1479"/>
                <a:ext cx="2270" cy="1614"/>
              </a:xfrm>
              <a:prstGeom prst="rect">
                <a:avLst/>
              </a:prstGeom>
              <a:noFill/>
              <a:extLst>
                <a:ext uri="{909E8E84-426E-40dd-AFC4-6F175D3DCCD1}">
                  <a14:hiddenFill xmlns:a14="http://schemas.microsoft.com/office/drawing/2010/main">
                    <a:solidFill>
                      <a:srgbClr val="FFFFFF"/>
                    </a:solidFill>
                  </a14:hiddenFill>
                </a:ext>
              </a:extLst>
            </p:spPr>
          </p:pic>
          <p:sp>
            <p:nvSpPr>
              <p:cNvPr id="12" name="Line 9"/>
              <p:cNvSpPr>
                <a:spLocks noChangeShapeType="1"/>
              </p:cNvSpPr>
              <p:nvPr/>
            </p:nvSpPr>
            <p:spPr bwMode="auto">
              <a:xfrm flipH="1">
                <a:off x="2928" y="2295"/>
                <a:ext cx="912" cy="245"/>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75482">
                  <a:defRPr/>
                </a:pPr>
                <a:endParaRPr lang="en-US" kern="0">
                  <a:solidFill>
                    <a:sysClr val="windowText" lastClr="000000"/>
                  </a:solidFill>
                </a:endParaRPr>
              </a:p>
            </p:txBody>
          </p:sp>
          <p:sp>
            <p:nvSpPr>
              <p:cNvPr id="13" name="Line 10"/>
              <p:cNvSpPr>
                <a:spLocks noChangeShapeType="1"/>
              </p:cNvSpPr>
              <p:nvPr/>
            </p:nvSpPr>
            <p:spPr bwMode="auto">
              <a:xfrm>
                <a:off x="4032" y="2295"/>
                <a:ext cx="1104" cy="192"/>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75482">
                  <a:defRPr/>
                </a:pPr>
                <a:endParaRPr lang="en-US" kern="0">
                  <a:solidFill>
                    <a:sysClr val="windowText" lastClr="000000"/>
                  </a:solidFill>
                </a:endParaRPr>
              </a:p>
            </p:txBody>
          </p:sp>
          <p:sp>
            <p:nvSpPr>
              <p:cNvPr id="14" name="Freeform 11"/>
              <p:cNvSpPr>
                <a:spLocks/>
              </p:cNvSpPr>
              <p:nvPr/>
            </p:nvSpPr>
            <p:spPr bwMode="auto">
              <a:xfrm>
                <a:off x="3024" y="2199"/>
                <a:ext cx="816" cy="384"/>
              </a:xfrm>
              <a:custGeom>
                <a:avLst/>
                <a:gdLst>
                  <a:gd name="T0" fmla="*/ 0 w 816"/>
                  <a:gd name="T1" fmla="*/ 384 h 384"/>
                  <a:gd name="T2" fmla="*/ 96 w 816"/>
                  <a:gd name="T3" fmla="*/ 240 h 384"/>
                  <a:gd name="T4" fmla="*/ 288 w 816"/>
                  <a:gd name="T5" fmla="*/ 336 h 384"/>
                  <a:gd name="T6" fmla="*/ 480 w 816"/>
                  <a:gd name="T7" fmla="*/ 96 h 384"/>
                  <a:gd name="T8" fmla="*/ 672 w 816"/>
                  <a:gd name="T9" fmla="*/ 192 h 384"/>
                  <a:gd name="T10" fmla="*/ 816 w 816"/>
                  <a:gd name="T11" fmla="*/ 0 h 384"/>
                </a:gdLst>
                <a:ahLst/>
                <a:cxnLst>
                  <a:cxn ang="0">
                    <a:pos x="T0" y="T1"/>
                  </a:cxn>
                  <a:cxn ang="0">
                    <a:pos x="T2" y="T3"/>
                  </a:cxn>
                  <a:cxn ang="0">
                    <a:pos x="T4" y="T5"/>
                  </a:cxn>
                  <a:cxn ang="0">
                    <a:pos x="T6" y="T7"/>
                  </a:cxn>
                  <a:cxn ang="0">
                    <a:pos x="T8" y="T9"/>
                  </a:cxn>
                  <a:cxn ang="0">
                    <a:pos x="T10" y="T11"/>
                  </a:cxn>
                </a:cxnLst>
                <a:rect l="0" t="0" r="r" b="b"/>
                <a:pathLst>
                  <a:path w="816" h="384">
                    <a:moveTo>
                      <a:pt x="0" y="384"/>
                    </a:moveTo>
                    <a:cubicBezTo>
                      <a:pt x="24" y="316"/>
                      <a:pt x="48" y="248"/>
                      <a:pt x="96" y="240"/>
                    </a:cubicBezTo>
                    <a:cubicBezTo>
                      <a:pt x="144" y="232"/>
                      <a:pt x="224" y="359"/>
                      <a:pt x="288" y="336"/>
                    </a:cubicBezTo>
                    <a:cubicBezTo>
                      <a:pt x="351" y="312"/>
                      <a:pt x="416" y="119"/>
                      <a:pt x="480" y="96"/>
                    </a:cubicBezTo>
                    <a:cubicBezTo>
                      <a:pt x="543" y="72"/>
                      <a:pt x="616" y="207"/>
                      <a:pt x="672" y="192"/>
                    </a:cubicBezTo>
                    <a:cubicBezTo>
                      <a:pt x="727" y="176"/>
                      <a:pt x="792" y="32"/>
                      <a:pt x="816" y="0"/>
                    </a:cubicBezTo>
                  </a:path>
                </a:pathLst>
              </a:custGeom>
              <a:noFill/>
              <a:ln w="12700" cmpd="sng">
                <a:solidFill>
                  <a:srgbClr val="00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75482">
                  <a:defRPr/>
                </a:pPr>
                <a:endParaRPr lang="en-US" kern="0">
                  <a:solidFill>
                    <a:sysClr val="windowText" lastClr="000000"/>
                  </a:solidFill>
                </a:endParaRPr>
              </a:p>
            </p:txBody>
          </p:sp>
          <p:sp>
            <p:nvSpPr>
              <p:cNvPr id="15" name="Freeform 12"/>
              <p:cNvSpPr>
                <a:spLocks/>
              </p:cNvSpPr>
              <p:nvPr/>
            </p:nvSpPr>
            <p:spPr bwMode="auto">
              <a:xfrm rot="1986916">
                <a:off x="4128" y="2199"/>
                <a:ext cx="816" cy="384"/>
              </a:xfrm>
              <a:custGeom>
                <a:avLst/>
                <a:gdLst>
                  <a:gd name="T0" fmla="*/ 0 w 816"/>
                  <a:gd name="T1" fmla="*/ 384 h 384"/>
                  <a:gd name="T2" fmla="*/ 96 w 816"/>
                  <a:gd name="T3" fmla="*/ 240 h 384"/>
                  <a:gd name="T4" fmla="*/ 288 w 816"/>
                  <a:gd name="T5" fmla="*/ 336 h 384"/>
                  <a:gd name="T6" fmla="*/ 480 w 816"/>
                  <a:gd name="T7" fmla="*/ 96 h 384"/>
                  <a:gd name="T8" fmla="*/ 672 w 816"/>
                  <a:gd name="T9" fmla="*/ 192 h 384"/>
                  <a:gd name="T10" fmla="*/ 816 w 816"/>
                  <a:gd name="T11" fmla="*/ 0 h 384"/>
                </a:gdLst>
                <a:ahLst/>
                <a:cxnLst>
                  <a:cxn ang="0">
                    <a:pos x="T0" y="T1"/>
                  </a:cxn>
                  <a:cxn ang="0">
                    <a:pos x="T2" y="T3"/>
                  </a:cxn>
                  <a:cxn ang="0">
                    <a:pos x="T4" y="T5"/>
                  </a:cxn>
                  <a:cxn ang="0">
                    <a:pos x="T6" y="T7"/>
                  </a:cxn>
                  <a:cxn ang="0">
                    <a:pos x="T8" y="T9"/>
                  </a:cxn>
                  <a:cxn ang="0">
                    <a:pos x="T10" y="T11"/>
                  </a:cxn>
                </a:cxnLst>
                <a:rect l="0" t="0" r="r" b="b"/>
                <a:pathLst>
                  <a:path w="816" h="384">
                    <a:moveTo>
                      <a:pt x="0" y="384"/>
                    </a:moveTo>
                    <a:cubicBezTo>
                      <a:pt x="24" y="316"/>
                      <a:pt x="48" y="248"/>
                      <a:pt x="96" y="240"/>
                    </a:cubicBezTo>
                    <a:cubicBezTo>
                      <a:pt x="144" y="232"/>
                      <a:pt x="224" y="359"/>
                      <a:pt x="288" y="336"/>
                    </a:cubicBezTo>
                    <a:cubicBezTo>
                      <a:pt x="351" y="312"/>
                      <a:pt x="416" y="119"/>
                      <a:pt x="480" y="96"/>
                    </a:cubicBezTo>
                    <a:cubicBezTo>
                      <a:pt x="543" y="72"/>
                      <a:pt x="616" y="207"/>
                      <a:pt x="672" y="192"/>
                    </a:cubicBezTo>
                    <a:cubicBezTo>
                      <a:pt x="727" y="176"/>
                      <a:pt x="792" y="32"/>
                      <a:pt x="816" y="0"/>
                    </a:cubicBezTo>
                  </a:path>
                </a:pathLst>
              </a:custGeom>
              <a:noFill/>
              <a:ln w="12700" cmpd="sng">
                <a:solidFill>
                  <a:srgbClr val="00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75482">
                  <a:defRPr/>
                </a:pPr>
                <a:endParaRPr lang="en-US" kern="0">
                  <a:solidFill>
                    <a:sysClr val="windowText" lastClr="000000"/>
                  </a:solidFill>
                </a:endParaRPr>
              </a:p>
            </p:txBody>
          </p:sp>
        </p:grpSp>
        <p:pic>
          <p:nvPicPr>
            <p:cNvPr id="9" name="Picture 13" descr="pg4c"/>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4527"/>
            <a:stretch>
              <a:fillRect/>
            </a:stretch>
          </p:blipFill>
          <p:spPr bwMode="auto">
            <a:xfrm>
              <a:off x="2736" y="2295"/>
              <a:ext cx="299" cy="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Pg4c"/>
            <p:cNvPicPr>
              <a:picLocks noChangeAspect="1" noChangeArrowheads="1"/>
            </p:cNvPicPr>
            <p:nvPr/>
          </p:nvPicPr>
          <p:blipFill>
            <a:blip r:embed="rId12" cstate="print">
              <a:clrChange>
                <a:clrFrom>
                  <a:srgbClr val="FEFEFC"/>
                </a:clrFrom>
                <a:clrTo>
                  <a:srgbClr val="FEFEFC">
                    <a:alpha val="0"/>
                  </a:srgbClr>
                </a:clrTo>
              </a:clrChange>
              <a:extLst>
                <a:ext uri="{28A0092B-C50C-407E-A947-70E740481C1C}">
                  <a14:useLocalDpi xmlns:a14="http://schemas.microsoft.com/office/drawing/2010/main" val="0"/>
                </a:ext>
              </a:extLst>
            </a:blip>
            <a:srcRect l="41965"/>
            <a:stretch>
              <a:fillRect/>
            </a:stretch>
          </p:blipFill>
          <p:spPr bwMode="auto">
            <a:xfrm>
              <a:off x="5136" y="2097"/>
              <a:ext cx="390" cy="67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4307068" y="3588766"/>
            <a:ext cx="2509538" cy="393954"/>
          </a:xfrm>
          <a:prstGeom prst="rect">
            <a:avLst/>
          </a:prstGeom>
          <a:noFill/>
        </p:spPr>
        <p:txBody>
          <a:bodyPr wrap="none" lIns="97548" tIns="48774" rIns="97548" bIns="48774" rtlCol="0">
            <a:spAutoFit/>
          </a:bodyPr>
          <a:lstStyle/>
          <a:p>
            <a:r>
              <a:rPr lang="en-US" dirty="0" smtClean="0"/>
              <a:t>..see inside materials</a:t>
            </a:r>
            <a:endParaRPr lang="en-US" dirty="0"/>
          </a:p>
        </p:txBody>
      </p:sp>
      <p:sp>
        <p:nvSpPr>
          <p:cNvPr id="19" name="TextBox 18"/>
          <p:cNvSpPr txBox="1"/>
          <p:nvPr/>
        </p:nvSpPr>
        <p:spPr>
          <a:xfrm>
            <a:off x="7375153" y="4014573"/>
            <a:ext cx="1989568" cy="393954"/>
          </a:xfrm>
          <a:prstGeom prst="rect">
            <a:avLst/>
          </a:prstGeom>
          <a:noFill/>
        </p:spPr>
        <p:txBody>
          <a:bodyPr wrap="none" lIns="97548" tIns="48774" rIns="97548" bIns="48774" rtlCol="0">
            <a:spAutoFit/>
          </a:bodyPr>
          <a:lstStyle/>
          <a:p>
            <a:r>
              <a:rPr lang="en-US" dirty="0" smtClean="0"/>
              <a:t>..see light atoms</a:t>
            </a:r>
            <a:endParaRPr lang="en-US" dirty="0"/>
          </a:p>
        </p:txBody>
      </p:sp>
      <p:sp>
        <p:nvSpPr>
          <p:cNvPr id="20" name="TextBox 19"/>
          <p:cNvSpPr txBox="1"/>
          <p:nvPr/>
        </p:nvSpPr>
        <p:spPr>
          <a:xfrm>
            <a:off x="5860079" y="6309360"/>
            <a:ext cx="1715900" cy="393954"/>
          </a:xfrm>
          <a:prstGeom prst="rect">
            <a:avLst/>
          </a:prstGeom>
          <a:noFill/>
        </p:spPr>
        <p:txBody>
          <a:bodyPr wrap="none" lIns="97548" tIns="48774" rIns="97548" bIns="48774" rtlCol="0">
            <a:spAutoFit/>
          </a:bodyPr>
          <a:lstStyle/>
          <a:p>
            <a:r>
              <a:rPr lang="en-US" dirty="0" smtClean="0"/>
              <a:t>..see isotopes</a:t>
            </a:r>
            <a:endParaRPr lang="en-US" dirty="0"/>
          </a:p>
        </p:txBody>
      </p:sp>
      <p:sp>
        <p:nvSpPr>
          <p:cNvPr id="21" name="TextBox 20"/>
          <p:cNvSpPr txBox="1"/>
          <p:nvPr/>
        </p:nvSpPr>
        <p:spPr>
          <a:xfrm>
            <a:off x="1115710" y="6309360"/>
            <a:ext cx="2140085" cy="393954"/>
          </a:xfrm>
          <a:prstGeom prst="rect">
            <a:avLst/>
          </a:prstGeom>
          <a:noFill/>
        </p:spPr>
        <p:txBody>
          <a:bodyPr wrap="none" lIns="97548" tIns="48774" rIns="97548" bIns="48774" rtlCol="0">
            <a:spAutoFit/>
          </a:bodyPr>
          <a:lstStyle/>
          <a:p>
            <a:r>
              <a:rPr lang="en-US" dirty="0" smtClean="0"/>
              <a:t>..see atoms move</a:t>
            </a:r>
            <a:endParaRPr lang="en-US" dirty="0"/>
          </a:p>
        </p:txBody>
      </p:sp>
      <p:sp>
        <p:nvSpPr>
          <p:cNvPr id="22" name="TextBox 21"/>
          <p:cNvSpPr txBox="1"/>
          <p:nvPr/>
        </p:nvSpPr>
        <p:spPr>
          <a:xfrm>
            <a:off x="569145" y="3332480"/>
            <a:ext cx="2536904" cy="393954"/>
          </a:xfrm>
          <a:prstGeom prst="rect">
            <a:avLst/>
          </a:prstGeom>
          <a:noFill/>
        </p:spPr>
        <p:txBody>
          <a:bodyPr wrap="none" lIns="97548" tIns="48774" rIns="97548" bIns="48774" rtlCol="0">
            <a:spAutoFit/>
          </a:bodyPr>
          <a:lstStyle/>
          <a:p>
            <a:r>
              <a:rPr lang="en-US" dirty="0" smtClean="0"/>
              <a:t>..see magnetic atoms</a:t>
            </a:r>
            <a:endParaRPr lang="en-US" dirty="0"/>
          </a:p>
        </p:txBody>
      </p:sp>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83558" y="985167"/>
            <a:ext cx="2564878" cy="2509873"/>
          </a:xfrm>
          <a:prstGeom prst="rect">
            <a:avLst/>
          </a:prstGeom>
        </p:spPr>
      </p:pic>
      <p:pic>
        <p:nvPicPr>
          <p:cNvPr id="23" name="Picture 3" descr="/Users/matslindroos/Documents/Visit, meeting and conferences/Göteborg April 2010/bmw15d.avi.mpg">
            <a:hlinkClick r:id="" action="ppaction://media"/>
          </p:cNvPr>
          <p:cNvPicPr/>
          <p:nvPr>
            <a:videoFile r:link="rId4"/>
            <p:extLst>
              <p:ext uri="{DAA4B4D4-6D71-4841-9C94-3DE7FCFB9230}">
                <p14:media xmlns:p14="http://schemas.microsoft.com/office/powerpoint/2010/main" r:link="rId3"/>
              </p:ext>
            </p:extLst>
          </p:nvPr>
        </p:nvPicPr>
        <p:blipFill>
          <a:blip r:embed="rId14"/>
          <a:srcRect/>
          <a:stretch>
            <a:fillRect/>
          </a:stretch>
        </p:blipFill>
        <p:spPr bwMode="auto">
          <a:xfrm>
            <a:off x="4227935" y="955040"/>
            <a:ext cx="2619431" cy="2633726"/>
          </a:xfrm>
          <a:prstGeom prst="rect">
            <a:avLst/>
          </a:prstGeom>
          <a:noFill/>
          <a:ln w="9525">
            <a:noFill/>
            <a:miter lim="800000"/>
            <a:headEnd/>
            <a:tailEnd/>
          </a:ln>
        </p:spPr>
      </p:pic>
      <p:sp>
        <p:nvSpPr>
          <p:cNvPr id="3" name="TextBox 2"/>
          <p:cNvSpPr txBox="1"/>
          <p:nvPr/>
        </p:nvSpPr>
        <p:spPr>
          <a:xfrm>
            <a:off x="261204" y="6798106"/>
            <a:ext cx="3195592" cy="393954"/>
          </a:xfrm>
          <a:prstGeom prst="rect">
            <a:avLst/>
          </a:prstGeom>
          <a:noFill/>
        </p:spPr>
        <p:txBody>
          <a:bodyPr wrap="none" lIns="97548" tIns="48774" rIns="97548" bIns="48774" rtlCol="0">
            <a:spAutoFit/>
          </a:bodyPr>
          <a:lstStyle/>
          <a:p>
            <a:r>
              <a:rPr lang="en-US" dirty="0" err="1" smtClean="0"/>
              <a:t>Coutsey</a:t>
            </a:r>
            <a:r>
              <a:rPr lang="en-US" dirty="0" smtClean="0"/>
              <a:t> of Ian S. Anderson</a:t>
            </a:r>
            <a:endParaRPr lang="en-US" dirty="0"/>
          </a:p>
        </p:txBody>
      </p:sp>
    </p:spTree>
    <p:extLst>
      <p:ext uri="{BB962C8B-B14F-4D97-AF65-F5344CB8AC3E}">
        <p14:creationId xmlns:p14="http://schemas.microsoft.com/office/powerpoint/2010/main" val="260715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50" fill="hold"/>
                                        <p:tgtEl>
                                          <p:spTgt spid="6"/>
                                        </p:tgtEl>
                                      </p:cBhvr>
                                    </p:cmd>
                                  </p:childTnLst>
                                </p:cTn>
                              </p:par>
                              <p:par>
                                <p:cTn id="7" presetID="1" presetClass="mediacall" presetSubtype="0" fill="hold" nodeType="withEffect">
                                  <p:stCondLst>
                                    <p:cond delay="0"/>
                                  </p:stCondLst>
                                  <p:childTnLst>
                                    <p:cmd type="call" cmd="playFrom(0.0)">
                                      <p:cBhvr>
                                        <p:cTn id="8" dur="325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p:cTn id="14" repeatCount="indefinite" fill="hold" display="0">
                  <p:stCondLst>
                    <p:cond delay="indefinite"/>
                  </p:stCondLst>
                  <p:endCondLst>
                    <p:cond evt="onNext" delay="0">
                      <p:tgtEl>
                        <p:sldTgt/>
                      </p:tgtEl>
                    </p:cond>
                    <p:cond evt="onPrev" delay="0">
                      <p:tgtEl>
                        <p:sldTgt/>
                      </p:tgtEl>
                    </p:cond>
                  </p:endCondLst>
                </p:cTn>
                <p:tgtEl>
                  <p:spTgt spid="6"/>
                </p:tgtEl>
              </p:cMediaNode>
            </p:video>
            <p:video>
              <p:cMediaNode>
                <p:cTn id="15" repeatCount="indefinite" fill="hold" display="0">
                  <p:stCondLst>
                    <p:cond delay="indefinite"/>
                  </p:stCondLst>
                </p:cTn>
                <p:tgtEl>
                  <p:spTgt spid="23"/>
                </p:tgtEl>
              </p:cMediaNode>
            </p:video>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54" t="6771" r="2854" b="6249"/>
          <a:stretch/>
        </p:blipFill>
        <p:spPr bwMode="auto">
          <a:xfrm>
            <a:off x="0" y="12700"/>
            <a:ext cx="9756775"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808080"/>
                </a:solidFill>
                <a:round/>
                <a:headEnd/>
                <a:tailEnd/>
              </a14:hiddenLine>
            </a:ext>
          </a:extLst>
        </p:spPr>
      </p:pic>
      <p:sp>
        <p:nvSpPr>
          <p:cNvPr id="109" name="Rectangle 2"/>
          <p:cNvSpPr>
            <a:spLocks/>
          </p:cNvSpPr>
          <p:nvPr/>
        </p:nvSpPr>
        <p:spPr bwMode="auto">
          <a:xfrm flipH="1">
            <a:off x="0" y="-13692"/>
            <a:ext cx="9756775" cy="6351984"/>
          </a:xfrm>
          <a:prstGeom prst="rect">
            <a:avLst/>
          </a:prstGeom>
          <a:gradFill rotWithShape="0">
            <a:gsLst>
              <a:gs pos="0">
                <a:srgbClr val="0084C0">
                  <a:alpha val="0"/>
                </a:srgbClr>
              </a:gs>
              <a:gs pos="100000">
                <a:srgbClr val="0084C0">
                  <a:alpha val="39999"/>
                </a:srgbClr>
              </a:gs>
            </a:gsLst>
            <a:lin ang="16200000" scaled="0"/>
          </a:gradFill>
          <a:ln>
            <a:noFill/>
          </a:ln>
        </p:spPr>
        <p:txBody>
          <a:bodyPr lIns="0" tIns="0" rIns="0" bIns="0"/>
          <a:lstStyle/>
          <a:p>
            <a:endParaRPr lang="en-US"/>
          </a:p>
        </p:txBody>
      </p:sp>
      <p:sp>
        <p:nvSpPr>
          <p:cNvPr id="2050" name="Rectangle 2"/>
          <p:cNvSpPr>
            <a:spLocks/>
          </p:cNvSpPr>
          <p:nvPr/>
        </p:nvSpPr>
        <p:spPr bwMode="auto">
          <a:xfrm>
            <a:off x="0" y="21233"/>
            <a:ext cx="9756775" cy="6351984"/>
          </a:xfrm>
          <a:prstGeom prst="rect">
            <a:avLst/>
          </a:prstGeom>
          <a:gradFill rotWithShape="0">
            <a:gsLst>
              <a:gs pos="0">
                <a:srgbClr val="000000">
                  <a:alpha val="0"/>
                </a:srgbClr>
              </a:gs>
              <a:gs pos="100000">
                <a:srgbClr val="000000">
                  <a:alpha val="39999"/>
                </a:srgbClr>
              </a:gs>
            </a:gsLst>
            <a:lin ang="5400000" scaled="1"/>
          </a:gradFill>
          <a:ln>
            <a:noFill/>
          </a:ln>
          <a:extLst>
            <a:ext uri="{91240B29-F687-4f45-9708-019B960494DF}">
              <a14:hiddenLine xmlns:a14="http://schemas.microsoft.com/office/drawing/2010/main" w="25400" cap="flat">
                <a:solidFill>
                  <a:srgbClr val="808080">
                    <a:alpha val="39999"/>
                  </a:srgbClr>
                </a:solidFill>
                <a:round/>
                <a:headEnd type="none" w="med" len="med"/>
                <a:tailEnd type="none" w="med" len="med"/>
              </a14:hiddenLine>
            </a:ext>
          </a:extLst>
        </p:spPr>
        <p:txBody>
          <a:bodyPr lIns="0" tIns="0" rIns="0" bIns="0"/>
          <a:lstStyle/>
          <a:p>
            <a:endParaRPr lang="en-US"/>
          </a:p>
        </p:txBody>
      </p:sp>
      <p:grpSp>
        <p:nvGrpSpPr>
          <p:cNvPr id="2148" name="Group 100"/>
          <p:cNvGrpSpPr>
            <a:grpSpLocks/>
          </p:cNvGrpSpPr>
          <p:nvPr/>
        </p:nvGrpSpPr>
        <p:grpSpPr bwMode="auto">
          <a:xfrm>
            <a:off x="472832" y="1476375"/>
            <a:ext cx="8499066" cy="4568429"/>
            <a:chOff x="0" y="0"/>
            <a:chExt cx="7135" cy="3837"/>
          </a:xfrm>
        </p:grpSpPr>
        <p:sp>
          <p:nvSpPr>
            <p:cNvPr id="2052" name="Freeform 4"/>
            <p:cNvSpPr>
              <a:spLocks/>
            </p:cNvSpPr>
            <p:nvPr/>
          </p:nvSpPr>
          <p:spPr bwMode="auto">
            <a:xfrm>
              <a:off x="761" y="1786"/>
              <a:ext cx="895" cy="1409"/>
            </a:xfrm>
            <a:custGeom>
              <a:avLst/>
              <a:gdLst>
                <a:gd name="T0" fmla="*/ 0 w 21600"/>
                <a:gd name="T1" fmla="*/ 21600 h 21600"/>
                <a:gd name="T2" fmla="*/ 3580 w 21600"/>
                <a:gd name="T3" fmla="*/ 12118 h 21600"/>
                <a:gd name="T4" fmla="*/ 8906 w 21600"/>
                <a:gd name="T5" fmla="*/ 6452 h 21600"/>
                <a:gd name="T6" fmla="*/ 21600 w 21600"/>
                <a:gd name="T7" fmla="*/ 0 h 21600"/>
              </a:gdLst>
              <a:ahLst/>
              <a:cxnLst>
                <a:cxn ang="0">
                  <a:pos x="T0" y="T1"/>
                </a:cxn>
                <a:cxn ang="0">
                  <a:pos x="T2" y="T3"/>
                </a:cxn>
                <a:cxn ang="0">
                  <a:pos x="T4" y="T5"/>
                </a:cxn>
                <a:cxn ang="0">
                  <a:pos x="T6" y="T7"/>
                </a:cxn>
              </a:cxnLst>
              <a:rect l="0" t="0" r="r" b="b"/>
              <a:pathLst>
                <a:path w="21600" h="21600">
                  <a:moveTo>
                    <a:pt x="0" y="21600"/>
                  </a:moveTo>
                  <a:cubicBezTo>
                    <a:pt x="1036" y="18118"/>
                    <a:pt x="2101" y="14636"/>
                    <a:pt x="3580" y="12118"/>
                  </a:cubicBezTo>
                  <a:cubicBezTo>
                    <a:pt x="5060" y="9600"/>
                    <a:pt x="5918" y="8479"/>
                    <a:pt x="8906" y="6452"/>
                  </a:cubicBezTo>
                  <a:cubicBezTo>
                    <a:pt x="11895" y="4426"/>
                    <a:pt x="16747" y="2203"/>
                    <a:pt x="21600" y="0"/>
                  </a:cubicBezTo>
                </a:path>
              </a:pathLst>
            </a:custGeom>
            <a:noFill/>
            <a:ln w="38100" cap="flat">
              <a:solidFill>
                <a:srgbClr val="47CCF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3" name="Rectangle 5"/>
            <p:cNvSpPr>
              <a:spLocks/>
            </p:cNvSpPr>
            <p:nvPr/>
          </p:nvSpPr>
          <p:spPr bwMode="auto">
            <a:xfrm>
              <a:off x="1165" y="2258"/>
              <a:ext cx="17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2868"/>
              <a:r>
                <a:rPr lang="en-US" sz="1200">
                  <a:solidFill>
                    <a:srgbClr val="47CCFC"/>
                  </a:solidFill>
                  <a:ea typeface="ＭＳ Ｐゴシック" charset="0"/>
                  <a:cs typeface="Arial Bold" charset="0"/>
                </a:rPr>
                <a:t>Berkeley 37-inch cyclotron</a:t>
              </a:r>
            </a:p>
          </p:txBody>
        </p:sp>
        <p:sp>
          <p:nvSpPr>
            <p:cNvPr id="2054" name="Rectangle 6"/>
            <p:cNvSpPr>
              <a:spLocks/>
            </p:cNvSpPr>
            <p:nvPr/>
          </p:nvSpPr>
          <p:spPr bwMode="auto">
            <a:xfrm>
              <a:off x="976" y="2540"/>
              <a:ext cx="15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2868"/>
              <a:r>
                <a:rPr lang="en-US" sz="1200">
                  <a:solidFill>
                    <a:srgbClr val="47CCFC"/>
                  </a:solidFill>
                  <a:ea typeface="ＭＳ Ｐゴシック" charset="0"/>
                  <a:cs typeface="Arial Bold" charset="0"/>
                </a:rPr>
                <a:t>350 mCi Ra-Be source</a:t>
              </a:r>
            </a:p>
          </p:txBody>
        </p:sp>
        <p:sp>
          <p:nvSpPr>
            <p:cNvPr id="2055" name="Rectangle 7"/>
            <p:cNvSpPr>
              <a:spLocks/>
            </p:cNvSpPr>
            <p:nvPr/>
          </p:nvSpPr>
          <p:spPr bwMode="auto">
            <a:xfrm>
              <a:off x="833" y="3071"/>
              <a:ext cx="179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2868"/>
              <a:r>
                <a:rPr lang="en-US" sz="1200">
                  <a:solidFill>
                    <a:srgbClr val="47CCFC"/>
                  </a:solidFill>
                  <a:ea typeface="ＭＳ Ｐゴシック" charset="0"/>
                  <a:cs typeface="Arial Bold" charset="0"/>
                </a:rPr>
                <a:t>Chadwick</a:t>
              </a:r>
            </a:p>
          </p:txBody>
        </p:sp>
        <p:sp>
          <p:nvSpPr>
            <p:cNvPr id="2056" name="AutoShape 8"/>
            <p:cNvSpPr>
              <a:spLocks/>
            </p:cNvSpPr>
            <p:nvPr/>
          </p:nvSpPr>
          <p:spPr bwMode="auto">
            <a:xfrm>
              <a:off x="743" y="3124"/>
              <a:ext cx="82" cy="88"/>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57" name="AutoShape 9"/>
            <p:cNvSpPr>
              <a:spLocks/>
            </p:cNvSpPr>
            <p:nvPr/>
          </p:nvSpPr>
          <p:spPr bwMode="auto">
            <a:xfrm>
              <a:off x="873" y="2562"/>
              <a:ext cx="83" cy="87"/>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58" name="AutoShape 10"/>
            <p:cNvSpPr>
              <a:spLocks/>
            </p:cNvSpPr>
            <p:nvPr/>
          </p:nvSpPr>
          <p:spPr bwMode="auto">
            <a:xfrm>
              <a:off x="1098" y="2155"/>
              <a:ext cx="80" cy="88"/>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59" name="Line 11"/>
            <p:cNvSpPr>
              <a:spLocks noChangeShapeType="1"/>
            </p:cNvSpPr>
            <p:nvPr/>
          </p:nvSpPr>
          <p:spPr bwMode="auto">
            <a:xfrm rot="10800000" flipH="1">
              <a:off x="6720" y="239"/>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0" name="Rectangle 12"/>
            <p:cNvSpPr>
              <a:spLocks/>
            </p:cNvSpPr>
            <p:nvPr/>
          </p:nvSpPr>
          <p:spPr bwMode="auto">
            <a:xfrm>
              <a:off x="437"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400" b="1">
                  <a:solidFill>
                    <a:srgbClr val="FFFFFF"/>
                  </a:solidFill>
                  <a:ea typeface="ＭＳ Ｐゴシック" charset="0"/>
                  <a:cs typeface="Helvetica" charset="0"/>
                  <a:sym typeface="Helvetica" charset="0"/>
                </a:rPr>
                <a:t>1930</a:t>
              </a:r>
            </a:p>
          </p:txBody>
        </p:sp>
        <p:sp>
          <p:nvSpPr>
            <p:cNvPr id="2061" name="Rectangle 13"/>
            <p:cNvSpPr>
              <a:spLocks/>
            </p:cNvSpPr>
            <p:nvPr/>
          </p:nvSpPr>
          <p:spPr bwMode="auto">
            <a:xfrm>
              <a:off x="3149"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400" b="1">
                  <a:solidFill>
                    <a:srgbClr val="FFFFFF"/>
                  </a:solidFill>
                  <a:ea typeface="ＭＳ Ｐゴシック" charset="0"/>
                  <a:cs typeface="Helvetica" charset="0"/>
                  <a:sym typeface="Helvetica" charset="0"/>
                </a:rPr>
                <a:t>1970</a:t>
              </a:r>
            </a:p>
          </p:txBody>
        </p:sp>
        <p:sp>
          <p:nvSpPr>
            <p:cNvPr id="2062" name="Rectangle 14"/>
            <p:cNvSpPr>
              <a:spLocks/>
            </p:cNvSpPr>
            <p:nvPr/>
          </p:nvSpPr>
          <p:spPr bwMode="auto">
            <a:xfrm>
              <a:off x="3828"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400" b="1">
                  <a:solidFill>
                    <a:srgbClr val="FFFFFF"/>
                  </a:solidFill>
                  <a:ea typeface="ＭＳ Ｐゴシック" charset="0"/>
                  <a:cs typeface="Helvetica" charset="0"/>
                  <a:sym typeface="Helvetica" charset="0"/>
                </a:rPr>
                <a:t>1980</a:t>
              </a:r>
            </a:p>
          </p:txBody>
        </p:sp>
        <p:sp>
          <p:nvSpPr>
            <p:cNvPr id="2063" name="Rectangle 15"/>
            <p:cNvSpPr>
              <a:spLocks/>
            </p:cNvSpPr>
            <p:nvPr/>
          </p:nvSpPr>
          <p:spPr bwMode="auto">
            <a:xfrm>
              <a:off x="4506"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400" b="1">
                  <a:solidFill>
                    <a:srgbClr val="FFFFFF"/>
                  </a:solidFill>
                  <a:ea typeface="ＭＳ Ｐゴシック" charset="0"/>
                  <a:cs typeface="Helvetica" charset="0"/>
                  <a:sym typeface="Helvetica" charset="0"/>
                </a:rPr>
                <a:t>1990</a:t>
              </a:r>
            </a:p>
          </p:txBody>
        </p:sp>
        <p:sp>
          <p:nvSpPr>
            <p:cNvPr id="2064" name="Rectangle 16"/>
            <p:cNvSpPr>
              <a:spLocks/>
            </p:cNvSpPr>
            <p:nvPr/>
          </p:nvSpPr>
          <p:spPr bwMode="auto">
            <a:xfrm>
              <a:off x="5183"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400" b="1">
                  <a:solidFill>
                    <a:srgbClr val="FFFFFF"/>
                  </a:solidFill>
                  <a:ea typeface="ＭＳ Ｐゴシック" charset="0"/>
                  <a:cs typeface="Helvetica" charset="0"/>
                  <a:sym typeface="Helvetica" charset="0"/>
                </a:rPr>
                <a:t>2000</a:t>
              </a:r>
            </a:p>
          </p:txBody>
        </p:sp>
        <p:sp>
          <p:nvSpPr>
            <p:cNvPr id="2065" name="Rectangle 17"/>
            <p:cNvSpPr>
              <a:spLocks/>
            </p:cNvSpPr>
            <p:nvPr/>
          </p:nvSpPr>
          <p:spPr bwMode="auto">
            <a:xfrm>
              <a:off x="5862"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400" b="1">
                  <a:solidFill>
                    <a:srgbClr val="FFFFFF"/>
                  </a:solidFill>
                  <a:ea typeface="ＭＳ Ｐゴシック" charset="0"/>
                  <a:cs typeface="Helvetica" charset="0"/>
                  <a:sym typeface="Helvetica" charset="0"/>
                </a:rPr>
                <a:t>2010</a:t>
              </a:r>
            </a:p>
          </p:txBody>
        </p:sp>
        <p:sp>
          <p:nvSpPr>
            <p:cNvPr id="2066" name="Rectangle 18"/>
            <p:cNvSpPr>
              <a:spLocks/>
            </p:cNvSpPr>
            <p:nvPr/>
          </p:nvSpPr>
          <p:spPr bwMode="auto">
            <a:xfrm>
              <a:off x="6540"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400" b="1">
                  <a:solidFill>
                    <a:srgbClr val="FFFFFF"/>
                  </a:solidFill>
                  <a:ea typeface="ＭＳ Ｐゴシック" charset="0"/>
                  <a:cs typeface="Helvetica" charset="0"/>
                  <a:sym typeface="Helvetica" charset="0"/>
                </a:rPr>
                <a:t>2020</a:t>
              </a:r>
            </a:p>
          </p:txBody>
        </p:sp>
        <p:sp>
          <p:nvSpPr>
            <p:cNvPr id="2067" name="Line 19"/>
            <p:cNvSpPr>
              <a:spLocks noChangeShapeType="1"/>
            </p:cNvSpPr>
            <p:nvPr/>
          </p:nvSpPr>
          <p:spPr bwMode="auto">
            <a:xfrm>
              <a:off x="1304"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8" name="Line 20"/>
            <p:cNvSpPr>
              <a:spLocks noChangeShapeType="1"/>
            </p:cNvSpPr>
            <p:nvPr/>
          </p:nvSpPr>
          <p:spPr bwMode="auto">
            <a:xfrm>
              <a:off x="6082" y="3249"/>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9" name="Line 21"/>
            <p:cNvSpPr>
              <a:spLocks noChangeShapeType="1"/>
            </p:cNvSpPr>
            <p:nvPr/>
          </p:nvSpPr>
          <p:spPr bwMode="auto">
            <a:xfrm>
              <a:off x="1985"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0" name="Line 22"/>
            <p:cNvSpPr>
              <a:spLocks noChangeShapeType="1"/>
            </p:cNvSpPr>
            <p:nvPr/>
          </p:nvSpPr>
          <p:spPr bwMode="auto">
            <a:xfrm>
              <a:off x="2667"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1" name="Line 23"/>
            <p:cNvSpPr>
              <a:spLocks noChangeShapeType="1"/>
            </p:cNvSpPr>
            <p:nvPr/>
          </p:nvSpPr>
          <p:spPr bwMode="auto">
            <a:xfrm>
              <a:off x="3350"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2" name="Line 24"/>
            <p:cNvSpPr>
              <a:spLocks noChangeShapeType="1"/>
            </p:cNvSpPr>
            <p:nvPr/>
          </p:nvSpPr>
          <p:spPr bwMode="auto">
            <a:xfrm>
              <a:off x="4033"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3" name="Line 25"/>
            <p:cNvSpPr>
              <a:spLocks noChangeShapeType="1"/>
            </p:cNvSpPr>
            <p:nvPr/>
          </p:nvSpPr>
          <p:spPr bwMode="auto">
            <a:xfrm>
              <a:off x="4715"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4" name="Line 26"/>
            <p:cNvSpPr>
              <a:spLocks noChangeShapeType="1"/>
            </p:cNvSpPr>
            <p:nvPr/>
          </p:nvSpPr>
          <p:spPr bwMode="auto">
            <a:xfrm>
              <a:off x="5397"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5" name="Line 27"/>
            <p:cNvSpPr>
              <a:spLocks noChangeShapeType="1"/>
            </p:cNvSpPr>
            <p:nvPr/>
          </p:nvSpPr>
          <p:spPr bwMode="auto">
            <a:xfrm>
              <a:off x="1304"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6" name="Line 28"/>
            <p:cNvSpPr>
              <a:spLocks noChangeShapeType="1"/>
            </p:cNvSpPr>
            <p:nvPr/>
          </p:nvSpPr>
          <p:spPr bwMode="auto">
            <a:xfrm>
              <a:off x="6082" y="108"/>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7" name="Line 29"/>
            <p:cNvSpPr>
              <a:spLocks noChangeShapeType="1"/>
            </p:cNvSpPr>
            <p:nvPr/>
          </p:nvSpPr>
          <p:spPr bwMode="auto">
            <a:xfrm>
              <a:off x="1985"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8" name="Line 30"/>
            <p:cNvSpPr>
              <a:spLocks noChangeShapeType="1"/>
            </p:cNvSpPr>
            <p:nvPr/>
          </p:nvSpPr>
          <p:spPr bwMode="auto">
            <a:xfrm>
              <a:off x="2667"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9" name="Line 31"/>
            <p:cNvSpPr>
              <a:spLocks noChangeShapeType="1"/>
            </p:cNvSpPr>
            <p:nvPr/>
          </p:nvSpPr>
          <p:spPr bwMode="auto">
            <a:xfrm>
              <a:off x="3350"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0" name="Line 32"/>
            <p:cNvSpPr>
              <a:spLocks noChangeShapeType="1"/>
            </p:cNvSpPr>
            <p:nvPr/>
          </p:nvSpPr>
          <p:spPr bwMode="auto">
            <a:xfrm>
              <a:off x="4033"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1" name="Line 33"/>
            <p:cNvSpPr>
              <a:spLocks noChangeShapeType="1"/>
            </p:cNvSpPr>
            <p:nvPr/>
          </p:nvSpPr>
          <p:spPr bwMode="auto">
            <a:xfrm>
              <a:off x="4715"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2" name="Line 34"/>
            <p:cNvSpPr>
              <a:spLocks noChangeShapeType="1"/>
            </p:cNvSpPr>
            <p:nvPr/>
          </p:nvSpPr>
          <p:spPr bwMode="auto">
            <a:xfrm>
              <a:off x="5397"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3" name="Line 35"/>
            <p:cNvSpPr>
              <a:spLocks noChangeShapeType="1"/>
            </p:cNvSpPr>
            <p:nvPr/>
          </p:nvSpPr>
          <p:spPr bwMode="auto">
            <a:xfrm rot="10800000" flipH="1">
              <a:off x="646" y="1702"/>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4" name="Line 36"/>
            <p:cNvSpPr>
              <a:spLocks noChangeShapeType="1"/>
            </p:cNvSpPr>
            <p:nvPr/>
          </p:nvSpPr>
          <p:spPr bwMode="auto">
            <a:xfrm rot="10800000" flipH="1">
              <a:off x="646" y="971"/>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5" name="Line 37"/>
            <p:cNvSpPr>
              <a:spLocks noChangeShapeType="1"/>
            </p:cNvSpPr>
            <p:nvPr/>
          </p:nvSpPr>
          <p:spPr bwMode="auto">
            <a:xfrm rot="10800000" flipH="1">
              <a:off x="646" y="239"/>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6" name="Line 38"/>
            <p:cNvSpPr>
              <a:spLocks noChangeShapeType="1"/>
            </p:cNvSpPr>
            <p:nvPr/>
          </p:nvSpPr>
          <p:spPr bwMode="auto">
            <a:xfrm rot="10800000" flipH="1">
              <a:off x="6720" y="3165"/>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7" name="Line 39"/>
            <p:cNvSpPr>
              <a:spLocks noChangeShapeType="1"/>
            </p:cNvSpPr>
            <p:nvPr/>
          </p:nvSpPr>
          <p:spPr bwMode="auto">
            <a:xfrm rot="10800000" flipH="1">
              <a:off x="6720" y="2434"/>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8" name="Line 40"/>
            <p:cNvSpPr>
              <a:spLocks noChangeShapeType="1"/>
            </p:cNvSpPr>
            <p:nvPr/>
          </p:nvSpPr>
          <p:spPr bwMode="auto">
            <a:xfrm rot="10800000" flipH="1">
              <a:off x="6720" y="1702"/>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9" name="Line 41"/>
            <p:cNvSpPr>
              <a:spLocks noChangeShapeType="1"/>
            </p:cNvSpPr>
            <p:nvPr/>
          </p:nvSpPr>
          <p:spPr bwMode="auto">
            <a:xfrm rot="10800000" flipH="1">
              <a:off x="6720" y="971"/>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90" name="Rectangle 42"/>
            <p:cNvSpPr>
              <a:spLocks/>
            </p:cNvSpPr>
            <p:nvPr/>
          </p:nvSpPr>
          <p:spPr bwMode="auto">
            <a:xfrm>
              <a:off x="640" y="117"/>
              <a:ext cx="6150" cy="3182"/>
            </a:xfrm>
            <a:prstGeom prst="rect">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91" name="Rectangle 43"/>
            <p:cNvSpPr>
              <a:spLocks/>
            </p:cNvSpPr>
            <p:nvPr/>
          </p:nvSpPr>
          <p:spPr bwMode="auto">
            <a:xfrm>
              <a:off x="190" y="2269"/>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5</a:t>
              </a:r>
            </a:p>
          </p:txBody>
        </p:sp>
        <p:sp>
          <p:nvSpPr>
            <p:cNvPr id="2092" name="Rectangle 44"/>
            <p:cNvSpPr>
              <a:spLocks/>
            </p:cNvSpPr>
            <p:nvPr/>
          </p:nvSpPr>
          <p:spPr bwMode="auto">
            <a:xfrm>
              <a:off x="192" y="1532"/>
              <a:ext cx="49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10</a:t>
              </a:r>
            </a:p>
          </p:txBody>
        </p:sp>
        <p:sp>
          <p:nvSpPr>
            <p:cNvPr id="2093" name="Rectangle 45"/>
            <p:cNvSpPr>
              <a:spLocks/>
            </p:cNvSpPr>
            <p:nvPr/>
          </p:nvSpPr>
          <p:spPr bwMode="auto">
            <a:xfrm>
              <a:off x="192" y="799"/>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15</a:t>
              </a:r>
            </a:p>
          </p:txBody>
        </p:sp>
        <p:sp>
          <p:nvSpPr>
            <p:cNvPr id="2094" name="Rectangle 46"/>
            <p:cNvSpPr>
              <a:spLocks/>
            </p:cNvSpPr>
            <p:nvPr/>
          </p:nvSpPr>
          <p:spPr bwMode="auto">
            <a:xfrm>
              <a:off x="192" y="65"/>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20</a:t>
              </a:r>
            </a:p>
          </p:txBody>
        </p:sp>
        <p:sp>
          <p:nvSpPr>
            <p:cNvPr id="2095" name="Rectangle 47"/>
            <p:cNvSpPr>
              <a:spLocks/>
            </p:cNvSpPr>
            <p:nvPr/>
          </p:nvSpPr>
          <p:spPr bwMode="auto">
            <a:xfrm>
              <a:off x="410" y="3005"/>
              <a:ext cx="14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800">
                  <a:solidFill>
                    <a:srgbClr val="FFFFFF"/>
                  </a:solidFill>
                  <a:ea typeface="ＭＳ Ｐゴシック" charset="0"/>
                  <a:cs typeface="Helvetica" charset="0"/>
                  <a:sym typeface="Helvetica" charset="0"/>
                </a:rPr>
                <a:t>1</a:t>
              </a:r>
            </a:p>
          </p:txBody>
        </p:sp>
        <p:sp>
          <p:nvSpPr>
            <p:cNvPr id="2096" name="Rectangle 48"/>
            <p:cNvSpPr>
              <a:spLocks/>
            </p:cNvSpPr>
            <p:nvPr/>
          </p:nvSpPr>
          <p:spPr bwMode="auto">
            <a:xfrm>
              <a:off x="4500" y="65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CBD00"/>
                  </a:solidFill>
                  <a:ea typeface="ＭＳ Ｐゴシック" charset="0"/>
                  <a:cs typeface="Helvetica" charset="0"/>
                  <a:sym typeface="Helvetica" charset="0"/>
                </a:rPr>
                <a:t>ISIS</a:t>
              </a:r>
            </a:p>
          </p:txBody>
        </p:sp>
        <p:sp>
          <p:nvSpPr>
            <p:cNvPr id="2097" name="Rectangle 49"/>
            <p:cNvSpPr>
              <a:spLocks/>
            </p:cNvSpPr>
            <p:nvPr/>
          </p:nvSpPr>
          <p:spPr bwMode="auto">
            <a:xfrm>
              <a:off x="3660" y="2784"/>
              <a:ext cx="77" cy="71"/>
            </a:xfrm>
            <a:prstGeom prst="rect">
              <a:avLst/>
            </a:prstGeom>
            <a:solidFill>
              <a:srgbClr val="FDC131"/>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98" name="Rectangle 50"/>
            <p:cNvSpPr>
              <a:spLocks/>
            </p:cNvSpPr>
            <p:nvPr/>
          </p:nvSpPr>
          <p:spPr bwMode="auto">
            <a:xfrm>
              <a:off x="3835" y="2708"/>
              <a:ext cx="196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800">
                  <a:solidFill>
                    <a:srgbClr val="FCBD00"/>
                  </a:solidFill>
                  <a:ea typeface="ＭＳ Ｐゴシック" charset="0"/>
                  <a:cs typeface="Helvetica" charset="0"/>
                  <a:sym typeface="Helvetica" charset="0"/>
                </a:rPr>
                <a:t>Pulsed Sources</a:t>
              </a:r>
            </a:p>
          </p:txBody>
        </p:sp>
        <p:sp>
          <p:nvSpPr>
            <p:cNvPr id="2099" name="Rectangle 51"/>
            <p:cNvSpPr>
              <a:spLocks/>
            </p:cNvSpPr>
            <p:nvPr/>
          </p:nvSpPr>
          <p:spPr bwMode="auto">
            <a:xfrm>
              <a:off x="4117" y="678"/>
              <a:ext cx="140"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Helvetica" charset="0"/>
                  <a:sym typeface="Helvetica" charset="0"/>
                </a:rPr>
                <a:t>   </a:t>
              </a:r>
            </a:p>
          </p:txBody>
        </p:sp>
        <p:sp>
          <p:nvSpPr>
            <p:cNvPr id="2100" name="Rectangle 52"/>
            <p:cNvSpPr>
              <a:spLocks/>
            </p:cNvSpPr>
            <p:nvPr/>
          </p:nvSpPr>
          <p:spPr bwMode="auto">
            <a:xfrm>
              <a:off x="3829" y="1195"/>
              <a:ext cx="77"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1" name="Rectangle 53"/>
            <p:cNvSpPr>
              <a:spLocks/>
            </p:cNvSpPr>
            <p:nvPr/>
          </p:nvSpPr>
          <p:spPr bwMode="auto">
            <a:xfrm>
              <a:off x="3937" y="1106"/>
              <a:ext cx="78" cy="73"/>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2" name="Rectangle 54"/>
            <p:cNvSpPr>
              <a:spLocks/>
            </p:cNvSpPr>
            <p:nvPr/>
          </p:nvSpPr>
          <p:spPr bwMode="auto">
            <a:xfrm>
              <a:off x="4068" y="1188"/>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3" name="Rectangle 55"/>
            <p:cNvSpPr>
              <a:spLocks/>
            </p:cNvSpPr>
            <p:nvPr/>
          </p:nvSpPr>
          <p:spPr bwMode="auto">
            <a:xfrm>
              <a:off x="4231" y="1035"/>
              <a:ext cx="77" cy="71"/>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4" name="Rectangle 56"/>
            <p:cNvSpPr>
              <a:spLocks/>
            </p:cNvSpPr>
            <p:nvPr/>
          </p:nvSpPr>
          <p:spPr bwMode="auto">
            <a:xfrm>
              <a:off x="4609" y="839"/>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5" name="Rectangle 57"/>
            <p:cNvSpPr>
              <a:spLocks/>
            </p:cNvSpPr>
            <p:nvPr/>
          </p:nvSpPr>
          <p:spPr bwMode="auto">
            <a:xfrm>
              <a:off x="3604" y="153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CBD00"/>
                  </a:solidFill>
                  <a:ea typeface="ＭＳ Ｐゴシック" charset="0"/>
                  <a:cs typeface="Helvetica" charset="0"/>
                  <a:sym typeface="Helvetica" charset="0"/>
                </a:rPr>
                <a:t>ZINP-P</a:t>
              </a:r>
            </a:p>
          </p:txBody>
        </p:sp>
        <p:sp>
          <p:nvSpPr>
            <p:cNvPr id="2106" name="Rectangle 58"/>
            <p:cNvSpPr>
              <a:spLocks/>
            </p:cNvSpPr>
            <p:nvPr/>
          </p:nvSpPr>
          <p:spPr bwMode="auto">
            <a:xfrm>
              <a:off x="3506" y="988"/>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CBD00"/>
                  </a:solidFill>
                  <a:ea typeface="ＭＳ Ｐゴシック" charset="0"/>
                  <a:cs typeface="Helvetica" charset="0"/>
                  <a:sym typeface="Helvetica" charset="0"/>
                </a:rPr>
                <a:t>ZINP-P</a:t>
              </a:r>
              <a:r>
                <a:rPr lang="en-US" sz="1200" b="1" baseline="30000">
                  <a:solidFill>
                    <a:srgbClr val="FCBD00"/>
                  </a:solidFill>
                  <a:ea typeface="ＭＳ Ｐゴシック" charset="0"/>
                  <a:cs typeface="Helvetica" charset="0"/>
                  <a:sym typeface="Helvetica" charset="0"/>
                </a:rPr>
                <a:t>/</a:t>
              </a:r>
            </a:p>
          </p:txBody>
        </p:sp>
        <p:sp>
          <p:nvSpPr>
            <p:cNvPr id="2107" name="Rectangle 59"/>
            <p:cNvSpPr>
              <a:spLocks/>
            </p:cNvSpPr>
            <p:nvPr/>
          </p:nvSpPr>
          <p:spPr bwMode="auto">
            <a:xfrm>
              <a:off x="4146" y="1206"/>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CBD00"/>
                  </a:solidFill>
                  <a:ea typeface="ＭＳ Ｐゴシック" charset="0"/>
                  <a:cs typeface="Helvetica" charset="0"/>
                  <a:sym typeface="Helvetica" charset="0"/>
                </a:rPr>
                <a:t>KENS</a:t>
              </a:r>
            </a:p>
          </p:txBody>
        </p:sp>
        <p:sp>
          <p:nvSpPr>
            <p:cNvPr id="2108" name="Rectangle 60"/>
            <p:cNvSpPr>
              <a:spLocks/>
            </p:cNvSpPr>
            <p:nvPr/>
          </p:nvSpPr>
          <p:spPr bwMode="auto">
            <a:xfrm>
              <a:off x="3442" y="1155"/>
              <a:ext cx="3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CBD00"/>
                  </a:solidFill>
                  <a:ea typeface="ＭＳ Ｐゴシック" charset="0"/>
                  <a:cs typeface="Helvetica" charset="0"/>
                  <a:sym typeface="Helvetica" charset="0"/>
                </a:rPr>
                <a:t>WNR</a:t>
              </a:r>
            </a:p>
          </p:txBody>
        </p:sp>
        <p:sp>
          <p:nvSpPr>
            <p:cNvPr id="2109" name="Rectangle 61"/>
            <p:cNvSpPr>
              <a:spLocks/>
            </p:cNvSpPr>
            <p:nvPr/>
          </p:nvSpPr>
          <p:spPr bwMode="auto">
            <a:xfrm>
              <a:off x="4360" y="103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CBD00"/>
                  </a:solidFill>
                  <a:ea typeface="ＭＳ Ｐゴシック" charset="0"/>
                  <a:cs typeface="Helvetica" charset="0"/>
                  <a:sym typeface="Helvetica" charset="0"/>
                </a:rPr>
                <a:t>IPNS</a:t>
              </a:r>
            </a:p>
          </p:txBody>
        </p:sp>
        <p:sp>
          <p:nvSpPr>
            <p:cNvPr id="2110" name="Rectangle 62"/>
            <p:cNvSpPr>
              <a:spLocks/>
            </p:cNvSpPr>
            <p:nvPr/>
          </p:nvSpPr>
          <p:spPr bwMode="auto">
            <a:xfrm>
              <a:off x="3644" y="1416"/>
              <a:ext cx="75"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11" name="Rectangle 63"/>
            <p:cNvSpPr>
              <a:spLocks/>
            </p:cNvSpPr>
            <p:nvPr/>
          </p:nvSpPr>
          <p:spPr bwMode="auto">
            <a:xfrm>
              <a:off x="3426" y="709"/>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FFFFF"/>
                  </a:solidFill>
                  <a:ea typeface="ＭＳ Ｐゴシック" charset="0"/>
                  <a:cs typeface="Helvetica" charset="0"/>
                  <a:sym typeface="Helvetica" charset="0"/>
                </a:rPr>
                <a:t>ILL</a:t>
              </a:r>
            </a:p>
          </p:txBody>
        </p:sp>
        <p:sp>
          <p:nvSpPr>
            <p:cNvPr id="2112" name="Oval 64"/>
            <p:cNvSpPr>
              <a:spLocks/>
            </p:cNvSpPr>
            <p:nvPr/>
          </p:nvSpPr>
          <p:spPr bwMode="auto">
            <a:xfrm>
              <a:off x="3488" y="883"/>
              <a:ext cx="69"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3" name="Freeform 65"/>
            <p:cNvSpPr>
              <a:spLocks/>
            </p:cNvSpPr>
            <p:nvPr/>
          </p:nvSpPr>
          <p:spPr bwMode="auto">
            <a:xfrm>
              <a:off x="1439" y="944"/>
              <a:ext cx="2143" cy="1229"/>
            </a:xfrm>
            <a:custGeom>
              <a:avLst/>
              <a:gdLst>
                <a:gd name="T0" fmla="+- 0 51 39"/>
                <a:gd name="T1" fmla="*/ T0 w 21561"/>
                <a:gd name="T2" fmla="+- 0 21600 96"/>
                <a:gd name="T3" fmla="*/ 21600 h 21504"/>
                <a:gd name="T4" fmla="+- 0 396 39"/>
                <a:gd name="T5" fmla="*/ T4 w 21561"/>
                <a:gd name="T6" fmla="+- 0 13562 96"/>
                <a:gd name="T7" fmla="*/ 13562 h 21504"/>
                <a:gd name="T8" fmla="+- 0 2451 39"/>
                <a:gd name="T9" fmla="*/ T8 w 21561"/>
                <a:gd name="T10" fmla="+- 0 5842 96"/>
                <a:gd name="T11" fmla="*/ 5842 h 21504"/>
                <a:gd name="T12" fmla="+- 0 5962 39"/>
                <a:gd name="T13" fmla="*/ T12 w 21561"/>
                <a:gd name="T14" fmla="+- 0 1585 96"/>
                <a:gd name="T15" fmla="*/ 1585 h 21504"/>
                <a:gd name="T16" fmla="+- 0 11004 39"/>
                <a:gd name="T17" fmla="*/ T16 w 21561"/>
                <a:gd name="T18" fmla="+- 0 226 96"/>
                <a:gd name="T19" fmla="*/ 226 h 21504"/>
                <a:gd name="T20" fmla="+- 0 21600 39"/>
                <a:gd name="T21" fmla="*/ T20 w 21561"/>
                <a:gd name="T22" fmla="+- 0 226 96"/>
                <a:gd name="T23" fmla="*/ 226 h 21504"/>
              </a:gdLst>
              <a:ahLst/>
              <a:cxnLst>
                <a:cxn ang="0">
                  <a:pos x="T1" y="T3"/>
                </a:cxn>
                <a:cxn ang="0">
                  <a:pos x="T5" y="T7"/>
                </a:cxn>
                <a:cxn ang="0">
                  <a:pos x="T9" y="T11"/>
                </a:cxn>
                <a:cxn ang="0">
                  <a:pos x="T13" y="T15"/>
                </a:cxn>
                <a:cxn ang="0">
                  <a:pos x="T17" y="T19"/>
                </a:cxn>
                <a:cxn ang="0">
                  <a:pos x="T21" y="T23"/>
                </a:cxn>
              </a:cxnLst>
              <a:rect l="0" t="0" r="r" b="b"/>
              <a:pathLst>
                <a:path w="21561" h="21504">
                  <a:moveTo>
                    <a:pt x="12" y="21504"/>
                  </a:moveTo>
                  <a:cubicBezTo>
                    <a:pt x="-13" y="18787"/>
                    <a:pt x="-39" y="16093"/>
                    <a:pt x="357" y="13466"/>
                  </a:cubicBezTo>
                  <a:cubicBezTo>
                    <a:pt x="752" y="10840"/>
                    <a:pt x="1480" y="7738"/>
                    <a:pt x="2412" y="5746"/>
                  </a:cubicBezTo>
                  <a:cubicBezTo>
                    <a:pt x="3344" y="3753"/>
                    <a:pt x="4493" y="2417"/>
                    <a:pt x="5923" y="1489"/>
                  </a:cubicBezTo>
                  <a:cubicBezTo>
                    <a:pt x="7352" y="561"/>
                    <a:pt x="8361" y="357"/>
                    <a:pt x="10965" y="130"/>
                  </a:cubicBezTo>
                  <a:cubicBezTo>
                    <a:pt x="13570" y="-96"/>
                    <a:pt x="17565" y="17"/>
                    <a:pt x="21561" y="130"/>
                  </a:cubicBezTo>
                </a:path>
              </a:pathLst>
            </a:cu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14" name="Rectangle 66"/>
            <p:cNvSpPr>
              <a:spLocks/>
            </p:cNvSpPr>
            <p:nvPr/>
          </p:nvSpPr>
          <p:spPr bwMode="auto">
            <a:xfrm>
              <a:off x="1160" y="122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Arial Bold" charset="0"/>
                </a:rPr>
                <a:t>X-10</a:t>
              </a:r>
            </a:p>
          </p:txBody>
        </p:sp>
        <p:sp>
          <p:nvSpPr>
            <p:cNvPr id="2115" name="Rectangle 67"/>
            <p:cNvSpPr>
              <a:spLocks/>
            </p:cNvSpPr>
            <p:nvPr/>
          </p:nvSpPr>
          <p:spPr bwMode="auto">
            <a:xfrm>
              <a:off x="1091" y="1650"/>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Arial Bold" charset="0"/>
                </a:rPr>
                <a:t>CP-2</a:t>
              </a:r>
            </a:p>
          </p:txBody>
        </p:sp>
        <p:sp>
          <p:nvSpPr>
            <p:cNvPr id="2116" name="Oval 68"/>
            <p:cNvSpPr>
              <a:spLocks/>
            </p:cNvSpPr>
            <p:nvPr/>
          </p:nvSpPr>
          <p:spPr bwMode="auto">
            <a:xfrm>
              <a:off x="1402" y="2141"/>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7" name="Oval 69"/>
            <p:cNvSpPr>
              <a:spLocks/>
            </p:cNvSpPr>
            <p:nvPr/>
          </p:nvSpPr>
          <p:spPr bwMode="auto">
            <a:xfrm>
              <a:off x="1481" y="1699"/>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8" name="Oval 70"/>
            <p:cNvSpPr>
              <a:spLocks/>
            </p:cNvSpPr>
            <p:nvPr/>
          </p:nvSpPr>
          <p:spPr bwMode="auto">
            <a:xfrm>
              <a:off x="1515" y="1331"/>
              <a:ext cx="70"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9" name="Oval 71"/>
            <p:cNvSpPr>
              <a:spLocks/>
            </p:cNvSpPr>
            <p:nvPr/>
          </p:nvSpPr>
          <p:spPr bwMode="auto">
            <a:xfrm>
              <a:off x="1785" y="1098"/>
              <a:ext cx="70"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0" name="Oval 72"/>
            <p:cNvSpPr>
              <a:spLocks/>
            </p:cNvSpPr>
            <p:nvPr/>
          </p:nvSpPr>
          <p:spPr bwMode="auto">
            <a:xfrm>
              <a:off x="2145" y="976"/>
              <a:ext cx="72"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1" name="Oval 73"/>
            <p:cNvSpPr>
              <a:spLocks/>
            </p:cNvSpPr>
            <p:nvPr/>
          </p:nvSpPr>
          <p:spPr bwMode="auto">
            <a:xfrm>
              <a:off x="2499" y="1002"/>
              <a:ext cx="72"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2" name="Oval 74"/>
            <p:cNvSpPr>
              <a:spLocks/>
            </p:cNvSpPr>
            <p:nvPr/>
          </p:nvSpPr>
          <p:spPr bwMode="auto">
            <a:xfrm>
              <a:off x="3056" y="974"/>
              <a:ext cx="70"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3" name="Oval 75"/>
            <p:cNvSpPr>
              <a:spLocks/>
            </p:cNvSpPr>
            <p:nvPr/>
          </p:nvSpPr>
          <p:spPr bwMode="auto">
            <a:xfrm>
              <a:off x="3095" y="876"/>
              <a:ext cx="70" cy="8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4" name="Rectangle 76"/>
            <p:cNvSpPr>
              <a:spLocks/>
            </p:cNvSpPr>
            <p:nvPr/>
          </p:nvSpPr>
          <p:spPr bwMode="auto">
            <a:xfrm>
              <a:off x="3836" y="2420"/>
              <a:ext cx="238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800">
                  <a:solidFill>
                    <a:srgbClr val="FFFFFF"/>
                  </a:solidFill>
                  <a:ea typeface="ＭＳ Ｐゴシック" charset="0"/>
                  <a:cs typeface="Arial" charset="0"/>
                  <a:sym typeface="Arial" charset="0"/>
                </a:rPr>
                <a:t>Steady State Sources</a:t>
              </a:r>
            </a:p>
          </p:txBody>
        </p:sp>
        <p:sp>
          <p:nvSpPr>
            <p:cNvPr id="2125" name="Oval 77"/>
            <p:cNvSpPr>
              <a:spLocks/>
            </p:cNvSpPr>
            <p:nvPr/>
          </p:nvSpPr>
          <p:spPr bwMode="auto">
            <a:xfrm>
              <a:off x="3659" y="2487"/>
              <a:ext cx="73"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6" name="Rectangle 78"/>
            <p:cNvSpPr>
              <a:spLocks/>
            </p:cNvSpPr>
            <p:nvPr/>
          </p:nvSpPr>
          <p:spPr bwMode="auto">
            <a:xfrm>
              <a:off x="2875" y="1072"/>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Arial Bold" charset="0"/>
                </a:rPr>
                <a:t>HFBR</a:t>
              </a:r>
            </a:p>
          </p:txBody>
        </p:sp>
        <p:sp>
          <p:nvSpPr>
            <p:cNvPr id="2127" name="Rectangle 79"/>
            <p:cNvSpPr>
              <a:spLocks/>
            </p:cNvSpPr>
            <p:nvPr/>
          </p:nvSpPr>
          <p:spPr bwMode="auto">
            <a:xfrm>
              <a:off x="2953" y="712"/>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Arial Bold" charset="0"/>
                </a:rPr>
                <a:t>HFIR</a:t>
              </a:r>
            </a:p>
          </p:txBody>
        </p:sp>
        <p:sp>
          <p:nvSpPr>
            <p:cNvPr id="2128" name="Rectangle 80"/>
            <p:cNvSpPr>
              <a:spLocks/>
            </p:cNvSpPr>
            <p:nvPr/>
          </p:nvSpPr>
          <p:spPr bwMode="auto">
            <a:xfrm>
              <a:off x="2373" y="747"/>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Arial Bold" charset="0"/>
                </a:rPr>
                <a:t>NRU</a:t>
              </a:r>
            </a:p>
          </p:txBody>
        </p:sp>
        <p:sp>
          <p:nvSpPr>
            <p:cNvPr id="2129" name="Rectangle 81"/>
            <p:cNvSpPr>
              <a:spLocks/>
            </p:cNvSpPr>
            <p:nvPr/>
          </p:nvSpPr>
          <p:spPr bwMode="auto">
            <a:xfrm>
              <a:off x="1969" y="776"/>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Arial Bold" charset="0"/>
                </a:rPr>
                <a:t>MTR</a:t>
              </a:r>
            </a:p>
          </p:txBody>
        </p:sp>
        <p:sp>
          <p:nvSpPr>
            <p:cNvPr id="2130" name="Rectangle 82"/>
            <p:cNvSpPr>
              <a:spLocks/>
            </p:cNvSpPr>
            <p:nvPr/>
          </p:nvSpPr>
          <p:spPr bwMode="auto">
            <a:xfrm>
              <a:off x="1424" y="951"/>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Arial Bold" charset="0"/>
                </a:rPr>
                <a:t>NRX</a:t>
              </a:r>
            </a:p>
          </p:txBody>
        </p:sp>
        <p:sp>
          <p:nvSpPr>
            <p:cNvPr id="2131" name="Rectangle 83"/>
            <p:cNvSpPr>
              <a:spLocks/>
            </p:cNvSpPr>
            <p:nvPr/>
          </p:nvSpPr>
          <p:spPr bwMode="auto">
            <a:xfrm>
              <a:off x="1481" y="2098"/>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Arial Bold" charset="0"/>
                </a:rPr>
                <a:t>CP-1</a:t>
              </a:r>
            </a:p>
          </p:txBody>
        </p:sp>
        <p:sp>
          <p:nvSpPr>
            <p:cNvPr id="2132" name="Rectangle 84"/>
            <p:cNvSpPr>
              <a:spLocks/>
            </p:cNvSpPr>
            <p:nvPr/>
          </p:nvSpPr>
          <p:spPr bwMode="auto">
            <a:xfrm>
              <a:off x="1114"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400" b="1">
                  <a:solidFill>
                    <a:srgbClr val="FFFFFF"/>
                  </a:solidFill>
                  <a:ea typeface="ＭＳ Ｐゴシック" charset="0"/>
                  <a:cs typeface="Helvetica" charset="0"/>
                  <a:sym typeface="Helvetica" charset="0"/>
                </a:rPr>
                <a:t>1940</a:t>
              </a:r>
            </a:p>
          </p:txBody>
        </p:sp>
        <p:sp>
          <p:nvSpPr>
            <p:cNvPr id="2133" name="Rectangle 85"/>
            <p:cNvSpPr>
              <a:spLocks/>
            </p:cNvSpPr>
            <p:nvPr/>
          </p:nvSpPr>
          <p:spPr bwMode="auto">
            <a:xfrm>
              <a:off x="1793"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400" b="1">
                  <a:solidFill>
                    <a:srgbClr val="FFFFFF"/>
                  </a:solidFill>
                  <a:ea typeface="ＭＳ Ｐゴシック" charset="0"/>
                  <a:cs typeface="Helvetica" charset="0"/>
                  <a:sym typeface="Helvetica" charset="0"/>
                </a:rPr>
                <a:t>1950</a:t>
              </a:r>
            </a:p>
          </p:txBody>
        </p:sp>
        <p:sp>
          <p:nvSpPr>
            <p:cNvPr id="2134" name="Rectangle 86"/>
            <p:cNvSpPr>
              <a:spLocks/>
            </p:cNvSpPr>
            <p:nvPr/>
          </p:nvSpPr>
          <p:spPr bwMode="auto">
            <a:xfrm>
              <a:off x="2472"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400" b="1">
                  <a:solidFill>
                    <a:srgbClr val="FFFFFF"/>
                  </a:solidFill>
                  <a:ea typeface="ＭＳ Ｐゴシック" charset="0"/>
                  <a:cs typeface="Helvetica" charset="0"/>
                  <a:sym typeface="Helvetica" charset="0"/>
                </a:rPr>
                <a:t>1960</a:t>
              </a:r>
            </a:p>
          </p:txBody>
        </p:sp>
        <p:sp>
          <p:nvSpPr>
            <p:cNvPr id="2135" name="Line 87"/>
            <p:cNvSpPr>
              <a:spLocks noChangeShapeType="1"/>
            </p:cNvSpPr>
            <p:nvPr/>
          </p:nvSpPr>
          <p:spPr bwMode="auto">
            <a:xfrm rot="10800000" flipH="1">
              <a:off x="646" y="3165"/>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6" name="Line 88"/>
            <p:cNvSpPr>
              <a:spLocks noChangeShapeType="1"/>
            </p:cNvSpPr>
            <p:nvPr/>
          </p:nvSpPr>
          <p:spPr bwMode="auto">
            <a:xfrm rot="10800000" flipH="1">
              <a:off x="646" y="2434"/>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7" name="AutoShape 89"/>
            <p:cNvSpPr>
              <a:spLocks/>
            </p:cNvSpPr>
            <p:nvPr/>
          </p:nvSpPr>
          <p:spPr bwMode="auto">
            <a:xfrm rot="-5400000">
              <a:off x="-1264" y="1264"/>
              <a:ext cx="2719" cy="192"/>
            </a:xfrm>
            <a:custGeom>
              <a:avLst/>
              <a:gdLst/>
              <a:ahLst/>
              <a:cxnLst/>
              <a:rect l="0" t="0" r="r" b="b"/>
              <a:pathLst>
                <a:path w="21600" h="21600">
                  <a:moveTo>
                    <a:pt x="0" y="0"/>
                  </a:moveTo>
                  <a:lnTo>
                    <a:pt x="21600" y="0"/>
                  </a:lnTo>
                  <a:lnTo>
                    <a:pt x="21600" y="21600"/>
                  </a:lnTo>
                  <a:lnTo>
                    <a:pt x="0" y="216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Helvetica" charset="0"/>
                  <a:sym typeface="Helvetica" charset="0"/>
                </a:rPr>
                <a:t>Effective thermal neutron flux n/cm</a:t>
              </a:r>
              <a:r>
                <a:rPr lang="en-US" sz="1200" baseline="31000">
                  <a:solidFill>
                    <a:srgbClr val="FFFFFF"/>
                  </a:solidFill>
                  <a:ea typeface="ＭＳ Ｐゴシック" charset="0"/>
                  <a:cs typeface="Helvetica" charset="0"/>
                  <a:sym typeface="Helvetica" charset="0"/>
                </a:rPr>
                <a:t>2</a:t>
              </a:r>
              <a:r>
                <a:rPr lang="en-US" sz="1200">
                  <a:solidFill>
                    <a:srgbClr val="FFFFFF"/>
                  </a:solidFill>
                  <a:ea typeface="ＭＳ Ｐゴシック" charset="0"/>
                  <a:cs typeface="Helvetica" charset="0"/>
                  <a:sym typeface="Helvetica" charset="0"/>
                </a:rPr>
                <a:t>-s</a:t>
              </a:r>
            </a:p>
          </p:txBody>
        </p:sp>
        <p:sp>
          <p:nvSpPr>
            <p:cNvPr id="2138" name="Rectangle 90"/>
            <p:cNvSpPr>
              <a:spLocks/>
            </p:cNvSpPr>
            <p:nvPr/>
          </p:nvSpPr>
          <p:spPr bwMode="auto">
            <a:xfrm>
              <a:off x="2368" y="3696"/>
              <a:ext cx="476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100">
                  <a:solidFill>
                    <a:srgbClr val="FFFFFF"/>
                  </a:solidFill>
                  <a:ea typeface="ＭＳ Ｐゴシック" charset="0"/>
                  <a:cs typeface="Helvetica" charset="0"/>
                  <a:sym typeface="Helvetica" charset="0"/>
                </a:rPr>
                <a:t>(Updated from </a:t>
              </a:r>
              <a:r>
                <a:rPr lang="en-US" sz="1100" i="1">
                  <a:solidFill>
                    <a:srgbClr val="FFFFFF"/>
                  </a:solidFill>
                  <a:ea typeface="ＭＳ Ｐゴシック" charset="0"/>
                  <a:cs typeface="Helvetica" charset="0"/>
                  <a:sym typeface="Helvetica" charset="0"/>
                </a:rPr>
                <a:t>Neutron Scattering</a:t>
              </a:r>
              <a:r>
                <a:rPr lang="en-US" sz="1100">
                  <a:solidFill>
                    <a:srgbClr val="FFFFFF"/>
                  </a:solidFill>
                  <a:ea typeface="ＭＳ Ｐゴシック" charset="0"/>
                  <a:cs typeface="Helvetica" charset="0"/>
                  <a:sym typeface="Helvetica" charset="0"/>
                </a:rPr>
                <a:t>, K. Skold and D. L. Price, eds., Academic Press, 1986) </a:t>
              </a:r>
            </a:p>
          </p:txBody>
        </p:sp>
        <p:sp>
          <p:nvSpPr>
            <p:cNvPr id="2139" name="Rectangle 91"/>
            <p:cNvSpPr>
              <a:spLocks/>
            </p:cNvSpPr>
            <p:nvPr/>
          </p:nvSpPr>
          <p:spPr bwMode="auto">
            <a:xfrm>
              <a:off x="6002" y="656"/>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40" name="Line 92"/>
            <p:cNvSpPr>
              <a:spLocks noChangeShapeType="1"/>
            </p:cNvSpPr>
            <p:nvPr/>
          </p:nvSpPr>
          <p:spPr bwMode="auto">
            <a:xfrm>
              <a:off x="3579" y="947"/>
              <a:ext cx="285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41" name="Rectangle 93"/>
            <p:cNvSpPr>
              <a:spLocks/>
            </p:cNvSpPr>
            <p:nvPr/>
          </p:nvSpPr>
          <p:spPr bwMode="auto">
            <a:xfrm>
              <a:off x="5409" y="109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Arial Bold" charset="0"/>
                </a:rPr>
                <a:t>FRM-II</a:t>
              </a:r>
            </a:p>
          </p:txBody>
        </p:sp>
        <p:sp>
          <p:nvSpPr>
            <p:cNvPr id="2142" name="Oval 94"/>
            <p:cNvSpPr>
              <a:spLocks/>
            </p:cNvSpPr>
            <p:nvPr/>
          </p:nvSpPr>
          <p:spPr bwMode="auto">
            <a:xfrm>
              <a:off x="5568" y="997"/>
              <a:ext cx="71"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43" name="Oval 95"/>
            <p:cNvSpPr>
              <a:spLocks/>
            </p:cNvSpPr>
            <p:nvPr/>
          </p:nvSpPr>
          <p:spPr bwMode="auto">
            <a:xfrm>
              <a:off x="4965" y="1136"/>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44" name="Rectangle 96"/>
            <p:cNvSpPr>
              <a:spLocks/>
            </p:cNvSpPr>
            <p:nvPr/>
          </p:nvSpPr>
          <p:spPr bwMode="auto">
            <a:xfrm>
              <a:off x="4810" y="1246"/>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a:solidFill>
                    <a:srgbClr val="FFFFFF"/>
                  </a:solidFill>
                  <a:ea typeface="ＭＳ Ｐゴシック" charset="0"/>
                  <a:cs typeface="Arial Bold" charset="0"/>
                </a:rPr>
                <a:t>SINQ</a:t>
              </a:r>
            </a:p>
          </p:txBody>
        </p:sp>
        <p:sp>
          <p:nvSpPr>
            <p:cNvPr id="2145" name="Freeform 97"/>
            <p:cNvSpPr>
              <a:spLocks/>
            </p:cNvSpPr>
            <p:nvPr/>
          </p:nvSpPr>
          <p:spPr bwMode="auto">
            <a:xfrm flipH="1">
              <a:off x="3523" y="690"/>
              <a:ext cx="2656" cy="914"/>
            </a:xfrm>
            <a:custGeom>
              <a:avLst/>
              <a:gdLst>
                <a:gd name="T0" fmla="*/ 0 w 21600"/>
                <a:gd name="T1" fmla="*/ 53 h 21600"/>
                <a:gd name="T2" fmla="*/ 1104 w 21600"/>
                <a:gd name="T3" fmla="*/ 0 h 21600"/>
                <a:gd name="T4" fmla="*/ 21600 w 21600"/>
                <a:gd name="T5" fmla="*/ 21600 h 21600"/>
              </a:gdLst>
              <a:ahLst/>
              <a:cxnLst>
                <a:cxn ang="0">
                  <a:pos x="T0" y="T1"/>
                </a:cxn>
                <a:cxn ang="0">
                  <a:pos x="T2" y="T3"/>
                </a:cxn>
                <a:cxn ang="0">
                  <a:pos x="T4" y="T5"/>
                </a:cxn>
              </a:cxnLst>
              <a:rect l="0" t="0" r="r" b="b"/>
              <a:pathLst>
                <a:path w="21600" h="21600">
                  <a:moveTo>
                    <a:pt x="0" y="53"/>
                  </a:moveTo>
                  <a:cubicBezTo>
                    <a:pt x="367" y="19"/>
                    <a:pt x="736" y="0"/>
                    <a:pt x="1104" y="0"/>
                  </a:cubicBezTo>
                  <a:cubicBezTo>
                    <a:pt x="9087" y="0"/>
                    <a:pt x="16633" y="7953"/>
                    <a:pt x="21600" y="21600"/>
                  </a:cubicBezTo>
                </a:path>
              </a:pathLst>
            </a:custGeom>
            <a:noFill/>
            <a:ln w="38100" cap="flat">
              <a:solidFill>
                <a:srgbClr val="FCBD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46" name="Rectangle 98"/>
            <p:cNvSpPr>
              <a:spLocks/>
            </p:cNvSpPr>
            <p:nvPr/>
          </p:nvSpPr>
          <p:spPr bwMode="auto">
            <a:xfrm>
              <a:off x="5897" y="478"/>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CBD00"/>
                  </a:solidFill>
                  <a:ea typeface="ＭＳ Ｐゴシック" charset="0"/>
                  <a:cs typeface="Helvetica" charset="0"/>
                  <a:sym typeface="Helvetica" charset="0"/>
                </a:rPr>
                <a:t>SNS</a:t>
              </a:r>
            </a:p>
          </p:txBody>
        </p:sp>
        <p:sp>
          <p:nvSpPr>
            <p:cNvPr id="2147" name="Rectangle 99"/>
            <p:cNvSpPr>
              <a:spLocks/>
            </p:cNvSpPr>
            <p:nvPr/>
          </p:nvSpPr>
          <p:spPr bwMode="auto">
            <a:xfrm>
              <a:off x="6710" y="545"/>
              <a:ext cx="126" cy="119"/>
            </a:xfrm>
            <a:prstGeom prst="rect">
              <a:avLst/>
            </a:prstGeom>
            <a:solidFill>
              <a:srgbClr val="FF0000"/>
            </a:solidFill>
            <a:ln w="12700" cap="flat">
              <a:solidFill>
                <a:srgbClr val="FFFFFF"/>
              </a:solidFill>
              <a:prstDash val="solid"/>
              <a:miter lim="800000"/>
              <a:headEnd type="none" w="med" len="med"/>
              <a:tailEnd type="none" w="med" len="med"/>
            </a:ln>
          </p:spPr>
          <p:txBody>
            <a:bodyPr lIns="0" tIns="0" rIns="0" bIns="0"/>
            <a:lstStyle/>
            <a:p>
              <a:endParaRPr lang="en-US"/>
            </a:p>
          </p:txBody>
        </p:sp>
      </p:grpSp>
      <p:pic>
        <p:nvPicPr>
          <p:cNvPr id="2149" name="Picture 10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616" y="1895475"/>
            <a:ext cx="848001"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150" name="Rectangle 102"/>
          <p:cNvSpPr>
            <a:spLocks/>
          </p:cNvSpPr>
          <p:nvPr/>
        </p:nvSpPr>
        <p:spPr bwMode="auto">
          <a:xfrm>
            <a:off x="8839695" y="1997869"/>
            <a:ext cx="590742"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68"/>
            <a:r>
              <a:rPr lang="en-US" sz="1200" b="1">
                <a:solidFill>
                  <a:srgbClr val="FCBD00"/>
                </a:solidFill>
                <a:ea typeface="ＭＳ Ｐゴシック" charset="0"/>
                <a:cs typeface="Helvetica" charset="0"/>
                <a:sym typeface="Helvetica" charset="0"/>
              </a:rPr>
              <a:t>ESS</a:t>
            </a:r>
          </a:p>
        </p:txBody>
      </p:sp>
      <p:sp>
        <p:nvSpPr>
          <p:cNvPr id="106" name="Title 1"/>
          <p:cNvSpPr txBox="1">
            <a:spLocks/>
          </p:cNvSpPr>
          <p:nvPr/>
        </p:nvSpPr>
        <p:spPr>
          <a:xfrm>
            <a:off x="487840" y="202355"/>
            <a:ext cx="8781096" cy="699345"/>
          </a:xfrm>
          <a:prstGeom prst="rect">
            <a:avLst/>
          </a:prstGeom>
        </p:spPr>
        <p:txBody>
          <a:bodyPr vert="horz" lIns="97548" tIns="48774" rIns="97548" bIns="48774" rtlCol="0" anchor="ctr">
            <a:normAutofit/>
          </a:bodyPr>
          <a:lstStyle>
            <a:lvl1pPr algn="ctr" defTabSz="487741" rtl="0" eaLnBrk="1" latinLnBrk="0" hangingPunct="1">
              <a:spcBef>
                <a:spcPct val="0"/>
              </a:spcBef>
              <a:buNone/>
              <a:defRPr sz="3200" b="1" kern="1200">
                <a:solidFill>
                  <a:srgbClr val="0094CA"/>
                </a:solidFill>
                <a:latin typeface="Helvetica"/>
                <a:ea typeface="+mj-ea"/>
                <a:cs typeface="Helvetica"/>
              </a:defRPr>
            </a:lvl1pPr>
          </a:lstStyle>
          <a:p>
            <a:r>
              <a:rPr lang="en-US">
                <a:solidFill>
                  <a:schemeClr val="bg1"/>
                </a:solidFill>
                <a:latin typeface="+mn-lt"/>
              </a:rPr>
              <a:t>ESS - Bridging the neutron gap</a:t>
            </a:r>
          </a:p>
        </p:txBody>
      </p:sp>
    </p:spTree>
    <p:extLst>
      <p:ext uri="{BB962C8B-B14F-4D97-AF65-F5344CB8AC3E}">
        <p14:creationId xmlns:p14="http://schemas.microsoft.com/office/powerpoint/2010/main" val="3038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urope_map.jpg"/>
          <p:cNvPicPr>
            <a:picLocks noChangeAspect="1"/>
          </p:cNvPicPr>
          <p:nvPr/>
        </p:nvPicPr>
        <p:blipFill rotWithShape="1">
          <a:blip r:embed="rId2">
            <a:alphaModFix/>
            <a:extLst>
              <a:ext uri="{28A0092B-C50C-407E-A947-70E740481C1C}">
                <a14:useLocalDpi xmlns:a14="http://schemas.microsoft.com/office/drawing/2010/main" val="0"/>
              </a:ext>
            </a:extLst>
          </a:blip>
          <a:srcRect t="921" b="6709"/>
          <a:stretch/>
        </p:blipFill>
        <p:spPr>
          <a:xfrm>
            <a:off x="0" y="-6804"/>
            <a:ext cx="9756775" cy="6371420"/>
          </a:xfrm>
          <a:prstGeom prst="rect">
            <a:avLst/>
          </a:prstGeom>
        </p:spPr>
      </p:pic>
      <p:sp>
        <p:nvSpPr>
          <p:cNvPr id="5" name="Title 1"/>
          <p:cNvSpPr txBox="1">
            <a:spLocks/>
          </p:cNvSpPr>
          <p:nvPr/>
        </p:nvSpPr>
        <p:spPr>
          <a:xfrm>
            <a:off x="487840" y="202355"/>
            <a:ext cx="8781096" cy="699345"/>
          </a:xfrm>
          <a:prstGeom prst="rect">
            <a:avLst/>
          </a:prstGeom>
        </p:spPr>
        <p:txBody>
          <a:bodyPr vert="horz" lIns="97548" tIns="48774" rIns="97548" bIns="48774" rtlCol="0" anchor="ctr">
            <a:normAutofit/>
          </a:bodyPr>
          <a:lstStyle>
            <a:lvl1pPr algn="ctr" defTabSz="487741" rtl="0" eaLnBrk="1" latinLnBrk="0" hangingPunct="1">
              <a:spcBef>
                <a:spcPct val="0"/>
              </a:spcBef>
              <a:buNone/>
              <a:defRPr sz="3200" b="1" kern="1200">
                <a:solidFill>
                  <a:srgbClr val="0094CA"/>
                </a:solidFill>
                <a:latin typeface="Helvetica"/>
                <a:ea typeface="+mj-ea"/>
                <a:cs typeface="Helvetica"/>
              </a:defRPr>
            </a:lvl1pPr>
          </a:lstStyle>
          <a:p>
            <a:r>
              <a:rPr lang="en-US">
                <a:solidFill>
                  <a:schemeClr val="bg1"/>
                </a:solidFill>
              </a:rPr>
              <a:t>17 nations committed to build ESS</a:t>
            </a:r>
          </a:p>
        </p:txBody>
      </p:sp>
      <p:sp>
        <p:nvSpPr>
          <p:cNvPr id="7" name="Rectangle 22"/>
          <p:cNvSpPr>
            <a:spLocks/>
          </p:cNvSpPr>
          <p:nvPr/>
        </p:nvSpPr>
        <p:spPr bwMode="auto">
          <a:xfrm>
            <a:off x="2188476" y="1080733"/>
            <a:ext cx="2794054" cy="17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38100" tIns="38100" rIns="38100" bIns="38100"/>
          <a:lstStyle/>
          <a:p>
            <a:r>
              <a:rPr lang="en-US" sz="1800" b="1">
                <a:solidFill>
                  <a:schemeClr val="bg1"/>
                </a:solidFill>
                <a:latin typeface="Helvetica" charset="0"/>
                <a:ea typeface="ＭＳ Ｐゴシック" charset="0"/>
                <a:sym typeface="Helvetica" charset="0"/>
              </a:rPr>
              <a:t>Cash contributions</a:t>
            </a:r>
          </a:p>
          <a:p>
            <a:r>
              <a:rPr lang="en-US" sz="1800" b="1">
                <a:solidFill>
                  <a:schemeClr val="bg1"/>
                </a:solidFill>
                <a:latin typeface="Helvetica" charset="0"/>
                <a:ea typeface="ＭＳ Ｐゴシック" charset="0"/>
                <a:sym typeface="Helvetica" charset="0"/>
              </a:rPr>
              <a:t>from Sweden, Denmark and Norway</a:t>
            </a:r>
          </a:p>
          <a:p>
            <a:r>
              <a:rPr lang="en-US" sz="1800">
                <a:solidFill>
                  <a:schemeClr val="bg1"/>
                </a:solidFill>
                <a:latin typeface="Helvetica" charset="0"/>
                <a:ea typeface="ＭＳ Ｐゴシック" charset="0"/>
                <a:sym typeface="Helvetica" charset="0"/>
              </a:rPr>
              <a:t>50% of construction and </a:t>
            </a:r>
            <a:br>
              <a:rPr lang="en-US" sz="1800">
                <a:solidFill>
                  <a:schemeClr val="bg1"/>
                </a:solidFill>
                <a:latin typeface="Helvetica" charset="0"/>
                <a:ea typeface="ＭＳ Ｐゴシック" charset="0"/>
                <a:sym typeface="Helvetica" charset="0"/>
              </a:rPr>
            </a:br>
            <a:r>
              <a:rPr lang="en-US" sz="1800">
                <a:solidFill>
                  <a:schemeClr val="bg1"/>
                </a:solidFill>
                <a:latin typeface="Helvetica" charset="0"/>
                <a:ea typeface="ＭＳ Ｐゴシック" charset="0"/>
                <a:sym typeface="Helvetica" charset="0"/>
              </a:rPr>
              <a:t>20% of operations costs</a:t>
            </a:r>
          </a:p>
        </p:txBody>
      </p:sp>
      <p:pic>
        <p:nvPicPr>
          <p:cNvPr id="1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07" y="1967119"/>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07" y="1100060"/>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699" y="2834178"/>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5"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507" y="2834178"/>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6"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3891" y="4568296"/>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7" name="Picture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3891" y="5435355"/>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8" name="Picture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7699" y="3701237"/>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9" name="Picture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2466" y="5435355"/>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0" name="Picture 1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507" y="5435355"/>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1" name="Picture 1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76274" y="5435355"/>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2" name="Picture 1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507" y="3701237"/>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3" name="Picture 1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3891" y="3701237"/>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4" name="Picture 16"/>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1507" y="4568296"/>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5" name="Picture 1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00082" y="4568296"/>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6" name="Picture 1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7699" y="4568296"/>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7" name="Picture 1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00082" y="5435355"/>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28" name="Picture 20"/>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7699" y="5435355"/>
            <a:ext cx="743435" cy="743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9" name="Rectangle 27"/>
          <p:cNvSpPr>
            <a:spLocks/>
          </p:cNvSpPr>
          <p:nvPr/>
        </p:nvSpPr>
        <p:spPr bwMode="auto">
          <a:xfrm>
            <a:off x="5172428" y="1080733"/>
            <a:ext cx="389699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38100" tIns="38100" rIns="38100" bIns="38100"/>
          <a:lstStyle/>
          <a:p>
            <a:r>
              <a:rPr lang="en-US" sz="1800" b="1">
                <a:solidFill>
                  <a:schemeClr val="bg1"/>
                </a:solidFill>
                <a:latin typeface="Helvetica" charset="0"/>
                <a:ea typeface="ＭＳ Ｐゴシック" charset="0"/>
                <a:sym typeface="Helvetica" charset="0"/>
              </a:rPr>
              <a:t>In-kind contributions</a:t>
            </a:r>
          </a:p>
          <a:p>
            <a:r>
              <a:rPr lang="en-US" sz="1800" b="1">
                <a:solidFill>
                  <a:schemeClr val="bg1"/>
                </a:solidFill>
                <a:latin typeface="Helvetica" charset="0"/>
                <a:ea typeface="ＭＳ Ｐゴシック" charset="0"/>
                <a:sym typeface="Helvetica" charset="0"/>
              </a:rPr>
              <a:t>from the other </a:t>
            </a:r>
            <a:br>
              <a:rPr lang="en-US" sz="1800" b="1">
                <a:solidFill>
                  <a:schemeClr val="bg1"/>
                </a:solidFill>
                <a:latin typeface="Helvetica" charset="0"/>
                <a:ea typeface="ＭＳ Ｐゴシック" charset="0"/>
                <a:sym typeface="Helvetica" charset="0"/>
              </a:rPr>
            </a:br>
            <a:r>
              <a:rPr lang="en-US" sz="1800" b="1">
                <a:solidFill>
                  <a:schemeClr val="bg1"/>
                </a:solidFill>
                <a:latin typeface="Helvetica" charset="0"/>
                <a:ea typeface="ＭＳ Ｐゴシック" charset="0"/>
                <a:sym typeface="Helvetica" charset="0"/>
              </a:rPr>
              <a:t>14 nations</a:t>
            </a:r>
          </a:p>
        </p:txBody>
      </p:sp>
      <p:sp>
        <p:nvSpPr>
          <p:cNvPr id="3" name="TextBox 2"/>
          <p:cNvSpPr txBox="1"/>
          <p:nvPr/>
        </p:nvSpPr>
        <p:spPr>
          <a:xfrm>
            <a:off x="4661363" y="2958502"/>
            <a:ext cx="3526423" cy="969496"/>
          </a:xfrm>
          <a:prstGeom prst="rect">
            <a:avLst/>
          </a:prstGeom>
          <a:noFill/>
        </p:spPr>
        <p:txBody>
          <a:bodyPr wrap="square" rtlCol="0">
            <a:spAutoFit/>
          </a:bodyPr>
          <a:lstStyle/>
          <a:p>
            <a:r>
              <a:rPr lang="en-US" dirty="0" smtClean="0"/>
              <a:t>Construction cost: 1843 M€</a:t>
            </a:r>
          </a:p>
          <a:p>
            <a:r>
              <a:rPr lang="en-US" dirty="0" smtClean="0"/>
              <a:t>Operation cost: 140 M€</a:t>
            </a:r>
          </a:p>
          <a:p>
            <a:r>
              <a:rPr lang="en-US" dirty="0" smtClean="0"/>
              <a:t>Decommissioning cost: </a:t>
            </a:r>
            <a:endParaRPr lang="en-US" dirty="0"/>
          </a:p>
        </p:txBody>
      </p:sp>
    </p:spTree>
    <p:extLst>
      <p:ext uri="{BB962C8B-B14F-4D97-AF65-F5344CB8AC3E}">
        <p14:creationId xmlns:p14="http://schemas.microsoft.com/office/powerpoint/2010/main" val="144248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62404" y="6908800"/>
            <a:ext cx="650452" cy="243840"/>
          </a:xfrm>
          <a:prstGeom prst="rect">
            <a:avLst/>
          </a:prstGeom>
        </p:spPr>
        <p:txBody>
          <a:bodyPr lIns="97548" tIns="48774" rIns="97548" bIns="48774"/>
          <a:lstStyle/>
          <a:p>
            <a:pPr>
              <a:defRPr/>
            </a:pPr>
            <a:fld id="{3739104A-A2E6-2149-8A06-EB7F67BEA2AF}" type="slidenum">
              <a:rPr lang="en-GB" smtClean="0"/>
              <a:pPr>
                <a:defRPr/>
              </a:pPr>
              <a:t>9</a:t>
            </a:fld>
            <a:endParaRPr lang="en-GB"/>
          </a:p>
        </p:txBody>
      </p:sp>
      <p:sp>
        <p:nvSpPr>
          <p:cNvPr id="3" name="Title 71"/>
          <p:cNvSpPr txBox="1">
            <a:spLocks/>
          </p:cNvSpPr>
          <p:nvPr/>
        </p:nvSpPr>
        <p:spPr>
          <a:xfrm>
            <a:off x="406532" y="88365"/>
            <a:ext cx="8843783" cy="650240"/>
          </a:xfrm>
          <a:prstGeom prst="rect">
            <a:avLst/>
          </a:prstGeom>
        </p:spPr>
        <p:txBody>
          <a:bodyPr lIns="97548" tIns="48774" rIns="97548" bIns="48774"/>
          <a:lstStyle>
            <a:lvl1pPr algn="ctr" rtl="0" eaLnBrk="0" fontAlgn="base" hangingPunct="0">
              <a:spcBef>
                <a:spcPct val="0"/>
              </a:spcBef>
              <a:spcAft>
                <a:spcPct val="0"/>
              </a:spcAft>
              <a:defRPr sz="3600">
                <a:solidFill>
                  <a:srgbClr val="0000FF"/>
                </a:solidFill>
                <a:latin typeface="Papyrus"/>
                <a:ea typeface="ＭＳ Ｐゴシック" pitchFamily="-112" charset="-128"/>
                <a:cs typeface="Papyrus"/>
              </a:defRPr>
            </a:lvl1pPr>
            <a:lvl2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5pPr>
            <a:lvl6pPr marL="457082" algn="ctr" rtl="0" fontAlgn="base">
              <a:spcBef>
                <a:spcPct val="0"/>
              </a:spcBef>
              <a:spcAft>
                <a:spcPct val="0"/>
              </a:spcAft>
              <a:defRPr sz="3600">
                <a:solidFill>
                  <a:srgbClr val="FF0000"/>
                </a:solidFill>
                <a:latin typeface="Arial" pitchFamily="-112" charset="0"/>
              </a:defRPr>
            </a:lvl6pPr>
            <a:lvl7pPr marL="914165" algn="ctr" rtl="0" fontAlgn="base">
              <a:spcBef>
                <a:spcPct val="0"/>
              </a:spcBef>
              <a:spcAft>
                <a:spcPct val="0"/>
              </a:spcAft>
              <a:defRPr sz="3600">
                <a:solidFill>
                  <a:srgbClr val="FF0000"/>
                </a:solidFill>
                <a:latin typeface="Arial" pitchFamily="-112" charset="0"/>
              </a:defRPr>
            </a:lvl7pPr>
            <a:lvl8pPr marL="1371250" algn="ctr" rtl="0" fontAlgn="base">
              <a:spcBef>
                <a:spcPct val="0"/>
              </a:spcBef>
              <a:spcAft>
                <a:spcPct val="0"/>
              </a:spcAft>
              <a:defRPr sz="3600">
                <a:solidFill>
                  <a:srgbClr val="FF0000"/>
                </a:solidFill>
                <a:latin typeface="Arial" pitchFamily="-112" charset="0"/>
              </a:defRPr>
            </a:lvl8pPr>
            <a:lvl9pPr marL="1828332" algn="ctr" rtl="0" fontAlgn="base">
              <a:spcBef>
                <a:spcPct val="0"/>
              </a:spcBef>
              <a:spcAft>
                <a:spcPct val="0"/>
              </a:spcAft>
              <a:defRPr sz="3600">
                <a:solidFill>
                  <a:srgbClr val="FF0000"/>
                </a:solidFill>
                <a:latin typeface="Arial" pitchFamily="-112" charset="0"/>
              </a:defRPr>
            </a:lvl9pPr>
          </a:lstStyle>
          <a:p>
            <a:r>
              <a:rPr lang="sv-SE" sz="2600" b="1" dirty="0">
                <a:solidFill>
                  <a:srgbClr val="0094CA"/>
                </a:solidFill>
                <a:latin typeface="+mn-lt"/>
                <a:cs typeface="Arial"/>
              </a:rPr>
              <a:t>1.8 Billion Euros:</a:t>
            </a:r>
          </a:p>
          <a:p>
            <a:r>
              <a:rPr lang="sv-SE" sz="2600" b="1" dirty="0" err="1">
                <a:solidFill>
                  <a:srgbClr val="0094CA"/>
                </a:solidFill>
                <a:latin typeface="+mn-lt"/>
                <a:cs typeface="Arial"/>
              </a:rPr>
              <a:t>Biggest</a:t>
            </a:r>
            <a:r>
              <a:rPr lang="sv-SE" sz="2600" b="1" dirty="0">
                <a:solidFill>
                  <a:srgbClr val="0094CA"/>
                </a:solidFill>
                <a:latin typeface="+mn-lt"/>
                <a:cs typeface="Arial"/>
              </a:rPr>
              <a:t> investment in Science </a:t>
            </a:r>
            <a:r>
              <a:rPr lang="sv-SE" sz="2600" b="1" dirty="0" err="1">
                <a:solidFill>
                  <a:srgbClr val="0094CA"/>
                </a:solidFill>
                <a:latin typeface="+mn-lt"/>
                <a:cs typeface="Arial"/>
              </a:rPr>
              <a:t>ever</a:t>
            </a:r>
            <a:r>
              <a:rPr lang="sv-SE" sz="2600" b="1" dirty="0">
                <a:solidFill>
                  <a:srgbClr val="0094CA"/>
                </a:solidFill>
                <a:latin typeface="+mn-lt"/>
                <a:cs typeface="Arial"/>
              </a:rPr>
              <a:t> in Scandinavia?</a:t>
            </a:r>
            <a:endParaRPr lang="en-US" sz="2600" b="1" dirty="0">
              <a:solidFill>
                <a:srgbClr val="0094CA"/>
              </a:solidFill>
              <a:latin typeface="+mn-lt"/>
              <a:cs typeface="Arial"/>
            </a:endParaRPr>
          </a:p>
        </p:txBody>
      </p:sp>
      <p:sp>
        <p:nvSpPr>
          <p:cNvPr id="4" name="Content Placeholder 8"/>
          <p:cNvSpPr txBox="1">
            <a:spLocks/>
          </p:cNvSpPr>
          <p:nvPr/>
        </p:nvSpPr>
        <p:spPr>
          <a:xfrm>
            <a:off x="406532" y="1097619"/>
            <a:ext cx="8618485" cy="711200"/>
          </a:xfrm>
          <a:prstGeom prst="rect">
            <a:avLst/>
          </a:prstGeom>
        </p:spPr>
        <p:txBody>
          <a:bodyPr lIns="97548" tIns="48774" rIns="97548" bIns="48774"/>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lgn="ctr">
              <a:buNone/>
            </a:pPr>
            <a:r>
              <a:rPr lang="en-US" sz="3400" dirty="0"/>
              <a:t>In modern time, definitely YES!</a:t>
            </a:r>
          </a:p>
        </p:txBody>
      </p:sp>
      <p:sp>
        <p:nvSpPr>
          <p:cNvPr id="5" name="Content Placeholder 8"/>
          <p:cNvSpPr txBox="1">
            <a:spLocks/>
          </p:cNvSpPr>
          <p:nvPr/>
        </p:nvSpPr>
        <p:spPr>
          <a:xfrm>
            <a:off x="406532" y="5493475"/>
            <a:ext cx="8618485" cy="1124373"/>
          </a:xfrm>
          <a:prstGeom prst="rect">
            <a:avLst/>
          </a:prstGeom>
        </p:spPr>
        <p:txBody>
          <a:bodyPr lIns="97548" tIns="48774" rIns="97548" bIns="48774"/>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lgn="ctr">
              <a:buNone/>
            </a:pPr>
            <a:r>
              <a:rPr lang="en-US" sz="2600" dirty="0" smtClean="0"/>
              <a:t>Or </a:t>
            </a:r>
            <a:r>
              <a:rPr lang="en-US" sz="2600" dirty="0"/>
              <a:t>you could for 1.5 Billion Euros pay the US bankers bonuses for 24 days!</a:t>
            </a:r>
          </a:p>
          <a:p>
            <a:endParaRPr lang="en-US" sz="2600" dirty="0"/>
          </a:p>
        </p:txBody>
      </p:sp>
      <p:grpSp>
        <p:nvGrpSpPr>
          <p:cNvPr id="15" name="Group 14"/>
          <p:cNvGrpSpPr/>
          <p:nvPr/>
        </p:nvGrpSpPr>
        <p:grpSpPr>
          <a:xfrm>
            <a:off x="631831" y="1857212"/>
            <a:ext cx="8618485" cy="3308773"/>
            <a:chOff x="449274" y="2105025"/>
            <a:chExt cx="8077200" cy="3101975"/>
          </a:xfrm>
        </p:grpSpPr>
        <p:sp>
          <p:nvSpPr>
            <p:cNvPr id="6" name="Content Placeholder 8"/>
            <p:cNvSpPr txBox="1">
              <a:spLocks/>
            </p:cNvSpPr>
            <p:nvPr/>
          </p:nvSpPr>
          <p:spPr>
            <a:xfrm>
              <a:off x="449274" y="2105025"/>
              <a:ext cx="8077200" cy="974725"/>
            </a:xfrm>
            <a:prstGeom prst="rect">
              <a:avLst/>
            </a:prstGeom>
          </p:spPr>
          <p:txBody>
            <a:bodyPr/>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None/>
              </a:pPr>
              <a:r>
                <a:rPr lang="en-US" sz="2600" dirty="0"/>
                <a:t>However, </a:t>
              </a:r>
              <a:r>
                <a:rPr lang="en-US" sz="2600" dirty="0" err="1"/>
                <a:t>Tycho</a:t>
              </a:r>
              <a:r>
                <a:rPr lang="en-US" sz="2600" dirty="0"/>
                <a:t> Brahe’s </a:t>
              </a:r>
              <a:r>
                <a:rPr lang="en-US" sz="2600" dirty="0" err="1"/>
                <a:t>Stjärneborg</a:t>
              </a:r>
              <a:r>
                <a:rPr lang="en-US" sz="2600" dirty="0"/>
                <a:t> </a:t>
              </a:r>
              <a:r>
                <a:rPr lang="en-US" sz="2600" dirty="0" err="1"/>
                <a:t>costed</a:t>
              </a:r>
              <a:r>
                <a:rPr lang="en-US" sz="2600" dirty="0"/>
                <a:t> the Danish king 1% of the state budget in 1580.</a:t>
              </a:r>
            </a:p>
            <a:p>
              <a:pPr marL="0" indent="0">
                <a:buNone/>
              </a:pPr>
              <a:endParaRPr lang="en-US" sz="2600" dirty="0"/>
            </a:p>
          </p:txBody>
        </p:sp>
        <p:grpSp>
          <p:nvGrpSpPr>
            <p:cNvPr id="14" name="Group 13"/>
            <p:cNvGrpSpPr/>
            <p:nvPr/>
          </p:nvGrpSpPr>
          <p:grpSpPr>
            <a:xfrm>
              <a:off x="694849" y="3039620"/>
              <a:ext cx="6816119" cy="2167380"/>
              <a:chOff x="694849" y="3039620"/>
              <a:chExt cx="6816119" cy="2167380"/>
            </a:xfrm>
          </p:grpSpPr>
          <p:pic>
            <p:nvPicPr>
              <p:cNvPr id="11" name="Picture 10"/>
              <p:cNvPicPr>
                <a:picLocks noChangeAspect="1"/>
              </p:cNvPicPr>
              <p:nvPr/>
            </p:nvPicPr>
            <p:blipFill>
              <a:blip r:embed="rId3"/>
              <a:stretch>
                <a:fillRect/>
              </a:stretch>
            </p:blipFill>
            <p:spPr>
              <a:xfrm>
                <a:off x="694849" y="3172497"/>
                <a:ext cx="2118825" cy="1669378"/>
              </a:xfrm>
              <a:prstGeom prst="rect">
                <a:avLst/>
              </a:prstGeom>
            </p:spPr>
          </p:pic>
          <p:pic>
            <p:nvPicPr>
              <p:cNvPr id="12" name="Picture 11"/>
              <p:cNvPicPr>
                <a:picLocks noChangeAspect="1"/>
              </p:cNvPicPr>
              <p:nvPr/>
            </p:nvPicPr>
            <p:blipFill>
              <a:blip r:embed="rId4"/>
              <a:stretch>
                <a:fillRect/>
              </a:stretch>
            </p:blipFill>
            <p:spPr>
              <a:xfrm>
                <a:off x="3254376" y="3039620"/>
                <a:ext cx="1460498" cy="216738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2"/>
              <p:cNvPicPr>
                <a:picLocks noChangeAspect="1"/>
              </p:cNvPicPr>
              <p:nvPr/>
            </p:nvPicPr>
            <p:blipFill>
              <a:blip r:embed="rId5"/>
              <a:stretch>
                <a:fillRect/>
              </a:stretch>
            </p:blipFill>
            <p:spPr>
              <a:xfrm>
                <a:off x="5443056" y="3172498"/>
                <a:ext cx="2067912" cy="1669378"/>
              </a:xfrm>
              <a:prstGeom prst="rect">
                <a:avLst/>
              </a:prstGeom>
            </p:spPr>
          </p:pic>
        </p:grpSp>
      </p:grpSp>
    </p:spTree>
    <p:extLst>
      <p:ext uri="{BB962C8B-B14F-4D97-AF65-F5344CB8AC3E}">
        <p14:creationId xmlns:p14="http://schemas.microsoft.com/office/powerpoint/2010/main" val="2065980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0084C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4903</TotalTime>
  <Words>2103</Words>
  <Application>Microsoft Macintosh PowerPoint</Application>
  <PresentationFormat>Custom</PresentationFormat>
  <Paragraphs>465</Paragraphs>
  <Slides>29</Slides>
  <Notes>8</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The hadron intensity frontier</vt:lpstr>
      <vt:lpstr>PowerPoint Presentation</vt:lpstr>
      <vt:lpstr>PowerPoint Presentation</vt:lpstr>
      <vt:lpstr>Engineering materials</vt:lpstr>
      <vt:lpstr>Neutrons and x-rays are complementary - neutrons…</vt:lpstr>
      <vt:lpstr>PowerPoint Presentation</vt:lpstr>
      <vt:lpstr>PowerPoint Presentation</vt:lpstr>
      <vt:lpstr>PowerPoint Presentation</vt:lpstr>
      <vt:lpstr>Collaborative projects</vt:lpstr>
      <vt:lpstr>PowerPoint Presentation</vt:lpstr>
      <vt:lpstr>ESS accelerator</vt:lpstr>
      <vt:lpstr>Linac Design Choices</vt:lpstr>
      <vt:lpstr>ESS Linac</vt:lpstr>
      <vt:lpstr>Spoke Cavities</vt:lpstr>
      <vt:lpstr>Cryomodules Technology demonstrators</vt:lpstr>
      <vt:lpstr>Inductive Output Tubes or klystrons?</vt:lpstr>
      <vt:lpstr>Uppsala Test stand</vt:lpstr>
      <vt:lpstr>PowerPoint Presentation</vt:lpstr>
      <vt:lpstr>A sustainable research facility</vt:lpstr>
      <vt:lpstr>In-kind Process for Construction Begins</vt:lpstr>
      <vt:lpstr>Headlines</vt:lpstr>
      <vt:lpstr>PowerPoint Presentation</vt:lpstr>
      <vt:lpstr>Elliptical cavities</vt:lpstr>
      <vt:lpstr>PowerPoint Presentation</vt:lpstr>
      <vt:lpstr>The target station design is detailed in the Technical Design Report</vt:lpstr>
      <vt:lpstr>High beam power leads to an innovative design </vt:lpstr>
      <vt:lpstr>Liquid hydrogen moderators deliver cold neutrons to instruments</vt:lpstr>
      <vt:lpstr>Activated components are handled remotely in hot cells</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McFaul</dc:creator>
  <cp:lastModifiedBy>ESS User</cp:lastModifiedBy>
  <cp:revision>126</cp:revision>
  <dcterms:created xsi:type="dcterms:W3CDTF">2013-05-31T12:46:48Z</dcterms:created>
  <dcterms:modified xsi:type="dcterms:W3CDTF">2013-06-17T11:40:01Z</dcterms:modified>
</cp:coreProperties>
</file>