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wdp" ContentType="image/vnd.ms-photo"/>
  <Default Extension="tiff" ContentType="image/tiff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7" r:id="rId4"/>
    <p:sldId id="309" r:id="rId5"/>
    <p:sldId id="310" r:id="rId6"/>
    <p:sldId id="311" r:id="rId7"/>
    <p:sldId id="303" r:id="rId8"/>
    <p:sldId id="306" r:id="rId9"/>
    <p:sldId id="307" r:id="rId10"/>
    <p:sldId id="308" r:id="rId11"/>
    <p:sldId id="301" r:id="rId12"/>
    <p:sldId id="304" r:id="rId13"/>
    <p:sldId id="313" r:id="rId14"/>
    <p:sldId id="299" r:id="rId15"/>
    <p:sldId id="302" r:id="rId16"/>
    <p:sldId id="270" r:id="rId17"/>
    <p:sldId id="279" r:id="rId18"/>
    <p:sldId id="269" r:id="rId19"/>
    <p:sldId id="291" r:id="rId20"/>
    <p:sldId id="273" r:id="rId21"/>
    <p:sldId id="294" r:id="rId22"/>
    <p:sldId id="275" r:id="rId23"/>
    <p:sldId id="305" r:id="rId24"/>
    <p:sldId id="31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AAEF5-1B7C-42A8-B28F-0F20285BCDAD}" type="datetimeFigureOut">
              <a:rPr lang="en-GB" smtClean="0"/>
              <a:t>17/06/2013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1B652-0236-43CA-8075-878EBFF842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296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1B652-0236-43CA-8075-878EBFF8424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490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1B652-0236-43CA-8075-878EBFF8424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052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5F910-04AC-4286-8898-DC0EF5BA43AE}" type="datetime1">
              <a:rPr lang="en-GB" smtClean="0"/>
              <a:t>17/06/2013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77A6-74DC-4CC8-8221-D6BCCF2FF28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403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F72F0-6240-4C83-87BA-98537E4C2927}" type="datetime1">
              <a:rPr lang="en-GB" smtClean="0"/>
              <a:t>17/06/2013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Lars Malmgren, TIARA Uppsala, 17-19 June 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77A6-74DC-4CC8-8221-D6BCCF2FF2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90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9A18F-E4C2-49C3-92D2-E9DC923D396B}" type="datetime1">
              <a:rPr lang="en-GB" smtClean="0"/>
              <a:t>17/06/2013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Lars Malmgren, TIARA Uppsala, 17-19 June 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77A6-74DC-4CC8-8221-D6BCCF2FF2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55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BA750-AF18-4B9D-BAFB-739866E89E90}" type="datetime1">
              <a:rPr lang="en-GB" smtClean="0"/>
              <a:t>17/06/2013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77A6-74DC-4CC8-8221-D6BCCF2FF28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98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D2A2F-482F-4183-B765-70467DC81B04}" type="datetime1">
              <a:rPr lang="en-GB" smtClean="0"/>
              <a:t>17/06/2013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77A6-74DC-4CC8-8221-D6BCCF2FF28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2666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F82CE-D927-4260-B1B7-9049CEFA61CC}" type="datetime1">
              <a:rPr lang="en-GB" smtClean="0"/>
              <a:t>17/06/2013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77A6-74DC-4CC8-8221-D6BCCF2FF28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71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57A0-6FAF-4BC4-B9CF-B340FDBA639B}" type="datetime1">
              <a:rPr lang="en-GB" smtClean="0"/>
              <a:t>17/06/2013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77A6-74DC-4CC8-8221-D6BCCF2FF28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946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BB148-344B-4852-86E5-884879C992C3}" type="datetime1">
              <a:rPr lang="en-GB" smtClean="0"/>
              <a:t>17/06/2013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77A6-74DC-4CC8-8221-D6BCCF2FF28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86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008E-EEEB-4C7E-8692-36AD6B2B6A54}" type="datetime1">
              <a:rPr lang="en-GB" smtClean="0"/>
              <a:t>17/06/2013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77A6-74DC-4CC8-8221-D6BCCF2FF2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49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EE885-2F16-4F0C-ABEE-E6149AFED03B}" type="datetime1">
              <a:rPr lang="en-GB" smtClean="0"/>
              <a:t>17/06/2013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Lars Malmgren, TIARA Uppsala, 17-19 June 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77A6-74DC-4CC8-8221-D6BCCF2FF2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22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E586E-0E35-4807-83CB-CFD7930B4E51}" type="datetime1">
              <a:rPr lang="en-GB" smtClean="0"/>
              <a:t>17/06/2013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Lars Malmgren, TIARA Uppsala, 17-19 June 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77A6-74DC-4CC8-8221-D6BCCF2FF2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744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3B7D3-FCF7-4C10-83F9-73A95C8133F9}" type="datetime1">
              <a:rPr lang="en-GB" smtClean="0"/>
              <a:t>17/06/2013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B77A6-74DC-4CC8-8221-D6BCCF2FF28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79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jpeg"/><Relationship Id="rId5" Type="http://schemas.openxmlformats.org/officeDocument/2006/relationships/image" Target="../media/image26.emf"/><Relationship Id="rId4" Type="http://schemas.openxmlformats.org/officeDocument/2006/relationships/oleObject" Target="../embeddings/Microsoft_Word_97_-_2003_Document1.doc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tif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PPT-mall 2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Med </a:t>
            </a:r>
            <a:r>
              <a:rPr lang="en-GB" dirty="0" err="1" smtClean="0"/>
              <a:t>linje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1560" y="6165304"/>
            <a:ext cx="684076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39552" y="6356350"/>
            <a:ext cx="6192688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43136" cy="385018"/>
          </a:xfrm>
        </p:spPr>
        <p:txBody>
          <a:bodyPr/>
          <a:lstStyle/>
          <a:p>
            <a:fld id="{2ECB77A6-74DC-4CC8-8221-D6BCCF2FF28B}" type="slidenum">
              <a:rPr lang="en-GB" smtClean="0"/>
              <a:t>1</a:t>
            </a:fld>
            <a:endParaRPr lang="en-GB" dirty="0"/>
          </a:p>
        </p:txBody>
      </p:sp>
      <p:pic>
        <p:nvPicPr>
          <p:cNvPr id="10" name="Content Placeholder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90" y="1185069"/>
            <a:ext cx="7470319" cy="4525963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1331640" y="3862789"/>
            <a:ext cx="6660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On Behalf of the MAX IV RF Group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457200" y="188640"/>
            <a:ext cx="8229600" cy="1484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Synchrotron Light Sources</a:t>
            </a:r>
            <a:endParaRPr lang="en-GB" dirty="0"/>
          </a:p>
        </p:txBody>
      </p:sp>
      <p:sp>
        <p:nvSpPr>
          <p:cNvPr id="13" name="TextBox 6"/>
          <p:cNvSpPr txBox="1"/>
          <p:nvPr/>
        </p:nvSpPr>
        <p:spPr>
          <a:xfrm>
            <a:off x="2555776" y="3284984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chemeClr val="bg2"/>
                </a:solidFill>
              </a:rPr>
              <a:t>Lars </a:t>
            </a:r>
            <a:r>
              <a:rPr lang="en-US" sz="3600" dirty="0" err="1" smtClean="0">
                <a:solidFill>
                  <a:schemeClr val="bg2"/>
                </a:solidFill>
              </a:rPr>
              <a:t>Malmgren</a:t>
            </a:r>
            <a:endParaRPr lang="en-US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pPr algn="l"/>
            <a:r>
              <a:rPr lang="sv-SE" dirty="0" smtClean="0"/>
              <a:t>CW klystron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5552256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ECB77A6-74DC-4CC8-8221-D6BCCF2FF28B}" type="slidenum">
              <a:rPr lang="en-GB" smtClean="0"/>
              <a:pPr algn="ctr"/>
              <a:t>10</a:t>
            </a:fld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1412776"/>
            <a:ext cx="3636404" cy="183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009504" y="3678176"/>
            <a:ext cx="3846972" cy="2451123"/>
            <a:chOff x="431540" y="3176972"/>
            <a:chExt cx="4099000" cy="2808312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540" y="3574320"/>
              <a:ext cx="4099000" cy="201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908225" y="5615952"/>
              <a:ext cx="1617751" cy="36933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Thales TH 2089</a:t>
              </a:r>
              <a:endParaRPr lang="sv-SE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5556" y="3176972"/>
              <a:ext cx="2081019" cy="36933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1.1 MW @ 352 MHz</a:t>
              </a:r>
              <a:endParaRPr lang="sv-SE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-11348" y="1162663"/>
            <a:ext cx="44393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/>
              <a:t>Typical</a:t>
            </a:r>
            <a:r>
              <a:rPr lang="sv-SE" dirty="0"/>
              <a:t> CW klystrons:</a:t>
            </a:r>
          </a:p>
          <a:p>
            <a:pPr lvl="1"/>
            <a:r>
              <a:rPr lang="sv-SE" dirty="0" err="1"/>
              <a:t>Smaller</a:t>
            </a:r>
            <a:r>
              <a:rPr lang="sv-SE" dirty="0"/>
              <a:t> accelerators: TV </a:t>
            </a:r>
            <a:r>
              <a:rPr lang="sv-SE" dirty="0" smtClean="0"/>
              <a:t>klystrons       </a:t>
            </a:r>
          </a:p>
          <a:p>
            <a:pPr lvl="1"/>
            <a:r>
              <a:rPr lang="sv-SE" dirty="0" smtClean="0"/>
              <a:t> </a:t>
            </a:r>
            <a:r>
              <a:rPr lang="sv-SE" i="1" dirty="0" smtClean="0"/>
              <a:t>60 </a:t>
            </a:r>
            <a:r>
              <a:rPr lang="sv-SE" i="1" dirty="0"/>
              <a:t>kW / 500 MHz </a:t>
            </a:r>
            <a:endParaRPr lang="sv-SE" dirty="0"/>
          </a:p>
          <a:p>
            <a:pPr lvl="1"/>
            <a:endParaRPr lang="sv-SE" dirty="0"/>
          </a:p>
          <a:p>
            <a:pPr lvl="1"/>
            <a:r>
              <a:rPr lang="fr-FR" dirty="0" err="1"/>
              <a:t>Larger</a:t>
            </a:r>
            <a:r>
              <a:rPr lang="fr-FR" dirty="0"/>
              <a:t> Machines: Super </a:t>
            </a:r>
            <a:r>
              <a:rPr lang="fr-FR" dirty="0" smtClean="0"/>
              <a:t>klystrons</a:t>
            </a:r>
          </a:p>
          <a:p>
            <a:pPr lvl="1"/>
            <a:r>
              <a:rPr lang="fr-FR" i="1" dirty="0" smtClean="0"/>
              <a:t>1…1.3 </a:t>
            </a:r>
            <a:r>
              <a:rPr lang="fr-FR" i="1" dirty="0"/>
              <a:t>MW </a:t>
            </a:r>
            <a:endParaRPr lang="fr-FR" dirty="0"/>
          </a:p>
          <a:p>
            <a:pPr lvl="1"/>
            <a:r>
              <a:rPr lang="sv-SE" i="1" dirty="0"/>
              <a:t>352, 500, 700 MHz</a:t>
            </a:r>
            <a:endParaRPr lang="sv-SE" dirty="0"/>
          </a:p>
          <a:p>
            <a:pPr lvl="1"/>
            <a:r>
              <a:rPr lang="el-GR" dirty="0"/>
              <a:t>η</a:t>
            </a:r>
            <a:r>
              <a:rPr lang="sv-SE" sz="1050" i="1" dirty="0"/>
              <a:t>typ</a:t>
            </a:r>
            <a:r>
              <a:rPr lang="sv-SE" i="1" dirty="0"/>
              <a:t>= 62 %</a:t>
            </a:r>
            <a:endParaRPr lang="sv-SE" dirty="0"/>
          </a:p>
          <a:p>
            <a:pPr lvl="1"/>
            <a:r>
              <a:rPr lang="pl-PL" i="1" dirty="0" err="1"/>
              <a:t>G</a:t>
            </a:r>
            <a:r>
              <a:rPr lang="pl-PL" sz="1050" i="1" dirty="0" err="1"/>
              <a:t>typ</a:t>
            </a:r>
            <a:r>
              <a:rPr lang="pl-PL" i="1" dirty="0"/>
              <a:t>= 42 </a:t>
            </a:r>
            <a:r>
              <a:rPr lang="pl-PL" i="1" dirty="0" err="1"/>
              <a:t>dB</a:t>
            </a:r>
            <a:r>
              <a:rPr lang="pl-PL" i="1" dirty="0"/>
              <a:t> </a:t>
            </a:r>
            <a:r>
              <a:rPr lang="pl-PL" dirty="0"/>
              <a:t>⇒</a:t>
            </a:r>
            <a:r>
              <a:rPr lang="pl-PL" i="1" dirty="0"/>
              <a:t>P</a:t>
            </a:r>
            <a:r>
              <a:rPr lang="pl-PL" sz="1050" i="1" dirty="0"/>
              <a:t>in</a:t>
            </a:r>
            <a:r>
              <a:rPr lang="pl-PL" dirty="0"/>
              <a:t>≤</a:t>
            </a:r>
            <a:r>
              <a:rPr lang="pl-PL" i="1" dirty="0"/>
              <a:t>100 W</a:t>
            </a:r>
            <a:endParaRPr lang="pl-PL" dirty="0"/>
          </a:p>
          <a:p>
            <a:pPr lvl="1"/>
            <a:endParaRPr lang="sv-SE" dirty="0"/>
          </a:p>
        </p:txBody>
      </p:sp>
      <p:sp>
        <p:nvSpPr>
          <p:cNvPr id="10" name="Rectangle 9"/>
          <p:cNvSpPr/>
          <p:nvPr/>
        </p:nvSpPr>
        <p:spPr>
          <a:xfrm>
            <a:off x="467544" y="430616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 err="1"/>
              <a:t>Requires</a:t>
            </a:r>
            <a:r>
              <a:rPr lang="sv-SE" dirty="0"/>
              <a:t>: </a:t>
            </a:r>
          </a:p>
          <a:p>
            <a:r>
              <a:rPr lang="en-US" dirty="0"/>
              <a:t>100 kV, 20 A dc High Voltage Power Supply </a:t>
            </a:r>
          </a:p>
          <a:p>
            <a:endParaRPr lang="sv-SE" dirty="0"/>
          </a:p>
          <a:p>
            <a:r>
              <a:rPr lang="en-US" dirty="0"/>
              <a:t>With Crowbar protection (ignitron, </a:t>
            </a:r>
            <a:r>
              <a:rPr lang="en-US" dirty="0" err="1"/>
              <a:t>thyratron</a:t>
            </a:r>
            <a:r>
              <a:rPr lang="en-US" dirty="0"/>
              <a:t>)</a:t>
            </a:r>
          </a:p>
          <a:p>
            <a:r>
              <a:rPr lang="sv-SE" dirty="0"/>
              <a:t>Modern alternative: IGBT switched PS</a:t>
            </a:r>
          </a:p>
          <a:p>
            <a:r>
              <a:rPr lang="sv-SE" dirty="0" err="1"/>
              <a:t>High</a:t>
            </a:r>
            <a:r>
              <a:rPr lang="sv-SE" dirty="0"/>
              <a:t> </a:t>
            </a:r>
            <a:r>
              <a:rPr lang="sv-SE" dirty="0" err="1"/>
              <a:t>voltage</a:t>
            </a:r>
            <a:r>
              <a:rPr lang="sv-SE" dirty="0"/>
              <a:t> ⇒X-</a:t>
            </a:r>
            <a:r>
              <a:rPr lang="sv-SE" dirty="0" err="1"/>
              <a:t>ray</a:t>
            </a:r>
            <a:r>
              <a:rPr lang="sv-SE" dirty="0"/>
              <a:t> </a:t>
            </a:r>
            <a:r>
              <a:rPr lang="sv-SE" dirty="0" err="1"/>
              <a:t>shielding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644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0825" y="6356350"/>
            <a:ext cx="5768975" cy="365125"/>
          </a:xfrm>
        </p:spPr>
        <p:txBody>
          <a:bodyPr/>
          <a:lstStyle/>
          <a:p>
            <a:pPr algn="l"/>
            <a:r>
              <a:rPr lang="sv-SE" dirty="0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ECB77A6-74DC-4CC8-8221-D6BCCF2FF28B}" type="slidenum">
              <a:rPr lang="en-GB" smtClean="0"/>
              <a:pPr algn="ctr"/>
              <a:t>11</a:t>
            </a:fld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14101"/>
          </a:xfrm>
        </p:spPr>
        <p:txBody>
          <a:bodyPr>
            <a:normAutofit/>
          </a:bodyPr>
          <a:lstStyle/>
          <a:p>
            <a:r>
              <a:rPr lang="sv-SE" dirty="0" smtClean="0"/>
              <a:t>Solid </a:t>
            </a:r>
            <a:r>
              <a:rPr lang="sv-SE" dirty="0" err="1" smtClean="0"/>
              <a:t>state</a:t>
            </a:r>
            <a:r>
              <a:rPr lang="sv-SE" dirty="0" smtClean="0"/>
              <a:t>  CW </a:t>
            </a:r>
            <a:r>
              <a:rPr lang="sv-SE" dirty="0" err="1" smtClean="0"/>
              <a:t>power</a:t>
            </a:r>
            <a:r>
              <a:rPr lang="sv-SE" dirty="0" smtClean="0"/>
              <a:t> source</a:t>
            </a:r>
          </a:p>
        </p:txBody>
      </p:sp>
      <p:pic>
        <p:nvPicPr>
          <p:cNvPr id="7" name="Picture 5" descr="20111006_135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66367"/>
            <a:ext cx="2052600" cy="273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691438" y="1512888"/>
            <a:ext cx="14144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One</a:t>
            </a:r>
            <a:r>
              <a:rPr kumimoji="0" lang="sv-S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sv-S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of</a:t>
            </a:r>
            <a:r>
              <a:rPr kumimoji="0" lang="sv-S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sv-S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eight</a:t>
            </a:r>
            <a:r>
              <a:rPr kumimoji="0" lang="sv-S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352 MHz 75 kW solid </a:t>
            </a:r>
            <a:r>
              <a:rPr kumimoji="0" lang="sv-S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state</a:t>
            </a:r>
            <a:r>
              <a:rPr kumimoji="0" lang="sv-S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sv-S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amplifier</a:t>
            </a:r>
            <a:r>
              <a:rPr kumimoji="0" lang="sv-S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sv-S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towers</a:t>
            </a:r>
            <a:r>
              <a:rPr kumimoji="0" lang="sv-S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for the ESRF, Grenoble, </a:t>
            </a:r>
            <a:r>
              <a:rPr kumimoji="0" lang="sv-S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booster</a:t>
            </a:r>
            <a:r>
              <a:rPr kumimoji="0" lang="sv-S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RF system</a:t>
            </a:r>
          </a:p>
        </p:txBody>
      </p:sp>
      <p:pic>
        <p:nvPicPr>
          <p:cNvPr id="9" name="Picture 6" descr="20111006_1356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607" y="3564015"/>
            <a:ext cx="162083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505440"/>
            <a:ext cx="1839912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0825" y="1635125"/>
            <a:ext cx="2787650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400" b="1" dirty="0">
                <a:solidFill>
                  <a:srgbClr val="333399"/>
                </a:solidFill>
                <a:latin typeface="Arial" charset="0"/>
              </a:rPr>
              <a:t>Various technologies avaliable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sv-SE" sz="1400" b="1" dirty="0">
                <a:solidFill>
                  <a:srgbClr val="333399"/>
                </a:solidFill>
                <a:latin typeface="Arial" charset="0"/>
              </a:rPr>
              <a:t>Silicon bipolar transistors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sv-SE" sz="1400" b="1" dirty="0">
                <a:solidFill>
                  <a:srgbClr val="333399"/>
                </a:solidFill>
                <a:latin typeface="Arial" charset="0"/>
              </a:rPr>
              <a:t>Silicon LDMOS 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2297994" y="2462074"/>
            <a:ext cx="26597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BLF578XR (NXP) ”</a:t>
            </a:r>
            <a:r>
              <a:rPr kumimoji="0" lang="sv-SE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Unbreakable</a:t>
            </a:r>
            <a:r>
              <a: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” </a:t>
            </a:r>
            <a:r>
              <a:rPr kumimoji="0" lang="sv-SE" sz="1000" b="1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)</a:t>
            </a:r>
            <a:endParaRPr kumimoji="0" lang="sv-SE" sz="10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LDMOS </a:t>
            </a:r>
            <a:r>
              <a:rPr kumimoji="0" lang="sv-SE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power</a:t>
            </a:r>
            <a:r>
              <a: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transistor ~1kW@100MHz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01663" y="4345285"/>
            <a:ext cx="4370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The </a:t>
            </a:r>
            <a:r>
              <a:rPr kumimoji="0" lang="sv-S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power</a:t>
            </a:r>
            <a:r>
              <a:rPr kumimoji="0" lang="sv-S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sv-S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required</a:t>
            </a:r>
            <a:r>
              <a:rPr kumimoji="0" lang="sv-S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is </a:t>
            </a:r>
            <a:r>
              <a:rPr kumimoji="0" lang="sv-S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obtained</a:t>
            </a:r>
            <a:r>
              <a:rPr kumimoji="0" lang="sv-S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by </a:t>
            </a:r>
            <a:r>
              <a:rPr kumimoji="0" lang="sv-S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combining</a:t>
            </a:r>
            <a:r>
              <a:rPr kumimoji="0" lang="sv-S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transistor </a:t>
            </a:r>
            <a:r>
              <a:rPr kumimoji="0" lang="sv-S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modules</a:t>
            </a:r>
            <a:endParaRPr kumimoji="0" lang="sv-SE" sz="14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950413"/>
              </p:ext>
            </p:extLst>
          </p:nvPr>
        </p:nvGraphicFramePr>
        <p:xfrm>
          <a:off x="254000" y="4915816"/>
          <a:ext cx="6154738" cy="1249488"/>
        </p:xfrm>
        <a:graphic>
          <a:graphicData uri="http://schemas.openxmlformats.org/drawingml/2006/table">
            <a:tbl>
              <a:tblPr firstRow="1" bandRow="1"/>
              <a:tblGrid>
                <a:gridCol w="1524070"/>
                <a:gridCol w="1917777"/>
                <a:gridCol w="1215081"/>
                <a:gridCol w="1497810"/>
              </a:tblGrid>
              <a:tr h="518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 smtClean="0"/>
                        <a:t>Max Power</a:t>
                      </a:r>
                      <a:endParaRPr lang="sv-SE" sz="1400" dirty="0"/>
                    </a:p>
                  </a:txBody>
                  <a:tcPr marL="91444" marR="91444" marT="45672" marB="45672">
                    <a:lnL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 smtClean="0"/>
                        <a:t>Class of operation/Efficiency</a:t>
                      </a:r>
                      <a:endParaRPr lang="sv-SE" sz="1400" dirty="0"/>
                    </a:p>
                  </a:txBody>
                  <a:tcPr marL="91444" marR="91444" marT="45672" marB="4567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 smtClean="0"/>
                        <a:t>Features</a:t>
                      </a:r>
                      <a:endParaRPr lang="sv-SE" sz="1400" dirty="0"/>
                    </a:p>
                  </a:txBody>
                  <a:tcPr marL="91444" marR="91444" marT="45672" marB="4567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 smtClean="0"/>
                        <a:t>Drawbacks</a:t>
                      </a:r>
                      <a:endParaRPr lang="sv-SE" sz="1400" dirty="0"/>
                    </a:p>
                  </a:txBody>
                  <a:tcPr marL="91444" marR="91444" marT="45672" marB="45672">
                    <a:lnL>
                      <a:noFill/>
                    </a:lnL>
                    <a:lnR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7313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 smtClean="0"/>
                        <a:t>200 kW/plant</a:t>
                      </a:r>
                      <a:endParaRPr lang="sv-SE" sz="1400" dirty="0"/>
                    </a:p>
                  </a:txBody>
                  <a:tcPr marL="91444" marR="91444" marT="45672" marB="45672">
                    <a:lnL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 smtClean="0">
                          <a:effectLst/>
                        </a:rPr>
                        <a:t>B, AB</a:t>
                      </a:r>
                    </a:p>
                    <a:p>
                      <a:r>
                        <a:rPr lang="sv-SE" sz="1400" dirty="0" smtClean="0">
                          <a:effectLst/>
                        </a:rPr>
                        <a:t>η≤ 50%</a:t>
                      </a:r>
                    </a:p>
                  </a:txBody>
                  <a:tcPr marL="91444" marR="91444" marT="45672" marB="4567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 smtClean="0"/>
                        <a:t>Simplicity</a:t>
                      </a:r>
                    </a:p>
                    <a:p>
                      <a:r>
                        <a:rPr lang="sv-SE" sz="1400" dirty="0" smtClean="0"/>
                        <a:t>Modularity</a:t>
                      </a:r>
                    </a:p>
                    <a:p>
                      <a:r>
                        <a:rPr lang="sv-SE" sz="1400" dirty="0" smtClean="0"/>
                        <a:t>No HV</a:t>
                      </a:r>
                      <a:endParaRPr lang="sv-SE" sz="1400" dirty="0"/>
                    </a:p>
                  </a:txBody>
                  <a:tcPr marL="91444" marR="91444" marT="45672" marB="4567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 smtClean="0"/>
                        <a:t>Large</a:t>
                      </a:r>
                      <a:r>
                        <a:rPr lang="sv-SE" sz="1400" baseline="0" dirty="0" smtClean="0"/>
                        <a:t> currents</a:t>
                      </a:r>
                    </a:p>
                    <a:p>
                      <a:r>
                        <a:rPr lang="sv-SE" sz="1400" baseline="0" dirty="0" smtClean="0"/>
                        <a:t>High initial costs</a:t>
                      </a:r>
                    </a:p>
                    <a:p>
                      <a:endParaRPr lang="sv-SE" sz="1400" dirty="0"/>
                    </a:p>
                  </a:txBody>
                  <a:tcPr marL="91444" marR="91444" marT="45672" marB="45672">
                    <a:lnL>
                      <a:noFill/>
                    </a:lnL>
                    <a:lnR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2348880"/>
            <a:ext cx="1700009" cy="206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11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dirty="0" smtClean="0"/>
              <a:t>RF </a:t>
            </a:r>
            <a:r>
              <a:rPr lang="sv-SE" dirty="0" err="1" smtClean="0"/>
              <a:t>power</a:t>
            </a:r>
            <a:r>
              <a:rPr lang="sv-SE" dirty="0" smtClean="0"/>
              <a:t> </a:t>
            </a:r>
            <a:r>
              <a:rPr lang="sv-SE" dirty="0" err="1" smtClean="0"/>
              <a:t>sources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41957" y="6356350"/>
            <a:ext cx="5277843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ECB77A6-74DC-4CC8-8221-D6BCCF2FF28B}" type="slidenum">
              <a:rPr lang="en-GB" smtClean="0"/>
              <a:pPr algn="ctr"/>
              <a:t>12</a:t>
            </a:fld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412776"/>
            <a:ext cx="7205418" cy="425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1957" y="5724255"/>
            <a:ext cx="108305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sv-SE" sz="1200" dirty="0" smtClean="0"/>
              <a:t>J. Jacob (ESRF)</a:t>
            </a:r>
            <a:endParaRPr lang="sv-SE" sz="1200" dirty="0"/>
          </a:p>
        </p:txBody>
      </p:sp>
      <p:sp>
        <p:nvSpPr>
          <p:cNvPr id="10" name="Oval 9"/>
          <p:cNvSpPr/>
          <p:nvPr/>
        </p:nvSpPr>
        <p:spPr>
          <a:xfrm>
            <a:off x="4031940" y="4329100"/>
            <a:ext cx="90009" cy="900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923928" y="4149080"/>
            <a:ext cx="0" cy="2250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031940" y="2744924"/>
            <a:ext cx="90009" cy="900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923928" y="2852936"/>
            <a:ext cx="0" cy="972110"/>
          </a:xfrm>
          <a:prstGeom prst="line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55776" y="4221088"/>
            <a:ext cx="1292470" cy="46166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sv-SE" sz="1200" dirty="0" smtClean="0"/>
              <a:t>LDMOS Transistor</a:t>
            </a:r>
          </a:p>
          <a:p>
            <a:r>
              <a:rPr lang="sv-SE" sz="1200" dirty="0" smtClean="0"/>
              <a:t>  ̴1000W/</a:t>
            </a:r>
            <a:r>
              <a:rPr lang="sv-SE" sz="1200" dirty="0" err="1" smtClean="0"/>
              <a:t>unit</a:t>
            </a:r>
            <a:endParaRPr lang="sv-SE" sz="1200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311860" y="1952836"/>
            <a:ext cx="18002" cy="2844316"/>
          </a:xfrm>
          <a:prstGeom prst="line">
            <a:avLst/>
          </a:prstGeom>
          <a:ln w="127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51820" y="5157192"/>
            <a:ext cx="824265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sv-SE" dirty="0" smtClean="0"/>
              <a:t>MAXIV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401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4700"/>
          </a:xfrm>
        </p:spPr>
        <p:txBody>
          <a:bodyPr>
            <a:normAutofit fontScale="90000"/>
          </a:bodyPr>
          <a:lstStyle/>
          <a:p>
            <a:pPr algn="l"/>
            <a:r>
              <a:rPr lang="sv-SE" dirty="0" err="1"/>
              <a:t>Tetrode</a:t>
            </a:r>
            <a:r>
              <a:rPr lang="sv-SE" dirty="0"/>
              <a:t> 100 MHz CW </a:t>
            </a:r>
            <a:r>
              <a:rPr lang="sv-SE" dirty="0" err="1"/>
              <a:t>power</a:t>
            </a:r>
            <a:r>
              <a:rPr lang="sv-SE" dirty="0"/>
              <a:t> </a:t>
            </a:r>
            <a:r>
              <a:rPr lang="sv-SE" dirty="0" err="1" smtClean="0"/>
              <a:t>sources</a:t>
            </a:r>
            <a:r>
              <a:rPr lang="sv-SE" dirty="0" smtClean="0"/>
              <a:t> </a:t>
            </a:r>
            <a:r>
              <a:rPr lang="sv-SE" dirty="0"/>
              <a:t>for </a:t>
            </a:r>
            <a:r>
              <a:rPr lang="sv-SE" dirty="0" smtClean="0"/>
              <a:t>the Max </a:t>
            </a:r>
            <a:r>
              <a:rPr lang="sv-SE" dirty="0"/>
              <a:t>IV </a:t>
            </a:r>
            <a:r>
              <a:rPr lang="sv-SE" dirty="0" err="1"/>
              <a:t>storage</a:t>
            </a:r>
            <a:r>
              <a:rPr lang="sv-SE" dirty="0"/>
              <a:t> </a:t>
            </a:r>
            <a:r>
              <a:rPr lang="sv-SE" dirty="0" smtClean="0"/>
              <a:t>rings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6535" y="6356350"/>
            <a:ext cx="5633265" cy="365125"/>
          </a:xfrm>
        </p:spPr>
        <p:txBody>
          <a:bodyPr/>
          <a:lstStyle/>
          <a:p>
            <a:pPr algn="l"/>
            <a:r>
              <a:rPr lang="sv-SE" dirty="0" smtClean="0">
                <a:solidFill>
                  <a:srgbClr val="19230A">
                    <a:tint val="75000"/>
                  </a:srgbClr>
                </a:solidFill>
              </a:rPr>
              <a:t>Lars Malmgren, TIARA Uppsala, 17-19 June 2013</a:t>
            </a:r>
            <a:endParaRPr lang="en-GB" dirty="0">
              <a:solidFill>
                <a:srgbClr val="19230A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ECB77A6-74DC-4CC8-8221-D6BCCF2FF28B}" type="slidenum">
              <a:rPr lang="en-GB" smtClean="0">
                <a:solidFill>
                  <a:srgbClr val="19230A">
                    <a:tint val="75000"/>
                  </a:srgbClr>
                </a:solidFill>
              </a:rPr>
              <a:pPr algn="ctr"/>
              <a:t>13</a:t>
            </a:fld>
            <a:endParaRPr lang="en-GB" dirty="0">
              <a:solidFill>
                <a:srgbClr val="19230A">
                  <a:tint val="75000"/>
                </a:srgb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206" y="1628800"/>
            <a:ext cx="745199" cy="155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286210"/>
              </p:ext>
            </p:extLst>
          </p:nvPr>
        </p:nvGraphicFramePr>
        <p:xfrm>
          <a:off x="481180" y="1517650"/>
          <a:ext cx="3460750" cy="228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Document" r:id="rId4" imgW="3985647" imgH="2624906" progId="Word.Document.8">
                  <p:embed/>
                </p:oleObj>
              </mc:Choice>
              <mc:Fallback>
                <p:oleObj name="Document" r:id="rId4" imgW="3985647" imgH="262490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46417"/>
                      <a:stretch>
                        <a:fillRect/>
                      </a:stretch>
                    </p:blipFill>
                    <p:spPr bwMode="auto">
                      <a:xfrm>
                        <a:off x="481180" y="1517650"/>
                        <a:ext cx="3460750" cy="2281238"/>
                      </a:xfrm>
                      <a:prstGeom prst="rect">
                        <a:avLst/>
                      </a:prstGeom>
                      <a:solidFill>
                        <a:srgbClr val="A0D1FE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41"/>
          <p:cNvSpPr txBox="1">
            <a:spLocks noChangeArrowheads="1"/>
          </p:cNvSpPr>
          <p:nvPr/>
        </p:nvSpPr>
        <p:spPr bwMode="auto">
          <a:xfrm>
            <a:off x="374650" y="1068388"/>
            <a:ext cx="3592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99"/>
                </a:solidFill>
                <a:latin typeface="Verdana" pitchFamily="34" charset="0"/>
              </a:rPr>
              <a:t>Storage Rings Parameters</a:t>
            </a:r>
          </a:p>
        </p:txBody>
      </p:sp>
      <p:sp>
        <p:nvSpPr>
          <p:cNvPr id="9" name="Oval 233"/>
          <p:cNvSpPr>
            <a:spLocks noChangeArrowheads="1"/>
          </p:cNvSpPr>
          <p:nvPr/>
        </p:nvSpPr>
        <p:spPr bwMode="auto">
          <a:xfrm>
            <a:off x="2881313" y="2809875"/>
            <a:ext cx="661987" cy="304800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1000" b="1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10" name="Oval 233"/>
          <p:cNvSpPr>
            <a:spLocks noChangeArrowheads="1"/>
          </p:cNvSpPr>
          <p:nvPr/>
        </p:nvSpPr>
        <p:spPr bwMode="auto">
          <a:xfrm>
            <a:off x="1962150" y="2806700"/>
            <a:ext cx="661988" cy="304800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1000" b="1" smtClean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0086" y="3292214"/>
            <a:ext cx="1342528" cy="4001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000" b="1" dirty="0">
                <a:solidFill>
                  <a:srgbClr val="333399"/>
                </a:solidFill>
                <a:latin typeface="Arial" charset="0"/>
              </a:rPr>
              <a:t>2 combined 60 kW transmitters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3710" y="3830067"/>
            <a:ext cx="1342528" cy="4001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000" b="1" dirty="0">
                <a:solidFill>
                  <a:srgbClr val="333399"/>
                </a:solidFill>
                <a:latin typeface="Arial" charset="0"/>
              </a:rPr>
              <a:t>1 single 60 kW transmitters</a:t>
            </a:r>
          </a:p>
        </p:txBody>
      </p:sp>
      <p:cxnSp>
        <p:nvCxnSpPr>
          <p:cNvPr id="13" name="Straight Connector 16"/>
          <p:cNvCxnSpPr>
            <a:cxnSpLocks noChangeShapeType="1"/>
            <a:stCxn id="10" idx="5"/>
          </p:cNvCxnSpPr>
          <p:nvPr/>
        </p:nvCxnSpPr>
        <p:spPr bwMode="auto">
          <a:xfrm>
            <a:off x="2527300" y="3067050"/>
            <a:ext cx="527050" cy="763588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20"/>
          <p:cNvCxnSpPr>
            <a:cxnSpLocks noChangeShapeType="1"/>
          </p:cNvCxnSpPr>
          <p:nvPr/>
        </p:nvCxnSpPr>
        <p:spPr bwMode="auto">
          <a:xfrm>
            <a:off x="3530600" y="3032125"/>
            <a:ext cx="777875" cy="26035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9" descr="FMTXMax40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1458913"/>
            <a:ext cx="253841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5"/>
          <p:cNvSpPr txBox="1">
            <a:spLocks noChangeArrowheads="1"/>
          </p:cNvSpPr>
          <p:nvPr/>
        </p:nvSpPr>
        <p:spPr bwMode="auto">
          <a:xfrm>
            <a:off x="386535" y="4194085"/>
            <a:ext cx="455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400" kern="0" dirty="0" smtClean="0">
                <a:solidFill>
                  <a:srgbClr val="333399"/>
                </a:solidFill>
              </a:rPr>
              <a:t>The operation </a:t>
            </a:r>
            <a:r>
              <a:rPr lang="sv-SE" sz="1400" kern="0" dirty="0" err="1" smtClean="0">
                <a:solidFill>
                  <a:srgbClr val="333399"/>
                </a:solidFill>
              </a:rPr>
              <a:t>frequency</a:t>
            </a:r>
            <a:r>
              <a:rPr lang="sv-SE" sz="1400" kern="0" dirty="0" smtClean="0">
                <a:solidFill>
                  <a:srgbClr val="333399"/>
                </a:solidFill>
              </a:rPr>
              <a:t> makes it </a:t>
            </a:r>
            <a:r>
              <a:rPr lang="sv-SE" sz="1400" kern="0" dirty="0" err="1" smtClean="0">
                <a:solidFill>
                  <a:srgbClr val="333399"/>
                </a:solidFill>
              </a:rPr>
              <a:t>possible</a:t>
            </a:r>
            <a:r>
              <a:rPr lang="sv-SE" sz="1400" kern="0" dirty="0" smtClean="0">
                <a:solidFill>
                  <a:srgbClr val="333399"/>
                </a:solidFill>
              </a:rPr>
              <a:t> </a:t>
            </a:r>
            <a:r>
              <a:rPr lang="sv-SE" sz="1400" kern="0" dirty="0" err="1" smtClean="0">
                <a:solidFill>
                  <a:srgbClr val="333399"/>
                </a:solidFill>
              </a:rPr>
              <a:t>to</a:t>
            </a:r>
            <a:r>
              <a:rPr lang="sv-SE" sz="1400" kern="0" dirty="0" smtClean="0">
                <a:solidFill>
                  <a:srgbClr val="333399"/>
                </a:solidFill>
              </a:rPr>
              <a:t> </a:t>
            </a:r>
            <a:r>
              <a:rPr lang="sv-SE" sz="1400" kern="0" dirty="0" err="1" smtClean="0">
                <a:solidFill>
                  <a:srgbClr val="333399"/>
                </a:solidFill>
              </a:rPr>
              <a:t>use</a:t>
            </a:r>
            <a:r>
              <a:rPr lang="sv-SE" sz="1400" kern="0" dirty="0" smtClean="0">
                <a:solidFill>
                  <a:srgbClr val="333399"/>
                </a:solidFill>
              </a:rPr>
              <a:t> standard FM transmitters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978412"/>
              </p:ext>
            </p:extLst>
          </p:nvPr>
        </p:nvGraphicFramePr>
        <p:xfrm>
          <a:off x="374650" y="4883150"/>
          <a:ext cx="6154738" cy="1249488"/>
        </p:xfrm>
        <a:graphic>
          <a:graphicData uri="http://schemas.openxmlformats.org/drawingml/2006/table">
            <a:tbl>
              <a:tblPr firstRow="1" bandRow="1"/>
              <a:tblGrid>
                <a:gridCol w="1240504"/>
                <a:gridCol w="1991730"/>
                <a:gridCol w="1202554"/>
                <a:gridCol w="1719950"/>
              </a:tblGrid>
              <a:tr h="518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 smtClean="0"/>
                        <a:t>Max Power</a:t>
                      </a:r>
                      <a:endParaRPr lang="sv-SE" sz="1400" dirty="0"/>
                    </a:p>
                  </a:txBody>
                  <a:tcPr marL="91444" marR="91444" marT="45672" marB="45672">
                    <a:lnL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 smtClean="0"/>
                        <a:t>Class of operation/Efficiency</a:t>
                      </a:r>
                      <a:endParaRPr lang="sv-SE" sz="1400" dirty="0"/>
                    </a:p>
                  </a:txBody>
                  <a:tcPr marL="91444" marR="91444" marT="45672" marB="4567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 smtClean="0"/>
                        <a:t>Features</a:t>
                      </a:r>
                      <a:endParaRPr lang="sv-SE" sz="1400" dirty="0"/>
                    </a:p>
                  </a:txBody>
                  <a:tcPr marL="91444" marR="91444" marT="45672" marB="4567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 smtClean="0"/>
                        <a:t>Drawbacks</a:t>
                      </a:r>
                      <a:endParaRPr lang="sv-SE" sz="1400" dirty="0"/>
                    </a:p>
                  </a:txBody>
                  <a:tcPr marL="91444" marR="91444" marT="45672" marB="45672">
                    <a:lnL>
                      <a:noFill/>
                    </a:lnL>
                    <a:lnR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7313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sv-SE" sz="1400" dirty="0" smtClean="0"/>
                        <a:t>-</a:t>
                      </a:r>
                      <a:endParaRPr lang="sv-SE" sz="1400" dirty="0"/>
                    </a:p>
                  </a:txBody>
                  <a:tcPr marL="91444" marR="91444" marT="45672" marB="45672">
                    <a:lnL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 smtClean="0">
                          <a:effectLst/>
                        </a:rPr>
                        <a:t>C /η ≥60%</a:t>
                      </a:r>
                    </a:p>
                  </a:txBody>
                  <a:tcPr marL="91444" marR="91444" marT="45672" marB="4567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 smtClean="0"/>
                        <a:t>Low</a:t>
                      </a:r>
                      <a:r>
                        <a:rPr lang="sv-SE" sz="1400" baseline="0" dirty="0" smtClean="0"/>
                        <a:t> cost/kW</a:t>
                      </a:r>
                      <a:endParaRPr lang="sv-SE" sz="1400" dirty="0" smtClean="0"/>
                    </a:p>
                  </a:txBody>
                  <a:tcPr marL="91444" marR="91444" marT="45672" marB="4567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baseline="0" dirty="0" smtClean="0"/>
                        <a:t>Tube liftime limited</a:t>
                      </a:r>
                    </a:p>
                    <a:p>
                      <a:r>
                        <a:rPr lang="sv-SE" sz="1400" baseline="0" dirty="0" smtClean="0"/>
                        <a:t>≈30000 hours</a:t>
                      </a:r>
                    </a:p>
                    <a:p>
                      <a:endParaRPr lang="sv-SE" sz="1400" dirty="0"/>
                    </a:p>
                  </a:txBody>
                  <a:tcPr marL="91444" marR="91444" marT="45672" marB="45672">
                    <a:lnL>
                      <a:noFill/>
                    </a:lnL>
                    <a:lnR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2D2D8A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7227295" y="1252538"/>
            <a:ext cx="1355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kern="0" dirty="0" smtClean="0">
                <a:solidFill>
                  <a:srgbClr val="333399"/>
                </a:solidFill>
              </a:rPr>
              <a:t>Max IV </a:t>
            </a:r>
            <a:r>
              <a:rPr lang="sv-SE" kern="0" dirty="0" err="1" smtClean="0">
                <a:solidFill>
                  <a:srgbClr val="333399"/>
                </a:solidFill>
              </a:rPr>
              <a:t>Water</a:t>
            </a:r>
            <a:r>
              <a:rPr lang="sv-SE" kern="0" dirty="0" smtClean="0">
                <a:solidFill>
                  <a:srgbClr val="333399"/>
                </a:solidFill>
              </a:rPr>
              <a:t> </a:t>
            </a:r>
            <a:r>
              <a:rPr lang="sv-SE" kern="0" dirty="0" err="1" smtClean="0">
                <a:solidFill>
                  <a:srgbClr val="333399"/>
                </a:solidFill>
              </a:rPr>
              <a:t>coold</a:t>
            </a:r>
            <a:endParaRPr lang="sv-SE" kern="0" dirty="0" smtClean="0">
              <a:solidFill>
                <a:srgbClr val="333399"/>
              </a:solidFill>
            </a:endParaRPr>
          </a:p>
        </p:txBody>
      </p:sp>
      <p:pic>
        <p:nvPicPr>
          <p:cNvPr id="25" name="Picture 10" descr="FMTXMax40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23" y="3492500"/>
            <a:ext cx="2389187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73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77"/>
          </a:xfrm>
        </p:spPr>
        <p:txBody>
          <a:bodyPr>
            <a:normAutofit fontScale="90000"/>
          </a:bodyPr>
          <a:lstStyle/>
          <a:p>
            <a:r>
              <a:rPr lang="sv-SE" dirty="0"/>
              <a:t>CW </a:t>
            </a:r>
            <a:r>
              <a:rPr lang="sv-SE" dirty="0" err="1"/>
              <a:t>power</a:t>
            </a:r>
            <a:r>
              <a:rPr lang="sv-SE" dirty="0"/>
              <a:t> </a:t>
            </a:r>
            <a:r>
              <a:rPr lang="sv-SE" dirty="0" err="1" smtClean="0"/>
              <a:t>sources</a:t>
            </a:r>
            <a:r>
              <a:rPr lang="sv-SE" dirty="0"/>
              <a:t> </a:t>
            </a:r>
            <a:r>
              <a:rPr lang="sv-SE" dirty="0" smtClean="0"/>
              <a:t>at </a:t>
            </a:r>
            <a:r>
              <a:rPr lang="sv-SE" dirty="0" err="1"/>
              <a:t>Maxlab</a:t>
            </a:r>
            <a:r>
              <a:rPr lang="sv-SE" dirty="0"/>
              <a:t> </a:t>
            </a:r>
            <a:r>
              <a:rPr lang="sv-SE" dirty="0" err="1"/>
              <a:t>storage</a:t>
            </a:r>
            <a:r>
              <a:rPr lang="sv-SE" dirty="0"/>
              <a:t> rings (Max I, II and III)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21550" y="6356350"/>
            <a:ext cx="4012350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ECB77A6-74DC-4CC8-8221-D6BCCF2FF28B}" type="slidenum">
              <a:rPr lang="en-GB" smtClean="0"/>
              <a:pPr algn="ctr"/>
              <a:t>14</a:t>
            </a:fld>
            <a:endParaRPr lang="en-GB" dirty="0"/>
          </a:p>
        </p:txBody>
      </p:sp>
      <p:pic>
        <p:nvPicPr>
          <p:cNvPr id="5" name="Picture 7" descr="GigaHertz 2012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4275655"/>
            <a:ext cx="1716087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4296292"/>
            <a:ext cx="1419225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570413" y="3720030"/>
            <a:ext cx="1579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dirty="0">
                <a:solidFill>
                  <a:srgbClr val="0070C0"/>
                </a:solidFill>
              </a:rPr>
              <a:t>4CX20000 Max II and III</a:t>
            </a:r>
          </a:p>
          <a:p>
            <a:r>
              <a:rPr lang="sv-SE" dirty="0">
                <a:solidFill>
                  <a:srgbClr val="0070C0"/>
                </a:solidFill>
              </a:rPr>
              <a:t>Air </a:t>
            </a:r>
            <a:r>
              <a:rPr lang="sv-SE" dirty="0" err="1">
                <a:solidFill>
                  <a:srgbClr val="0070C0"/>
                </a:solidFill>
              </a:rPr>
              <a:t>coold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tetrode</a:t>
            </a:r>
            <a:endParaRPr lang="sv-SE" dirty="0">
              <a:solidFill>
                <a:srgbClr val="0070C0"/>
              </a:solidFill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684855"/>
            <a:ext cx="1931987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61042"/>
            <a:ext cx="112395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843855"/>
            <a:ext cx="22002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1753117"/>
            <a:ext cx="1651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6" r="18082"/>
          <a:stretch>
            <a:fillRect/>
          </a:stretch>
        </p:blipFill>
        <p:spPr bwMode="auto">
          <a:xfrm>
            <a:off x="6462713" y="3716855"/>
            <a:ext cx="15922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539750" y="1300680"/>
            <a:ext cx="731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sz="1800" dirty="0">
                <a:solidFill>
                  <a:srgbClr val="0070C0"/>
                </a:solidFill>
              </a:rPr>
              <a:t>Max I is </a:t>
            </a:r>
            <a:r>
              <a:rPr lang="sv-SE" sz="1800" dirty="0" err="1">
                <a:solidFill>
                  <a:srgbClr val="0070C0"/>
                </a:solidFill>
              </a:rPr>
              <a:t>operated</a:t>
            </a:r>
            <a:r>
              <a:rPr lang="sv-SE" sz="1800" dirty="0">
                <a:solidFill>
                  <a:srgbClr val="0070C0"/>
                </a:solidFill>
              </a:rPr>
              <a:t> at 500 MHz </a:t>
            </a:r>
            <a:r>
              <a:rPr lang="sv-SE" sz="1800" dirty="0" err="1">
                <a:solidFill>
                  <a:srgbClr val="0070C0"/>
                </a:solidFill>
              </a:rPr>
              <a:t>but</a:t>
            </a:r>
            <a:r>
              <a:rPr lang="sv-SE" sz="1800" dirty="0">
                <a:solidFill>
                  <a:srgbClr val="0070C0"/>
                </a:solidFill>
              </a:rPr>
              <a:t> </a:t>
            </a:r>
            <a:r>
              <a:rPr lang="sv-SE" sz="1800" dirty="0" err="1">
                <a:solidFill>
                  <a:srgbClr val="0070C0"/>
                </a:solidFill>
              </a:rPr>
              <a:t>both</a:t>
            </a:r>
            <a:r>
              <a:rPr lang="sv-SE" sz="1800" dirty="0">
                <a:solidFill>
                  <a:srgbClr val="0070C0"/>
                </a:solidFill>
              </a:rPr>
              <a:t> Max II and III </a:t>
            </a:r>
            <a:r>
              <a:rPr lang="sv-SE" sz="1800" dirty="0" err="1">
                <a:solidFill>
                  <a:srgbClr val="0070C0"/>
                </a:solidFill>
              </a:rPr>
              <a:t>uses</a:t>
            </a:r>
            <a:r>
              <a:rPr lang="sv-SE" sz="1800" dirty="0">
                <a:solidFill>
                  <a:srgbClr val="0070C0"/>
                </a:solidFill>
              </a:rPr>
              <a:t> 100 MHz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539750" y="3294580"/>
            <a:ext cx="2432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dirty="0">
                <a:solidFill>
                  <a:srgbClr val="0070C0"/>
                </a:solidFill>
              </a:rPr>
              <a:t>Max I </a:t>
            </a:r>
            <a:r>
              <a:rPr lang="sv-SE" dirty="0" err="1">
                <a:solidFill>
                  <a:srgbClr val="0070C0"/>
                </a:solidFill>
              </a:rPr>
              <a:t>uses</a:t>
            </a:r>
            <a:r>
              <a:rPr lang="sv-SE" dirty="0">
                <a:solidFill>
                  <a:srgbClr val="0070C0"/>
                </a:solidFill>
              </a:rPr>
              <a:t> a 40 kW klystron TV broadcast transmitter from Teracom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2943225" y="3307280"/>
            <a:ext cx="12033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dirty="0">
                <a:solidFill>
                  <a:srgbClr val="0070C0"/>
                </a:solidFill>
              </a:rPr>
              <a:t>CW klystron </a:t>
            </a:r>
            <a:r>
              <a:rPr lang="sv-SE" dirty="0" err="1">
                <a:solidFill>
                  <a:srgbClr val="0070C0"/>
                </a:solidFill>
              </a:rPr>
              <a:t>unit</a:t>
            </a: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5022850" y="3134242"/>
            <a:ext cx="2722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dirty="0">
                <a:solidFill>
                  <a:srgbClr val="0070C0"/>
                </a:solidFill>
              </a:rPr>
              <a:t>500 MHz </a:t>
            </a:r>
            <a:r>
              <a:rPr lang="sv-SE" dirty="0" err="1">
                <a:solidFill>
                  <a:srgbClr val="0070C0"/>
                </a:solidFill>
              </a:rPr>
              <a:t>circulator</a:t>
            </a:r>
            <a:endParaRPr lang="sv-SE" dirty="0">
              <a:solidFill>
                <a:srgbClr val="0070C0"/>
              </a:solidFill>
            </a:endParaRPr>
          </a:p>
          <a:p>
            <a:r>
              <a:rPr lang="sv-SE" dirty="0">
                <a:solidFill>
                  <a:srgbClr val="0070C0"/>
                </a:solidFill>
              </a:rPr>
              <a:t>Rigid </a:t>
            </a:r>
            <a:r>
              <a:rPr lang="sv-SE" dirty="0" err="1">
                <a:solidFill>
                  <a:srgbClr val="0070C0"/>
                </a:solidFill>
              </a:rPr>
              <a:t>coaxial</a:t>
            </a:r>
            <a:r>
              <a:rPr lang="sv-SE" dirty="0">
                <a:solidFill>
                  <a:srgbClr val="0070C0"/>
                </a:solidFill>
              </a:rPr>
              <a:t> transmission </a:t>
            </a:r>
            <a:r>
              <a:rPr lang="sv-SE" dirty="0" err="1">
                <a:solidFill>
                  <a:srgbClr val="0070C0"/>
                </a:solidFill>
              </a:rPr>
              <a:t>lines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are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used</a:t>
            </a: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663575" y="5774255"/>
            <a:ext cx="4894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dirty="0">
                <a:solidFill>
                  <a:srgbClr val="0070C0"/>
                </a:solidFill>
              </a:rPr>
              <a:t>Max II and III </a:t>
            </a:r>
            <a:r>
              <a:rPr lang="sv-SE" dirty="0" err="1">
                <a:solidFill>
                  <a:srgbClr val="0070C0"/>
                </a:solidFill>
              </a:rPr>
              <a:t>uses</a:t>
            </a:r>
            <a:r>
              <a:rPr lang="sv-SE" dirty="0">
                <a:solidFill>
                  <a:srgbClr val="0070C0"/>
                </a:solidFill>
              </a:rPr>
              <a:t> 30 kW air </a:t>
            </a:r>
            <a:r>
              <a:rPr lang="sv-SE" dirty="0" err="1">
                <a:solidFill>
                  <a:srgbClr val="0070C0"/>
                </a:solidFill>
              </a:rPr>
              <a:t>coold</a:t>
            </a:r>
            <a:r>
              <a:rPr lang="sv-SE" dirty="0">
                <a:solidFill>
                  <a:srgbClr val="0070C0"/>
                </a:solidFill>
              </a:rPr>
              <a:t> FM transmitters</a:t>
            </a:r>
          </a:p>
          <a:p>
            <a:r>
              <a:rPr lang="sv-SE" dirty="0">
                <a:solidFill>
                  <a:srgbClr val="0070C0"/>
                </a:solidFill>
              </a:rPr>
              <a:t>Max II </a:t>
            </a:r>
            <a:r>
              <a:rPr lang="sv-SE" dirty="0" err="1">
                <a:solidFill>
                  <a:srgbClr val="0070C0"/>
                </a:solidFill>
              </a:rPr>
              <a:t>needs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three</a:t>
            </a:r>
            <a:r>
              <a:rPr lang="sv-SE" dirty="0">
                <a:solidFill>
                  <a:srgbClr val="0070C0"/>
                </a:solidFill>
              </a:rPr>
              <a:t> transmitters </a:t>
            </a:r>
            <a:r>
              <a:rPr lang="sv-SE" dirty="0" err="1">
                <a:solidFill>
                  <a:srgbClr val="0070C0"/>
                </a:solidFill>
              </a:rPr>
              <a:t>feeding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one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cavity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each</a:t>
            </a:r>
            <a:r>
              <a:rPr lang="sv-SE" dirty="0">
                <a:solidFill>
                  <a:srgbClr val="0070C0"/>
                </a:solidFill>
              </a:rPr>
              <a:t>. Max I </a:t>
            </a:r>
            <a:r>
              <a:rPr lang="sv-SE" dirty="0" err="1">
                <a:solidFill>
                  <a:srgbClr val="0070C0"/>
                </a:solidFill>
              </a:rPr>
              <a:t>needs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only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one</a:t>
            </a:r>
            <a:r>
              <a:rPr lang="sv-SE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6477000" y="5639240"/>
            <a:ext cx="261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dirty="0">
                <a:solidFill>
                  <a:srgbClr val="0070C0"/>
                </a:solidFill>
              </a:rPr>
              <a:t>100 MHz </a:t>
            </a:r>
            <a:r>
              <a:rPr lang="sv-SE" dirty="0" err="1">
                <a:solidFill>
                  <a:srgbClr val="0070C0"/>
                </a:solidFill>
              </a:rPr>
              <a:t>circulator</a:t>
            </a:r>
            <a:endParaRPr lang="sv-SE" dirty="0">
              <a:solidFill>
                <a:srgbClr val="0070C0"/>
              </a:solidFill>
            </a:endParaRPr>
          </a:p>
          <a:p>
            <a:r>
              <a:rPr lang="sv-SE" dirty="0">
                <a:solidFill>
                  <a:srgbClr val="0070C0"/>
                </a:solidFill>
              </a:rPr>
              <a:t>Rigid </a:t>
            </a:r>
            <a:r>
              <a:rPr lang="sv-SE" dirty="0" err="1">
                <a:solidFill>
                  <a:srgbClr val="0070C0"/>
                </a:solidFill>
              </a:rPr>
              <a:t>coaxial</a:t>
            </a:r>
            <a:r>
              <a:rPr lang="sv-SE" dirty="0">
                <a:solidFill>
                  <a:srgbClr val="0070C0"/>
                </a:solidFill>
              </a:rPr>
              <a:t> transmission </a:t>
            </a:r>
            <a:r>
              <a:rPr lang="sv-SE" dirty="0" err="1">
                <a:solidFill>
                  <a:srgbClr val="0070C0"/>
                </a:solidFill>
              </a:rPr>
              <a:t>line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are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used</a:t>
            </a:r>
            <a:endParaRPr lang="sv-S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462"/>
          </a:xfrm>
        </p:spPr>
        <p:txBody>
          <a:bodyPr>
            <a:normAutofit fontScale="90000"/>
          </a:bodyPr>
          <a:lstStyle/>
          <a:p>
            <a:r>
              <a:rPr lang="sv-SE" dirty="0" err="1" smtClean="0"/>
              <a:t>Pulsed</a:t>
            </a:r>
            <a:r>
              <a:rPr lang="sv-SE" dirty="0" smtClean="0"/>
              <a:t> klystron </a:t>
            </a:r>
            <a:r>
              <a:rPr lang="sv-SE" dirty="0" err="1" smtClean="0"/>
              <a:t>power</a:t>
            </a:r>
            <a:r>
              <a:rPr lang="sv-SE" dirty="0" smtClean="0"/>
              <a:t> </a:t>
            </a:r>
            <a:r>
              <a:rPr lang="sv-SE" dirty="0" err="1" smtClean="0"/>
              <a:t>sources</a:t>
            </a:r>
            <a:r>
              <a:rPr lang="sv-SE" dirty="0" smtClean="0"/>
              <a:t> at </a:t>
            </a:r>
            <a:r>
              <a:rPr lang="sv-SE" dirty="0" err="1" smtClean="0"/>
              <a:t>Maxlab</a:t>
            </a:r>
            <a:r>
              <a:rPr lang="sv-SE" dirty="0" smtClean="0"/>
              <a:t> and MAX IV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6515" y="6356350"/>
            <a:ext cx="5813285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ECB77A6-74DC-4CC8-8221-D6BCCF2FF28B}" type="slidenum">
              <a:rPr lang="en-GB" smtClean="0"/>
              <a:pPr algn="ctr"/>
              <a:t>15</a:t>
            </a:fld>
            <a:endParaRPr lang="en-GB" dirty="0"/>
          </a:p>
        </p:txBody>
      </p:sp>
      <p:pic>
        <p:nvPicPr>
          <p:cNvPr id="6" name="Picture 19" descr="http://www.sc-nova.com/?q=sites/default/files/imagecache/product_img_main/K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95" y="4187310"/>
            <a:ext cx="2540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41530" y="3775062"/>
            <a:ext cx="22812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Klystron </a:t>
            </a:r>
            <a:r>
              <a:rPr kumimoji="0" lang="sv-SE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pulsed</a:t>
            </a:r>
            <a:r>
              <a: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sv-SE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power</a:t>
            </a:r>
            <a:r>
              <a: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sv-SE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supply</a:t>
            </a:r>
            <a:endParaRPr kumimoji="0" lang="sv-SE" sz="10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(</a:t>
            </a:r>
            <a:r>
              <a:rPr kumimoji="0" lang="sv-SE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solidstate</a:t>
            </a:r>
            <a:r>
              <a: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modulator Scandinova)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MaxIV</a:t>
            </a:r>
            <a:endParaRPr kumimoji="0" lang="sv-SE" sz="10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3430330" y="1538790"/>
            <a:ext cx="2536825" cy="2849563"/>
            <a:chOff x="3124918" y="1578540"/>
            <a:chExt cx="2535722" cy="2848204"/>
          </a:xfrm>
        </p:grpSpPr>
        <p:pic>
          <p:nvPicPr>
            <p:cNvPr id="9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9"/>
            <a:stretch>
              <a:fillRect/>
            </a:stretch>
          </p:blipFill>
          <p:spPr bwMode="auto">
            <a:xfrm>
              <a:off x="4044038" y="1624577"/>
              <a:ext cx="1017070" cy="2802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3124918" y="2581840"/>
              <a:ext cx="1122181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f </a:t>
              </a: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= 2998.5 MHz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P</a:t>
              </a: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= 35 MW </a:t>
              </a:r>
              <a:r>
                <a:rPr kumimoji="0" lang="en-US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pk</a:t>
              </a: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/ 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16 kW </a:t>
              </a:r>
              <a:r>
                <a:rPr kumimoji="0" lang="en-US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rms</a:t>
              </a: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Max RF </a:t>
              </a:r>
              <a:r>
                <a:rPr kumimoji="0" lang="sv-SE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pulse</a:t>
              </a: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 </a:t>
              </a:r>
              <a:r>
                <a:rPr kumimoji="0" lang="sv-SE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time</a:t>
              </a: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 4.5</a:t>
              </a: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µs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η=42 %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Gain</a:t>
              </a: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= 50 dB typ.</a:t>
              </a: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3128093" y="1578540"/>
              <a:ext cx="882187" cy="861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Toshiba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E37310 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S-band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Klystron </a:t>
              </a:r>
            </a:p>
          </p:txBody>
        </p:sp>
        <p:sp>
          <p:nvSpPr>
            <p:cNvPr id="12" name="TextBox 18"/>
            <p:cNvSpPr txBox="1">
              <a:spLocks noChangeArrowheads="1"/>
            </p:cNvSpPr>
            <p:nvPr/>
          </p:nvSpPr>
          <p:spPr bwMode="auto">
            <a:xfrm>
              <a:off x="4900228" y="2968568"/>
              <a:ext cx="760412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Beam</a:t>
              </a: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 </a:t>
              </a:r>
              <a:r>
                <a:rPr kumimoji="0" lang="sv-SE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voltage</a:t>
              </a: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 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275 kV </a:t>
              </a:r>
              <a:r>
                <a:rPr kumimoji="0" lang="sv-SE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pk</a:t>
              </a:r>
              <a:endPara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Beam</a:t>
              </a: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 </a:t>
              </a:r>
              <a:r>
                <a:rPr kumimoji="0" lang="sv-SE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current</a:t>
              </a: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 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303 A </a:t>
              </a:r>
              <a:r>
                <a:rPr kumimoji="0" lang="sv-SE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</a:rPr>
                <a:t>pk</a:t>
              </a:r>
              <a:endPara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56313" y="1604150"/>
            <a:ext cx="2395537" cy="3175000"/>
            <a:chOff x="6056313" y="1431925"/>
            <a:chExt cx="2395537" cy="3175000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463" y="1431925"/>
              <a:ext cx="2325687" cy="317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6056313" y="2636838"/>
              <a:ext cx="1076325" cy="1476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 dirty="0" smtClean="0">
                <a:solidFill>
                  <a:srgbClr val="333399"/>
                </a:solidFill>
                <a:latin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i="1" dirty="0" smtClean="0">
                  <a:solidFill>
                    <a:srgbClr val="FFFFCC"/>
                  </a:solidFill>
                  <a:latin typeface="Arial" charset="0"/>
                </a:rPr>
                <a:t>f </a:t>
              </a:r>
              <a:r>
                <a:rPr lang="en-US" sz="1000" b="1" dirty="0" smtClean="0">
                  <a:solidFill>
                    <a:srgbClr val="FFFFCC"/>
                  </a:solidFill>
                  <a:latin typeface="Arial" charset="0"/>
                </a:rPr>
                <a:t>= 2998.5 MHz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i="1" dirty="0" smtClean="0">
                  <a:solidFill>
                    <a:srgbClr val="FFFFCC"/>
                  </a:solidFill>
                  <a:latin typeface="Arial" charset="0"/>
                </a:rPr>
                <a:t>P</a:t>
              </a:r>
              <a:r>
                <a:rPr lang="en-US" sz="1000" b="1" dirty="0" smtClean="0">
                  <a:solidFill>
                    <a:srgbClr val="FFFFCC"/>
                  </a:solidFill>
                  <a:latin typeface="Arial" charset="0"/>
                </a:rPr>
                <a:t>= 35 MW </a:t>
              </a:r>
              <a:r>
                <a:rPr lang="en-US" sz="1000" b="1" dirty="0" err="1" smtClean="0">
                  <a:solidFill>
                    <a:srgbClr val="FFFFCC"/>
                  </a:solidFill>
                  <a:latin typeface="Arial" charset="0"/>
                </a:rPr>
                <a:t>pk</a:t>
              </a:r>
              <a:r>
                <a:rPr lang="en-US" sz="1000" b="1" dirty="0" smtClean="0">
                  <a:solidFill>
                    <a:srgbClr val="FFFFCC"/>
                  </a:solidFill>
                  <a:latin typeface="Arial" charset="0"/>
                </a:rPr>
                <a:t>/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FFFFCC"/>
                  </a:solidFill>
                  <a:latin typeface="Arial" charset="0"/>
                </a:rPr>
                <a:t>17.5 kW </a:t>
              </a:r>
              <a:r>
                <a:rPr lang="en-US" sz="1000" b="1" dirty="0" err="1" smtClean="0">
                  <a:solidFill>
                    <a:srgbClr val="FFFFCC"/>
                  </a:solidFill>
                  <a:latin typeface="Arial" charset="0"/>
                </a:rPr>
                <a:t>rms</a:t>
              </a:r>
              <a:endParaRPr lang="en-US" sz="1000" b="1" dirty="0" smtClean="0">
                <a:solidFill>
                  <a:srgbClr val="FFFFCC"/>
                </a:solidFill>
                <a:latin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sv-SE" sz="1000" b="1" dirty="0" smtClean="0">
                  <a:solidFill>
                    <a:srgbClr val="FFFFCC"/>
                  </a:solidFill>
                  <a:latin typeface="Arial" charset="0"/>
                </a:rPr>
                <a:t>Max RF </a:t>
              </a:r>
              <a:r>
                <a:rPr lang="sv-SE" sz="1000" b="1" dirty="0" err="1" smtClean="0">
                  <a:solidFill>
                    <a:srgbClr val="FFFFCC"/>
                  </a:solidFill>
                  <a:latin typeface="Arial" charset="0"/>
                </a:rPr>
                <a:t>pulse</a:t>
              </a:r>
              <a:r>
                <a:rPr lang="sv-SE" sz="1000" b="1" dirty="0" smtClean="0">
                  <a:solidFill>
                    <a:srgbClr val="FFFFCC"/>
                  </a:solidFill>
                  <a:latin typeface="Arial" charset="0"/>
                </a:rPr>
                <a:t> </a:t>
              </a:r>
              <a:r>
                <a:rPr lang="sv-SE" sz="1000" b="1" dirty="0" err="1" smtClean="0">
                  <a:solidFill>
                    <a:srgbClr val="FFFFCC"/>
                  </a:solidFill>
                  <a:latin typeface="Arial" charset="0"/>
                </a:rPr>
                <a:t>time</a:t>
              </a:r>
              <a:r>
                <a:rPr lang="sv-SE" sz="1000" b="1" dirty="0" smtClean="0">
                  <a:solidFill>
                    <a:srgbClr val="FFFFCC"/>
                  </a:solidFill>
                  <a:latin typeface="Arial" charset="0"/>
                </a:rPr>
                <a:t> 4.5</a:t>
              </a:r>
              <a:r>
                <a:rPr lang="sv-SE" sz="1000" b="1" dirty="0" smtClean="0">
                  <a:solidFill>
                    <a:srgbClr val="FFFFCC"/>
                  </a:solidFill>
                  <a:latin typeface="Arial" charset="0"/>
                  <a:cs typeface="Arial" charset="0"/>
                </a:rPr>
                <a:t>µs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FFFFCC"/>
                  </a:solidFill>
                  <a:latin typeface="Arial" charset="0"/>
                </a:rPr>
                <a:t>η=45 %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i="1" dirty="0" smtClean="0">
                  <a:solidFill>
                    <a:srgbClr val="FFFFCC"/>
                  </a:solidFill>
                  <a:latin typeface="Arial" charset="0"/>
                </a:rPr>
                <a:t>Gain</a:t>
              </a:r>
              <a:r>
                <a:rPr lang="en-US" sz="1000" b="1" dirty="0" smtClean="0">
                  <a:solidFill>
                    <a:srgbClr val="FFFFCC"/>
                  </a:solidFill>
                  <a:latin typeface="Arial" charset="0"/>
                </a:rPr>
                <a:t>= 53 dB typ.</a:t>
              </a: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6078538" y="1609725"/>
              <a:ext cx="846137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sv-SE" sz="1000" b="1" dirty="0" smtClean="0">
                  <a:solidFill>
                    <a:srgbClr val="FFFFCC"/>
                  </a:solidFill>
                  <a:latin typeface="Arial" charset="0"/>
                </a:rPr>
                <a:t>Thales</a:t>
              </a:r>
              <a:endParaRPr lang="en-US" sz="1000" b="1" dirty="0" smtClean="0">
                <a:solidFill>
                  <a:srgbClr val="FFFFCC"/>
                </a:solidFill>
                <a:latin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FFFFCC"/>
                  </a:solidFill>
                  <a:latin typeface="Arial" charset="0"/>
                </a:rPr>
                <a:t>TH 2100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FFFFCC"/>
                  </a:solidFill>
                  <a:latin typeface="Arial" charset="0"/>
                </a:rPr>
                <a:t>S-band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FFFFCC"/>
                  </a:solidFill>
                  <a:latin typeface="Arial" charset="0"/>
                </a:rPr>
                <a:t>Klystron</a:t>
              </a:r>
              <a:r>
                <a:rPr lang="en-US" sz="1000" b="1" dirty="0" smtClean="0">
                  <a:solidFill>
                    <a:srgbClr val="333399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17" name="TextBox 3"/>
            <p:cNvSpPr txBox="1">
              <a:spLocks noChangeArrowheads="1"/>
            </p:cNvSpPr>
            <p:nvPr/>
          </p:nvSpPr>
          <p:spPr bwMode="auto">
            <a:xfrm>
              <a:off x="7691438" y="2928938"/>
              <a:ext cx="760412" cy="132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</a:rPr>
                <a:t>Beam</a:t>
              </a: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</a:rPr>
                <a:t> </a:t>
              </a:r>
              <a:r>
                <a:rPr kumimoji="0" lang="sv-SE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</a:rPr>
                <a:t>voltage</a:t>
              </a: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</a:rPr>
                <a:t> 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</a:rPr>
                <a:t>285 kV </a:t>
              </a:r>
              <a:r>
                <a:rPr kumimoji="0" lang="sv-SE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</a:rPr>
                <a:t>pk</a:t>
              </a:r>
              <a:endPara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</a:rPr>
                <a:t>Beam</a:t>
              </a: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</a:rPr>
                <a:t> </a:t>
              </a:r>
              <a:r>
                <a:rPr kumimoji="0" lang="sv-SE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</a:rPr>
                <a:t>current</a:t>
              </a: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</a:rPr>
                <a:t> 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</a:rPr>
                <a:t>295 A </a:t>
              </a:r>
              <a:r>
                <a:rPr kumimoji="0" lang="sv-SE" sz="1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Arial" charset="0"/>
                </a:rPr>
                <a:t>pk</a:t>
              </a:r>
              <a:endPara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805238" y="1223755"/>
            <a:ext cx="9207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MaxIV</a:t>
            </a:r>
            <a:r>
              <a: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sv-SE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Linac</a:t>
            </a:r>
            <a:endParaRPr kumimoji="0" lang="sv-SE" sz="10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6862763" y="1223755"/>
            <a:ext cx="9858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Maxlab</a:t>
            </a:r>
            <a:r>
              <a:rPr kumimoji="0" lang="sv-SE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sv-SE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Linac</a:t>
            </a:r>
            <a:endParaRPr kumimoji="0" lang="sv-SE" sz="10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5" y="1493785"/>
            <a:ext cx="3170560" cy="20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57" y="4429125"/>
            <a:ext cx="1277938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16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sv-SE" sz="4000" dirty="0"/>
              <a:t>Pulse compression (SLED)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5347341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240631" cy="365125"/>
          </a:xfrm>
        </p:spPr>
        <p:txBody>
          <a:bodyPr/>
          <a:lstStyle/>
          <a:p>
            <a:fld id="{2ECB77A6-74DC-4CC8-8221-D6BCCF2FF28B}" type="slidenum">
              <a:rPr lang="en-GB" smtClean="0"/>
              <a:t>16</a:t>
            </a:fld>
            <a:endParaRPr lang="en-GB" dirty="0"/>
          </a:p>
        </p:txBody>
      </p:sp>
      <p:pic>
        <p:nvPicPr>
          <p:cNvPr id="5" name="Picture 6" descr="New SLED abs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689447"/>
            <a:ext cx="1922462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323850" y="4496147"/>
            <a:ext cx="4165600" cy="1154113"/>
            <a:chOff x="-210242" y="0"/>
            <a:chExt cx="6945484" cy="1828800"/>
          </a:xfrm>
        </p:grpSpPr>
        <p:sp>
          <p:nvSpPr>
            <p:cNvPr id="7" name="Text Box 43"/>
            <p:cNvSpPr txBox="1"/>
            <p:nvPr/>
          </p:nvSpPr>
          <p:spPr>
            <a:xfrm>
              <a:off x="3852761" y="269164"/>
              <a:ext cx="296454" cy="25658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wrap="none"/>
            <a:lstStyle/>
            <a:p>
              <a:pPr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sv-SE" sz="1100" b="0" kern="0">
                  <a:solidFill>
                    <a:sysClr val="windowText" lastClr="000000"/>
                  </a:solidFill>
                  <a:latin typeface="Calibri"/>
                  <a:ea typeface="Calibri"/>
                  <a:cs typeface="Times New Roman"/>
                </a:rPr>
                <a:t>E</a:t>
              </a:r>
              <a:r>
                <a:rPr lang="sv-SE" sz="1100" b="0" kern="0" baseline="-25000">
                  <a:solidFill>
                    <a:sysClr val="windowText" lastClr="000000"/>
                  </a:solidFill>
                  <a:latin typeface="Calibri"/>
                  <a:ea typeface="Calibri"/>
                  <a:cs typeface="Times New Roman"/>
                </a:rPr>
                <a:t>L</a:t>
              </a:r>
              <a:endParaRPr lang="sv-SE" sz="1100" b="0" ker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8" name="Straight Arrow Connector 52"/>
            <p:cNvCxnSpPr>
              <a:cxnSpLocks noChangeShapeType="1"/>
            </p:cNvCxnSpPr>
            <p:nvPr/>
          </p:nvCxnSpPr>
          <p:spPr bwMode="auto">
            <a:xfrm>
              <a:off x="4190532" y="381467"/>
              <a:ext cx="274955" cy="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-210242" y="0"/>
              <a:ext cx="6945484" cy="1828800"/>
              <a:chOff x="-210242" y="0"/>
              <a:chExt cx="6945484" cy="1828800"/>
            </a:xfrm>
          </p:grpSpPr>
          <p:sp>
            <p:nvSpPr>
              <p:cNvPr id="10" name="Text Box 42"/>
              <p:cNvSpPr txBox="1"/>
              <p:nvPr/>
            </p:nvSpPr>
            <p:spPr>
              <a:xfrm>
                <a:off x="2052864" y="264133"/>
                <a:ext cx="304393" cy="2565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wrap="none"/>
              <a:lstStyle/>
              <a:p>
                <a:pPr eaLnBrk="1" fontAlgn="auto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sv-SE" sz="1100" b="0" kern="0">
                    <a:solidFill>
                      <a:sysClr val="windowText" lastClr="000000"/>
                    </a:solidFill>
                    <a:latin typeface="Calibri"/>
                    <a:ea typeface="Calibri"/>
                    <a:cs typeface="Times New Roman"/>
                  </a:rPr>
                  <a:t>E</a:t>
                </a:r>
                <a:r>
                  <a:rPr lang="sv-SE" sz="1100" b="0" kern="0" baseline="-25000">
                    <a:solidFill>
                      <a:sysClr val="windowText" lastClr="000000"/>
                    </a:solidFill>
                    <a:latin typeface="Calibri"/>
                    <a:ea typeface="Calibri"/>
                    <a:cs typeface="Times New Roman"/>
                  </a:rPr>
                  <a:t>K</a:t>
                </a:r>
                <a:endParaRPr lang="sv-SE" sz="1100" b="0" kern="0">
                  <a:solidFill>
                    <a:sysClr val="windowText" lastClr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cxnSp>
            <p:nvCxnSpPr>
              <p:cNvPr id="11" name="Straight Arrow Connector 55"/>
              <p:cNvCxnSpPr>
                <a:cxnSpLocks noChangeShapeType="1"/>
              </p:cNvCxnSpPr>
              <p:nvPr/>
            </p:nvCxnSpPr>
            <p:spPr bwMode="auto">
              <a:xfrm>
                <a:off x="2361732" y="375858"/>
                <a:ext cx="274955" cy="0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Straight Connector 56"/>
              <p:cNvCxnSpPr>
                <a:cxnSpLocks noChangeShapeType="1"/>
              </p:cNvCxnSpPr>
              <p:nvPr/>
            </p:nvCxnSpPr>
            <p:spPr bwMode="auto">
              <a:xfrm flipV="1">
                <a:off x="2614174" y="1828800"/>
                <a:ext cx="542925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Straight Connector 57"/>
              <p:cNvCxnSpPr>
                <a:cxnSpLocks noChangeShapeType="1"/>
              </p:cNvCxnSpPr>
              <p:nvPr/>
            </p:nvCxnSpPr>
            <p:spPr bwMode="auto">
              <a:xfrm flipV="1">
                <a:off x="3158326" y="757326"/>
                <a:ext cx="47625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Straight Connector 58"/>
              <p:cNvCxnSpPr>
                <a:cxnSpLocks noChangeShapeType="1"/>
              </p:cNvCxnSpPr>
              <p:nvPr/>
            </p:nvCxnSpPr>
            <p:spPr bwMode="auto">
              <a:xfrm flipV="1">
                <a:off x="2614174" y="903181"/>
                <a:ext cx="0" cy="923667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Straight Connector 59"/>
              <p:cNvCxnSpPr>
                <a:cxnSpLocks noChangeShapeType="1"/>
              </p:cNvCxnSpPr>
              <p:nvPr/>
            </p:nvCxnSpPr>
            <p:spPr bwMode="auto">
              <a:xfrm flipV="1">
                <a:off x="3158326" y="751716"/>
                <a:ext cx="0" cy="1076325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60"/>
              <p:cNvCxnSpPr>
                <a:cxnSpLocks noChangeShapeType="1"/>
              </p:cNvCxnSpPr>
              <p:nvPr/>
            </p:nvCxnSpPr>
            <p:spPr bwMode="auto">
              <a:xfrm flipV="1">
                <a:off x="2614174" y="908791"/>
                <a:ext cx="366713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61"/>
              <p:cNvCxnSpPr>
                <a:cxnSpLocks noChangeShapeType="1"/>
              </p:cNvCxnSpPr>
              <p:nvPr/>
            </p:nvCxnSpPr>
            <p:spPr bwMode="auto">
              <a:xfrm flipV="1">
                <a:off x="3062959" y="908791"/>
                <a:ext cx="9525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Connector 62"/>
              <p:cNvCxnSpPr>
                <a:cxnSpLocks noChangeShapeType="1"/>
              </p:cNvCxnSpPr>
              <p:nvPr/>
            </p:nvCxnSpPr>
            <p:spPr bwMode="auto">
              <a:xfrm flipV="1">
                <a:off x="3158326" y="381468"/>
                <a:ext cx="0" cy="252095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63"/>
              <p:cNvCxnSpPr>
                <a:cxnSpLocks noChangeShapeType="1"/>
              </p:cNvCxnSpPr>
              <p:nvPr/>
            </p:nvCxnSpPr>
            <p:spPr bwMode="auto">
              <a:xfrm flipH="1" flipV="1">
                <a:off x="2883445" y="168295"/>
                <a:ext cx="280670" cy="219075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64"/>
              <p:cNvCxnSpPr>
                <a:cxnSpLocks noChangeShapeType="1"/>
              </p:cNvCxnSpPr>
              <p:nvPr/>
            </p:nvCxnSpPr>
            <p:spPr bwMode="auto">
              <a:xfrm flipH="1" flipV="1">
                <a:off x="1896117" y="162685"/>
                <a:ext cx="98552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65"/>
              <p:cNvCxnSpPr>
                <a:cxnSpLocks noChangeShapeType="1"/>
              </p:cNvCxnSpPr>
              <p:nvPr/>
            </p:nvCxnSpPr>
            <p:spPr bwMode="auto">
              <a:xfrm flipV="1">
                <a:off x="2883445" y="471225"/>
                <a:ext cx="0" cy="43815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66"/>
              <p:cNvCxnSpPr>
                <a:cxnSpLocks noChangeShapeType="1"/>
              </p:cNvCxnSpPr>
              <p:nvPr/>
            </p:nvCxnSpPr>
            <p:spPr bwMode="auto">
              <a:xfrm flipH="1" flipV="1">
                <a:off x="1896117" y="471225"/>
                <a:ext cx="98552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67"/>
              <p:cNvCxnSpPr>
                <a:cxnSpLocks noChangeShapeType="1"/>
              </p:cNvCxnSpPr>
              <p:nvPr/>
            </p:nvCxnSpPr>
            <p:spPr bwMode="auto">
              <a:xfrm flipH="1" flipV="1">
                <a:off x="3203205" y="1828800"/>
                <a:ext cx="542925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68"/>
              <p:cNvCxnSpPr>
                <a:cxnSpLocks noChangeShapeType="1"/>
              </p:cNvCxnSpPr>
              <p:nvPr/>
            </p:nvCxnSpPr>
            <p:spPr bwMode="auto">
              <a:xfrm flipH="1" flipV="1">
                <a:off x="3747357" y="903181"/>
                <a:ext cx="0" cy="923667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69"/>
              <p:cNvCxnSpPr>
                <a:cxnSpLocks noChangeShapeType="1"/>
              </p:cNvCxnSpPr>
              <p:nvPr/>
            </p:nvCxnSpPr>
            <p:spPr bwMode="auto">
              <a:xfrm flipH="1" flipV="1">
                <a:off x="3203205" y="751716"/>
                <a:ext cx="0" cy="1076325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Straight Connector 70"/>
              <p:cNvCxnSpPr>
                <a:cxnSpLocks noChangeShapeType="1"/>
              </p:cNvCxnSpPr>
              <p:nvPr/>
            </p:nvCxnSpPr>
            <p:spPr bwMode="auto">
              <a:xfrm flipH="1" flipV="1">
                <a:off x="3382719" y="908791"/>
                <a:ext cx="366713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Straight Connector 71"/>
              <p:cNvCxnSpPr>
                <a:cxnSpLocks noChangeShapeType="1"/>
              </p:cNvCxnSpPr>
              <p:nvPr/>
            </p:nvCxnSpPr>
            <p:spPr bwMode="auto">
              <a:xfrm flipH="1" flipV="1">
                <a:off x="3203205" y="908791"/>
                <a:ext cx="9525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Straight Connector 72"/>
              <p:cNvCxnSpPr>
                <a:cxnSpLocks noChangeShapeType="1"/>
              </p:cNvCxnSpPr>
              <p:nvPr/>
            </p:nvCxnSpPr>
            <p:spPr bwMode="auto">
              <a:xfrm flipH="1" flipV="1">
                <a:off x="3203205" y="381468"/>
                <a:ext cx="0" cy="252095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Straight Connector 73"/>
              <p:cNvCxnSpPr>
                <a:cxnSpLocks noChangeShapeType="1"/>
              </p:cNvCxnSpPr>
              <p:nvPr/>
            </p:nvCxnSpPr>
            <p:spPr bwMode="auto">
              <a:xfrm flipV="1">
                <a:off x="3203205" y="168295"/>
                <a:ext cx="280670" cy="219075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Straight Connector 74"/>
              <p:cNvCxnSpPr>
                <a:cxnSpLocks noChangeShapeType="1"/>
              </p:cNvCxnSpPr>
              <p:nvPr/>
            </p:nvCxnSpPr>
            <p:spPr bwMode="auto">
              <a:xfrm flipV="1">
                <a:off x="3483695" y="162685"/>
                <a:ext cx="98552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Straight Connector 75"/>
              <p:cNvCxnSpPr>
                <a:cxnSpLocks noChangeShapeType="1"/>
              </p:cNvCxnSpPr>
              <p:nvPr/>
            </p:nvCxnSpPr>
            <p:spPr bwMode="auto">
              <a:xfrm flipH="1" flipV="1">
                <a:off x="3483695" y="471225"/>
                <a:ext cx="0" cy="43815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Straight Connector 76"/>
              <p:cNvCxnSpPr>
                <a:cxnSpLocks noChangeShapeType="1"/>
              </p:cNvCxnSpPr>
              <p:nvPr/>
            </p:nvCxnSpPr>
            <p:spPr bwMode="auto">
              <a:xfrm flipV="1">
                <a:off x="3483695" y="471225"/>
                <a:ext cx="98552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Straight Connector 77"/>
              <p:cNvCxnSpPr>
                <a:cxnSpLocks noChangeShapeType="1"/>
              </p:cNvCxnSpPr>
              <p:nvPr/>
            </p:nvCxnSpPr>
            <p:spPr bwMode="auto">
              <a:xfrm flipV="1">
                <a:off x="3158326" y="633910"/>
                <a:ext cx="47625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" name="Text Box 34"/>
              <p:cNvSpPr txBox="1"/>
              <p:nvPr/>
            </p:nvSpPr>
            <p:spPr>
              <a:xfrm>
                <a:off x="4027457" y="1222554"/>
                <a:ext cx="637904" cy="2565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wrap="none"/>
              <a:lstStyle/>
              <a:p>
                <a:pPr eaLnBrk="1" fontAlgn="auto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sv-SE" sz="900" b="0" kern="0" dirty="0">
                    <a:solidFill>
                      <a:sysClr val="windowText" lastClr="000000"/>
                    </a:solidFill>
                    <a:latin typeface="Calibri"/>
                    <a:ea typeface="Calibri"/>
                    <a:cs typeface="Times New Roman"/>
                  </a:rPr>
                  <a:t>Cavity 2</a:t>
                </a:r>
              </a:p>
            </p:txBody>
          </p:sp>
          <p:sp>
            <p:nvSpPr>
              <p:cNvPr id="35" name="Text Box 35"/>
              <p:cNvSpPr txBox="1"/>
              <p:nvPr/>
            </p:nvSpPr>
            <p:spPr>
              <a:xfrm>
                <a:off x="1539364" y="1227585"/>
                <a:ext cx="892007" cy="48801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wrap="none"/>
              <a:lstStyle/>
              <a:p>
                <a:pPr eaLnBrk="1" fontAlgn="auto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sv-SE" sz="900" b="0" kern="0" dirty="0">
                    <a:solidFill>
                      <a:sysClr val="windowText" lastClr="000000"/>
                    </a:solidFill>
                    <a:latin typeface="Calibri"/>
                    <a:ea typeface="Calibri"/>
                    <a:cs typeface="Times New Roman"/>
                  </a:rPr>
                  <a:t>Cavity 1</a:t>
                </a:r>
              </a:p>
            </p:txBody>
          </p:sp>
          <p:cxnSp>
            <p:nvCxnSpPr>
              <p:cNvPr id="36" name="Straight Arrow Connector 80"/>
              <p:cNvCxnSpPr>
                <a:cxnSpLocks noChangeShapeType="1"/>
              </p:cNvCxnSpPr>
              <p:nvPr/>
            </p:nvCxnSpPr>
            <p:spPr bwMode="auto">
              <a:xfrm flipV="1">
                <a:off x="2361732" y="1357576"/>
                <a:ext cx="442278" cy="0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Straight Arrow Connector 81"/>
              <p:cNvCxnSpPr>
                <a:cxnSpLocks noChangeShapeType="1"/>
              </p:cNvCxnSpPr>
              <p:nvPr/>
            </p:nvCxnSpPr>
            <p:spPr bwMode="auto">
              <a:xfrm flipH="1" flipV="1">
                <a:off x="3612721" y="1340746"/>
                <a:ext cx="442278" cy="0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8" name="Text Box 41"/>
              <p:cNvSpPr txBox="1"/>
              <p:nvPr/>
            </p:nvSpPr>
            <p:spPr>
              <a:xfrm>
                <a:off x="3776000" y="593668"/>
                <a:ext cx="1021706" cy="43519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wrap="none"/>
              <a:lstStyle/>
              <a:p>
                <a:pPr eaLnBrk="1" fontAlgn="auto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sv-SE" sz="900" b="0" kern="0" dirty="0">
                    <a:solidFill>
                      <a:sysClr val="windowText" lastClr="000000"/>
                    </a:solidFill>
                    <a:latin typeface="Calibri"/>
                    <a:ea typeface="Calibri"/>
                    <a:cs typeface="Times New Roman"/>
                  </a:rPr>
                  <a:t>3 dB Coupler</a:t>
                </a:r>
              </a:p>
            </p:txBody>
          </p:sp>
          <p:cxnSp>
            <p:nvCxnSpPr>
              <p:cNvPr id="39" name="Straight Arrow Connector 83"/>
              <p:cNvCxnSpPr>
                <a:cxnSpLocks noChangeShapeType="1"/>
              </p:cNvCxnSpPr>
              <p:nvPr/>
            </p:nvCxnSpPr>
            <p:spPr bwMode="auto">
              <a:xfrm flipH="1" flipV="1">
                <a:off x="3332230" y="706837"/>
                <a:ext cx="441960" cy="0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40" name="Group 84"/>
              <p:cNvGrpSpPr>
                <a:grpSpLocks/>
              </p:cNvGrpSpPr>
              <p:nvPr/>
            </p:nvGrpSpPr>
            <p:grpSpPr bwMode="auto">
              <a:xfrm>
                <a:off x="252441" y="0"/>
                <a:ext cx="1340746" cy="650739"/>
                <a:chOff x="0" y="0"/>
                <a:chExt cx="1340746" cy="650739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212280" y="208791"/>
                  <a:ext cx="230280" cy="21885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sv-SE" sz="1800" b="0" kern="0">
                    <a:solidFill>
                      <a:sysClr val="windowText" lastClr="000000"/>
                    </a:solidFill>
                    <a:latin typeface="Calibri"/>
                  </a:endParaRPr>
                </a:p>
              </p:txBody>
            </p:sp>
            <p:sp>
              <p:nvSpPr>
                <p:cNvPr id="47" name="Isosceles Triangle 46"/>
                <p:cNvSpPr>
                  <a:spLocks noChangeArrowheads="1"/>
                </p:cNvSpPr>
                <p:nvPr/>
              </p:nvSpPr>
              <p:spPr bwMode="auto">
                <a:xfrm rot="5400000">
                  <a:off x="770583" y="82249"/>
                  <a:ext cx="651527" cy="487031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12700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sv-SE" sz="1800" b="0" kern="0">
                    <a:solidFill>
                      <a:sysClr val="windowText" lastClr="000000"/>
                    </a:solidFill>
                    <a:latin typeface="Calibri"/>
                  </a:endParaRPr>
                </a:p>
              </p:txBody>
            </p:sp>
            <p:cxnSp>
              <p:nvCxnSpPr>
                <p:cNvPr id="48" name="Straight Connector 92"/>
                <p:cNvCxnSpPr>
                  <a:cxnSpLocks noChangeShapeType="1"/>
                </p:cNvCxnSpPr>
                <p:nvPr/>
              </p:nvCxnSpPr>
              <p:spPr bwMode="auto">
                <a:xfrm flipH="1">
                  <a:off x="448785" y="319760"/>
                  <a:ext cx="403844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9" name="Straight Connector 93"/>
                <p:cNvCxnSpPr>
                  <a:cxnSpLocks noChangeShapeType="1"/>
                </p:cNvCxnSpPr>
                <p:nvPr/>
              </p:nvCxnSpPr>
              <p:spPr bwMode="auto">
                <a:xfrm flipH="1">
                  <a:off x="0" y="319760"/>
                  <a:ext cx="206375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0" name="Straight Arrow Connector 94"/>
                <p:cNvCxnSpPr>
                  <a:cxnSpLocks noChangeShapeType="1"/>
                </p:cNvCxnSpPr>
                <p:nvPr/>
              </p:nvCxnSpPr>
              <p:spPr bwMode="auto">
                <a:xfrm flipV="1">
                  <a:off x="207563" y="106586"/>
                  <a:ext cx="281679" cy="375858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 flipV="1">
                <a:off x="4797706" y="128293"/>
                <a:ext cx="1143464" cy="374815"/>
              </a:xfrm>
              <a:prstGeom prst="rect">
                <a:avLst/>
              </a:prstGeom>
              <a:solidFill>
                <a:srgbClr val="FFFFFF"/>
              </a:solidFill>
              <a:ln w="12700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sv-SE" sz="1800" b="0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42" name="Text Box 2"/>
              <p:cNvSpPr txBox="1">
                <a:spLocks noChangeArrowheads="1"/>
              </p:cNvSpPr>
              <p:nvPr/>
            </p:nvSpPr>
            <p:spPr bwMode="auto">
              <a:xfrm>
                <a:off x="-210242" y="679196"/>
                <a:ext cx="1230813" cy="4351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en-US" sz="900" b="0" kern="0" dirty="0">
                    <a:solidFill>
                      <a:sysClr val="windowText" lastClr="000000"/>
                    </a:solidFill>
                    <a:latin typeface="Calibri"/>
                    <a:ea typeface="Calibri"/>
                    <a:cs typeface="Times New Roman"/>
                  </a:rPr>
                  <a:t>180</a:t>
                </a:r>
                <a:r>
                  <a:rPr lang="en-US" sz="900" b="0" kern="0" baseline="30000" dirty="0">
                    <a:solidFill>
                      <a:sysClr val="windowText" lastClr="000000"/>
                    </a:solidFill>
                    <a:latin typeface="Calibri"/>
                    <a:ea typeface="Calibri"/>
                    <a:cs typeface="Times New Roman"/>
                  </a:rPr>
                  <a:t>o</a:t>
                </a:r>
                <a:r>
                  <a:rPr lang="en-US" sz="900" b="0" kern="0" dirty="0">
                    <a:solidFill>
                      <a:sysClr val="windowText" lastClr="000000"/>
                    </a:solidFill>
                    <a:latin typeface="Calibri"/>
                    <a:ea typeface="Calibri"/>
                    <a:cs typeface="Times New Roman"/>
                  </a:rPr>
                  <a:t> phase shift</a:t>
                </a:r>
                <a:endParaRPr lang="sv-SE" sz="900" b="0" kern="0" dirty="0">
                  <a:solidFill>
                    <a:sysClr val="windowText" lastClr="000000"/>
                  </a:solidFill>
                  <a:latin typeface="Calibri"/>
                  <a:ea typeface="Calibri"/>
                  <a:cs typeface="Times New Roman"/>
                </a:endParaRPr>
              </a:p>
              <a:p>
                <a:pPr eaLnBrk="1" fontAlgn="auto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en-US" sz="900" b="0" kern="0" dirty="0">
                    <a:solidFill>
                      <a:sysClr val="windowText" lastClr="000000"/>
                    </a:solidFill>
                    <a:latin typeface="Calibri"/>
                    <a:ea typeface="Calibri"/>
                    <a:cs typeface="Times New Roman"/>
                  </a:rPr>
                  <a:t> </a:t>
                </a:r>
                <a:endParaRPr lang="sv-SE" sz="900" b="0" kern="0" dirty="0">
                  <a:solidFill>
                    <a:sysClr val="windowText" lastClr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43" name="Text Box 2"/>
              <p:cNvSpPr txBox="1">
                <a:spLocks noChangeArrowheads="1"/>
              </p:cNvSpPr>
              <p:nvPr/>
            </p:nvSpPr>
            <p:spPr bwMode="auto">
              <a:xfrm>
                <a:off x="890871" y="729507"/>
                <a:ext cx="1180521" cy="36978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en-US" sz="900" b="0" kern="0" dirty="0">
                    <a:solidFill>
                      <a:sysClr val="windowText" lastClr="000000"/>
                    </a:solidFill>
                    <a:latin typeface="Calibri"/>
                    <a:ea typeface="Calibri"/>
                    <a:cs typeface="Times New Roman"/>
                  </a:rPr>
                  <a:t>Klystron</a:t>
                </a:r>
                <a:endParaRPr lang="sv-SE" sz="900" b="0" kern="0" dirty="0">
                  <a:solidFill>
                    <a:sysClr val="windowText" lastClr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44" name="Text Box 2"/>
              <p:cNvSpPr txBox="1">
                <a:spLocks noChangeArrowheads="1"/>
              </p:cNvSpPr>
              <p:nvPr/>
            </p:nvSpPr>
            <p:spPr bwMode="auto">
              <a:xfrm>
                <a:off x="5147098" y="1041434"/>
                <a:ext cx="1588144" cy="63391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defRPr/>
                </a:pPr>
                <a:r>
                  <a:rPr lang="en-US" sz="900" b="0" kern="0" dirty="0" err="1">
                    <a:solidFill>
                      <a:sysClr val="windowText" lastClr="000000"/>
                    </a:solidFill>
                    <a:latin typeface="Calibri"/>
                    <a:ea typeface="Calibri"/>
                    <a:cs typeface="Times New Roman"/>
                  </a:rPr>
                  <a:t>Accel</a:t>
                </a:r>
                <a:r>
                  <a:rPr lang="en-US" sz="900" b="0" kern="0" dirty="0">
                    <a:solidFill>
                      <a:sysClr val="windowText" lastClr="000000"/>
                    </a:solidFill>
                    <a:latin typeface="Calibri"/>
                    <a:ea typeface="Calibri"/>
                    <a:cs typeface="Times New Roman"/>
                  </a:rPr>
                  <a:t>. sections</a:t>
                </a:r>
                <a:endParaRPr lang="sv-SE" sz="900" b="0" kern="0" dirty="0">
                  <a:solidFill>
                    <a:sysClr val="windowText" lastClr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cxnSp>
            <p:nvCxnSpPr>
              <p:cNvPr id="45" name="Straight Connector 89"/>
              <p:cNvCxnSpPr>
                <a:cxnSpLocks noChangeShapeType="1"/>
              </p:cNvCxnSpPr>
              <p:nvPr/>
            </p:nvCxnSpPr>
            <p:spPr bwMode="auto">
              <a:xfrm>
                <a:off x="1593187" y="325370"/>
                <a:ext cx="3203606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51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850035"/>
            <a:ext cx="2484437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34135"/>
            <a:ext cx="1660525" cy="225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1"/>
          <p:cNvSpPr txBox="1">
            <a:spLocks noChangeArrowheads="1"/>
          </p:cNvSpPr>
          <p:nvPr/>
        </p:nvSpPr>
        <p:spPr bwMode="auto">
          <a:xfrm>
            <a:off x="479425" y="1297335"/>
            <a:ext cx="5959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sz="1800" dirty="0">
                <a:solidFill>
                  <a:schemeClr val="bg1"/>
                </a:solidFill>
              </a:rPr>
              <a:t>The Stanford Linac Energy Doubling (SLED) is </a:t>
            </a:r>
            <a:r>
              <a:rPr lang="sv-SE" sz="1800" dirty="0" smtClean="0">
                <a:solidFill>
                  <a:schemeClr val="bg1"/>
                </a:solidFill>
              </a:rPr>
              <a:t>used </a:t>
            </a:r>
            <a:r>
              <a:rPr lang="sv-SE" sz="1800" dirty="0">
                <a:solidFill>
                  <a:schemeClr val="bg1"/>
                </a:solidFill>
              </a:rPr>
              <a:t>to increase the peak power for a given total pulse energy. This is obtained by charging an overcoupled (</a:t>
            </a:r>
            <a:r>
              <a:rPr lang="el-GR" sz="1800" dirty="0">
                <a:solidFill>
                  <a:schemeClr val="bg1"/>
                </a:solidFill>
              </a:rPr>
              <a:t>β≈</a:t>
            </a:r>
            <a:r>
              <a:rPr lang="sv-SE" sz="1800" dirty="0">
                <a:solidFill>
                  <a:schemeClr val="bg1"/>
                </a:solidFill>
              </a:rPr>
              <a:t>6) high-Q cavity by the RF generator.</a:t>
            </a:r>
          </a:p>
        </p:txBody>
      </p:sp>
      <p:sp>
        <p:nvSpPr>
          <p:cNvPr id="54" name="TextBox 2"/>
          <p:cNvSpPr txBox="1">
            <a:spLocks noChangeArrowheads="1"/>
          </p:cNvSpPr>
          <p:nvPr/>
        </p:nvSpPr>
        <p:spPr bwMode="auto">
          <a:xfrm>
            <a:off x="601663" y="2600608"/>
            <a:ext cx="37544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</a:rPr>
              <a:t>The accelerating gradients integrated over a small portion of the klystron pulse durtion is almost doubled.</a:t>
            </a:r>
          </a:p>
        </p:txBody>
      </p:sp>
      <p:sp>
        <p:nvSpPr>
          <p:cNvPr id="55" name="TextBox 3"/>
          <p:cNvSpPr txBox="1">
            <a:spLocks noChangeArrowheads="1"/>
          </p:cNvSpPr>
          <p:nvPr/>
        </p:nvSpPr>
        <p:spPr bwMode="auto">
          <a:xfrm>
            <a:off x="6899275" y="1268760"/>
            <a:ext cx="1789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sz="1200" dirty="0">
                <a:solidFill>
                  <a:schemeClr val="bg1"/>
                </a:solidFill>
              </a:rPr>
              <a:t>Waveguide input (iris)</a:t>
            </a:r>
          </a:p>
          <a:p>
            <a:r>
              <a:rPr lang="sv-SE" sz="1200" dirty="0">
                <a:solidFill>
                  <a:schemeClr val="bg1"/>
                </a:solidFill>
              </a:rPr>
              <a:t>coupler</a:t>
            </a:r>
          </a:p>
        </p:txBody>
      </p:sp>
      <p:sp>
        <p:nvSpPr>
          <p:cNvPr id="56" name="TextBox 4"/>
          <p:cNvSpPr txBox="1">
            <a:spLocks noChangeArrowheads="1"/>
          </p:cNvSpPr>
          <p:nvPr/>
        </p:nvSpPr>
        <p:spPr bwMode="auto">
          <a:xfrm>
            <a:off x="6516688" y="3427760"/>
            <a:ext cx="10747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sz="1200"/>
              <a:t>TE</a:t>
            </a:r>
            <a:r>
              <a:rPr lang="sv-SE" sz="1200" baseline="-25000"/>
              <a:t>015</a:t>
            </a:r>
            <a:r>
              <a:rPr lang="sv-SE" sz="1200"/>
              <a:t>, Q≈10</a:t>
            </a:r>
            <a:r>
              <a:rPr lang="sv-SE" sz="1200" baseline="30000"/>
              <a:t>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72459" y="3311417"/>
            <a:ext cx="1161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Δφ</a:t>
            </a:r>
            <a:r>
              <a:rPr lang="sv-SE" sz="1400" dirty="0" smtClean="0"/>
              <a:t>/</a:t>
            </a:r>
            <a:r>
              <a:rPr lang="el-GR" sz="1400" dirty="0" smtClean="0"/>
              <a:t>Δ</a:t>
            </a:r>
            <a:r>
              <a:rPr lang="sv-SE" sz="1400" dirty="0" smtClean="0"/>
              <a:t>T =8°/°C</a:t>
            </a:r>
            <a:endParaRPr lang="sv-SE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656779" y="3577529"/>
            <a:ext cx="3299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Coolingwater temperatur stability ± 0.02 °</a:t>
            </a:r>
            <a:endParaRPr lang="sv-SE" sz="1400" dirty="0"/>
          </a:p>
        </p:txBody>
      </p:sp>
      <p:sp>
        <p:nvSpPr>
          <p:cNvPr id="59" name="Right Arrow 58"/>
          <p:cNvSpPr/>
          <p:nvPr/>
        </p:nvSpPr>
        <p:spPr bwMode="auto">
          <a:xfrm>
            <a:off x="776613" y="3941274"/>
            <a:ext cx="325677" cy="19943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0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258887" y="3902717"/>
            <a:ext cx="2084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RF phase stability &lt; ± 0.2° 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205254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11560" y="6309320"/>
            <a:ext cx="5408240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214155" cy="365125"/>
          </a:xfrm>
        </p:spPr>
        <p:txBody>
          <a:bodyPr/>
          <a:lstStyle/>
          <a:p>
            <a:fld id="{2ECB77A6-74DC-4CC8-8221-D6BCCF2FF28B}" type="slidenum">
              <a:rPr lang="en-GB" smtClean="0"/>
              <a:t>17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11560" y="1580591"/>
            <a:ext cx="7490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v-SE" sz="1800" b="1" dirty="0">
                <a:solidFill>
                  <a:schemeClr val="bg1"/>
                </a:solidFill>
              </a:rPr>
              <a:t>The linac should be used as injector for both the 1.5 and 3 GeV </a:t>
            </a:r>
            <a:r>
              <a:rPr lang="sv-SE" sz="1800" b="1" dirty="0" smtClean="0">
                <a:solidFill>
                  <a:schemeClr val="bg1"/>
                </a:solidFill>
              </a:rPr>
              <a:t>storage rings </a:t>
            </a:r>
            <a:r>
              <a:rPr lang="sv-SE" sz="1800" b="1" dirty="0">
                <a:solidFill>
                  <a:schemeClr val="bg1"/>
                </a:solidFill>
              </a:rPr>
              <a:t>and SPF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552" y="2132856"/>
            <a:ext cx="38517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800" b="1" dirty="0"/>
              <a:t>18 </a:t>
            </a:r>
            <a:r>
              <a:rPr lang="sv-SE" sz="1800" b="1" dirty="0" smtClean="0"/>
              <a:t>klystrons</a:t>
            </a:r>
          </a:p>
          <a:p>
            <a:r>
              <a:rPr lang="sv-SE" b="1" dirty="0" smtClean="0"/>
              <a:t>18 </a:t>
            </a:r>
            <a:r>
              <a:rPr lang="sv-SE" b="1" dirty="0" err="1" smtClean="0"/>
              <a:t>SLEDs</a:t>
            </a:r>
            <a:endParaRPr lang="sv-SE" sz="1800" b="1" dirty="0"/>
          </a:p>
          <a:p>
            <a:r>
              <a:rPr lang="sv-SE" sz="1800" b="1" dirty="0"/>
              <a:t>39 linac structures</a:t>
            </a:r>
          </a:p>
          <a:p>
            <a:r>
              <a:rPr lang="sv-SE" sz="1800" b="1" dirty="0"/>
              <a:t>Operating frequency 2998.5 MHz</a:t>
            </a:r>
          </a:p>
          <a:p>
            <a:r>
              <a:rPr lang="sv-SE" sz="1800" b="1" dirty="0"/>
              <a:t>Maximum rep. </a:t>
            </a:r>
            <a:r>
              <a:rPr lang="sv-SE" sz="1800" b="1" dirty="0" smtClean="0"/>
              <a:t>rate </a:t>
            </a:r>
            <a:r>
              <a:rPr lang="sv-SE" sz="1800" b="1" dirty="0"/>
              <a:t>100Hz</a:t>
            </a:r>
          </a:p>
          <a:p>
            <a:r>
              <a:rPr lang="sv-SE" sz="1800" b="1" dirty="0"/>
              <a:t>Maximum RF power 35 MW</a:t>
            </a:r>
          </a:p>
          <a:p>
            <a:r>
              <a:rPr lang="sv-SE" sz="1800" b="1" dirty="0"/>
              <a:t>RF pulse length 4.5µs</a:t>
            </a:r>
          </a:p>
          <a:p>
            <a:r>
              <a:rPr lang="sv-SE" sz="1800" b="1" dirty="0"/>
              <a:t>Linac length </a:t>
            </a:r>
            <a:r>
              <a:rPr lang="sv-SE" b="1" dirty="0" smtClean="0"/>
              <a:t>250</a:t>
            </a:r>
            <a:r>
              <a:rPr lang="sv-SE" sz="1800" b="1" dirty="0" smtClean="0"/>
              <a:t> m</a:t>
            </a:r>
          </a:p>
          <a:p>
            <a:r>
              <a:rPr lang="sv-SE" b="1" dirty="0" smtClean="0"/>
              <a:t>1 klystron feeding the thermionic gun(7.5MW)</a:t>
            </a:r>
            <a:endParaRPr lang="sv-SE" sz="1800" b="1" dirty="0"/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539552" y="4902259"/>
            <a:ext cx="36423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sz="1600" dirty="0" smtClean="0">
                <a:solidFill>
                  <a:schemeClr val="bg1"/>
                </a:solidFill>
              </a:rPr>
              <a:t>Operating beam energy 3 GeV</a:t>
            </a:r>
          </a:p>
          <a:p>
            <a:r>
              <a:rPr lang="sv-SE" sz="1600" dirty="0">
                <a:solidFill>
                  <a:schemeClr val="bg1"/>
                </a:solidFill>
              </a:rPr>
              <a:t>Max. on-crest beam energy </a:t>
            </a:r>
            <a:r>
              <a:rPr lang="sv-SE" sz="1600" dirty="0" smtClean="0">
                <a:solidFill>
                  <a:schemeClr val="bg1"/>
                </a:solidFill>
              </a:rPr>
              <a:t>3.6 GeV</a:t>
            </a:r>
          </a:p>
          <a:p>
            <a:pPr lvl="1"/>
            <a:r>
              <a:rPr lang="sv-SE" sz="1600" dirty="0" smtClean="0">
                <a:solidFill>
                  <a:schemeClr val="bg1"/>
                </a:solidFill>
              </a:rPr>
              <a:t>44% RF power redundancy</a:t>
            </a:r>
            <a:endParaRPr lang="sv-SE" sz="1600" dirty="0">
              <a:solidFill>
                <a:schemeClr val="bg1"/>
              </a:solidFill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645923" y="5461811"/>
            <a:ext cx="325677" cy="199437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0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dirty="0" smtClean="0"/>
              <a:t>MAX </a:t>
            </a:r>
            <a:r>
              <a:rPr lang="sv-SE" dirty="0"/>
              <a:t>IV linac RF system</a:t>
            </a:r>
          </a:p>
        </p:txBody>
      </p:sp>
    </p:spTree>
    <p:extLst>
      <p:ext uri="{BB962C8B-B14F-4D97-AF65-F5344CB8AC3E}">
        <p14:creationId xmlns:p14="http://schemas.microsoft.com/office/powerpoint/2010/main" val="4580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56" y="2060848"/>
            <a:ext cx="4480560" cy="277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4563" y="6356350"/>
            <a:ext cx="5662612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244254" cy="365125"/>
          </a:xfrm>
        </p:spPr>
        <p:txBody>
          <a:bodyPr/>
          <a:lstStyle/>
          <a:p>
            <a:fld id="{2ECB77A6-74DC-4CC8-8221-D6BCCF2FF28B}" type="slidenum">
              <a:rPr lang="en-GB" smtClean="0"/>
              <a:t>18</a:t>
            </a:fld>
            <a:endParaRPr lang="en-GB" dirty="0"/>
          </a:p>
        </p:txBody>
      </p:sp>
      <p:pic>
        <p:nvPicPr>
          <p:cNvPr id="15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1" t="6711" r="2596" b="15796"/>
          <a:stretch>
            <a:fillRect/>
          </a:stretch>
        </p:blipFill>
        <p:spPr>
          <a:xfrm>
            <a:off x="4850135" y="2022475"/>
            <a:ext cx="3970337" cy="2665413"/>
          </a:xfrm>
          <a:prstGeom prst="rect">
            <a:avLst/>
          </a:prstGeom>
          <a:noFill/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074739" y="4681538"/>
            <a:ext cx="5673725" cy="138499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sz="1200" dirty="0">
                <a:solidFill>
                  <a:schemeClr val="bg1"/>
                </a:solidFill>
              </a:rPr>
              <a:t>The linac consists of two parallel tunnels with 1.5 m concret in between</a:t>
            </a:r>
            <a:r>
              <a:rPr lang="sv-SE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sv-SE" sz="1200" dirty="0">
                <a:solidFill>
                  <a:schemeClr val="bg1"/>
                </a:solidFill>
              </a:rPr>
              <a:t>The wave velocity in an air-filled transmission </a:t>
            </a:r>
            <a:r>
              <a:rPr lang="sv-SE" sz="1200" dirty="0" smtClean="0">
                <a:solidFill>
                  <a:schemeClr val="bg1"/>
                </a:solidFill>
              </a:rPr>
              <a:t>lines </a:t>
            </a:r>
            <a:r>
              <a:rPr lang="sv-SE" sz="1200" dirty="0">
                <a:solidFill>
                  <a:schemeClr val="bg1"/>
                </a:solidFill>
              </a:rPr>
              <a:t>is almost the same as the speed of </a:t>
            </a:r>
            <a:r>
              <a:rPr lang="sv-SE" sz="1200" dirty="0" smtClean="0">
                <a:solidFill>
                  <a:schemeClr val="bg1"/>
                </a:solidFill>
              </a:rPr>
              <a:t>the electrons in the linac.</a:t>
            </a:r>
            <a:endParaRPr lang="sv-SE" sz="1200" dirty="0">
              <a:solidFill>
                <a:schemeClr val="bg1"/>
              </a:solidFill>
            </a:endParaRPr>
          </a:p>
          <a:p>
            <a:r>
              <a:rPr lang="sv-SE" sz="1200" dirty="0">
                <a:solidFill>
                  <a:schemeClr val="bg1"/>
                </a:solidFill>
              </a:rPr>
              <a:t>L</a:t>
            </a:r>
            <a:r>
              <a:rPr lang="sv-SE" sz="1200" dirty="0" smtClean="0">
                <a:solidFill>
                  <a:schemeClr val="bg1"/>
                </a:solidFill>
              </a:rPr>
              <a:t>ength </a:t>
            </a:r>
            <a:r>
              <a:rPr lang="sv-SE" sz="1200" dirty="0">
                <a:solidFill>
                  <a:schemeClr val="bg1"/>
                </a:solidFill>
              </a:rPr>
              <a:t>variations of the linac tunnel </a:t>
            </a:r>
            <a:r>
              <a:rPr lang="sv-SE" sz="1200" dirty="0" smtClean="0">
                <a:solidFill>
                  <a:schemeClr val="bg1"/>
                </a:solidFill>
              </a:rPr>
              <a:t>due to e.g. seasonal outside temperature variations will </a:t>
            </a:r>
            <a:r>
              <a:rPr lang="sv-SE" sz="1200" dirty="0">
                <a:solidFill>
                  <a:schemeClr val="bg1"/>
                </a:solidFill>
              </a:rPr>
              <a:t>automatically be compensated for since  the MDL, consisting of a rigid 1 5/8” coaxial  transmission line with sliding joints, also will follow this length variations</a:t>
            </a:r>
            <a:r>
              <a:rPr lang="sv-SE" sz="1200" dirty="0" smtClean="0">
                <a:solidFill>
                  <a:schemeClr val="bg1"/>
                </a:solidFill>
              </a:rPr>
              <a:t>.</a:t>
            </a:r>
            <a:endParaRPr lang="sv-SE" sz="1200" dirty="0">
              <a:solidFill>
                <a:schemeClr val="bg1"/>
              </a:solidFill>
            </a:endParaRPr>
          </a:p>
        </p:txBody>
      </p:sp>
      <p:sp>
        <p:nvSpPr>
          <p:cNvPr id="18" name="Left Brace 3"/>
          <p:cNvSpPr>
            <a:spLocks/>
          </p:cNvSpPr>
          <p:nvPr/>
        </p:nvSpPr>
        <p:spPr bwMode="auto">
          <a:xfrm rot="5400000">
            <a:off x="5606578" y="-337343"/>
            <a:ext cx="319087" cy="4635500"/>
          </a:xfrm>
          <a:prstGeom prst="leftBrace">
            <a:avLst>
              <a:gd name="adj1" fmla="val 8340"/>
              <a:gd name="adj2" fmla="val 50273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3059832" y="1416050"/>
            <a:ext cx="33766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sz="1200" dirty="0">
                <a:solidFill>
                  <a:schemeClr val="bg1"/>
                </a:solidFill>
              </a:rPr>
              <a:t>Main Drive Line (MDL) feeding 15 klystrons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5" y="4972050"/>
            <a:ext cx="180975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571822" y="5097463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endParaRPr lang="sv-SE"/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314647" y="4759325"/>
            <a:ext cx="11239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>
                <a:solidFill>
                  <a:schemeClr val="bg1"/>
                </a:solidFill>
              </a:rPr>
              <a:t>Klystron tunnel</a:t>
            </a: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1316360" y="4759325"/>
            <a:ext cx="6699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dirty="0">
                <a:solidFill>
                  <a:schemeClr val="bg1"/>
                </a:solidFill>
              </a:rPr>
              <a:t>Concret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8"/>
          </a:xfrm>
        </p:spPr>
        <p:txBody>
          <a:bodyPr>
            <a:normAutofit/>
          </a:bodyPr>
          <a:lstStyle/>
          <a:p>
            <a:r>
              <a:rPr lang="sv-SE" sz="4000" dirty="0" smtClean="0"/>
              <a:t>Max IV linac RF system</a:t>
            </a:r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2138114" y="4760913"/>
            <a:ext cx="936625" cy="246062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dirty="0">
                <a:solidFill>
                  <a:schemeClr val="bg1"/>
                </a:solidFill>
              </a:rPr>
              <a:t>Linac tunnel</a:t>
            </a: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6450905" y="980728"/>
            <a:ext cx="26930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sv-SE" sz="1200" u="sng" dirty="0">
                <a:solidFill>
                  <a:schemeClr val="bg1"/>
                </a:solidFill>
              </a:rPr>
              <a:t>Random voltage </a:t>
            </a:r>
            <a:r>
              <a:rPr lang="sv-SE" sz="1200" u="sng" dirty="0" smtClean="0">
                <a:solidFill>
                  <a:schemeClr val="bg1"/>
                </a:solidFill>
              </a:rPr>
              <a:t> and phase variationstions </a:t>
            </a:r>
            <a:r>
              <a:rPr lang="sv-SE" sz="1200" u="sng" dirty="0">
                <a:solidFill>
                  <a:schemeClr val="bg1"/>
                </a:solidFill>
              </a:rPr>
              <a:t>are reduced by </a:t>
            </a:r>
            <a:r>
              <a:rPr lang="sv-SE" sz="1200" u="sng" dirty="0" smtClean="0">
                <a:solidFill>
                  <a:schemeClr val="bg1"/>
                </a:solidFill>
              </a:rPr>
              <a:t>one over the </a:t>
            </a:r>
            <a:r>
              <a:rPr lang="sv-SE" sz="1200" u="sng" dirty="0">
                <a:solidFill>
                  <a:schemeClr val="bg1"/>
                </a:solidFill>
              </a:rPr>
              <a:t>square root of the number of klystrons</a:t>
            </a:r>
          </a:p>
        </p:txBody>
      </p:sp>
    </p:spTree>
    <p:extLst>
      <p:ext uri="{BB962C8B-B14F-4D97-AF65-F5344CB8AC3E}">
        <p14:creationId xmlns:p14="http://schemas.microsoft.com/office/powerpoint/2010/main" val="22649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dirty="0" smtClean="0"/>
              <a:t>MAX IV </a:t>
            </a:r>
            <a:r>
              <a:rPr lang="sv-SE" dirty="0" err="1" smtClean="0"/>
              <a:t>linac</a:t>
            </a:r>
            <a:r>
              <a:rPr lang="sv-SE" dirty="0" smtClean="0"/>
              <a:t> </a:t>
            </a:r>
            <a:r>
              <a:rPr lang="sv-SE" dirty="0" err="1" smtClean="0"/>
              <a:t>configuration</a:t>
            </a:r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47564" y="6356350"/>
            <a:ext cx="5372236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ECB77A6-74DC-4CC8-8221-D6BCCF2FF28B}" type="slidenum">
              <a:rPr lang="en-GB" smtClean="0"/>
              <a:pPr algn="ctr"/>
              <a:t>19</a:t>
            </a:fld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6505" y="1203325"/>
            <a:ext cx="8868745" cy="4700950"/>
            <a:chOff x="116505" y="1203325"/>
            <a:chExt cx="8868745" cy="4700950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00" y="1327150"/>
              <a:ext cx="3875088" cy="224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05" y="1518037"/>
              <a:ext cx="3487737" cy="2586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835" y="3447225"/>
              <a:ext cx="3495675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2"/>
            <p:cNvSpPr txBox="1">
              <a:spLocks noChangeArrowheads="1"/>
            </p:cNvSpPr>
            <p:nvPr/>
          </p:nvSpPr>
          <p:spPr bwMode="auto">
            <a:xfrm>
              <a:off x="2956867" y="2483895"/>
              <a:ext cx="23352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r>
                <a:rPr lang="sv-SE" dirty="0">
                  <a:solidFill>
                    <a:schemeClr val="bg1"/>
                  </a:solidFill>
                </a:rPr>
                <a:t>15 RF units feeding two accelerator</a:t>
              </a:r>
            </a:p>
            <a:p>
              <a:r>
                <a:rPr lang="sv-SE" dirty="0">
                  <a:solidFill>
                    <a:schemeClr val="bg1"/>
                  </a:solidFill>
                </a:rPr>
                <a:t>Structures each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6691313" y="3797300"/>
              <a:ext cx="22939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r>
                <a:rPr lang="sv-SE" dirty="0">
                  <a:solidFill>
                    <a:schemeClr val="bg1"/>
                  </a:solidFill>
                </a:rPr>
                <a:t>2 RF units feeding four accelerator</a:t>
              </a:r>
            </a:p>
            <a:p>
              <a:r>
                <a:rPr lang="sv-SE" dirty="0">
                  <a:solidFill>
                    <a:schemeClr val="bg1"/>
                  </a:solidFill>
                </a:rPr>
                <a:t>Structures each</a:t>
              </a:r>
            </a:p>
          </p:txBody>
        </p:sp>
        <p:sp>
          <p:nvSpPr>
            <p:cNvPr id="18" name="TextBox 3"/>
            <p:cNvSpPr txBox="1">
              <a:spLocks noChangeArrowheads="1"/>
            </p:cNvSpPr>
            <p:nvPr/>
          </p:nvSpPr>
          <p:spPr bwMode="auto">
            <a:xfrm>
              <a:off x="2492375" y="1327150"/>
              <a:ext cx="20621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r>
                <a:rPr lang="sv-SE" dirty="0">
                  <a:solidFill>
                    <a:schemeClr val="bg1"/>
                  </a:solidFill>
                </a:rPr>
                <a:t>RF unit including klystron and </a:t>
              </a:r>
            </a:p>
            <a:p>
              <a:r>
                <a:rPr lang="sv-SE" dirty="0">
                  <a:solidFill>
                    <a:schemeClr val="bg1"/>
                  </a:solidFill>
                </a:rPr>
                <a:t>modulator(power supply)</a:t>
              </a:r>
            </a:p>
          </p:txBody>
        </p:sp>
        <p:sp>
          <p:nvSpPr>
            <p:cNvPr id="19" name="TextBox 1"/>
            <p:cNvSpPr txBox="1">
              <a:spLocks noChangeArrowheads="1"/>
            </p:cNvSpPr>
            <p:nvPr/>
          </p:nvSpPr>
          <p:spPr bwMode="auto">
            <a:xfrm>
              <a:off x="5859463" y="1203325"/>
              <a:ext cx="3125787" cy="2476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r>
                <a:rPr lang="sv-SE" dirty="0">
                  <a:solidFill>
                    <a:schemeClr val="bg1"/>
                  </a:solidFill>
                </a:rPr>
                <a:t>Waveguids are used for high power distribution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1550" y="5257944"/>
              <a:ext cx="47705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 smtClean="0"/>
                <a:t>S-band </a:t>
              </a:r>
              <a:r>
                <a:rPr lang="sv-SE" dirty="0"/>
                <a:t>(2998.5 MHz) </a:t>
              </a:r>
              <a:r>
                <a:rPr lang="sv-SE" dirty="0" smtClean="0"/>
                <a:t>constant gadient </a:t>
              </a:r>
              <a:r>
                <a:rPr lang="sv-SE" dirty="0"/>
                <a:t>traveling wave </a:t>
              </a:r>
              <a:r>
                <a:rPr lang="sv-SE" dirty="0" smtClean="0"/>
                <a:t>linac sections (5.2m).</a:t>
              </a:r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188256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dirty="0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sv-SE" dirty="0"/>
              <a:t>MAX IV </a:t>
            </a:r>
            <a:r>
              <a:rPr lang="sv-SE" dirty="0" err="1" smtClean="0"/>
              <a:t>overview</a:t>
            </a:r>
            <a:endParaRPr lang="sv-SE" dirty="0" smtClean="0"/>
          </a:p>
          <a:p>
            <a:pPr>
              <a:buFontTx/>
              <a:buChar char="•"/>
            </a:pPr>
            <a:r>
              <a:rPr lang="sv-SE" dirty="0"/>
              <a:t>RF </a:t>
            </a:r>
            <a:r>
              <a:rPr lang="sv-SE" dirty="0" err="1" smtClean="0"/>
              <a:t>sources</a:t>
            </a:r>
            <a:r>
              <a:rPr lang="sv-SE" dirty="0" smtClean="0"/>
              <a:t> </a:t>
            </a:r>
            <a:r>
              <a:rPr lang="sv-SE" dirty="0"/>
              <a:t>for </a:t>
            </a:r>
            <a:r>
              <a:rPr lang="sv-SE" dirty="0" err="1"/>
              <a:t>synchrotron</a:t>
            </a:r>
            <a:r>
              <a:rPr lang="sv-SE" dirty="0"/>
              <a:t> </a:t>
            </a:r>
            <a:r>
              <a:rPr lang="sv-SE" dirty="0" err="1" smtClean="0"/>
              <a:t>facilities</a:t>
            </a:r>
            <a:endParaRPr lang="sv-SE" dirty="0" smtClean="0"/>
          </a:p>
          <a:p>
            <a:pPr>
              <a:buFontTx/>
              <a:buChar char="•"/>
            </a:pPr>
            <a:r>
              <a:rPr lang="sv-SE" dirty="0" smtClean="0"/>
              <a:t>MAX IV RF </a:t>
            </a:r>
            <a:r>
              <a:rPr lang="sv-SE" dirty="0" err="1" smtClean="0"/>
              <a:t>sources</a:t>
            </a: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55576" y="6356350"/>
            <a:ext cx="5264224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259160" cy="365125"/>
          </a:xfrm>
        </p:spPr>
        <p:txBody>
          <a:bodyPr/>
          <a:lstStyle/>
          <a:p>
            <a:fld id="{2ECB77A6-74DC-4CC8-8221-D6BCCF2FF28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952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dirty="0" smtClean="0"/>
              <a:t>MDL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5408240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214155" cy="365125"/>
          </a:xfrm>
        </p:spPr>
        <p:txBody>
          <a:bodyPr/>
          <a:lstStyle/>
          <a:p>
            <a:fld id="{2ECB77A6-74DC-4CC8-8221-D6BCCF2FF28B}" type="slidenum">
              <a:rPr lang="en-GB" smtClean="0"/>
              <a:t>20</a:t>
            </a:fld>
            <a:endParaRPr lang="en-GB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3432132"/>
            <a:ext cx="2356063" cy="16659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2291" y="5047987"/>
            <a:ext cx="63726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/>
              <a:t>Adjustable directional couplers</a:t>
            </a:r>
          </a:p>
          <a:p>
            <a:r>
              <a:rPr lang="sv-SE" sz="1600" dirty="0"/>
              <a:t>Fixed to the linac tunnel </a:t>
            </a:r>
            <a:r>
              <a:rPr lang="sv-SE" sz="1600" dirty="0" smtClean="0"/>
              <a:t>wall at </a:t>
            </a:r>
            <a:r>
              <a:rPr lang="sv-SE" sz="1600" dirty="0"/>
              <a:t>each accelerating section</a:t>
            </a:r>
            <a:endParaRPr lang="sv-SE" sz="1600" dirty="0" smtClean="0"/>
          </a:p>
          <a:p>
            <a:r>
              <a:rPr lang="sv-SE" sz="1600" dirty="0" smtClean="0"/>
              <a:t>Sliding joints</a:t>
            </a:r>
          </a:p>
          <a:p>
            <a:r>
              <a:rPr lang="sv-SE" sz="1600" dirty="0" smtClean="0"/>
              <a:t>Connected together with pressure regulated 1 5/8” EIA rigid line</a:t>
            </a:r>
            <a:endParaRPr lang="sv-SE" sz="1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45" y="1581148"/>
            <a:ext cx="4283902" cy="146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97" y="1604442"/>
            <a:ext cx="1647958" cy="146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16605" y="3131507"/>
            <a:ext cx="4930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The MDL input RF power taken from the fourth klystron is  90 kW</a:t>
            </a:r>
            <a:endParaRPr lang="sv-SE" sz="1400" dirty="0"/>
          </a:p>
        </p:txBody>
      </p:sp>
      <p:sp>
        <p:nvSpPr>
          <p:cNvPr id="10" name="Left Brace 3"/>
          <p:cNvSpPr>
            <a:spLocks/>
          </p:cNvSpPr>
          <p:nvPr/>
        </p:nvSpPr>
        <p:spPr bwMode="auto">
          <a:xfrm rot="5400000">
            <a:off x="4247902" y="-1766807"/>
            <a:ext cx="319087" cy="6467298"/>
          </a:xfrm>
          <a:prstGeom prst="leftBrace">
            <a:avLst>
              <a:gd name="adj1" fmla="val 8340"/>
              <a:gd name="adj2" fmla="val 50273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3193566" y="1051210"/>
            <a:ext cx="2396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 smtClean="0"/>
              <a:t>MDL </a:t>
            </a:r>
            <a:r>
              <a:rPr lang="sv-SE" sz="1400" dirty="0"/>
              <a:t>feeding 15 klystrons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8612" y="3410416"/>
            <a:ext cx="46173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The transmission line pressure(nitrogen) is regulated to compensate for  propagation variations due to pressure change</a:t>
            </a:r>
            <a:endParaRPr lang="sv-SE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041150"/>
            <a:ext cx="2256142" cy="16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0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7564" y="6356350"/>
            <a:ext cx="5372236" cy="365125"/>
          </a:xfrm>
        </p:spPr>
        <p:txBody>
          <a:bodyPr/>
          <a:lstStyle/>
          <a:p>
            <a:pPr algn="l"/>
            <a:r>
              <a:rPr lang="sv-SE" dirty="0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ECB77A6-74DC-4CC8-8221-D6BCCF2FF28B}" type="slidenum">
              <a:rPr lang="en-GB" smtClean="0"/>
              <a:pPr algn="ctr"/>
              <a:t>21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01286"/>
            <a:ext cx="2106189" cy="1579642"/>
          </a:xfrm>
          <a:prstGeom prst="rect">
            <a:avLst/>
          </a:prstGeom>
        </p:spPr>
      </p:pic>
      <p:pic>
        <p:nvPicPr>
          <p:cNvPr id="6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013" y="1224925"/>
            <a:ext cx="3866907" cy="1579642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04567"/>
            <a:ext cx="5184576" cy="344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12"/>
          <p:cNvSpPr txBox="1">
            <a:spLocks/>
          </p:cNvSpPr>
          <p:nvPr/>
        </p:nvSpPr>
        <p:spPr>
          <a:xfrm>
            <a:off x="323528" y="2132856"/>
            <a:ext cx="2664296" cy="367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mtClean="0"/>
              <a:t>Prototype Assembled and Tested at MAX-lab</a:t>
            </a:r>
          </a:p>
          <a:p>
            <a:endParaRPr lang="en-US" sz="1800" smtClean="0"/>
          </a:p>
          <a:p>
            <a:r>
              <a:rPr lang="en-US" sz="1800" smtClean="0"/>
              <a:t>First Successful tests with Beam at MAX-III in September 2011.</a:t>
            </a:r>
          </a:p>
          <a:p>
            <a:endParaRPr lang="en-US" sz="1800" smtClean="0"/>
          </a:p>
          <a:p>
            <a:r>
              <a:rPr lang="en-US" sz="1800" smtClean="0"/>
              <a:t>200 mA ramped with voltage and frequency loops engaged.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1178" y="1650286"/>
            <a:ext cx="2038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Design by </a:t>
            </a:r>
            <a:r>
              <a:rPr lang="en-US" sz="1600" dirty="0" err="1" smtClean="0"/>
              <a:t>A.Solom,ALBA</a:t>
            </a:r>
            <a:endParaRPr lang="en-US" sz="1600" dirty="0" smtClean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9107"/>
          </a:xfrm>
        </p:spPr>
        <p:txBody>
          <a:bodyPr>
            <a:normAutofit/>
          </a:bodyPr>
          <a:lstStyle/>
          <a:p>
            <a:pPr algn="l"/>
            <a:r>
              <a:rPr lang="sv-SE" sz="4000" dirty="0" smtClean="0"/>
              <a:t>Digital Low Level RF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276463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Thanks for your </a:t>
            </a:r>
            <a:r>
              <a:rPr lang="en-US" dirty="0" smtClean="0">
                <a:solidFill>
                  <a:schemeClr val="bg1"/>
                </a:solidFill>
              </a:rPr>
              <a:t>attention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5336232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214155" cy="365125"/>
          </a:xfrm>
        </p:spPr>
        <p:txBody>
          <a:bodyPr/>
          <a:lstStyle/>
          <a:p>
            <a:fld id="{2ECB77A6-74DC-4CC8-8221-D6BCCF2FF28B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5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77A6-74DC-4CC8-8221-D6BCCF2FF28B}" type="slidenum">
              <a:rPr lang="en-GB" smtClean="0"/>
              <a:t>23</a:t>
            </a:fld>
            <a:endParaRPr lang="en-GB" dirty="0"/>
          </a:p>
        </p:txBody>
      </p:sp>
      <p:pic>
        <p:nvPicPr>
          <p:cNvPr id="5" name="Content Placeholder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7035" y="2224845"/>
            <a:ext cx="3678896" cy="323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0" y="2348879"/>
            <a:ext cx="4400135" cy="298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53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77A6-74DC-4CC8-8221-D6BCCF2FF28B}" type="slidenum">
              <a:rPr lang="en-GB" smtClean="0"/>
              <a:t>24</a:t>
            </a:fld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600908"/>
            <a:ext cx="2499675" cy="121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221" y="4040745"/>
            <a:ext cx="11588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45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5552256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259160" cy="365125"/>
          </a:xfrm>
        </p:spPr>
        <p:txBody>
          <a:bodyPr/>
          <a:lstStyle/>
          <a:p>
            <a:fld id="{2ECB77A6-74DC-4CC8-8221-D6BCCF2FF28B}" type="slidenum">
              <a:rPr lang="en-GB" smtClean="0"/>
              <a:t>3</a:t>
            </a:fld>
            <a:endParaRPr lang="en-GB" dirty="0"/>
          </a:p>
        </p:txBody>
      </p:sp>
      <p:graphicFrame>
        <p:nvGraphicFramePr>
          <p:cNvPr id="6" name="Content Placeholder 5">
            <a:hlinkClick r:id="" action="ppaction://ole?verb=0"/>
          </p:cNvPr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20943201"/>
              </p:ext>
            </p:extLst>
          </p:nvPr>
        </p:nvGraphicFramePr>
        <p:xfrm>
          <a:off x="1474861" y="548680"/>
          <a:ext cx="6913563" cy="485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Presentation" r:id="rId3" imgW="6835004" imgH="4800761" progId="PowerPoint.Show.12">
                  <p:embed/>
                </p:oleObj>
              </mc:Choice>
              <mc:Fallback>
                <p:oleObj name="Presentation" r:id="rId3" imgW="6835004" imgH="4800761" progId="PowerPoint.Show.12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861" y="548680"/>
                        <a:ext cx="6913563" cy="485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Content Placeholder 3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65005"/>
            <a:ext cx="3707177" cy="22460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6076" y="5445224"/>
            <a:ext cx="2731389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sv-SE" dirty="0" smtClean="0"/>
              <a:t>Inauguration </a:t>
            </a:r>
            <a:r>
              <a:rPr lang="sv-SE" dirty="0"/>
              <a:t>June 21, 2016</a:t>
            </a:r>
          </a:p>
        </p:txBody>
      </p:sp>
    </p:spTree>
    <p:extLst>
      <p:ext uri="{BB962C8B-B14F-4D97-AF65-F5344CB8AC3E}">
        <p14:creationId xmlns:p14="http://schemas.microsoft.com/office/powerpoint/2010/main" val="2673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Aerial view of the MAX IV </a:t>
            </a:r>
            <a:r>
              <a:rPr lang="en-US" dirty="0" smtClean="0"/>
              <a:t>site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91580" y="6356350"/>
            <a:ext cx="5228220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ECB77A6-74DC-4CC8-8221-D6BCCF2FF28B}" type="slidenum">
              <a:rPr lang="en-GB" smtClean="0"/>
              <a:pPr algn="ctr"/>
              <a:t>4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61604"/>
            <a:ext cx="6696744" cy="4464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7604" y="5985284"/>
            <a:ext cx="2309799" cy="3077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sv-SE" sz="1400" dirty="0" smtClean="0"/>
              <a:t>Photo </a:t>
            </a:r>
            <a:r>
              <a:rPr lang="en-US" sz="1400" dirty="0"/>
              <a:t>Perry </a:t>
            </a:r>
            <a:r>
              <a:rPr lang="en-US" sz="1400" dirty="0" err="1" smtClean="0"/>
              <a:t>Nordeng</a:t>
            </a:r>
            <a:r>
              <a:rPr lang="en-US" sz="1400" dirty="0" smtClean="0"/>
              <a:t> 130516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301455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Aerial view of the </a:t>
            </a:r>
            <a:r>
              <a:rPr lang="en-US" dirty="0" smtClean="0"/>
              <a:t>MAXIV 3 </a:t>
            </a:r>
            <a:r>
              <a:rPr lang="en-US" dirty="0" err="1"/>
              <a:t>GeV</a:t>
            </a:r>
            <a:r>
              <a:rPr lang="en-US" dirty="0"/>
              <a:t> ring construction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15521" y="6356350"/>
            <a:ext cx="4904279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ECB77A6-74DC-4CC8-8221-D6BCCF2FF28B}" type="slidenum">
              <a:rPr lang="en-GB" smtClean="0"/>
              <a:pPr algn="ctr"/>
              <a:t>5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1484784"/>
            <a:ext cx="6660740" cy="44404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521" y="5877272"/>
            <a:ext cx="23097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Photo </a:t>
            </a:r>
            <a:r>
              <a:rPr lang="en-US" sz="1400" dirty="0"/>
              <a:t>Perry </a:t>
            </a:r>
            <a:r>
              <a:rPr lang="en-US" sz="1400" dirty="0" err="1" smtClean="0"/>
              <a:t>Nordeng</a:t>
            </a:r>
            <a:r>
              <a:rPr lang="en-US" sz="1400" dirty="0" smtClean="0"/>
              <a:t> 130516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282220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dirty="0" smtClean="0"/>
              <a:t>MAX IV </a:t>
            </a:r>
            <a:r>
              <a:rPr lang="sv-SE" dirty="0" err="1" smtClean="0"/>
              <a:t>Linear</a:t>
            </a:r>
            <a:r>
              <a:rPr lang="sv-SE" dirty="0" smtClean="0"/>
              <a:t> Accelerator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5552256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ECB77A6-74DC-4CC8-8221-D6BCCF2FF28B}" type="slidenum">
              <a:rPr lang="en-GB" smtClean="0"/>
              <a:pPr algn="ctr"/>
              <a:t>6</a:t>
            </a:fld>
            <a:endParaRPr lang="en-GB" dirty="0"/>
          </a:p>
        </p:txBody>
      </p:sp>
      <p:pic>
        <p:nvPicPr>
          <p:cNvPr id="5122" name="Picture 2" descr="C:\Users\Larmal\Pictures\MAXIV\Klystron galleri\_29729038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48780"/>
            <a:ext cx="4428492" cy="29392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53036"/>
            <a:ext cx="4320530" cy="2370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9088" y="5846157"/>
            <a:ext cx="2167773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sv-SE" sz="1200" dirty="0" smtClean="0"/>
              <a:t>Photo Annika Nyberg 20130614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9173" y="4437112"/>
            <a:ext cx="1619033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sv-SE" dirty="0" smtClean="0"/>
              <a:t>Klystron </a:t>
            </a:r>
            <a:r>
              <a:rPr lang="sv-SE" dirty="0" err="1" smtClean="0"/>
              <a:t>gallery</a:t>
            </a:r>
            <a:endParaRPr lang="sv-SE" dirty="0"/>
          </a:p>
        </p:txBody>
      </p:sp>
      <p:sp>
        <p:nvSpPr>
          <p:cNvPr id="11" name="TextBox 10"/>
          <p:cNvSpPr txBox="1"/>
          <p:nvPr/>
        </p:nvSpPr>
        <p:spPr>
          <a:xfrm>
            <a:off x="5705717" y="3167680"/>
            <a:ext cx="1866729" cy="3693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sv-SE" dirty="0" err="1" smtClean="0"/>
              <a:t>Linear</a:t>
            </a:r>
            <a:r>
              <a:rPr lang="sv-SE" dirty="0" smtClean="0"/>
              <a:t> accelerator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044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v-SE" dirty="0" smtClean="0"/>
              <a:t>RF transmitters for </a:t>
            </a:r>
            <a:r>
              <a:rPr lang="sv-SE" dirty="0" err="1" smtClean="0"/>
              <a:t>accelerating</a:t>
            </a:r>
            <a:r>
              <a:rPr lang="sv-SE" dirty="0" smtClean="0"/>
              <a:t> </a:t>
            </a:r>
            <a:r>
              <a:rPr lang="sv-SE" dirty="0" err="1" smtClean="0"/>
              <a:t>structures</a:t>
            </a:r>
            <a:r>
              <a:rPr lang="sv-SE" dirty="0"/>
              <a:t> in </a:t>
            </a:r>
            <a:r>
              <a:rPr lang="sv-SE" dirty="0" err="1"/>
              <a:t>synchrotron</a:t>
            </a:r>
            <a:r>
              <a:rPr lang="sv-SE" dirty="0"/>
              <a:t> </a:t>
            </a:r>
            <a:r>
              <a:rPr lang="sv-SE" dirty="0" err="1" smtClean="0"/>
              <a:t>facilities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55576" y="6356350"/>
            <a:ext cx="5264224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ECB77A6-74DC-4CC8-8221-D6BCCF2FF28B}" type="slidenum">
              <a:rPr lang="en-GB" smtClean="0"/>
              <a:pPr algn="ctr"/>
              <a:t>7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391980" y="2798930"/>
            <a:ext cx="184731" cy="36933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grpSp>
        <p:nvGrpSpPr>
          <p:cNvPr id="78" name="Group 77"/>
          <p:cNvGrpSpPr/>
          <p:nvPr/>
        </p:nvGrpSpPr>
        <p:grpSpPr>
          <a:xfrm>
            <a:off x="431540" y="1583795"/>
            <a:ext cx="8245803" cy="4590510"/>
            <a:chOff x="0" y="22021"/>
            <a:chExt cx="9577091" cy="4873829"/>
          </a:xfrm>
        </p:grpSpPr>
        <p:sp>
          <p:nvSpPr>
            <p:cNvPr id="79" name="Rectangle 78"/>
            <p:cNvSpPr/>
            <p:nvPr/>
          </p:nvSpPr>
          <p:spPr>
            <a:xfrm>
              <a:off x="0" y="1981200"/>
              <a:ext cx="1428750" cy="36195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Master Oscillator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943100" y="2028825"/>
              <a:ext cx="914400" cy="295275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LLRF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1428750" y="2171700"/>
              <a:ext cx="51435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>
            <a:xfrm flipV="1">
              <a:off x="1657350" y="1543050"/>
              <a:ext cx="28575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83" name="Straight Arrow Connector 82"/>
            <p:cNvCxnSpPr/>
            <p:nvPr/>
          </p:nvCxnSpPr>
          <p:spPr>
            <a:xfrm flipV="1">
              <a:off x="1657350" y="1352550"/>
              <a:ext cx="28575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>
            <a:xfrm flipV="1">
              <a:off x="1666875" y="1162050"/>
              <a:ext cx="28575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>
            <a:xfrm>
              <a:off x="1657350" y="1162050"/>
              <a:ext cx="0" cy="100965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86" name="Text Box 8"/>
            <p:cNvSpPr txBox="1"/>
            <p:nvPr/>
          </p:nvSpPr>
          <p:spPr>
            <a:xfrm>
              <a:off x="1038225" y="742950"/>
              <a:ext cx="1123950" cy="276225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RF Distribution</a:t>
              </a: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3228975" y="1752600"/>
              <a:ext cx="609600" cy="857250"/>
              <a:chOff x="0" y="0"/>
              <a:chExt cx="609600" cy="857250"/>
            </a:xfrm>
          </p:grpSpPr>
          <p:sp>
            <p:nvSpPr>
              <p:cNvPr id="144" name="Text Box 14"/>
              <p:cNvSpPr txBox="1"/>
              <p:nvPr/>
            </p:nvSpPr>
            <p:spPr>
              <a:xfrm>
                <a:off x="0" y="190500"/>
                <a:ext cx="581025" cy="457200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Pre-amp.</a:t>
                </a:r>
              </a:p>
            </p:txBody>
          </p:sp>
          <p:grpSp>
            <p:nvGrpSpPr>
              <p:cNvPr id="145" name="Group 144"/>
              <p:cNvGrpSpPr/>
              <p:nvPr/>
            </p:nvGrpSpPr>
            <p:grpSpPr>
              <a:xfrm>
                <a:off x="47625" y="0"/>
                <a:ext cx="561975" cy="857250"/>
                <a:chOff x="0" y="0"/>
                <a:chExt cx="561975" cy="857250"/>
              </a:xfrm>
            </p:grpSpPr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0" y="0"/>
                  <a:ext cx="0" cy="85725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9525" y="9525"/>
                  <a:ext cx="552450" cy="4191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48" name="Straight Connector 147"/>
                <p:cNvCxnSpPr/>
                <p:nvPr/>
              </p:nvCxnSpPr>
              <p:spPr>
                <a:xfrm flipV="1">
                  <a:off x="9525" y="438150"/>
                  <a:ext cx="552450" cy="40957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</p:grpSp>
        <p:cxnSp>
          <p:nvCxnSpPr>
            <p:cNvPr id="88" name="Straight Arrow Connector 87"/>
            <p:cNvCxnSpPr/>
            <p:nvPr/>
          </p:nvCxnSpPr>
          <p:spPr>
            <a:xfrm flipV="1">
              <a:off x="3838575" y="2190750"/>
              <a:ext cx="466725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89" name="Straight Arrow Connector 88"/>
            <p:cNvCxnSpPr/>
            <p:nvPr/>
          </p:nvCxnSpPr>
          <p:spPr>
            <a:xfrm>
              <a:off x="2857500" y="2171700"/>
              <a:ext cx="41910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grpSp>
          <p:nvGrpSpPr>
            <p:cNvPr id="90" name="Group 89"/>
            <p:cNvGrpSpPr/>
            <p:nvPr/>
          </p:nvGrpSpPr>
          <p:grpSpPr>
            <a:xfrm>
              <a:off x="4314825" y="762000"/>
              <a:ext cx="4816474" cy="3503930"/>
              <a:chOff x="0" y="0"/>
              <a:chExt cx="4816474" cy="3503930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0" y="590550"/>
                <a:ext cx="1774197" cy="1628775"/>
                <a:chOff x="0" y="0"/>
                <a:chExt cx="1774197" cy="1628775"/>
              </a:xfrm>
            </p:grpSpPr>
            <p:sp>
              <p:nvSpPr>
                <p:cNvPr id="140" name="Text Box 17"/>
                <p:cNvSpPr txBox="1"/>
                <p:nvPr/>
              </p:nvSpPr>
              <p:spPr>
                <a:xfrm>
                  <a:off x="85725" y="466725"/>
                  <a:ext cx="1688472" cy="868680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4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rPr>
                    <a:t>Power</a:t>
                  </a:r>
                  <a:endParaRPr kumimoji="0" lang="sv-SE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4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rPr>
                    <a:t>Amplifier</a:t>
                  </a:r>
                  <a:endParaRPr kumimoji="0" lang="sv-SE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0" y="0"/>
                  <a:ext cx="0" cy="1628775"/>
                </a:xfrm>
                <a:prstGeom prst="lin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/>
                  </a:solidFill>
                  <a:prstDash val="solid"/>
                </a:ln>
                <a:effectLst/>
              </p:spPr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9525" y="9525"/>
                  <a:ext cx="1605280" cy="796290"/>
                </a:xfrm>
                <a:prstGeom prst="lin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/>
                  </a:solidFill>
                  <a:prstDash val="solid"/>
                </a:ln>
                <a:effectLst/>
              </p:spPr>
            </p:cxnSp>
            <p:cxnSp>
              <p:nvCxnSpPr>
                <p:cNvPr id="143" name="Straight Connector 142"/>
                <p:cNvCxnSpPr/>
                <p:nvPr/>
              </p:nvCxnSpPr>
              <p:spPr>
                <a:xfrm flipV="1">
                  <a:off x="9525" y="819150"/>
                  <a:ext cx="1605280" cy="796926"/>
                </a:xfrm>
                <a:prstGeom prst="lin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/>
                  </a:solidFill>
                  <a:prstDash val="solid"/>
                </a:ln>
                <a:effectLst/>
              </p:spPr>
            </p:cxnSp>
          </p:grpSp>
          <p:sp>
            <p:nvSpPr>
              <p:cNvPr id="102" name="Text Box 26"/>
              <p:cNvSpPr txBox="1"/>
              <p:nvPr/>
            </p:nvSpPr>
            <p:spPr>
              <a:xfrm>
                <a:off x="209550" y="0"/>
                <a:ext cx="1307465" cy="32385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Control System</a:t>
                </a:r>
              </a:p>
            </p:txBody>
          </p:sp>
          <p:sp>
            <p:nvSpPr>
              <p:cNvPr id="103" name="Text Box 28"/>
              <p:cNvSpPr txBox="1"/>
              <p:nvPr/>
            </p:nvSpPr>
            <p:spPr>
              <a:xfrm>
                <a:off x="266700" y="2295525"/>
                <a:ext cx="1348099" cy="65722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342900" marR="0" lvl="0" indent="-34290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/>
                  <a:buChar char=""/>
                  <a:tabLst/>
                  <a:defRPr/>
                </a:pPr>
                <a:r>
                  <a:rPr kumimoji="0" lang="sv-SE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Power Supply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 typeface="Symbol"/>
                  <a:buChar char=""/>
                  <a:tabLst/>
                  <a:defRPr/>
                </a:pPr>
                <a:r>
                  <a:rPr kumimoji="0" lang="sv-SE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rPr>
                  <a:t>Modulator</a:t>
                </a:r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>
                <a:off x="866775" y="1809750"/>
                <a:ext cx="0" cy="485775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>
              <a:xfrm flipV="1">
                <a:off x="866775" y="323850"/>
                <a:ext cx="0" cy="71437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grpSp>
            <p:nvGrpSpPr>
              <p:cNvPr id="106" name="Group 105"/>
              <p:cNvGrpSpPr/>
              <p:nvPr/>
            </p:nvGrpSpPr>
            <p:grpSpPr>
              <a:xfrm>
                <a:off x="2171700" y="1152525"/>
                <a:ext cx="523875" cy="523875"/>
                <a:chOff x="0" y="0"/>
                <a:chExt cx="523875" cy="523875"/>
              </a:xfrm>
            </p:grpSpPr>
            <p:sp>
              <p:nvSpPr>
                <p:cNvPr id="138" name="Oval 137"/>
                <p:cNvSpPr/>
                <p:nvPr/>
              </p:nvSpPr>
              <p:spPr>
                <a:xfrm>
                  <a:off x="0" y="0"/>
                  <a:ext cx="523875" cy="523875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Arc 138"/>
                <p:cNvSpPr/>
                <p:nvPr/>
              </p:nvSpPr>
              <p:spPr>
                <a:xfrm>
                  <a:off x="85725" y="85725"/>
                  <a:ext cx="352425" cy="361950"/>
                </a:xfrm>
                <a:prstGeom prst="arc">
                  <a:avLst>
                    <a:gd name="adj1" fmla="val 12298373"/>
                    <a:gd name="adj2" fmla="val 20550719"/>
                  </a:avLst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headEnd type="none" w="med" len="med"/>
                  <a:tailEnd type="triangle" w="med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07" name="Straight Connector 106"/>
              <p:cNvCxnSpPr/>
              <p:nvPr/>
            </p:nvCxnSpPr>
            <p:spPr>
              <a:xfrm>
                <a:off x="1609725" y="1409700"/>
                <a:ext cx="552450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grpSp>
            <p:nvGrpSpPr>
              <p:cNvPr id="108" name="Group 107"/>
              <p:cNvGrpSpPr/>
              <p:nvPr/>
            </p:nvGrpSpPr>
            <p:grpSpPr>
              <a:xfrm>
                <a:off x="3009900" y="1781175"/>
                <a:ext cx="1806574" cy="1722755"/>
                <a:chOff x="0" y="0"/>
                <a:chExt cx="1806574" cy="1722755"/>
              </a:xfrm>
            </p:grpSpPr>
            <p:grpSp>
              <p:nvGrpSpPr>
                <p:cNvPr id="111" name="Group 110"/>
                <p:cNvGrpSpPr/>
                <p:nvPr/>
              </p:nvGrpSpPr>
              <p:grpSpPr>
                <a:xfrm>
                  <a:off x="714375" y="0"/>
                  <a:ext cx="279987" cy="320040"/>
                  <a:chOff x="0" y="0"/>
                  <a:chExt cx="279987" cy="320040"/>
                </a:xfrm>
              </p:grpSpPr>
              <p:sp>
                <p:nvSpPr>
                  <p:cNvPr id="136" name="Arc 64"/>
                  <p:cNvSpPr>
                    <a:spLocks/>
                  </p:cNvSpPr>
                  <p:nvPr/>
                </p:nvSpPr>
                <p:spPr bwMode="auto">
                  <a:xfrm rot="10800000" flipH="1">
                    <a:off x="0" y="139700"/>
                    <a:ext cx="279987" cy="180340"/>
                  </a:xfrm>
                  <a:custGeom>
                    <a:avLst/>
                    <a:gdLst>
                      <a:gd name="T0" fmla="*/ 0 w 43200"/>
                      <a:gd name="T1" fmla="*/ 0 h 22248"/>
                      <a:gd name="T2" fmla="*/ 0 w 43200"/>
                      <a:gd name="T3" fmla="*/ 0 h 22248"/>
                      <a:gd name="T4" fmla="*/ 0 w 43200"/>
                      <a:gd name="T5" fmla="*/ 0 h 22248"/>
                      <a:gd name="T6" fmla="*/ 0 60000 65536"/>
                      <a:gd name="T7" fmla="*/ 0 60000 65536"/>
                      <a:gd name="T8" fmla="*/ 0 60000 65536"/>
                      <a:gd name="T9" fmla="*/ 0 w 43200"/>
                      <a:gd name="T10" fmla="*/ 0 h 22248"/>
                      <a:gd name="T11" fmla="*/ 43200 w 43200"/>
                      <a:gd name="T12" fmla="*/ 22248 h 2224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200" h="22248" fill="none" extrusionOk="0">
                        <a:moveTo>
                          <a:pt x="9" y="22248"/>
                        </a:moveTo>
                        <a:cubicBezTo>
                          <a:pt x="3" y="22032"/>
                          <a:pt x="0" y="2181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</a:path>
                      <a:path w="43200" h="22248" stroke="0" extrusionOk="0">
                        <a:moveTo>
                          <a:pt x="9" y="22248"/>
                        </a:moveTo>
                        <a:cubicBezTo>
                          <a:pt x="3" y="22032"/>
                          <a:pt x="0" y="21816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-1"/>
                          <a:pt x="43199" y="9670"/>
                          <a:pt x="43200" y="21599"/>
                        </a:cubicBezTo>
                        <a:lnTo>
                          <a:pt x="21600" y="21600"/>
                        </a:lnTo>
                        <a:lnTo>
                          <a:pt x="9" y="22248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square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sv-SE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Times New Roman"/>
                        <a:cs typeface="Times New Roman"/>
                      </a:rPr>
                      <a:t> </a:t>
                    </a:r>
                    <a:endParaRPr kumimoji="0" lang="sv-SE" sz="11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cxnSp>
                <p:nvCxnSpPr>
                  <p:cNvPr id="137" name="Line 69"/>
                  <p:cNvCxnSpPr/>
                  <p:nvPr/>
                </p:nvCxnSpPr>
                <p:spPr bwMode="auto">
                  <a:xfrm rot="5400000" flipH="1">
                    <a:off x="200025" y="73025"/>
                    <a:ext cx="147320" cy="127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112" name="Group 111"/>
                <p:cNvGrpSpPr/>
                <p:nvPr/>
              </p:nvGrpSpPr>
              <p:grpSpPr bwMode="auto">
                <a:xfrm>
                  <a:off x="0" y="142875"/>
                  <a:ext cx="1806574" cy="1579880"/>
                  <a:chOff x="0" y="0"/>
                  <a:chExt cx="1235076" cy="1152525"/>
                </a:xfrm>
              </p:grpSpPr>
              <p:grpSp>
                <p:nvGrpSpPr>
                  <p:cNvPr id="113" name="Group 112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1235076" cy="1152525"/>
                    <a:chOff x="0" y="0"/>
                    <a:chExt cx="1179469" cy="1152939"/>
                  </a:xfrm>
                </p:grpSpPr>
                <p:sp>
                  <p:nvSpPr>
                    <p:cNvPr id="129" name="Oval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0"/>
                      <a:ext cx="329234" cy="1152939"/>
                    </a:xfrm>
                    <a:prstGeom prst="ellipse">
                      <a:avLst/>
                    </a:prstGeom>
                    <a:noFill/>
                    <a:ln w="9525" algn="ctr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kumimoji="0" lang="sv-SE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grpSp>
                  <p:nvGrpSpPr>
                    <p:cNvPr id="130" name="Group 129"/>
                    <p:cNvGrpSpPr/>
                    <p:nvPr/>
                  </p:nvGrpSpPr>
                  <p:grpSpPr>
                    <a:xfrm>
                      <a:off x="821607" y="0"/>
                      <a:ext cx="357862" cy="1152939"/>
                      <a:chOff x="821607" y="0"/>
                      <a:chExt cx="357862" cy="1186069"/>
                    </a:xfrm>
                    <a:noFill/>
                  </p:grpSpPr>
                  <p:sp>
                    <p:nvSpPr>
                      <p:cNvPr id="134" name="Oval 133"/>
                      <p:cNvSpPr/>
                      <p:nvPr/>
                    </p:nvSpPr>
                    <p:spPr bwMode="auto">
                      <a:xfrm>
                        <a:off x="821607" y="0"/>
                        <a:ext cx="357840" cy="1186069"/>
                      </a:xfrm>
                      <a:prstGeom prst="ellipse">
                        <a:avLst/>
                      </a:prstGeom>
                      <a:grpFill/>
                      <a:ln w="9525" cap="flat" cmpd="sng" algn="ctr">
                        <a:solidFill>
                          <a:sysClr val="windowText" lastClr="000000"/>
                        </a:solidFill>
                        <a:prstDash val="sysDash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sv-SE" sz="1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Times New Roman"/>
                            <a:cs typeface="Times New Roman"/>
                          </a:rPr>
                          <a:t> </a:t>
                        </a:r>
                        <a:endParaRPr kumimoji="0" lang="sv-S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135" name="Arc 134"/>
                      <p:cNvSpPr/>
                      <p:nvPr/>
                    </p:nvSpPr>
                    <p:spPr bwMode="auto">
                      <a:xfrm>
                        <a:off x="821628" y="2"/>
                        <a:ext cx="357841" cy="1186067"/>
                      </a:xfrm>
                      <a:prstGeom prst="arc">
                        <a:avLst>
                          <a:gd name="adj1" fmla="val 16200000"/>
                          <a:gd name="adj2" fmla="val 5548085"/>
                        </a:avLst>
                      </a:prstGeom>
                      <a:grp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sv-SE" sz="1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libri"/>
                            <a:ea typeface="Times New Roman"/>
                            <a:cs typeface="Times New Roman"/>
                          </a:rPr>
                          <a:t> </a:t>
                        </a:r>
                        <a:endParaRPr kumimoji="0" lang="sv-S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endParaRPr>
                      </a:p>
                    </p:txBody>
                  </p:sp>
                </p:grpSp>
                <p:sp>
                  <p:nvSpPr>
                    <p:cNvPr id="131" name="Oval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750" y="450574"/>
                      <a:ext cx="45719" cy="238539"/>
                    </a:xfrm>
                    <a:prstGeom prst="ellipse">
                      <a:avLst/>
                    </a:prstGeom>
                    <a:solidFill>
                      <a:sysClr val="window" lastClr="FFFFFF"/>
                    </a:solidFill>
                    <a:ln w="9525" algn="ctr">
                      <a:solidFill>
                        <a:sysClr val="windowText" lastClr="000000"/>
                      </a:solidFill>
                      <a:prstDash val="lgDash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kumimoji="0" lang="sv-SE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p:txBody>
                </p:sp>
                <p:cxnSp>
                  <p:nvCxnSpPr>
                    <p:cNvPr id="132" name="Straight Connector 13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64618" y="0"/>
                      <a:ext cx="835910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33" name="Straight Connector 13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64618" y="1152939"/>
                      <a:ext cx="835931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cxnSp>
                <p:nvCxnSpPr>
                  <p:cNvPr id="114" name="Straight Connector 1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44463" y="450850"/>
                    <a:ext cx="365125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ysClr val="windowText" lastClr="000000"/>
                    </a:solidFill>
                    <a:prstDash val="lg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5" name="Straight Connector 11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44463" y="688975"/>
                    <a:ext cx="365125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ysClr val="windowText" lastClr="000000"/>
                    </a:solidFill>
                    <a:prstDash val="lg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6" name="Straight Connector 11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27025" y="450850"/>
                    <a:ext cx="38735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7" name="Straight Connector 11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27025" y="688975"/>
                    <a:ext cx="396875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18" name="Arc 117"/>
                  <p:cNvSpPr/>
                  <p:nvPr/>
                </p:nvSpPr>
                <p:spPr bwMode="auto">
                  <a:xfrm>
                    <a:off x="714702" y="314682"/>
                    <a:ext cx="166260" cy="514484"/>
                  </a:xfrm>
                  <a:prstGeom prst="arc">
                    <a:avLst>
                      <a:gd name="adj1" fmla="val 14259136"/>
                      <a:gd name="adj2" fmla="val 7343995"/>
                    </a:avLst>
                  </a:prstGeom>
                  <a:solidFill>
                    <a:srgbClr val="4F81BD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sv-SE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Times New Roman"/>
                        <a:cs typeface="Times New Roman"/>
                      </a:rPr>
                      <a:t> </a:t>
                    </a:r>
                    <a:endParaRPr kumimoji="0" lang="sv-SE" sz="11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19" name="Arc 118"/>
                  <p:cNvSpPr/>
                  <p:nvPr/>
                </p:nvSpPr>
                <p:spPr bwMode="auto">
                  <a:xfrm>
                    <a:off x="675836" y="314682"/>
                    <a:ext cx="184614" cy="514484"/>
                  </a:xfrm>
                  <a:prstGeom prst="arc">
                    <a:avLst>
                      <a:gd name="adj1" fmla="val 14259136"/>
                      <a:gd name="adj2" fmla="val 7343995"/>
                    </a:avLst>
                  </a:pr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sv-SE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Times New Roman"/>
                        <a:cs typeface="Times New Roman"/>
                      </a:rPr>
                      <a:t> </a:t>
                    </a:r>
                    <a:endParaRPr kumimoji="0" lang="sv-SE" sz="11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20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006475" y="493713"/>
                    <a:ext cx="46038" cy="171450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9525" algn="ctr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sv-SE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Times New Roman"/>
                        <a:cs typeface="Times New Roman"/>
                      </a:rPr>
                      <a:t> </a:t>
                    </a:r>
                    <a:endParaRPr kumimoji="0" lang="sv-SE" sz="11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cxnSp>
                <p:nvCxnSpPr>
                  <p:cNvPr id="121" name="Straight Arrow Connector 12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36613" y="328613"/>
                    <a:ext cx="187325" cy="0"/>
                  </a:xfrm>
                  <a:prstGeom prst="straightConnector1">
                    <a:avLst/>
                  </a:prstGeom>
                  <a:noFill/>
                  <a:ln w="9525" algn="ctr">
                    <a:solidFill>
                      <a:srgbClr val="FF0000"/>
                    </a:solidFill>
                    <a:round/>
                    <a:headEnd/>
                    <a:tailEnd type="arrow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2" name="Straight Arrow Connector 12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81063" y="755650"/>
                    <a:ext cx="187325" cy="0"/>
                  </a:xfrm>
                  <a:prstGeom prst="straightConnector1">
                    <a:avLst/>
                  </a:prstGeom>
                  <a:noFill/>
                  <a:ln w="9525" algn="ctr">
                    <a:solidFill>
                      <a:srgbClr val="FF0000"/>
                    </a:solidFill>
                    <a:round/>
                    <a:headEnd/>
                    <a:tailEnd type="arrow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3" name="Straight Arrow Connector 12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81063" y="452438"/>
                    <a:ext cx="250825" cy="0"/>
                  </a:xfrm>
                  <a:prstGeom prst="straightConnector1">
                    <a:avLst/>
                  </a:prstGeom>
                  <a:noFill/>
                  <a:ln w="9525" algn="ctr">
                    <a:solidFill>
                      <a:srgbClr val="FF0000"/>
                    </a:solidFill>
                    <a:round/>
                    <a:headEnd/>
                    <a:tailEnd type="arrow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4" name="Straight Arrow Connector 12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81063" y="622300"/>
                    <a:ext cx="250825" cy="0"/>
                  </a:xfrm>
                  <a:prstGeom prst="straightConnector1">
                    <a:avLst/>
                  </a:prstGeom>
                  <a:noFill/>
                  <a:ln w="9525" algn="ctr">
                    <a:solidFill>
                      <a:srgbClr val="FF0000"/>
                    </a:solidFill>
                    <a:round/>
                    <a:headEnd/>
                    <a:tailEnd type="arrow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25" name="Arc 124"/>
                  <p:cNvSpPr/>
                  <p:nvPr/>
                </p:nvSpPr>
                <p:spPr bwMode="auto">
                  <a:xfrm>
                    <a:off x="363829" y="314682"/>
                    <a:ext cx="185693" cy="600231"/>
                  </a:xfrm>
                  <a:prstGeom prst="arc">
                    <a:avLst>
                      <a:gd name="adj1" fmla="val 15203533"/>
                      <a:gd name="adj2" fmla="val 3399546"/>
                    </a:avLst>
                  </a:prstGeom>
                  <a:noFill/>
                  <a:ln w="9525" cap="flat" cmpd="sng" algn="ctr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  <a:ex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sv-SE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Times New Roman"/>
                        <a:cs typeface="Times New Roman"/>
                      </a:rPr>
                      <a:t> </a:t>
                    </a:r>
                    <a:endParaRPr kumimoji="0" lang="sv-SE" sz="11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26" name="Arc 125"/>
                  <p:cNvSpPr/>
                  <p:nvPr/>
                </p:nvSpPr>
                <p:spPr bwMode="auto">
                  <a:xfrm>
                    <a:off x="645607" y="447951"/>
                    <a:ext cx="78812" cy="240713"/>
                  </a:xfrm>
                  <a:prstGeom prst="arc">
                    <a:avLst>
                      <a:gd name="adj1" fmla="val 16138837"/>
                      <a:gd name="adj2" fmla="val 5418609"/>
                    </a:avLst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sv-SE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Times New Roman"/>
                        <a:cs typeface="Times New Roman"/>
                      </a:rPr>
                      <a:t> </a:t>
                    </a:r>
                    <a:endParaRPr kumimoji="0" lang="sv-SE" sz="11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27" name="TextBox 8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0486" y="59436"/>
                    <a:ext cx="370614" cy="264881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 b="-6977"/>
                    </a:stretch>
                  </a:blipFill>
                </p:spPr>
                <p:txBody>
                  <a:bodyPr/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sv-SE" sz="1000" b="1" i="0" u="none" strike="noStrike" kern="1200" cap="none" spc="0" normalizeH="0" baseline="0" noProof="0">
                        <a:ln>
                          <a:noFill/>
                        </a:ln>
                        <a:noFill/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rPr>
                      <a:t> </a:t>
                    </a:r>
                    <a:endParaRPr kumimoji="0" lang="sv-SE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28" name="TextBox 8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736" y="49927"/>
                    <a:ext cx="380232" cy="264881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b="-4545"/>
                    </a:stretch>
                  </a:blipFill>
                </p:spPr>
                <p:txBody>
                  <a:bodyPr/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sv-SE" sz="1000" b="1" i="0" u="none" strike="noStrike" kern="1200" cap="none" spc="0" normalizeH="0" baseline="0" noProof="0">
                        <a:ln>
                          <a:noFill/>
                        </a:ln>
                        <a:noFill/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rPr>
                      <a:t> </a:t>
                    </a:r>
                    <a:endParaRPr kumimoji="0" lang="sv-SE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imes New Roman"/>
                      <a:ea typeface="Times New Roman"/>
                    </a:endParaRPr>
                  </a:p>
                </p:txBody>
              </p:sp>
            </p:grpSp>
          </p:grpSp>
          <p:cxnSp>
            <p:nvCxnSpPr>
              <p:cNvPr id="109" name="Straight Connector 108"/>
              <p:cNvCxnSpPr/>
              <p:nvPr/>
            </p:nvCxnSpPr>
            <p:spPr>
              <a:xfrm>
                <a:off x="2695575" y="1409700"/>
                <a:ext cx="1308687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4000500" y="1409700"/>
                <a:ext cx="0" cy="51435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91" name="Text Box 21520"/>
            <p:cNvSpPr txBox="1"/>
            <p:nvPr/>
          </p:nvSpPr>
          <p:spPr>
            <a:xfrm>
              <a:off x="7631577" y="22021"/>
              <a:ext cx="1945514" cy="7620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/>
                <a:buChar char=""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Cavity tuning loop</a:t>
              </a:r>
              <a:endParaRPr kumimoji="0" lang="sv-SE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  <a:p>
              <a:pPr marL="342900" marR="0" lvl="0" indent="-34290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/>
                <a:buChar char=""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Amplitude loop</a:t>
              </a:r>
              <a:endParaRPr kumimoji="0" lang="sv-SE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  <a:p>
              <a:pPr marL="342900" marR="0" lvl="0" indent="-34290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Symbol"/>
                <a:buChar char=""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Phase loop</a:t>
              </a:r>
              <a:endParaRPr kumimoji="0" lang="sv-SE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 flipV="1">
              <a:off x="2390775" y="438150"/>
              <a:ext cx="9525" cy="159067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93" name="Straight Connector 92"/>
            <p:cNvCxnSpPr>
              <a:endCxn id="91" idx="1"/>
            </p:cNvCxnSpPr>
            <p:nvPr/>
          </p:nvCxnSpPr>
          <p:spPr>
            <a:xfrm flipV="1">
              <a:off x="2400300" y="403021"/>
              <a:ext cx="5231277" cy="35129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94" name="Straight Connector 93"/>
            <p:cNvCxnSpPr>
              <a:stCxn id="91" idx="2"/>
            </p:cNvCxnSpPr>
            <p:nvPr/>
          </p:nvCxnSpPr>
          <p:spPr>
            <a:xfrm flipH="1">
              <a:off x="8580310" y="784021"/>
              <a:ext cx="24026" cy="190647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95" name="Rectangle 94"/>
            <p:cNvSpPr/>
            <p:nvPr/>
          </p:nvSpPr>
          <p:spPr>
            <a:xfrm>
              <a:off x="6657975" y="2867025"/>
              <a:ext cx="180975" cy="675883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Text Box 21526"/>
            <p:cNvSpPr txBox="1"/>
            <p:nvPr/>
          </p:nvSpPr>
          <p:spPr>
            <a:xfrm>
              <a:off x="6267450" y="3705225"/>
              <a:ext cx="939800" cy="257175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Dummy Load</a:t>
              </a:r>
            </a:p>
          </p:txBody>
        </p:sp>
        <p:cxnSp>
          <p:nvCxnSpPr>
            <p:cNvPr id="97" name="Straight Connector 96"/>
            <p:cNvCxnSpPr/>
            <p:nvPr/>
          </p:nvCxnSpPr>
          <p:spPr>
            <a:xfrm flipV="1">
              <a:off x="6753225" y="2438400"/>
              <a:ext cx="0" cy="428625"/>
            </a:xfrm>
            <a:prstGeom prst="line">
              <a:avLst/>
            </a:prstGeom>
            <a:noFill/>
            <a:ln w="254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98" name="Text Box 21528"/>
            <p:cNvSpPr txBox="1"/>
            <p:nvPr/>
          </p:nvSpPr>
          <p:spPr>
            <a:xfrm>
              <a:off x="7505700" y="4552950"/>
              <a:ext cx="1271270" cy="342900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Accelerating Cavity</a:t>
              </a:r>
            </a:p>
          </p:txBody>
        </p:sp>
        <p:sp>
          <p:nvSpPr>
            <p:cNvPr id="99" name="Oval 98"/>
            <p:cNvSpPr/>
            <p:nvPr/>
          </p:nvSpPr>
          <p:spPr>
            <a:xfrm>
              <a:off x="3228975" y="685800"/>
              <a:ext cx="3343275" cy="3136870"/>
            </a:xfrm>
            <a:prstGeom prst="ellipse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Text Box 21530"/>
            <p:cNvSpPr txBox="1"/>
            <p:nvPr/>
          </p:nvSpPr>
          <p:spPr>
            <a:xfrm>
              <a:off x="2447925" y="3943350"/>
              <a:ext cx="2614750" cy="561975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RF Power </a:t>
              </a:r>
              <a:r>
                <a:rPr kumimoji="0" lang="sv-SE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Sources</a:t>
              </a:r>
              <a:endParaRPr kumimoji="0" lang="sv-SE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76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v-SE" dirty="0" err="1" smtClean="0"/>
              <a:t>Tetrode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51620" y="6356350"/>
            <a:ext cx="4868180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ECB77A6-74DC-4CC8-8221-D6BCCF2FF28B}" type="slidenum">
              <a:rPr lang="en-GB" smtClean="0"/>
              <a:pPr algn="ctr"/>
              <a:t>8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448780"/>
            <a:ext cx="7668852" cy="20313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Vacuum tube based on intensity modulation of a </a:t>
            </a:r>
            <a:r>
              <a:rPr lang="en-GB" dirty="0" err="1" smtClean="0"/>
              <a:t>electronbeam</a:t>
            </a: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Typical parameters: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 smtClean="0"/>
              <a:t>Frequency: accelerator applications up 300 to 400MHz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GB" dirty="0" smtClean="0"/>
              <a:t>Finite </a:t>
            </a:r>
            <a:r>
              <a:rPr lang="en-GB" smtClean="0"/>
              <a:t>electron drift </a:t>
            </a:r>
            <a:r>
              <a:rPr lang="en-GB" dirty="0" smtClean="0"/>
              <a:t>time limits the achievable gain at higher frequencies </a:t>
            </a:r>
          </a:p>
          <a:p>
            <a:pPr marL="742950" lvl="1" indent="-285750">
              <a:buFont typeface="Calibri" pitchFamily="34" charset="0"/>
              <a:buChar char="₋"/>
            </a:pPr>
            <a:endParaRPr lang="en-GB" dirty="0" smtClean="0"/>
          </a:p>
          <a:p>
            <a:pPr marL="742950" lvl="1" indent="-285750">
              <a:buFont typeface="Wingdings" pitchFamily="2" charset="2"/>
              <a:buChar char="Ø"/>
            </a:pP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15709"/>
            <a:ext cx="3002011" cy="258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GigaHertz 2012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95" y="2744924"/>
            <a:ext cx="2590272" cy="13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52" y="3257049"/>
            <a:ext cx="1089121" cy="226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99992" y="4221088"/>
            <a:ext cx="1368152" cy="2769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sv-SE" sz="1200" dirty="0" err="1" smtClean="0"/>
              <a:t>Grounded</a:t>
            </a:r>
            <a:r>
              <a:rPr lang="sv-SE" sz="1200" dirty="0" smtClean="0"/>
              <a:t> </a:t>
            </a:r>
            <a:r>
              <a:rPr lang="sv-SE" sz="1200" dirty="0" err="1" smtClean="0"/>
              <a:t>cathode</a:t>
            </a:r>
            <a:endParaRPr lang="sv-SE" sz="1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91" y="4498087"/>
            <a:ext cx="2769618" cy="134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245" y="5840945"/>
            <a:ext cx="11588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92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Inductive</a:t>
            </a:r>
            <a:r>
              <a:rPr lang="sv-SE" dirty="0" smtClean="0"/>
              <a:t> output </a:t>
            </a:r>
            <a:r>
              <a:rPr lang="sv-SE" dirty="0" err="1"/>
              <a:t>t</a:t>
            </a:r>
            <a:r>
              <a:rPr lang="sv-SE" dirty="0" err="1" smtClean="0"/>
              <a:t>ube</a:t>
            </a:r>
            <a:r>
              <a:rPr lang="sv-SE" b="1" dirty="0" smtClean="0"/>
              <a:t> </a:t>
            </a:r>
            <a:r>
              <a:rPr lang="sv-SE" dirty="0" smtClean="0"/>
              <a:t>(IOT) - </a:t>
            </a:r>
            <a:r>
              <a:rPr lang="sv-SE" dirty="0" err="1"/>
              <a:t>K</a:t>
            </a:r>
            <a:r>
              <a:rPr lang="sv-SE" dirty="0" err="1" smtClean="0"/>
              <a:t>lystrode</a:t>
            </a:r>
            <a:r>
              <a:rPr lang="sv-SE" b="1" dirty="0"/>
              <a:t/>
            </a:r>
            <a:br>
              <a:rPr lang="sv-SE" b="1" dirty="0"/>
            </a:b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55576" y="6356350"/>
            <a:ext cx="5264224" cy="365125"/>
          </a:xfrm>
        </p:spPr>
        <p:txBody>
          <a:bodyPr/>
          <a:lstStyle/>
          <a:p>
            <a:pPr algn="l"/>
            <a:r>
              <a:rPr lang="sv-SE" smtClean="0"/>
              <a:t>Lars Malmgren, TIARA Uppsala, 17-19 June 2013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2ECB77A6-74DC-4CC8-8221-D6BCCF2FF28B}" type="slidenum">
              <a:rPr lang="en-GB" smtClean="0"/>
              <a:pPr algn="ctr"/>
              <a:t>9</a:t>
            </a:fld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68760"/>
            <a:ext cx="1500256" cy="214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08820"/>
            <a:ext cx="722188" cy="156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67544" y="1232756"/>
            <a:ext cx="4803440" cy="2529572"/>
            <a:chOff x="467544" y="1592796"/>
            <a:chExt cx="4803440" cy="2529572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548" y="1592796"/>
              <a:ext cx="4767436" cy="1640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eft Brace 7"/>
            <p:cNvSpPr/>
            <p:nvPr/>
          </p:nvSpPr>
          <p:spPr>
            <a:xfrm rot="16200000">
              <a:off x="3216493" y="1711035"/>
              <a:ext cx="457289" cy="3506913"/>
            </a:xfrm>
            <a:prstGeom prst="leftBrace">
              <a:avLst>
                <a:gd name="adj1" fmla="val 8333"/>
                <a:gd name="adj2" fmla="val 5036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Left Brace 12"/>
            <p:cNvSpPr/>
            <p:nvPr/>
          </p:nvSpPr>
          <p:spPr>
            <a:xfrm rot="16200000">
              <a:off x="909278" y="2910734"/>
              <a:ext cx="454637" cy="111016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7544" y="3753036"/>
              <a:ext cx="1324978" cy="36933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As a </a:t>
              </a:r>
              <a:r>
                <a:rPr lang="sv-SE" dirty="0" err="1" smtClean="0"/>
                <a:t>tetrode</a:t>
              </a:r>
              <a:endParaRPr lang="sv-SE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07804" y="3753036"/>
              <a:ext cx="1367297" cy="36933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As a klystron</a:t>
              </a:r>
              <a:endParaRPr lang="sv-SE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6444" y="3435965"/>
            <a:ext cx="7233840" cy="258532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endParaRPr lang="sv-SE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IOT developed for accelerators [Thales, CPI]:80 kW CW at 470 –760 MHz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High efficiency (70%) </a:t>
            </a:r>
            <a:r>
              <a:rPr lang="en-US" i="1" dirty="0" smtClean="0"/>
              <a:t>operation </a:t>
            </a:r>
            <a:r>
              <a:rPr lang="en-US" i="1" dirty="0"/>
              <a:t>in class B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ntrinsic </a:t>
            </a:r>
            <a:r>
              <a:rPr lang="en-US" dirty="0"/>
              <a:t>low gain ( 20 -25 dB)</a:t>
            </a:r>
            <a:r>
              <a:rPr lang="en-US" dirty="0" smtClean="0"/>
              <a:t> </a:t>
            </a:r>
            <a:r>
              <a:rPr lang="en-US" dirty="0"/>
              <a:t>⇒Pin= 1 </a:t>
            </a:r>
            <a:r>
              <a:rPr lang="en-US" dirty="0" smtClean="0"/>
              <a:t>Kw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Less </a:t>
            </a:r>
            <a:r>
              <a:rPr lang="en-US" dirty="0" smtClean="0"/>
              <a:t>Amplitude/Phase </a:t>
            </a:r>
            <a:r>
              <a:rPr lang="en-US" dirty="0"/>
              <a:t>sensitivity to HV </a:t>
            </a:r>
            <a:r>
              <a:rPr lang="en-US" dirty="0" smtClean="0"/>
              <a:t>ripples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Compact, external cavity ⇒easy to handle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L</a:t>
            </a:r>
            <a:r>
              <a:rPr lang="en-US" dirty="0" smtClean="0"/>
              <a:t>ow </a:t>
            </a:r>
            <a:r>
              <a:rPr lang="en-US" dirty="0"/>
              <a:t>unit power ⇒power </a:t>
            </a:r>
            <a:r>
              <a:rPr lang="en-US" dirty="0" smtClean="0"/>
              <a:t>combiners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1.3 GHz for </a:t>
            </a:r>
            <a:r>
              <a:rPr lang="en-US" dirty="0" err="1" smtClean="0"/>
              <a:t>cw</a:t>
            </a:r>
            <a:r>
              <a:rPr lang="en-US" dirty="0" smtClean="0"/>
              <a:t> XFEL </a:t>
            </a:r>
            <a:r>
              <a:rPr lang="en-US" dirty="0" err="1" smtClean="0"/>
              <a:t>linacs</a:t>
            </a:r>
            <a:r>
              <a:rPr lang="en-US" dirty="0" smtClean="0"/>
              <a:t> and ERLs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16 to 20 kW CW, efficiency 55 to 65% ( CPI, E2V, Thales</a:t>
            </a:r>
            <a:r>
              <a:rPr lang="en-US" dirty="0" smtClean="0"/>
              <a:t>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84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mall_medlinje">
  <a:themeElements>
    <a:clrScheme name="MAXIV">
      <a:dk1>
        <a:srgbClr val="19230A"/>
      </a:dk1>
      <a:lt1>
        <a:srgbClr val="19230A"/>
      </a:lt1>
      <a:dk2>
        <a:srgbClr val="8DC73F"/>
      </a:dk2>
      <a:lt2>
        <a:srgbClr val="FFFFFF"/>
      </a:lt2>
      <a:accent1>
        <a:srgbClr val="E8F3D8"/>
      </a:accent1>
      <a:accent2>
        <a:srgbClr val="8DC73F"/>
      </a:accent2>
      <a:accent3>
        <a:srgbClr val="46651D"/>
      </a:accent3>
      <a:accent4>
        <a:srgbClr val="A5A5A5"/>
      </a:accent4>
      <a:accent5>
        <a:srgbClr val="D8D8D8"/>
      </a:accent5>
      <a:accent6>
        <a:srgbClr val="6A982C"/>
      </a:accent6>
      <a:hlink>
        <a:srgbClr val="6A982C"/>
      </a:hlink>
      <a:folHlink>
        <a:srgbClr val="FDCF8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a:spPr>
      <a:bodyPr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pptmall_medlinje</Template>
  <TotalTime>4993</TotalTime>
  <Words>1377</Words>
  <Application>Microsoft Office PowerPoint</Application>
  <PresentationFormat>On-screen Show (4:3)</PresentationFormat>
  <Paragraphs>289</Paragraphs>
  <Slides>24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pptmall_medlinje</vt:lpstr>
      <vt:lpstr>Presentation</vt:lpstr>
      <vt:lpstr>Document</vt:lpstr>
      <vt:lpstr>PPT-mall 2</vt:lpstr>
      <vt:lpstr>Outline</vt:lpstr>
      <vt:lpstr>PowerPoint Presentation</vt:lpstr>
      <vt:lpstr>Aerial view of the MAX IV site</vt:lpstr>
      <vt:lpstr>Aerial view of the MAXIV 3 GeV ring construction</vt:lpstr>
      <vt:lpstr>MAX IV Linear Accelerator</vt:lpstr>
      <vt:lpstr>RF transmitters for accelerating structures in synchrotron facilities</vt:lpstr>
      <vt:lpstr>Tetrode</vt:lpstr>
      <vt:lpstr>Inductive output tube (IOT) - Klystrode </vt:lpstr>
      <vt:lpstr>CW klystron</vt:lpstr>
      <vt:lpstr>Solid state  CW power source</vt:lpstr>
      <vt:lpstr>RF power sources</vt:lpstr>
      <vt:lpstr>Tetrode 100 MHz CW power sources for the Max IV storage rings</vt:lpstr>
      <vt:lpstr>CW power sources at Maxlab storage rings (Max I, II and III) </vt:lpstr>
      <vt:lpstr>Pulsed klystron power sources at Maxlab and MAX IV</vt:lpstr>
      <vt:lpstr>Pulse compression (SLED)</vt:lpstr>
      <vt:lpstr>MAX IV linac RF system</vt:lpstr>
      <vt:lpstr>Max IV linac RF system</vt:lpstr>
      <vt:lpstr>MAX IV linac configuration</vt:lpstr>
      <vt:lpstr>MDL</vt:lpstr>
      <vt:lpstr>Digital Low Level RF</vt:lpstr>
      <vt:lpstr>Thanks for your attention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PPT-mall 2</dc:title>
  <dc:creator>LarsM</dc:creator>
  <cp:lastModifiedBy>Lars Malmgren</cp:lastModifiedBy>
  <cp:revision>195</cp:revision>
  <dcterms:created xsi:type="dcterms:W3CDTF">2012-10-06T10:33:48Z</dcterms:created>
  <dcterms:modified xsi:type="dcterms:W3CDTF">2013-06-17T05:49:28Z</dcterms:modified>
</cp:coreProperties>
</file>