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324" r:id="rId2"/>
    <p:sldId id="327" r:id="rId3"/>
    <p:sldId id="325" r:id="rId4"/>
    <p:sldId id="328" r:id="rId5"/>
    <p:sldId id="329" r:id="rId6"/>
    <p:sldId id="330" r:id="rId7"/>
    <p:sldId id="340" r:id="rId8"/>
    <p:sldId id="331" r:id="rId9"/>
    <p:sldId id="343" r:id="rId10"/>
    <p:sldId id="332" r:id="rId11"/>
    <p:sldId id="333" r:id="rId12"/>
    <p:sldId id="336" r:id="rId13"/>
    <p:sldId id="334" r:id="rId14"/>
    <p:sldId id="335" r:id="rId15"/>
    <p:sldId id="337" r:id="rId16"/>
    <p:sldId id="338" r:id="rId17"/>
    <p:sldId id="339" r:id="rId18"/>
    <p:sldId id="34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891A7"/>
    <a:srgbClr val="FFE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37" autoAdjust="0"/>
  </p:normalViewPr>
  <p:slideViewPr>
    <p:cSldViewPr showGuides="1">
      <p:cViewPr varScale="1">
        <p:scale>
          <a:sx n="75" d="100"/>
          <a:sy n="75" d="100"/>
        </p:scale>
        <p:origin x="-930" y="-96"/>
      </p:cViewPr>
      <p:guideLst>
        <p:guide orient="horz" pos="482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D0AF1-D25A-47F0-A516-DF0FF4810593}" type="datetimeFigureOut">
              <a:rPr lang="en-GB" smtClean="0"/>
              <a:pPr/>
              <a:t>17/06/2013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9BA59-E60B-4D58-A5C6-2AA6743FEC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489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C0EC6-1EA8-4ACC-B459-A1EB192AB23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947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user.web.cern.ch/User/Welcome.html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17 June 2013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RF Power Generation         EJ: High Energy Synchrotrons</a:t>
            </a:r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17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RF Power Generation         EJ: High Energy Synchrotrons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17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RF Power Generation         EJ: High Energy Synchrotrons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17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RF Power Generation         EJ: High Energy Synchrotrons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17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RF Power Generation         EJ: High Energy Synchrotrons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624736" cy="936104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196752"/>
            <a:ext cx="4161656" cy="51125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196752"/>
            <a:ext cx="4161656" cy="51125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17 June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RF Power Generation         EJ: High Energy Synchrotrons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17 June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RF Power Generation         EJ: High Energy Synchrotrons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624736" cy="936104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17 June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RF Power Generation         EJ: High Energy Synchrotrons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17 June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RF Power Generation         EJ: High Energy Synchrotrons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17 June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RF Power Generation         EJ: High Energy Synchrotrons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17 June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RF Power Generation         EJ: High Energy Synchrotrons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115616" y="1340768"/>
            <a:ext cx="6912768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lowchart: Process 8"/>
          <p:cNvSpPr/>
          <p:nvPr/>
        </p:nvSpPr>
        <p:spPr>
          <a:xfrm rot="19468671">
            <a:off x="751114" y="1228309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7740141" y="1210754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7624" y="5074568"/>
            <a:ext cx="6768752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Flowchart: Process 10"/>
          <p:cNvSpPr/>
          <p:nvPr userDrawn="1"/>
        </p:nvSpPr>
        <p:spPr>
          <a:xfrm rot="2103354" flipH="1">
            <a:off x="755365" y="5815101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Flowchart: Process 11"/>
          <p:cNvSpPr/>
          <p:nvPr userDrawn="1"/>
        </p:nvSpPr>
        <p:spPr>
          <a:xfrm rot="19468671">
            <a:off x="7736620" y="582740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2" cstate="screen"/>
          <a:srcRect l="10222" t="8235" r="9112" b="8421"/>
          <a:stretch>
            <a:fillRect/>
          </a:stretch>
        </p:blipFill>
        <p:spPr bwMode="auto">
          <a:xfrm>
            <a:off x="7740352" y="116632"/>
            <a:ext cx="1368152" cy="95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6" descr="logoCERN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504" y="116632"/>
            <a:ext cx="936104" cy="936104"/>
          </a:xfrm>
          <a:prstGeom prst="rect">
            <a:avLst/>
          </a:prstGeom>
          <a:noFill/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624736" cy="936104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827584" y="74712"/>
            <a:ext cx="64721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51520" y="1124744"/>
            <a:ext cx="8682168" cy="5256584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251520" y="6453336"/>
            <a:ext cx="1512168" cy="332234"/>
          </a:xfrm>
          <a:prstGeom prst="rect">
            <a:avLst/>
          </a:prstGeom>
        </p:spPr>
        <p:txBody>
          <a:bodyPr anchor="b"/>
          <a:lstStyle>
            <a:lvl1pPr algn="l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17 June 2013</a:t>
            </a:r>
            <a:endParaRPr lang="en-US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835696" y="6453336"/>
            <a:ext cx="6696744" cy="328464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z="1200" smtClean="0">
                <a:solidFill>
                  <a:schemeClr val="bg2">
                    <a:shade val="50000"/>
                  </a:schemeClr>
                </a:solidFill>
                <a:effectLst/>
              </a:rPr>
              <a:t>RF Power Generation         EJ: High Energy Synchrotrons</a:t>
            </a:r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453336"/>
            <a:ext cx="457200" cy="328464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222" t="8235" r="9112" b="8421"/>
          <a:stretch>
            <a:fillRect/>
          </a:stretch>
        </p:blipFill>
        <p:spPr bwMode="auto">
          <a:xfrm>
            <a:off x="8028384" y="88751"/>
            <a:ext cx="1073162" cy="74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4" y="74712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TIARA : Test Infrastructure and Accelerator Research Area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960" y="0"/>
            <a:ext cx="1889448" cy="94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High Energy Proton Synchrotrons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171224"/>
          </a:xfrm>
        </p:spPr>
        <p:txBody>
          <a:bodyPr>
            <a:noAutofit/>
          </a:bodyPr>
          <a:lstStyle/>
          <a:p>
            <a:r>
              <a:rPr lang="en-GB" dirty="0" smtClean="0"/>
              <a:t> … by the example LHC</a:t>
            </a:r>
          </a:p>
          <a:p>
            <a:r>
              <a:rPr lang="en-GB" sz="2800" dirty="0" err="1" smtClean="0"/>
              <a:t>Erk</a:t>
            </a:r>
            <a:r>
              <a:rPr lang="en-GB" sz="2800" dirty="0" smtClean="0"/>
              <a:t> Jensen, CERN</a:t>
            </a:r>
          </a:p>
          <a:p>
            <a:endParaRPr lang="en-GB" dirty="0"/>
          </a:p>
          <a:p>
            <a:r>
              <a:rPr lang="en-GB" sz="1800" dirty="0" smtClean="0"/>
              <a:t>TIARA Workshop on RF Power Generation for Accelerators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r>
              <a:rPr lang="sv-SE" sz="1800" dirty="0"/>
              <a:t>17-19 June 2013</a:t>
            </a:r>
          </a:p>
          <a:p>
            <a:r>
              <a:rPr lang="sv-SE" sz="1800" dirty="0"/>
              <a:t>Ångström </a:t>
            </a:r>
            <a:r>
              <a:rPr lang="sv-SE" sz="1800" dirty="0" smtClean="0"/>
              <a:t>Laboratory, Uppsala, Sweden</a:t>
            </a:r>
          </a:p>
          <a:p>
            <a:endParaRPr lang="sv-SE" sz="1800" dirty="0"/>
          </a:p>
          <a:p>
            <a:r>
              <a:rPr lang="sv-SE" sz="1800" dirty="0" smtClean="0"/>
              <a:t>Many thanks to T. Mastoridis , O. Brunner whose slides I took, and all the others in BE-RF who helped make this work!</a:t>
            </a:r>
            <a:endParaRPr lang="sv-SE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11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840760" cy="864096"/>
          </a:xfrm>
        </p:spPr>
        <p:txBody>
          <a:bodyPr>
            <a:normAutofit/>
          </a:bodyPr>
          <a:lstStyle/>
          <a:p>
            <a:r>
              <a:rPr lang="en-GB" sz="3200" dirty="0" smtClean="0"/>
              <a:t>RF Performance 2012: no limits</a:t>
            </a:r>
            <a:endParaRPr lang="en-GB" sz="3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520954" cy="5222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71687" y="2564904"/>
            <a:ext cx="17007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T. Mastoridis: Evian 2012</a:t>
            </a:r>
            <a:endParaRPr lang="en-GB" sz="12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June 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RF Power Generation         EJ: High Energy Synchrotrons</a:t>
            </a:r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96283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840760" cy="864096"/>
          </a:xfrm>
        </p:spPr>
        <p:txBody>
          <a:bodyPr>
            <a:normAutofit/>
          </a:bodyPr>
          <a:lstStyle/>
          <a:p>
            <a:r>
              <a:rPr lang="en-GB" sz="3200" dirty="0" smtClean="0"/>
              <a:t>Performance 2012: steps ahead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044599" y="5926250"/>
            <a:ext cx="17007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T. Mastoridis: Evian 2012</a:t>
            </a:r>
            <a:endParaRPr lang="en-GB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49" y="1312641"/>
            <a:ext cx="8517266" cy="4492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June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RF Power Generation         EJ: High Energy Synchrotrons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1630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19562"/>
            <a:ext cx="8494561" cy="5519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840760" cy="864096"/>
          </a:xfrm>
        </p:spPr>
        <p:txBody>
          <a:bodyPr>
            <a:normAutofit/>
          </a:bodyPr>
          <a:lstStyle/>
          <a:p>
            <a:r>
              <a:rPr lang="en-GB" sz="3200" dirty="0" smtClean="0"/>
              <a:t>Improvements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063847" y="3779237"/>
            <a:ext cx="17007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T. Mastoridis: Evian 2012</a:t>
            </a:r>
            <a:endParaRPr lang="en-GB" sz="1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June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RF Power Generation         EJ: High Energy Synchrotrons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9830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72" y="920100"/>
            <a:ext cx="8068668" cy="5349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840760" cy="864096"/>
          </a:xfrm>
        </p:spPr>
        <p:txBody>
          <a:bodyPr>
            <a:normAutofit/>
          </a:bodyPr>
          <a:lstStyle/>
          <a:p>
            <a:r>
              <a:rPr lang="en-GB" sz="3200" dirty="0" smtClean="0"/>
              <a:t>Performance 2012: fault summary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831653" y="6024789"/>
            <a:ext cx="17007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T. Mastoridis: Evian 2012</a:t>
            </a:r>
            <a:endParaRPr lang="en-GB" sz="1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June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RF Power Generation         EJ: High Energy Synchrotrons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7112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72481"/>
            <a:ext cx="8494561" cy="4385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840760" cy="864096"/>
          </a:xfrm>
        </p:spPr>
        <p:txBody>
          <a:bodyPr>
            <a:normAutofit/>
          </a:bodyPr>
          <a:lstStyle/>
          <a:p>
            <a:r>
              <a:rPr lang="en-GB" sz="3200" dirty="0" smtClean="0"/>
              <a:t>Performance 2012: fault summary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044598" y="5178795"/>
            <a:ext cx="17007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T. Mastoridis: Evian 2012</a:t>
            </a:r>
            <a:endParaRPr lang="en-GB" sz="1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June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RF Power Generation         EJ: High Energy Synchrotrons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8528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1780887"/>
            <a:ext cx="8353622" cy="3004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840760" cy="864096"/>
          </a:xfrm>
        </p:spPr>
        <p:txBody>
          <a:bodyPr>
            <a:normAutofit/>
          </a:bodyPr>
          <a:lstStyle/>
          <a:p>
            <a:r>
              <a:rPr lang="en-GB" sz="3200" dirty="0" smtClean="0"/>
              <a:t>Preparing for after LS1 (2015):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903661" y="1790586"/>
            <a:ext cx="17007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T. Mastoridis: Evian 2012</a:t>
            </a:r>
            <a:endParaRPr lang="en-GB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2660069" y="1231186"/>
            <a:ext cx="3902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Getting ready for 6.5 TeV per beam: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RF Power Generation         EJ: High Energy Synchrotrons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81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2195839"/>
            <a:ext cx="8353622" cy="2231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840760" cy="864096"/>
          </a:xfrm>
        </p:spPr>
        <p:txBody>
          <a:bodyPr>
            <a:normAutofit/>
          </a:bodyPr>
          <a:lstStyle/>
          <a:p>
            <a:r>
              <a:rPr lang="en-GB" sz="3200" dirty="0" smtClean="0"/>
              <a:t>Preparing for after LS1 (2015):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914277" y="2200912"/>
            <a:ext cx="17007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T. Mastoridis: Evian 2012</a:t>
            </a:r>
            <a:endParaRPr lang="en-GB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2660069" y="1231186"/>
            <a:ext cx="4110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Getting ready for 25 ns bunch spacing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RF Power Generation         EJ: High Energy Synchrotrons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1327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Cavity set-point modulation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5604"/>
            <a:ext cx="8425631" cy="5395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44599" y="6341749"/>
            <a:ext cx="17007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T. Mastoridis: Evian 2012</a:t>
            </a:r>
            <a:endParaRPr lang="en-GB" sz="1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RF Power Generation         EJ: High Energy Synchrotrons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8738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very much!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June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RF Power Generation         EJ: High Energy Synchrotrons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8218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LHC RF System</a:t>
            </a:r>
            <a:endParaRPr lang="en-GB" dirty="0"/>
          </a:p>
        </p:txBody>
      </p:sp>
      <p:pic>
        <p:nvPicPr>
          <p:cNvPr id="5" name="Picture 7" descr="[Screenshot from the LHC Hardware Commissioning website showing the LHC ring is cold]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83968" y="908720"/>
            <a:ext cx="4788888" cy="3505200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512" y="1124744"/>
            <a:ext cx="7411640" cy="5184576"/>
          </a:xfrm>
          <a:prstGeom prst="rect">
            <a:avLst/>
          </a:prstGeom>
        </p:spPr>
        <p:txBody>
          <a:bodyPr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/>
            <a:r>
              <a:rPr lang="en-US" sz="1800" dirty="0" smtClean="0">
                <a:latin typeface="Helvetica" pitchFamily="34" charset="0"/>
              </a:rPr>
              <a:t>Two independent rings,</a:t>
            </a:r>
          </a:p>
          <a:p>
            <a:pPr marL="285750" indent="-285750"/>
            <a:r>
              <a:rPr lang="en-US" sz="1800" dirty="0" smtClean="0">
                <a:latin typeface="Helvetica" pitchFamily="34" charset="0"/>
              </a:rPr>
              <a:t>8 RF cavities per ring all installed at point4,</a:t>
            </a:r>
          </a:p>
          <a:p>
            <a:pPr marL="285750" indent="-285750"/>
            <a:r>
              <a:rPr lang="en-US" sz="1800" dirty="0" smtClean="0">
                <a:latin typeface="Helvetica" pitchFamily="34" charset="0"/>
              </a:rPr>
              <a:t>Klystrons and Cavity Controllers </a:t>
            </a:r>
            <a:br>
              <a:rPr lang="en-US" sz="1800" dirty="0" smtClean="0">
                <a:latin typeface="Helvetica" pitchFamily="34" charset="0"/>
              </a:rPr>
            </a:br>
            <a:r>
              <a:rPr lang="en-US" sz="1800" dirty="0" smtClean="0">
                <a:latin typeface="Helvetica" pitchFamily="34" charset="0"/>
              </a:rPr>
              <a:t>in a cavern ~150 m underground,</a:t>
            </a:r>
          </a:p>
          <a:p>
            <a:pPr marL="285750" indent="-285750" eaLnBrk="0" hangingPunct="0"/>
            <a:r>
              <a:rPr lang="en-US" sz="1800" dirty="0">
                <a:latin typeface="Arial" pitchFamily="34" charset="0"/>
                <a:cs typeface="Arial" pitchFamily="34" charset="0"/>
              </a:rPr>
              <a:t>100kV, 40A (ex-LEP) power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converter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located at the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surface,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285750" indent="-285750" eaLnBrk="0" hangingPunct="0"/>
            <a:r>
              <a:rPr lang="en-US" sz="1800" dirty="0">
                <a:latin typeface="Arial" pitchFamily="34" charset="0"/>
                <a:cs typeface="Arial" pitchFamily="34" charset="0"/>
              </a:rPr>
              <a:t>Klystron modulators, fast protection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systems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in four HV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bunkers,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285750" indent="-285750" eaLnBrk="0" hangingPunct="0"/>
            <a:r>
              <a:rPr lang="en-US" sz="1800" dirty="0">
                <a:latin typeface="Arial" pitchFamily="34" charset="0"/>
                <a:cs typeface="Arial" pitchFamily="34" charset="0"/>
              </a:rPr>
              <a:t>Sixteen 330 kW klystrons + circulators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RF ferrite loads in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UX45,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285750" indent="-285750" eaLnBrk="0" hangingPunct="0"/>
            <a:r>
              <a:rPr lang="en-US" sz="1800" dirty="0">
                <a:latin typeface="Arial" pitchFamily="34" charset="0"/>
                <a:cs typeface="Arial" pitchFamily="34" charset="0"/>
              </a:rPr>
              <a:t>Power control system based on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industrial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PLCs, plus a fast Interlock protection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system,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285750" indent="-285750" eaLnBrk="0" hangingPunct="0"/>
            <a:r>
              <a:rPr lang="en-US" sz="1800" dirty="0">
                <a:latin typeface="Arial" pitchFamily="34" charset="0"/>
                <a:cs typeface="Arial" pitchFamily="34" charset="0"/>
              </a:rPr>
              <a:t>WR2300 HH WG distribution system to individual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cavities,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285750" indent="-285750" eaLnBrk="0" hangingPunct="0"/>
            <a:r>
              <a:rPr lang="en-US" sz="1800" dirty="0">
                <a:latin typeface="Arial" pitchFamily="34" charset="0"/>
                <a:cs typeface="Arial" pitchFamily="34" charset="0"/>
              </a:rPr>
              <a:t>LLRF for Cavity Controllers in two Faraday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Cages,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285750" indent="-285750" eaLnBrk="0" hangingPunct="0"/>
            <a:r>
              <a:rPr lang="en-US" sz="1800" dirty="0">
                <a:latin typeface="Arial" pitchFamily="34" charset="0"/>
                <a:cs typeface="Arial" pitchFamily="34" charset="0"/>
              </a:rPr>
              <a:t>Beam Control equipment in a surface building in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SR4.</a:t>
            </a:r>
            <a:endParaRPr lang="en-US" sz="1800" dirty="0" smtClean="0">
              <a:latin typeface="Helvetica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June 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RF Power Generation         EJ: High Energy Synchrotrons</a:t>
            </a:r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</a:t>
            </a:fld>
            <a:endParaRPr kumimoji="0" lang="en-US"/>
          </a:p>
        </p:txBody>
      </p:sp>
      <p:sp>
        <p:nvSpPr>
          <p:cNvPr id="2" name="TextBox 1"/>
          <p:cNvSpPr txBox="1"/>
          <p:nvPr/>
        </p:nvSpPr>
        <p:spPr>
          <a:xfrm>
            <a:off x="7626672" y="6055141"/>
            <a:ext cx="876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O. Brunner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7635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LHC RF system</a:t>
            </a:r>
            <a:endParaRPr lang="en-GB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432" y="908721"/>
            <a:ext cx="4203006" cy="2276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 descr="IMG_1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431" y="3347068"/>
            <a:ext cx="4203008" cy="3152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908720"/>
            <a:ext cx="3629843" cy="2732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778297"/>
            <a:ext cx="3629843" cy="2721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June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RF Power Generation         EJ: High Energy Synchrotrons</a:t>
            </a:r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</a:t>
            </a:fld>
            <a:endParaRPr kumimoji="0" lang="en-US"/>
          </a:p>
        </p:txBody>
      </p:sp>
      <p:sp>
        <p:nvSpPr>
          <p:cNvPr id="11" name="TextBox 10"/>
          <p:cNvSpPr txBox="1"/>
          <p:nvPr/>
        </p:nvSpPr>
        <p:spPr>
          <a:xfrm>
            <a:off x="7911936" y="6499324"/>
            <a:ext cx="876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O. Brunner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1478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Klystrons</a:t>
            </a:r>
            <a:endParaRPr lang="en-GB" dirty="0"/>
          </a:p>
        </p:txBody>
      </p:sp>
      <p:pic>
        <p:nvPicPr>
          <p:cNvPr id="3" name="Picture 3" descr="P1010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196752"/>
            <a:ext cx="291465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323529" y="1050806"/>
            <a:ext cx="5010472" cy="2538220"/>
            <a:chOff x="554781" y="838200"/>
            <a:chExt cx="4779219" cy="2167869"/>
          </a:xfrm>
        </p:grpSpPr>
        <p:grpSp>
          <p:nvGrpSpPr>
            <p:cNvPr id="5" name="Group 4"/>
            <p:cNvGrpSpPr/>
            <p:nvPr/>
          </p:nvGrpSpPr>
          <p:grpSpPr>
            <a:xfrm>
              <a:off x="554781" y="838200"/>
              <a:ext cx="4779219" cy="2167869"/>
              <a:chOff x="173781" y="838200"/>
              <a:chExt cx="4779219" cy="2167869"/>
            </a:xfrm>
          </p:grpSpPr>
          <p:pic>
            <p:nvPicPr>
              <p:cNvPr id="7" name="Picture 4" descr="CAV3B1BI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09600" y="838200"/>
                <a:ext cx="4343400" cy="190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838200" y="2743200"/>
                <a:ext cx="3275463" cy="262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Klystron power sweep CW @ 400.8 MHz</a:t>
                </a:r>
              </a:p>
            </p:txBody>
          </p:sp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173781" y="914400"/>
                <a:ext cx="463598" cy="289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600" i="1" dirty="0">
                    <a:solidFill>
                      <a:schemeClr val="tx2"/>
                    </a:solidFill>
                    <a:latin typeface="Times" pitchFamily="18" charset="0"/>
                  </a:rPr>
                  <a:t>P</a:t>
                </a:r>
                <a:r>
                  <a:rPr lang="en-US" sz="1600" i="1" baseline="-25000" dirty="0">
                    <a:solidFill>
                      <a:schemeClr val="tx2"/>
                    </a:solidFill>
                    <a:latin typeface="Times" pitchFamily="18" charset="0"/>
                  </a:rPr>
                  <a:t>out</a:t>
                </a:r>
              </a:p>
            </p:txBody>
          </p:sp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4114800" y="2667000"/>
                <a:ext cx="397851" cy="289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600" i="1" dirty="0">
                    <a:solidFill>
                      <a:schemeClr val="tx2"/>
                    </a:solidFill>
                    <a:latin typeface="Times" pitchFamily="18" charset="0"/>
                  </a:rPr>
                  <a:t>P</a:t>
                </a:r>
                <a:r>
                  <a:rPr lang="en-US" sz="1600" i="1" baseline="-25000" dirty="0">
                    <a:solidFill>
                      <a:schemeClr val="tx2"/>
                    </a:solidFill>
                    <a:latin typeface="Times" pitchFamily="18" charset="0"/>
                  </a:rPr>
                  <a:t>in</a:t>
                </a: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3200400" y="1905000"/>
                <a:ext cx="76200" cy="76200"/>
              </a:xfrm>
              <a:prstGeom prst="ellipse">
                <a:avLst/>
              </a:prstGeom>
              <a:noFill/>
              <a:ln w="31750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409700" marR="0" indent="-4953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 bwMode="auto">
              <a:xfrm rot="5400000" flipH="1" flipV="1">
                <a:off x="2895600" y="1676400"/>
                <a:ext cx="609600" cy="609600"/>
              </a:xfrm>
              <a:prstGeom prst="straightConnector1">
                <a:avLst/>
              </a:prstGeom>
              <a:noFill/>
              <a:ln w="22225" cap="flat" cmpd="sng" algn="ctr">
                <a:solidFill>
                  <a:srgbClr val="FF3300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sp>
            <p:nvSpPr>
              <p:cNvPr id="13" name="TextBox 12"/>
              <p:cNvSpPr txBox="1"/>
              <p:nvPr/>
            </p:nvSpPr>
            <p:spPr>
              <a:xfrm>
                <a:off x="1609578" y="1619180"/>
                <a:ext cx="1514034" cy="3824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FF0000"/>
                    </a:solidFill>
                  </a:rPr>
                  <a:t>Operating  point</a:t>
                </a:r>
              </a:p>
              <a:p>
                <a:r>
                  <a:rPr lang="en-GB" sz="1050" dirty="0" smtClean="0">
                    <a:solidFill>
                      <a:srgbClr val="FF0000"/>
                    </a:solidFill>
                  </a:rPr>
                  <a:t>≈</a:t>
                </a:r>
                <a:r>
                  <a:rPr lang="en-GB" sz="1050" dirty="0" smtClean="0"/>
                  <a:t> </a:t>
                </a:r>
                <a:r>
                  <a:rPr lang="en-US" sz="1050" dirty="0" smtClean="0">
                    <a:solidFill>
                      <a:srgbClr val="FF0000"/>
                    </a:solidFill>
                  </a:rPr>
                  <a:t>-1.5dB below saturation</a:t>
                </a:r>
                <a:endParaRPr lang="en-US" sz="105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 bwMode="auto">
              <a:xfrm rot="5400000">
                <a:off x="3314700" y="1714500"/>
                <a:ext cx="5334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" name="Rectangle 14"/>
              <p:cNvSpPr/>
              <p:nvPr/>
            </p:nvSpPr>
            <p:spPr bwMode="auto">
              <a:xfrm>
                <a:off x="4191000" y="838200"/>
                <a:ext cx="762000" cy="1905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409700" marR="0" indent="-4953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962400" y="1371600"/>
              <a:ext cx="116730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rgbClr val="FF0000"/>
                  </a:solidFill>
                </a:rPr>
                <a:t>Clamped (SWAP)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61292" y="3589026"/>
            <a:ext cx="6373861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1 klystron per cavity</a:t>
            </a:r>
          </a:p>
          <a:p>
            <a:pPr marL="342900" lvl="2" indent="-342900"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330 kW max (58 kV, 8.4 A)</a:t>
            </a:r>
          </a:p>
          <a:p>
            <a:pPr marL="342900" lvl="2" indent="-342900"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130 ns group delay (~ 10 MHz BW)</a:t>
            </a:r>
          </a:p>
          <a:p>
            <a:pPr marL="342900" lvl="2" indent="-342900"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CW gain 39 dB @ 200 kW, 36 dB @ 300 kW</a:t>
            </a:r>
          </a:p>
          <a:p>
            <a:pPr marL="342900" lvl="2" indent="-342900"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 operation ≈ 200 kW CW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21 klystrons @ CERN, 16 in operation</a:t>
            </a:r>
          </a:p>
          <a:p>
            <a:pPr marL="3429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Klystrons had problems with boilers – now replaced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17" name="Picture 3" descr="G:\Departments\AB\Groups\RF\Sections\MK\pictures\2007\klystron collectors\broken klystron\Dsc0059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5614" y="5229200"/>
            <a:ext cx="1849188" cy="1385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June 2013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RF Power Generation         EJ: High Energy Synchrotrons</a:t>
            </a:r>
            <a:endParaRPr kumimoji="0"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4</a:t>
            </a:fld>
            <a:endParaRPr kumimoji="0" lang="en-US"/>
          </a:p>
        </p:txBody>
      </p:sp>
      <p:sp>
        <p:nvSpPr>
          <p:cNvPr id="21" name="TextBox 20"/>
          <p:cNvSpPr txBox="1"/>
          <p:nvPr/>
        </p:nvSpPr>
        <p:spPr>
          <a:xfrm>
            <a:off x="6118187" y="6326980"/>
            <a:ext cx="876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O. Brunner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56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Circulators, Loads, WG’s</a:t>
            </a:r>
            <a:endParaRPr lang="en-GB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200" y="980728"/>
            <a:ext cx="5287888" cy="4495800"/>
          </a:xfrm>
          <a:prstGeom prst="rect">
            <a:avLst/>
          </a:prstGeom>
        </p:spPr>
        <p:txBody>
          <a:bodyPr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70916" indent="-342900">
              <a:lnSpc>
                <a:spcPct val="8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1 circulator per cavity</a:t>
            </a:r>
          </a:p>
          <a:p>
            <a:pPr marL="754380" lvl="1" indent="-342900">
              <a:lnSpc>
                <a:spcPct val="8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330 kW max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754380" lvl="1" indent="-342900">
              <a:lnSpc>
                <a:spcPct val="8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60 ns group delay</a:t>
            </a:r>
          </a:p>
          <a:p>
            <a:pPr marL="754380" lvl="1" indent="-342900">
              <a:lnSpc>
                <a:spcPct val="8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Circulator equipped with temperature control system</a:t>
            </a:r>
          </a:p>
          <a:p>
            <a:pPr marL="1056132" lvl="2" indent="-342900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Affects the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Q</a:t>
            </a:r>
            <a:r>
              <a:rPr lang="en-US" i="1" baseline="-25000" dirty="0" err="1" smtClean="0">
                <a:latin typeface="Arial" pitchFamily="34" charset="0"/>
                <a:cs typeface="Arial" pitchFamily="34" charset="0"/>
              </a:rPr>
              <a:t>ext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the cavity</a:t>
            </a:r>
          </a:p>
          <a:p>
            <a:pPr marL="470916" indent="-342900">
              <a:lnSpc>
                <a:spcPct val="80000"/>
              </a:lnSpc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470916" indent="-342900">
              <a:lnSpc>
                <a:spcPct val="8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1 RF ferrite load per circulator</a:t>
            </a:r>
          </a:p>
          <a:p>
            <a:pPr marL="754380" lvl="1" indent="-342900">
              <a:lnSpc>
                <a:spcPct val="8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330 kW CW</a:t>
            </a:r>
          </a:p>
          <a:p>
            <a:pPr marL="754380" lvl="1" indent="-342900">
              <a:lnSpc>
                <a:spcPct val="8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RF loads reflection &lt; -28 dB </a:t>
            </a:r>
          </a:p>
          <a:p>
            <a:pPr marL="470916" indent="-342900">
              <a:lnSpc>
                <a:spcPct val="80000"/>
              </a:lnSpc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470916" indent="-342900">
              <a:lnSpc>
                <a:spcPct val="8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Wave guide system</a:t>
            </a:r>
          </a:p>
          <a:p>
            <a:pPr marL="754380" lvl="1" indent="-342900">
              <a:lnSpc>
                <a:spcPct val="8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WR2300 HH</a:t>
            </a:r>
          </a:p>
          <a:p>
            <a:pPr marL="754380" lvl="1" indent="-342900">
              <a:lnSpc>
                <a:spcPct val="8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Length: 15 to 30 meters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429000"/>
            <a:ext cx="4321671" cy="303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6435" y="971600"/>
            <a:ext cx="2031874" cy="3454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June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RF Power Generation         EJ: High Energy Synchrotrons</a:t>
            </a:r>
            <a:endParaRPr kumimoji="0"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5</a:t>
            </a:fld>
            <a:endParaRPr kumimoji="0" lang="en-US"/>
          </a:p>
        </p:txBody>
      </p:sp>
      <p:sp>
        <p:nvSpPr>
          <p:cNvPr id="9" name="TextBox 8"/>
          <p:cNvSpPr txBox="1"/>
          <p:nvPr/>
        </p:nvSpPr>
        <p:spPr>
          <a:xfrm>
            <a:off x="7626672" y="6055141"/>
            <a:ext cx="876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O. Brunner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60370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Cavities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 txBox="1">
                <a:spLocks noChangeArrowheads="1"/>
              </p:cNvSpPr>
              <p:nvPr/>
            </p:nvSpPr>
            <p:spPr>
              <a:xfrm>
                <a:off x="228600" y="3733800"/>
                <a:ext cx="8686800" cy="2743200"/>
              </a:xfrm>
              <a:prstGeom prst="rect">
                <a:avLst/>
              </a:prstGeom>
            </p:spPr>
            <p:txBody>
              <a:bodyPr/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r>
                  <a:rPr lang="en-US" sz="2000" dirty="0" smtClean="0">
                    <a:solidFill>
                      <a:srgbClr val="FF0000"/>
                    </a:solidFill>
                    <a:cs typeface="Arial" pitchFamily="34" charset="0"/>
                  </a:rPr>
                  <a:t>8 RF cavities per ring at 400.790 MHz</a:t>
                </a:r>
                <a:r>
                  <a:rPr lang="en-US" sz="2000" dirty="0" smtClean="0">
                    <a:cs typeface="Arial" pitchFamily="34" charset="0"/>
                  </a:rPr>
                  <a:t>:</a:t>
                </a:r>
              </a:p>
              <a:p>
                <a:pPr lvl="1"/>
                <a:r>
                  <a:rPr lang="en-US" sz="2000" dirty="0" smtClean="0">
                    <a:cs typeface="Arial" pitchFamily="34" charset="0"/>
                  </a:rPr>
                  <a:t>Super Conducting Standing Wave Cavities, single-cell,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000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/>
                            <a:cs typeface="Arial" pitchFamily="34" charset="0"/>
                          </a:rPr>
                          <m:t>𝑅</m:t>
                        </m:r>
                      </m:num>
                      <m:den>
                        <m:r>
                          <a:rPr lang="en-GB" sz="2000" b="0" i="1" smtClean="0">
                            <a:latin typeface="Cambria Math"/>
                            <a:cs typeface="Arial" pitchFamily="34" charset="0"/>
                          </a:rPr>
                          <m:t>𝑄</m:t>
                        </m:r>
                        <m:r>
                          <a:rPr lang="en-GB" sz="2000" b="0" i="1" smtClean="0">
                            <a:latin typeface="Cambria Math"/>
                            <a:cs typeface="Arial" pitchFamily="34" charset="0"/>
                          </a:rPr>
                          <m:t>=45 </m:t>
                        </m:r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Ω</m:t>
                        </m:r>
                      </m:den>
                    </m:f>
                  </m:oMath>
                </a14:m>
                <a:r>
                  <a:rPr lang="en-US" sz="2000" dirty="0" smtClean="0">
                    <a:cs typeface="Arial" pitchFamily="34" charset="0"/>
                  </a:rPr>
                  <a:t>, 6 MV/m nominal</a:t>
                </a:r>
              </a:p>
              <a:p>
                <a:pPr lvl="1"/>
                <a:r>
                  <a:rPr lang="en-US" sz="2000" dirty="0" smtClean="0">
                    <a:solidFill>
                      <a:srgbClr val="FF3300"/>
                    </a:solidFill>
                    <a:cs typeface="Arial" pitchFamily="34" charset="0"/>
                  </a:rPr>
                  <a:t>Equipped with movable Main Coupler (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3300"/>
                        </a:solidFill>
                        <a:latin typeface="Cambria Math"/>
                        <a:cs typeface="Arial" pitchFamily="34" charset="0"/>
                      </a:rPr>
                      <m:t>20,000&lt; </m:t>
                    </m:r>
                    <m:sSub>
                      <m:sSubPr>
                        <m:ctrlPr>
                          <a:rPr lang="en-GB" sz="2000" b="0" i="1" smtClean="0">
                            <a:solidFill>
                              <a:srgbClr val="FF33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rgbClr val="FF3300"/>
                            </a:solidFill>
                            <a:latin typeface="Cambria Math"/>
                            <a:cs typeface="Arial" pitchFamily="34" charset="0"/>
                          </a:rPr>
                          <m:t>𝑄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rgbClr val="FF3300"/>
                            </a:solidFill>
                            <a:latin typeface="Cambria Math"/>
                            <a:cs typeface="Arial" pitchFamily="34" charset="0"/>
                          </a:rPr>
                          <m:t>𝐿</m:t>
                        </m:r>
                      </m:sub>
                    </m:sSub>
                    <m:r>
                      <a:rPr lang="en-GB" sz="2000" b="0" i="1" smtClean="0">
                        <a:solidFill>
                          <a:srgbClr val="FF3300"/>
                        </a:solidFill>
                        <a:latin typeface="Cambria Math"/>
                        <a:cs typeface="Arial" pitchFamily="34" charset="0"/>
                      </a:rPr>
                      <m:t>&lt;180,000</m:t>
                    </m:r>
                  </m:oMath>
                </a14:m>
                <a:r>
                  <a:rPr lang="en-US" sz="2000" dirty="0" smtClean="0">
                    <a:solidFill>
                      <a:srgbClr val="FF3300"/>
                    </a:solidFill>
                    <a:cs typeface="Arial" pitchFamily="34" charset="0"/>
                  </a:rPr>
                  <a:t>)</a:t>
                </a:r>
              </a:p>
              <a:p>
                <a:pPr lvl="1"/>
                <a:r>
                  <a:rPr lang="en-US" sz="2000" dirty="0" smtClean="0">
                    <a:cs typeface="Arial" pitchFamily="34" charset="0"/>
                  </a:rPr>
                  <a:t>Mechanical Tuner range = 100 kHz </a:t>
                </a:r>
              </a:p>
              <a:p>
                <a:r>
                  <a:rPr lang="en-US" sz="2000" dirty="0" smtClean="0">
                    <a:cs typeface="Arial" pitchFamily="34" charset="0"/>
                  </a:rPr>
                  <a:t>4 spare cavities assembled in a cryomodule + 1 spare cavity</a:t>
                </a:r>
              </a:p>
              <a:p>
                <a:r>
                  <a:rPr lang="en-US" sz="2000" dirty="0" smtClean="0">
                    <a:solidFill>
                      <a:srgbClr val="FF0000"/>
                    </a:solidFill>
                    <a:cs typeface="Arial" pitchFamily="34" charset="0"/>
                  </a:rPr>
                  <a:t>more new spare cavities/cryomodule shall be built in the next years</a:t>
                </a:r>
              </a:p>
              <a:p>
                <a:endParaRPr lang="en-US" sz="2000" dirty="0" smtClean="0">
                  <a:solidFill>
                    <a:srgbClr val="FF0000"/>
                  </a:solidFill>
                  <a:cs typeface="Arial" pitchFamily="34" charset="0"/>
                </a:endParaRPr>
              </a:p>
              <a:p>
                <a:endParaRPr lang="en-US" sz="2000" dirty="0" smtClean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733800"/>
                <a:ext cx="8686800" cy="2743200"/>
              </a:xfrm>
              <a:prstGeom prst="rect">
                <a:avLst/>
              </a:prstGeom>
              <a:blipFill rotWithShape="1">
                <a:blip r:embed="rId2"/>
                <a:stretch>
                  <a:fillRect t="-2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6"/>
          <p:cNvPicPr>
            <a:picLocks noChangeAspect="1" noChangeArrowheads="1"/>
          </p:cNvPicPr>
          <p:nvPr/>
        </p:nvPicPr>
        <p:blipFill rotWithShape="1">
          <a:blip r:embed="rId3" cstate="print"/>
          <a:srcRect t="9407" b="20921"/>
          <a:stretch/>
        </p:blipFill>
        <p:spPr>
          <a:xfrm>
            <a:off x="1907704" y="908721"/>
            <a:ext cx="5328592" cy="2784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June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RF Power Generation         EJ: High Energy Synchrotrons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6</a:t>
            </a:fld>
            <a:endParaRPr kumimoji="0" lang="en-US"/>
          </a:p>
        </p:txBody>
      </p:sp>
      <p:sp>
        <p:nvSpPr>
          <p:cNvPr id="8" name="TextBox 7"/>
          <p:cNvSpPr txBox="1"/>
          <p:nvPr/>
        </p:nvSpPr>
        <p:spPr>
          <a:xfrm>
            <a:off x="7884368" y="908721"/>
            <a:ext cx="876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O. Brunner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74636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Planned module swap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131"/>
            <a:ext cx="8569647" cy="5209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June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RF Power Generation         EJ: High Energy Synchrotrons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7</a:t>
            </a:fld>
            <a:endParaRPr kumimoji="0" lang="en-US"/>
          </a:p>
        </p:txBody>
      </p:sp>
      <p:sp>
        <p:nvSpPr>
          <p:cNvPr id="7" name="TextBox 6"/>
          <p:cNvSpPr txBox="1"/>
          <p:nvPr/>
        </p:nvSpPr>
        <p:spPr>
          <a:xfrm>
            <a:off x="7119685" y="1178881"/>
            <a:ext cx="17007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T. Mastoridis: Evian 2012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352947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LLRF System</a:t>
            </a:r>
            <a:endParaRPr lang="en-GB" dirty="0"/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/>
        </p:nvGraphicFramePr>
        <p:xfrm>
          <a:off x="76200" y="1066800"/>
          <a:ext cx="8955088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Visio" r:id="rId3" imgW="14806851" imgH="8063508" progId="Visio.Drawing.11">
                  <p:embed/>
                </p:oleObj>
              </mc:Choice>
              <mc:Fallback>
                <p:oleObj name="Visio" r:id="rId3" imgW="14806851" imgH="8063508" progId="Visio.Drawing.11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066800"/>
                        <a:ext cx="8955088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RF Power Generation         EJ: High Energy Synchrotrons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07450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581528" cy="5760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LHC performance 2012</a:t>
            </a:r>
            <a:endParaRPr lang="en-GB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83506"/>
            <a:ext cx="7469832" cy="560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D1060-312C-405B-B36F-C7B938018C2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034007" y="6071600"/>
            <a:ext cx="1488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S. Myers, EuCARD13</a:t>
            </a:r>
            <a:endParaRPr lang="en-GB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454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13"/>
    </mc:Choice>
    <mc:Fallback xmlns="">
      <p:transition spd="slow" advTm="16013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.1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-RF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BE-RF</Template>
  <TotalTime>356</TotalTime>
  <Words>628</Words>
  <Application>Microsoft Office PowerPoint</Application>
  <PresentationFormat>On-screen Show (4:3)</PresentationFormat>
  <Paragraphs>137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BE-RF</vt:lpstr>
      <vt:lpstr>Visio</vt:lpstr>
      <vt:lpstr>High Energy Proton Synchrotrons</vt:lpstr>
      <vt:lpstr>The LHC RF System</vt:lpstr>
      <vt:lpstr>The LHC RF system</vt:lpstr>
      <vt:lpstr>The Klystrons</vt:lpstr>
      <vt:lpstr>Circulators, Loads, WG’s</vt:lpstr>
      <vt:lpstr>The Cavities</vt:lpstr>
      <vt:lpstr>Planned module swap</vt:lpstr>
      <vt:lpstr>LLRF System</vt:lpstr>
      <vt:lpstr>LHC performance 2012</vt:lpstr>
      <vt:lpstr>RF Performance 2012: no limits</vt:lpstr>
      <vt:lpstr>Performance 2012: steps ahead</vt:lpstr>
      <vt:lpstr>Improvements</vt:lpstr>
      <vt:lpstr>Performance 2012: fault summary</vt:lpstr>
      <vt:lpstr>Performance 2012: fault summary</vt:lpstr>
      <vt:lpstr>Preparing for after LS1 (2015):</vt:lpstr>
      <vt:lpstr>Preparing for after LS1 (2015):</vt:lpstr>
      <vt:lpstr>Cavity set-point modulation</vt:lpstr>
      <vt:lpstr>Thank you very much!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Erk Jensen</dc:creator>
  <cp:lastModifiedBy>Erk Jensen</cp:lastModifiedBy>
  <cp:revision>13</cp:revision>
  <dcterms:created xsi:type="dcterms:W3CDTF">2013-06-16T05:55:12Z</dcterms:created>
  <dcterms:modified xsi:type="dcterms:W3CDTF">2013-06-17T12:25:09Z</dcterms:modified>
</cp:coreProperties>
</file>