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4" r:id="rId1"/>
  </p:sldMasterIdLst>
  <p:notesMasterIdLst>
    <p:notesMasterId r:id="rId35"/>
  </p:notesMasterIdLst>
  <p:sldIdLst>
    <p:sldId id="256" r:id="rId2"/>
    <p:sldId id="258" r:id="rId3"/>
    <p:sldId id="257" r:id="rId4"/>
    <p:sldId id="259" r:id="rId5"/>
    <p:sldId id="277" r:id="rId6"/>
    <p:sldId id="351" r:id="rId7"/>
    <p:sldId id="324" r:id="rId8"/>
    <p:sldId id="264" r:id="rId9"/>
    <p:sldId id="317" r:id="rId10"/>
    <p:sldId id="353" r:id="rId11"/>
    <p:sldId id="319" r:id="rId12"/>
    <p:sldId id="312" r:id="rId13"/>
    <p:sldId id="350" r:id="rId14"/>
    <p:sldId id="307" r:id="rId15"/>
    <p:sldId id="308" r:id="rId16"/>
    <p:sldId id="322" r:id="rId17"/>
    <p:sldId id="309" r:id="rId18"/>
    <p:sldId id="310" r:id="rId19"/>
    <p:sldId id="314" r:id="rId20"/>
    <p:sldId id="294" r:id="rId21"/>
    <p:sldId id="297" r:id="rId22"/>
    <p:sldId id="334" r:id="rId23"/>
    <p:sldId id="336" r:id="rId24"/>
    <p:sldId id="288" r:id="rId25"/>
    <p:sldId id="289" r:id="rId26"/>
    <p:sldId id="290" r:id="rId27"/>
    <p:sldId id="326" r:id="rId28"/>
    <p:sldId id="328" r:id="rId29"/>
    <p:sldId id="344" r:id="rId30"/>
    <p:sldId id="348" r:id="rId31"/>
    <p:sldId id="352" r:id="rId32"/>
    <p:sldId id="347" r:id="rId33"/>
    <p:sldId id="34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05" autoAdjust="0"/>
    <p:restoredTop sz="94660"/>
  </p:normalViewPr>
  <p:slideViewPr>
    <p:cSldViewPr>
      <p:cViewPr varScale="1">
        <p:scale>
          <a:sx n="88" d="100"/>
          <a:sy n="88" d="100"/>
        </p:scale>
        <p:origin x="-17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err="1" smtClean="0"/>
              <a:t>Tetrodes</a:t>
            </a:r>
            <a:r>
              <a:rPr lang="en-GB" dirty="0" smtClean="0"/>
              <a:t> &amp; </a:t>
            </a:r>
            <a:r>
              <a:rPr lang="en-GB" dirty="0" err="1" smtClean="0"/>
              <a:t>Diacrodes</a:t>
            </a:r>
            <a:r>
              <a:rPr lang="en-GB" baseline="0" dirty="0" smtClean="0"/>
              <a:t> a</a:t>
            </a:r>
            <a:r>
              <a:rPr lang="en-GB" dirty="0" smtClean="0"/>
              <a:t>vailable from industry</a:t>
            </a:r>
            <a:endParaRPr lang="en-GB" dirty="0"/>
          </a:p>
        </c:rich>
      </c:tx>
      <c:layout>
        <c:manualLayout>
          <c:xMode val="edge"/>
          <c:yMode val="edge"/>
          <c:x val="0.23098261154855643"/>
          <c:y val="2.89922124330173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9164479440071"/>
          <c:y val="0.12406859663994715"/>
          <c:w val="0.84798086176727905"/>
          <c:h val="0.704692058568834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peak &lt; 1 ms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5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352</c:v>
                </c:pt>
                <c:pt idx="26">
                  <c:v>352</c:v>
                </c:pt>
                <c:pt idx="27">
                  <c:v>400</c:v>
                </c:pt>
                <c:pt idx="28">
                  <c:v>400</c:v>
                </c:pt>
                <c:pt idx="29">
                  <c:v>450</c:v>
                </c:pt>
                <c:pt idx="30">
                  <c:v>450</c:v>
                </c:pt>
              </c:numCache>
            </c:numRef>
          </c:xVal>
          <c:yVal>
            <c:numRef>
              <c:f>Sheet1!$B$2:$B$32</c:f>
              <c:numCache>
                <c:formatCode>General</c:formatCode>
                <c:ptCount val="31"/>
                <c:pt idx="0">
                  <c:v>1000</c:v>
                </c:pt>
                <c:pt idx="3">
                  <c:v>700</c:v>
                </c:pt>
                <c:pt idx="4">
                  <c:v>500</c:v>
                </c:pt>
                <c:pt idx="5">
                  <c:v>1500</c:v>
                </c:pt>
                <c:pt idx="7">
                  <c:v>500</c:v>
                </c:pt>
                <c:pt idx="8">
                  <c:v>4000</c:v>
                </c:pt>
                <c:pt idx="12">
                  <c:v>600</c:v>
                </c:pt>
                <c:pt idx="13">
                  <c:v>1000</c:v>
                </c:pt>
                <c:pt idx="15">
                  <c:v>1000</c:v>
                </c:pt>
                <c:pt idx="17">
                  <c:v>120</c:v>
                </c:pt>
                <c:pt idx="18">
                  <c:v>2500</c:v>
                </c:pt>
                <c:pt idx="20">
                  <c:v>500</c:v>
                </c:pt>
                <c:pt idx="23">
                  <c:v>3000</c:v>
                </c:pt>
                <c:pt idx="24">
                  <c:v>120</c:v>
                </c:pt>
                <c:pt idx="26">
                  <c:v>200</c:v>
                </c:pt>
                <c:pt idx="27">
                  <c:v>30</c:v>
                </c:pt>
                <c:pt idx="28">
                  <c:v>100</c:v>
                </c:pt>
                <c:pt idx="29">
                  <c:v>15</c:v>
                </c:pt>
                <c:pt idx="30">
                  <c:v>200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CW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5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352</c:v>
                </c:pt>
                <c:pt idx="26">
                  <c:v>352</c:v>
                </c:pt>
                <c:pt idx="27">
                  <c:v>400</c:v>
                </c:pt>
                <c:pt idx="28">
                  <c:v>400</c:v>
                </c:pt>
                <c:pt idx="29">
                  <c:v>450</c:v>
                </c:pt>
                <c:pt idx="30">
                  <c:v>450</c:v>
                </c:pt>
              </c:numCache>
            </c:numRef>
          </c:xVal>
          <c:yVal>
            <c:numRef>
              <c:f>Sheet1!$C$2:$C$32</c:f>
              <c:numCache>
                <c:formatCode>General</c:formatCode>
                <c:ptCount val="31"/>
                <c:pt idx="1">
                  <c:v>750</c:v>
                </c:pt>
                <c:pt idx="2">
                  <c:v>700</c:v>
                </c:pt>
                <c:pt idx="3">
                  <c:v>400</c:v>
                </c:pt>
                <c:pt idx="4">
                  <c:v>300</c:v>
                </c:pt>
                <c:pt idx="6">
                  <c:v>150</c:v>
                </c:pt>
                <c:pt idx="8">
                  <c:v>1500</c:v>
                </c:pt>
                <c:pt idx="9">
                  <c:v>2000</c:v>
                </c:pt>
                <c:pt idx="10">
                  <c:v>1500</c:v>
                </c:pt>
                <c:pt idx="11">
                  <c:v>2000</c:v>
                </c:pt>
                <c:pt idx="12">
                  <c:v>100</c:v>
                </c:pt>
                <c:pt idx="14">
                  <c:v>100</c:v>
                </c:pt>
                <c:pt idx="16">
                  <c:v>1700</c:v>
                </c:pt>
                <c:pt idx="19">
                  <c:v>60</c:v>
                </c:pt>
                <c:pt idx="20">
                  <c:v>200</c:v>
                </c:pt>
                <c:pt idx="21">
                  <c:v>60</c:v>
                </c:pt>
                <c:pt idx="22">
                  <c:v>450</c:v>
                </c:pt>
                <c:pt idx="25">
                  <c:v>40</c:v>
                </c:pt>
                <c:pt idx="27">
                  <c:v>20</c:v>
                </c:pt>
                <c:pt idx="28">
                  <c:v>60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Sheet1!$A$2:$A$32</c:f>
              <c:numCache>
                <c:formatCode>General</c:formatCode>
                <c:ptCount val="31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352</c:v>
                </c:pt>
                <c:pt idx="26">
                  <c:v>352</c:v>
                </c:pt>
                <c:pt idx="27">
                  <c:v>400</c:v>
                </c:pt>
                <c:pt idx="28">
                  <c:v>400</c:v>
                </c:pt>
                <c:pt idx="29">
                  <c:v>450</c:v>
                </c:pt>
                <c:pt idx="30">
                  <c:v>450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382464"/>
        <c:axId val="131052672"/>
      </c:scatterChart>
      <c:valAx>
        <c:axId val="130382464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Frequency MHz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1052672"/>
        <c:crosses val="autoZero"/>
        <c:crossBetween val="midCat"/>
      </c:valAx>
      <c:valAx>
        <c:axId val="131052672"/>
        <c:scaling>
          <c:logBase val="10"/>
          <c:orientation val="minMax"/>
          <c:min val="10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Power kW per single tube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0382464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0545789588801397"/>
          <c:y val="0.21956635716275055"/>
          <c:w val="0.16569499125109363"/>
          <c:h val="0.163747977774159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9141923298845"/>
          <c:y val="6.2959457038629402E-2"/>
          <c:w val="0.86304937892205524"/>
          <c:h val="0.75380044459644324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1 kW transistor unit : ηaverage = 50 %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5"/>
            <c:bubble3D val="0"/>
          </c:dPt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45</c:v>
                </c:pt>
                <c:pt idx="2">
                  <c:v>51</c:v>
                </c:pt>
                <c:pt idx="3">
                  <c:v>58</c:v>
                </c:pt>
                <c:pt idx="4">
                  <c:v>65</c:v>
                </c:pt>
                <c:pt idx="5">
                  <c:v>73</c:v>
                </c:pt>
                <c:pt idx="6">
                  <c:v>81</c:v>
                </c:pt>
                <c:pt idx="7">
                  <c:v>90</c:v>
                </c:pt>
                <c:pt idx="8">
                  <c:v>97</c:v>
                </c:pt>
                <c:pt idx="9">
                  <c:v>100</c:v>
                </c:pt>
                <c:pt idx="11">
                  <c:v>0</c:v>
                </c:pt>
                <c:pt idx="12">
                  <c:v>2</c:v>
                </c:pt>
                <c:pt idx="13">
                  <c:v>15</c:v>
                </c:pt>
                <c:pt idx="14">
                  <c:v>30</c:v>
                </c:pt>
                <c:pt idx="15">
                  <c:v>46</c:v>
                </c:pt>
                <c:pt idx="16">
                  <c:v>61</c:v>
                </c:pt>
                <c:pt idx="17">
                  <c:v>76</c:v>
                </c:pt>
                <c:pt idx="18">
                  <c:v>92</c:v>
                </c:pt>
                <c:pt idx="19">
                  <c:v>100</c:v>
                </c:pt>
                <c:pt idx="21">
                  <c:v>0</c:v>
                </c:pt>
                <c:pt idx="22">
                  <c:v>12</c:v>
                </c:pt>
                <c:pt idx="23">
                  <c:v>25</c:v>
                </c:pt>
                <c:pt idx="24">
                  <c:v>37</c:v>
                </c:pt>
                <c:pt idx="25">
                  <c:v>50</c:v>
                </c:pt>
                <c:pt idx="26">
                  <c:v>62</c:v>
                </c:pt>
                <c:pt idx="27">
                  <c:v>75</c:v>
                </c:pt>
                <c:pt idx="28">
                  <c:v>87</c:v>
                </c:pt>
                <c:pt idx="29">
                  <c:v>100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11">
                  <c:v>0</c:v>
                </c:pt>
                <c:pt idx="12">
                  <c:v>11.2144016526487</c:v>
                </c:pt>
                <c:pt idx="13">
                  <c:v>29.643331436160114</c:v>
                </c:pt>
                <c:pt idx="14">
                  <c:v>41.674306956275309</c:v>
                </c:pt>
                <c:pt idx="15">
                  <c:v>50.990576941381235</c:v>
                </c:pt>
                <c:pt idx="16">
                  <c:v>58.546124100219252</c:v>
                </c:pt>
                <c:pt idx="17">
                  <c:v>65.141657047415308</c:v>
                </c:pt>
                <c:pt idx="18">
                  <c:v>70.681201863156488</c:v>
                </c:pt>
                <c:pt idx="19">
                  <c:v>72.417266058807272</c:v>
                </c:pt>
              </c:numCache>
            </c:numRef>
          </c:y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140 kW tetrode : ηaverage = 47 %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dPt>
            <c:idx val="20"/>
            <c:bubble3D val="0"/>
          </c:dPt>
          <c:xVal>
            <c:numRef>
              <c:f>Sheet1!$A$2:$A$31</c:f>
              <c:numCache>
                <c:formatCode>General</c:formatCode>
                <c:ptCount val="30"/>
                <c:pt idx="0">
                  <c:v>0</c:v>
                </c:pt>
                <c:pt idx="1">
                  <c:v>45</c:v>
                </c:pt>
                <c:pt idx="2">
                  <c:v>51</c:v>
                </c:pt>
                <c:pt idx="3">
                  <c:v>58</c:v>
                </c:pt>
                <c:pt idx="4">
                  <c:v>65</c:v>
                </c:pt>
                <c:pt idx="5">
                  <c:v>73</c:v>
                </c:pt>
                <c:pt idx="6">
                  <c:v>81</c:v>
                </c:pt>
                <c:pt idx="7">
                  <c:v>90</c:v>
                </c:pt>
                <c:pt idx="8">
                  <c:v>97</c:v>
                </c:pt>
                <c:pt idx="9">
                  <c:v>100</c:v>
                </c:pt>
                <c:pt idx="11">
                  <c:v>0</c:v>
                </c:pt>
                <c:pt idx="12">
                  <c:v>2</c:v>
                </c:pt>
                <c:pt idx="13">
                  <c:v>15</c:v>
                </c:pt>
                <c:pt idx="14">
                  <c:v>30</c:v>
                </c:pt>
                <c:pt idx="15">
                  <c:v>46</c:v>
                </c:pt>
                <c:pt idx="16">
                  <c:v>61</c:v>
                </c:pt>
                <c:pt idx="17">
                  <c:v>76</c:v>
                </c:pt>
                <c:pt idx="18">
                  <c:v>92</c:v>
                </c:pt>
                <c:pt idx="19">
                  <c:v>100</c:v>
                </c:pt>
                <c:pt idx="21">
                  <c:v>0</c:v>
                </c:pt>
                <c:pt idx="22">
                  <c:v>12</c:v>
                </c:pt>
                <c:pt idx="23">
                  <c:v>25</c:v>
                </c:pt>
                <c:pt idx="24">
                  <c:v>37</c:v>
                </c:pt>
                <c:pt idx="25">
                  <c:v>50</c:v>
                </c:pt>
                <c:pt idx="26">
                  <c:v>62</c:v>
                </c:pt>
                <c:pt idx="27">
                  <c:v>75</c:v>
                </c:pt>
                <c:pt idx="28">
                  <c:v>87</c:v>
                </c:pt>
                <c:pt idx="29">
                  <c:v>100</c:v>
                </c:pt>
              </c:numCache>
            </c:numRef>
          </c:xVal>
          <c:yVal>
            <c:numRef>
              <c:f>Sheet1!$C$2:$C$31</c:f>
              <c:numCache>
                <c:formatCode>General</c:formatCode>
                <c:ptCount val="30"/>
                <c:pt idx="21">
                  <c:v>0</c:v>
                </c:pt>
                <c:pt idx="22">
                  <c:v>26.85</c:v>
                </c:pt>
                <c:pt idx="23">
                  <c:v>37.799999999999997</c:v>
                </c:pt>
                <c:pt idx="24">
                  <c:v>47.2</c:v>
                </c:pt>
                <c:pt idx="25">
                  <c:v>54.9</c:v>
                </c:pt>
                <c:pt idx="26">
                  <c:v>60.7</c:v>
                </c:pt>
                <c:pt idx="27">
                  <c:v>64.599999999999994</c:v>
                </c:pt>
                <c:pt idx="28">
                  <c:v>66.400000000000006</c:v>
                </c:pt>
                <c:pt idx="29">
                  <c:v>63.8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897728"/>
        <c:axId val="35899648"/>
      </c:scatterChart>
      <c:valAx>
        <c:axId val="35897728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% of maximum output Power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899648"/>
        <c:crosses val="autoZero"/>
        <c:crossBetween val="midCat"/>
        <c:majorUnit val="10"/>
      </c:valAx>
      <c:valAx>
        <c:axId val="35899648"/>
        <c:scaling>
          <c:orientation val="minMax"/>
          <c:max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Efficiency RF/DC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58977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576479405514083"/>
          <c:y val="7.3547936616507062E-2"/>
          <c:w val="0.57932339955058754"/>
          <c:h val="0.15000325711680021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YL1530, 35</a:t>
            </a:r>
            <a:r>
              <a:rPr lang="en-GB" baseline="0" dirty="0" smtClean="0"/>
              <a:t> kW nominal </a:t>
            </a:r>
            <a:r>
              <a:rPr lang="en-GB" dirty="0" smtClean="0"/>
              <a:t>@ 200 MHz</a:t>
            </a:r>
            <a:endParaRPr lang="en-GB" dirty="0"/>
          </a:p>
        </c:rich>
      </c:tx>
      <c:layout>
        <c:manualLayout>
          <c:xMode val="edge"/>
          <c:yMode val="edge"/>
          <c:x val="0.27307035329407842"/>
          <c:y val="5.170740235617254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579047668538622"/>
          <c:y val="0.10683831672203765"/>
          <c:w val="0.82162678609186801"/>
          <c:h val="0.693091005028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Pout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diamond"/>
            <c:size val="15"/>
            <c:spPr>
              <a:solidFill>
                <a:srgbClr val="0070C0"/>
              </a:solidFill>
              <a:ln>
                <a:noFill/>
              </a:ln>
            </c:spPr>
          </c:marker>
          <c:dPt>
            <c:idx val="7"/>
            <c:marker>
              <c:spPr>
                <a:solidFill>
                  <a:srgbClr val="00B0F0"/>
                </a:solidFill>
                <a:ln>
                  <a:noFill/>
                </a:ln>
              </c:spPr>
            </c:marker>
            <c:bubble3D val="0"/>
          </c:dPt>
          <c:dPt>
            <c:idx val="9"/>
            <c:bubble3D val="0"/>
            <c:spPr>
              <a:ln w="38100">
                <a:solidFill>
                  <a:srgbClr val="0070C0"/>
                </a:solidFill>
                <a:prstDash val="lgDash"/>
              </a:ln>
            </c:spPr>
          </c:dPt>
          <c:dPt>
            <c:idx val="10"/>
            <c:bubble3D val="0"/>
            <c:spPr>
              <a:ln w="38100">
                <a:solidFill>
                  <a:srgbClr val="0070C0"/>
                </a:solidFill>
                <a:prstDash val="dash"/>
              </a:ln>
            </c:spPr>
          </c:dPt>
          <c:dPt>
            <c:idx val="11"/>
            <c:bubble3D val="0"/>
            <c:spPr>
              <a:ln w="38100">
                <a:solidFill>
                  <a:srgbClr val="0070C0"/>
                </a:solidFill>
                <a:prstDash val="sysDash"/>
              </a:ln>
            </c:spPr>
          </c:dPt>
          <c:xVal>
            <c:numRef>
              <c:f>Sheet1!$A$2:$A$14</c:f>
              <c:numCache>
                <c:formatCode>General</c:formatCode>
                <c:ptCount val="13"/>
                <c:pt idx="1">
                  <c:v>0</c:v>
                </c:pt>
                <c:pt idx="2">
                  <c:v>104</c:v>
                </c:pt>
                <c:pt idx="3">
                  <c:v>206</c:v>
                </c:pt>
                <c:pt idx="4">
                  <c:v>315</c:v>
                </c:pt>
                <c:pt idx="5">
                  <c:v>430</c:v>
                </c:pt>
                <c:pt idx="6">
                  <c:v>555</c:v>
                </c:pt>
                <c:pt idx="7">
                  <c:v>700</c:v>
                </c:pt>
                <c:pt idx="8">
                  <c:v>920</c:v>
                </c:pt>
                <c:pt idx="9">
                  <c:v>1321</c:v>
                </c:pt>
                <c:pt idx="10">
                  <c:v>2250</c:v>
                </c:pt>
                <c:pt idx="11">
                  <c:v>4500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1">
                  <c:v>0</c:v>
                </c:pt>
                <c:pt idx="2">
                  <c:v>6</c:v>
                </c:pt>
                <c:pt idx="3">
                  <c:v>12</c:v>
                </c:pt>
                <c:pt idx="4">
                  <c:v>18</c:v>
                </c:pt>
                <c:pt idx="5">
                  <c:v>24</c:v>
                </c:pt>
                <c:pt idx="6">
                  <c:v>30</c:v>
                </c:pt>
                <c:pt idx="7">
                  <c:v>36</c:v>
                </c:pt>
                <c:pt idx="8">
                  <c:v>42</c:v>
                </c:pt>
                <c:pt idx="9">
                  <c:v>48</c:v>
                </c:pt>
                <c:pt idx="10">
                  <c:v>54</c:v>
                </c:pt>
                <c:pt idx="11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5680"/>
        <c:axId val="4857216"/>
      </c:scatterChart>
      <c:valAx>
        <c:axId val="485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Input</a:t>
                </a:r>
                <a:r>
                  <a:rPr lang="en-US" baseline="0" dirty="0" smtClean="0"/>
                  <a:t> power W 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47310222699269971"/>
              <c:y val="0.9130617506431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57216"/>
        <c:crosses val="autoZero"/>
        <c:crossBetween val="midCat"/>
      </c:valAx>
      <c:valAx>
        <c:axId val="4857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Output</a:t>
                </a:r>
                <a:r>
                  <a:rPr lang="en-GB" baseline="0" dirty="0" smtClean="0"/>
                  <a:t> power kW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3362762560432355E-2"/>
              <c:y val="0.261241735066119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8556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Tetrodes</a:t>
            </a:r>
            <a:r>
              <a:rPr lang="en-US" dirty="0" smtClean="0"/>
              <a:t>,</a:t>
            </a:r>
            <a:r>
              <a:rPr lang="en-US" baseline="0" dirty="0" smtClean="0"/>
              <a:t> Klystrons, SSPA</a:t>
            </a:r>
            <a:endParaRPr lang="en-GB" dirty="0"/>
          </a:p>
        </c:rich>
      </c:tx>
      <c:layout>
        <c:manualLayout>
          <c:xMode val="edge"/>
          <c:yMode val="edge"/>
          <c:x val="0.34560933641781738"/>
          <c:y val="5.1707402356172541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4579047668538622"/>
          <c:y val="0.10683831672203765"/>
          <c:w val="0.82162678609186801"/>
          <c:h val="0.693091005028146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Tetrode</c:v>
                </c:pt>
              </c:strCache>
            </c:strRef>
          </c:tx>
          <c:spPr>
            <a:ln w="47625">
              <a:solidFill>
                <a:srgbClr val="0070C0"/>
              </a:solidFill>
            </a:ln>
          </c:spPr>
          <c:marker>
            <c:symbol val="none"/>
          </c:marker>
          <c:dPt>
            <c:idx val="7"/>
            <c:bubble3D val="0"/>
          </c:dPt>
          <c:dPt>
            <c:idx val="9"/>
            <c:bubble3D val="0"/>
            <c:spPr>
              <a:ln w="47625">
                <a:solidFill>
                  <a:srgbClr val="0070C0"/>
                </a:solidFill>
                <a:prstDash val="lgDash"/>
              </a:ln>
            </c:spPr>
          </c:dPt>
          <c:dPt>
            <c:idx val="10"/>
            <c:bubble3D val="0"/>
            <c:spPr>
              <a:ln w="47625">
                <a:solidFill>
                  <a:srgbClr val="0070C0"/>
                </a:solidFill>
                <a:prstDash val="dash"/>
              </a:ln>
            </c:spPr>
          </c:dPt>
          <c:dPt>
            <c:idx val="11"/>
            <c:bubble3D val="0"/>
            <c:spPr>
              <a:ln w="47625">
                <a:solidFill>
                  <a:srgbClr val="0070C0"/>
                </a:solidFill>
                <a:prstDash val="sysDash"/>
              </a:ln>
            </c:spPr>
          </c:dPt>
          <c:xVal>
            <c:numRef>
              <c:f>Sheet1!$A$2:$A$36</c:f>
              <c:numCache>
                <c:formatCode>General</c:formatCode>
                <c:ptCount val="35"/>
                <c:pt idx="1">
                  <c:v>0</c:v>
                </c:pt>
                <c:pt idx="2">
                  <c:v>0.14857142857142858</c:v>
                </c:pt>
                <c:pt idx="3">
                  <c:v>0.29428571428571426</c:v>
                </c:pt>
                <c:pt idx="4">
                  <c:v>0.45</c:v>
                </c:pt>
                <c:pt idx="5">
                  <c:v>0.61428571428571432</c:v>
                </c:pt>
                <c:pt idx="6">
                  <c:v>0.79285714285714282</c:v>
                </c:pt>
                <c:pt idx="7">
                  <c:v>1</c:v>
                </c:pt>
                <c:pt idx="8">
                  <c:v>1.3142857142857143</c:v>
                </c:pt>
                <c:pt idx="9">
                  <c:v>1.8871428571428572</c:v>
                </c:pt>
                <c:pt idx="10">
                  <c:v>3.2142857142857144</c:v>
                </c:pt>
                <c:pt idx="11">
                  <c:v>6.4285714285714288</c:v>
                </c:pt>
                <c:pt idx="13">
                  <c:v>0.54545454545454541</c:v>
                </c:pt>
                <c:pt idx="14">
                  <c:v>0.61818181818181817</c:v>
                </c:pt>
                <c:pt idx="15">
                  <c:v>0.72727272727272729</c:v>
                </c:pt>
                <c:pt idx="16">
                  <c:v>0.83636363636363631</c:v>
                </c:pt>
                <c:pt idx="17">
                  <c:v>0.98181818181818181</c:v>
                </c:pt>
                <c:pt idx="18">
                  <c:v>1</c:v>
                </c:pt>
                <c:pt idx="19">
                  <c:v>1.1272727272727272</c:v>
                </c:pt>
                <c:pt idx="20">
                  <c:v>1.3090909090909091</c:v>
                </c:pt>
                <c:pt idx="21">
                  <c:v>1.509090909090909</c:v>
                </c:pt>
                <c:pt idx="22">
                  <c:v>1.7636363636363637</c:v>
                </c:pt>
                <c:pt idx="23">
                  <c:v>2.0363636363636362</c:v>
                </c:pt>
                <c:pt idx="24">
                  <c:v>2.3636363636363638</c:v>
                </c:pt>
                <c:pt idx="25">
                  <c:v>2.4727272727272727</c:v>
                </c:pt>
                <c:pt idx="27">
                  <c:v>3.676408537275877E-2</c:v>
                </c:pt>
                <c:pt idx="28">
                  <c:v>0.16810482465774959</c:v>
                </c:pt>
                <c:pt idx="29">
                  <c:v>0.30804216967959258</c:v>
                </c:pt>
                <c:pt idx="30">
                  <c:v>0.44534997545593652</c:v>
                </c:pt>
                <c:pt idx="31">
                  <c:v>0.59379996727458195</c:v>
                </c:pt>
                <c:pt idx="32">
                  <c:v>0.75953918166077616</c:v>
                </c:pt>
                <c:pt idx="33">
                  <c:v>0.999381782168974</c:v>
                </c:pt>
                <c:pt idx="34">
                  <c:v>1.2091871815897948</c:v>
                </c:pt>
              </c:numCache>
            </c:numRef>
          </c:xVal>
          <c:yVal>
            <c:numRef>
              <c:f>Sheet1!$B$2:$B$36</c:f>
              <c:numCache>
                <c:formatCode>General</c:formatCode>
                <c:ptCount val="35"/>
                <c:pt idx="1">
                  <c:v>0</c:v>
                </c:pt>
                <c:pt idx="2">
                  <c:v>0.16666666666666666</c:v>
                </c:pt>
                <c:pt idx="3">
                  <c:v>0.33333333333333331</c:v>
                </c:pt>
                <c:pt idx="4">
                  <c:v>0.5</c:v>
                </c:pt>
                <c:pt idx="5">
                  <c:v>0.66666666666666663</c:v>
                </c:pt>
                <c:pt idx="6">
                  <c:v>0.83333333333333337</c:v>
                </c:pt>
                <c:pt idx="7">
                  <c:v>1</c:v>
                </c:pt>
                <c:pt idx="8">
                  <c:v>1.1666666666666667</c:v>
                </c:pt>
                <c:pt idx="9">
                  <c:v>1.3333333333333333</c:v>
                </c:pt>
                <c:pt idx="10">
                  <c:v>1.5</c:v>
                </c:pt>
                <c:pt idx="11">
                  <c:v>1.6666666666666667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Klystron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xVal>
            <c:numRef>
              <c:f>Sheet1!$A$2:$A$36</c:f>
              <c:numCache>
                <c:formatCode>General</c:formatCode>
                <c:ptCount val="35"/>
                <c:pt idx="1">
                  <c:v>0</c:v>
                </c:pt>
                <c:pt idx="2">
                  <c:v>0.14857142857142858</c:v>
                </c:pt>
                <c:pt idx="3">
                  <c:v>0.29428571428571426</c:v>
                </c:pt>
                <c:pt idx="4">
                  <c:v>0.45</c:v>
                </c:pt>
                <c:pt idx="5">
                  <c:v>0.61428571428571432</c:v>
                </c:pt>
                <c:pt idx="6">
                  <c:v>0.79285714285714282</c:v>
                </c:pt>
                <c:pt idx="7">
                  <c:v>1</c:v>
                </c:pt>
                <c:pt idx="8">
                  <c:v>1.3142857142857143</c:v>
                </c:pt>
                <c:pt idx="9">
                  <c:v>1.8871428571428572</c:v>
                </c:pt>
                <c:pt idx="10">
                  <c:v>3.2142857142857144</c:v>
                </c:pt>
                <c:pt idx="11">
                  <c:v>6.4285714285714288</c:v>
                </c:pt>
                <c:pt idx="13">
                  <c:v>0.54545454545454541</c:v>
                </c:pt>
                <c:pt idx="14">
                  <c:v>0.61818181818181817</c:v>
                </c:pt>
                <c:pt idx="15">
                  <c:v>0.72727272727272729</c:v>
                </c:pt>
                <c:pt idx="16">
                  <c:v>0.83636363636363631</c:v>
                </c:pt>
                <c:pt idx="17">
                  <c:v>0.98181818181818181</c:v>
                </c:pt>
                <c:pt idx="18">
                  <c:v>1</c:v>
                </c:pt>
                <c:pt idx="19">
                  <c:v>1.1272727272727272</c:v>
                </c:pt>
                <c:pt idx="20">
                  <c:v>1.3090909090909091</c:v>
                </c:pt>
                <c:pt idx="21">
                  <c:v>1.509090909090909</c:v>
                </c:pt>
                <c:pt idx="22">
                  <c:v>1.7636363636363637</c:v>
                </c:pt>
                <c:pt idx="23">
                  <c:v>2.0363636363636362</c:v>
                </c:pt>
                <c:pt idx="24">
                  <c:v>2.3636363636363638</c:v>
                </c:pt>
                <c:pt idx="25">
                  <c:v>2.4727272727272727</c:v>
                </c:pt>
                <c:pt idx="27">
                  <c:v>3.676408537275877E-2</c:v>
                </c:pt>
                <c:pt idx="28">
                  <c:v>0.16810482465774959</c:v>
                </c:pt>
                <c:pt idx="29">
                  <c:v>0.30804216967959258</c:v>
                </c:pt>
                <c:pt idx="30">
                  <c:v>0.44534997545593652</c:v>
                </c:pt>
                <c:pt idx="31">
                  <c:v>0.59379996727458195</c:v>
                </c:pt>
                <c:pt idx="32">
                  <c:v>0.75953918166077616</c:v>
                </c:pt>
                <c:pt idx="33">
                  <c:v>0.999381782168974</c:v>
                </c:pt>
                <c:pt idx="34">
                  <c:v>1.2091871815897948</c:v>
                </c:pt>
              </c:numCache>
            </c:numRef>
          </c:xVal>
          <c:yVal>
            <c:numRef>
              <c:f>Sheet1!$C$2:$C$36</c:f>
              <c:numCache>
                <c:formatCode>General</c:formatCode>
                <c:ptCount val="35"/>
                <c:pt idx="13">
                  <c:v>0.59299999999999997</c:v>
                </c:pt>
                <c:pt idx="14">
                  <c:v>0.67</c:v>
                </c:pt>
                <c:pt idx="15">
                  <c:v>0.76300000000000001</c:v>
                </c:pt>
                <c:pt idx="16">
                  <c:v>0.876</c:v>
                </c:pt>
                <c:pt idx="17">
                  <c:v>0.97899999999999998</c:v>
                </c:pt>
                <c:pt idx="18">
                  <c:v>1</c:v>
                </c:pt>
                <c:pt idx="19">
                  <c:v>1.0920000000000001</c:v>
                </c:pt>
                <c:pt idx="20">
                  <c:v>1.2190000000000001</c:v>
                </c:pt>
                <c:pt idx="21">
                  <c:v>1.284</c:v>
                </c:pt>
                <c:pt idx="22">
                  <c:v>1.3120000000000001</c:v>
                </c:pt>
                <c:pt idx="23">
                  <c:v>1.3109999999999999</c:v>
                </c:pt>
                <c:pt idx="24">
                  <c:v>1.282</c:v>
                </c:pt>
                <c:pt idx="25">
                  <c:v>1.2749999999999999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SSPA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Sheet1!$A$2:$A$36</c:f>
              <c:numCache>
                <c:formatCode>General</c:formatCode>
                <c:ptCount val="35"/>
                <c:pt idx="1">
                  <c:v>0</c:v>
                </c:pt>
                <c:pt idx="2">
                  <c:v>0.14857142857142858</c:v>
                </c:pt>
                <c:pt idx="3">
                  <c:v>0.29428571428571426</c:v>
                </c:pt>
                <c:pt idx="4">
                  <c:v>0.45</c:v>
                </c:pt>
                <c:pt idx="5">
                  <c:v>0.61428571428571432</c:v>
                </c:pt>
                <c:pt idx="6">
                  <c:v>0.79285714285714282</c:v>
                </c:pt>
                <c:pt idx="7">
                  <c:v>1</c:v>
                </c:pt>
                <c:pt idx="8">
                  <c:v>1.3142857142857143</c:v>
                </c:pt>
                <c:pt idx="9">
                  <c:v>1.8871428571428572</c:v>
                </c:pt>
                <c:pt idx="10">
                  <c:v>3.2142857142857144</c:v>
                </c:pt>
                <c:pt idx="11">
                  <c:v>6.4285714285714288</c:v>
                </c:pt>
                <c:pt idx="13">
                  <c:v>0.54545454545454541</c:v>
                </c:pt>
                <c:pt idx="14">
                  <c:v>0.61818181818181817</c:v>
                </c:pt>
                <c:pt idx="15">
                  <c:v>0.72727272727272729</c:v>
                </c:pt>
                <c:pt idx="16">
                  <c:v>0.83636363636363631</c:v>
                </c:pt>
                <c:pt idx="17">
                  <c:v>0.98181818181818181</c:v>
                </c:pt>
                <c:pt idx="18">
                  <c:v>1</c:v>
                </c:pt>
                <c:pt idx="19">
                  <c:v>1.1272727272727272</c:v>
                </c:pt>
                <c:pt idx="20">
                  <c:v>1.3090909090909091</c:v>
                </c:pt>
                <c:pt idx="21">
                  <c:v>1.509090909090909</c:v>
                </c:pt>
                <c:pt idx="22">
                  <c:v>1.7636363636363637</c:v>
                </c:pt>
                <c:pt idx="23">
                  <c:v>2.0363636363636362</c:v>
                </c:pt>
                <c:pt idx="24">
                  <c:v>2.3636363636363638</c:v>
                </c:pt>
                <c:pt idx="25">
                  <c:v>2.4727272727272727</c:v>
                </c:pt>
                <c:pt idx="27">
                  <c:v>3.676408537275877E-2</c:v>
                </c:pt>
                <c:pt idx="28">
                  <c:v>0.16810482465774959</c:v>
                </c:pt>
                <c:pt idx="29">
                  <c:v>0.30804216967959258</c:v>
                </c:pt>
                <c:pt idx="30">
                  <c:v>0.44534997545593652</c:v>
                </c:pt>
                <c:pt idx="31">
                  <c:v>0.59379996727458195</c:v>
                </c:pt>
                <c:pt idx="32">
                  <c:v>0.75953918166077616</c:v>
                </c:pt>
                <c:pt idx="33">
                  <c:v>0.999381782168974</c:v>
                </c:pt>
                <c:pt idx="34">
                  <c:v>1.2091871815897948</c:v>
                </c:pt>
              </c:numCache>
            </c:numRef>
          </c:xVal>
          <c:yVal>
            <c:numRef>
              <c:f>Sheet1!$D$2:$D$36</c:f>
              <c:numCache>
                <c:formatCode>General</c:formatCode>
                <c:ptCount val="35"/>
                <c:pt idx="27">
                  <c:v>2.5333333333333333E-2</c:v>
                </c:pt>
                <c:pt idx="28">
                  <c:v>0.16666666666666666</c:v>
                </c:pt>
                <c:pt idx="29">
                  <c:v>0.33333333333333331</c:v>
                </c:pt>
                <c:pt idx="30">
                  <c:v>0.5</c:v>
                </c:pt>
                <c:pt idx="31">
                  <c:v>0.66666666666666663</c:v>
                </c:pt>
                <c:pt idx="32">
                  <c:v>0.83333333333333337</c:v>
                </c:pt>
                <c:pt idx="33">
                  <c:v>1</c:v>
                </c:pt>
                <c:pt idx="34">
                  <c:v>1.0833333333333333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2256"/>
        <c:axId val="32518528"/>
      </c:scatterChart>
      <c:valAx>
        <c:axId val="32512256"/>
        <c:scaling>
          <c:orientation val="minMax"/>
          <c:max val="4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Input</a:t>
                </a:r>
                <a:r>
                  <a:rPr lang="en-US" baseline="0" dirty="0" smtClean="0"/>
                  <a:t> power / nominal Input power 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34458178481960788"/>
              <c:y val="0.9005032497840332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518528"/>
        <c:crosses val="autoZero"/>
        <c:crossBetween val="midCat"/>
      </c:valAx>
      <c:valAx>
        <c:axId val="32518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Output</a:t>
                </a:r>
                <a:r>
                  <a:rPr lang="en-GB" baseline="0" dirty="0" smtClean="0"/>
                  <a:t> power / nominal Output power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1.4785095562858607E-2"/>
              <c:y val="6.62001101192642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251225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5914201737441345"/>
          <c:y val="0.42808290430066354"/>
          <c:w val="0.13133834143876486"/>
          <c:h val="0.209138198094430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err="1" smtClean="0"/>
              <a:t>Tetrodes</a:t>
            </a:r>
            <a:r>
              <a:rPr lang="en-GB" dirty="0" smtClean="0"/>
              <a:t> &amp; </a:t>
            </a:r>
            <a:r>
              <a:rPr lang="en-GB" dirty="0" err="1" smtClean="0"/>
              <a:t>Diacrodes</a:t>
            </a:r>
            <a:endParaRPr lang="en-GB" dirty="0"/>
          </a:p>
        </c:rich>
      </c:tx>
      <c:layout>
        <c:manualLayout>
          <c:xMode val="edge"/>
          <c:yMode val="edge"/>
          <c:x val="0.30904762858771612"/>
          <c:y val="1.63122522523927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6094254554594115"/>
          <c:y val="0.12406859663994715"/>
          <c:w val="0.68133276630465467"/>
          <c:h val="0.704692058568834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peak &lt; 1 ms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5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210</c:v>
                </c:pt>
                <c:pt idx="23">
                  <c:v>220</c:v>
                </c:pt>
                <c:pt idx="24">
                  <c:v>400</c:v>
                </c:pt>
                <c:pt idx="25">
                  <c:v>400</c:v>
                </c:pt>
                <c:pt idx="26">
                  <c:v>450</c:v>
                </c:pt>
                <c:pt idx="27">
                  <c:v>450</c:v>
                </c:pt>
              </c:numCache>
            </c:numRef>
          </c:xVal>
          <c:yVal>
            <c:numRef>
              <c:f>Sheet1!$B$2:$B$29</c:f>
              <c:numCache>
                <c:formatCode>General</c:formatCode>
                <c:ptCount val="28"/>
                <c:pt idx="0">
                  <c:v>1000</c:v>
                </c:pt>
                <c:pt idx="3">
                  <c:v>700</c:v>
                </c:pt>
                <c:pt idx="4">
                  <c:v>500</c:v>
                </c:pt>
                <c:pt idx="5">
                  <c:v>1500</c:v>
                </c:pt>
                <c:pt idx="7">
                  <c:v>500</c:v>
                </c:pt>
                <c:pt idx="8">
                  <c:v>4000</c:v>
                </c:pt>
                <c:pt idx="12">
                  <c:v>600</c:v>
                </c:pt>
                <c:pt idx="13">
                  <c:v>1000</c:v>
                </c:pt>
                <c:pt idx="15">
                  <c:v>1000</c:v>
                </c:pt>
                <c:pt idx="17">
                  <c:v>120</c:v>
                </c:pt>
                <c:pt idx="18">
                  <c:v>2500</c:v>
                </c:pt>
                <c:pt idx="20">
                  <c:v>500</c:v>
                </c:pt>
                <c:pt idx="22">
                  <c:v>3000</c:v>
                </c:pt>
                <c:pt idx="23">
                  <c:v>120</c:v>
                </c:pt>
                <c:pt idx="24">
                  <c:v>30</c:v>
                </c:pt>
                <c:pt idx="25">
                  <c:v>100</c:v>
                </c:pt>
                <c:pt idx="26">
                  <c:v>15</c:v>
                </c:pt>
                <c:pt idx="27">
                  <c:v>200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CW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5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Sheet1!$A$2:$A$29</c:f>
              <c:numCache>
                <c:formatCode>General</c:formatCode>
                <c:ptCount val="28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210</c:v>
                </c:pt>
                <c:pt idx="23">
                  <c:v>220</c:v>
                </c:pt>
                <c:pt idx="24">
                  <c:v>400</c:v>
                </c:pt>
                <c:pt idx="25">
                  <c:v>400</c:v>
                </c:pt>
                <c:pt idx="26">
                  <c:v>450</c:v>
                </c:pt>
                <c:pt idx="27">
                  <c:v>450</c:v>
                </c:pt>
              </c:numCache>
            </c:numRef>
          </c:xVal>
          <c:yVal>
            <c:numRef>
              <c:f>Sheet1!$C$2:$C$29</c:f>
              <c:numCache>
                <c:formatCode>General</c:formatCode>
                <c:ptCount val="28"/>
                <c:pt idx="1">
                  <c:v>750</c:v>
                </c:pt>
                <c:pt idx="2">
                  <c:v>700</c:v>
                </c:pt>
                <c:pt idx="3">
                  <c:v>400</c:v>
                </c:pt>
                <c:pt idx="4">
                  <c:v>300</c:v>
                </c:pt>
                <c:pt idx="6">
                  <c:v>150</c:v>
                </c:pt>
                <c:pt idx="8">
                  <c:v>1500</c:v>
                </c:pt>
                <c:pt idx="9">
                  <c:v>2000</c:v>
                </c:pt>
                <c:pt idx="10">
                  <c:v>1500</c:v>
                </c:pt>
                <c:pt idx="11">
                  <c:v>2000</c:v>
                </c:pt>
                <c:pt idx="12">
                  <c:v>100</c:v>
                </c:pt>
                <c:pt idx="14">
                  <c:v>100</c:v>
                </c:pt>
                <c:pt idx="16">
                  <c:v>1700</c:v>
                </c:pt>
                <c:pt idx="19">
                  <c:v>60</c:v>
                </c:pt>
                <c:pt idx="20">
                  <c:v>200</c:v>
                </c:pt>
                <c:pt idx="21">
                  <c:v>60</c:v>
                </c:pt>
                <c:pt idx="24">
                  <c:v>20</c:v>
                </c:pt>
                <c:pt idx="25">
                  <c:v>60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648192"/>
        <c:axId val="32757248"/>
      </c:scatterChart>
      <c:valAx>
        <c:axId val="32648192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Frequency MHz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757248"/>
        <c:crosses val="autoZero"/>
        <c:crossBetween val="midCat"/>
      </c:valAx>
      <c:valAx>
        <c:axId val="32757248"/>
        <c:scaling>
          <c:logBase val="10"/>
          <c:orientation val="minMax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Power kW per single tube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6481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YL1530 @ 200 </a:t>
            </a:r>
            <a:r>
              <a:rPr lang="en-GB" dirty="0" smtClean="0"/>
              <a:t>MHz, measured last week</a:t>
            </a:r>
            <a:endParaRPr lang="en-GB" dirty="0"/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2140452136142579"/>
          <c:y val="0.13534887792326233"/>
          <c:w val="0.844559049890514"/>
          <c:h val="0.68141102371181028"/>
        </c:manualLayout>
      </c:layout>
      <c:scatterChart>
        <c:scatterStyle val="lineMarker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YL1530 @ 200 MHz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diamond"/>
            <c:size val="15"/>
            <c:spPr>
              <a:solidFill>
                <a:srgbClr val="0070C0"/>
              </a:solidFill>
            </c:spPr>
          </c:marker>
          <c:dPt>
            <c:idx val="5"/>
            <c:bubble3D val="0"/>
          </c:dPt>
          <c:dPt>
            <c:idx val="7"/>
            <c:marker>
              <c:spPr>
                <a:solidFill>
                  <a:srgbClr val="00B0F0"/>
                </a:solidFill>
              </c:spPr>
            </c:marker>
            <c:bubble3D val="0"/>
          </c:dPt>
          <c:x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0</c:v>
                </c:pt>
                <c:pt idx="1">
                  <c:v>26.85</c:v>
                </c:pt>
                <c:pt idx="2">
                  <c:v>37.799999999999997</c:v>
                </c:pt>
                <c:pt idx="3">
                  <c:v>47.2</c:v>
                </c:pt>
                <c:pt idx="4">
                  <c:v>54.9</c:v>
                </c:pt>
                <c:pt idx="5">
                  <c:v>60.7</c:v>
                </c:pt>
                <c:pt idx="6">
                  <c:v>64.599999999999994</c:v>
                </c:pt>
                <c:pt idx="7">
                  <c:v>66.400000000000006</c:v>
                </c:pt>
                <c:pt idx="8">
                  <c:v>63.8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27328"/>
        <c:axId val="5029248"/>
      </c:scatterChart>
      <c:valAx>
        <c:axId val="5027328"/>
        <c:scaling>
          <c:orientation val="minMax"/>
          <c:max val="4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CW and pulsed output power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5029248"/>
        <c:crosses val="autoZero"/>
        <c:crossBetween val="midCat"/>
      </c:valAx>
      <c:valAx>
        <c:axId val="5029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Efficiency RF/DC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4.9711098408420614E-3"/>
              <c:y val="0.271909810435802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502732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400" dirty="0" smtClean="0">
                <a:effectLst/>
              </a:rPr>
              <a:t>YL1530 SPS 200 MHz, 2 x 32 tubes in parallel</a:t>
            </a:r>
            <a:endParaRPr lang="en-GB" sz="2800" dirty="0">
              <a:effectLst/>
            </a:endParaRPr>
          </a:p>
        </c:rich>
      </c:tx>
      <c:layout>
        <c:manualLayout>
          <c:xMode val="edge"/>
          <c:yMode val="edge"/>
          <c:x val="0.13362849656324063"/>
          <c:y val="1.469744102507128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664974148106688"/>
          <c:y val="4.0281436983192344E-2"/>
          <c:w val="0.88335025851893312"/>
          <c:h val="0.791855688874075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 y</c:v>
                </c:pt>
                <c:pt idx="1">
                  <c:v>2 y</c:v>
                </c:pt>
                <c:pt idx="2">
                  <c:v>3 y</c:v>
                </c:pt>
                <c:pt idx="3">
                  <c:v>&gt;= 4 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30</c:v>
                </c:pt>
                <c:pt idx="3">
                  <c:v>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 y</c:v>
                </c:pt>
                <c:pt idx="1">
                  <c:v>2 y</c:v>
                </c:pt>
                <c:pt idx="2">
                  <c:v>3 y</c:v>
                </c:pt>
                <c:pt idx="3">
                  <c:v>&gt;= 4 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 y</c:v>
                </c:pt>
                <c:pt idx="1">
                  <c:v>2 y</c:v>
                </c:pt>
                <c:pt idx="2">
                  <c:v>3 y</c:v>
                </c:pt>
                <c:pt idx="3">
                  <c:v>&gt;= 4 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3">
                  <c:v>39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 y</c:v>
                </c:pt>
                <c:pt idx="1">
                  <c:v>2 y</c:v>
                </c:pt>
                <c:pt idx="2">
                  <c:v>3 y</c:v>
                </c:pt>
                <c:pt idx="3">
                  <c:v>&gt;= 4 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3">
                  <c:v>38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1 y</c:v>
                </c:pt>
                <c:pt idx="1">
                  <c:v>2 y</c:v>
                </c:pt>
                <c:pt idx="2">
                  <c:v>3 y</c:v>
                </c:pt>
                <c:pt idx="3">
                  <c:v>&gt;= 4 y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3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130176"/>
        <c:axId val="34136448"/>
      </c:barChart>
      <c:catAx>
        <c:axId val="341301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# years of operation</a:t>
                </a:r>
                <a:r>
                  <a:rPr lang="en-GB" baseline="0" dirty="0" smtClean="0"/>
                  <a:t> before failure of the tube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27568633590282127"/>
              <c:y val="0.91763125856386329"/>
            </c:manualLayout>
          </c:layout>
          <c:overlay val="0"/>
        </c:title>
        <c:majorTickMark val="out"/>
        <c:minorTickMark val="none"/>
        <c:tickLblPos val="nextTo"/>
        <c:crossAx val="34136448"/>
        <c:crosses val="autoZero"/>
        <c:auto val="1"/>
        <c:lblAlgn val="ctr"/>
        <c:lblOffset val="100"/>
        <c:noMultiLvlLbl val="0"/>
      </c:catAx>
      <c:valAx>
        <c:axId val="34136448"/>
        <c:scaling>
          <c:orientation val="minMax"/>
          <c:max val="2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dirty="0" smtClean="0"/>
                  <a:t># tubes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9.8185703228762019E-3"/>
              <c:y val="0.358802725623078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13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68357762323018"/>
          <c:y val="0.18281275875007599"/>
          <c:w val="0.85092054887400637"/>
          <c:h val="0.72543773962222224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Reason of fault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8192229447451594"/>
                  <c:y val="4.079289932145904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Loss of emission
39%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880630835180005"/>
                  <c:y val="-0.2515121485453398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456537152003024E-5"/>
                  <c:y val="-1.630950858709619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Unknown
8%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2812486247997301E-2"/>
                  <c:y val="-7.8358431872349615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Over temp
8%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3805784234948587E-2"/>
                  <c:y val="-4.370216726443393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>
                        <a:solidFill>
                          <a:srgbClr val="002060"/>
                        </a:solidFill>
                      </a:rPr>
                      <a:t>Arcing
7%</a:t>
                    </a:r>
                    <a:endParaRPr lang="en-US" dirty="0">
                      <a:solidFill>
                        <a:srgbClr val="002060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Loss of emission</c:v>
                </c:pt>
                <c:pt idx="1">
                  <c:v>Input reflections</c:v>
                </c:pt>
                <c:pt idx="2">
                  <c:v>Unknown</c:v>
                </c:pt>
                <c:pt idx="3">
                  <c:v>Over temp</c:v>
                </c:pt>
                <c:pt idx="4">
                  <c:v>Arcing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99</c:v>
                </c:pt>
                <c:pt idx="1">
                  <c:v>97</c:v>
                </c:pt>
                <c:pt idx="2">
                  <c:v>20</c:v>
                </c:pt>
                <c:pt idx="3">
                  <c:v>20</c:v>
                </c:pt>
                <c:pt idx="4">
                  <c:v>18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58759842519686"/>
          <c:y val="0.1830806990977103"/>
          <c:w val="0.79599803149606296"/>
          <c:h val="0.6439489072043865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RF faults</c:v>
                </c:pt>
              </c:strCache>
            </c:strRef>
          </c:tx>
          <c:marker>
            <c:symbol val="diamond"/>
            <c:size val="15"/>
          </c:marker>
          <c:xVal>
            <c:numRef>
              <c:f>Sheet1!$A$2:$A$13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xVal>
          <c:yVal>
            <c:numRef>
              <c:f>Sheet1!$B$2:$B$13</c:f>
              <c:numCache>
                <c:formatCode>General</c:formatCode>
                <c:ptCount val="12"/>
                <c:pt idx="1">
                  <c:v>0.59</c:v>
                </c:pt>
                <c:pt idx="2">
                  <c:v>0.61</c:v>
                </c:pt>
                <c:pt idx="4">
                  <c:v>0.83</c:v>
                </c:pt>
                <c:pt idx="5">
                  <c:v>0.45</c:v>
                </c:pt>
                <c:pt idx="6">
                  <c:v>1.8</c:v>
                </c:pt>
                <c:pt idx="7">
                  <c:v>1.41</c:v>
                </c:pt>
                <c:pt idx="8">
                  <c:v>1.1000000000000001</c:v>
                </c:pt>
                <c:pt idx="9">
                  <c:v>0.81</c:v>
                </c:pt>
                <c:pt idx="10">
                  <c:v>0.48</c:v>
                </c:pt>
                <c:pt idx="11">
                  <c:v>0.3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239616"/>
        <c:axId val="34253824"/>
      </c:scatterChart>
      <c:valAx>
        <c:axId val="34239616"/>
        <c:scaling>
          <c:orientation val="minMax"/>
          <c:max val="2013"/>
          <c:min val="200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Year of operation</a:t>
                </a:r>
                <a:endParaRPr lang="en-GB" dirty="0"/>
              </a:p>
            </c:rich>
          </c:tx>
          <c:layout>
            <c:manualLayout>
              <c:xMode val="edge"/>
              <c:yMode val="edge"/>
              <c:x val="0.43754133858267719"/>
              <c:y val="0.938137946339588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253824"/>
        <c:crosses val="autoZero"/>
        <c:crossBetween val="midCat"/>
        <c:majorUnit val="1"/>
      </c:valAx>
      <c:valAx>
        <c:axId val="34253824"/>
        <c:scaling>
          <c:orientation val="minMax"/>
          <c:max val="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dirty="0" smtClean="0">
                    <a:effectLst/>
                  </a:rPr>
                  <a:t>% of SPS unavailability</a:t>
                </a:r>
              </a:p>
              <a:p>
                <a:pPr>
                  <a:defRPr/>
                </a:pPr>
                <a:r>
                  <a:rPr lang="en-US" sz="1800" dirty="0" smtClean="0">
                    <a:effectLst/>
                  </a:rPr>
                  <a:t> due to </a:t>
                </a:r>
                <a:r>
                  <a:rPr lang="en-US" sz="1800" dirty="0" err="1" smtClean="0">
                    <a:effectLst/>
                  </a:rPr>
                  <a:t>tetrode</a:t>
                </a:r>
                <a:r>
                  <a:rPr lang="en-US" sz="1800" baseline="0" dirty="0" smtClean="0">
                    <a:effectLst/>
                  </a:rPr>
                  <a:t> systems</a:t>
                </a:r>
                <a:endParaRPr lang="en-GB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4136592300962382E-2"/>
              <c:y val="0.2856664939724927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423961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err="1" smtClean="0"/>
              <a:t>Tetrodes</a:t>
            </a:r>
            <a:r>
              <a:rPr lang="en-GB" dirty="0" smtClean="0"/>
              <a:t> &amp; </a:t>
            </a:r>
            <a:r>
              <a:rPr lang="en-GB" dirty="0" err="1" smtClean="0"/>
              <a:t>Diacrodes</a:t>
            </a:r>
            <a:r>
              <a:rPr lang="en-GB" baseline="0" dirty="0" smtClean="0"/>
              <a:t> a</a:t>
            </a:r>
            <a:r>
              <a:rPr lang="en-GB" dirty="0" smtClean="0"/>
              <a:t>vailable from industry</a:t>
            </a:r>
            <a:endParaRPr lang="en-GB" dirty="0"/>
          </a:p>
        </c:rich>
      </c:tx>
      <c:layout>
        <c:manualLayout>
          <c:xMode val="edge"/>
          <c:yMode val="edge"/>
          <c:x val="0.23098261154855643"/>
          <c:y val="4.107230094677456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509164479440071"/>
          <c:y val="0.12406859663994715"/>
          <c:w val="0.84798086176727905"/>
          <c:h val="0.7046920585688347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peak &lt; 1 ms</c:v>
                </c:pt>
              </c:strCache>
            </c:strRef>
          </c:tx>
          <c:spPr>
            <a:ln w="19050">
              <a:noFill/>
            </a:ln>
          </c:spPr>
          <c:marker>
            <c:symbol val="diamond"/>
            <c:size val="15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220</c:v>
                </c:pt>
                <c:pt idx="24">
                  <c:v>352</c:v>
                </c:pt>
                <c:pt idx="25">
                  <c:v>352</c:v>
                </c:pt>
                <c:pt idx="26">
                  <c:v>400</c:v>
                </c:pt>
                <c:pt idx="27">
                  <c:v>400</c:v>
                </c:pt>
                <c:pt idx="28">
                  <c:v>450</c:v>
                </c:pt>
                <c:pt idx="29">
                  <c:v>450</c:v>
                </c:pt>
              </c:numCache>
            </c:numRef>
          </c:xVal>
          <c:yVal>
            <c:numRef>
              <c:f>Sheet1!$B$2:$B$31</c:f>
              <c:numCache>
                <c:formatCode>General</c:formatCode>
                <c:ptCount val="30"/>
                <c:pt idx="0">
                  <c:v>1000</c:v>
                </c:pt>
                <c:pt idx="3">
                  <c:v>700</c:v>
                </c:pt>
                <c:pt idx="4">
                  <c:v>500</c:v>
                </c:pt>
                <c:pt idx="5">
                  <c:v>1500</c:v>
                </c:pt>
                <c:pt idx="7">
                  <c:v>500</c:v>
                </c:pt>
                <c:pt idx="8">
                  <c:v>4000</c:v>
                </c:pt>
                <c:pt idx="12">
                  <c:v>600</c:v>
                </c:pt>
                <c:pt idx="13">
                  <c:v>1000</c:v>
                </c:pt>
                <c:pt idx="15">
                  <c:v>1000</c:v>
                </c:pt>
                <c:pt idx="17">
                  <c:v>120</c:v>
                </c:pt>
                <c:pt idx="18">
                  <c:v>2500</c:v>
                </c:pt>
                <c:pt idx="20">
                  <c:v>500</c:v>
                </c:pt>
                <c:pt idx="22">
                  <c:v>3000</c:v>
                </c:pt>
                <c:pt idx="23">
                  <c:v>120</c:v>
                </c:pt>
                <c:pt idx="25">
                  <c:v>200</c:v>
                </c:pt>
                <c:pt idx="26">
                  <c:v>30</c:v>
                </c:pt>
                <c:pt idx="27">
                  <c:v>100</c:v>
                </c:pt>
                <c:pt idx="28">
                  <c:v>15</c:v>
                </c:pt>
                <c:pt idx="29">
                  <c:v>200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CW</c:v>
                </c:pt>
              </c:strCache>
            </c:strRef>
          </c:tx>
          <c:spPr>
            <a:ln>
              <a:noFill/>
            </a:ln>
          </c:spPr>
          <c:marker>
            <c:symbol val="triangle"/>
            <c:size val="15"/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220</c:v>
                </c:pt>
                <c:pt idx="24">
                  <c:v>352</c:v>
                </c:pt>
                <c:pt idx="25">
                  <c:v>352</c:v>
                </c:pt>
                <c:pt idx="26">
                  <c:v>400</c:v>
                </c:pt>
                <c:pt idx="27">
                  <c:v>400</c:v>
                </c:pt>
                <c:pt idx="28">
                  <c:v>450</c:v>
                </c:pt>
                <c:pt idx="29">
                  <c:v>450</c:v>
                </c:pt>
              </c:numCache>
            </c:numRef>
          </c:xVal>
          <c:yVal>
            <c:numRef>
              <c:f>Sheet1!$C$2:$C$31</c:f>
              <c:numCache>
                <c:formatCode>General</c:formatCode>
                <c:ptCount val="30"/>
                <c:pt idx="1">
                  <c:v>750</c:v>
                </c:pt>
                <c:pt idx="2">
                  <c:v>700</c:v>
                </c:pt>
                <c:pt idx="3">
                  <c:v>400</c:v>
                </c:pt>
                <c:pt idx="4">
                  <c:v>300</c:v>
                </c:pt>
                <c:pt idx="6">
                  <c:v>150</c:v>
                </c:pt>
                <c:pt idx="8">
                  <c:v>1500</c:v>
                </c:pt>
                <c:pt idx="9">
                  <c:v>2000</c:v>
                </c:pt>
                <c:pt idx="10">
                  <c:v>1500</c:v>
                </c:pt>
                <c:pt idx="11">
                  <c:v>2000</c:v>
                </c:pt>
                <c:pt idx="12">
                  <c:v>100</c:v>
                </c:pt>
                <c:pt idx="14">
                  <c:v>100</c:v>
                </c:pt>
                <c:pt idx="16">
                  <c:v>1700</c:v>
                </c:pt>
                <c:pt idx="19">
                  <c:v>60</c:v>
                </c:pt>
                <c:pt idx="20">
                  <c:v>200</c:v>
                </c:pt>
                <c:pt idx="21">
                  <c:v>60</c:v>
                </c:pt>
                <c:pt idx="22">
                  <c:v>1000</c:v>
                </c:pt>
                <c:pt idx="24">
                  <c:v>40</c:v>
                </c:pt>
                <c:pt idx="26">
                  <c:v>20</c:v>
                </c:pt>
                <c:pt idx="27">
                  <c:v>60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10"/>
            <c:spPr>
              <a:solidFill>
                <a:srgbClr val="7030A0"/>
              </a:solidFill>
              <a:ln>
                <a:noFill/>
              </a:ln>
            </c:spPr>
          </c:marker>
          <c:xVal>
            <c:numRef>
              <c:f>Sheet1!$A$2:$A$31</c:f>
              <c:numCache>
                <c:formatCode>General</c:formatCode>
                <c:ptCount val="30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50</c:v>
                </c:pt>
                <c:pt idx="7">
                  <c:v>50</c:v>
                </c:pt>
                <c:pt idx="8">
                  <c:v>60</c:v>
                </c:pt>
                <c:pt idx="9">
                  <c:v>80</c:v>
                </c:pt>
                <c:pt idx="10">
                  <c:v>80</c:v>
                </c:pt>
                <c:pt idx="11">
                  <c:v>110</c:v>
                </c:pt>
                <c:pt idx="12">
                  <c:v>110</c:v>
                </c:pt>
                <c:pt idx="13">
                  <c:v>110</c:v>
                </c:pt>
                <c:pt idx="14">
                  <c:v>120</c:v>
                </c:pt>
                <c:pt idx="15">
                  <c:v>120</c:v>
                </c:pt>
                <c:pt idx="16">
                  <c:v>130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220</c:v>
                </c:pt>
                <c:pt idx="24">
                  <c:v>352</c:v>
                </c:pt>
                <c:pt idx="25">
                  <c:v>352</c:v>
                </c:pt>
                <c:pt idx="26">
                  <c:v>400</c:v>
                </c:pt>
                <c:pt idx="27">
                  <c:v>400</c:v>
                </c:pt>
                <c:pt idx="28">
                  <c:v>450</c:v>
                </c:pt>
                <c:pt idx="29">
                  <c:v>450</c:v>
                </c:pt>
              </c:numCache>
            </c:numRef>
          </c:xVal>
          <c:y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368896"/>
        <c:axId val="34670464"/>
      </c:scatterChart>
      <c:valAx>
        <c:axId val="3436889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Frequency MHz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670464"/>
        <c:crosses val="autoZero"/>
        <c:crossBetween val="midCat"/>
      </c:valAx>
      <c:valAx>
        <c:axId val="34670464"/>
        <c:scaling>
          <c:logBase val="10"/>
          <c:orientation val="minMax"/>
          <c:min val="10"/>
        </c:scaling>
        <c:delete val="0"/>
        <c:axPos val="l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 dirty="0" smtClean="0"/>
                  <a:t>Power kW per single tube</a:t>
                </a:r>
                <a:endParaRPr lang="en-GB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4368896"/>
        <c:crosses val="autoZero"/>
        <c:crossBetween val="midCat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0545789588801397"/>
          <c:y val="0.21956635716275055"/>
          <c:w val="0.16569499125109363"/>
          <c:h val="0.163747977774159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27CE8-4009-42DF-9BA5-344494F5447D}" type="datetimeFigureOut">
              <a:rPr lang="en-GB" smtClean="0"/>
              <a:t>17/06/2013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1A0E-D9B8-4523-9DA0-25DAB25384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83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://www.eu-tiara.eu/index.php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defRPr sz="4700" b="1" cap="none" spc="0">
                <a:ln/>
                <a:solidFill>
                  <a:schemeClr val="accent3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2" t="13372" r="13910" b="16051"/>
          <a:stretch/>
        </p:blipFill>
        <p:spPr bwMode="auto">
          <a:xfrm>
            <a:off x="2339752" y="5675614"/>
            <a:ext cx="81031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TIARA : Test Infrastructure and Accelerator Research Area">
            <a:hlinkClick r:id="rId3"/>
          </p:cNvPr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" t="9026" r="1593" b="19081"/>
          <a:stretch/>
        </p:blipFill>
        <p:spPr bwMode="auto">
          <a:xfrm>
            <a:off x="198719" y="5652923"/>
            <a:ext cx="19326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499" y="5555841"/>
            <a:ext cx="900000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6" cstate="screen"/>
          <a:srcRect l="10222" t="8235" r="9112" b="8421"/>
          <a:stretch>
            <a:fillRect/>
          </a:stretch>
        </p:blipFill>
        <p:spPr bwMode="auto">
          <a:xfrm>
            <a:off x="6588224" y="5616923"/>
            <a:ext cx="1084693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9" descr="\\cern.ch\dfs\Users\m\montesin\Documents\My Pictures\Logo PM section 2013 BW.jpg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503" r="6562" b="13775"/>
          <a:stretch/>
        </p:blipFill>
        <p:spPr bwMode="auto">
          <a:xfrm>
            <a:off x="8012085" y="5724169"/>
            <a:ext cx="68748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IARA Workshop on RF Power Generation for Accelerators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5" y="5837614"/>
            <a:ext cx="951863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79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chemeClr val="accent3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266700" indent="-266700">
              <a:buClr>
                <a:schemeClr val="accent3"/>
              </a:buClr>
              <a:defRPr/>
            </a:lvl1pPr>
            <a:lvl2pPr marL="534988" indent="-268288">
              <a:buClr>
                <a:schemeClr val="accent3">
                  <a:lumMod val="60000"/>
                  <a:lumOff val="40000"/>
                </a:schemeClr>
              </a:buClr>
              <a:defRPr/>
            </a:lvl2pPr>
            <a:lvl3pPr marL="801688" indent="-266700">
              <a:buClr>
                <a:schemeClr val="accent3"/>
              </a:buClr>
              <a:defRPr/>
            </a:lvl3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chemeClr val="accent3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5128992"/>
          </a:xfrm>
        </p:spPr>
        <p:txBody>
          <a:bodyPr lIns="91440" anchor="ctr"/>
          <a:lstStyle>
            <a:lvl1pPr marL="266700" indent="-266700">
              <a:buClr>
                <a:schemeClr val="accent3"/>
              </a:buClr>
              <a:defRPr sz="2800"/>
            </a:lvl1pPr>
            <a:lvl2pPr marL="534988" indent="-268288">
              <a:buClr>
                <a:schemeClr val="accent3">
                  <a:lumMod val="60000"/>
                  <a:lumOff val="40000"/>
                </a:schemeClr>
              </a:buClr>
              <a:defRPr sz="2400"/>
            </a:lvl2pPr>
            <a:lvl3pPr marL="801688" indent="-266700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5128992"/>
          </a:xfrm>
        </p:spPr>
        <p:txBody>
          <a:bodyPr anchor="ctr"/>
          <a:lstStyle>
            <a:lvl1pPr marL="266700" indent="-266700" eaLnBrk="1" latinLnBrk="0" hangingPunct="1">
              <a:buClr>
                <a:schemeClr val="accent3"/>
              </a:buClr>
              <a:defRPr sz="2800"/>
            </a:lvl1pPr>
            <a:lvl2pPr marL="534988" indent="-268288" eaLnBrk="1" latinLnBrk="0" hangingPunct="1">
              <a:buClr>
                <a:schemeClr val="accent3">
                  <a:lumMod val="60000"/>
                  <a:lumOff val="40000"/>
                </a:schemeClr>
              </a:buClr>
              <a:defRPr sz="2400"/>
            </a:lvl2pPr>
            <a:lvl3pPr marL="801688" indent="-266700" eaLnBrk="1" latinLnBrk="0" hangingPunct="1"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000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chemeClr val="accent3"/>
                </a:solidFill>
                <a:effectLst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7902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1"/>
            <a:ext cx="8229600" cy="51320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ctr"/>
          <a:lstStyle>
            <a:lvl1pPr algn="l" eaLnBrk="1" latinLnBrk="0" hangingPunct="1">
              <a:defRPr kumimoji="0" sz="10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Eric </a:t>
            </a:r>
            <a:r>
              <a:rPr lang="en-US" dirty="0" err="1" smtClean="0"/>
              <a:t>Montesinos</a:t>
            </a:r>
            <a:r>
              <a:rPr lang="en-US" dirty="0" smtClean="0"/>
              <a:t>, CERN-RF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ctr"/>
          <a:lstStyle>
            <a:lvl1pPr algn="l" eaLnBrk="1" latinLnBrk="0" hangingPunct="1">
              <a:defRPr kumimoji="0" sz="10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GB" dirty="0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01E4656-4744-4518-8F45-D770D4D0E2AC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8" r:id="rId3"/>
    <p:sldLayoutId id="2147484070" r:id="rId4"/>
    <p:sldLayoutId id="2147484071" r:id="rId5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 cap="none" spc="0">
          <a:ln w="11430"/>
          <a:solidFill>
            <a:srgbClr val="002060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sz="5400" dirty="0" err="1" smtClean="0"/>
              <a:t>Tetrode</a:t>
            </a:r>
            <a:r>
              <a:rPr lang="en-GB" sz="5400" dirty="0" smtClean="0"/>
              <a:t> Power Amplifiers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TIARA &amp; Uppsala University</a:t>
            </a:r>
          </a:p>
          <a:p>
            <a:r>
              <a:rPr lang="en-GB" sz="2800" dirty="0" smtClean="0"/>
              <a:t>Workshop on RF Power Generation for Accelerators</a:t>
            </a:r>
          </a:p>
          <a:p>
            <a:endParaRPr lang="en-GB" sz="2800" dirty="0" smtClean="0"/>
          </a:p>
          <a:p>
            <a:r>
              <a:rPr lang="en-GB" dirty="0" smtClean="0"/>
              <a:t>Eric </a:t>
            </a:r>
            <a:r>
              <a:rPr lang="en-GB" dirty="0" err="1" smtClean="0"/>
              <a:t>Montesinos</a:t>
            </a:r>
            <a:r>
              <a:rPr lang="en-GB" dirty="0" smtClean="0"/>
              <a:t>, CERN, BE-RF-PM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68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SPS 1.1 MW @ 200 MHz 5 s - 0.1 Hz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10</a:t>
            </a:fld>
            <a:endParaRPr lang="en-GB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59" y="1484784"/>
            <a:ext cx="614468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4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SPS 1.1 MW @ 200 MHz 5 s - 0.1 Hz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11</a:t>
            </a:fld>
            <a:endParaRPr lang="en-GB"/>
          </a:p>
        </p:txBody>
      </p:sp>
      <p:pic>
        <p:nvPicPr>
          <p:cNvPr id="1026" name="Picture 2" descr="G:\Departments\AB\Groups\RF\Sections\SR\Prevessin\TWC200\images BA3\2013-06-04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8"/>
          <a:stretch/>
        </p:blipFill>
        <p:spPr bwMode="auto">
          <a:xfrm>
            <a:off x="467544" y="1484784"/>
            <a:ext cx="8169483" cy="475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29314152"/>
              </p:ext>
            </p:extLst>
          </p:nvPr>
        </p:nvGraphicFramePr>
        <p:xfrm>
          <a:off x="107504" y="1397000"/>
          <a:ext cx="8928992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8143" y="3140968"/>
            <a:ext cx="31422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Nominal power 35 kW</a:t>
            </a:r>
          </a:p>
          <a:p>
            <a:r>
              <a:rPr lang="el-GR" dirty="0" smtClean="0">
                <a:solidFill>
                  <a:srgbClr val="0070C0"/>
                </a:solidFill>
              </a:rPr>
              <a:t>η</a:t>
            </a:r>
            <a:r>
              <a:rPr lang="en-US" dirty="0" smtClean="0">
                <a:solidFill>
                  <a:srgbClr val="0070C0"/>
                </a:solidFill>
              </a:rPr>
              <a:t> = </a:t>
            </a:r>
            <a:r>
              <a:rPr lang="en-GB" dirty="0" smtClean="0">
                <a:solidFill>
                  <a:srgbClr val="0070C0"/>
                </a:solidFill>
              </a:rPr>
              <a:t>66.4 %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Pulsed 1 µs to </a:t>
            </a:r>
            <a:r>
              <a:rPr lang="en-US" dirty="0" err="1" smtClean="0">
                <a:solidFill>
                  <a:srgbClr val="0070C0"/>
                </a:solidFill>
              </a:rPr>
              <a:t>cw</a:t>
            </a:r>
            <a:r>
              <a:rPr lang="en-US" dirty="0" smtClean="0">
                <a:solidFill>
                  <a:srgbClr val="0070C0"/>
                </a:solidFill>
              </a:rPr>
              <a:t>, no variation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 efficiency - pulsed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Tetrodes</a:t>
            </a:r>
            <a:r>
              <a:rPr lang="en-US" dirty="0" smtClean="0"/>
              <a:t> will provide output power following any kind of driver amplitude </a:t>
            </a:r>
            <a:r>
              <a:rPr lang="en-US" dirty="0" smtClean="0"/>
              <a:t>modulation from pulsed to CW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Klystrons have additional losses as HV has to be stabilized prior to RF pulse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724400" y="5590981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HVPS Modulator for klystron</a:t>
            </a:r>
          </a:p>
          <a:p>
            <a:pPr algn="ctr"/>
            <a:r>
              <a:rPr lang="en-US" dirty="0" smtClean="0"/>
              <a:t>-&gt; additional overall losses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92080" y="2276872"/>
            <a:ext cx="648072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RF pulse</a:t>
            </a:r>
            <a:endParaRPr lang="en-GB" sz="1000" dirty="0"/>
          </a:p>
        </p:txBody>
      </p:sp>
      <p:sp>
        <p:nvSpPr>
          <p:cNvPr id="17" name="Rectangle 16"/>
          <p:cNvSpPr/>
          <p:nvPr/>
        </p:nvSpPr>
        <p:spPr>
          <a:xfrm>
            <a:off x="7330008" y="2276872"/>
            <a:ext cx="648000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RF pulse</a:t>
            </a:r>
            <a:endParaRPr lang="en-GB" sz="10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2636912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800600" y="1511424"/>
            <a:ext cx="0" cy="1277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287888" y="5076800"/>
            <a:ext cx="648072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RF pulse</a:t>
            </a:r>
            <a:endParaRPr lang="en-GB" sz="10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644008" y="5436840"/>
            <a:ext cx="396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788024" y="3830851"/>
            <a:ext cx="8384" cy="17583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0"/>
          <p:cNvSpPr/>
          <p:nvPr/>
        </p:nvSpPr>
        <p:spPr>
          <a:xfrm>
            <a:off x="5004080" y="4680432"/>
            <a:ext cx="288000" cy="7560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Isosceles Triangle 28"/>
          <p:cNvSpPr/>
          <p:nvPr/>
        </p:nvSpPr>
        <p:spPr>
          <a:xfrm flipH="1">
            <a:off x="5940152" y="4689224"/>
            <a:ext cx="288000" cy="7560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04080" y="4689224"/>
            <a:ext cx="288000" cy="747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9" idx="0"/>
          </p:cNvCxnSpPr>
          <p:nvPr/>
        </p:nvCxnSpPr>
        <p:spPr>
          <a:xfrm flipH="1">
            <a:off x="5300480" y="4689224"/>
            <a:ext cx="6396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9" idx="2"/>
          </p:cNvCxnSpPr>
          <p:nvPr/>
        </p:nvCxnSpPr>
        <p:spPr>
          <a:xfrm flipH="1" flipV="1">
            <a:off x="5940152" y="4689224"/>
            <a:ext cx="288000" cy="75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004080" y="4653136"/>
            <a:ext cx="0" cy="8546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04080" y="4689224"/>
            <a:ext cx="2880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6228184" y="4653136"/>
            <a:ext cx="0" cy="8546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940184" y="4698768"/>
            <a:ext cx="2880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8024" y="4253026"/>
            <a:ext cx="72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Rise time losses</a:t>
            </a:r>
            <a:endParaRPr lang="en-GB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5508136" y="4005064"/>
            <a:ext cx="792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HV modulator envelope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04112" y="5085184"/>
            <a:ext cx="648072" cy="36004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RF pulse</a:t>
            </a:r>
            <a:endParaRPr lang="en-GB" sz="1000" dirty="0"/>
          </a:p>
        </p:txBody>
      </p:sp>
      <p:sp>
        <p:nvSpPr>
          <p:cNvPr id="50" name="Isosceles Triangle 49"/>
          <p:cNvSpPr/>
          <p:nvPr/>
        </p:nvSpPr>
        <p:spPr>
          <a:xfrm>
            <a:off x="7020304" y="4680432"/>
            <a:ext cx="288000" cy="7560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Isosceles Triangle 50"/>
          <p:cNvSpPr/>
          <p:nvPr/>
        </p:nvSpPr>
        <p:spPr>
          <a:xfrm flipH="1">
            <a:off x="7956376" y="4689224"/>
            <a:ext cx="288000" cy="756000"/>
          </a:xfrm>
          <a:prstGeom prst="triangle">
            <a:avLst>
              <a:gd name="adj" fmla="val 10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7020304" y="4689224"/>
            <a:ext cx="288000" cy="74720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1" idx="0"/>
          </p:cNvCxnSpPr>
          <p:nvPr/>
        </p:nvCxnSpPr>
        <p:spPr>
          <a:xfrm flipH="1">
            <a:off x="7316704" y="4689224"/>
            <a:ext cx="6396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1" idx="2"/>
          </p:cNvCxnSpPr>
          <p:nvPr/>
        </p:nvCxnSpPr>
        <p:spPr>
          <a:xfrm flipH="1" flipV="1">
            <a:off x="7956376" y="4689224"/>
            <a:ext cx="288000" cy="756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7020304" y="4653136"/>
            <a:ext cx="0" cy="8546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020304" y="4689224"/>
            <a:ext cx="2880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244408" y="4653136"/>
            <a:ext cx="0" cy="8546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7956408" y="4698768"/>
            <a:ext cx="288000" cy="0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04248" y="4253026"/>
            <a:ext cx="720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Rise time losses</a:t>
            </a:r>
            <a:endParaRPr lang="en-GB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7524360" y="4005064"/>
            <a:ext cx="7920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HV modulator envelope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44440" y="5517232"/>
            <a:ext cx="720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time</a:t>
            </a:r>
            <a:endParaRPr lang="en-GB" sz="1000" dirty="0"/>
          </a:p>
        </p:txBody>
      </p:sp>
      <p:sp>
        <p:nvSpPr>
          <p:cNvPr id="62" name="TextBox 61"/>
          <p:cNvSpPr txBox="1"/>
          <p:nvPr/>
        </p:nvSpPr>
        <p:spPr>
          <a:xfrm>
            <a:off x="8244408" y="2708920"/>
            <a:ext cx="720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time</a:t>
            </a:r>
            <a:endParaRPr lang="en-GB" sz="1000" dirty="0"/>
          </a:p>
        </p:txBody>
      </p:sp>
      <p:sp>
        <p:nvSpPr>
          <p:cNvPr id="63" name="TextBox 62"/>
          <p:cNvSpPr txBox="1"/>
          <p:nvPr/>
        </p:nvSpPr>
        <p:spPr>
          <a:xfrm>
            <a:off x="4788024" y="1412776"/>
            <a:ext cx="720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power</a:t>
            </a:r>
            <a:endParaRPr lang="en-GB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4788024" y="3717032"/>
            <a:ext cx="720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power</a:t>
            </a:r>
            <a:endParaRPr lang="en-GB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4724808" y="2782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Tetrode</a:t>
            </a:r>
            <a:r>
              <a:rPr lang="en-US" dirty="0" smtClean="0"/>
              <a:t> direct RF</a:t>
            </a:r>
          </a:p>
          <a:p>
            <a:pPr algn="ctr"/>
            <a:r>
              <a:rPr lang="en-US" dirty="0" smtClean="0"/>
              <a:t>-&gt; </a:t>
            </a:r>
            <a:r>
              <a:rPr lang="en-US" dirty="0" err="1" smtClean="0"/>
              <a:t>neglictible</a:t>
            </a:r>
            <a:r>
              <a:rPr lang="en-US" dirty="0" smtClean="0"/>
              <a:t> </a:t>
            </a:r>
            <a:r>
              <a:rPr lang="en-US" dirty="0" smtClean="0"/>
              <a:t>additional losses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1258286"/>
              </p:ext>
            </p:extLst>
          </p:nvPr>
        </p:nvGraphicFramePr>
        <p:xfrm>
          <a:off x="179512" y="1340768"/>
          <a:ext cx="866164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03648" y="2119496"/>
            <a:ext cx="61206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Total 1980-2013 : 254 tubes</a:t>
            </a:r>
          </a:p>
          <a:p>
            <a:endParaRPr lang="en-GB" sz="2800" dirty="0" smtClean="0"/>
          </a:p>
          <a:p>
            <a:r>
              <a:rPr lang="en-GB" sz="2800" dirty="0" smtClean="0"/>
              <a:t>Average lifetime : 32’000 hours</a:t>
            </a:r>
          </a:p>
          <a:p>
            <a:endParaRPr lang="en-GB" sz="2800" dirty="0" smtClean="0"/>
          </a:p>
          <a:p>
            <a:r>
              <a:rPr lang="en-GB" sz="2800" dirty="0" smtClean="0"/>
              <a:t>Tubes with &gt; 28’000 hours : 78 %</a:t>
            </a:r>
          </a:p>
          <a:p>
            <a:r>
              <a:rPr lang="en-US" sz="2800" dirty="0" smtClean="0"/>
              <a:t>(also true for tubes stored 20 years !)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37698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19206323"/>
              </p:ext>
            </p:extLst>
          </p:nvPr>
        </p:nvGraphicFramePr>
        <p:xfrm>
          <a:off x="23664" y="1196752"/>
          <a:ext cx="44043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180998"/>
              </p:ext>
            </p:extLst>
          </p:nvPr>
        </p:nvGraphicFramePr>
        <p:xfrm>
          <a:off x="4932040" y="2014840"/>
          <a:ext cx="4032448" cy="2494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00200"/>
                <a:gridCol w="1116124"/>
                <a:gridCol w="111612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Reason of fault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faults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 of faults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emission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Input reflections</a:t>
                      </a:r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Unknown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Over Temp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Arcing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458112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Unpredictable : 23 %</a:t>
            </a:r>
          </a:p>
          <a:p>
            <a:r>
              <a:rPr lang="en-US" sz="2400" dirty="0" smtClean="0"/>
              <a:t>Graceful degradation : 77 % (possible to monitor and predict)</a:t>
            </a:r>
          </a:p>
          <a:p>
            <a:endParaRPr lang="en-US" sz="2400" dirty="0" smtClean="0"/>
          </a:p>
          <a:p>
            <a:r>
              <a:rPr lang="en-US" sz="2400" dirty="0" smtClean="0"/>
              <a:t>Graceful operation </a:t>
            </a:r>
            <a:r>
              <a:rPr lang="en-US" sz="2400" dirty="0"/>
              <a:t>: 99.5 % (2012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134076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YL1530 SPS 200 MHz, 2 x 32 tubes in parallel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7670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Statistics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672884"/>
              </p:ext>
            </p:extLst>
          </p:nvPr>
        </p:nvGraphicFramePr>
        <p:xfrm>
          <a:off x="0" y="1268413"/>
          <a:ext cx="9144000" cy="513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2019062" y="2661231"/>
            <a:ext cx="6009322" cy="108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Availability not only depends </a:t>
            </a:r>
            <a:r>
              <a:rPr lang="en-GB" dirty="0" smtClean="0"/>
              <a:t>upon </a:t>
            </a:r>
            <a:r>
              <a:rPr lang="en-GB" dirty="0"/>
              <a:t>the </a:t>
            </a:r>
            <a:r>
              <a:rPr lang="en-GB" dirty="0" smtClean="0"/>
              <a:t>technology</a:t>
            </a:r>
          </a:p>
          <a:p>
            <a:pPr algn="ctr"/>
            <a:r>
              <a:rPr lang="en-GB" dirty="0" smtClean="0"/>
              <a:t>but </a:t>
            </a:r>
            <a:r>
              <a:rPr lang="en-GB" dirty="0"/>
              <a:t>also upon the exploitation </a:t>
            </a:r>
            <a:r>
              <a:rPr lang="en-GB" dirty="0" smtClean="0"/>
              <a:t>strategy</a:t>
            </a:r>
          </a:p>
          <a:p>
            <a:pPr algn="ctr"/>
            <a:r>
              <a:rPr lang="en-GB" dirty="0" smtClean="0"/>
              <a:t>spares, manpower, schedules, … </a:t>
            </a:r>
            <a:endParaRPr lang="en-GB" dirty="0"/>
          </a:p>
        </p:txBody>
      </p:sp>
      <p:sp>
        <p:nvSpPr>
          <p:cNvPr id="10" name="TextBox 1"/>
          <p:cNvSpPr txBox="1"/>
          <p:nvPr/>
        </p:nvSpPr>
        <p:spPr>
          <a:xfrm>
            <a:off x="0" y="1412776"/>
            <a:ext cx="9144000" cy="32403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sz="2000" dirty="0" smtClean="0">
                <a:solidFill>
                  <a:srgbClr val="002060"/>
                </a:solidFill>
              </a:rPr>
              <a:t>SPS 200 MHz : </a:t>
            </a:r>
            <a:r>
              <a:rPr lang="en-US" sz="2400" b="1" dirty="0" smtClean="0">
                <a:solidFill>
                  <a:srgbClr val="002060"/>
                </a:solidFill>
              </a:rPr>
              <a:t>100</a:t>
            </a:r>
            <a:r>
              <a:rPr lang="en-US" sz="2000" dirty="0" smtClean="0">
                <a:solidFill>
                  <a:srgbClr val="002060"/>
                </a:solidFill>
              </a:rPr>
              <a:t> tube sockets + transmitters (HVPS, controls, combiners, etc.)</a:t>
            </a:r>
          </a:p>
        </p:txBody>
      </p:sp>
    </p:spTree>
    <p:extLst>
      <p:ext uri="{BB962C8B-B14F-4D97-AF65-F5344CB8AC3E}">
        <p14:creationId xmlns:p14="http://schemas.microsoft.com/office/powerpoint/2010/main" val="27918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Supplier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Nowadays </a:t>
            </a:r>
            <a:r>
              <a:rPr lang="en-US" dirty="0" err="1" smtClean="0"/>
              <a:t>tetrodes</a:t>
            </a:r>
            <a:r>
              <a:rPr lang="en-US" dirty="0" smtClean="0"/>
              <a:t> are mainly Thales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Frame contract</a:t>
            </a:r>
          </a:p>
          <a:p>
            <a:pPr lvl="1"/>
            <a:r>
              <a:rPr lang="en-US" dirty="0" smtClean="0"/>
              <a:t>Known prices with a known % price increase per year</a:t>
            </a:r>
          </a:p>
          <a:p>
            <a:pPr lvl="1"/>
            <a:r>
              <a:rPr lang="en-US" dirty="0" smtClean="0"/>
              <a:t>25 years production guaranteed</a:t>
            </a:r>
          </a:p>
          <a:p>
            <a:pPr lvl="1"/>
            <a:r>
              <a:rPr lang="en-US" dirty="0" smtClean="0"/>
              <a:t>If not, end of production: drawings, cooking recipes and Intellectual Property for free, we will be allowed to subcontract the construction of the tube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In the past, some </a:t>
            </a:r>
            <a:r>
              <a:rPr lang="en-GB" dirty="0" err="1" smtClean="0"/>
              <a:t>tetrodes</a:t>
            </a:r>
            <a:r>
              <a:rPr lang="en-GB" dirty="0" smtClean="0"/>
              <a:t> have already been discontinued</a:t>
            </a:r>
          </a:p>
          <a:p>
            <a:pPr lvl="1"/>
            <a:r>
              <a:rPr lang="en-GB" dirty="0" smtClean="0"/>
              <a:t>They have been replaced by a ‘pin to pin’ compatible tube from another supplier</a:t>
            </a:r>
          </a:p>
          <a:p>
            <a:pPr lvl="1"/>
            <a:r>
              <a:rPr lang="en-GB" dirty="0" smtClean="0"/>
              <a:t>An alternative tube has always been provided</a:t>
            </a:r>
          </a:p>
          <a:p>
            <a:pPr lvl="1"/>
            <a:endParaRPr lang="en-GB" dirty="0"/>
          </a:p>
          <a:p>
            <a:r>
              <a:rPr lang="en-GB" dirty="0" smtClean="0"/>
              <a:t>Are there so many suppliers for the other technologies ?</a:t>
            </a:r>
          </a:p>
          <a:p>
            <a:pPr lvl="1"/>
            <a:r>
              <a:rPr lang="en-GB" dirty="0" smtClean="0"/>
              <a:t>Who can guaranty NO obsolescence 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8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dirty="0" smtClean="0"/>
              <a:t>Supplier</a:t>
            </a:r>
            <a:endParaRPr lang="en-GB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1E4656-4744-4518-8F45-D770D4D0E2AC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977700926"/>
              </p:ext>
            </p:extLst>
          </p:nvPr>
        </p:nvGraphicFramePr>
        <p:xfrm>
          <a:off x="0" y="1124744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Diagonal Stripe 6"/>
          <p:cNvSpPr/>
          <p:nvPr/>
        </p:nvSpPr>
        <p:spPr>
          <a:xfrm rot="16200000">
            <a:off x="3347864" y="260648"/>
            <a:ext cx="3096344" cy="7128792"/>
          </a:xfrm>
          <a:prstGeom prst="diagStripe">
            <a:avLst>
              <a:gd name="adj" fmla="val 0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Diagonal Stripe 7"/>
          <p:cNvSpPr/>
          <p:nvPr/>
        </p:nvSpPr>
        <p:spPr>
          <a:xfrm rot="5400000">
            <a:off x="3347863" y="260649"/>
            <a:ext cx="3096344" cy="7128793"/>
          </a:xfrm>
          <a:prstGeom prst="diagStripe">
            <a:avLst>
              <a:gd name="adj" fmla="val 54667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8152" y="4617962"/>
            <a:ext cx="558011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1"/>
            <a:r>
              <a:rPr lang="en-US" b="1" dirty="0" smtClean="0"/>
              <a:t>Still more new powerful applications with tubes </a:t>
            </a:r>
            <a:r>
              <a:rPr lang="en-US" b="1" dirty="0"/>
              <a:t>within the last 10 </a:t>
            </a:r>
            <a:r>
              <a:rPr lang="en-US" b="1" dirty="0" smtClean="0"/>
              <a:t>years (</a:t>
            </a:r>
            <a:r>
              <a:rPr lang="en-US" b="1" dirty="0" err="1" smtClean="0"/>
              <a:t>tetrodes</a:t>
            </a:r>
            <a:r>
              <a:rPr lang="en-US" b="1" dirty="0" smtClean="0"/>
              <a:t> + </a:t>
            </a:r>
            <a:r>
              <a:rPr lang="en-US" b="1" dirty="0" err="1" smtClean="0"/>
              <a:t>diacrodes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6" name="Oval 15"/>
          <p:cNvSpPr/>
          <p:nvPr/>
        </p:nvSpPr>
        <p:spPr>
          <a:xfrm>
            <a:off x="1461256" y="3054560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6451408" y="3724232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231776" y="2500128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2699792" y="3140968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922136" y="2118456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96744" y="2881736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4096744" y="2276904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475656" y="4797184"/>
            <a:ext cx="288000" cy="28800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Miscellaneous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Tetrode</a:t>
            </a:r>
            <a:r>
              <a:rPr lang="en-GB" dirty="0" smtClean="0"/>
              <a:t> </a:t>
            </a:r>
            <a:r>
              <a:rPr lang="en-GB" dirty="0" smtClean="0"/>
              <a:t>amplifiers are radiation capable</a:t>
            </a:r>
          </a:p>
          <a:p>
            <a:endParaRPr lang="en-GB" dirty="0" smtClean="0"/>
          </a:p>
          <a:p>
            <a:r>
              <a:rPr lang="en-US" dirty="0"/>
              <a:t>Single power source per cavity allows individual LLRF, clear advantage</a:t>
            </a:r>
          </a:p>
          <a:p>
            <a:endParaRPr lang="en-GB" dirty="0" smtClean="0"/>
          </a:p>
          <a:p>
            <a:r>
              <a:rPr lang="en-GB" dirty="0" smtClean="0"/>
              <a:t>High </a:t>
            </a:r>
            <a:r>
              <a:rPr lang="en-GB" dirty="0" smtClean="0"/>
              <a:t>peak short excursion is mandatory with  cyclotrons LLRF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19</a:t>
            </a:fld>
            <a:endParaRPr lang="en-GB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37" y="1268760"/>
            <a:ext cx="2836463" cy="437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92080" y="562989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SPS SWC 200 MHz with</a:t>
            </a:r>
          </a:p>
          <a:p>
            <a:pPr algn="ctr"/>
            <a:r>
              <a:rPr lang="en-GB" dirty="0" smtClean="0"/>
              <a:t>its </a:t>
            </a:r>
            <a:r>
              <a:rPr lang="en-GB" dirty="0" err="1" smtClean="0"/>
              <a:t>Tetrode</a:t>
            </a:r>
            <a:r>
              <a:rPr lang="en-GB" dirty="0" smtClean="0"/>
              <a:t> amplifier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4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dirty="0" smtClean="0">
                <a:ln/>
                <a:solidFill>
                  <a:schemeClr val="accent3"/>
                </a:solidFill>
                <a:effectLst/>
              </a:rPr>
              <a:t>Introduction</a:t>
            </a:r>
            <a:endParaRPr lang="en-GB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Workshop on </a:t>
            </a:r>
            <a:r>
              <a:rPr lang="en-GB" dirty="0" smtClean="0">
                <a:solidFill>
                  <a:srgbClr val="FF0000"/>
                </a:solidFill>
              </a:rPr>
              <a:t>novel concepts </a:t>
            </a:r>
            <a:r>
              <a:rPr lang="en-GB" dirty="0" smtClean="0"/>
              <a:t>for RF power generation for accelerators</a:t>
            </a:r>
          </a:p>
          <a:p>
            <a:endParaRPr lang="en-GB" dirty="0" smtClean="0"/>
          </a:p>
          <a:p>
            <a:r>
              <a:rPr lang="en-GB" dirty="0" smtClean="0"/>
              <a:t>Experienced researchers and leading companies in the field of RF power generation will gather to </a:t>
            </a:r>
            <a:r>
              <a:rPr lang="en-GB" dirty="0" smtClean="0">
                <a:solidFill>
                  <a:srgbClr val="FF0000"/>
                </a:solidFill>
              </a:rPr>
              <a:t>explore the technical challenges emerging from the design of new accelerators </a:t>
            </a:r>
            <a:r>
              <a:rPr lang="en-GB" dirty="0" smtClean="0"/>
              <a:t>and to </a:t>
            </a:r>
            <a:r>
              <a:rPr lang="en-GB" dirty="0" smtClean="0">
                <a:solidFill>
                  <a:srgbClr val="FF0000"/>
                </a:solidFill>
              </a:rPr>
              <a:t>match them </a:t>
            </a:r>
            <a:r>
              <a:rPr lang="en-GB" dirty="0" smtClean="0"/>
              <a:t>with</a:t>
            </a:r>
            <a:r>
              <a:rPr lang="en-GB" dirty="0" smtClean="0">
                <a:solidFill>
                  <a:srgbClr val="FF0000"/>
                </a:solidFill>
              </a:rPr>
              <a:t> state-of-the-art industrial solutions </a:t>
            </a:r>
            <a:r>
              <a:rPr lang="en-GB" dirty="0" smtClean="0"/>
              <a:t>for</a:t>
            </a:r>
            <a:r>
              <a:rPr lang="en-GB" dirty="0" smtClean="0">
                <a:solidFill>
                  <a:srgbClr val="FF0000"/>
                </a:solidFill>
              </a:rPr>
              <a:t> RF power generation</a:t>
            </a:r>
          </a:p>
          <a:p>
            <a:endParaRPr lang="en-GB" dirty="0" smtClean="0"/>
          </a:p>
          <a:p>
            <a:r>
              <a:rPr lang="en-GB" dirty="0" smtClean="0"/>
              <a:t>Through knowledge exchange between research institutes and commercial partners, the workshop will address technical challenges shared by European research infrastructures collaborating in TIARA</a:t>
            </a:r>
          </a:p>
          <a:p>
            <a:endParaRPr lang="en-GB" dirty="0" smtClean="0"/>
          </a:p>
          <a:p>
            <a:r>
              <a:rPr lang="en-GB" dirty="0" smtClean="0"/>
              <a:t>The workshop will focus on the main areas of</a:t>
            </a:r>
          </a:p>
          <a:p>
            <a:pPr lvl="1"/>
            <a:r>
              <a:rPr lang="en-GB" dirty="0" smtClean="0"/>
              <a:t>electron tube devices (</a:t>
            </a:r>
            <a:r>
              <a:rPr lang="en-GB" dirty="0" err="1" smtClean="0">
                <a:solidFill>
                  <a:srgbClr val="FF0000"/>
                </a:solidFill>
              </a:rPr>
              <a:t>Tetrodes-Diacrodes</a:t>
            </a:r>
            <a:r>
              <a:rPr lang="en-GB" dirty="0" smtClean="0"/>
              <a:t>, IOTs, Klystrons,…)</a:t>
            </a:r>
          </a:p>
          <a:p>
            <a:pPr lvl="1"/>
            <a:r>
              <a:rPr lang="en-GB" dirty="0" smtClean="0"/>
              <a:t>solid-state amplifiers</a:t>
            </a:r>
          </a:p>
          <a:p>
            <a:pPr lvl="1"/>
            <a:r>
              <a:rPr lang="en-GB" dirty="0" smtClean="0"/>
              <a:t>phase-stability and timing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1E4656-4744-4518-8F45-D770D4D0E2A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SPS amplifiers plant @ 200 MHz</a:t>
            </a:r>
          </a:p>
          <a:p>
            <a:endParaRPr lang="en-US" dirty="0" smtClean="0"/>
          </a:p>
          <a:p>
            <a:r>
              <a:rPr lang="en-US" dirty="0" smtClean="0"/>
              <a:t>2 transmitters</a:t>
            </a:r>
          </a:p>
          <a:p>
            <a:pPr lvl="1"/>
            <a:r>
              <a:rPr lang="en-US" dirty="0" smtClean="0"/>
              <a:t>Pulse mode from 1 µs to 5 s</a:t>
            </a:r>
          </a:p>
          <a:p>
            <a:pPr lvl="1"/>
            <a:r>
              <a:rPr lang="en-US" dirty="0" smtClean="0"/>
              <a:t>1.7 MW peak with respect to </a:t>
            </a:r>
            <a:r>
              <a:rPr lang="en-US" dirty="0"/>
              <a:t>8</a:t>
            </a:r>
            <a:r>
              <a:rPr lang="en-US" dirty="0" smtClean="0"/>
              <a:t>50 kW average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8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transmitters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16 </a:t>
            </a:r>
            <a:r>
              <a:rPr lang="en-US" dirty="0" err="1" smtClean="0"/>
              <a:t>tetrodes</a:t>
            </a:r>
            <a:r>
              <a:rPr lang="en-US" dirty="0" smtClean="0"/>
              <a:t> (or </a:t>
            </a:r>
            <a:r>
              <a:rPr lang="en-US" dirty="0" smtClean="0"/>
              <a:t>16 IOTs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16 is a very good number to combine </a:t>
            </a:r>
            <a:r>
              <a:rPr lang="en-US" dirty="0" err="1" smtClean="0"/>
              <a:t>tetrodes</a:t>
            </a:r>
            <a:endParaRPr lang="en-US" dirty="0" smtClean="0"/>
          </a:p>
          <a:p>
            <a:pPr lvl="1"/>
            <a:r>
              <a:rPr lang="en-US" dirty="0" smtClean="0"/>
              <a:t>This allows to ensure a graceful operation even with 14/16 </a:t>
            </a:r>
            <a:r>
              <a:rPr lang="en-US" dirty="0" err="1" smtClean="0"/>
              <a:t>tetrodes</a:t>
            </a:r>
            <a:endParaRPr lang="en-US" dirty="0" smtClean="0"/>
          </a:p>
          <a:p>
            <a:pPr lvl="1"/>
            <a:r>
              <a:rPr lang="en-US" dirty="0" smtClean="0"/>
              <a:t>Each power source, 140 kW capable, operated 106 kW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ain is 14 dB, 16 individual 6 kW SSPA </a:t>
            </a:r>
            <a:r>
              <a:rPr lang="en-US" dirty="0"/>
              <a:t>drivers, </a:t>
            </a:r>
            <a:r>
              <a:rPr lang="en-US" dirty="0" smtClean="0"/>
              <a:t>perfect combination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diacrodes</a:t>
            </a:r>
            <a:r>
              <a:rPr lang="en-US" dirty="0" smtClean="0"/>
              <a:t> (2 MB-IOTs)</a:t>
            </a:r>
            <a:endParaRPr lang="en-US" dirty="0"/>
          </a:p>
          <a:p>
            <a:pPr lvl="1"/>
            <a:r>
              <a:rPr lang="en-US" dirty="0" smtClean="0"/>
              <a:t>Less </a:t>
            </a:r>
            <a:r>
              <a:rPr lang="en-US" dirty="0"/>
              <a:t>combiners</a:t>
            </a:r>
          </a:p>
          <a:p>
            <a:pPr lvl="1"/>
            <a:r>
              <a:rPr lang="en-US" dirty="0" smtClean="0"/>
              <a:t>Each </a:t>
            </a:r>
            <a:r>
              <a:rPr lang="en-US" dirty="0" err="1" smtClean="0"/>
              <a:t>diacrode</a:t>
            </a:r>
            <a:r>
              <a:rPr lang="en-US" dirty="0" smtClean="0"/>
              <a:t>, </a:t>
            </a:r>
            <a:r>
              <a:rPr lang="en-US" dirty="0" smtClean="0"/>
              <a:t>850</a:t>
            </a:r>
            <a:r>
              <a:rPr lang="en-US" dirty="0" smtClean="0"/>
              <a:t> </a:t>
            </a:r>
            <a:r>
              <a:rPr lang="en-US" dirty="0" smtClean="0"/>
              <a:t>kW capable, operated 785 kW</a:t>
            </a:r>
          </a:p>
          <a:p>
            <a:pPr lvl="1"/>
            <a:r>
              <a:rPr lang="en-US" dirty="0" smtClean="0"/>
              <a:t>Gain is 14 dB, 2 individual 32 kW SSPA drivers</a:t>
            </a:r>
          </a:p>
          <a:p>
            <a:pPr lvl="1"/>
            <a:endParaRPr lang="en-US" dirty="0"/>
          </a:p>
          <a:p>
            <a:r>
              <a:rPr lang="en-US" dirty="0" smtClean="0"/>
              <a:t>2’000  SSPA</a:t>
            </a:r>
          </a:p>
          <a:p>
            <a:pPr lvl="1"/>
            <a:r>
              <a:rPr lang="en-US" dirty="0" smtClean="0"/>
              <a:t>Graceful degradation, only 10 % oversized, 2’000 x 1 kW units</a:t>
            </a:r>
          </a:p>
          <a:p>
            <a:pPr lvl="1"/>
            <a:r>
              <a:rPr lang="en-US" dirty="0" smtClean="0"/>
              <a:t>Additional combiners, more losses, building Cooling and </a:t>
            </a:r>
            <a:r>
              <a:rPr lang="en-US" dirty="0" smtClean="0"/>
              <a:t>Ventilation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0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Combining losses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2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635758"/>
              </p:ext>
            </p:extLst>
          </p:nvPr>
        </p:nvGraphicFramePr>
        <p:xfrm>
          <a:off x="457200" y="1412778"/>
          <a:ext cx="8219256" cy="46805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27927"/>
                <a:gridCol w="1843338"/>
                <a:gridCol w="1843338"/>
                <a:gridCol w="1340609"/>
                <a:gridCol w="1564044"/>
              </a:tblGrid>
              <a:tr h="76194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Power level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Combiner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SSPA</a:t>
                      </a:r>
                    </a:p>
                    <a:p>
                      <a:pPr algn="ctr"/>
                      <a:r>
                        <a:rPr lang="en-US" sz="1800" dirty="0" smtClean="0"/>
                        <a:t>1 kW transistor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Tetrode</a:t>
                      </a:r>
                      <a:endParaRPr lang="en-GB" sz="1800" dirty="0" smtClean="0"/>
                    </a:p>
                    <a:p>
                      <a:pPr algn="ctr"/>
                      <a:r>
                        <a:rPr lang="en-US" sz="1800" dirty="0" smtClean="0"/>
                        <a:t>140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kW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Diacrode</a:t>
                      </a:r>
                      <a:endParaRPr lang="en-US" sz="1800" dirty="0" smtClean="0"/>
                    </a:p>
                    <a:p>
                      <a:pPr algn="ctr"/>
                      <a:r>
                        <a:rPr lang="en-US" sz="1800" dirty="0" smtClean="0"/>
                        <a:t> 850 kW</a:t>
                      </a:r>
                      <a:endParaRPr lang="en-GB" sz="1800" dirty="0"/>
                    </a:p>
                  </a:txBody>
                  <a:tcPr anchor="ctr"/>
                </a:tc>
              </a:tr>
              <a:tr h="435397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# units operated x</a:t>
                      </a:r>
                      <a:r>
                        <a:rPr lang="en-US" sz="1800" baseline="0" dirty="0" smtClean="0"/>
                        <a:t> nominal power</a:t>
                      </a:r>
                      <a:endParaRPr lang="en-GB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2’000 x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900 W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 x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106 kW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 x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785kW</a:t>
                      </a:r>
                      <a:endParaRPr lang="en-GB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435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 kW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8 to 1 </a:t>
                      </a:r>
                      <a:r>
                        <a:rPr lang="el-GR" sz="1800" dirty="0" smtClean="0"/>
                        <a:t>λ</a:t>
                      </a:r>
                      <a:r>
                        <a:rPr lang="en-US" sz="1800" dirty="0" smtClean="0"/>
                        <a:t>/4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 smtClean="0"/>
                    </a:p>
                  </a:txBody>
                  <a:tcPr anchor="ctr"/>
                </a:tc>
              </a:tr>
              <a:tr h="435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50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6 to 1 </a:t>
                      </a:r>
                      <a:r>
                        <a:rPr lang="el-GR" sz="1800" dirty="0" smtClean="0"/>
                        <a:t>λ</a:t>
                      </a:r>
                      <a:r>
                        <a:rPr lang="en-US" sz="1800" dirty="0" smtClean="0"/>
                        <a:t>/4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r>
                        <a:rPr lang="en-US" sz="1800" baseline="0" dirty="0" smtClean="0"/>
                        <a:t>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 smtClean="0"/>
                    </a:p>
                  </a:txBody>
                  <a:tcPr anchor="ctr"/>
                </a:tc>
              </a:tr>
              <a:tr h="435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100 kW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3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r>
                        <a:rPr lang="en-US" sz="1800" baseline="0" dirty="0" smtClean="0"/>
                        <a:t>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 smtClean="0"/>
                    </a:p>
                  </a:txBody>
                  <a:tcPr anchor="ctr"/>
                </a:tc>
              </a:tr>
              <a:tr h="435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200</a:t>
                      </a:r>
                      <a:r>
                        <a:rPr lang="en-US" sz="1800" baseline="0" dirty="0" smtClean="0"/>
                        <a:t> kW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r>
                        <a:rPr lang="en-US" sz="1800" baseline="0" dirty="0" smtClean="0"/>
                        <a:t>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 smtClean="0"/>
                    </a:p>
                  </a:txBody>
                  <a:tcPr anchor="ctr"/>
                </a:tc>
              </a:tr>
              <a:tr h="435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400 kW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 smtClean="0"/>
                    </a:p>
                  </a:txBody>
                  <a:tcPr anchor="ctr"/>
                </a:tc>
              </a:tr>
              <a:tr h="435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800</a:t>
                      </a:r>
                      <a:r>
                        <a:rPr lang="en-US" sz="1800" baseline="0" dirty="0" smtClean="0"/>
                        <a:t> kW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endParaRPr lang="en-GB" sz="1800" dirty="0" smtClean="0"/>
                    </a:p>
                  </a:txBody>
                  <a:tcPr anchor="ctr"/>
                </a:tc>
              </a:tr>
              <a:tr h="4353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1600 kW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r>
                        <a:rPr lang="en-US" sz="1800" baseline="0" dirty="0" smtClean="0"/>
                        <a:t>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 dB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0.1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 dB</a:t>
                      </a:r>
                      <a:endParaRPr lang="en-GB" sz="1800" dirty="0" smtClean="0"/>
                    </a:p>
                  </a:txBody>
                  <a:tcPr anchor="ctr"/>
                </a:tc>
              </a:tr>
              <a:tr h="435397">
                <a:tc gridSpan="2"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To cavity</a:t>
                      </a:r>
                      <a:endParaRPr lang="en-GB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1’500 kW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1’500 kW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1’500 kW</a:t>
                      </a:r>
                      <a:endParaRPr lang="en-GB" sz="18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8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861360"/>
            <a:ext cx="4976068" cy="2808000"/>
          </a:xfrm>
          <a:prstGeom prst="rect">
            <a:avLst/>
          </a:prstGeom>
        </p:spPr>
      </p:pic>
      <p:pic>
        <p:nvPicPr>
          <p:cNvPr id="30" name="Picture 3" descr="G:\Departments\AB\Groups\RF\Sections\SR\Prevessin\TWC200\images BA3\2013-06-14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44" y="1268760"/>
            <a:ext cx="4976068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G:\Departments\AB\Groups\RF\Sections\SR\Prevessin\TWC200\images BA3\2013-06-14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68760"/>
            <a:ext cx="49766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Foot print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23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179512" y="2492896"/>
            <a:ext cx="1305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x</a:t>
            </a:r>
          </a:p>
          <a:p>
            <a:r>
              <a:rPr lang="en-GB" dirty="0" smtClean="0"/>
              <a:t>2 </a:t>
            </a:r>
            <a:r>
              <a:rPr lang="en-GB" dirty="0" err="1" smtClean="0"/>
              <a:t>Diacrodes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79512" y="5373216"/>
            <a:ext cx="128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x</a:t>
            </a:r>
          </a:p>
          <a:p>
            <a:r>
              <a:rPr lang="en-GB" dirty="0" smtClean="0"/>
              <a:t>16 </a:t>
            </a:r>
            <a:r>
              <a:rPr lang="en-GB" dirty="0" err="1" smtClean="0"/>
              <a:t>Tetrodes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788024" y="2564904"/>
            <a:ext cx="1208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x </a:t>
            </a:r>
          </a:p>
          <a:p>
            <a:r>
              <a:rPr lang="en-GB" dirty="0" smtClean="0"/>
              <a:t>2000 SSPA</a:t>
            </a:r>
            <a:endParaRPr lang="en-GB" dirty="0"/>
          </a:p>
        </p:txBody>
      </p:sp>
      <p:pic>
        <p:nvPicPr>
          <p:cNvPr id="12" name="Picture 14" descr="G:\Departments\GS\Groups\SEM\CE\Activities and Services\DO\Kosmicki\etudes\LIU\BA3\034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8" r="26205"/>
          <a:stretch/>
        </p:blipFill>
        <p:spPr bwMode="auto">
          <a:xfrm rot="5400000">
            <a:off x="5111479" y="3913063"/>
            <a:ext cx="2593449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524328" y="5003884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building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588224" y="5188550"/>
            <a:ext cx="936104" cy="5078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34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</a:t>
            </a:r>
            <a:r>
              <a:rPr lang="en-US" dirty="0" err="1" smtClean="0"/>
              <a:t>Supercycle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24</a:t>
            </a:fld>
            <a:endParaRPr lang="en-GB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8835" r="62949" b="31704"/>
          <a:stretch/>
        </p:blipFill>
        <p:spPr bwMode="auto">
          <a:xfrm>
            <a:off x="1137521" y="1268413"/>
            <a:ext cx="6868958" cy="51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1720" y="2420888"/>
            <a:ext cx="1019831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cycle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587" y="3933056"/>
            <a:ext cx="1002197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Particles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788" y="1763524"/>
            <a:ext cx="2088232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1020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5116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9212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9508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3308" y="1763524"/>
            <a:ext cx="9362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LHC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3508" y="1763524"/>
            <a:ext cx="346249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MD</a:t>
            </a:r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</a:t>
            </a:r>
            <a:r>
              <a:rPr lang="en-US" dirty="0" err="1" smtClean="0"/>
              <a:t>Supercycle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25</a:t>
            </a:fld>
            <a:endParaRPr lang="en-GB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5" t="18835" r="62949" b="31704"/>
          <a:stretch/>
        </p:blipFill>
        <p:spPr bwMode="auto">
          <a:xfrm>
            <a:off x="1137521" y="1268413"/>
            <a:ext cx="6868958" cy="513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1720" y="2420888"/>
            <a:ext cx="1019831" cy="64633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cycle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2788" y="1763524"/>
            <a:ext cx="2088232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1020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5116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9212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9508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3308" y="1763524"/>
            <a:ext cx="9362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LHC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3508" y="1763524"/>
            <a:ext cx="346249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MD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 flipH="1">
            <a:off x="1152788" y="4509120"/>
            <a:ext cx="348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187624" y="4149080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1187624" y="414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1366476" y="3068960"/>
            <a:ext cx="46922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1366475" y="3069080"/>
            <a:ext cx="1" cy="108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1835696" y="3068960"/>
            <a:ext cx="0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835696" y="4509120"/>
            <a:ext cx="15841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3419871" y="414908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419872" y="4149120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3598724" y="3789040"/>
            <a:ext cx="0" cy="3581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 flipV="1">
            <a:off x="3602309" y="378892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3995936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4281594" y="4150821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4281595" y="4150861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464031" y="378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4464032" y="378900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4857659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5145690" y="4150821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5145691" y="4150861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5328127" y="378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5328128" y="378900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721755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876256" y="4150821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876256" y="4150861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7056319" y="378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7056320" y="378900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7449947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3995935" y="4509120"/>
            <a:ext cx="2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4862404" y="4509120"/>
            <a:ext cx="2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 flipV="1">
            <a:off x="5724129" y="4509121"/>
            <a:ext cx="2880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7452319" y="4507379"/>
            <a:ext cx="2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 flipV="1">
            <a:off x="7740319" y="3067219"/>
            <a:ext cx="32" cy="14418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7742726" y="3068960"/>
            <a:ext cx="14282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 flipV="1">
            <a:off x="7885554" y="3068960"/>
            <a:ext cx="7197" cy="14400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 flipV="1">
            <a:off x="7886742" y="4509120"/>
            <a:ext cx="930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012160" y="3068960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6012160" y="3068960"/>
            <a:ext cx="0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588224" y="3068960"/>
            <a:ext cx="0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6588256" y="4509120"/>
            <a:ext cx="2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907704" y="3933056"/>
            <a:ext cx="43794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SPS Supercycle</a:t>
            </a:r>
            <a:endParaRPr lang="en-GB" dirty="0"/>
          </a:p>
        </p:txBody>
      </p:sp>
      <p:sp>
        <p:nvSpPr>
          <p:cNvPr id="88" name="Content Placeholder 87"/>
          <p:cNvSpPr>
            <a:spLocks noGrp="1"/>
          </p:cNvSpPr>
          <p:nvPr>
            <p:ph idx="1"/>
          </p:nvPr>
        </p:nvSpPr>
        <p:spPr>
          <a:xfrm>
            <a:off x="457200" y="4590419"/>
            <a:ext cx="8229600" cy="181038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For such a machine the key parameter is AVAILABILITY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152788" y="1763524"/>
            <a:ext cx="2088232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41020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05116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69212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9508" y="1763524"/>
            <a:ext cx="86400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CNGS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33308" y="1763524"/>
            <a:ext cx="936200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LHC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3508" y="1763524"/>
            <a:ext cx="346249" cy="36933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</a:rPr>
              <a:t>MD</a:t>
            </a:r>
            <a:endParaRPr lang="en-GB" sz="9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152788" y="4509120"/>
            <a:ext cx="3483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187624" y="4149080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187624" y="414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 flipV="1">
            <a:off x="1366476" y="3068960"/>
            <a:ext cx="46922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366475" y="3069080"/>
            <a:ext cx="1" cy="108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835696" y="3068960"/>
            <a:ext cx="0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835696" y="4509120"/>
            <a:ext cx="15841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419871" y="414908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419872" y="4149120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598724" y="3789040"/>
            <a:ext cx="0" cy="3581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3599936" y="378892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995936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4281594" y="4150821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281595" y="4150861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64031" y="378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464032" y="378900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857659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145690" y="4150821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145691" y="4150861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328127" y="378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5328128" y="378900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721755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876256" y="4150821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876256" y="4150861"/>
            <a:ext cx="1788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7056319" y="3789120"/>
            <a:ext cx="1" cy="36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 flipV="1">
            <a:off x="7056320" y="3789040"/>
            <a:ext cx="396000" cy="1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7449947" y="3789120"/>
            <a:ext cx="0" cy="7200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995935" y="4509120"/>
            <a:ext cx="2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862404" y="4509120"/>
            <a:ext cx="2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5724129" y="4509121"/>
            <a:ext cx="28803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7452319" y="4507379"/>
            <a:ext cx="21839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7668344" y="3067774"/>
            <a:ext cx="2374" cy="144126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7668344" y="3067774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956375" y="3078252"/>
            <a:ext cx="1" cy="14307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7956376" y="4509120"/>
            <a:ext cx="9301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012160" y="3068960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12160" y="3068960"/>
            <a:ext cx="0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588224" y="3068960"/>
            <a:ext cx="0" cy="1440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6588256" y="4509120"/>
            <a:ext cx="288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27584" y="2492896"/>
            <a:ext cx="0" cy="2016224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755576" y="4509120"/>
            <a:ext cx="7776864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55576" y="4149080"/>
            <a:ext cx="6297159" cy="0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55576" y="3787774"/>
            <a:ext cx="6696744" cy="1266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55576" y="3068960"/>
            <a:ext cx="7200799" cy="0"/>
          </a:xfrm>
          <a:prstGeom prst="line">
            <a:avLst/>
          </a:prstGeom>
          <a:ln w="1270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296" y="4221088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301799" y="3861048"/>
            <a:ext cx="52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425</a:t>
            </a:r>
            <a:endParaRPr lang="en-GB" dirty="0"/>
          </a:p>
        </p:txBody>
      </p:sp>
      <p:sp>
        <p:nvSpPr>
          <p:cNvPr id="74" name="TextBox 73"/>
          <p:cNvSpPr txBox="1"/>
          <p:nvPr/>
        </p:nvSpPr>
        <p:spPr>
          <a:xfrm>
            <a:off x="299554" y="3501008"/>
            <a:ext cx="52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850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206580" y="2780928"/>
            <a:ext cx="621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1700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69043" y="2204864"/>
            <a:ext cx="1086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RF Power</a:t>
            </a:r>
          </a:p>
          <a:p>
            <a:r>
              <a:rPr lang="en-US" dirty="0" smtClean="0"/>
              <a:t>kW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1028352" y="450912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GB" dirty="0"/>
          </a:p>
        </p:txBody>
      </p:sp>
      <p:sp>
        <p:nvSpPr>
          <p:cNvPr id="79" name="TextBox 78"/>
          <p:cNvSpPr txBox="1"/>
          <p:nvPr/>
        </p:nvSpPr>
        <p:spPr>
          <a:xfrm>
            <a:off x="1299845" y="269962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3.2 s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3491880" y="341970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2.8 s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7812360" y="458112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48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8268591" y="4510861"/>
            <a:ext cx="671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</a:p>
          <a:p>
            <a:pPr algn="r"/>
            <a:r>
              <a:rPr lang="en-US" dirty="0" smtClean="0"/>
              <a:t>sec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1152788" y="213285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14.7 s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1152789" y="1412776"/>
            <a:ext cx="682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48 s</a:t>
            </a:r>
            <a:endParaRPr lang="en-GB" dirty="0"/>
          </a:p>
        </p:txBody>
      </p:sp>
      <p:sp>
        <p:nvSpPr>
          <p:cNvPr id="90" name="TextBox 89"/>
          <p:cNvSpPr txBox="1"/>
          <p:nvPr/>
        </p:nvSpPr>
        <p:spPr>
          <a:xfrm>
            <a:off x="3241020" y="2132856"/>
            <a:ext cx="86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6.1 s</a:t>
            </a:r>
            <a:endParaRPr lang="en-GB" dirty="0"/>
          </a:p>
        </p:txBody>
      </p:sp>
      <p:sp>
        <p:nvSpPr>
          <p:cNvPr id="91" name="TextBox 90"/>
          <p:cNvSpPr txBox="1"/>
          <p:nvPr/>
        </p:nvSpPr>
        <p:spPr>
          <a:xfrm>
            <a:off x="4103948" y="2132856"/>
            <a:ext cx="86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6.1 s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4994171" y="2132856"/>
            <a:ext cx="86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6.1 s</a:t>
            </a:r>
            <a:endParaRPr lang="en-GB" dirty="0"/>
          </a:p>
        </p:txBody>
      </p:sp>
      <p:sp>
        <p:nvSpPr>
          <p:cNvPr id="93" name="TextBox 92"/>
          <p:cNvSpPr txBox="1"/>
          <p:nvPr/>
        </p:nvSpPr>
        <p:spPr>
          <a:xfrm>
            <a:off x="6785662" y="2132856"/>
            <a:ext cx="865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6.1 s</a:t>
            </a:r>
            <a:endParaRPr lang="en-GB" dirty="0"/>
          </a:p>
        </p:txBody>
      </p:sp>
      <p:sp>
        <p:nvSpPr>
          <p:cNvPr id="94" name="TextBox 93"/>
          <p:cNvSpPr txBox="1"/>
          <p:nvPr/>
        </p:nvSpPr>
        <p:spPr>
          <a:xfrm>
            <a:off x="5833212" y="2132856"/>
            <a:ext cx="936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6.6 s</a:t>
            </a:r>
            <a:endParaRPr lang="en-GB" dirty="0"/>
          </a:p>
        </p:txBody>
      </p:sp>
      <p:sp>
        <p:nvSpPr>
          <p:cNvPr id="95" name="TextBox 94"/>
          <p:cNvSpPr txBox="1"/>
          <p:nvPr/>
        </p:nvSpPr>
        <p:spPr>
          <a:xfrm>
            <a:off x="7650926" y="2132856"/>
            <a:ext cx="80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2.3 s</a:t>
            </a:r>
            <a:endParaRPr lang="en-GB" dirty="0"/>
          </a:p>
        </p:txBody>
      </p:sp>
      <p:sp>
        <p:nvSpPr>
          <p:cNvPr id="96" name="TextBox 95"/>
          <p:cNvSpPr txBox="1"/>
          <p:nvPr/>
        </p:nvSpPr>
        <p:spPr>
          <a:xfrm>
            <a:off x="4381762" y="341970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2.8 s</a:t>
            </a:r>
            <a:endParaRPr lang="en-GB" dirty="0"/>
          </a:p>
        </p:txBody>
      </p:sp>
      <p:sp>
        <p:nvSpPr>
          <p:cNvPr id="97" name="TextBox 96"/>
          <p:cNvSpPr txBox="1"/>
          <p:nvPr/>
        </p:nvSpPr>
        <p:spPr>
          <a:xfrm>
            <a:off x="5245858" y="341970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2.8 s</a:t>
            </a:r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6012160" y="270892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4.0 s</a:t>
            </a:r>
            <a:endParaRPr lang="en-GB" dirty="0"/>
          </a:p>
        </p:txBody>
      </p:sp>
      <p:sp>
        <p:nvSpPr>
          <p:cNvPr id="99" name="TextBox 98"/>
          <p:cNvSpPr txBox="1"/>
          <p:nvPr/>
        </p:nvSpPr>
        <p:spPr>
          <a:xfrm>
            <a:off x="7524328" y="269962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.0 s</a:t>
            </a:r>
            <a:endParaRPr lang="en-GB" dirty="0"/>
          </a:p>
        </p:txBody>
      </p:sp>
      <p:sp>
        <p:nvSpPr>
          <p:cNvPr id="102" name="TextBox 101"/>
          <p:cNvSpPr txBox="1"/>
          <p:nvPr/>
        </p:nvSpPr>
        <p:spPr>
          <a:xfrm>
            <a:off x="6948264" y="3419708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2.8 s</a:t>
            </a:r>
            <a:endParaRPr lang="en-GB" dirty="0"/>
          </a:p>
        </p:txBody>
      </p:sp>
      <p:sp>
        <p:nvSpPr>
          <p:cNvPr id="103" name="TextBox 102"/>
          <p:cNvSpPr txBox="1"/>
          <p:nvPr/>
        </p:nvSpPr>
        <p:spPr>
          <a:xfrm>
            <a:off x="827584" y="377974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 s</a:t>
            </a:r>
            <a:endParaRPr lang="en-GB" dirty="0"/>
          </a:p>
        </p:txBody>
      </p:sp>
      <p:sp>
        <p:nvSpPr>
          <p:cNvPr id="105" name="Rectangle 104"/>
          <p:cNvSpPr/>
          <p:nvPr/>
        </p:nvSpPr>
        <p:spPr>
          <a:xfrm>
            <a:off x="6012128" y="3068960"/>
            <a:ext cx="576096" cy="1448314"/>
          </a:xfrm>
          <a:prstGeom prst="rect">
            <a:avLst/>
          </a:prstGeom>
          <a:solidFill>
            <a:srgbClr val="00B0F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TextBox 105"/>
          <p:cNvSpPr txBox="1"/>
          <p:nvPr/>
        </p:nvSpPr>
        <p:spPr>
          <a:xfrm>
            <a:off x="4499992" y="2708920"/>
            <a:ext cx="150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3.5 µs 172 kHz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835696" y="26996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12 µs 43 kHz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367696" y="3068960"/>
            <a:ext cx="468000" cy="14400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Rectangle 108"/>
          <p:cNvSpPr/>
          <p:nvPr/>
        </p:nvSpPr>
        <p:spPr>
          <a:xfrm>
            <a:off x="1178832" y="4149080"/>
            <a:ext cx="189864" cy="361741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Content Placeholder 87"/>
          <p:cNvSpPr txBox="1">
            <a:spLocks/>
          </p:cNvSpPr>
          <p:nvPr/>
        </p:nvSpPr>
        <p:spPr>
          <a:xfrm>
            <a:off x="5557000" y="4878038"/>
            <a:ext cx="2615399" cy="1522348"/>
          </a:xfrm>
          <a:prstGeom prst="rect">
            <a:avLst/>
          </a:prstGeom>
        </p:spPr>
        <p:txBody>
          <a:bodyPr vert="horz" lIns="54864" tIns="91440" rtlCol="0" anchor="ctr">
            <a:noAutofit/>
          </a:bodyPr>
          <a:lstStyle>
            <a:lvl1pPr marL="266700" indent="-266700" algn="l" rtl="0" eaLnBrk="1" latinLnBrk="0" hangingPunct="1">
              <a:spcBef>
                <a:spcPts val="0"/>
              </a:spcBef>
              <a:buClr>
                <a:schemeClr val="accent3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8288" algn="l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667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GB" sz="2000" dirty="0"/>
          </a:p>
        </p:txBody>
      </p:sp>
      <p:sp>
        <p:nvSpPr>
          <p:cNvPr id="101" name="Rectangle 100"/>
          <p:cNvSpPr/>
          <p:nvPr/>
        </p:nvSpPr>
        <p:spPr>
          <a:xfrm>
            <a:off x="7668312" y="3068960"/>
            <a:ext cx="288064" cy="144831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TextBox 103"/>
          <p:cNvSpPr txBox="1"/>
          <p:nvPr/>
        </p:nvSpPr>
        <p:spPr>
          <a:xfrm>
            <a:off x="7956376" y="3131676"/>
            <a:ext cx="1187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µs – x Hz</a:t>
            </a:r>
          </a:p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CW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Efficiency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10352327"/>
              </p:ext>
            </p:extLst>
          </p:nvPr>
        </p:nvGraphicFramePr>
        <p:xfrm>
          <a:off x="107504" y="1397000"/>
          <a:ext cx="8928992" cy="491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5324" y="3429000"/>
            <a:ext cx="1500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CNGS flat top</a:t>
            </a:r>
          </a:p>
          <a:p>
            <a:pPr algn="ctr"/>
            <a:r>
              <a:rPr lang="en-GB" dirty="0" smtClean="0"/>
              <a:t>11.2 s</a:t>
            </a:r>
            <a:endParaRPr lang="en-GB" dirty="0"/>
          </a:p>
        </p:txBody>
      </p:sp>
      <p:grpSp>
        <p:nvGrpSpPr>
          <p:cNvPr id="19" name="Group 18"/>
          <p:cNvGrpSpPr/>
          <p:nvPr/>
        </p:nvGrpSpPr>
        <p:grpSpPr>
          <a:xfrm>
            <a:off x="3779944" y="3068960"/>
            <a:ext cx="288000" cy="288000"/>
            <a:chOff x="7020272" y="2881964"/>
            <a:chExt cx="288000" cy="288000"/>
          </a:xfrm>
        </p:grpSpPr>
        <p:sp>
          <p:nvSpPr>
            <p:cNvPr id="20" name="Oval 19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20" idx="1"/>
              <a:endCxn id="20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7"/>
              <a:endCxn id="20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373560" y="2924944"/>
            <a:ext cx="288000" cy="288000"/>
            <a:chOff x="7020272" y="2881964"/>
            <a:chExt cx="288000" cy="288000"/>
          </a:xfrm>
        </p:grpSpPr>
        <p:sp>
          <p:nvSpPr>
            <p:cNvPr id="24" name="Oval 23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>
              <a:stCxn id="24" idx="1"/>
              <a:endCxn id="24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24" idx="7"/>
              <a:endCxn id="24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357368" y="3753072"/>
            <a:ext cx="288000" cy="288000"/>
            <a:chOff x="7020272" y="2881964"/>
            <a:chExt cx="288000" cy="288000"/>
          </a:xfrm>
        </p:grpSpPr>
        <p:sp>
          <p:nvSpPr>
            <p:cNvPr id="36" name="Oval 35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>
              <a:stCxn id="36" idx="1"/>
              <a:endCxn id="36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7"/>
              <a:endCxn id="36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2603191" y="3623456"/>
            <a:ext cx="288000" cy="288000"/>
            <a:chOff x="7020272" y="2881964"/>
            <a:chExt cx="288000" cy="288000"/>
          </a:xfrm>
        </p:grpSpPr>
        <p:sp>
          <p:nvSpPr>
            <p:cNvPr id="40" name="Oval 39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>
              <a:stCxn id="40" idx="1"/>
              <a:endCxn id="40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7"/>
              <a:endCxn id="40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011315" y="4150821"/>
            <a:ext cx="1316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Flat bottom</a:t>
            </a:r>
          </a:p>
          <a:p>
            <a:pPr algn="ctr"/>
            <a:r>
              <a:rPr lang="en-GB" dirty="0" smtClean="0"/>
              <a:t>6.0 s</a:t>
            </a:r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6660264" y="2276872"/>
            <a:ext cx="288000" cy="288000"/>
            <a:chOff x="7020272" y="2881964"/>
            <a:chExt cx="288000" cy="288000"/>
          </a:xfrm>
        </p:grpSpPr>
        <p:sp>
          <p:nvSpPr>
            <p:cNvPr id="45" name="Oval 44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6" name="Straight Connector 45"/>
            <p:cNvCxnSpPr>
              <a:stCxn id="45" idx="1"/>
              <a:endCxn id="45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7"/>
              <a:endCxn id="45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7812360" y="2017241"/>
            <a:ext cx="288000" cy="288000"/>
            <a:chOff x="7020272" y="2881964"/>
            <a:chExt cx="288000" cy="288000"/>
          </a:xfrm>
        </p:grpSpPr>
        <p:sp>
          <p:nvSpPr>
            <p:cNvPr id="49" name="Oval 48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0" name="Straight Connector 49"/>
            <p:cNvCxnSpPr>
              <a:stCxn id="49" idx="1"/>
              <a:endCxn id="49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7"/>
              <a:endCxn id="49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6084168" y="2708920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FT + LHC + MD</a:t>
            </a:r>
          </a:p>
          <a:p>
            <a:pPr algn="ctr"/>
            <a:r>
              <a:rPr lang="en-GB" dirty="0" smtClean="0"/>
              <a:t>4.6 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4100879"/>
            <a:ext cx="3870483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At maximum power</a:t>
            </a:r>
          </a:p>
          <a:p>
            <a:r>
              <a:rPr lang="en-US" dirty="0" smtClean="0"/>
              <a:t>SSPA operated at 90 %</a:t>
            </a:r>
          </a:p>
          <a:p>
            <a:r>
              <a:rPr lang="en-US" dirty="0" err="1" smtClean="0"/>
              <a:t>Tetrode</a:t>
            </a:r>
            <a:r>
              <a:rPr lang="en-US" dirty="0" smtClean="0"/>
              <a:t> operated at 76 % (106/140 kW)</a:t>
            </a:r>
          </a:p>
          <a:p>
            <a:r>
              <a:rPr lang="en-US" dirty="0" smtClean="0"/>
              <a:t>(availability AND lifetime)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2360" y="1268760"/>
            <a:ext cx="1305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SSPA </a:t>
            </a:r>
            <a:r>
              <a:rPr lang="en-GB" dirty="0" err="1" smtClean="0">
                <a:solidFill>
                  <a:srgbClr val="FF0000"/>
                </a:solidFill>
              </a:rPr>
              <a:t>Pmax</a:t>
            </a:r>
            <a:endParaRPr lang="en-GB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1000 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695040" y="2566645"/>
            <a:ext cx="152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>
                <a:solidFill>
                  <a:srgbClr val="0070C0"/>
                </a:solidFill>
              </a:rPr>
              <a:t>Tetrode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Pmax</a:t>
            </a:r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140 kW</a:t>
            </a:r>
            <a:endParaRPr lang="en-GB" dirty="0">
              <a:solidFill>
                <a:srgbClr val="0070C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8594016" y="1908040"/>
            <a:ext cx="288000" cy="288000"/>
            <a:chOff x="7020272" y="2881964"/>
            <a:chExt cx="288000" cy="288000"/>
          </a:xfrm>
        </p:grpSpPr>
        <p:sp>
          <p:nvSpPr>
            <p:cNvPr id="56" name="Oval 55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7" name="Straight Connector 56"/>
            <p:cNvCxnSpPr>
              <a:stCxn id="56" idx="1"/>
              <a:endCxn id="56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6" idx="7"/>
              <a:endCxn id="56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8604480" y="2304952"/>
            <a:ext cx="288000" cy="288000"/>
            <a:chOff x="7020272" y="2881964"/>
            <a:chExt cx="288000" cy="288000"/>
          </a:xfrm>
        </p:grpSpPr>
        <p:sp>
          <p:nvSpPr>
            <p:cNvPr id="60" name="Oval 59"/>
            <p:cNvSpPr/>
            <p:nvPr/>
          </p:nvSpPr>
          <p:spPr>
            <a:xfrm>
              <a:off x="7020272" y="2881964"/>
              <a:ext cx="288000" cy="288000"/>
            </a:xfrm>
            <a:prstGeom prst="ellipse">
              <a:avLst/>
            </a:prstGeom>
            <a:noFill/>
            <a:ln>
              <a:solidFill>
                <a:srgbClr val="0070C0"/>
              </a:solidFill>
              <a:prstDash val="sysDot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1" name="Straight Connector 60"/>
            <p:cNvCxnSpPr>
              <a:stCxn id="60" idx="1"/>
              <a:endCxn id="60" idx="5"/>
            </p:cNvCxnSpPr>
            <p:nvPr/>
          </p:nvCxnSpPr>
          <p:spPr>
            <a:xfrm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60" idx="7"/>
              <a:endCxn id="60" idx="3"/>
            </p:cNvCxnSpPr>
            <p:nvPr/>
          </p:nvCxnSpPr>
          <p:spPr>
            <a:xfrm flipH="1">
              <a:off x="7062449" y="2924141"/>
              <a:ext cx="203646" cy="203646"/>
            </a:xfrm>
            <a:prstGeom prst="line">
              <a:avLst/>
            </a:prstGeom>
            <a:ln w="190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78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Overall efficiency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999625"/>
              </p:ext>
            </p:extLst>
          </p:nvPr>
        </p:nvGraphicFramePr>
        <p:xfrm>
          <a:off x="446534" y="2852934"/>
          <a:ext cx="8229599" cy="33123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45890"/>
                <a:gridCol w="1523896"/>
                <a:gridCol w="1523896"/>
                <a:gridCol w="1523896"/>
                <a:gridCol w="1812021"/>
              </a:tblGrid>
              <a:tr h="66247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baseline="0" dirty="0" smtClean="0"/>
                        <a:t>Technology</a:t>
                      </a:r>
                      <a:endParaRPr lang="en-US" sz="2000" b="0" i="0" u="none" strike="noStrike" baseline="0" dirty="0" smtClean="0">
                        <a:solidFill>
                          <a:srgbClr val="FFFFFF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400" u="none" strike="noStrike" baseline="0" dirty="0"/>
                        <a:t>η</a:t>
                      </a:r>
                      <a:r>
                        <a:rPr lang="en-US" sz="2400" u="none" strike="noStrike" baseline="-25000" dirty="0"/>
                        <a:t>RF source </a:t>
                      </a:r>
                      <a:r>
                        <a:rPr lang="en-US" sz="2400" u="none" strike="noStrike" baseline="-25000" dirty="0" smtClean="0"/>
                        <a:t>[%]</a:t>
                      </a:r>
                      <a:endParaRPr lang="en-US" sz="2400" b="0" u="none" strike="noStrike" baseline="-25000" dirty="0" smtClean="0"/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400" u="none" strike="noStrike" dirty="0" smtClean="0"/>
                        <a:t>η</a:t>
                      </a:r>
                      <a:r>
                        <a:rPr lang="en-US" sz="2400" u="none" strike="noStrike" baseline="-25000" dirty="0" smtClean="0"/>
                        <a:t>PS </a:t>
                      </a:r>
                      <a:r>
                        <a:rPr lang="en-US" sz="2400" u="none" strike="noStrike" baseline="-25000" dirty="0"/>
                        <a:t>[%]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400" u="none" strike="noStrike" dirty="0"/>
                        <a:t>η</a:t>
                      </a:r>
                      <a:r>
                        <a:rPr lang="en-US" sz="2400" u="none" strike="noStrike" baseline="-25000" dirty="0"/>
                        <a:t>RF dist. [%]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l-GR" sz="2400" u="none" strike="noStrike" dirty="0" smtClean="0"/>
                        <a:t>η</a:t>
                      </a:r>
                      <a:r>
                        <a:rPr lang="en-US" sz="2400" u="none" strike="noStrike" baseline="-25000" dirty="0" smtClean="0"/>
                        <a:t>RF </a:t>
                      </a:r>
                      <a:r>
                        <a:rPr lang="en-US" sz="2400" u="none" strike="noStrike" baseline="-25000" dirty="0"/>
                        <a:t>tot [%]</a:t>
                      </a:r>
                      <a:endParaRPr lang="en-US" sz="2400" b="0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25" marR="8725" marT="8725" marB="0" anchor="ctr"/>
                </a:tc>
              </a:tr>
              <a:tr h="662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 err="1" smtClean="0"/>
                        <a:t>Tetrode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47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90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89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38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</a:tr>
              <a:tr h="662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 err="1" smtClean="0"/>
                        <a:t>Diacrode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48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90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93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40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</a:tr>
              <a:tr h="662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 smtClean="0"/>
                        <a:t>SSPA</a:t>
                      </a:r>
                      <a:endParaRPr lang="en-US" sz="24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50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90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83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38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</a:tr>
              <a:tr h="662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u="none" strike="noStrike" dirty="0" smtClean="0"/>
                        <a:t>SSPA</a:t>
                      </a:r>
                      <a:endParaRPr lang="en-US" sz="2400" u="none" strike="noStrike" baseline="0" dirty="0" smtClean="0"/>
                    </a:p>
                    <a:p>
                      <a:pPr algn="ctr" rtl="0" fontAlgn="b"/>
                      <a:r>
                        <a:rPr lang="en-US" sz="1800" u="none" strike="noStrike" dirty="0" smtClean="0"/>
                        <a:t>cavity combiner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50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90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89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800" u="none" strike="noStrike" dirty="0" smtClean="0"/>
                        <a:t>40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725" marR="8725" marT="8725" marB="0" anchor="ctr"/>
                </a:tc>
              </a:tr>
            </a:tbl>
          </a:graphicData>
        </a:graphic>
      </p:graphicFrame>
      <p:sp>
        <p:nvSpPr>
          <p:cNvPr id="9" name="Isosceles Triangle 8"/>
          <p:cNvSpPr/>
          <p:nvPr/>
        </p:nvSpPr>
        <p:spPr>
          <a:xfrm rot="5400000">
            <a:off x="2743200" y="1528192"/>
            <a:ext cx="685800" cy="5334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79912" y="2132856"/>
            <a:ext cx="1548000" cy="57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Power Supply</a:t>
            </a:r>
          </a:p>
          <a:p>
            <a:pPr algn="ctr"/>
            <a:r>
              <a:rPr lang="en-US" sz="1600" dirty="0" smtClean="0"/>
              <a:t>&amp; infrastructure</a:t>
            </a:r>
            <a:endParaRPr lang="en-US" sz="1600" dirty="0"/>
          </a:p>
        </p:txBody>
      </p:sp>
      <p:cxnSp>
        <p:nvCxnSpPr>
          <p:cNvPr id="16" name="Elbow Connector 158"/>
          <p:cNvCxnSpPr>
            <a:stCxn id="9" idx="5"/>
            <a:endCxn id="10" idx="1"/>
          </p:cNvCxnSpPr>
          <p:nvPr/>
        </p:nvCxnSpPr>
        <p:spPr>
          <a:xfrm rot="16200000" flipH="1">
            <a:off x="3205749" y="1846693"/>
            <a:ext cx="454514" cy="693812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14400" y="1528192"/>
            <a:ext cx="762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LLRF</a:t>
            </a:r>
            <a:endParaRPr lang="en-US" sz="1600" dirty="0"/>
          </a:p>
        </p:txBody>
      </p:sp>
      <p:grpSp>
        <p:nvGrpSpPr>
          <p:cNvPr id="26" name="Group 353"/>
          <p:cNvGrpSpPr/>
          <p:nvPr/>
        </p:nvGrpSpPr>
        <p:grpSpPr>
          <a:xfrm rot="5400000">
            <a:off x="7619999" y="1604394"/>
            <a:ext cx="304804" cy="1066801"/>
            <a:chOff x="7819568" y="1504405"/>
            <a:chExt cx="304804" cy="1066801"/>
          </a:xfrm>
        </p:grpSpPr>
        <p:sp>
          <p:nvSpPr>
            <p:cNvPr id="27" name="Rectangle 26"/>
            <p:cNvSpPr/>
            <p:nvPr/>
          </p:nvSpPr>
          <p:spPr>
            <a:xfrm>
              <a:off x="7819572" y="1504405"/>
              <a:ext cx="304800" cy="10668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98"/>
            <p:cNvGrpSpPr/>
            <p:nvPr/>
          </p:nvGrpSpPr>
          <p:grpSpPr>
            <a:xfrm rot="16200000">
              <a:off x="7743370" y="1885408"/>
              <a:ext cx="457200" cy="304799"/>
              <a:chOff x="4876800" y="4876800"/>
              <a:chExt cx="2667000" cy="1600199"/>
            </a:xfrm>
          </p:grpSpPr>
          <p:sp>
            <p:nvSpPr>
              <p:cNvPr id="57" name="Arc 56"/>
              <p:cNvSpPr/>
              <p:nvPr/>
            </p:nvSpPr>
            <p:spPr>
              <a:xfrm>
                <a:off x="5181600" y="5029200"/>
                <a:ext cx="228600" cy="5334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/>
              <p:cNvSpPr/>
              <p:nvPr/>
            </p:nvSpPr>
            <p:spPr>
              <a:xfrm rot="10800000">
                <a:off x="5410200" y="5029200"/>
                <a:ext cx="228600" cy="5334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c 58"/>
              <p:cNvSpPr/>
              <p:nvPr/>
            </p:nvSpPr>
            <p:spPr>
              <a:xfrm>
                <a:off x="5638800" y="5029200"/>
                <a:ext cx="228600" cy="5334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Arc 59"/>
              <p:cNvSpPr/>
              <p:nvPr/>
            </p:nvSpPr>
            <p:spPr>
              <a:xfrm rot="10800000">
                <a:off x="5867400" y="5029200"/>
                <a:ext cx="228600" cy="5334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Arc 60"/>
              <p:cNvSpPr/>
              <p:nvPr/>
            </p:nvSpPr>
            <p:spPr>
              <a:xfrm>
                <a:off x="6096000" y="5029200"/>
                <a:ext cx="228600" cy="5334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 rot="10800000">
                <a:off x="6324600" y="5029200"/>
                <a:ext cx="228600" cy="5334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c 62"/>
              <p:cNvSpPr/>
              <p:nvPr/>
            </p:nvSpPr>
            <p:spPr>
              <a:xfrm>
                <a:off x="6553200" y="5029200"/>
                <a:ext cx="228600" cy="5334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/>
              <p:cNvSpPr/>
              <p:nvPr/>
            </p:nvSpPr>
            <p:spPr>
              <a:xfrm rot="10800000">
                <a:off x="6781800" y="5029200"/>
                <a:ext cx="228600" cy="5334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c 64"/>
              <p:cNvSpPr/>
              <p:nvPr/>
            </p:nvSpPr>
            <p:spPr>
              <a:xfrm rot="10800000">
                <a:off x="4953000" y="5029200"/>
                <a:ext cx="228600" cy="533400"/>
              </a:xfrm>
              <a:prstGeom prst="arc">
                <a:avLst>
                  <a:gd name="adj1" fmla="val 10859637"/>
                  <a:gd name="adj2" fmla="val 16325431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6" name="Straight Connector 65"/>
              <p:cNvCxnSpPr>
                <a:stCxn id="65" idx="2"/>
              </p:cNvCxnSpPr>
              <p:nvPr/>
            </p:nvCxnSpPr>
            <p:spPr>
              <a:xfrm rot="10800000" flipV="1">
                <a:off x="4953000" y="5561638"/>
                <a:ext cx="104600" cy="9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Arc 66"/>
              <p:cNvSpPr/>
              <p:nvPr/>
            </p:nvSpPr>
            <p:spPr>
              <a:xfrm>
                <a:off x="7010400" y="5029200"/>
                <a:ext cx="228600" cy="5334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Arc 67"/>
              <p:cNvSpPr/>
              <p:nvPr/>
            </p:nvSpPr>
            <p:spPr>
              <a:xfrm rot="10800000">
                <a:off x="7239000" y="4876800"/>
                <a:ext cx="228600" cy="685800"/>
              </a:xfrm>
              <a:prstGeom prst="arc">
                <a:avLst>
                  <a:gd name="adj1" fmla="val 16140908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9" name="Straight Connector 68"/>
              <p:cNvCxnSpPr>
                <a:endCxn id="68" idx="0"/>
              </p:cNvCxnSpPr>
              <p:nvPr/>
            </p:nvCxnSpPr>
            <p:spPr>
              <a:xfrm rot="10800000">
                <a:off x="7359188" y="5562146"/>
                <a:ext cx="134071" cy="45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Arc 69"/>
              <p:cNvSpPr/>
              <p:nvPr/>
            </p:nvSpPr>
            <p:spPr>
              <a:xfrm rot="10800000">
                <a:off x="7010400" y="5791199"/>
                <a:ext cx="228600" cy="533401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Arc 70"/>
              <p:cNvSpPr/>
              <p:nvPr/>
            </p:nvSpPr>
            <p:spPr>
              <a:xfrm>
                <a:off x="6781800" y="5791199"/>
                <a:ext cx="228600" cy="533401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Arc 71"/>
              <p:cNvSpPr/>
              <p:nvPr/>
            </p:nvSpPr>
            <p:spPr>
              <a:xfrm rot="10800000">
                <a:off x="6553200" y="5791199"/>
                <a:ext cx="228600" cy="533401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Arc 72"/>
              <p:cNvSpPr/>
              <p:nvPr/>
            </p:nvSpPr>
            <p:spPr>
              <a:xfrm>
                <a:off x="6324600" y="5791199"/>
                <a:ext cx="228600" cy="533401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Arc 73"/>
              <p:cNvSpPr/>
              <p:nvPr/>
            </p:nvSpPr>
            <p:spPr>
              <a:xfrm rot="10800000">
                <a:off x="6096000" y="5791199"/>
                <a:ext cx="228600" cy="533401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Arc 74"/>
              <p:cNvSpPr/>
              <p:nvPr/>
            </p:nvSpPr>
            <p:spPr>
              <a:xfrm>
                <a:off x="5867400" y="5791199"/>
                <a:ext cx="228600" cy="533401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Arc 75"/>
              <p:cNvSpPr/>
              <p:nvPr/>
            </p:nvSpPr>
            <p:spPr>
              <a:xfrm rot="10800000">
                <a:off x="5638800" y="5791199"/>
                <a:ext cx="228600" cy="533401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>
                <a:off x="5410200" y="5791199"/>
                <a:ext cx="228600" cy="533401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Arc 77"/>
              <p:cNvSpPr/>
              <p:nvPr/>
            </p:nvSpPr>
            <p:spPr>
              <a:xfrm>
                <a:off x="7239000" y="5791199"/>
                <a:ext cx="228600" cy="533401"/>
              </a:xfrm>
              <a:prstGeom prst="arc">
                <a:avLst>
                  <a:gd name="adj1" fmla="val 10859637"/>
                  <a:gd name="adj2" fmla="val 16325431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Connector 78"/>
              <p:cNvCxnSpPr>
                <a:stCxn id="78" idx="2"/>
              </p:cNvCxnSpPr>
              <p:nvPr/>
            </p:nvCxnSpPr>
            <p:spPr>
              <a:xfrm flipV="1">
                <a:off x="7363000" y="5791199"/>
                <a:ext cx="104600" cy="96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Arc 79"/>
              <p:cNvSpPr/>
              <p:nvPr/>
            </p:nvSpPr>
            <p:spPr>
              <a:xfrm rot="10800000">
                <a:off x="5181600" y="5791199"/>
                <a:ext cx="228600" cy="533401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Arc 80"/>
              <p:cNvSpPr/>
              <p:nvPr/>
            </p:nvSpPr>
            <p:spPr>
              <a:xfrm>
                <a:off x="4953000" y="5791199"/>
                <a:ext cx="228600" cy="685800"/>
              </a:xfrm>
              <a:prstGeom prst="arc">
                <a:avLst>
                  <a:gd name="adj1" fmla="val 16140908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/>
              <p:cNvCxnSpPr>
                <a:endCxn id="81" idx="0"/>
              </p:cNvCxnSpPr>
              <p:nvPr/>
            </p:nvCxnSpPr>
            <p:spPr>
              <a:xfrm>
                <a:off x="4927341" y="5791198"/>
                <a:ext cx="134071" cy="45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Rectangle 82"/>
              <p:cNvSpPr/>
              <p:nvPr/>
            </p:nvSpPr>
            <p:spPr>
              <a:xfrm>
                <a:off x="4876800" y="5486400"/>
                <a:ext cx="76200" cy="38100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467600" y="5486400"/>
                <a:ext cx="76200" cy="381000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345"/>
            <p:cNvGrpSpPr/>
            <p:nvPr/>
          </p:nvGrpSpPr>
          <p:grpSpPr>
            <a:xfrm>
              <a:off x="7819568" y="2342606"/>
              <a:ext cx="275771" cy="209006"/>
              <a:chOff x="9525000" y="2514599"/>
              <a:chExt cx="275771" cy="209006"/>
            </a:xfrm>
          </p:grpSpPr>
          <p:sp>
            <p:nvSpPr>
              <p:cNvPr id="44" name="Arc 43"/>
              <p:cNvSpPr/>
              <p:nvPr/>
            </p:nvSpPr>
            <p:spPr>
              <a:xfrm rot="5400000">
                <a:off x="9585234" y="2653211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Arc 44"/>
              <p:cNvSpPr/>
              <p:nvPr/>
            </p:nvSpPr>
            <p:spPr>
              <a:xfrm rot="16200000">
                <a:off x="9585234" y="2614022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/>
              <p:cNvSpPr/>
              <p:nvPr/>
            </p:nvSpPr>
            <p:spPr>
              <a:xfrm rot="5400000">
                <a:off x="9585234" y="2574834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/>
              <p:cNvSpPr/>
              <p:nvPr/>
            </p:nvSpPr>
            <p:spPr>
              <a:xfrm rot="16200000">
                <a:off x="9585234" y="2535645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/>
              <p:cNvSpPr/>
              <p:nvPr/>
            </p:nvSpPr>
            <p:spPr>
              <a:xfrm rot="5400000">
                <a:off x="9570719" y="2481943"/>
                <a:ext cx="39189" cy="130628"/>
              </a:xfrm>
              <a:prstGeom prst="arc">
                <a:avLst>
                  <a:gd name="adj1" fmla="val 16140908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/>
              <p:cNvCxnSpPr>
                <a:endCxn id="48" idx="0"/>
              </p:cNvCxnSpPr>
              <p:nvPr/>
            </p:nvCxnSpPr>
            <p:spPr>
              <a:xfrm rot="5400000">
                <a:off x="9644093" y="2534712"/>
                <a:ext cx="22984" cy="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Arc 49"/>
              <p:cNvSpPr/>
              <p:nvPr/>
            </p:nvSpPr>
            <p:spPr>
              <a:xfrm rot="5400000">
                <a:off x="9730376" y="2535645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rot="16200000">
                <a:off x="9730376" y="2574834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 rot="5400000">
                <a:off x="9730376" y="2614022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Arc 52"/>
              <p:cNvSpPr/>
              <p:nvPr/>
            </p:nvSpPr>
            <p:spPr>
              <a:xfrm rot="16200000">
                <a:off x="9730376" y="2653211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rot="16200000">
                <a:off x="9730376" y="2496457"/>
                <a:ext cx="39189" cy="101600"/>
              </a:xfrm>
              <a:prstGeom prst="arc">
                <a:avLst>
                  <a:gd name="adj1" fmla="val 10859637"/>
                  <a:gd name="adj2" fmla="val 16325431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/>
              <p:cNvCxnSpPr>
                <a:stCxn id="54" idx="2"/>
              </p:cNvCxnSpPr>
              <p:nvPr/>
            </p:nvCxnSpPr>
            <p:spPr>
              <a:xfrm rot="16200000" flipV="1">
                <a:off x="9690296" y="2536536"/>
                <a:ext cx="17931" cy="18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Rectangle 55"/>
              <p:cNvSpPr/>
              <p:nvPr/>
            </p:nvSpPr>
            <p:spPr>
              <a:xfrm rot="16200000">
                <a:off x="9670868" y="2484845"/>
                <a:ext cx="13063" cy="72571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344"/>
            <p:cNvGrpSpPr/>
            <p:nvPr/>
          </p:nvGrpSpPr>
          <p:grpSpPr>
            <a:xfrm>
              <a:off x="7848600" y="1524000"/>
              <a:ext cx="275770" cy="209006"/>
              <a:chOff x="9554029" y="3524793"/>
              <a:chExt cx="275770" cy="209006"/>
            </a:xfrm>
          </p:grpSpPr>
          <p:sp>
            <p:nvSpPr>
              <p:cNvPr id="31" name="Arc 30"/>
              <p:cNvSpPr/>
              <p:nvPr/>
            </p:nvSpPr>
            <p:spPr>
              <a:xfrm rot="16200000">
                <a:off x="9585234" y="3611154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/>
              <p:cNvSpPr/>
              <p:nvPr/>
            </p:nvSpPr>
            <p:spPr>
              <a:xfrm rot="5400000">
                <a:off x="9585234" y="3571965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 rot="16200000">
                <a:off x="9585234" y="3532777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Arc 33"/>
              <p:cNvSpPr/>
              <p:nvPr/>
            </p:nvSpPr>
            <p:spPr>
              <a:xfrm rot="5400000">
                <a:off x="9585234" y="3493588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Arc 34"/>
              <p:cNvSpPr/>
              <p:nvPr/>
            </p:nvSpPr>
            <p:spPr>
              <a:xfrm rot="5400000">
                <a:off x="9585234" y="3650342"/>
                <a:ext cx="39189" cy="101600"/>
              </a:xfrm>
              <a:prstGeom prst="arc">
                <a:avLst>
                  <a:gd name="adj1" fmla="val 10859637"/>
                  <a:gd name="adj2" fmla="val 16325431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5" idx="2"/>
              </p:cNvCxnSpPr>
              <p:nvPr/>
            </p:nvCxnSpPr>
            <p:spPr>
              <a:xfrm rot="5400000" flipV="1">
                <a:off x="9646570" y="3711679"/>
                <a:ext cx="17931" cy="18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 rot="16200000">
                <a:off x="9730376" y="3493588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/>
              <p:cNvSpPr/>
              <p:nvPr/>
            </p:nvSpPr>
            <p:spPr>
              <a:xfrm rot="5400000">
                <a:off x="9730376" y="3532777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 rot="16200000">
                <a:off x="9730376" y="3571965"/>
                <a:ext cx="39189" cy="101600"/>
              </a:xfrm>
              <a:prstGeom prst="arc">
                <a:avLst>
                  <a:gd name="adj1" fmla="val 10859637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 rot="5400000">
                <a:off x="9730376" y="3611154"/>
                <a:ext cx="39189" cy="101600"/>
              </a:xfrm>
              <a:prstGeom prst="arc">
                <a:avLst>
                  <a:gd name="adj1" fmla="val 11104454"/>
                  <a:gd name="adj2" fmla="val 21530575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Arc 40"/>
              <p:cNvSpPr/>
              <p:nvPr/>
            </p:nvSpPr>
            <p:spPr>
              <a:xfrm rot="16200000">
                <a:off x="9744890" y="3635828"/>
                <a:ext cx="39189" cy="130628"/>
              </a:xfrm>
              <a:prstGeom prst="arc">
                <a:avLst>
                  <a:gd name="adj1" fmla="val 16140908"/>
                  <a:gd name="adj2" fmla="val 0"/>
                </a:avLst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2" name="Straight Connector 41"/>
              <p:cNvCxnSpPr>
                <a:endCxn id="41" idx="0"/>
              </p:cNvCxnSpPr>
              <p:nvPr/>
            </p:nvCxnSpPr>
            <p:spPr>
              <a:xfrm rot="16200000">
                <a:off x="9687722" y="3713600"/>
                <a:ext cx="22984" cy="8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 rot="16200000">
                <a:off x="9670868" y="3690982"/>
                <a:ext cx="13063" cy="72571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92" name="Straight Arrow Connector 91"/>
          <p:cNvCxnSpPr>
            <a:stCxn id="18" idx="3"/>
            <a:endCxn id="9" idx="3"/>
          </p:cNvCxnSpPr>
          <p:nvPr/>
        </p:nvCxnSpPr>
        <p:spPr>
          <a:xfrm>
            <a:off x="1676400" y="1794892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" idx="0"/>
          </p:cNvCxnSpPr>
          <p:nvPr/>
        </p:nvCxnSpPr>
        <p:spPr>
          <a:xfrm>
            <a:off x="3352800" y="1794892"/>
            <a:ext cx="2083296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660232" y="1790400"/>
            <a:ext cx="108012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5436096" y="1520848"/>
            <a:ext cx="1224136" cy="540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Combiners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7824" y="1268760"/>
            <a:ext cx="1011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RF source</a:t>
            </a:r>
            <a:endParaRPr lang="en-GB" sz="1600" dirty="0"/>
          </a:p>
        </p:txBody>
      </p:sp>
      <p:sp>
        <p:nvSpPr>
          <p:cNvPr id="87" name="TextBox 86"/>
          <p:cNvSpPr txBox="1"/>
          <p:nvPr/>
        </p:nvSpPr>
        <p:spPr>
          <a:xfrm>
            <a:off x="7236296" y="2298358"/>
            <a:ext cx="1069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Cavity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577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tetrodes are so beautiful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Within their frequency range, </a:t>
            </a:r>
            <a:r>
              <a:rPr lang="en-US" sz="2500" dirty="0" smtClean="0"/>
              <a:t>few MHz </a:t>
            </a:r>
            <a:r>
              <a:rPr lang="en-US" sz="2500" dirty="0" smtClean="0"/>
              <a:t>to 400 MHz, they are powerful</a:t>
            </a:r>
          </a:p>
          <a:p>
            <a:endParaRPr lang="en-US" sz="2500" dirty="0" smtClean="0"/>
          </a:p>
          <a:p>
            <a:r>
              <a:rPr lang="en-US" sz="2500" dirty="0" smtClean="0"/>
              <a:t>In association with SSPA drivers, they are the perfect RF Power Source</a:t>
            </a:r>
          </a:p>
          <a:p>
            <a:endParaRPr lang="en-US" sz="2500" dirty="0" smtClean="0"/>
          </a:p>
          <a:p>
            <a:r>
              <a:rPr lang="en-US" sz="2500" dirty="0" smtClean="0"/>
              <a:t>Their efficiency is good, over 65 % at nominal power</a:t>
            </a:r>
          </a:p>
          <a:p>
            <a:endParaRPr lang="en-US" sz="2500" dirty="0" smtClean="0"/>
          </a:p>
          <a:p>
            <a:r>
              <a:rPr lang="en-US" sz="2500" dirty="0" smtClean="0"/>
              <a:t>Almost same overall efficiency as SSPA</a:t>
            </a:r>
          </a:p>
          <a:p>
            <a:endParaRPr lang="en-US" sz="2500" dirty="0" smtClean="0"/>
          </a:p>
          <a:p>
            <a:r>
              <a:rPr lang="en-US" sz="2500" dirty="0" smtClean="0"/>
              <a:t>Graceful operation with redundant amplifiers</a:t>
            </a:r>
          </a:p>
          <a:p>
            <a:endParaRPr lang="en-US" sz="2500" dirty="0" smtClean="0"/>
          </a:p>
          <a:p>
            <a:r>
              <a:rPr lang="en-US" sz="2500" dirty="0" smtClean="0"/>
              <a:t>Graceful operation as predictable end of life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5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UN-FAQ about </a:t>
            </a:r>
            <a:r>
              <a:rPr lang="en-US" dirty="0" err="1" smtClean="0"/>
              <a:t>tetrode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b="1" dirty="0" smtClean="0"/>
              <a:t>U</a:t>
            </a:r>
            <a:r>
              <a:rPr lang="en-US" sz="2400" dirty="0" smtClean="0"/>
              <a:t>nfortunately </a:t>
            </a:r>
            <a:r>
              <a:rPr lang="en-US" b="1" dirty="0" smtClean="0"/>
              <a:t>N</a:t>
            </a:r>
            <a:r>
              <a:rPr lang="en-US" sz="2400" dirty="0" smtClean="0"/>
              <a:t>ot </a:t>
            </a:r>
            <a:r>
              <a:rPr lang="en-US" b="1" dirty="0" smtClean="0"/>
              <a:t>-</a:t>
            </a:r>
            <a:r>
              <a:rPr lang="en-US" sz="2400" dirty="0" smtClean="0"/>
              <a:t> </a:t>
            </a:r>
            <a:r>
              <a:rPr lang="en-US" b="1" dirty="0" smtClean="0"/>
              <a:t>F</a:t>
            </a:r>
            <a:r>
              <a:rPr lang="en-US" sz="2400" dirty="0" smtClean="0"/>
              <a:t>requently </a:t>
            </a:r>
            <a:r>
              <a:rPr lang="en-US" b="1" dirty="0" smtClean="0"/>
              <a:t>A</a:t>
            </a:r>
            <a:r>
              <a:rPr lang="en-US" sz="2400" dirty="0" smtClean="0"/>
              <a:t>sked </a:t>
            </a:r>
            <a:r>
              <a:rPr lang="en-US" b="1" dirty="0" smtClean="0"/>
              <a:t>Q</a:t>
            </a:r>
            <a:r>
              <a:rPr lang="en-US" sz="2400" dirty="0" smtClean="0"/>
              <a:t>uestions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Study case</a:t>
            </a:r>
          </a:p>
          <a:p>
            <a:pPr marL="266700" lvl="1" indent="0">
              <a:buNone/>
            </a:pPr>
            <a:r>
              <a:rPr lang="en-US" dirty="0" smtClean="0"/>
              <a:t>new CERN SPS 2 x 1.7 MW @ 200 MHz</a:t>
            </a:r>
          </a:p>
          <a:p>
            <a:endParaRPr lang="en-US" dirty="0" smtClean="0"/>
          </a:p>
          <a:p>
            <a:r>
              <a:rPr lang="en-US" dirty="0" smtClean="0"/>
              <a:t>Conclusion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tetrodes are so beautiful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A single power source per cavity is a clear advantage having an individual LLRF</a:t>
            </a:r>
          </a:p>
          <a:p>
            <a:endParaRPr lang="en-US" sz="2500" dirty="0" smtClean="0"/>
          </a:p>
          <a:p>
            <a:r>
              <a:rPr lang="en-US" sz="2500" dirty="0" smtClean="0"/>
              <a:t>They allow short pulses peak excursion</a:t>
            </a:r>
          </a:p>
          <a:p>
            <a:endParaRPr lang="en-US" sz="2500" dirty="0" smtClean="0"/>
          </a:p>
          <a:p>
            <a:r>
              <a:rPr lang="en-US" sz="2500" dirty="0" smtClean="0"/>
              <a:t>They offer a reduced foot print, important regarding acquisition cost</a:t>
            </a:r>
          </a:p>
          <a:p>
            <a:endParaRPr lang="en-US" sz="2500" dirty="0" smtClean="0"/>
          </a:p>
          <a:p>
            <a:r>
              <a:rPr lang="en-US" sz="2500" dirty="0" smtClean="0"/>
              <a:t>Regarding combining, reduced losses, easier to be ‘Green’ and easier for building Cooling and Ventilation</a:t>
            </a:r>
          </a:p>
          <a:p>
            <a:endParaRPr lang="en-GB" sz="2500" dirty="0" smtClean="0"/>
          </a:p>
          <a:p>
            <a:r>
              <a:rPr lang="en-GB" sz="2500" dirty="0" err="1" smtClean="0"/>
              <a:t>Tetrode</a:t>
            </a:r>
            <a:r>
              <a:rPr lang="en-GB" sz="2500" dirty="0" smtClean="0"/>
              <a:t> amplifiers are radiation capable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9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tetrodes are so beautiful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Under certain circumstances, full reflection can be sustained</a:t>
            </a:r>
          </a:p>
          <a:p>
            <a:endParaRPr lang="en-US" dirty="0" smtClean="0"/>
          </a:p>
          <a:p>
            <a:r>
              <a:rPr lang="en-US" dirty="0" smtClean="0"/>
              <a:t>Reduced HV compared to klystron, less than 25 kV, no oil HV transformers</a:t>
            </a:r>
          </a:p>
          <a:p>
            <a:endParaRPr lang="en-US" dirty="0" smtClean="0"/>
          </a:p>
          <a:p>
            <a:r>
              <a:rPr lang="en-US" dirty="0" err="1" smtClean="0"/>
              <a:t>Tetrodes</a:t>
            </a:r>
            <a:r>
              <a:rPr lang="en-US" dirty="0" smtClean="0"/>
              <a:t> and their amplifiers are a very well known technology</a:t>
            </a:r>
          </a:p>
          <a:p>
            <a:endParaRPr lang="en-US" dirty="0" smtClean="0"/>
          </a:p>
          <a:p>
            <a:r>
              <a:rPr lang="en-US" dirty="0" smtClean="0"/>
              <a:t>We have very good statistics</a:t>
            </a:r>
          </a:p>
          <a:p>
            <a:endParaRPr lang="en-US" dirty="0" smtClean="0"/>
          </a:p>
          <a:p>
            <a:r>
              <a:rPr lang="en-US" dirty="0" err="1" smtClean="0"/>
              <a:t>Tetrodes</a:t>
            </a:r>
            <a:r>
              <a:rPr lang="en-US" dirty="0" smtClean="0"/>
              <a:t> kept their characteristics even after 20 years of storage</a:t>
            </a:r>
          </a:p>
          <a:p>
            <a:endParaRPr lang="en-US" dirty="0" smtClean="0"/>
          </a:p>
          <a:p>
            <a:r>
              <a:rPr lang="en-US" dirty="0" smtClean="0"/>
              <a:t>Single supplier is not a problem as we have a frame contract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GB" dirty="0" smtClean="0">
                <a:ln/>
                <a:solidFill>
                  <a:schemeClr val="accent3"/>
                </a:solidFill>
                <a:effectLst/>
              </a:rPr>
              <a:t>Conclusion</a:t>
            </a:r>
            <a:endParaRPr lang="en-GB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200" dirty="0" smtClean="0"/>
              <a:t>Workshop on </a:t>
            </a:r>
            <a:r>
              <a:rPr lang="en-GB" sz="2200" u="sng" dirty="0" smtClean="0">
                <a:solidFill>
                  <a:srgbClr val="FF0000"/>
                </a:solidFill>
              </a:rPr>
              <a:t>novel concepts</a:t>
            </a:r>
            <a:r>
              <a:rPr lang="en-GB" sz="2200" dirty="0" smtClean="0">
                <a:solidFill>
                  <a:srgbClr val="FF0000"/>
                </a:solidFill>
              </a:rPr>
              <a:t> </a:t>
            </a:r>
            <a:r>
              <a:rPr lang="en-GB" sz="2200" dirty="0" smtClean="0"/>
              <a:t>for RF power generation for accelerators</a:t>
            </a:r>
          </a:p>
          <a:p>
            <a:endParaRPr lang="en-GB" sz="2200" dirty="0" smtClean="0"/>
          </a:p>
          <a:p>
            <a:r>
              <a:rPr lang="en-GB" sz="2200" dirty="0" smtClean="0"/>
              <a:t>Experienced researchers and leading companies in the field of RF power generation will gather to </a:t>
            </a:r>
            <a:r>
              <a:rPr lang="en-GB" sz="2200" dirty="0" smtClean="0">
                <a:solidFill>
                  <a:srgbClr val="FF0000"/>
                </a:solidFill>
              </a:rPr>
              <a:t>explore the technical challenges emerging from the design of new accelerators </a:t>
            </a:r>
            <a:r>
              <a:rPr lang="en-GB" sz="2200" dirty="0" smtClean="0"/>
              <a:t>and to </a:t>
            </a:r>
            <a:r>
              <a:rPr lang="en-GB" sz="2200" dirty="0" smtClean="0">
                <a:solidFill>
                  <a:srgbClr val="FF0000"/>
                </a:solidFill>
              </a:rPr>
              <a:t>match them </a:t>
            </a:r>
            <a:r>
              <a:rPr lang="en-GB" sz="2200" dirty="0" smtClean="0"/>
              <a:t>with</a:t>
            </a:r>
            <a:r>
              <a:rPr lang="en-GB" sz="2200" dirty="0" smtClean="0">
                <a:solidFill>
                  <a:srgbClr val="FF0000"/>
                </a:solidFill>
              </a:rPr>
              <a:t> state-of-the-art industrial solutions </a:t>
            </a:r>
            <a:r>
              <a:rPr lang="en-GB" sz="2200" dirty="0" smtClean="0"/>
              <a:t>for</a:t>
            </a:r>
            <a:r>
              <a:rPr lang="en-GB" sz="2200" dirty="0" smtClean="0">
                <a:solidFill>
                  <a:srgbClr val="FF0000"/>
                </a:solidFill>
              </a:rPr>
              <a:t> RF power generation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err="1" smtClean="0">
                <a:solidFill>
                  <a:srgbClr val="0070C0"/>
                </a:solidFill>
              </a:rPr>
              <a:t>Tetrodes</a:t>
            </a:r>
            <a:r>
              <a:rPr lang="en-GB" dirty="0" smtClean="0">
                <a:solidFill>
                  <a:srgbClr val="0070C0"/>
                </a:solidFill>
              </a:rPr>
              <a:t> are not young, but their characteristics are constantly evolving to match new RF power generation requests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en-GB" dirty="0" smtClean="0">
                <a:solidFill>
                  <a:srgbClr val="0070C0"/>
                </a:solidFill>
              </a:rPr>
              <a:t>We should always consider </a:t>
            </a:r>
            <a:r>
              <a:rPr lang="en-GB" dirty="0" err="1" smtClean="0">
                <a:solidFill>
                  <a:srgbClr val="0070C0"/>
                </a:solidFill>
              </a:rPr>
              <a:t>tetrode</a:t>
            </a:r>
            <a:r>
              <a:rPr lang="en-GB" dirty="0" smtClean="0">
                <a:solidFill>
                  <a:srgbClr val="0070C0"/>
                </a:solidFill>
              </a:rPr>
              <a:t> power amplifiers for new accelerators 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1E4656-4744-4518-8F45-D770D4D0E2A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48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224691" y="1700808"/>
            <a:ext cx="576064" cy="11178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71800" y="3736725"/>
            <a:ext cx="576064" cy="1980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Thank you very much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33</a:t>
            </a:fld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3619536" y="3286725"/>
            <a:ext cx="1080000" cy="1080000"/>
          </a:xfrm>
          <a:prstGeom prst="ellipse">
            <a:avLst/>
          </a:prstGeom>
          <a:noFill/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835560" y="4006805"/>
            <a:ext cx="64807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35560" y="3862789"/>
            <a:ext cx="648072" cy="0"/>
          </a:xfrm>
          <a:prstGeom prst="line">
            <a:avLst/>
          </a:prstGeom>
          <a:ln w="254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907568" y="3502749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907568" y="4150821"/>
            <a:ext cx="50405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159536" y="2926685"/>
            <a:ext cx="60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11624" y="4150821"/>
            <a:ext cx="60" cy="5760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07568" y="4150821"/>
            <a:ext cx="0" cy="7200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2683432" y="4006805"/>
            <a:ext cx="1152128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55640" y="3862789"/>
            <a:ext cx="3898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>
            <a:off x="2894019" y="3754797"/>
            <a:ext cx="180000" cy="180000"/>
          </a:xfrm>
          <a:prstGeom prst="arc">
            <a:avLst>
              <a:gd name="adj1" fmla="val 10830149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c 19"/>
          <p:cNvSpPr/>
          <p:nvPr/>
        </p:nvSpPr>
        <p:spPr>
          <a:xfrm flipV="1">
            <a:off x="3074059" y="3736725"/>
            <a:ext cx="180000" cy="180000"/>
          </a:xfrm>
          <a:prstGeom prst="arc">
            <a:avLst>
              <a:gd name="adj1" fmla="val 10830149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c 20"/>
          <p:cNvSpPr/>
          <p:nvPr/>
        </p:nvSpPr>
        <p:spPr>
          <a:xfrm>
            <a:off x="4512723" y="1772816"/>
            <a:ext cx="180000" cy="1045797"/>
          </a:xfrm>
          <a:prstGeom prst="arc">
            <a:avLst>
              <a:gd name="adj1" fmla="val 10830149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c 21"/>
          <p:cNvSpPr/>
          <p:nvPr/>
        </p:nvSpPr>
        <p:spPr>
          <a:xfrm flipV="1">
            <a:off x="4332723" y="1772816"/>
            <a:ext cx="180000" cy="1006371"/>
          </a:xfrm>
          <a:prstGeom prst="arc">
            <a:avLst>
              <a:gd name="adj1" fmla="val 10830149"/>
              <a:gd name="adj2" fmla="val 0"/>
            </a:avLst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Connector 22"/>
          <p:cNvCxnSpPr/>
          <p:nvPr/>
        </p:nvCxnSpPr>
        <p:spPr>
          <a:xfrm>
            <a:off x="4159596" y="2926685"/>
            <a:ext cx="7858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37137" y="2710661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5037137" y="3502749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 grid</a:t>
            </a:r>
          </a:p>
          <a:p>
            <a:r>
              <a:rPr lang="en-US" dirty="0"/>
              <a:t>G</a:t>
            </a:r>
            <a:r>
              <a:rPr lang="en-US" dirty="0" smtClean="0"/>
              <a:t>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4411624" y="4510861"/>
            <a:ext cx="208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</a:p>
          <a:p>
            <a:r>
              <a:rPr lang="en-US" dirty="0" smtClean="0"/>
              <a:t>Filament (or heater)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267744" y="4038163"/>
            <a:ext cx="1321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grid</a:t>
            </a:r>
          </a:p>
          <a:p>
            <a:r>
              <a:rPr lang="en-US" dirty="0"/>
              <a:t>G</a:t>
            </a:r>
            <a:r>
              <a:rPr lang="en-US" dirty="0" smtClean="0"/>
              <a:t>1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687338" y="5446965"/>
            <a:ext cx="325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Schematic of a </a:t>
            </a:r>
            <a:r>
              <a:rPr lang="en-US" dirty="0" err="1" smtClean="0"/>
              <a:t>tetrode</a:t>
            </a:r>
            <a:r>
              <a:rPr lang="en-US" dirty="0" smtClean="0"/>
              <a:t> amplifier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94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Power vs Frequency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1124744"/>
            <a:ext cx="9144000" cy="5256584"/>
            <a:chOff x="0" y="1124744"/>
            <a:chExt cx="9144000" cy="5256584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4260466722"/>
                </p:ext>
              </p:extLst>
            </p:nvPr>
          </p:nvGraphicFramePr>
          <p:xfrm>
            <a:off x="0" y="1124744"/>
            <a:ext cx="9144000" cy="52565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7" name="Diagonal Stripe 6"/>
            <p:cNvSpPr/>
            <p:nvPr/>
          </p:nvSpPr>
          <p:spPr>
            <a:xfrm rot="16200000">
              <a:off x="3527484" y="369061"/>
              <a:ext cx="2808312" cy="7200000"/>
            </a:xfrm>
            <a:prstGeom prst="diagStripe">
              <a:avLst>
                <a:gd name="adj" fmla="val 0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Diagonal Stripe 7"/>
            <p:cNvSpPr/>
            <p:nvPr/>
          </p:nvSpPr>
          <p:spPr>
            <a:xfrm rot="5400000">
              <a:off x="3527884" y="368660"/>
              <a:ext cx="2808310" cy="7200801"/>
            </a:xfrm>
            <a:prstGeom prst="diagStripe">
              <a:avLst>
                <a:gd name="adj" fmla="val 82125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" name="Diagonal Stripe 10"/>
            <p:cNvSpPr/>
            <p:nvPr/>
          </p:nvSpPr>
          <p:spPr>
            <a:xfrm rot="5400000">
              <a:off x="3780448" y="116856"/>
              <a:ext cx="2663984" cy="6840000"/>
            </a:xfrm>
            <a:prstGeom prst="diagStripe">
              <a:avLst>
                <a:gd name="adj" fmla="val 67029"/>
              </a:avLst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" name="Diagonal Stripe 11"/>
            <p:cNvSpPr/>
            <p:nvPr/>
          </p:nvSpPr>
          <p:spPr>
            <a:xfrm rot="16200000">
              <a:off x="1979712" y="1916832"/>
              <a:ext cx="360040" cy="936104"/>
            </a:xfrm>
            <a:prstGeom prst="diagStripe">
              <a:avLst>
                <a:gd name="adj" fmla="val 0"/>
              </a:avLst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31640" y="2204864"/>
              <a:ext cx="360040" cy="360040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 Power </a:t>
            </a:r>
            <a:r>
              <a:rPr lang="en-US" dirty="0" err="1"/>
              <a:t>vs</a:t>
            </a:r>
            <a:r>
              <a:rPr lang="en-US" dirty="0"/>
              <a:t> Input Power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5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063407882"/>
              </p:ext>
            </p:extLst>
          </p:nvPr>
        </p:nvGraphicFramePr>
        <p:xfrm>
          <a:off x="107504" y="1397000"/>
          <a:ext cx="892899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987824" y="2564904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1 s (x1.4)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4355976" y="2276872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100 µs (x1.5)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7668344" y="1988840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10 µs (x1.7)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979712" y="2924944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70C0"/>
                </a:solidFill>
              </a:rPr>
              <a:t>CW (x1.2)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2987824" y="3573016"/>
            <a:ext cx="576064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>
                <a:solidFill>
                  <a:srgbClr val="00B0F0"/>
                </a:solidFill>
              </a:rPr>
              <a:t>35 kW nominal</a:t>
            </a:r>
            <a:endParaRPr lang="en-GB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12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 Power </a:t>
            </a:r>
            <a:r>
              <a:rPr lang="en-US" dirty="0" err="1"/>
              <a:t>vs</a:t>
            </a:r>
            <a:r>
              <a:rPr lang="en-US" dirty="0"/>
              <a:t> Input Power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78804371"/>
              </p:ext>
            </p:extLst>
          </p:nvPr>
        </p:nvGraphicFramePr>
        <p:xfrm>
          <a:off x="107504" y="1397000"/>
          <a:ext cx="8928992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1403648" y="3509392"/>
            <a:ext cx="1808584" cy="0"/>
          </a:xfrm>
          <a:prstGeom prst="straightConnector1">
            <a:avLst/>
          </a:prstGeom>
          <a:ln w="381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12232" y="3509392"/>
            <a:ext cx="0" cy="1935832"/>
          </a:xfrm>
          <a:prstGeom prst="straightConnector1">
            <a:avLst/>
          </a:prstGeom>
          <a:ln w="38100">
            <a:solidFill>
              <a:srgbClr val="00B0F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thanks to SSPA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An allegation against </a:t>
            </a:r>
            <a:r>
              <a:rPr lang="en-GB" dirty="0" err="1"/>
              <a:t>tetrodes</a:t>
            </a:r>
            <a:r>
              <a:rPr lang="en-GB" dirty="0"/>
              <a:t> is lack of gain</a:t>
            </a:r>
          </a:p>
          <a:p>
            <a:endParaRPr lang="en-GB" dirty="0"/>
          </a:p>
          <a:p>
            <a:r>
              <a:rPr lang="en-US" dirty="0"/>
              <a:t>Gain for a </a:t>
            </a:r>
            <a:r>
              <a:rPr lang="en-US" dirty="0" err="1"/>
              <a:t>tetrode</a:t>
            </a:r>
            <a:r>
              <a:rPr lang="en-US" dirty="0"/>
              <a:t> is about 14 dB</a:t>
            </a:r>
          </a:p>
          <a:p>
            <a:endParaRPr lang="en-US" dirty="0"/>
          </a:p>
          <a:p>
            <a:r>
              <a:rPr lang="en-US" dirty="0"/>
              <a:t>For an output power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100 kW</a:t>
            </a:r>
            <a:r>
              <a:rPr lang="en-US" dirty="0"/>
              <a:t>, </a:t>
            </a:r>
            <a:r>
              <a:rPr lang="en-US" dirty="0" smtClean="0"/>
              <a:t>a </a:t>
            </a:r>
            <a:r>
              <a:rPr lang="en-US" dirty="0"/>
              <a:t>4 kW </a:t>
            </a:r>
            <a:r>
              <a:rPr lang="en-US" dirty="0" smtClean="0"/>
              <a:t>driver is required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past, this was achieved with a small </a:t>
            </a:r>
            <a:r>
              <a:rPr lang="en-US" dirty="0" err="1"/>
              <a:t>tetrode</a:t>
            </a:r>
            <a:r>
              <a:rPr lang="en-US" dirty="0"/>
              <a:t>, HVPS, Grids supplies, …</a:t>
            </a:r>
          </a:p>
          <a:p>
            <a:endParaRPr lang="en-US" dirty="0"/>
          </a:p>
          <a:p>
            <a:r>
              <a:rPr lang="en-US" dirty="0"/>
              <a:t>Nowadays, up to ~ 25 kW it will be SSPA</a:t>
            </a:r>
          </a:p>
          <a:p>
            <a:endParaRPr lang="en-US" dirty="0"/>
          </a:p>
          <a:p>
            <a:r>
              <a:rPr lang="en-US" dirty="0"/>
              <a:t>Perfect combination with </a:t>
            </a:r>
            <a:r>
              <a:rPr lang="en-US" dirty="0" err="1"/>
              <a:t>t</a:t>
            </a:r>
            <a:r>
              <a:rPr lang="en-US" dirty="0" err="1" smtClean="0"/>
              <a:t>etrodes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5580080" y="4869160"/>
            <a:ext cx="360000" cy="360000"/>
          </a:xfrm>
          <a:prstGeom prst="triangl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292080" y="5733256"/>
            <a:ext cx="936000" cy="36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LLRF</a:t>
            </a:r>
            <a:endParaRPr lang="en-GB" dirty="0"/>
          </a:p>
        </p:txBody>
      </p:sp>
      <p:cxnSp>
        <p:nvCxnSpPr>
          <p:cNvPr id="11" name="Straight Connector 10"/>
          <p:cNvCxnSpPr>
            <a:stCxn id="9" idx="0"/>
            <a:endCxn id="8" idx="3"/>
          </p:cNvCxnSpPr>
          <p:nvPr/>
        </p:nvCxnSpPr>
        <p:spPr>
          <a:xfrm flipV="1">
            <a:off x="5760080" y="5229160"/>
            <a:ext cx="0" cy="504096"/>
          </a:xfrm>
          <a:prstGeom prst="line">
            <a:avLst/>
          </a:prstGeom>
          <a:ln w="38100" cmpd="sng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Isosceles Triangle 19"/>
          <p:cNvSpPr/>
          <p:nvPr/>
        </p:nvSpPr>
        <p:spPr>
          <a:xfrm>
            <a:off x="5436080" y="3429000"/>
            <a:ext cx="648000" cy="6480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/>
          <p:cNvSpPr/>
          <p:nvPr/>
        </p:nvSpPr>
        <p:spPr>
          <a:xfrm>
            <a:off x="5292080" y="1772816"/>
            <a:ext cx="936000" cy="9360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6732240" y="1808816"/>
            <a:ext cx="1944216" cy="9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Final</a:t>
            </a:r>
          </a:p>
          <a:p>
            <a:pPr algn="ctr"/>
            <a:r>
              <a:rPr lang="en-US" dirty="0" smtClean="0"/>
              <a:t>gain = 14 dB</a:t>
            </a:r>
          </a:p>
          <a:p>
            <a:pPr algn="ctr"/>
            <a:r>
              <a:rPr lang="en-US" dirty="0" smtClean="0"/>
              <a:t>Pout = 100 kW</a:t>
            </a:r>
            <a:endParaRPr lang="en-GB" dirty="0"/>
          </a:p>
        </p:txBody>
      </p:sp>
      <p:sp>
        <p:nvSpPr>
          <p:cNvPr id="30" name="Rounded Rectangle 29"/>
          <p:cNvSpPr/>
          <p:nvPr/>
        </p:nvSpPr>
        <p:spPr>
          <a:xfrm>
            <a:off x="6732240" y="3321088"/>
            <a:ext cx="1944216" cy="90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Driver</a:t>
            </a:r>
          </a:p>
          <a:p>
            <a:pPr algn="ctr"/>
            <a:r>
              <a:rPr lang="en-US" dirty="0" smtClean="0"/>
              <a:t>gain = 14 dB</a:t>
            </a:r>
          </a:p>
          <a:p>
            <a:pPr algn="ctr"/>
            <a:r>
              <a:rPr lang="en-US" dirty="0" smtClean="0"/>
              <a:t>Pout = 4 kW</a:t>
            </a:r>
            <a:endParaRPr lang="en-GB" dirty="0"/>
          </a:p>
        </p:txBody>
      </p:sp>
      <p:sp>
        <p:nvSpPr>
          <p:cNvPr id="31" name="Rounded Rectangle 30"/>
          <p:cNvSpPr/>
          <p:nvPr/>
        </p:nvSpPr>
        <p:spPr>
          <a:xfrm>
            <a:off x="6732240" y="4869160"/>
            <a:ext cx="1944216" cy="90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SSA</a:t>
            </a:r>
          </a:p>
          <a:p>
            <a:pPr algn="ctr"/>
            <a:r>
              <a:rPr lang="en-US" dirty="0" smtClean="0"/>
              <a:t>gain = 52 dB</a:t>
            </a:r>
          </a:p>
          <a:p>
            <a:pPr algn="ctr"/>
            <a:r>
              <a:rPr lang="en-US" dirty="0" smtClean="0"/>
              <a:t>Pout = 160 W</a:t>
            </a:r>
            <a:endParaRPr lang="en-GB" dirty="0"/>
          </a:p>
        </p:txBody>
      </p:sp>
      <p:cxnSp>
        <p:nvCxnSpPr>
          <p:cNvPr id="32" name="Straight Connector 31"/>
          <p:cNvCxnSpPr>
            <a:stCxn id="8" idx="0"/>
            <a:endCxn id="20" idx="3"/>
          </p:cNvCxnSpPr>
          <p:nvPr/>
        </p:nvCxnSpPr>
        <p:spPr>
          <a:xfrm flipV="1">
            <a:off x="5760080" y="4077000"/>
            <a:ext cx="0" cy="792160"/>
          </a:xfrm>
          <a:prstGeom prst="line">
            <a:avLst/>
          </a:prstGeom>
          <a:ln w="38100" cmpd="sng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0" idx="0"/>
            <a:endCxn id="22" idx="3"/>
          </p:cNvCxnSpPr>
          <p:nvPr/>
        </p:nvCxnSpPr>
        <p:spPr>
          <a:xfrm flipV="1">
            <a:off x="5760080" y="2708816"/>
            <a:ext cx="0" cy="720184"/>
          </a:xfrm>
          <a:prstGeom prst="line">
            <a:avLst/>
          </a:prstGeom>
          <a:ln w="38100" cmpd="sng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2" idx="0"/>
          </p:cNvCxnSpPr>
          <p:nvPr/>
        </p:nvCxnSpPr>
        <p:spPr>
          <a:xfrm flipV="1">
            <a:off x="5760080" y="1412776"/>
            <a:ext cx="0" cy="360040"/>
          </a:xfrm>
          <a:prstGeom prst="line">
            <a:avLst/>
          </a:prstGeom>
          <a:ln w="38100" cmpd="sng">
            <a:solidFill>
              <a:srgbClr val="0070C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0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thanks to SSPA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An allegation against </a:t>
            </a:r>
            <a:r>
              <a:rPr lang="en-GB" dirty="0" err="1" smtClean="0"/>
              <a:t>tetrodes</a:t>
            </a:r>
            <a:r>
              <a:rPr lang="en-GB" dirty="0" smtClean="0"/>
              <a:t> is lack of gain</a:t>
            </a:r>
          </a:p>
          <a:p>
            <a:endParaRPr lang="en-GB" dirty="0" smtClean="0"/>
          </a:p>
          <a:p>
            <a:r>
              <a:rPr lang="en-US" dirty="0" smtClean="0"/>
              <a:t>Gain for a </a:t>
            </a:r>
            <a:r>
              <a:rPr lang="en-US" dirty="0" err="1" smtClean="0"/>
              <a:t>tetrode</a:t>
            </a:r>
            <a:r>
              <a:rPr lang="en-US" dirty="0" smtClean="0"/>
              <a:t> is about 14 dB</a:t>
            </a:r>
          </a:p>
          <a:p>
            <a:endParaRPr lang="en-US" dirty="0" smtClean="0"/>
          </a:p>
          <a:p>
            <a:r>
              <a:rPr lang="en-US" dirty="0"/>
              <a:t>For an output power of</a:t>
            </a:r>
            <a:br>
              <a:rPr lang="en-US" dirty="0"/>
            </a:br>
            <a:r>
              <a:rPr lang="en-US" dirty="0"/>
              <a:t>100 kW, a 4 kW driver is required</a:t>
            </a:r>
          </a:p>
          <a:p>
            <a:endParaRPr lang="en-US" dirty="0" smtClean="0"/>
          </a:p>
          <a:p>
            <a:r>
              <a:rPr lang="en-US" dirty="0" smtClean="0"/>
              <a:t>In the past, this was achieved with a small </a:t>
            </a:r>
            <a:r>
              <a:rPr lang="en-US" dirty="0" err="1" smtClean="0"/>
              <a:t>tetrode</a:t>
            </a:r>
            <a:r>
              <a:rPr lang="en-US" dirty="0" smtClean="0"/>
              <a:t>, HVPS, Grids supplies, …</a:t>
            </a:r>
          </a:p>
          <a:p>
            <a:endParaRPr lang="en-US" dirty="0" smtClean="0"/>
          </a:p>
          <a:p>
            <a:r>
              <a:rPr lang="en-US" dirty="0" smtClean="0"/>
              <a:t>Nowadays, up to ~ 25 kW it will be SSPA</a:t>
            </a:r>
          </a:p>
          <a:p>
            <a:endParaRPr lang="en-US" dirty="0" smtClean="0"/>
          </a:p>
          <a:p>
            <a:r>
              <a:rPr lang="en-US" dirty="0"/>
              <a:t>Perfect combination with </a:t>
            </a:r>
            <a:r>
              <a:rPr lang="en-US" dirty="0" err="1"/>
              <a:t>t</a:t>
            </a:r>
            <a:r>
              <a:rPr lang="en-US" dirty="0" err="1" smtClean="0"/>
              <a:t>etrodes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Eric Montesinos, CERN-RF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6331346"/>
              </p:ext>
            </p:extLst>
          </p:nvPr>
        </p:nvGraphicFramePr>
        <p:xfrm>
          <a:off x="4572000" y="1268413"/>
          <a:ext cx="4392488" cy="512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Diagonal Stripe 20"/>
          <p:cNvSpPr/>
          <p:nvPr/>
        </p:nvSpPr>
        <p:spPr>
          <a:xfrm rot="16200000">
            <a:off x="5904148" y="1952836"/>
            <a:ext cx="2088232" cy="2448272"/>
          </a:xfrm>
          <a:prstGeom prst="diagStripe">
            <a:avLst>
              <a:gd name="adj" fmla="val 24123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Diagonal Stripe 22"/>
          <p:cNvSpPr/>
          <p:nvPr/>
        </p:nvSpPr>
        <p:spPr>
          <a:xfrm rot="5400000">
            <a:off x="5904147" y="1952837"/>
            <a:ext cx="2088234" cy="2448271"/>
          </a:xfrm>
          <a:prstGeom prst="diagStripe">
            <a:avLst>
              <a:gd name="adj" fmla="val 64929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24128" y="4221088"/>
            <a:ext cx="2988000" cy="1296144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7308304" y="2420888"/>
            <a:ext cx="106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Tetrodes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732240" y="471585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SSPA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805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4344"/>
            <a:ext cx="4038600" cy="51289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Minimum 0.1 dB losses per combiner </a:t>
            </a:r>
          </a:p>
          <a:p>
            <a:endParaRPr lang="en-US" dirty="0"/>
          </a:p>
          <a:p>
            <a:r>
              <a:rPr lang="en-US" dirty="0" smtClean="0"/>
              <a:t>Up to few kW</a:t>
            </a:r>
          </a:p>
          <a:p>
            <a:pPr lvl="1"/>
            <a:r>
              <a:rPr lang="el-GR" dirty="0" smtClean="0"/>
              <a:t>λ</a:t>
            </a:r>
            <a:r>
              <a:rPr lang="en-GB" dirty="0" smtClean="0"/>
              <a:t>/4 wavelength </a:t>
            </a:r>
            <a:r>
              <a:rPr lang="en-US" dirty="0" smtClean="0"/>
              <a:t>combiners</a:t>
            </a:r>
          </a:p>
          <a:p>
            <a:pPr lvl="1"/>
            <a:r>
              <a:rPr lang="en-US" dirty="0" smtClean="0"/>
              <a:t>Up to 10 to 1 combiners</a:t>
            </a:r>
          </a:p>
          <a:p>
            <a:endParaRPr lang="en-US" dirty="0"/>
          </a:p>
          <a:p>
            <a:r>
              <a:rPr lang="en-US" dirty="0" smtClean="0"/>
              <a:t>With higher power</a:t>
            </a:r>
          </a:p>
          <a:p>
            <a:pPr lvl="1"/>
            <a:r>
              <a:rPr lang="en-US" dirty="0" smtClean="0"/>
              <a:t>3 dB combiners</a:t>
            </a:r>
          </a:p>
          <a:p>
            <a:pPr lvl="1"/>
            <a:r>
              <a:rPr lang="en-US" dirty="0" smtClean="0"/>
              <a:t>Magic Tees</a:t>
            </a:r>
          </a:p>
          <a:p>
            <a:pPr lvl="1"/>
            <a:endParaRPr lang="en-US" dirty="0" smtClean="0"/>
          </a:p>
          <a:p>
            <a:r>
              <a:rPr lang="en-GB" dirty="0"/>
              <a:t>Has to be taken into account </a:t>
            </a:r>
          </a:p>
          <a:p>
            <a:pPr lvl="1"/>
            <a:r>
              <a:rPr lang="en-GB" dirty="0" smtClean="0"/>
              <a:t>For overhead </a:t>
            </a:r>
            <a:r>
              <a:rPr lang="en-GB" dirty="0"/>
              <a:t>specification</a:t>
            </a:r>
          </a:p>
          <a:p>
            <a:pPr lvl="1"/>
            <a:r>
              <a:rPr lang="en-GB" dirty="0" smtClean="0"/>
              <a:t>Regarding average </a:t>
            </a:r>
            <a:r>
              <a:rPr lang="en-GB" dirty="0"/>
              <a:t>power </a:t>
            </a:r>
            <a:r>
              <a:rPr lang="en-GB" dirty="0" smtClean="0"/>
              <a:t>for </a:t>
            </a:r>
            <a:r>
              <a:rPr lang="en-US" dirty="0"/>
              <a:t>building Cooling and </a:t>
            </a:r>
            <a:r>
              <a:rPr lang="en-US" dirty="0" smtClean="0"/>
              <a:t>Ventilation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Eric </a:t>
            </a:r>
            <a:r>
              <a:rPr lang="en-US" dirty="0" err="1" smtClean="0"/>
              <a:t>Montesinos</a:t>
            </a:r>
            <a:r>
              <a:rPr lang="en-US" dirty="0" smtClean="0"/>
              <a:t>, CERN-RF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smtClean="0"/>
              <a:t>17-19 June 2013, TIARA &amp; Uppsala University Workshop on RF Power Generation for Accelerators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4656-4744-4518-8F45-D770D4D0E2AC}" type="slidenum">
              <a:rPr lang="en-GB" smtClean="0"/>
              <a:t>9</a:t>
            </a:fld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 b="3135"/>
          <a:stretch/>
        </p:blipFill>
        <p:spPr bwMode="auto">
          <a:xfrm>
            <a:off x="5076056" y="1268760"/>
            <a:ext cx="3168352" cy="513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6376" y="1916832"/>
            <a:ext cx="10871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10 x 4 kW</a:t>
            </a:r>
          </a:p>
          <a:p>
            <a:r>
              <a:rPr lang="en-GB" dirty="0" smtClean="0"/>
              <a:t>to 40 kW</a:t>
            </a:r>
          </a:p>
          <a:p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6581187" y="1772816"/>
            <a:ext cx="1101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x 40 kW</a:t>
            </a:r>
          </a:p>
          <a:p>
            <a:r>
              <a:rPr lang="en-GB" dirty="0" smtClean="0"/>
              <a:t>to 80 kW</a:t>
            </a:r>
          </a:p>
          <a:p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4731121" y="3068960"/>
            <a:ext cx="244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dB : 550 kW &amp; 160 kW 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6704448" y="5445224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dB : 1.1 MW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6190074" y="1196752"/>
            <a:ext cx="2702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70C0"/>
                </a:solidFill>
              </a:rPr>
              <a:t>200 MHz CW combiners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4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6856</TotalTime>
  <Words>2224</Words>
  <Application>Microsoft Office PowerPoint</Application>
  <PresentationFormat>On-screen Show (4:3)</PresentationFormat>
  <Paragraphs>543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Module</vt:lpstr>
      <vt:lpstr>Tetrode Power Amplifiers</vt:lpstr>
      <vt:lpstr>Introduction</vt:lpstr>
      <vt:lpstr>Content</vt:lpstr>
      <vt:lpstr>Power vs Frequency</vt:lpstr>
      <vt:lpstr>Output Power vs Input Power</vt:lpstr>
      <vt:lpstr>Output Power vs Input Power</vt:lpstr>
      <vt:lpstr>Special thanks to SSPA</vt:lpstr>
      <vt:lpstr>Special thanks to SSPA</vt:lpstr>
      <vt:lpstr>Combining</vt:lpstr>
      <vt:lpstr>SPS 1.1 MW @ 200 MHz 5 s - 0.1 Hz</vt:lpstr>
      <vt:lpstr>SPS 1.1 MW @ 200 MHz 5 s - 0.1 Hz</vt:lpstr>
      <vt:lpstr>Efficiency</vt:lpstr>
      <vt:lpstr>PS efficiency - pulsed system</vt:lpstr>
      <vt:lpstr>Statistics</vt:lpstr>
      <vt:lpstr>Statistics</vt:lpstr>
      <vt:lpstr>Statistics</vt:lpstr>
      <vt:lpstr>Supplier</vt:lpstr>
      <vt:lpstr>Supplier</vt:lpstr>
      <vt:lpstr>Miscellaneous</vt:lpstr>
      <vt:lpstr>Study case</vt:lpstr>
      <vt:lpstr>Possible transmitters</vt:lpstr>
      <vt:lpstr>Combining losses</vt:lpstr>
      <vt:lpstr>Foot print</vt:lpstr>
      <vt:lpstr>SPS Supercycle</vt:lpstr>
      <vt:lpstr>SPS Supercycle</vt:lpstr>
      <vt:lpstr>SPS Supercycle</vt:lpstr>
      <vt:lpstr>Efficiency</vt:lpstr>
      <vt:lpstr>Overall efficiency</vt:lpstr>
      <vt:lpstr>Why tetrodes are so beautiful</vt:lpstr>
      <vt:lpstr>Why tetrodes are so beautiful</vt:lpstr>
      <vt:lpstr>Why tetrodes are so beautiful</vt:lpstr>
      <vt:lpstr>Conclusion</vt:lpstr>
      <vt:lpstr>Thank you very much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Tetrode Power Amplifiers</dc:title>
  <dc:creator>Eric Montesinos</dc:creator>
  <cp:lastModifiedBy>Eric Montesinos</cp:lastModifiedBy>
  <cp:revision>279</cp:revision>
  <dcterms:created xsi:type="dcterms:W3CDTF">2013-05-01T09:03:21Z</dcterms:created>
  <dcterms:modified xsi:type="dcterms:W3CDTF">2013-06-17T21:59:26Z</dcterms:modified>
</cp:coreProperties>
</file>