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29"/>
  </p:notesMasterIdLst>
  <p:sldIdLst>
    <p:sldId id="458" r:id="rId4"/>
    <p:sldId id="489" r:id="rId5"/>
    <p:sldId id="492" r:id="rId6"/>
    <p:sldId id="495" r:id="rId7"/>
    <p:sldId id="493" r:id="rId8"/>
    <p:sldId id="494" r:id="rId9"/>
    <p:sldId id="459" r:id="rId10"/>
    <p:sldId id="479" r:id="rId11"/>
    <p:sldId id="487" r:id="rId12"/>
    <p:sldId id="465" r:id="rId13"/>
    <p:sldId id="472" r:id="rId14"/>
    <p:sldId id="473" r:id="rId15"/>
    <p:sldId id="500" r:id="rId16"/>
    <p:sldId id="490" r:id="rId17"/>
    <p:sldId id="497" r:id="rId18"/>
    <p:sldId id="475" r:id="rId19"/>
    <p:sldId id="474" r:id="rId20"/>
    <p:sldId id="476" r:id="rId21"/>
    <p:sldId id="478" r:id="rId22"/>
    <p:sldId id="488" r:id="rId23"/>
    <p:sldId id="496" r:id="rId24"/>
    <p:sldId id="498" r:id="rId25"/>
    <p:sldId id="499" r:id="rId26"/>
    <p:sldId id="469" r:id="rId27"/>
    <p:sldId id="45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CFF93"/>
    <a:srgbClr val="00FF00"/>
    <a:srgbClr val="800000"/>
    <a:srgbClr val="000000"/>
    <a:srgbClr val="408000"/>
    <a:srgbClr val="008040"/>
    <a:srgbClr val="800040"/>
    <a:srgbClr val="40008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681" autoAdjust="0"/>
  </p:normalViewPr>
  <p:slideViewPr>
    <p:cSldViewPr snapToGrid="0" snapToObjects="1">
      <p:cViewPr>
        <p:scale>
          <a:sx n="99" d="100"/>
          <a:sy n="99" d="100"/>
        </p:scale>
        <p:origin x="-1720" y="-160"/>
      </p:cViewPr>
      <p:guideLst>
        <p:guide orient="horz" pos="2123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iamproject01\diamond$\Technical\New%20Radiofrequency\Machine%20Equipment\High%20Power%20Amplifiers\IOTs\E2V\Test%20Data\222_0710_IOT_copy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en-US" sz="1400" b="1" dirty="0" smtClean="0"/>
              <a:t>Tuned</a:t>
            </a:r>
            <a:r>
              <a:rPr lang="en-US" sz="1400" b="1" baseline="0" dirty="0" smtClean="0"/>
              <a:t> for 80 kW @ 36 kV</a:t>
            </a:r>
            <a:endParaRPr lang="en-US" sz="1400" b="1" dirty="0"/>
          </a:p>
        </c:rich>
      </c:tx>
      <c:layout>
        <c:manualLayout>
          <c:xMode val="edge"/>
          <c:yMode val="edge"/>
          <c:x val="0.240010936394631"/>
          <c:y val="0.018701295641469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6619549527974"/>
          <c:y val="0.149203435976389"/>
          <c:w val="0.742241000949549"/>
          <c:h val="0.66059111853654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Sheet1!$A$20</c:f>
              <c:strCache>
                <c:ptCount val="1"/>
                <c:pt idx="0">
                  <c:v>80 kW, 36 kV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Sheet1!$E$19:$E$29</c:f>
              <c:numCache>
                <c:formatCode>General</c:formatCode>
                <c:ptCount val="11"/>
                <c:pt idx="0">
                  <c:v>387.0</c:v>
                </c:pt>
                <c:pt idx="1">
                  <c:v>370.0</c:v>
                </c:pt>
                <c:pt idx="2">
                  <c:v>324.0</c:v>
                </c:pt>
                <c:pt idx="3">
                  <c:v>277.0</c:v>
                </c:pt>
                <c:pt idx="4">
                  <c:v>212.0</c:v>
                </c:pt>
                <c:pt idx="5">
                  <c:v>168.0</c:v>
                </c:pt>
                <c:pt idx="6">
                  <c:v>133.0</c:v>
                </c:pt>
                <c:pt idx="7">
                  <c:v>106.0</c:v>
                </c:pt>
                <c:pt idx="8">
                  <c:v>82.4</c:v>
                </c:pt>
                <c:pt idx="9">
                  <c:v>65.7</c:v>
                </c:pt>
                <c:pt idx="10">
                  <c:v>32.3</c:v>
                </c:pt>
              </c:numCache>
            </c:numRef>
          </c:xVal>
          <c:yVal>
            <c:numRef>
              <c:f>Sheet1!$G$19:$G$29</c:f>
              <c:numCache>
                <c:formatCode>General</c:formatCode>
                <c:ptCount val="11"/>
                <c:pt idx="0">
                  <c:v>83.1</c:v>
                </c:pt>
                <c:pt idx="1">
                  <c:v>80.6</c:v>
                </c:pt>
                <c:pt idx="2">
                  <c:v>72.7</c:v>
                </c:pt>
                <c:pt idx="3">
                  <c:v>62.2</c:v>
                </c:pt>
                <c:pt idx="4">
                  <c:v>46.3</c:v>
                </c:pt>
                <c:pt idx="5">
                  <c:v>34.8</c:v>
                </c:pt>
                <c:pt idx="6">
                  <c:v>25.9</c:v>
                </c:pt>
                <c:pt idx="7">
                  <c:v>19.1</c:v>
                </c:pt>
                <c:pt idx="8">
                  <c:v>13.7</c:v>
                </c:pt>
                <c:pt idx="9">
                  <c:v>10.1</c:v>
                </c:pt>
                <c:pt idx="10">
                  <c:v>3.849999999999999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4854136"/>
        <c:axId val="1804880360"/>
      </c:scatterChart>
      <c:valAx>
        <c:axId val="1924854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0"/>
                </a:pPr>
                <a:r>
                  <a:rPr lang="en-GB" sz="1400" b="0" baseline="0" dirty="0" smtClean="0"/>
                  <a:t>P</a:t>
                </a:r>
                <a:r>
                  <a:rPr lang="en-GB" sz="1400" b="0" baseline="-25000" dirty="0" smtClean="0"/>
                  <a:t>in</a:t>
                </a:r>
                <a:r>
                  <a:rPr lang="en-GB" sz="1400" b="0" baseline="0" dirty="0" smtClean="0"/>
                  <a:t> </a:t>
                </a:r>
                <a:r>
                  <a:rPr lang="en-GB" sz="1400" b="0" baseline="0" dirty="0"/>
                  <a:t>(W)</a:t>
                </a:r>
                <a:endParaRPr lang="en-GB" sz="1400" b="0" dirty="0"/>
              </a:p>
            </c:rich>
          </c:tx>
          <c:layout>
            <c:manualLayout>
              <c:xMode val="edge"/>
              <c:yMode val="edge"/>
              <c:x val="0.474385239218332"/>
              <c:y val="0.8785550648275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04880360"/>
        <c:crosses val="autoZero"/>
        <c:crossBetween val="midCat"/>
      </c:valAx>
      <c:valAx>
        <c:axId val="1804880360"/>
        <c:scaling>
          <c:orientation val="minMax"/>
        </c:scaling>
        <c:delete val="0"/>
        <c:axPos val="l"/>
        <c:majorGridlines>
          <c:spPr>
            <a:ln>
              <a:solidFill>
                <a:srgbClr val="C00000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 b="0"/>
                </a:pPr>
                <a:r>
                  <a:rPr lang="en-GB" sz="1400" b="0" dirty="0" smtClean="0"/>
                  <a:t>P</a:t>
                </a:r>
                <a:r>
                  <a:rPr lang="en-GB" sz="1400" b="0" baseline="-25000" dirty="0" smtClean="0"/>
                  <a:t>out</a:t>
                </a:r>
                <a:r>
                  <a:rPr lang="en-GB" sz="1400" b="0" dirty="0" smtClean="0"/>
                  <a:t> </a:t>
                </a:r>
                <a:r>
                  <a:rPr lang="en-GB" sz="1400" b="0" dirty="0"/>
                  <a:t>(kW)</a:t>
                </a:r>
              </a:p>
            </c:rich>
          </c:tx>
          <c:layout>
            <c:manualLayout>
              <c:xMode val="edge"/>
              <c:yMode val="edge"/>
              <c:x val="0.00887581408221287"/>
              <c:y val="0.36173207252817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C00000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19248541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9BCA9-1CE0-DA44-BE7F-3DBE22FAA1A4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DA8EA-CDBC-5146-BD43-804A34D3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6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4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40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4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9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5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0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0744" y="61920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0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10062013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8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7" Type="http://schemas.openxmlformats.org/officeDocument/2006/relationships/image" Target="../media/image46.wmf"/><Relationship Id="rId8" Type="http://schemas.openxmlformats.org/officeDocument/2006/relationships/image" Target="../media/image47.png"/><Relationship Id="rId9" Type="http://schemas.openxmlformats.org/officeDocument/2006/relationships/image" Target="../media/image48.jpeg"/><Relationship Id="rId10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43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2.emf"/><Relationship Id="rId5" Type="http://schemas.openxmlformats.org/officeDocument/2006/relationships/image" Target="../media/image7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6.emf"/><Relationship Id="rId5" Type="http://schemas.openxmlformats.org/officeDocument/2006/relationships/chart" Target="../charts/chart1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e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png"/><Relationship Id="rId10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S_template_front_v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20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063340" y="1888744"/>
            <a:ext cx="3411793" cy="1373742"/>
          </a:xfrm>
        </p:spPr>
        <p:txBody>
          <a:bodyPr/>
          <a:lstStyle/>
          <a:p>
            <a:r>
              <a:rPr lang="en-US" sz="2800" dirty="0" smtClean="0"/>
              <a:t>IOT based High Power Amplifiers</a:t>
            </a:r>
            <a:endParaRPr lang="en-US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68" y="366601"/>
            <a:ext cx="2497628" cy="133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/>
          </p:cNvSpPr>
          <p:nvPr/>
        </p:nvSpPr>
        <p:spPr bwMode="auto">
          <a:xfrm>
            <a:off x="6512553" y="2232435"/>
            <a:ext cx="3398368" cy="231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endParaRPr lang="en-US" sz="4000" dirty="0">
              <a:solidFill>
                <a:srgbClr val="005A7C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5933" y="3193534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Morten Jensen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2999" y="6315670"/>
            <a:ext cx="4157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TIARA </a:t>
            </a:r>
            <a:r>
              <a:rPr lang="en-US" sz="1400" dirty="0" smtClean="0"/>
              <a:t>Workshop on RF Power Generation for Accelerators – Uppsala June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241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Technical\New Radiofrequency\Presentations, Conferences and publications\2012 ESLS RF ALBA Barcelona\10EC2280_Diamond_aerial_view[1].jpg"/>
          <p:cNvPicPr>
            <a:picLocks noChangeAspect="1" noChangeArrowheads="1"/>
          </p:cNvPicPr>
          <p:nvPr/>
        </p:nvPicPr>
        <p:blipFill rotWithShape="1">
          <a:blip r:embed="rId2" cstate="print"/>
          <a:srcRect b="20999"/>
          <a:stretch/>
        </p:blipFill>
        <p:spPr bwMode="auto">
          <a:xfrm>
            <a:off x="7135795" y="594691"/>
            <a:ext cx="1985919" cy="1042728"/>
          </a:xfrm>
          <a:prstGeom prst="rect">
            <a:avLst/>
          </a:prstGeom>
          <a:noFill/>
        </p:spPr>
      </p:pic>
      <p:pic>
        <p:nvPicPr>
          <p:cNvPr id="3" name="Picture 2" descr="Screen Shot 2013-06-10 at 13.45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14" y="76113"/>
            <a:ext cx="2743200" cy="825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0360" y="2613571"/>
            <a:ext cx="2633640" cy="326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1" descr="diamond combin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7990" b="36137"/>
          <a:stretch/>
        </p:blipFill>
        <p:spPr>
          <a:xfrm>
            <a:off x="146933" y="1793821"/>
            <a:ext cx="5992797" cy="131035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755626" y="53322"/>
            <a:ext cx="328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Generation Light Source</a:t>
            </a:r>
          </a:p>
          <a:p>
            <a:r>
              <a:rPr lang="en-US" dirty="0"/>
              <a:t>	</a:t>
            </a:r>
            <a:r>
              <a:rPr lang="en-US" dirty="0" smtClean="0"/>
              <a:t>Storage </a:t>
            </a:r>
            <a:r>
              <a:rPr lang="en-US" dirty="0" smtClean="0"/>
              <a:t>Ring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164974" y="761345"/>
            <a:ext cx="4842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500 MHz 300 kW amplifier for SR</a:t>
            </a:r>
          </a:p>
          <a:p>
            <a:r>
              <a:rPr lang="en-US" dirty="0"/>
              <a:t>	</a:t>
            </a:r>
            <a:r>
              <a:rPr lang="en-US" dirty="0" smtClean="0"/>
              <a:t>- 4 x 80 kW IOT combined</a:t>
            </a:r>
          </a:p>
          <a:p>
            <a:r>
              <a:rPr lang="en-US" dirty="0" smtClean="0"/>
              <a:t>One 80 kW for the Booster</a:t>
            </a:r>
            <a:endParaRPr lang="en-US" dirty="0"/>
          </a:p>
        </p:txBody>
      </p:sp>
      <p:pic>
        <p:nvPicPr>
          <p:cNvPr id="38" name="Picture 37" descr="E2V0120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0376" y="3390295"/>
            <a:ext cx="1086032" cy="3467705"/>
          </a:xfrm>
          <a:prstGeom prst="rect">
            <a:avLst/>
          </a:prstGeom>
          <a:noFill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4239" y="3161576"/>
            <a:ext cx="5116045" cy="344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3276360" y="6384476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Serial Number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-555925" y="4566604"/>
            <a:ext cx="1749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Filament Hours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74745" y="3818466"/>
            <a:ext cx="61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30000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503571" y="4518167"/>
            <a:ext cx="61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0000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03571" y="5200365"/>
            <a:ext cx="61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dirty="0" smtClean="0"/>
              <a:t>0000</a:t>
            </a:r>
            <a:endParaRPr lang="en-US" sz="1200" dirty="0"/>
          </a:p>
        </p:txBody>
      </p:sp>
      <p:sp>
        <p:nvSpPr>
          <p:cNvPr id="45" name="Right Brace 44"/>
          <p:cNvSpPr/>
          <p:nvPr/>
        </p:nvSpPr>
        <p:spPr>
          <a:xfrm rot="5400000">
            <a:off x="1726125" y="5980023"/>
            <a:ext cx="201996" cy="1057459"/>
          </a:xfrm>
          <a:prstGeom prst="rightBrace">
            <a:avLst>
              <a:gd name="adj1" fmla="val 8333"/>
              <a:gd name="adj2" fmla="val 4879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340002" y="6571218"/>
            <a:ext cx="1031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 Operation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368799" y="6208190"/>
            <a:ext cx="68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Test system</a:t>
            </a:r>
            <a:endParaRPr lang="en-US" sz="12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1164974" y="5340350"/>
            <a:ext cx="3212293" cy="635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164974" y="4650317"/>
            <a:ext cx="3212293" cy="635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164974" y="3956966"/>
            <a:ext cx="321229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64974" y="3221018"/>
            <a:ext cx="2956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Operational Hours at Diamond</a:t>
            </a:r>
            <a:endParaRPr lang="en-US" sz="1600" dirty="0"/>
          </a:p>
        </p:txBody>
      </p:sp>
      <p:pic>
        <p:nvPicPr>
          <p:cNvPr id="58" name="Picture 11" descr="The_synchrotron_and_Diamond_Hous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35794" y="1523396"/>
            <a:ext cx="1985919" cy="97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/>
          <p:nvPr/>
        </p:nvSpPr>
        <p:spPr>
          <a:xfrm>
            <a:off x="3315210" y="6644200"/>
            <a:ext cx="1724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Peter Martin, Diamond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357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E0E2"/>
              </a:clrFrom>
              <a:clrTo>
                <a:srgbClr val="FEE0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9" y="1047047"/>
            <a:ext cx="6041566" cy="332175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Screen Shot 2013-06-10 at 10.5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17" y="48487"/>
            <a:ext cx="1555058" cy="918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1075" y="61268"/>
            <a:ext cx="3016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Generation Light Source</a:t>
            </a:r>
          </a:p>
          <a:p>
            <a:r>
              <a:rPr lang="en-US" dirty="0"/>
              <a:t>	</a:t>
            </a:r>
            <a:r>
              <a:rPr lang="en-US" dirty="0" smtClean="0"/>
              <a:t>Storage </a:t>
            </a:r>
            <a:r>
              <a:rPr lang="en-US" dirty="0"/>
              <a:t>R</a:t>
            </a:r>
            <a:r>
              <a:rPr lang="en-US" dirty="0" smtClean="0"/>
              <a:t>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282" y="944700"/>
            <a:ext cx="3635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conducting </a:t>
            </a:r>
            <a:r>
              <a:rPr lang="en-US" dirty="0" smtClean="0"/>
              <a:t>cavities</a:t>
            </a:r>
          </a:p>
          <a:p>
            <a:r>
              <a:rPr lang="en-US" dirty="0" smtClean="0"/>
              <a:t>IOTs </a:t>
            </a:r>
            <a:r>
              <a:rPr lang="en-US" dirty="0" smtClean="0"/>
              <a:t>combined in pairs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(</a:t>
            </a:r>
            <a:r>
              <a:rPr lang="en-US" dirty="0" smtClean="0"/>
              <a:t>cavity combiner)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65514" y="1239365"/>
            <a:ext cx="28784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RF plants of 160 kW </a:t>
            </a:r>
          </a:p>
          <a:p>
            <a:r>
              <a:rPr lang="en-US" dirty="0" smtClean="0"/>
              <a:t>500 MHz</a:t>
            </a:r>
          </a:p>
          <a:p>
            <a:r>
              <a:rPr lang="en-US" dirty="0" smtClean="0"/>
              <a:t>2 IOTs combined per cavity</a:t>
            </a:r>
          </a:p>
          <a:p>
            <a:r>
              <a:rPr lang="en-US" dirty="0" smtClean="0"/>
              <a:t>IOTs from Thales Electron Devices</a:t>
            </a:r>
            <a:endParaRPr lang="en-US" dirty="0"/>
          </a:p>
        </p:txBody>
      </p:sp>
      <p:pic>
        <p:nvPicPr>
          <p:cNvPr id="8" name="Picture 7" descr="Screen Shot 2013-06-10 at 11.01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45" y="61268"/>
            <a:ext cx="1574560" cy="913275"/>
          </a:xfrm>
          <a:prstGeom prst="rect">
            <a:avLst/>
          </a:prstGeom>
        </p:spPr>
      </p:pic>
      <p:pic>
        <p:nvPicPr>
          <p:cNvPr id="12" name="Picture 2" descr="\\STORAGE\Accelerators\RF&amp;Diagnostics\@CELLS\RF\1_Installation\Z_Pictures\20101104_IOT_Cabinet\IOT_Cabinet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095" y="2993691"/>
            <a:ext cx="2911793" cy="3882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107" y="4368800"/>
            <a:ext cx="61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Currently 13 IOT in operation (12 on SR, one on test stand)</a:t>
            </a:r>
          </a:p>
          <a:p>
            <a:r>
              <a:rPr lang="en-US" dirty="0" smtClean="0"/>
              <a:t>with an average of 9700 </a:t>
            </a:r>
            <a:r>
              <a:rPr lang="en-US" dirty="0" err="1" smtClean="0"/>
              <a:t>hrs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778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01" y="581185"/>
            <a:ext cx="4681244" cy="3147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5637" y="2624142"/>
            <a:ext cx="2376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CPI 90 kW IOT (K5H90W1)</a:t>
            </a:r>
          </a:p>
          <a:p>
            <a:r>
              <a:rPr lang="en-US" sz="1400" dirty="0" smtClean="0"/>
              <a:t>&gt; </a:t>
            </a:r>
            <a:r>
              <a:rPr lang="en-US" sz="1400" dirty="0" smtClean="0"/>
              <a:t>33 000 operating hours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040" y="3144667"/>
            <a:ext cx="3192043" cy="3487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5637" y="2018961"/>
            <a:ext cx="255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Metrology Light Source</a:t>
            </a:r>
          </a:p>
          <a:p>
            <a:r>
              <a:rPr lang="en-US" dirty="0" smtClean="0"/>
              <a:t>(Willy Wien Laboratory) </a:t>
            </a: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5" y="2215798"/>
            <a:ext cx="3838059" cy="28783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4230501"/>
            <a:ext cx="1925367" cy="256731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47287" y="5195041"/>
            <a:ext cx="29702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Elettra</a:t>
            </a:r>
            <a:endParaRPr lang="en-US" dirty="0" smtClean="0"/>
          </a:p>
          <a:p>
            <a:r>
              <a:rPr lang="en-US" dirty="0" smtClean="0"/>
              <a:t>500 MHz </a:t>
            </a:r>
          </a:p>
          <a:p>
            <a:r>
              <a:rPr lang="en-US" dirty="0" smtClean="0"/>
              <a:t>150 kW IOT based amplifier for Combination of 2x80 kW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53527" y="893740"/>
            <a:ext cx="189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CERN</a:t>
            </a:r>
          </a:p>
          <a:p>
            <a:r>
              <a:rPr lang="en-US" dirty="0" smtClean="0"/>
              <a:t>800 MHz </a:t>
            </a:r>
          </a:p>
          <a:p>
            <a:r>
              <a:rPr lang="en-US" dirty="0" smtClean="0"/>
              <a:t>60 kW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45628" y="119520"/>
            <a:ext cx="3776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Other Facilities using IOTs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8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1663" y="0"/>
            <a:ext cx="8207375" cy="4857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rgbClr val="000099"/>
                </a:solidFill>
                <a:latin typeface="Arial" charset="0"/>
                <a:ea typeface="+mn-ea"/>
                <a:cs typeface="+mn-cs"/>
              </a:rPr>
              <a:t>Typical Results</a:t>
            </a:r>
            <a:endParaRPr lang="en-GB" sz="3600" dirty="0">
              <a:solidFill>
                <a:srgbClr val="0000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68313" y="6237288"/>
            <a:ext cx="1905000" cy="457200"/>
          </a:xfrm>
        </p:spPr>
        <p:txBody>
          <a:bodyPr/>
          <a:lstStyle/>
          <a:p>
            <a:pPr>
              <a:defRPr/>
            </a:pPr>
            <a:endParaRPr lang="en-GB" smtClean="0"/>
          </a:p>
          <a:p>
            <a:pPr>
              <a:defRPr/>
            </a:pPr>
            <a:r>
              <a:rPr lang="en-GB" smtClean="0"/>
              <a:t>             </a:t>
            </a:r>
            <a:endParaRPr lang="en-GB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480" y="717550"/>
            <a:ext cx="3779520" cy="231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5061" y="563661"/>
            <a:ext cx="310403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latin typeface="MetaMedium-Roman" pitchFamily="34" charset="0"/>
              </a:rPr>
              <a:t>IOTD2130 phase shift at 500MHz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355082" y="2733675"/>
            <a:ext cx="1995487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b="0" i="1" dirty="0"/>
              <a:t>500MHz at 36kV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730401" y="1490662"/>
            <a:ext cx="0" cy="12430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352826" y="1167496"/>
            <a:ext cx="14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9 deg over 80 kW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97825" y="1722863"/>
            <a:ext cx="993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Courtesy of e2v</a:t>
            </a:r>
            <a:endParaRPr lang="en-GB" sz="1200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666750"/>
            <a:ext cx="4822824" cy="280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Content Placeholder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08" y="3383281"/>
            <a:ext cx="4587305" cy="3311208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94081" y="5017086"/>
            <a:ext cx="3677920" cy="1083434"/>
          </a:xfrm>
          <a:prstGeom prst="rect">
            <a:avLst/>
          </a:prstGeom>
          <a:solidFill>
            <a:srgbClr val="FFFFFF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GB" sz="1200" kern="0" dirty="0" smtClean="0">
                <a:solidFill>
                  <a:srgbClr val="FF6600"/>
                </a:solidFill>
                <a:latin typeface="Arial"/>
              </a:rPr>
              <a:t>Only 10% reduction in efficiency for reduction in output power from 85 kW to 45 kW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GB" sz="1200" kern="0" dirty="0" smtClean="0">
                <a:solidFill>
                  <a:srgbClr val="FF6600"/>
                </a:solidFill>
                <a:latin typeface="Arial"/>
              </a:rPr>
              <a:t>Reduced HV -&gt; no reduction in efficiency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GB" sz="1200" kern="0" dirty="0" smtClean="0">
                <a:solidFill>
                  <a:srgbClr val="FF6600"/>
                </a:solidFill>
                <a:latin typeface="Arial"/>
              </a:rPr>
              <a:t>Enables quick, easy and remote optimisation.</a:t>
            </a:r>
            <a:endParaRPr lang="en-GB" sz="1200" kern="0" dirty="0" smtClean="0">
              <a:solidFill>
                <a:srgbClr val="FF66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600" kern="0" dirty="0" smtClean="0"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600" kern="0" dirty="0" smtClean="0">
              <a:latin typeface="Arial"/>
            </a:endParaRPr>
          </a:p>
        </p:txBody>
      </p:sp>
      <p:pic>
        <p:nvPicPr>
          <p:cNvPr id="18" name="Content Placeholder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9513" y="3305633"/>
            <a:ext cx="4464487" cy="34998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01800" y="1305996"/>
            <a:ext cx="11083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500 MHz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96311" y="1953696"/>
            <a:ext cx="11083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800 MHz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401392" y="5016500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2309433">
            <a:off x="3634166" y="4088786"/>
            <a:ext cx="114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85 kW, 65%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 rot="2238916">
            <a:off x="2786477" y="4557517"/>
            <a:ext cx="114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45 kW, 55%</a:t>
            </a:r>
            <a:endParaRPr lang="en-US" sz="1400" b="1" dirty="0"/>
          </a:p>
        </p:txBody>
      </p:sp>
      <p:sp>
        <p:nvSpPr>
          <p:cNvPr id="25" name="Bent-Up Arrow 24"/>
          <p:cNvSpPr/>
          <p:nvPr/>
        </p:nvSpPr>
        <p:spPr>
          <a:xfrm flipH="1">
            <a:off x="3481244" y="3968355"/>
            <a:ext cx="581159" cy="548640"/>
          </a:xfrm>
          <a:prstGeom prst="bentUpArrow">
            <a:avLst>
              <a:gd name="adj1" fmla="val 13889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Bent-Up Arrow 25"/>
          <p:cNvSpPr/>
          <p:nvPr/>
        </p:nvSpPr>
        <p:spPr>
          <a:xfrm flipH="1">
            <a:off x="2435415" y="4242675"/>
            <a:ext cx="744663" cy="583325"/>
          </a:xfrm>
          <a:prstGeom prst="bentUpArrow">
            <a:avLst>
              <a:gd name="adj1" fmla="val 11066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398626" y="6436152"/>
            <a:ext cx="222485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800" b="0" dirty="0" smtClean="0"/>
              <a:t>Output Power (kW)</a:t>
            </a:r>
            <a:endParaRPr lang="en-GB" sz="1800" b="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5291136" y="5186320"/>
            <a:ext cx="3517901" cy="607088"/>
          </a:xfrm>
          <a:prstGeom prst="rect">
            <a:avLst/>
          </a:prstGeom>
          <a:solidFill>
            <a:srgbClr val="FFFFFF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GB" sz="1400" kern="0" dirty="0" smtClean="0">
                <a:solidFill>
                  <a:srgbClr val="FF6600"/>
                </a:solidFill>
                <a:latin typeface="Arial"/>
              </a:rPr>
              <a:t>Tuning of output Q to optimum efficiency for </a:t>
            </a:r>
            <a:r>
              <a:rPr lang="en-GB" sz="1400" kern="0" dirty="0" smtClean="0">
                <a:solidFill>
                  <a:srgbClr val="FF6600"/>
                </a:solidFill>
              </a:rPr>
              <a:t>constant </a:t>
            </a:r>
            <a:r>
              <a:rPr lang="en-GB" sz="1400" kern="0" dirty="0" smtClean="0">
                <a:solidFill>
                  <a:srgbClr val="FF6600"/>
                </a:solidFill>
                <a:latin typeface="Arial"/>
              </a:rPr>
              <a:t>HV</a:t>
            </a:r>
            <a:endParaRPr lang="en-GB" sz="1400" kern="0" dirty="0" smtClean="0">
              <a:solidFill>
                <a:srgbClr val="FF66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600" kern="0" dirty="0" smtClean="0"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600" kern="0" dirty="0" smtClean="0"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83322" y="4709309"/>
            <a:ext cx="1899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66% Efficiency</a:t>
            </a:r>
            <a:endParaRPr lang="en-US" sz="1400" b="1" dirty="0"/>
          </a:p>
        </p:txBody>
      </p:sp>
      <p:sp>
        <p:nvSpPr>
          <p:cNvPr id="30" name="Bent-Up Arrow 29"/>
          <p:cNvSpPr/>
          <p:nvPr/>
        </p:nvSpPr>
        <p:spPr>
          <a:xfrm flipH="1">
            <a:off x="6368416" y="4165868"/>
            <a:ext cx="581159" cy="548640"/>
          </a:xfrm>
          <a:prstGeom prst="bentUpArrow">
            <a:avLst>
              <a:gd name="adj1" fmla="val 13889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7133202" y="4176028"/>
            <a:ext cx="273878" cy="548640"/>
          </a:xfrm>
          <a:prstGeom prst="bentUpArrow">
            <a:avLst>
              <a:gd name="adj1" fmla="val 21308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730401" y="6436152"/>
            <a:ext cx="248903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800" b="0" dirty="0" smtClean="0"/>
              <a:t>Loop Coupling Angle</a:t>
            </a:r>
            <a:endParaRPr lang="en-GB" sz="1800" b="0" dirty="0"/>
          </a:p>
        </p:txBody>
      </p:sp>
      <p:sp>
        <p:nvSpPr>
          <p:cNvPr id="33" name="TextBox 32"/>
          <p:cNvSpPr txBox="1"/>
          <p:nvPr/>
        </p:nvSpPr>
        <p:spPr>
          <a:xfrm>
            <a:off x="1534160" y="2548963"/>
            <a:ext cx="3507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500 MHz operation confirmed at Diamond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 rot="16200000">
            <a:off x="4796359" y="1720228"/>
            <a:ext cx="1136242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 smtClean="0"/>
              <a:t>Phase shift</a:t>
            </a:r>
            <a:endParaRPr lang="en-GB" sz="1400" b="0" dirty="0"/>
          </a:p>
        </p:txBody>
      </p:sp>
    </p:spTree>
    <p:extLst>
      <p:ext uri="{BB962C8B-B14F-4D97-AF65-F5344CB8AC3E}">
        <p14:creationId xmlns:p14="http://schemas.microsoft.com/office/powerpoint/2010/main" val="368699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3-06-12 at 10.21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6" y="3882951"/>
            <a:ext cx="3420438" cy="8143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00" y="173307"/>
            <a:ext cx="251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Selection of other IOTs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"/>
          <a:stretch>
            <a:fillRect/>
          </a:stretch>
        </p:blipFill>
        <p:spPr bwMode="auto">
          <a:xfrm>
            <a:off x="381001" y="1096637"/>
            <a:ext cx="1214120" cy="2505083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76400" y="986018"/>
            <a:ext cx="336816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  Tuning Range: 325 – 400 MHz</a:t>
            </a:r>
          </a:p>
          <a:p>
            <a:pPr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  Peak Output up to 130 kW</a:t>
            </a:r>
          </a:p>
          <a:p>
            <a:pPr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  Pulse widths up to 3.25 </a:t>
            </a:r>
            <a:r>
              <a:rPr lang="en-US" sz="1600" dirty="0" err="1">
                <a:latin typeface="Arial" charset="0"/>
              </a:rPr>
              <a:t>msec</a:t>
            </a:r>
            <a:endParaRPr lang="en-US" sz="1600" dirty="0">
              <a:latin typeface="Arial" charset="0"/>
            </a:endParaRPr>
          </a:p>
          <a:p>
            <a:pPr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  Duty Cycle up to 10%</a:t>
            </a:r>
          </a:p>
          <a:p>
            <a:pPr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</a:pPr>
            <a:r>
              <a:rPr lang="en-US" sz="1600" dirty="0"/>
              <a:t>  </a:t>
            </a:r>
            <a:r>
              <a:rPr lang="en-US" sz="1600" dirty="0">
                <a:latin typeface="Arial" charset="0"/>
              </a:rPr>
              <a:t>CW Rating up to 90 </a:t>
            </a:r>
            <a:r>
              <a:rPr lang="en-US" sz="1600" dirty="0" smtClean="0">
                <a:latin typeface="Arial" charset="0"/>
              </a:rPr>
              <a:t>kW</a:t>
            </a:r>
            <a:endParaRPr lang="en-US" sz="1600" dirty="0">
              <a:latin typeface="Arial" charset="0"/>
            </a:endParaRPr>
          </a:p>
        </p:txBody>
      </p:sp>
      <p:pic>
        <p:nvPicPr>
          <p:cNvPr id="6" name="Picture 5" descr="Screen Shot 2013-06-10 at 12.03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65" y="1096637"/>
            <a:ext cx="587735" cy="518803"/>
          </a:xfrm>
          <a:prstGeom prst="rect">
            <a:avLst/>
          </a:prstGeom>
        </p:spPr>
      </p:pic>
      <p:pic>
        <p:nvPicPr>
          <p:cNvPr id="7" name="Picture 5" descr="NewwsletterCEA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t="11348" r="17390" b="11348"/>
          <a:stretch>
            <a:fillRect/>
          </a:stretch>
        </p:blipFill>
        <p:spPr bwMode="auto">
          <a:xfrm>
            <a:off x="7304411" y="2778117"/>
            <a:ext cx="1726038" cy="3135049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Shot 2013-06-10 at 12.03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14" y="2778117"/>
            <a:ext cx="587735" cy="518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20646" y="6126049"/>
            <a:ext cx="2951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Depressed collector IOTs</a:t>
            </a:r>
            <a:endParaRPr lang="en-US" b="1" dirty="0"/>
          </a:p>
        </p:txBody>
      </p:sp>
      <p:pic>
        <p:nvPicPr>
          <p:cNvPr id="11" name="Picture 10" descr="Screen Shot 2013-06-12 at 09.49.0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71" y="3250975"/>
            <a:ext cx="833504" cy="256836"/>
          </a:xfrm>
          <a:prstGeom prst="rect">
            <a:avLst/>
          </a:prstGeom>
        </p:spPr>
      </p:pic>
      <p:pic>
        <p:nvPicPr>
          <p:cNvPr id="12" name="Picture 20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77"/>
            <a:ext cx="4415382" cy="203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75096" y="5590000"/>
            <a:ext cx="1249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IOTD2130</a:t>
            </a:r>
          </a:p>
          <a:p>
            <a:r>
              <a:rPr lang="en-US" dirty="0" smtClean="0"/>
              <a:t>e2v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1397" y="4871208"/>
            <a:ext cx="1671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testing at 402.5 MHz</a:t>
            </a:r>
          </a:p>
          <a:p>
            <a:r>
              <a:rPr lang="en-US" dirty="0" smtClean="0"/>
              <a:t>to 130 kW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0760" y="143717"/>
            <a:ext cx="3547888" cy="23490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52204" y="173307"/>
            <a:ext cx="167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CW test at 700 MHz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319895" y="1430774"/>
            <a:ext cx="1326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TED</a:t>
            </a:r>
          </a:p>
          <a:p>
            <a:r>
              <a:rPr lang="en-US" dirty="0" smtClean="0"/>
              <a:t>TH794</a:t>
            </a:r>
            <a:r>
              <a:rPr lang="en-US" dirty="0"/>
              <a:t>/795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19" y="2309992"/>
            <a:ext cx="1873347" cy="234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20438" y="3260256"/>
            <a:ext cx="1360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CPI</a:t>
            </a:r>
          </a:p>
          <a:p>
            <a:r>
              <a:rPr lang="en-US" dirty="0" smtClean="0"/>
              <a:t>267 MHz</a:t>
            </a:r>
          </a:p>
          <a:p>
            <a:r>
              <a:rPr lang="en-US" dirty="0" smtClean="0"/>
              <a:t>300 kW </a:t>
            </a:r>
            <a:r>
              <a:rPr lang="en-US" dirty="0" err="1" smtClean="0"/>
              <a:t>cw</a:t>
            </a:r>
            <a:endParaRPr lang="en-US" dirty="0"/>
          </a:p>
        </p:txBody>
      </p:sp>
      <p:pic>
        <p:nvPicPr>
          <p:cNvPr id="10" name="Picture 12" descr="2796afig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13" y="3250975"/>
            <a:ext cx="1526893" cy="266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79961" y="360638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 wide band IOT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0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9934" y="885336"/>
            <a:ext cx="7552266" cy="627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</a:t>
            </a:r>
            <a:r>
              <a:rPr lang="en-US" sz="2400" dirty="0" smtClean="0"/>
              <a:t>high power accelerators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r>
              <a:rPr lang="en-US" sz="2400" dirty="0" smtClean="0"/>
              <a:t>Power requirement for </a:t>
            </a:r>
            <a:r>
              <a:rPr lang="en-US" sz="2400" dirty="0" smtClean="0"/>
              <a:t>500 kW – 1.5 MW</a:t>
            </a:r>
          </a:p>
          <a:p>
            <a:endParaRPr lang="en-US" sz="2400" dirty="0" smtClean="0"/>
          </a:p>
          <a:p>
            <a:r>
              <a:rPr lang="en-US" sz="2400" dirty="0" smtClean="0"/>
              <a:t>Narrow </a:t>
            </a:r>
            <a:r>
              <a:rPr lang="en-US" sz="2400" dirty="0" smtClean="0"/>
              <a:t>band (single output cavity)</a:t>
            </a:r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Single beam – 	Large cathode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 	</a:t>
            </a:r>
            <a:r>
              <a:rPr lang="en-US" sz="2400" dirty="0" smtClean="0"/>
              <a:t>	High </a:t>
            </a:r>
            <a:r>
              <a:rPr lang="en-US" sz="2400" dirty="0" smtClean="0"/>
              <a:t>voltage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</a:t>
            </a:r>
            <a:r>
              <a:rPr lang="en-US" sz="2400" dirty="0" smtClean="0"/>
              <a:t>	High </a:t>
            </a:r>
            <a:r>
              <a:rPr lang="en-US" sz="2400" dirty="0" smtClean="0"/>
              <a:t>cathode </a:t>
            </a:r>
            <a:r>
              <a:rPr lang="en-US" sz="2400" dirty="0" smtClean="0"/>
              <a:t>loading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Oil in the modulator and gun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Multi </a:t>
            </a:r>
            <a:r>
              <a:rPr lang="en-US" sz="2400" dirty="0" smtClean="0"/>
              <a:t>beam - 		Several smaller cathodes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</a:t>
            </a:r>
            <a:r>
              <a:rPr lang="en-US" sz="2400" dirty="0" smtClean="0"/>
              <a:t>	Higher total </a:t>
            </a:r>
            <a:r>
              <a:rPr lang="en-US" sz="2400" dirty="0" err="1" smtClean="0"/>
              <a:t>perveance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					-&gt; </a:t>
            </a:r>
            <a:r>
              <a:rPr lang="en-US" sz="2400" dirty="0" smtClean="0"/>
              <a:t>Lower </a:t>
            </a:r>
            <a:r>
              <a:rPr lang="en-US" sz="2400" dirty="0" smtClean="0"/>
              <a:t>voltage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</a:t>
            </a:r>
            <a:r>
              <a:rPr lang="en-US" sz="2400" dirty="0" smtClean="0"/>
              <a:t>	Lower </a:t>
            </a:r>
            <a:r>
              <a:rPr lang="en-US" sz="2400" dirty="0" smtClean="0"/>
              <a:t>cathode loading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</a:t>
            </a:r>
            <a:r>
              <a:rPr lang="en-US" sz="2400" dirty="0" smtClean="0"/>
              <a:t>	Scalable </a:t>
            </a:r>
            <a:r>
              <a:rPr lang="en-US" sz="2400" dirty="0" smtClean="0"/>
              <a:t>for higher power levels</a:t>
            </a:r>
          </a:p>
          <a:p>
            <a:r>
              <a:rPr lang="en-US" sz="2400" dirty="0" smtClean="0"/>
              <a:t>					</a:t>
            </a:r>
            <a:r>
              <a:rPr lang="en-US" sz="2400" dirty="0" smtClean="0"/>
              <a:t>	(</a:t>
            </a:r>
            <a:r>
              <a:rPr lang="en-US" sz="2400" dirty="0" smtClean="0"/>
              <a:t>100-140 kW per cathode)</a:t>
            </a:r>
          </a:p>
          <a:p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082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126" y="931812"/>
            <a:ext cx="310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Multi-beam considerations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1126" y="1214434"/>
            <a:ext cx="81788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 arrangement:</a:t>
            </a:r>
          </a:p>
          <a:p>
            <a:r>
              <a:rPr lang="en-US" dirty="0"/>
              <a:t>	</a:t>
            </a:r>
            <a:r>
              <a:rPr lang="en-US" dirty="0" smtClean="0"/>
              <a:t>Individual spherical </a:t>
            </a:r>
            <a:r>
              <a:rPr lang="en-US" dirty="0" smtClean="0"/>
              <a:t>cathodes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Distribution of cathodes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All need consideration on how to get RF into the cathode/grid space</a:t>
            </a:r>
          </a:p>
          <a:p>
            <a:r>
              <a:rPr lang="en-US" dirty="0"/>
              <a:t>	</a:t>
            </a:r>
            <a:r>
              <a:rPr lang="en-US" dirty="0" smtClean="0"/>
              <a:t>Phase and amplitude matching of each cathode</a:t>
            </a:r>
          </a:p>
          <a:p>
            <a:r>
              <a:rPr lang="en-US" dirty="0"/>
              <a:t>	</a:t>
            </a:r>
            <a:r>
              <a:rPr lang="en-US" dirty="0" smtClean="0"/>
              <a:t>Management of variation in individual cathodes (common HV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Mechanical Integrity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Output cavity:</a:t>
            </a:r>
          </a:p>
          <a:p>
            <a:pPr marL="446088" indent="-446088"/>
            <a:r>
              <a:rPr lang="en-US" dirty="0" smtClean="0"/>
              <a:t>	Cavity design to interact with multiple beams</a:t>
            </a:r>
          </a:p>
          <a:p>
            <a:pPr marL="446088" indent="-446088"/>
            <a:r>
              <a:rPr lang="en-US" dirty="0" smtClean="0"/>
              <a:t>	</a:t>
            </a:r>
            <a:r>
              <a:rPr lang="en-US" dirty="0" smtClean="0"/>
              <a:t>	External </a:t>
            </a:r>
            <a:r>
              <a:rPr lang="en-US" dirty="0" err="1" smtClean="0"/>
              <a:t>vs</a:t>
            </a:r>
            <a:r>
              <a:rPr lang="en-US" dirty="0" smtClean="0"/>
              <a:t> integral cavity </a:t>
            </a:r>
          </a:p>
          <a:p>
            <a:pPr marL="446088" indent="-446088"/>
            <a:r>
              <a:rPr lang="en-US" dirty="0" smtClean="0"/>
              <a:t>			External: Easily tunable, good for broadcast, but needs RF window in 				 the cavity, contact fingers in air.</a:t>
            </a:r>
          </a:p>
          <a:p>
            <a:pPr marL="446088" indent="-446088"/>
            <a:r>
              <a:rPr lang="en-US" dirty="0" smtClean="0"/>
              <a:t>			Integral:  No ceramic heating, brazed joints, less tunable, high power 				 couplers possible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1126" y="5941258"/>
            <a:ext cx="576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Potentially suitable from 200 MHz to 1.5 GHz or higher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70861" y="185039"/>
            <a:ext cx="485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Super Power IOT Challenge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93720" y="562480"/>
            <a:ext cx="291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need for more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1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3-06-12 at 15.06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73" y="3234058"/>
            <a:ext cx="2983954" cy="2285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3193" y="174790"/>
            <a:ext cx="326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Design and Simulation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9249" y="636455"/>
            <a:ext cx="7849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Analytical and Numerical codes available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Commercial codes well developed in addition to manufacturers own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Increased computing power allows improved simulation of grid structures, trajectory and PIC modeling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4" y="2419393"/>
            <a:ext cx="2548836" cy="2922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4" y="2050061"/>
            <a:ext cx="205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 simulation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84" y="5471483"/>
            <a:ext cx="1217876" cy="1237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363" y="5649385"/>
            <a:ext cx="1047591" cy="1112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954" y="5902471"/>
            <a:ext cx="790239" cy="871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477" y="5072340"/>
            <a:ext cx="1387881" cy="834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1625" y="5817090"/>
            <a:ext cx="1387881" cy="1040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653" y="5216288"/>
            <a:ext cx="655993" cy="3450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83453" y="5591538"/>
            <a:ext cx="8048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IVEC 2009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7435504" y="3370009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CPI</a:t>
            </a:r>
            <a:endParaRPr lang="en-US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84" y="5072339"/>
            <a:ext cx="2446286" cy="13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340038" y="6033813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CPI</a:t>
            </a:r>
            <a:endParaRPr lang="en-US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t="51281" r="57098" b="36349"/>
          <a:stretch/>
        </p:blipFill>
        <p:spPr bwMode="auto">
          <a:xfrm>
            <a:off x="4252188" y="1761264"/>
            <a:ext cx="4788016" cy="197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3" r="28489"/>
          <a:stretch/>
        </p:blipFill>
        <p:spPr bwMode="auto">
          <a:xfrm>
            <a:off x="7305040" y="3234058"/>
            <a:ext cx="1746558" cy="198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263169" y="19616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TED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6-10 at 12.05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08"/>
            <a:ext cx="3020067" cy="177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77" y="446813"/>
            <a:ext cx="2469862" cy="3471624"/>
          </a:xfrm>
          <a:prstGeom prst="rect">
            <a:avLst/>
          </a:prstGeom>
        </p:spPr>
      </p:pic>
      <p:pic>
        <p:nvPicPr>
          <p:cNvPr id="3" name="Picture 2" descr="Screen Shot 2013-06-10 at 12.03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03" y="129340"/>
            <a:ext cx="999041" cy="881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86609">
            <a:off x="2217798" y="2421828"/>
            <a:ext cx="4280233" cy="1382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378" y="1011209"/>
            <a:ext cx="458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</a:t>
            </a:r>
            <a:r>
              <a:rPr lang="en-US" dirty="0" smtClean="0"/>
              <a:t>order mode pillbox cavity or </a:t>
            </a:r>
            <a:r>
              <a:rPr lang="en-US" dirty="0" err="1" smtClean="0"/>
              <a:t>toroidal</a:t>
            </a:r>
            <a:endParaRPr lang="en-US" dirty="0"/>
          </a:p>
        </p:txBody>
      </p:sp>
      <p:pic>
        <p:nvPicPr>
          <p:cNvPr id="9" name="Picture 8" descr="Screen Shot 2013-06-10 at 12.07.5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2" y="3501743"/>
            <a:ext cx="2324492" cy="2307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4053" y="3866049"/>
            <a:ext cx="2817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Individual beam pipes</a:t>
            </a:r>
          </a:p>
          <a:p>
            <a:r>
              <a:rPr lang="en-US" dirty="0" smtClean="0"/>
              <a:t>Coaxial output coupling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634" y="4044838"/>
            <a:ext cx="2646483" cy="23463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669785" y="4512380"/>
            <a:ext cx="2122616" cy="230755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242976" y="6128089"/>
            <a:ext cx="231737" cy="1998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27727" y="262147"/>
            <a:ext cx="4050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Output cavity considerations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8142" y="5727814"/>
            <a:ext cx="238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Simulations include:</a:t>
            </a:r>
          </a:p>
          <a:p>
            <a:r>
              <a:rPr lang="en-US" dirty="0" smtClean="0"/>
              <a:t>Field (static and RF)</a:t>
            </a:r>
          </a:p>
          <a:p>
            <a:r>
              <a:rPr lang="en-US" dirty="0" smtClean="0"/>
              <a:t>Trajectory</a:t>
            </a:r>
          </a:p>
          <a:p>
            <a:r>
              <a:rPr lang="en-US" dirty="0" smtClean="0"/>
              <a:t>Particle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6-10 at 15.5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95" y="479775"/>
            <a:ext cx="4220664" cy="569383"/>
          </a:xfrm>
          <a:prstGeom prst="rect">
            <a:avLst/>
          </a:prstGeom>
        </p:spPr>
      </p:pic>
      <p:pic>
        <p:nvPicPr>
          <p:cNvPr id="5" name="Picture 2" descr="C:\CCR\Programs\350 MHz 200 kW IOT\Images\Sliced MBI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257" y="1111250"/>
            <a:ext cx="2471737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84583" y="3978364"/>
            <a:ext cx="2255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ahoma" charset="0"/>
              </a:rPr>
              <a:t>Calabazas</a:t>
            </a:r>
            <a:r>
              <a:rPr lang="en-US" dirty="0">
                <a:latin typeface="Tahoma" charset="0"/>
              </a:rPr>
              <a:t> Creek Research, Inc. – 352MHz, 200 kW CW</a:t>
            </a:r>
            <a:endParaRPr lang="en-US" dirty="0">
              <a:latin typeface="Tahoma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65700" y="2040113"/>
            <a:ext cx="5705881" cy="4817887"/>
            <a:chOff x="914400" y="790575"/>
            <a:chExt cx="6734175" cy="5635625"/>
          </a:xfrm>
        </p:grpSpPr>
        <p:grpSp>
          <p:nvGrpSpPr>
            <p:cNvPr id="8" name="Group 1"/>
            <p:cNvGrpSpPr>
              <a:grpSpLocks/>
            </p:cNvGrpSpPr>
            <p:nvPr/>
          </p:nvGrpSpPr>
          <p:grpSpPr bwMode="auto">
            <a:xfrm>
              <a:off x="914400" y="790575"/>
              <a:ext cx="6734175" cy="5635625"/>
              <a:chOff x="914400" y="790575"/>
              <a:chExt cx="6734175" cy="5635625"/>
            </a:xfrm>
          </p:grpSpPr>
          <p:pic>
            <p:nvPicPr>
              <p:cNvPr id="10" name="Picture 2" descr="C:\CCR\Programs\350 MHz 200 kW IOT\Images\Par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790575"/>
                <a:ext cx="6734175" cy="5635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" descr="C:\CCR\Programs\350 MHz 200 kW IOT\Images\K2 gun photo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2800" y="3810000"/>
                <a:ext cx="1168203" cy="106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2" descr="C:\Users\eisen\Desktop\CCR-2901 Input Cavity B Assy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022188"/>
              <a:ext cx="1563329" cy="1172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89164" y="1651000"/>
            <a:ext cx="588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components being prepared for test in late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7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8005" y="480728"/>
            <a:ext cx="3811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The Inductive Output Tube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8436" y="1248897"/>
            <a:ext cx="6758057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Invented in 1938 by Andrew V. </a:t>
            </a:r>
            <a:r>
              <a:rPr lang="en-US" dirty="0" err="1" smtClean="0">
                <a:solidFill>
                  <a:srgbClr val="000090"/>
                </a:solidFill>
              </a:rPr>
              <a:t>Haeff</a:t>
            </a:r>
            <a:r>
              <a:rPr lang="en-US" dirty="0" smtClean="0">
                <a:solidFill>
                  <a:srgbClr val="000090"/>
                </a:solidFill>
              </a:rPr>
              <a:t> as a source for radar</a:t>
            </a:r>
          </a:p>
          <a:p>
            <a:pPr marL="630238" indent="-366713"/>
            <a:endParaRPr lang="en-US" dirty="0" smtClean="0">
              <a:solidFill>
                <a:srgbClr val="000090"/>
              </a:solidFill>
            </a:endParaRP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To overcome limitation of output power by grid interception</a:t>
            </a: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Pass beam trough a resonant cavity </a:t>
            </a: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Achieved: 100 W at 450 MHz, 35% efficiency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Used first in 1939 to transmit television images from the Empire State Building to the New York World Fair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IOTs then lay dormant </a:t>
            </a:r>
          </a:p>
          <a:p>
            <a:pPr marL="446088" indent="-446088"/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Intense competition with velocity modulated tubes (klystron had just been invented by the Varian Brothers.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Difficult to manufacture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The IOT is often described as a cross between a klystron and a triode hence </a:t>
            </a:r>
            <a:r>
              <a:rPr lang="en-US" dirty="0" err="1" smtClean="0">
                <a:solidFill>
                  <a:srgbClr val="000090"/>
                </a:solidFill>
              </a:rPr>
              <a:t>Eimac’s</a:t>
            </a:r>
            <a:r>
              <a:rPr lang="en-US" dirty="0" smtClean="0">
                <a:solidFill>
                  <a:srgbClr val="000090"/>
                </a:solidFill>
              </a:rPr>
              <a:t> trade name ‘</a:t>
            </a:r>
            <a:r>
              <a:rPr lang="en-US" dirty="0" err="1" smtClean="0">
                <a:solidFill>
                  <a:srgbClr val="000090"/>
                </a:solidFill>
              </a:rPr>
              <a:t>Klystrode</a:t>
            </a:r>
            <a:r>
              <a:rPr lang="en-US" dirty="0" smtClean="0">
                <a:solidFill>
                  <a:srgbClr val="000090"/>
                </a:solidFill>
              </a:rPr>
              <a:t>’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51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979613" y="296863"/>
            <a:ext cx="5135562" cy="4318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704 MHz HOM IOT Experience</a:t>
            </a:r>
            <a:endParaRPr lang="en-US" sz="2800" dirty="0" smtClean="0"/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900113" y="4940300"/>
            <a:ext cx="301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>
            <a:spAutoFit/>
          </a:bodyPr>
          <a:lstStyle>
            <a:lvl1pPr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 typeface="Symbol" pitchFamily="18" charset="2"/>
              <a:buChar char="·"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1" name="Rectangle 34"/>
          <p:cNvSpPr>
            <a:spLocks noChangeAspect="1" noChangeArrowheads="1"/>
          </p:cNvSpPr>
          <p:nvPr/>
        </p:nvSpPr>
        <p:spPr bwMode="auto">
          <a:xfrm>
            <a:off x="152400" y="1371600"/>
            <a:ext cx="4343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tabLst>
                <a:tab pos="2398713" algn="ctr"/>
                <a:tab pos="4114800" algn="r"/>
              </a:tabLst>
            </a:pPr>
            <a:endParaRPr lang="en-US" sz="1800" i="1" dirty="0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Tahoma" pitchFamily="34" charset="0"/>
              </a:rPr>
              <a:t>Design Parameters	value	units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Power Output	1000	kW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Beam Voltage	45	kV (max)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Beam Current	31	A (max)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Frequency 	700	MHz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1dB Bandwidth	± 0.7	MHz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Gain	23	dB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Efficiency	71	%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Diameter	30/76	in/cm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Height	51/130	in/cm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Weight	1000/450	lbs./kg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Collector Coolant Flow 	220	gpm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Body Coolant Flow	10	gpm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O/P Window Cooling (Air)	35	cfm</a:t>
            </a:r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 flipH="1" flipV="1">
            <a:off x="6777038" y="3941763"/>
            <a:ext cx="863600" cy="7207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590800" y="1171575"/>
            <a:ext cx="2665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rgbClr val="A50021"/>
              </a:buClr>
              <a:buSzPct val="60000"/>
            </a:pPr>
            <a:r>
              <a:rPr lang="en-US" sz="2000" dirty="0">
                <a:solidFill>
                  <a:srgbClr val="000000"/>
                </a:solidFill>
                <a:effectLst/>
                <a:latin typeface="Verdana" pitchFamily="34" charset="0"/>
              </a:rPr>
              <a:t>VHP-8330A IOT</a:t>
            </a:r>
          </a:p>
        </p:txBody>
      </p:sp>
      <p:graphicFrame>
        <p:nvGraphicFramePr>
          <p:cNvPr id="24" name="Object 14">
            <a:hlinkClick r:id="" action="ppaction://ole?verb=0"/>
          </p:cNvPr>
          <p:cNvGraphicFramePr>
            <a:graphicFrameLocks noGrp="1"/>
          </p:cNvGraphicFramePr>
          <p:nvPr/>
        </p:nvGraphicFramePr>
        <p:xfrm>
          <a:off x="685800" y="4695825"/>
          <a:ext cx="2743200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name="Worksheet" r:id="rId3" imgW="3447000" imgH="2126160" progId="Excel.Sheet.8">
                  <p:embed/>
                </p:oleObj>
              </mc:Choice>
              <mc:Fallback>
                <p:oleObj name="Worksheet" r:id="rId3" imgW="3447000" imgH="212616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695825"/>
                        <a:ext cx="2743200" cy="193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535363" y="5791200"/>
            <a:ext cx="8255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990033"/>
                </a:solidFill>
                <a:effectLst/>
              </a:rPr>
              <a:t>@ 31kV</a:t>
            </a: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3505200" y="51816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990033"/>
                </a:solidFill>
                <a:effectLst/>
              </a:rPr>
              <a:t>Test Results</a:t>
            </a:r>
            <a:br>
              <a:rPr lang="en-US" sz="1800" dirty="0">
                <a:solidFill>
                  <a:srgbClr val="990033"/>
                </a:solidFill>
                <a:effectLst/>
              </a:rPr>
            </a:br>
            <a:r>
              <a:rPr lang="en-US" sz="1800" dirty="0">
                <a:solidFill>
                  <a:srgbClr val="990033"/>
                </a:solidFill>
                <a:effectLst/>
              </a:rPr>
              <a:t>(pulsed)</a:t>
            </a: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28" name="Picture 20" descr="HOMIOT in test 1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09738"/>
            <a:ext cx="258445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6540500" y="1238250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RF Input</a:t>
            </a:r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7600950" y="4787900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Collector</a:t>
            </a:r>
          </a:p>
        </p:txBody>
      </p:sp>
      <p:sp>
        <p:nvSpPr>
          <p:cNvPr id="31" name="Text Box 40"/>
          <p:cNvSpPr txBox="1">
            <a:spLocks noChangeArrowheads="1"/>
          </p:cNvSpPr>
          <p:nvPr/>
        </p:nvSpPr>
        <p:spPr bwMode="auto">
          <a:xfrm>
            <a:off x="4905375" y="2863850"/>
            <a:ext cx="1439863" cy="715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Solenoid, 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O/P Cavity</a:t>
            </a: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5289550" y="1851025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Gun</a:t>
            </a:r>
          </a:p>
        </p:txBody>
      </p:sp>
      <p:cxnSp>
        <p:nvCxnSpPr>
          <p:cNvPr id="33" name="Straight Arrow Connector 5"/>
          <p:cNvCxnSpPr>
            <a:cxnSpLocks noChangeShapeType="1"/>
          </p:cNvCxnSpPr>
          <p:nvPr/>
        </p:nvCxnSpPr>
        <p:spPr bwMode="auto">
          <a:xfrm flipH="1" flipV="1">
            <a:off x="7464425" y="3675063"/>
            <a:ext cx="855663" cy="987425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" name="Straight Arrow Connector 21"/>
          <p:cNvCxnSpPr>
            <a:cxnSpLocks noChangeShapeType="1"/>
            <a:endCxn id="29" idx="2"/>
          </p:cNvCxnSpPr>
          <p:nvPr/>
        </p:nvCxnSpPr>
        <p:spPr bwMode="auto">
          <a:xfrm flipH="1" flipV="1">
            <a:off x="7261225" y="1587500"/>
            <a:ext cx="203200" cy="374650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5" name="Straight Arrow Connector 25"/>
          <p:cNvCxnSpPr>
            <a:cxnSpLocks noChangeShapeType="1"/>
          </p:cNvCxnSpPr>
          <p:nvPr/>
        </p:nvCxnSpPr>
        <p:spPr bwMode="auto">
          <a:xfrm flipH="1" flipV="1">
            <a:off x="6729413" y="1971675"/>
            <a:ext cx="735012" cy="477838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6" name="Straight Arrow Connector 28"/>
          <p:cNvCxnSpPr>
            <a:cxnSpLocks noChangeShapeType="1"/>
          </p:cNvCxnSpPr>
          <p:nvPr/>
        </p:nvCxnSpPr>
        <p:spPr bwMode="auto">
          <a:xfrm flipH="1">
            <a:off x="6345238" y="3079750"/>
            <a:ext cx="1119187" cy="153988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5100638" y="4662488"/>
            <a:ext cx="1439862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RF Output</a:t>
            </a:r>
          </a:p>
        </p:txBody>
      </p:sp>
      <p:cxnSp>
        <p:nvCxnSpPr>
          <p:cNvPr id="38" name="Straight Arrow Connector 21"/>
          <p:cNvCxnSpPr>
            <a:cxnSpLocks noChangeShapeType="1"/>
            <a:endCxn id="37" idx="3"/>
          </p:cNvCxnSpPr>
          <p:nvPr/>
        </p:nvCxnSpPr>
        <p:spPr bwMode="auto">
          <a:xfrm flipH="1">
            <a:off x="6540500" y="4065588"/>
            <a:ext cx="923925" cy="771525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7836521" y="384366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767" y="1093517"/>
            <a:ext cx="8513429" cy="577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Applications of High Power Induction Output Tubes in High Intensity Superconducting Proton </a:t>
            </a:r>
            <a:r>
              <a:rPr lang="en-US" sz="1400" dirty="0" err="1" smtClean="0"/>
              <a:t>Linacs</a:t>
            </a:r>
            <a:endParaRPr lang="en-US" sz="14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Testing of Inductive Output Tube based RF amplifier for 650 MHz SRF Cavities, A. </a:t>
            </a:r>
            <a:r>
              <a:rPr lang="en-US" sz="1400" dirty="0" err="1" smtClean="0"/>
              <a:t>Mandal</a:t>
            </a:r>
            <a:r>
              <a:rPr lang="en-US" sz="1400" dirty="0" smtClean="0"/>
              <a:t> et al, PCaPAC2012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90 kW CW IOT development at L3 </a:t>
            </a:r>
            <a:r>
              <a:rPr lang="en-US" sz="1400" dirty="0" smtClean="0"/>
              <a:t>Communications </a:t>
            </a:r>
            <a:r>
              <a:rPr lang="en-US" sz="1400" dirty="0"/>
              <a:t>Electron Devices, M Boyle et al, CWRF Workshop, 2012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Development of a 402.5 MHz 140 kW IOT, M Read et al, PAC2011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The first continuous wave and long pulse operation, DESY, 2011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Simple Model of an Inductive Output Tube, R. Carter, </a:t>
            </a:r>
            <a:r>
              <a:rPr lang="en-US" sz="1400" dirty="0" err="1"/>
              <a:t>IEEonED</a:t>
            </a:r>
            <a:r>
              <a:rPr lang="en-US" sz="1400" dirty="0"/>
              <a:t> 2010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CPI’s 1.3 GHz, 90 kW Pulsed IOT Amplifier, M. Marks et al, IPAC2010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/>
              <a:t>Modelling</a:t>
            </a:r>
            <a:r>
              <a:rPr lang="en-US" sz="1400" dirty="0" smtClean="0"/>
              <a:t> and Design of High-Power Inductive Output Tubes, E. Wright et al, PAC2009.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Highly stable IOT based 1.3 GHz/16kW RF Power Source for CW </a:t>
            </a:r>
            <a:r>
              <a:rPr lang="en-US" sz="1400" dirty="0" smtClean="0"/>
              <a:t>operate</a:t>
            </a:r>
            <a:r>
              <a:rPr lang="en-US" sz="1400" dirty="0"/>
              <a:t>d SC </a:t>
            </a:r>
            <a:r>
              <a:rPr lang="en-US" sz="1400" dirty="0" err="1"/>
              <a:t>Linacs</a:t>
            </a:r>
            <a:r>
              <a:rPr lang="en-US" sz="1400" dirty="0"/>
              <a:t>, SRF2009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ALBA RF Amplifier System based on IOTs, P. Sanchez et al, </a:t>
            </a:r>
            <a:r>
              <a:rPr lang="en-US" sz="1400" dirty="0" smtClean="0"/>
              <a:t>EPAC2008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Installation and Commissioning of the new 150 kW plant for the </a:t>
            </a:r>
            <a:r>
              <a:rPr lang="en-US" sz="1400" dirty="0" err="1" smtClean="0"/>
              <a:t>Elettra</a:t>
            </a:r>
            <a:r>
              <a:rPr lang="en-US" sz="1400" dirty="0" smtClean="0"/>
              <a:t> RF System Upgrade, A </a:t>
            </a:r>
            <a:r>
              <a:rPr lang="en-US" sz="1400" dirty="0" err="1" smtClean="0"/>
              <a:t>Fabris</a:t>
            </a:r>
            <a:r>
              <a:rPr lang="en-US" sz="1400" dirty="0" smtClean="0"/>
              <a:t> et al, PAC07</a:t>
            </a:r>
            <a:endParaRPr lang="en-US" sz="14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Grid less </a:t>
            </a:r>
            <a:r>
              <a:rPr lang="en-US" sz="1400" dirty="0"/>
              <a:t>IOT for Accelerator </a:t>
            </a:r>
            <a:r>
              <a:rPr lang="en-US" sz="1400" dirty="0" smtClean="0"/>
              <a:t>Applications</a:t>
            </a:r>
            <a:r>
              <a:rPr lang="en-US" sz="1400" dirty="0"/>
              <a:t>, C. Wilson et al, PAC2007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IOT testing at the ERLP, J </a:t>
            </a:r>
            <a:r>
              <a:rPr lang="en-US" sz="1400" dirty="0" err="1" smtClean="0"/>
              <a:t>Orrett</a:t>
            </a:r>
            <a:r>
              <a:rPr lang="en-US" sz="1400" dirty="0" smtClean="0"/>
              <a:t> at al, EPAC2006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First Results of the IOT Based 300 kW 500 MHz Amplifier for the Diamond Light Source, M. Jensen et al, EPAC05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IOT RF Power Sources for Pulsed and CW </a:t>
            </a:r>
            <a:r>
              <a:rPr lang="en-US" sz="1400" dirty="0" err="1" smtClean="0"/>
              <a:t>Linacs</a:t>
            </a:r>
            <a:r>
              <a:rPr lang="en-US" sz="1400" dirty="0" smtClean="0"/>
              <a:t>, H. Bohlen et al, Lunac2004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Comparison of Klystron and Inductive Output Tubes Vacuum-Electron Devices for Amplifier service in Free-Electron Laser, EPAC04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9095" y="225147"/>
            <a:ext cx="5841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Recent IOT publications by Laboratories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		(</a:t>
            </a:r>
            <a:r>
              <a:rPr lang="en-US" sz="2400" dirty="0">
                <a:solidFill>
                  <a:srgbClr val="000090"/>
                </a:solidFill>
              </a:rPr>
              <a:t>not a </a:t>
            </a:r>
            <a:r>
              <a:rPr lang="en-US" sz="2400" dirty="0" smtClean="0">
                <a:solidFill>
                  <a:srgbClr val="000090"/>
                </a:solidFill>
              </a:rPr>
              <a:t>comprehensive review)</a:t>
            </a:r>
          </a:p>
        </p:txBody>
      </p:sp>
      <p:sp>
        <p:nvSpPr>
          <p:cNvPr id="11" name="10-Point Star 10"/>
          <p:cNvSpPr/>
          <p:nvPr/>
        </p:nvSpPr>
        <p:spPr>
          <a:xfrm rot="1101651">
            <a:off x="200982" y="1066096"/>
            <a:ext cx="8809295" cy="4941172"/>
          </a:xfrm>
          <a:prstGeom prst="star10">
            <a:avLst>
              <a:gd name="adj" fmla="val 34408"/>
              <a:gd name="hf" fmla="val 10514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0090"/>
                </a:solidFill>
              </a:rPr>
              <a:t>Many Labs are still thinking about IOTs but we need Industry</a:t>
            </a:r>
            <a:endParaRPr lang="en-US" sz="4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2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3398"/>
          <a:stretch/>
        </p:blipFill>
        <p:spPr>
          <a:xfrm>
            <a:off x="4811371" y="303480"/>
            <a:ext cx="4332629" cy="353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3614" y="190400"/>
            <a:ext cx="25112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Where next?</a:t>
            </a:r>
            <a:endParaRPr lang="en-US" sz="3200" dirty="0">
              <a:solidFill>
                <a:srgbClr val="00009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04230"/>
              </p:ext>
            </p:extLst>
          </p:nvPr>
        </p:nvGraphicFramePr>
        <p:xfrm>
          <a:off x="742434" y="3471214"/>
          <a:ext cx="7353300" cy="251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566"/>
                <a:gridCol w="1244084"/>
                <a:gridCol w="1838325"/>
                <a:gridCol w="1838325"/>
              </a:tblGrid>
              <a:tr h="5739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Accelerating</a:t>
                      </a:r>
                      <a:r>
                        <a:rPr lang="en-US" baseline="0" dirty="0" smtClean="0"/>
                        <a:t> 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Freq. (MHz)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 Power (kW)</a:t>
                      </a:r>
                      <a:endParaRPr lang="en-US" dirty="0"/>
                    </a:p>
                  </a:txBody>
                  <a:tcPr/>
                </a:tc>
              </a:tr>
              <a:tr h="3325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RFQ,</a:t>
                      </a:r>
                      <a:r>
                        <a:rPr lang="en-US" baseline="0" dirty="0" smtClean="0"/>
                        <a:t> DTL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2200**</a:t>
                      </a:r>
                      <a:endParaRPr lang="en-US" dirty="0"/>
                    </a:p>
                  </a:txBody>
                  <a:tcPr/>
                </a:tc>
              </a:tr>
              <a:tr h="3325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240**</a:t>
                      </a:r>
                      <a:endParaRPr lang="en-US" dirty="0"/>
                    </a:p>
                  </a:txBody>
                  <a:tcPr/>
                </a:tc>
              </a:tr>
              <a:tr h="5739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Elliptical Medium Beta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800**</a:t>
                      </a:r>
                      <a:endParaRPr lang="en-US" dirty="0"/>
                    </a:p>
                  </a:txBody>
                  <a:tcPr/>
                </a:tc>
              </a:tr>
              <a:tr h="5739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Elliptical High</a:t>
                      </a:r>
                      <a:r>
                        <a:rPr lang="en-US" baseline="0" dirty="0" smtClean="0"/>
                        <a:t> Beta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1200**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488668"/>
            <a:ext cx="299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 Plus overhead for control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36514" y="688489"/>
            <a:ext cx="3263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ESS Requirement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742434" y="5407437"/>
            <a:ext cx="7353300" cy="583212"/>
          </a:xfrm>
          <a:prstGeom prst="roundRect">
            <a:avLst/>
          </a:prstGeom>
          <a:noFill/>
          <a:ln w="92075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4708" y="1356266"/>
            <a:ext cx="535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Proton </a:t>
            </a:r>
            <a:r>
              <a:rPr lang="en-US" sz="2400" dirty="0" err="1" smtClean="0"/>
              <a:t>linac</a:t>
            </a:r>
            <a:r>
              <a:rPr lang="en-US" sz="2400" dirty="0" smtClean="0"/>
              <a:t> to be constructed in Lund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6257" y="6002317"/>
            <a:ext cx="6649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High beta amplifier decision not before 2017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3154" y="3048042"/>
            <a:ext cx="4820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to develop Super Power IOT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 rot="20647064">
            <a:off x="3742049" y="2377032"/>
            <a:ext cx="118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rgbClr val="FF6600"/>
                </a:solidFill>
              </a:rPr>
              <a:t>Green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20801560">
            <a:off x="2083900" y="2230672"/>
            <a:ext cx="1821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Innovative 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20947127">
            <a:off x="240968" y="2022108"/>
            <a:ext cx="2619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Carbon Neutral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2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303142"/>
              </p:ext>
            </p:extLst>
          </p:nvPr>
        </p:nvGraphicFramePr>
        <p:xfrm>
          <a:off x="0" y="988650"/>
          <a:ext cx="9144000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1910080"/>
                <a:gridCol w="51003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704.42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Bandwidth &gt;</a:t>
                      </a:r>
                      <a:r>
                        <a:rPr lang="en-US" baseline="0" dirty="0" smtClean="0"/>
                        <a:t> +/- 0.5 MHz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Average power</a:t>
                      </a:r>
                      <a:r>
                        <a:rPr lang="en-US" baseline="0" dirty="0" smtClean="0"/>
                        <a:t> during the pulse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 Pulse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3.5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Beam pulse 2.86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Duty</a:t>
                      </a:r>
                      <a:r>
                        <a:rPr lang="en-US" baseline="0" dirty="0" smtClean="0"/>
                        <a:t> factor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Pulse</a:t>
                      </a:r>
                      <a:r>
                        <a:rPr lang="en-US" baseline="0" dirty="0" smtClean="0"/>
                        <a:t> rep. frequency fixed to 14 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20 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 max. rated power.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Overhead</a:t>
                      </a:r>
                      <a:r>
                        <a:rPr lang="en-US" baseline="0" dirty="0" smtClean="0"/>
                        <a:t> margin for control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Short pulse excursion on top of</a:t>
                      </a:r>
                      <a:r>
                        <a:rPr lang="en-US" baseline="0" dirty="0" smtClean="0"/>
                        <a:t> rated power.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Idle</a:t>
                      </a:r>
                      <a:r>
                        <a:rPr lang="en-US" baseline="0" dirty="0" smtClean="0"/>
                        <a:t>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low or zero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drawn between pulses. Gating of the grid bias is being</a:t>
                      </a:r>
                      <a:r>
                        <a:rPr lang="en-US" baseline="0" dirty="0" smtClean="0"/>
                        <a:t> considered.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Target &gt; 65%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Expected</a:t>
                      </a:r>
                      <a:r>
                        <a:rPr lang="en-US" baseline="0" dirty="0" smtClean="0"/>
                        <a:t> &lt; 50 kV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Design Lifetime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50,000 </a:t>
                      </a:r>
                      <a:r>
                        <a:rPr lang="en-US" dirty="0" err="1" smtClean="0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51000" y="342900"/>
            <a:ext cx="7278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Preliminary Functional Specification for ESS IOT Development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056173"/>
            <a:ext cx="5527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Work is being carried out in collaboration with CERN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ESS to procure prototypes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CERN to make space and utilities available for testing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76300" y="5590738"/>
            <a:ext cx="7607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Target: Approval for ESS series production in 2017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9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313561"/>
              </p:ext>
            </p:extLst>
          </p:nvPr>
        </p:nvGraphicFramePr>
        <p:xfrm>
          <a:off x="465665" y="978764"/>
          <a:ext cx="657860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9602"/>
                <a:gridCol w="1667933"/>
                <a:gridCol w="1126067"/>
                <a:gridCol w="635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Beam Klystron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MB IOT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output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Cathode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Efficiency at saturation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 (min)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Est.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efficiency for operation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dB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06265" y="292388"/>
            <a:ext cx="46380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 700 MHz Comparison</a:t>
            </a:r>
            <a:endParaRPr lang="en-US" sz="3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4" y="3853696"/>
            <a:ext cx="4191003" cy="297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10" y="3457954"/>
            <a:ext cx="1666371" cy="322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5860366" y="4783191"/>
            <a:ext cx="1452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1.3 m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7125812" y="3557598"/>
            <a:ext cx="0" cy="3122321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 bwMode="auto">
          <a:xfrm>
            <a:off x="7245577" y="2934734"/>
            <a:ext cx="1634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0.6 m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7313310" y="3457954"/>
            <a:ext cx="1449689" cy="0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247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1273" y="216674"/>
            <a:ext cx="1761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Thanks to 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4680" y="1353066"/>
            <a:ext cx="2040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Bessy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/>
              <a:t>Thomas </a:t>
            </a:r>
            <a:r>
              <a:rPr lang="en-US" dirty="0" err="1" smtClean="0"/>
              <a:t>Westphal</a:t>
            </a:r>
            <a:endParaRPr lang="en-US" dirty="0"/>
          </a:p>
          <a:p>
            <a:r>
              <a:rPr lang="en-US" dirty="0" smtClean="0"/>
              <a:t>Wolfgang Anders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3228" y="2920244"/>
            <a:ext cx="151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Diamond</a:t>
            </a:r>
            <a:r>
              <a:rPr lang="en-US" dirty="0" smtClean="0"/>
              <a:t> </a:t>
            </a:r>
          </a:p>
          <a:p>
            <a:r>
              <a:rPr lang="en-US" dirty="0" smtClean="0"/>
              <a:t>Peter Marten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3228" y="3606466"/>
            <a:ext cx="1621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Alba</a:t>
            </a:r>
          </a:p>
          <a:p>
            <a:r>
              <a:rPr lang="en-US" dirty="0" smtClean="0"/>
              <a:t>Francis Perez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31472" y="4541224"/>
            <a:ext cx="32643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Thales</a:t>
            </a:r>
          </a:p>
          <a:p>
            <a:r>
              <a:rPr lang="en-US" dirty="0" err="1" smtClean="0"/>
              <a:t>Stephane</a:t>
            </a:r>
            <a:r>
              <a:rPr lang="en-US" dirty="0" smtClean="0"/>
              <a:t> </a:t>
            </a:r>
            <a:r>
              <a:rPr lang="en-US" dirty="0" err="1" smtClean="0"/>
              <a:t>Bethus</a:t>
            </a:r>
            <a:endParaRPr lang="en-US" dirty="0" smtClean="0"/>
          </a:p>
          <a:p>
            <a:r>
              <a:rPr lang="en-US" dirty="0" err="1" smtClean="0"/>
              <a:t>Armel</a:t>
            </a:r>
            <a:r>
              <a:rPr lang="en-US" dirty="0" smtClean="0"/>
              <a:t> </a:t>
            </a:r>
            <a:r>
              <a:rPr lang="en-US" dirty="0" err="1" smtClean="0"/>
              <a:t>Beunas</a:t>
            </a:r>
            <a:r>
              <a:rPr lang="en-US" dirty="0" smtClean="0"/>
              <a:t> and colleagues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1472" y="1525922"/>
            <a:ext cx="2294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L3</a:t>
            </a:r>
          </a:p>
          <a:p>
            <a:r>
              <a:rPr lang="en-US" dirty="0" smtClean="0"/>
              <a:t>Michael Boyle</a:t>
            </a:r>
          </a:p>
          <a:p>
            <a:r>
              <a:rPr lang="en-US" dirty="0" smtClean="0"/>
              <a:t>Mark </a:t>
            </a:r>
            <a:r>
              <a:rPr lang="en-US" dirty="0" err="1" smtClean="0"/>
              <a:t>Kirshner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1472" y="2597079"/>
            <a:ext cx="300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Calabazas</a:t>
            </a:r>
            <a:r>
              <a:rPr lang="en-US" dirty="0" smtClean="0">
                <a:solidFill>
                  <a:srgbClr val="000090"/>
                </a:solidFill>
              </a:rPr>
              <a:t> Creek Research</a:t>
            </a:r>
          </a:p>
          <a:p>
            <a:r>
              <a:rPr lang="en-US" dirty="0" smtClean="0"/>
              <a:t>Lawrence Ives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31472" y="3422734"/>
            <a:ext cx="1365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NSLS-II</a:t>
            </a:r>
          </a:p>
          <a:p>
            <a:r>
              <a:rPr lang="en-US" dirty="0" smtClean="0"/>
              <a:t>Jim Rose</a:t>
            </a:r>
          </a:p>
          <a:p>
            <a:r>
              <a:rPr lang="en-US" dirty="0" err="1" smtClean="0"/>
              <a:t>Goel</a:t>
            </a:r>
            <a:r>
              <a:rPr lang="en-US" dirty="0" smtClean="0"/>
              <a:t> </a:t>
            </a:r>
            <a:r>
              <a:rPr lang="en-US" dirty="0" err="1" smtClean="0"/>
              <a:t>Aditya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81808" y="739894"/>
            <a:ext cx="564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Contributions from many people from ESS and other </a:t>
            </a:r>
            <a:r>
              <a:rPr lang="en-US" dirty="0" err="1" smtClean="0"/>
              <a:t>organisations</a:t>
            </a:r>
            <a:r>
              <a:rPr lang="en-US" dirty="0" smtClean="0"/>
              <a:t> including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73228" y="5123324"/>
            <a:ext cx="1826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CERN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Montesinos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73228" y="5775646"/>
            <a:ext cx="3405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e2v</a:t>
            </a:r>
          </a:p>
          <a:p>
            <a:r>
              <a:rPr lang="en-US" dirty="0" smtClean="0"/>
              <a:t>Martin Edwards and colleagues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31472" y="5633406"/>
            <a:ext cx="2006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ASTEC</a:t>
            </a:r>
          </a:p>
          <a:p>
            <a:r>
              <a:rPr lang="en-US" dirty="0" smtClean="0"/>
              <a:t>Alan Wheelhouse</a:t>
            </a:r>
          </a:p>
          <a:p>
            <a:r>
              <a:rPr lang="en-US" dirty="0" smtClean="0"/>
              <a:t>and colleagues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34680" y="4356558"/>
            <a:ext cx="318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CPI</a:t>
            </a:r>
          </a:p>
          <a:p>
            <a:r>
              <a:rPr lang="en-US" dirty="0" smtClean="0"/>
              <a:t>Robin  Stewart and </a:t>
            </a:r>
            <a:r>
              <a:rPr lang="en-US" dirty="0" err="1" smtClean="0"/>
              <a:t>collagues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34680" y="2273913"/>
            <a:ext cx="1736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Elettra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/>
              <a:t>Cristina </a:t>
            </a:r>
            <a:r>
              <a:rPr lang="en-US" dirty="0" err="1" smtClean="0"/>
              <a:t>Pasotti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3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93160" y="77423"/>
            <a:ext cx="2946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Klystron</a:t>
            </a:r>
            <a:endParaRPr lang="en-US" sz="2400" dirty="0"/>
          </a:p>
          <a:p>
            <a:pPr algn="ctr"/>
            <a:r>
              <a:rPr lang="en-US" sz="2400" dirty="0" smtClean="0"/>
              <a:t>(Velocity Modulated)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21505" y="3272041"/>
            <a:ext cx="225021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IOT</a:t>
            </a:r>
          </a:p>
          <a:p>
            <a:pPr algn="ctr"/>
            <a:r>
              <a:rPr lang="en-US" dirty="0" smtClean="0"/>
              <a:t>(</a:t>
            </a:r>
            <a:r>
              <a:rPr lang="en-US" u="sng" dirty="0" smtClean="0"/>
              <a:t>Density</a:t>
            </a:r>
            <a:r>
              <a:rPr lang="en-US" dirty="0" smtClean="0"/>
              <a:t> modulated)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2926" y="5943601"/>
            <a:ext cx="15317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Biased </a:t>
            </a:r>
          </a:p>
          <a:p>
            <a:r>
              <a:rPr lang="en-US" dirty="0" smtClean="0"/>
              <a:t>Control Grid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0755" y="4405887"/>
            <a:ext cx="105705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input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6635689" y="1117601"/>
            <a:ext cx="119827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output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2428391" y="1111033"/>
            <a:ext cx="105705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input</a:t>
            </a:r>
            <a:endParaRPr lang="en-US" dirty="0"/>
          </a:p>
        </p:txBody>
      </p:sp>
      <p:sp>
        <p:nvSpPr>
          <p:cNvPr id="124" name="TextBox 123"/>
          <p:cNvSpPr txBox="1"/>
          <p:nvPr/>
        </p:nvSpPr>
        <p:spPr>
          <a:xfrm>
            <a:off x="3454264" y="5943601"/>
            <a:ext cx="119827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output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242677" y="5103337"/>
            <a:ext cx="284778" cy="840264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7384935" y="2667455"/>
            <a:ext cx="109548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Collector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106918" y="1224942"/>
            <a:ext cx="178774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Cathode</a:t>
            </a:r>
          </a:p>
          <a:p>
            <a:r>
              <a:rPr lang="en-US" dirty="0" smtClean="0"/>
              <a:t>(DC Beam)</a:t>
            </a:r>
          </a:p>
        </p:txBody>
      </p:sp>
      <p:grpSp>
        <p:nvGrpSpPr>
          <p:cNvPr id="159" name="Group 158"/>
          <p:cNvGrpSpPr/>
          <p:nvPr/>
        </p:nvGrpSpPr>
        <p:grpSpPr>
          <a:xfrm>
            <a:off x="650858" y="3707240"/>
            <a:ext cx="4504742" cy="2543171"/>
            <a:chOff x="650858" y="3707240"/>
            <a:chExt cx="4504742" cy="2543171"/>
          </a:xfrm>
        </p:grpSpPr>
        <p:grpSp>
          <p:nvGrpSpPr>
            <p:cNvPr id="132" name="Group 131"/>
            <p:cNvGrpSpPr/>
            <p:nvPr/>
          </p:nvGrpSpPr>
          <p:grpSpPr>
            <a:xfrm>
              <a:off x="650858" y="3707240"/>
              <a:ext cx="4504742" cy="2543171"/>
              <a:chOff x="650859" y="3687264"/>
              <a:chExt cx="4504742" cy="2543171"/>
            </a:xfrm>
          </p:grpSpPr>
          <p:sp>
            <p:nvSpPr>
              <p:cNvPr id="80" name="Block Arc 79"/>
              <p:cNvSpPr/>
              <p:nvPr/>
            </p:nvSpPr>
            <p:spPr>
              <a:xfrm rot="16200000">
                <a:off x="990883" y="4522472"/>
                <a:ext cx="974601" cy="471013"/>
              </a:xfrm>
              <a:prstGeom prst="blockArc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1519745" y="4033490"/>
                <a:ext cx="809051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2328797" y="4033490"/>
                <a:ext cx="0" cy="397519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2827527" y="4033490"/>
                <a:ext cx="310321" cy="397519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2328797" y="4431009"/>
                <a:ext cx="809051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3337339" y="4428898"/>
                <a:ext cx="1818262" cy="211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2827527" y="3687264"/>
                <a:ext cx="0" cy="346226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2827527" y="3687264"/>
                <a:ext cx="809051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3337339" y="4053466"/>
                <a:ext cx="299240" cy="377543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3636578" y="3707240"/>
                <a:ext cx="0" cy="346226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5155601" y="4437131"/>
                <a:ext cx="0" cy="29345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Down Arrow 90"/>
              <p:cNvSpPr/>
              <p:nvPr/>
            </p:nvSpPr>
            <p:spPr>
              <a:xfrm rot="18433636">
                <a:off x="883590" y="4693058"/>
                <a:ext cx="159128" cy="624590"/>
              </a:xfrm>
              <a:prstGeom prst="downArrow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Up Arrow 91"/>
              <p:cNvSpPr/>
              <p:nvPr/>
            </p:nvSpPr>
            <p:spPr>
              <a:xfrm flipV="1">
                <a:off x="3056722" y="5545116"/>
                <a:ext cx="360863" cy="685319"/>
              </a:xfrm>
              <a:prstGeom prst="upArrow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 rot="10800000" flipH="1">
                <a:off x="1519745" y="5476834"/>
                <a:ext cx="809051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rot="10800000" flipH="1">
                <a:off x="2328797" y="5079315"/>
                <a:ext cx="0" cy="397519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10800000" flipH="1">
                <a:off x="2827527" y="5079315"/>
                <a:ext cx="310321" cy="397519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rot="10800000" flipH="1">
                <a:off x="2328797" y="5079315"/>
                <a:ext cx="809051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3337339" y="5079315"/>
                <a:ext cx="1818261" cy="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rot="10800000" flipH="1">
                <a:off x="2827527" y="5476834"/>
                <a:ext cx="0" cy="346226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10800000" flipH="1">
                <a:off x="2827527" y="5823060"/>
                <a:ext cx="809051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rot="10800000">
                <a:off x="3337339" y="5079315"/>
                <a:ext cx="299240" cy="377543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H="1" flipV="1">
                <a:off x="3636578" y="5456858"/>
                <a:ext cx="1" cy="366202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5155600" y="4734765"/>
                <a:ext cx="1" cy="34455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Freeform 120"/>
              <p:cNvSpPr/>
              <p:nvPr/>
            </p:nvSpPr>
            <p:spPr>
              <a:xfrm>
                <a:off x="1563630" y="4431010"/>
                <a:ext cx="108858" cy="94102"/>
              </a:xfrm>
              <a:custGeom>
                <a:avLst/>
                <a:gdLst>
                  <a:gd name="connsiteX0" fmla="*/ 0 w 1325184"/>
                  <a:gd name="connsiteY0" fmla="*/ 0 h 477552"/>
                  <a:gd name="connsiteX1" fmla="*/ 653389 w 1325184"/>
                  <a:gd name="connsiteY1" fmla="*/ 414102 h 477552"/>
                  <a:gd name="connsiteX2" fmla="*/ 1325184 w 1325184"/>
                  <a:gd name="connsiteY2" fmla="*/ 469316 h 47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5184" h="477552">
                    <a:moveTo>
                      <a:pt x="0" y="0"/>
                    </a:moveTo>
                    <a:cubicBezTo>
                      <a:pt x="216262" y="167941"/>
                      <a:pt x="432525" y="335883"/>
                      <a:pt x="653389" y="414102"/>
                    </a:cubicBezTo>
                    <a:cubicBezTo>
                      <a:pt x="874253" y="492321"/>
                      <a:pt x="1099718" y="480818"/>
                      <a:pt x="1325184" y="469316"/>
                    </a:cubicBez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 flipV="1">
                <a:off x="1533702" y="4918074"/>
                <a:ext cx="138786" cy="161239"/>
              </a:xfrm>
              <a:custGeom>
                <a:avLst/>
                <a:gdLst>
                  <a:gd name="connsiteX0" fmla="*/ 0 w 1325184"/>
                  <a:gd name="connsiteY0" fmla="*/ 0 h 477552"/>
                  <a:gd name="connsiteX1" fmla="*/ 653389 w 1325184"/>
                  <a:gd name="connsiteY1" fmla="*/ 414102 h 477552"/>
                  <a:gd name="connsiteX2" fmla="*/ 1325184 w 1325184"/>
                  <a:gd name="connsiteY2" fmla="*/ 469316 h 47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5184" h="477552">
                    <a:moveTo>
                      <a:pt x="0" y="0"/>
                    </a:moveTo>
                    <a:cubicBezTo>
                      <a:pt x="216262" y="167941"/>
                      <a:pt x="432525" y="335883"/>
                      <a:pt x="653389" y="414102"/>
                    </a:cubicBezTo>
                    <a:cubicBezTo>
                      <a:pt x="874253" y="492321"/>
                      <a:pt x="1099718" y="480818"/>
                      <a:pt x="1325184" y="469316"/>
                    </a:cubicBez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1408920" y="4428897"/>
                <a:ext cx="263569" cy="648345"/>
                <a:chOff x="3051175" y="4972853"/>
                <a:chExt cx="218854" cy="465271"/>
              </a:xfrm>
              <a:solidFill>
                <a:schemeClr val="accent6"/>
              </a:solidFill>
              <a:effectLst/>
            </p:grpSpPr>
            <p:sp>
              <p:nvSpPr>
                <p:cNvPr id="115" name="Block Arc 114"/>
                <p:cNvSpPr/>
                <p:nvPr/>
              </p:nvSpPr>
              <p:spPr>
                <a:xfrm rot="16200000">
                  <a:off x="2941401" y="5109497"/>
                  <a:ext cx="465271" cy="191984"/>
                </a:xfrm>
                <a:prstGeom prst="blockArc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3083646" y="5041900"/>
                  <a:ext cx="95993" cy="47625"/>
                </a:xfrm>
                <a:prstGeom prst="line">
                  <a:avLst/>
                </a:prstGeom>
                <a:grpFill/>
                <a:ln w="381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3089033" y="5340351"/>
                  <a:ext cx="71556" cy="38101"/>
                </a:xfrm>
                <a:prstGeom prst="line">
                  <a:avLst/>
                </a:prstGeom>
                <a:grpFill/>
                <a:ln w="381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3051175" y="5205489"/>
                  <a:ext cx="98425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Oval 106"/>
              <p:cNvSpPr/>
              <p:nvPr/>
            </p:nvSpPr>
            <p:spPr>
              <a:xfrm>
                <a:off x="1533701" y="4507906"/>
                <a:ext cx="242944" cy="433092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085853" y="4590553"/>
                <a:ext cx="242944" cy="26779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620146" y="4608103"/>
                <a:ext cx="242944" cy="26779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3144027" y="4591476"/>
                <a:ext cx="242944" cy="26779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1" name="Straight Connector 110"/>
              <p:cNvCxnSpPr>
                <a:stCxn id="121" idx="0"/>
              </p:cNvCxnSpPr>
              <p:nvPr/>
            </p:nvCxnSpPr>
            <p:spPr>
              <a:xfrm flipV="1">
                <a:off x="1563630" y="4189920"/>
                <a:ext cx="0" cy="24109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765934" y="4189918"/>
                <a:ext cx="797696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1550330" y="5103336"/>
                <a:ext cx="0" cy="24109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H="1">
                <a:off x="752634" y="5341363"/>
                <a:ext cx="797696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5" name="Left-Right-Up Arrow 154"/>
            <p:cNvSpPr/>
            <p:nvPr/>
          </p:nvSpPr>
          <p:spPr>
            <a:xfrm rot="5400000">
              <a:off x="3903834" y="4339354"/>
              <a:ext cx="503867" cy="845280"/>
            </a:xfrm>
            <a:prstGeom prst="leftRightUp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8544" y="1118533"/>
            <a:ext cx="7965988" cy="2191934"/>
            <a:chOff x="788544" y="1118533"/>
            <a:chExt cx="7965988" cy="219193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178264" y="1850557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316264" y="1850557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017770" y="1850557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316264" y="2174848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4864" y="2174848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017770" y="1568110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017770" y="1568110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734864" y="1866853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155770" y="1584406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351574" y="1850557"/>
              <a:ext cx="380988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351574" y="1590241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351574" y="1590241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5068668" y="1888984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489574" y="1606537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68668" y="2196979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489575" y="2196979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957246" y="2198189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747736" y="1873898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47736" y="1591450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747736" y="1591450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464830" y="1890194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885736" y="1607746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464830" y="2196979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8754532" y="2198189"/>
              <a:ext cx="0" cy="2393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own Arrow 39"/>
            <p:cNvSpPr/>
            <p:nvPr/>
          </p:nvSpPr>
          <p:spPr>
            <a:xfrm>
              <a:off x="3485441" y="1118533"/>
              <a:ext cx="249423" cy="635913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Up Arrow 40"/>
            <p:cNvSpPr/>
            <p:nvPr/>
          </p:nvSpPr>
          <p:spPr>
            <a:xfrm>
              <a:off x="6040178" y="1130203"/>
              <a:ext cx="507584" cy="759990"/>
            </a:xfrm>
            <a:prstGeom prst="up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rot="10800000" flipH="1">
              <a:off x="1178264" y="3028020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 flipH="1">
              <a:off x="2316264" y="2703728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H="1">
              <a:off x="3017770" y="2703728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0800000" flipH="1">
              <a:off x="2316264" y="2703728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 flipH="1">
              <a:off x="3734864" y="2703728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 flipH="1">
              <a:off x="3017770" y="3028020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0800000" flipH="1">
              <a:off x="3017770" y="3310467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0800000">
              <a:off x="3734864" y="2703728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0800000" flipH="1">
              <a:off x="4155770" y="3011724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4351574" y="2703729"/>
              <a:ext cx="380988" cy="302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0800000" flipH="1">
              <a:off x="4351574" y="3005889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0800000" flipH="1">
              <a:off x="4351574" y="3288336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>
              <a:off x="5068668" y="2681597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0800000" flipH="1">
              <a:off x="5489573" y="2989593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 flipH="1">
              <a:off x="5068668" y="2681597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 flipH="1">
              <a:off x="5489575" y="2681597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 flipH="1">
              <a:off x="5957246" y="2680388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0800000" flipH="1">
              <a:off x="5747736" y="2680388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 flipH="1">
              <a:off x="5747736" y="3004679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H="1">
              <a:off x="5747736" y="3287127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>
              <a:off x="6464830" y="2680388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0800000" flipH="1">
              <a:off x="6885736" y="2988383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0800000" flipH="1">
              <a:off x="6464830" y="2680388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754532" y="2417653"/>
              <a:ext cx="0" cy="26394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reeform 51"/>
            <p:cNvSpPr/>
            <p:nvPr/>
          </p:nvSpPr>
          <p:spPr>
            <a:xfrm rot="150843">
              <a:off x="1142515" y="2256328"/>
              <a:ext cx="1083028" cy="98197"/>
            </a:xfrm>
            <a:custGeom>
              <a:avLst/>
              <a:gdLst>
                <a:gd name="connsiteX0" fmla="*/ 0 w 1325184"/>
                <a:gd name="connsiteY0" fmla="*/ 0 h 477552"/>
                <a:gd name="connsiteX1" fmla="*/ 653389 w 1325184"/>
                <a:gd name="connsiteY1" fmla="*/ 414102 h 477552"/>
                <a:gd name="connsiteX2" fmla="*/ 1325184 w 1325184"/>
                <a:gd name="connsiteY2" fmla="*/ 469316 h 47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5184" h="477552">
                  <a:moveTo>
                    <a:pt x="0" y="0"/>
                  </a:moveTo>
                  <a:cubicBezTo>
                    <a:pt x="216262" y="167941"/>
                    <a:pt x="432525" y="335883"/>
                    <a:pt x="653389" y="414102"/>
                  </a:cubicBezTo>
                  <a:cubicBezTo>
                    <a:pt x="874253" y="492321"/>
                    <a:pt x="1099718" y="480818"/>
                    <a:pt x="1325184" y="469316"/>
                  </a:cubicBezTo>
                </a:path>
              </a:pathLst>
            </a:custGeom>
            <a:ln w="57150" cmpd="sng">
              <a:solidFill>
                <a:schemeClr val="tx2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 rot="21339739" flipV="1">
              <a:off x="1197806" y="2497922"/>
              <a:ext cx="696853" cy="147652"/>
            </a:xfrm>
            <a:custGeom>
              <a:avLst/>
              <a:gdLst>
                <a:gd name="connsiteX0" fmla="*/ 0 w 1325184"/>
                <a:gd name="connsiteY0" fmla="*/ 0 h 477552"/>
                <a:gd name="connsiteX1" fmla="*/ 653389 w 1325184"/>
                <a:gd name="connsiteY1" fmla="*/ 414102 h 477552"/>
                <a:gd name="connsiteX2" fmla="*/ 1325184 w 1325184"/>
                <a:gd name="connsiteY2" fmla="*/ 469316 h 47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5184" h="477552">
                  <a:moveTo>
                    <a:pt x="0" y="0"/>
                  </a:moveTo>
                  <a:cubicBezTo>
                    <a:pt x="216262" y="167941"/>
                    <a:pt x="432525" y="335883"/>
                    <a:pt x="653389" y="414102"/>
                  </a:cubicBezTo>
                  <a:cubicBezTo>
                    <a:pt x="874253" y="492321"/>
                    <a:pt x="1099718" y="480818"/>
                    <a:pt x="1325184" y="469316"/>
                  </a:cubicBezTo>
                </a:path>
              </a:pathLst>
            </a:custGeom>
            <a:ln w="57150" cmpd="sng">
              <a:solidFill>
                <a:schemeClr val="tx2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827526" y="2333272"/>
              <a:ext cx="1066795" cy="16878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847735" y="2321302"/>
              <a:ext cx="1053205" cy="20216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068668" y="2321302"/>
              <a:ext cx="888578" cy="2021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293970" y="2305001"/>
              <a:ext cx="341719" cy="21846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Block Arc 13"/>
            <p:cNvSpPr/>
            <p:nvPr/>
          </p:nvSpPr>
          <p:spPr>
            <a:xfrm rot="16200000">
              <a:off x="722270" y="2110326"/>
              <a:ext cx="795068" cy="662520"/>
            </a:xfrm>
            <a:prstGeom prst="blockArc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6" name="Left-Right-Up Arrow 155"/>
            <p:cNvSpPr/>
            <p:nvPr/>
          </p:nvSpPr>
          <p:spPr>
            <a:xfrm rot="5400000">
              <a:off x="7092878" y="2014942"/>
              <a:ext cx="323590" cy="845280"/>
            </a:xfrm>
            <a:prstGeom prst="leftRightUp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72487" y="2333260"/>
              <a:ext cx="1812954" cy="16878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ight Arrow 146"/>
            <p:cNvSpPr/>
            <p:nvPr/>
          </p:nvSpPr>
          <p:spPr>
            <a:xfrm>
              <a:off x="962556" y="2074999"/>
              <a:ext cx="814088" cy="725165"/>
            </a:xfrm>
            <a:prstGeom prst="rightArrow">
              <a:avLst>
                <a:gd name="adj1" fmla="val 50000"/>
                <a:gd name="adj2" fmla="val 47752"/>
              </a:avLst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96157" y="4156169"/>
            <a:ext cx="35550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Reduced velocity spread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Higher efficiency</a:t>
            </a:r>
          </a:p>
          <a:p>
            <a:endParaRPr lang="en-US" sz="2400" dirty="0"/>
          </a:p>
          <a:p>
            <a:r>
              <a:rPr lang="en-US" sz="2400" dirty="0" smtClean="0"/>
              <a:t>No pulsed high voltage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Cheaper modulator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379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12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be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8324" y="1746865"/>
            <a:ext cx="5987892" cy="4234381"/>
          </a:xfrm>
          <a:prstGeom prst="rect">
            <a:avLst/>
          </a:prstGeom>
        </p:spPr>
      </p:pic>
      <p:pic>
        <p:nvPicPr>
          <p:cNvPr id="5" name="Picture 4" descr="gun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32864" y="1746866"/>
            <a:ext cx="5987891" cy="4234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5120" y="179308"/>
            <a:ext cx="3206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Typical Broadcast IOT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0683" y="50077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e2v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369678" y="4397767"/>
            <a:ext cx="43021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1800" baseline="-25000" dirty="0">
                <a:solidFill>
                  <a:srgbClr val="000000"/>
                </a:solidFill>
                <a:latin typeface="Times New Roman" charset="0"/>
              </a:rPr>
              <a:t>in</a:t>
            </a:r>
            <a:endParaRPr lang="en-US" sz="1800" dirty="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4" name="Objec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405846"/>
              </p:ext>
            </p:extLst>
          </p:nvPr>
        </p:nvGraphicFramePr>
        <p:xfrm>
          <a:off x="1812791" y="1799317"/>
          <a:ext cx="3672460" cy="25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Document" r:id="rId3" imgW="5486400" imgH="3302000" progId="Word.Document.8">
                  <p:embed/>
                </p:oleObj>
              </mc:Choice>
              <mc:Fallback>
                <p:oleObj name="Document" r:id="rId3" imgW="5486400" imgH="3302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791" y="1799317"/>
                        <a:ext cx="3672460" cy="25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97148" y="2865949"/>
            <a:ext cx="338882" cy="288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1800" baseline="-25000" dirty="0">
                <a:solidFill>
                  <a:srgbClr val="000000"/>
                </a:solidFill>
                <a:latin typeface="Times New Roman" charset="0"/>
              </a:rPr>
              <a:t>out</a:t>
            </a:r>
            <a:endParaRPr lang="en-US" sz="18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5909" y="1311296"/>
            <a:ext cx="1216363" cy="31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2000" b="1" dirty="0">
                <a:solidFill>
                  <a:srgbClr val="0000FF"/>
                </a:solidFill>
                <a:latin typeface="Times New Roman" charset="0"/>
              </a:rPr>
              <a:t>Klystron/MBK</a:t>
            </a:r>
            <a:endParaRPr lang="en-US" sz="18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16287" y="942116"/>
            <a:ext cx="771248" cy="55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8000"/>
                </a:solidFill>
                <a:latin typeface="Times New Roman" charset="0"/>
              </a:rPr>
              <a:t>IOT</a:t>
            </a:r>
          </a:p>
          <a:p>
            <a:pPr algn="ctr"/>
            <a:r>
              <a:rPr lang="en-US" sz="2000" b="1" dirty="0">
                <a:solidFill>
                  <a:srgbClr val="008000"/>
                </a:solidFill>
                <a:latin typeface="Times New Roman" charset="0"/>
              </a:rPr>
              <a:t>MB-IOT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84322" y="2098369"/>
            <a:ext cx="934847" cy="5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latin typeface="Times New Roman" charset="0"/>
              </a:rPr>
              <a:t>Operating </a:t>
            </a:r>
          </a:p>
          <a:p>
            <a:r>
              <a:rPr lang="en-US" sz="1800" b="1" dirty="0">
                <a:solidFill>
                  <a:srgbClr val="000000"/>
                </a:solidFill>
                <a:latin typeface="Times New Roman" charset="0"/>
              </a:rPr>
              <a:t>Power Level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1712932" y="2517918"/>
            <a:ext cx="356941" cy="1798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548631" y="1678822"/>
            <a:ext cx="512041" cy="288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b="1">
                <a:solidFill>
                  <a:srgbClr val="CC0000"/>
                </a:solidFill>
                <a:latin typeface="Times New Roman" charset="0"/>
              </a:rPr>
              <a:t>+6 dB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77305" y="1687566"/>
            <a:ext cx="3482305" cy="1413477"/>
            <a:chOff x="-13" y="1687"/>
            <a:chExt cx="3278" cy="1132"/>
          </a:xfrm>
        </p:grpSpPr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657" y="1968"/>
              <a:ext cx="455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2112" y="1968"/>
              <a:ext cx="9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800" dirty="0" err="1">
                  <a:solidFill>
                    <a:srgbClr val="0000FF"/>
                  </a:solidFill>
                  <a:latin typeface="Symbol" charset="0"/>
                </a:rPr>
                <a:t>h</a:t>
              </a:r>
              <a:r>
                <a:rPr lang="en-US" sz="1800" baseline="-25000" dirty="0" err="1">
                  <a:solidFill>
                    <a:srgbClr val="0000FF"/>
                  </a:solidFill>
                  <a:latin typeface="Times New Roman" charset="0"/>
                </a:rPr>
                <a:t>sat</a:t>
              </a:r>
              <a:r>
                <a:rPr lang="en-US" sz="1800" dirty="0">
                  <a:solidFill>
                    <a:srgbClr val="0000FF"/>
                  </a:solidFill>
                  <a:latin typeface="Times New Roman" charset="0"/>
                </a:rPr>
                <a:t> ~ 65-68%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824" y="2523"/>
              <a:ext cx="1441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pPr marL="285750" indent="-285750">
                <a:buFont typeface="Symbol" charset="0"/>
                <a:buChar char="h"/>
              </a:pPr>
              <a:r>
                <a:rPr lang="en-US" sz="1800" dirty="0" smtClean="0">
                  <a:solidFill>
                    <a:srgbClr val="0000FF"/>
                  </a:solidFill>
                  <a:latin typeface="Times New Roman" charset="0"/>
                </a:rPr>
                <a:t>ESS ~ 45%</a:t>
              </a:r>
              <a:endParaRPr lang="en-US" sz="1800" dirty="0" smtClean="0">
                <a:solidFill>
                  <a:srgbClr val="0000FF"/>
                </a:solidFill>
                <a:latin typeface="Times New Roman" charset="0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-13" y="1687"/>
              <a:ext cx="1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800" dirty="0">
                  <a:solidFill>
                    <a:srgbClr val="0000FF"/>
                  </a:solidFill>
                  <a:latin typeface="Times New Roman" charset="0"/>
                </a:rPr>
                <a:t>Back-off for feedback</a:t>
              </a:r>
            </a:p>
          </p:txBody>
        </p:sp>
      </p:grp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120865" y="3416949"/>
            <a:ext cx="730880" cy="288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latin typeface="Times New Roman" charset="0"/>
              </a:rPr>
              <a:t>High gain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178941" y="3726615"/>
            <a:ext cx="739379" cy="2884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8000"/>
                </a:solidFill>
                <a:latin typeface="Times New Roman" charset="0"/>
              </a:rPr>
              <a:t>Low Gain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674544" y="2481438"/>
            <a:ext cx="1053827" cy="4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Long-pulse </a:t>
            </a:r>
          </a:p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excursions possible</a:t>
            </a:r>
            <a:endParaRPr lang="en-US" sz="2400" dirty="0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5660534" y="1894839"/>
            <a:ext cx="1053827" cy="4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Short-pulse </a:t>
            </a:r>
          </a:p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excursions possible</a:t>
            </a:r>
            <a:endParaRPr lang="en-US" sz="2400" dirty="0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 rot="19623663">
            <a:off x="4837232" y="1828660"/>
            <a:ext cx="662891" cy="479483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 rot="19579969">
            <a:off x="4120162" y="2330619"/>
            <a:ext cx="662891" cy="419548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 flipV="1">
            <a:off x="4568463" y="2517918"/>
            <a:ext cx="1121816" cy="1798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H="1" flipV="1">
            <a:off x="5282346" y="2038434"/>
            <a:ext cx="407933" cy="599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3217185" y="4261039"/>
            <a:ext cx="193343" cy="169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3498702" y="1032019"/>
            <a:ext cx="1784707" cy="2101485"/>
            <a:chOff x="2737" y="1162"/>
            <a:chExt cx="1680" cy="1683"/>
          </a:xfrm>
        </p:grpSpPr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3686" y="1636"/>
              <a:ext cx="328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2737" y="1162"/>
              <a:ext cx="1680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IOT</a:t>
              </a:r>
              <a:r>
                <a:rPr lang="ja-JP" altLang="en-US" sz="1400" dirty="0">
                  <a:solidFill>
                    <a:srgbClr val="008000"/>
                  </a:solidFill>
                  <a:latin typeface="Times New Roman" charset="0"/>
                </a:rPr>
                <a:t>’</a:t>
              </a:r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s don</a:t>
              </a:r>
              <a:r>
                <a:rPr lang="ja-JP" altLang="en-US" sz="1400" dirty="0">
                  <a:solidFill>
                    <a:srgbClr val="008000"/>
                  </a:solidFill>
                  <a:latin typeface="Times New Roman" charset="0"/>
                </a:rPr>
                <a:t>’</a:t>
              </a:r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t saturate. </a:t>
              </a:r>
            </a:p>
            <a:p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Built-in headroom for feedback.</a:t>
              </a:r>
            </a:p>
          </p:txBody>
        </p:sp>
        <p:sp>
          <p:nvSpPr>
            <p:cNvPr id="38" name="Text Box 38"/>
            <p:cNvSpPr txBox="1">
              <a:spLocks noChangeArrowheads="1"/>
            </p:cNvSpPr>
            <p:nvPr/>
          </p:nvSpPr>
          <p:spPr bwMode="auto">
            <a:xfrm>
              <a:off x="3424" y="2614"/>
              <a:ext cx="7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pPr algn="ctr">
                <a:buFont typeface="Symbol" charset="0"/>
                <a:buChar char="h"/>
              </a:pPr>
              <a:r>
                <a:rPr lang="en-US" sz="1800" dirty="0">
                  <a:solidFill>
                    <a:srgbClr val="008000"/>
                  </a:solidFill>
                  <a:latin typeface="Times New Roman" charset="0"/>
                </a:rPr>
                <a:t>~ 70%</a:t>
              </a: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 rot="-1909647">
              <a:off x="3288" y="2455"/>
              <a:ext cx="408" cy="68"/>
            </a:xfrm>
            <a:prstGeom prst="ellipse">
              <a:avLst/>
            </a:prstGeom>
            <a:solidFill>
              <a:srgbClr val="008000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 flipH="1" flipV="1">
              <a:off x="3334" y="2591"/>
              <a:ext cx="204" cy="136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 flipV="1">
              <a:off x="3628" y="2387"/>
              <a:ext cx="23" cy="27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61587" y="3705387"/>
            <a:ext cx="1211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CPI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66589" y="127886"/>
            <a:ext cx="56813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The Performance Comparison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068871"/>
            <a:ext cx="4921709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Klystrons</a:t>
            </a:r>
            <a:r>
              <a:rPr lang="en-US" sz="2000" dirty="0" smtClean="0"/>
              <a:t>: Back-off for feedback cost 30%</a:t>
            </a:r>
          </a:p>
          <a:p>
            <a:r>
              <a:rPr lang="en-US" sz="2000" dirty="0" smtClean="0"/>
              <a:t>IOTs</a:t>
            </a:r>
            <a:r>
              <a:rPr lang="en-US" sz="2000" dirty="0" smtClean="0"/>
              <a:t>: Operate close to max efficiency</a:t>
            </a:r>
          </a:p>
          <a:p>
            <a:r>
              <a:rPr lang="en-US" sz="2000" dirty="0" smtClean="0"/>
              <a:t>Example: ESS &gt; </a:t>
            </a:r>
            <a:r>
              <a:rPr lang="en-US" sz="2000" dirty="0" smtClean="0"/>
              <a:t>3 MW saved from from high beta </a:t>
            </a:r>
            <a:r>
              <a:rPr lang="en-US" sz="2000" dirty="0" err="1" smtClean="0"/>
              <a:t>linac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graphicFrame>
        <p:nvGraphicFramePr>
          <p:cNvPr id="43" name="Chart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309987"/>
              </p:ext>
            </p:extLst>
          </p:nvPr>
        </p:nvGraphicFramePr>
        <p:xfrm>
          <a:off x="4851436" y="3827728"/>
          <a:ext cx="4292564" cy="292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7175075" y="544991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smtClean="0"/>
              <a:t>e2v</a:t>
            </a:r>
            <a:endParaRPr lang="en-US" dirty="0"/>
          </a:p>
        </p:txBody>
      </p:sp>
      <p:sp>
        <p:nvSpPr>
          <p:cNvPr id="28" name="Left-Right Arrow 27"/>
          <p:cNvSpPr/>
          <p:nvPr/>
        </p:nvSpPr>
        <p:spPr>
          <a:xfrm rot="1398569">
            <a:off x="3734893" y="3879514"/>
            <a:ext cx="3489293" cy="39981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855920" y="3520722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Example of 80 kW </a:t>
            </a:r>
            <a:r>
              <a:rPr lang="en-US" dirty="0" smtClean="0"/>
              <a:t>IOT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0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8" grpId="0" animBg="1"/>
      <p:bldP spid="19" grpId="0"/>
      <p:bldP spid="20" grpId="0"/>
      <p:bldP spid="22" grpId="0" animBg="1"/>
      <p:bldP spid="23" grpId="0" animBg="1"/>
      <p:bldP spid="24" grpId="0" animBg="1"/>
      <p:bldP spid="25" grpId="0" animBg="1"/>
      <p:bldP spid="26" grpId="0" animBg="1"/>
      <p:bldP spid="3" grpId="0" animBg="1"/>
      <p:bldGraphic spid="43" grpId="0">
        <p:bldAsOne/>
      </p:bldGraphic>
      <p:bldP spid="44" grpId="0"/>
      <p:bldP spid="28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96" y="4549138"/>
            <a:ext cx="2775455" cy="20107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98" y="4530170"/>
            <a:ext cx="2801638" cy="2029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696" y="1649479"/>
            <a:ext cx="2775455" cy="1951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97" y="1649479"/>
            <a:ext cx="2775455" cy="1951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3276" y="176912"/>
            <a:ext cx="22320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Klystrons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0717" y="176912"/>
            <a:ext cx="10282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IOTs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3181" y="2610808"/>
            <a:ext cx="2390506" cy="78573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Electrical Power </a:t>
            </a: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onsumed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53181" y="5500104"/>
            <a:ext cx="2326546" cy="895367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898867" y="703500"/>
            <a:ext cx="205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delivered to beam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740598" y="1331559"/>
            <a:ext cx="114243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740598" y="1331559"/>
            <a:ext cx="799529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215241" y="1331559"/>
            <a:ext cx="525357" cy="468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559921" y="2939718"/>
            <a:ext cx="2326546" cy="45682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539665" y="6336084"/>
            <a:ext cx="2326546" cy="6395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449417" y="1003148"/>
            <a:ext cx="205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delivered to beam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314955" y="1711411"/>
            <a:ext cx="90185" cy="461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339198" y="1696529"/>
            <a:ext cx="799529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822601" y="1704212"/>
            <a:ext cx="476319" cy="468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773468" y="1687478"/>
            <a:ext cx="107818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High Beam Current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755365" y="4207006"/>
            <a:ext cx="107818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Low</a:t>
            </a:r>
          </a:p>
          <a:p>
            <a:r>
              <a:rPr lang="en-US" dirty="0"/>
              <a:t>Beam Current</a:t>
            </a:r>
          </a:p>
        </p:txBody>
      </p:sp>
      <p:pic>
        <p:nvPicPr>
          <p:cNvPr id="65" name="Picture 64" descr="Screen Shot 2013-03-27 at 11.31.5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8" t="11936" r="945" b="3346"/>
          <a:stretch/>
        </p:blipFill>
        <p:spPr>
          <a:xfrm>
            <a:off x="7138727" y="5140607"/>
            <a:ext cx="1975386" cy="1655368"/>
          </a:xfrm>
          <a:prstGeom prst="rect">
            <a:avLst/>
          </a:prstGeom>
        </p:spPr>
      </p:pic>
      <p:pic>
        <p:nvPicPr>
          <p:cNvPr id="66" name="Picture 65" descr="Screen Shot 2013-03-27 at 11.31.5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17733" r="45428" b="1102"/>
          <a:stretch/>
        </p:blipFill>
        <p:spPr>
          <a:xfrm>
            <a:off x="2606001" y="5271695"/>
            <a:ext cx="2032388" cy="15863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23777" y="828405"/>
            <a:ext cx="156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Cartoon!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878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4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9494" y="958056"/>
            <a:ext cx="67029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and high efficiency (at operating point below saturation)</a:t>
            </a:r>
          </a:p>
          <a:p>
            <a:endParaRPr lang="en-US" dirty="0" smtClean="0"/>
          </a:p>
          <a:p>
            <a:r>
              <a:rPr lang="en-US" dirty="0" smtClean="0"/>
              <a:t>Cost </a:t>
            </a:r>
            <a:r>
              <a:rPr lang="en-US" dirty="0" smtClean="0"/>
              <a:t>typically does not scale with output power</a:t>
            </a:r>
          </a:p>
          <a:p>
            <a:r>
              <a:rPr lang="en-US" dirty="0"/>
              <a:t>	</a:t>
            </a:r>
            <a:r>
              <a:rPr lang="en-US" dirty="0" smtClean="0"/>
              <a:t>Advantage at high power</a:t>
            </a:r>
          </a:p>
          <a:p>
            <a:endParaRPr lang="en-US" dirty="0" smtClean="0"/>
          </a:p>
          <a:p>
            <a:r>
              <a:rPr lang="en-US" dirty="0" smtClean="0"/>
              <a:t>Low </a:t>
            </a:r>
            <a:r>
              <a:rPr lang="en-US" dirty="0" smtClean="0"/>
              <a:t>power consumption in standby or for reduced output </a:t>
            </a:r>
            <a:r>
              <a:rPr lang="en-US" dirty="0" smtClean="0"/>
              <a:t>power</a:t>
            </a:r>
          </a:p>
          <a:p>
            <a:r>
              <a:rPr lang="en-US" dirty="0"/>
              <a:t>	</a:t>
            </a:r>
            <a:r>
              <a:rPr lang="en-US" dirty="0" smtClean="0"/>
              <a:t>No need to pulse HV for pulsed operation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9494" y="3327029"/>
            <a:ext cx="57405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vendors for:</a:t>
            </a:r>
          </a:p>
          <a:p>
            <a:r>
              <a:rPr lang="en-US" dirty="0" smtClean="0"/>
              <a:t>	Medium </a:t>
            </a:r>
            <a:r>
              <a:rPr lang="en-US" dirty="0" smtClean="0"/>
              <a:t>power devices to 60-90 kW </a:t>
            </a:r>
            <a:r>
              <a:rPr lang="en-US" dirty="0" err="1" smtClean="0"/>
              <a:t>cw</a:t>
            </a:r>
            <a:endParaRPr lang="en-US" dirty="0" smtClean="0"/>
          </a:p>
          <a:p>
            <a:r>
              <a:rPr lang="en-US" dirty="0" smtClean="0"/>
              <a:t>	Peak </a:t>
            </a:r>
            <a:r>
              <a:rPr lang="en-US" dirty="0" smtClean="0"/>
              <a:t>power for pulsed to 130 kW</a:t>
            </a:r>
          </a:p>
          <a:p>
            <a:endParaRPr lang="en-US" dirty="0" smtClean="0"/>
          </a:p>
          <a:p>
            <a:r>
              <a:rPr lang="en-US" dirty="0" smtClean="0"/>
              <a:t>Used </a:t>
            </a:r>
            <a:r>
              <a:rPr lang="en-US" dirty="0" smtClean="0"/>
              <a:t>for broadcast, military and accelerators</a:t>
            </a:r>
          </a:p>
          <a:p>
            <a:endParaRPr lang="en-US" dirty="0" smtClean="0"/>
          </a:p>
          <a:p>
            <a:r>
              <a:rPr lang="en-US" dirty="0" smtClean="0"/>
              <a:t>Frequency </a:t>
            </a:r>
            <a:r>
              <a:rPr lang="en-US" dirty="0" smtClean="0"/>
              <a:t>tunable (e.g. 470 – 810 MHz for broadcast)</a:t>
            </a:r>
          </a:p>
          <a:p>
            <a:endParaRPr lang="en-US" dirty="0" smtClean="0"/>
          </a:p>
          <a:p>
            <a:r>
              <a:rPr lang="en-US" dirty="0" smtClean="0"/>
              <a:t>Broadband </a:t>
            </a:r>
            <a:r>
              <a:rPr lang="en-US" dirty="0" smtClean="0"/>
              <a:t>(use of double output cavity)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37840" y="284480"/>
            <a:ext cx="2977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The IOT Advantage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155" y="274600"/>
            <a:ext cx="6394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Selection of Laboratories currently using IOTs</a:t>
            </a:r>
            <a:endParaRPr lang="en-US" sz="24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363461"/>
              </p:ext>
            </p:extLst>
          </p:nvPr>
        </p:nvGraphicFramePr>
        <p:xfrm>
          <a:off x="87924" y="887227"/>
          <a:ext cx="9056077" cy="5563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433"/>
                <a:gridCol w="1364031"/>
                <a:gridCol w="1587449"/>
                <a:gridCol w="999505"/>
                <a:gridCol w="3064659"/>
              </a:tblGrid>
              <a:tr h="58050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Accelerator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Number of IOTs in use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IOTs</a:t>
                      </a:r>
                    </a:p>
                    <a:p>
                      <a:r>
                        <a:rPr lang="en-US" sz="1400" dirty="0" smtClean="0"/>
                        <a:t>in use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Typical operation</a:t>
                      </a:r>
                      <a:endParaRPr lang="en-US" sz="1400" dirty="0"/>
                    </a:p>
                  </a:txBody>
                  <a:tcPr/>
                </a:tc>
              </a:tr>
              <a:tr h="78624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Diamond Light Source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Synchrotron</a:t>
                      </a:r>
                      <a:r>
                        <a:rPr lang="en-US" sz="1400" baseline="0" dirty="0" smtClean="0"/>
                        <a:t> Light Source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 in use </a:t>
                      </a:r>
                    </a:p>
                    <a:p>
                      <a:r>
                        <a:rPr lang="en-US" sz="1400" dirty="0" smtClean="0"/>
                        <a:t>4</a:t>
                      </a:r>
                      <a:r>
                        <a:rPr lang="en-US" sz="1400" baseline="0" dirty="0" smtClean="0"/>
                        <a:t> on test stand</a:t>
                      </a:r>
                    </a:p>
                    <a:p>
                      <a:r>
                        <a:rPr lang="en-US" sz="1400" baseline="0" dirty="0" smtClean="0"/>
                        <a:t>1 on booster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TED</a:t>
                      </a:r>
                    </a:p>
                    <a:p>
                      <a:r>
                        <a:rPr lang="en-US" sz="1400" dirty="0" smtClean="0"/>
                        <a:t>e2v</a:t>
                      </a:r>
                    </a:p>
                    <a:p>
                      <a:r>
                        <a:rPr lang="en-US" sz="1400" dirty="0" smtClean="0"/>
                        <a:t>L3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CW operation (500 MHz)</a:t>
                      </a:r>
                    </a:p>
                    <a:p>
                      <a:r>
                        <a:rPr lang="en-US" sz="1400" dirty="0" smtClean="0"/>
                        <a:t>Typically</a:t>
                      </a:r>
                      <a:r>
                        <a:rPr lang="en-US" sz="1400" baseline="0" dirty="0" smtClean="0"/>
                        <a:t> 50-60 kW each</a:t>
                      </a:r>
                    </a:p>
                    <a:p>
                      <a:r>
                        <a:rPr lang="en-US" sz="1400" baseline="0" dirty="0" smtClean="0"/>
                        <a:t>Combined in groups of 4</a:t>
                      </a:r>
                      <a:endParaRPr lang="en-US" sz="1400" dirty="0"/>
                    </a:p>
                  </a:txBody>
                  <a:tcPr/>
                </a:tc>
              </a:tr>
              <a:tr h="78624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ALBA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Synchrotron</a:t>
                      </a:r>
                      <a:r>
                        <a:rPr lang="en-US" sz="1400" baseline="0" dirty="0" smtClean="0"/>
                        <a:t> Light Source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 in use</a:t>
                      </a:r>
                    </a:p>
                    <a:p>
                      <a:r>
                        <a:rPr lang="en-US" sz="1400" dirty="0" smtClean="0"/>
                        <a:t>1 on test stand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CW operation (500 MHz)</a:t>
                      </a:r>
                    </a:p>
                    <a:p>
                      <a:r>
                        <a:rPr lang="en-US" sz="1400" dirty="0" smtClean="0"/>
                        <a:t>Typically</a:t>
                      </a:r>
                      <a:r>
                        <a:rPr lang="en-US" sz="1400" baseline="0" dirty="0" smtClean="0"/>
                        <a:t> 20-40 kW each</a:t>
                      </a:r>
                    </a:p>
                    <a:p>
                      <a:r>
                        <a:rPr lang="en-US" sz="1400" baseline="0" dirty="0" smtClean="0"/>
                        <a:t>Combined in pairs</a:t>
                      </a:r>
                      <a:endParaRPr lang="en-US" sz="1400" dirty="0"/>
                    </a:p>
                  </a:txBody>
                  <a:tcPr/>
                </a:tc>
              </a:tr>
              <a:tr h="786246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Elettra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Synchrotron</a:t>
                      </a:r>
                      <a:r>
                        <a:rPr lang="en-US" sz="1400" baseline="0" dirty="0" smtClean="0"/>
                        <a:t> Light Source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in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TED</a:t>
                      </a:r>
                    </a:p>
                    <a:p>
                      <a:r>
                        <a:rPr lang="en-US" sz="1400" dirty="0" smtClean="0"/>
                        <a:t>e2v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CW operation (500 MHz)</a:t>
                      </a:r>
                    </a:p>
                    <a:p>
                      <a:r>
                        <a:rPr lang="en-US" sz="1400" dirty="0" smtClean="0"/>
                        <a:t>Initially</a:t>
                      </a:r>
                      <a:r>
                        <a:rPr lang="en-US" sz="1400" baseline="0" dirty="0" smtClean="0"/>
                        <a:t> ~ 65 kW with one tube, now ~ 35 kW </a:t>
                      </a:r>
                      <a:endParaRPr lang="en-US" sz="1400" dirty="0"/>
                    </a:p>
                  </a:txBody>
                  <a:tcPr/>
                </a:tc>
              </a:tr>
              <a:tr h="55328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CERN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Injector for LHC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 (planned)</a:t>
                      </a:r>
                    </a:p>
                    <a:p>
                      <a:r>
                        <a:rPr lang="en-US" sz="1400" dirty="0" smtClean="0"/>
                        <a:t>Currently</a:t>
                      </a:r>
                      <a:r>
                        <a:rPr lang="en-US" sz="1400" baseline="0" dirty="0" smtClean="0"/>
                        <a:t> on test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CW operation</a:t>
                      </a:r>
                      <a:r>
                        <a:rPr lang="en-US" sz="1400" baseline="0" dirty="0" smtClean="0"/>
                        <a:t> (801 MHz)</a:t>
                      </a:r>
                    </a:p>
                    <a:p>
                      <a:r>
                        <a:rPr lang="en-US" sz="1400" baseline="0" dirty="0" smtClean="0"/>
                        <a:t>60 kW each</a:t>
                      </a:r>
                      <a:endParaRPr lang="en-US" sz="1400" dirty="0"/>
                    </a:p>
                  </a:txBody>
                  <a:tcPr/>
                </a:tc>
              </a:tr>
              <a:tr h="55328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BESSY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Synchrotron</a:t>
                      </a:r>
                      <a:r>
                        <a:rPr lang="en-US" sz="1400" baseline="0" dirty="0" smtClean="0"/>
                        <a:t> Light Source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CPI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CW operation</a:t>
                      </a:r>
                    </a:p>
                    <a:p>
                      <a:r>
                        <a:rPr lang="en-US" sz="1400" dirty="0" smtClean="0"/>
                        <a:t>Up to 80 kW</a:t>
                      </a:r>
                      <a:endParaRPr lang="en-US" sz="1400" dirty="0"/>
                    </a:p>
                  </a:txBody>
                  <a:tcPr/>
                </a:tc>
              </a:tr>
              <a:tr h="78624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NSLS II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Synchrotron Light Source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on booster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CW tested</a:t>
                      </a:r>
                    </a:p>
                    <a:p>
                      <a:r>
                        <a:rPr lang="en-US" sz="1400" dirty="0" smtClean="0"/>
                        <a:t>Up</a:t>
                      </a:r>
                      <a:r>
                        <a:rPr lang="en-US" sz="1400" baseline="0" dirty="0" smtClean="0"/>
                        <a:t> to 90 kW</a:t>
                      </a:r>
                    </a:p>
                    <a:p>
                      <a:r>
                        <a:rPr lang="en-US" sz="1400" baseline="0" dirty="0" smtClean="0"/>
                        <a:t>Normal 1 Hz cycle 1 - 60 kW</a:t>
                      </a:r>
                      <a:endParaRPr lang="en-US" sz="1400" dirty="0" smtClean="0"/>
                    </a:p>
                  </a:txBody>
                  <a:tcPr/>
                </a:tc>
              </a:tr>
              <a:tr h="59649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ALICE</a:t>
                      </a:r>
                      <a:r>
                        <a:rPr lang="en-US" sz="1400" baseline="0" dirty="0" smtClean="0"/>
                        <a:t> and EMMA (</a:t>
                      </a:r>
                      <a:r>
                        <a:rPr lang="en-US" sz="1400" baseline="0" dirty="0" err="1" smtClean="0"/>
                        <a:t>Daresbury</a:t>
                      </a:r>
                      <a:r>
                        <a:rPr lang="en-US" sz="1400" baseline="0" dirty="0" smtClean="0"/>
                        <a:t> Laboratory)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Technology</a:t>
                      </a:r>
                      <a:r>
                        <a:rPr lang="en-US" sz="1400" baseline="0" dirty="0" smtClean="0"/>
                        <a:t> Demonstrator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on test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TED</a:t>
                      </a:r>
                    </a:p>
                    <a:p>
                      <a:r>
                        <a:rPr lang="en-US" sz="1400" dirty="0" smtClean="0"/>
                        <a:t>CPI</a:t>
                      </a:r>
                    </a:p>
                    <a:p>
                      <a:r>
                        <a:rPr lang="en-US" sz="1400" dirty="0" smtClean="0"/>
                        <a:t>e2v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Pulsed (18 </a:t>
                      </a:r>
                      <a:r>
                        <a:rPr lang="en-US" sz="1400" dirty="0" err="1" smtClean="0"/>
                        <a:t>ms</a:t>
                      </a:r>
                      <a:r>
                        <a:rPr lang="en-US" sz="1400" dirty="0" smtClean="0"/>
                        <a:t>)</a:t>
                      </a:r>
                    </a:p>
                    <a:p>
                      <a:r>
                        <a:rPr lang="en-US" sz="1400" dirty="0" smtClean="0"/>
                        <a:t>1.3 GHz</a:t>
                      </a:r>
                    </a:p>
                    <a:p>
                      <a:r>
                        <a:rPr lang="en-US" sz="1400" dirty="0" smtClean="0"/>
                        <a:t>16-30 kW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22233" y="6488668"/>
            <a:ext cx="145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 more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6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0266" y="289169"/>
            <a:ext cx="463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summary of suppliers and list of IOTs</a:t>
            </a:r>
            <a:endParaRPr lang="en-US" dirty="0"/>
          </a:p>
        </p:txBody>
      </p:sp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30" y="735012"/>
            <a:ext cx="126682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193280" y="4348480"/>
            <a:ext cx="1813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TED 85 kW CW</a:t>
            </a:r>
          </a:p>
          <a:p>
            <a:r>
              <a:rPr lang="en-US" dirty="0" smtClean="0"/>
              <a:t>400-800 MHz</a:t>
            </a:r>
            <a:endParaRPr lang="en-US" dirty="0"/>
          </a:p>
        </p:txBody>
      </p:sp>
      <p:pic>
        <p:nvPicPr>
          <p:cNvPr id="26" name="Picture 1031" descr="IMD2000SDcompleteassembl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66" y="3203892"/>
            <a:ext cx="1712287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Plug_In_IOT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4338320"/>
            <a:ext cx="1407996" cy="25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Img_123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2"/>
          <a:stretch/>
        </p:blipFill>
        <p:spPr>
          <a:xfrm>
            <a:off x="4280487" y="822569"/>
            <a:ext cx="2489954" cy="3851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8" y="1019419"/>
            <a:ext cx="2198488" cy="29315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ontent Placeholder 31" descr="K51320.JPG"/>
          <p:cNvPicPr>
            <a:picLocks noGrp="1"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72" y="456222"/>
            <a:ext cx="2101850" cy="306070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32" name="Content Placeholder 32" descr="IOT116LS.JPG"/>
          <p:cNvPicPr>
            <a:picLocks noGrp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70" y="3650761"/>
            <a:ext cx="2017713" cy="306070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33" name="Picture 32" descr="Screen Shot 2013-06-10 at 17.08.2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96" y="735012"/>
            <a:ext cx="1487617" cy="2068719"/>
          </a:xfrm>
          <a:prstGeom prst="rect">
            <a:avLst/>
          </a:prstGeom>
        </p:spPr>
      </p:pic>
      <p:pic>
        <p:nvPicPr>
          <p:cNvPr id="34" name="Content Placeholder 33" descr="TH116.JPG"/>
          <p:cNvPicPr>
            <a:picLocks noGrp="1"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79" y="3807460"/>
            <a:ext cx="2038350" cy="306070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35" name="Picture 4" descr="C:\Documents and Settings\boylemi\My Documents\MBOYLE\IR&amp;D\2006\100 kW IOT\100_2045x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54" y="3097059"/>
            <a:ext cx="1569637" cy="381582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/>
          <a:srcRect l="21274" t="-1193" r="27469" b="1193"/>
          <a:stretch/>
        </p:blipFill>
        <p:spPr>
          <a:xfrm>
            <a:off x="375921" y="4080021"/>
            <a:ext cx="894079" cy="26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35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Standard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Standard Presentation.potx</Template>
  <TotalTime>31370</TotalTime>
  <Words>1574</Words>
  <Application>Microsoft Macintosh PowerPoint</Application>
  <PresentationFormat>On-screen Show (4:3)</PresentationFormat>
  <Paragraphs>458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ESS Standard Presentation</vt:lpstr>
      <vt:lpstr>2_Office Theme</vt:lpstr>
      <vt:lpstr>1_Office Theme</vt:lpstr>
      <vt:lpstr>Worksheet</vt:lpstr>
      <vt:lpstr>Document</vt:lpstr>
      <vt:lpstr>IOT based High Power Amplifiers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Morten Jensen</cp:lastModifiedBy>
  <cp:revision>570</cp:revision>
  <cp:lastPrinted>2011-06-25T10:40:32Z</cp:lastPrinted>
  <dcterms:created xsi:type="dcterms:W3CDTF">2011-05-29T15:23:34Z</dcterms:created>
  <dcterms:modified xsi:type="dcterms:W3CDTF">2013-06-18T06:14:42Z</dcterms:modified>
</cp:coreProperties>
</file>