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56" r:id="rId4"/>
    <p:sldId id="257" r:id="rId5"/>
    <p:sldId id="258" r:id="rId6"/>
    <p:sldId id="259" r:id="rId7"/>
    <p:sldId id="261" r:id="rId8"/>
    <p:sldId id="263" r:id="rId9"/>
    <p:sldId id="266" r:id="rId10"/>
    <p:sldId id="264" r:id="rId11"/>
    <p:sldId id="265" r:id="rId12"/>
    <p:sldId id="267" r:id="rId13"/>
    <p:sldId id="268" r:id="rId14"/>
  </p:sldIdLst>
  <p:sldSz cx="9906000" cy="6858000" type="A4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B9B8"/>
    <a:srgbClr val="F2DCDB"/>
    <a:srgbClr val="EBF1DE"/>
    <a:srgbClr val="0000FF"/>
    <a:srgbClr val="D7E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2" y="-16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0C5FE24C-38D4-4870-9101-EB9E441BC23C}" type="datetimeFigureOut">
              <a:rPr lang="en-GB" smtClean="0"/>
              <a:t>12/06/2013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19A1344-C9B1-4166-9A12-84679BD68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37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0C5FE24C-38D4-4870-9101-EB9E441BC23C}" type="datetimeFigureOut">
              <a:rPr lang="en-GB" smtClean="0"/>
              <a:t>12/06/2013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19A1344-C9B1-4166-9A12-84679BD68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8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0C5FE24C-38D4-4870-9101-EB9E441BC23C}" type="datetimeFigureOut">
              <a:rPr lang="en-GB" smtClean="0"/>
              <a:t>12/06/2013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19A1344-C9B1-4166-9A12-84679BD68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44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0C5FE24C-38D4-4870-9101-EB9E441BC23C}" type="datetimeFigureOut">
              <a:rPr lang="en-GB" smtClean="0"/>
              <a:t>12/06/2013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19A1344-C9B1-4166-9A12-84679BD68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95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0C5FE24C-38D4-4870-9101-EB9E441BC23C}" type="datetimeFigureOut">
              <a:rPr lang="en-GB" smtClean="0"/>
              <a:t>12/06/2013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19A1344-C9B1-4166-9A12-84679BD68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269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0C5FE24C-38D4-4870-9101-EB9E441BC23C}" type="datetimeFigureOut">
              <a:rPr lang="en-GB" smtClean="0"/>
              <a:t>12/06/2013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19A1344-C9B1-4166-9A12-84679BD68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99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0C5FE24C-38D4-4870-9101-EB9E441BC23C}" type="datetimeFigureOut">
              <a:rPr lang="en-GB" smtClean="0"/>
              <a:t>12/06/2013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19A1344-C9B1-4166-9A12-84679BD68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38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0C5FE24C-38D4-4870-9101-EB9E441BC23C}" type="datetimeFigureOut">
              <a:rPr lang="en-GB" smtClean="0"/>
              <a:t>12/06/2013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19A1344-C9B1-4166-9A12-84679BD68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27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0C5FE24C-38D4-4870-9101-EB9E441BC23C}" type="datetimeFigureOut">
              <a:rPr lang="en-GB" smtClean="0"/>
              <a:t>12/06/2013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19A1344-C9B1-4166-9A12-84679BD68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66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0C5FE24C-38D4-4870-9101-EB9E441BC23C}" type="datetimeFigureOut">
              <a:rPr lang="en-GB" smtClean="0"/>
              <a:t>12/06/2013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19A1344-C9B1-4166-9A12-84679BD68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31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0C5FE24C-38D4-4870-9101-EB9E441BC23C}" type="datetimeFigureOut">
              <a:rPr lang="en-GB" smtClean="0"/>
              <a:t>12/06/2013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19A1344-C9B1-4166-9A12-84679BD68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84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"/>
          <a:stretch/>
        </p:blipFill>
        <p:spPr bwMode="auto">
          <a:xfrm>
            <a:off x="35767" y="0"/>
            <a:ext cx="1061002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38" y="10664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LIC-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9"/>
          <a:stretch>
            <a:fillRect/>
          </a:stretch>
        </p:blipFill>
        <p:spPr bwMode="auto">
          <a:xfrm>
            <a:off x="1564450" y="43365"/>
            <a:ext cx="405000" cy="42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581001"/>
            <a:ext cx="6364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 TIARA Workshop on RF Power Generation for Accelerators. </a:t>
            </a:r>
            <a:r>
              <a:rPr lang="en-GB" sz="1200" dirty="0" smtClean="0"/>
              <a:t>17-19 June 2013 Ångström Laboratory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85110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sti.gov/bridge/servlets/purl/1045838/1045838.pdf" TargetMode="External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11" Type="http://schemas.openxmlformats.org/officeDocument/2006/relationships/hyperlink" Target="http://indico.cern.ch/confRegistrantsDisplay.py/list?confId=204269" TargetMode="External"/><Relationship Id="rId5" Type="http://schemas.openxmlformats.org/officeDocument/2006/relationships/image" Target="../media/image19.jpg"/><Relationship Id="rId10" Type="http://schemas.openxmlformats.org/officeDocument/2006/relationships/hyperlink" Target="http://accelconf.web.cern.ch/accelconf/pac2009/papers/tu5pfp093.pdf" TargetMode="External"/><Relationship Id="rId4" Type="http://schemas.openxmlformats.org/officeDocument/2006/relationships/image" Target="../media/image18.jpg"/><Relationship Id="rId9" Type="http://schemas.openxmlformats.org/officeDocument/2006/relationships/hyperlink" Target="http://accelconf.web.cern.ch/accelconf/IPAC10/papers/thpeb066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hyperlink" Target="http://ieeexplore.ieee.org/stamp/stamp.jsp?tp=&amp;arnumber=4283375" TargetMode="External"/><Relationship Id="rId4" Type="http://schemas.openxmlformats.org/officeDocument/2006/relationships/hyperlink" Target="http://ieeexplore.ieee.org/stamp/stamp.jsp?tp=&amp;arnumber=545297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stamp/stamp.jsp?tp=&amp;arnumber=1473207&amp;tag=1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0552" y="2060848"/>
            <a:ext cx="83664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/>
              <a:t>Prospects </a:t>
            </a:r>
            <a:r>
              <a:rPr lang="en-GB" sz="4400" dirty="0"/>
              <a:t>for developing new tubes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68824" y="3068960"/>
            <a:ext cx="2788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I. Syratchev, CERN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5750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4230" y="12985"/>
            <a:ext cx="5224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Efficiency and klystron RF circuit design</a:t>
            </a:r>
            <a:endParaRPr lang="en-GB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986805" y="618491"/>
            <a:ext cx="5705610" cy="5896399"/>
            <a:chOff x="3986805" y="618491"/>
            <a:chExt cx="5705610" cy="589639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2095" y="706524"/>
              <a:ext cx="2880320" cy="2202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0594" y="3207492"/>
              <a:ext cx="2283321" cy="1118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7266" y="2864982"/>
              <a:ext cx="2779231" cy="146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Straight Arrow Connector 3"/>
            <p:cNvCxnSpPr/>
            <p:nvPr/>
          </p:nvCxnSpPr>
          <p:spPr>
            <a:xfrm>
              <a:off x="8463357" y="2908544"/>
              <a:ext cx="0" cy="298948"/>
            </a:xfrm>
            <a:prstGeom prst="straightConnector1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5367013" y="3296626"/>
              <a:ext cx="0" cy="298948"/>
            </a:xfrm>
            <a:prstGeom prst="straightConnector1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0721" y="1696856"/>
              <a:ext cx="26765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6805" y="876237"/>
              <a:ext cx="2851795" cy="543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110721" y="4389821"/>
              <a:ext cx="549270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 smtClean="0"/>
                <a:t>New method of increasing efficiency in klystrons has been developed and tested. Method is based on the velocity re-distribution of  electrons in a bunch prior to its deceleration in the output cavity.</a:t>
              </a:r>
              <a:endParaRPr lang="en-GB" sz="16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86805" y="618491"/>
              <a:ext cx="5705610" cy="484854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21464" y="621537"/>
              <a:ext cx="9199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IVEC 2013</a:t>
              </a:r>
              <a:endParaRPr lang="en-GB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4500" y="5591560"/>
              <a:ext cx="56451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One also may expect, that  spent beam velocity spread can also be reduced, thus depressed collector (if used) will require less stages.</a:t>
              </a:r>
              <a:endParaRPr lang="en-GB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1" y="1148108"/>
            <a:ext cx="3647216" cy="27296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099972" y="519538"/>
            <a:ext cx="2034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Harmonic cavities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74180" y="3987391"/>
            <a:ext cx="384271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Implementation of higher (2</a:t>
            </a:r>
            <a:r>
              <a:rPr lang="en-GB" baseline="30000" dirty="0" smtClean="0"/>
              <a:t>nd</a:t>
            </a:r>
            <a:r>
              <a:rPr lang="en-GB" dirty="0" smtClean="0"/>
              <a:t>, 3</a:t>
            </a:r>
            <a:r>
              <a:rPr lang="en-GB" baseline="30000" dirty="0" smtClean="0"/>
              <a:t>rd</a:t>
            </a:r>
            <a:r>
              <a:rPr lang="en-GB" dirty="0" smtClean="0"/>
              <a:t> ) harmonic cavities is a well established technique which allows to increase efficiency and reduce the cost (length) of the tube.</a:t>
            </a:r>
          </a:p>
          <a:p>
            <a:r>
              <a:rPr lang="en-GB" sz="1600" dirty="0" smtClean="0"/>
              <a:t>(see also presentation by </a:t>
            </a:r>
            <a:r>
              <a:rPr lang="en-GB" sz="1600" dirty="0" smtClean="0">
                <a:effectLst/>
              </a:rPr>
              <a:t>Chiara Marrelli)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528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1032" y="20496"/>
            <a:ext cx="4419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Efficiency and depressed collector</a:t>
            </a:r>
            <a:endParaRPr lang="en-GB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772" y="508327"/>
            <a:ext cx="4608512" cy="11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46772" y="1916832"/>
            <a:ext cx="46361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A pulsed depressed collector which uses a novel feed-forward energy recovery scheme. It also allows to recover the rise and fall time of the modulator pulse (opens a potential to reduce modulator price).</a:t>
            </a:r>
            <a:endParaRPr lang="en-GB" sz="1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772" y="3140968"/>
            <a:ext cx="4329113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56" y="506326"/>
            <a:ext cx="3566715" cy="282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56" y="3327337"/>
            <a:ext cx="3566715" cy="229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2825" y="5791650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S</a:t>
            </a:r>
            <a:r>
              <a:rPr lang="en-GB" dirty="0" smtClean="0"/>
              <a:t>imulated with 2D-PIC code efficiency using a five-stage, un-optimized collector</a:t>
            </a:r>
            <a:r>
              <a:rPr lang="en-GB" dirty="0"/>
              <a:t> </a:t>
            </a:r>
            <a:r>
              <a:rPr lang="en-GB" dirty="0" smtClean="0"/>
              <a:t>was as high as </a:t>
            </a:r>
            <a:r>
              <a:rPr lang="en-GB" dirty="0" smtClean="0">
                <a:solidFill>
                  <a:srgbClr val="0000FF"/>
                </a:solidFill>
              </a:rPr>
              <a:t>55%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150288" y="1380870"/>
            <a:ext cx="9199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IVEC 2013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634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6199089" y="1140075"/>
            <a:ext cx="986159" cy="31530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4581128"/>
            <a:ext cx="1902980" cy="13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250385" y="1149406"/>
            <a:ext cx="948704" cy="3153021"/>
          </a:xfrm>
          <a:prstGeom prst="rect">
            <a:avLst/>
          </a:prstGeom>
          <a:solidFill>
            <a:srgbClr val="F2DCDB"/>
          </a:solidFill>
          <a:ln>
            <a:solidFill>
              <a:srgbClr val="F2DC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51" y="4581128"/>
            <a:ext cx="1897214" cy="155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315" y="4365104"/>
            <a:ext cx="88787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8504" y="463337"/>
            <a:ext cx="4811936" cy="6062007"/>
          </a:xfrm>
          <a:prstGeom prst="rect">
            <a:avLst/>
          </a:prstGeom>
          <a:solidFill>
            <a:srgbClr val="EBF1D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2" name="Group 18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160946"/>
              </p:ext>
            </p:extLst>
          </p:nvPr>
        </p:nvGraphicFramePr>
        <p:xfrm>
          <a:off x="475901" y="1183417"/>
          <a:ext cx="6709346" cy="3093690"/>
        </p:xfrm>
        <a:graphic>
          <a:graphicData uri="http://schemas.openxmlformats.org/drawingml/2006/table">
            <a:tbl>
              <a:tblPr/>
              <a:tblGrid>
                <a:gridCol w="2730548"/>
                <a:gridCol w="1023955"/>
                <a:gridCol w="1023955"/>
                <a:gridCol w="965444"/>
                <a:gridCol w="965444"/>
              </a:tblGrid>
              <a:tr h="421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Output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Power, MW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1.0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1.5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1.0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1.0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Frequency, MHz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704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704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704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704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Beam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Voltage, kV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113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43.3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Beam Current, 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20.8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27.6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32.4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Efficiency,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&gt;65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&gt;65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&gt;71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&gt;73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Gain, dB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Bandwidth (1dB),MHz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&gt;4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&gt;4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68191" y="463337"/>
            <a:ext cx="2232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Predicted Performance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071" y="430071"/>
            <a:ext cx="1514847" cy="61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6956" y="6128793"/>
            <a:ext cx="611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MBIOT</a:t>
            </a:r>
            <a:endParaRPr lang="en-GB" sz="1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266000" y="4221088"/>
            <a:ext cx="0" cy="2304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84800" y="4221088"/>
            <a:ext cx="0" cy="2304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16200000">
            <a:off x="4308042" y="5653022"/>
            <a:ext cx="12285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Scaled VKP-8291</a:t>
            </a:r>
            <a:endParaRPr lang="en-GB" sz="12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7234268" y="1161734"/>
            <a:ext cx="2088232" cy="1077218"/>
            <a:chOff x="7185248" y="1140075"/>
            <a:chExt cx="2088232" cy="1077218"/>
          </a:xfrm>
        </p:grpSpPr>
        <p:sp>
          <p:nvSpPr>
            <p:cNvPr id="27" name="Rectangle 26"/>
            <p:cNvSpPr/>
            <p:nvPr/>
          </p:nvSpPr>
          <p:spPr>
            <a:xfrm>
              <a:off x="7185248" y="1140075"/>
              <a:ext cx="2088232" cy="1077218"/>
            </a:xfrm>
            <a:prstGeom prst="rect">
              <a:avLst/>
            </a:prstGeom>
            <a:solidFill>
              <a:srgbClr val="E6B9B8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73280" y="1140075"/>
              <a:ext cx="17281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Hypothetical 6 beams MBK</a:t>
              </a:r>
            </a:p>
            <a:p>
              <a:r>
                <a:rPr lang="en-GB" sz="1600" dirty="0" smtClean="0"/>
                <a:t>(microperveance / beam=0.4)  </a:t>
              </a:r>
              <a:endParaRPr lang="en-GB" sz="1600" dirty="0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488504" y="4221088"/>
            <a:ext cx="0" cy="2304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8504" y="6525344"/>
            <a:ext cx="48119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5" y="6129958"/>
            <a:ext cx="2405968" cy="39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127679" y="199237"/>
            <a:ext cx="3358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704 MHz MBIOT vs. MBK</a:t>
            </a:r>
            <a:endParaRPr lang="en-GB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367156" y="4697632"/>
            <a:ext cx="4410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sz="1600" dirty="0" smtClean="0"/>
              <a:t>Objectively, MBK performance at this RF power level and frequency can be even better, compared to MBIOT.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 smtClean="0"/>
              <a:t>It does not require dedicated R&amp;D (low risk).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 smtClean="0"/>
              <a:t>It provides high power gain (driver cost)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 smtClean="0"/>
              <a:t>But it might be more expensive.    </a:t>
            </a:r>
            <a:endParaRPr lang="en-GB" sz="1600" dirty="0"/>
          </a:p>
        </p:txBody>
      </p:sp>
      <p:sp>
        <p:nvSpPr>
          <p:cNvPr id="23" name="Rectangle 22"/>
          <p:cNvSpPr/>
          <p:nvPr/>
        </p:nvSpPr>
        <p:spPr>
          <a:xfrm>
            <a:off x="811474" y="4369281"/>
            <a:ext cx="15110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VHP-8330A HOM IOT</a:t>
            </a:r>
            <a:endParaRPr lang="en-GB" sz="1200" dirty="0"/>
          </a:p>
        </p:txBody>
      </p:sp>
      <p:sp>
        <p:nvSpPr>
          <p:cNvPr id="26" name="Rectangle 25"/>
          <p:cNvSpPr/>
          <p:nvPr/>
        </p:nvSpPr>
        <p:spPr>
          <a:xfrm>
            <a:off x="488504" y="463337"/>
            <a:ext cx="4811936" cy="6767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/>
          <p:cNvGrpSpPr/>
          <p:nvPr/>
        </p:nvGrpSpPr>
        <p:grpSpPr>
          <a:xfrm>
            <a:off x="7234268" y="2348880"/>
            <a:ext cx="2088232" cy="1077218"/>
            <a:chOff x="7185248" y="1140075"/>
            <a:chExt cx="2088232" cy="10772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4" name="Rectangle 33"/>
            <p:cNvSpPr/>
            <p:nvPr/>
          </p:nvSpPr>
          <p:spPr>
            <a:xfrm>
              <a:off x="7185248" y="1140075"/>
              <a:ext cx="2088232" cy="10772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73280" y="1140075"/>
              <a:ext cx="1800200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Hypothetical 12 beams Planar MBK</a:t>
              </a:r>
            </a:p>
            <a:p>
              <a:r>
                <a:rPr lang="en-GB" sz="1600" dirty="0" smtClean="0"/>
                <a:t>(microperveance / beam=0.3) + R&amp;D  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4655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512" y="836712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Given enough attention and resources, the battle for efficiency (more general for </a:t>
            </a:r>
            <a:r>
              <a:rPr lang="en-GB" sz="3600" dirty="0" smtClean="0">
                <a:solidFill>
                  <a:srgbClr val="FF0000"/>
                </a:solidFill>
              </a:rPr>
              <a:t>PECL</a:t>
            </a:r>
            <a:r>
              <a:rPr lang="en-GB" sz="3600" dirty="0" smtClean="0"/>
              <a:t>) can gain enough momentum, so that in 5 years we will operate MW(s) RF power stations with overall efficiency above 70%!</a:t>
            </a:r>
            <a:endParaRPr lang="en-GB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4304928" y="4681652"/>
            <a:ext cx="4791075" cy="1638300"/>
            <a:chOff x="4304928" y="4681652"/>
            <a:chExt cx="4791075" cy="163830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4928" y="4681652"/>
              <a:ext cx="4791075" cy="163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718703" y="5950620"/>
              <a:ext cx="12410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i="1" dirty="0" smtClean="0">
                  <a:solidFill>
                    <a:schemeClr val="bg1"/>
                  </a:solidFill>
                </a:rPr>
                <a:t>John Lennon</a:t>
              </a:r>
              <a:endParaRPr lang="en-GB" sz="160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105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87" y="1175488"/>
            <a:ext cx="3821633" cy="267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7719" y="1216380"/>
            <a:ext cx="2295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Mostly 704 MHz, ~3msec, 14 Hz.  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328783" y="104055"/>
            <a:ext cx="72555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/>
              <a:t>Theme</a:t>
            </a:r>
            <a:r>
              <a:rPr lang="en-GB" sz="2400" dirty="0" smtClean="0"/>
              <a:t>: RF power sources for the future ‘Big’ science.</a:t>
            </a:r>
          </a:p>
          <a:p>
            <a:pPr algn="ctr"/>
            <a:r>
              <a:rPr lang="en-GB" dirty="0" smtClean="0"/>
              <a:t>(It should become ‘Big’, when the number of sources exceeds few hundred)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261968" y="2759663"/>
            <a:ext cx="118288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/>
              <a:t>~50 kW average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69687" y="861990"/>
            <a:ext cx="3528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ESS. Conventional single beam klystrons 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90038" y="4212500"/>
            <a:ext cx="269888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CLIC MBK (specifications).</a:t>
            </a:r>
          </a:p>
          <a:p>
            <a:r>
              <a:rPr lang="en-GB" dirty="0" smtClean="0"/>
              <a:t>Frequency: 1.0 GHz</a:t>
            </a:r>
          </a:p>
          <a:p>
            <a:r>
              <a:rPr lang="en-GB" dirty="0" smtClean="0"/>
              <a:t>Peak RF power: 20 MW</a:t>
            </a:r>
          </a:p>
          <a:p>
            <a:r>
              <a:rPr lang="en-GB" dirty="0" smtClean="0"/>
              <a:t>Efficiency: &gt;70%</a:t>
            </a:r>
          </a:p>
          <a:p>
            <a:r>
              <a:rPr lang="en-GB" dirty="0" smtClean="0"/>
              <a:t>Pulse length: up to 150 sec</a:t>
            </a:r>
          </a:p>
          <a:p>
            <a:r>
              <a:rPr lang="en-GB" dirty="0" smtClean="0"/>
              <a:t>Rep. rate: 50 Hz</a:t>
            </a:r>
          </a:p>
          <a:p>
            <a:r>
              <a:rPr lang="en-GB" dirty="0" smtClean="0"/>
              <a:t>P average: up to 150 kW 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995255" y="4212501"/>
            <a:ext cx="2940933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ILC MBK (demonstrated).</a:t>
            </a:r>
          </a:p>
          <a:p>
            <a:r>
              <a:rPr lang="en-GB" dirty="0" smtClean="0"/>
              <a:t>Frequency: 1.3 GHz</a:t>
            </a:r>
          </a:p>
          <a:p>
            <a:r>
              <a:rPr lang="en-GB" dirty="0" smtClean="0"/>
              <a:t>Peak RF power: 10 MW</a:t>
            </a:r>
          </a:p>
          <a:p>
            <a:r>
              <a:rPr lang="en-GB" dirty="0" smtClean="0"/>
              <a:t>Efficiency: ~69%</a:t>
            </a:r>
          </a:p>
          <a:p>
            <a:r>
              <a:rPr lang="en-GB" dirty="0" smtClean="0"/>
              <a:t>Pulse length: up to 1.50 msec</a:t>
            </a:r>
          </a:p>
          <a:p>
            <a:r>
              <a:rPr lang="en-GB" dirty="0" smtClean="0"/>
              <a:t>Rep. rate: 10 Hz</a:t>
            </a:r>
          </a:p>
          <a:p>
            <a:r>
              <a:rPr lang="en-GB" dirty="0" smtClean="0"/>
              <a:t>P average: ~150 kW </a:t>
            </a: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936" y="872132"/>
            <a:ext cx="3888432" cy="30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539" y="4077072"/>
            <a:ext cx="3707283" cy="14667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56539" y="5543866"/>
            <a:ext cx="3828421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 L-band klystron development is amongst the most strong synergies between CLIC and ILC.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9138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6496" y="3200716"/>
            <a:ext cx="213494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 smtClean="0"/>
              <a:t>Peak power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864768" y="3212976"/>
            <a:ext cx="175958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 smtClean="0"/>
              <a:t>Efficiency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025008" y="3212976"/>
            <a:ext cx="262943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 smtClean="0"/>
              <a:t>Cost (per MW)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977336" y="3200716"/>
            <a:ext cx="162839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 smtClean="0"/>
              <a:t>Life time</a:t>
            </a:r>
            <a:endParaRPr lang="en-GB" sz="3200" dirty="0"/>
          </a:p>
        </p:txBody>
      </p:sp>
      <p:grpSp>
        <p:nvGrpSpPr>
          <p:cNvPr id="82" name="Group 81"/>
          <p:cNvGrpSpPr/>
          <p:nvPr/>
        </p:nvGrpSpPr>
        <p:grpSpPr>
          <a:xfrm>
            <a:off x="369656" y="1844824"/>
            <a:ext cx="2228623" cy="3332500"/>
            <a:chOff x="369656" y="1844824"/>
            <a:chExt cx="2228623" cy="3332500"/>
          </a:xfrm>
        </p:grpSpPr>
        <p:grpSp>
          <p:nvGrpSpPr>
            <p:cNvPr id="35" name="Group 34"/>
            <p:cNvGrpSpPr/>
            <p:nvPr/>
          </p:nvGrpSpPr>
          <p:grpSpPr>
            <a:xfrm>
              <a:off x="588240" y="1844824"/>
              <a:ext cx="1791452" cy="1355892"/>
              <a:chOff x="588240" y="1844824"/>
              <a:chExt cx="1791452" cy="135589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700611" y="2636912"/>
                <a:ext cx="156671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ym typeface="Symbol"/>
                  </a:rPr>
                  <a:t> </a:t>
                </a:r>
                <a:r>
                  <a:rPr lang="en-GB" dirty="0" smtClean="0"/>
                  <a:t>Beam power</a:t>
                </a:r>
                <a:endParaRPr lang="en-GB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88240" y="1844824"/>
                <a:ext cx="1791452" cy="584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>
                    <a:sym typeface="Symbol"/>
                  </a:rPr>
                  <a:t> </a:t>
                </a:r>
                <a:r>
                  <a:rPr lang="en-GB" dirty="0" smtClean="0"/>
                  <a:t>High voltage</a:t>
                </a:r>
              </a:p>
              <a:p>
                <a:pPr algn="ctr"/>
                <a:r>
                  <a:rPr lang="en-GB" sz="1400" dirty="0" smtClean="0"/>
                  <a:t>(space charge limited)</a:t>
                </a:r>
                <a:endParaRPr lang="en-GB" sz="1400" dirty="0"/>
              </a:p>
            </p:txBody>
          </p:sp>
          <p:cxnSp>
            <p:nvCxnSpPr>
              <p:cNvPr id="14" name="Straight Arrow Connector 13"/>
              <p:cNvCxnSpPr>
                <a:stCxn id="4" idx="0"/>
                <a:endCxn id="8" idx="2"/>
              </p:cNvCxnSpPr>
              <p:nvPr/>
            </p:nvCxnSpPr>
            <p:spPr>
              <a:xfrm flipH="1" flipV="1">
                <a:off x="1483967" y="3006244"/>
                <a:ext cx="1" cy="1944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8" idx="0"/>
                <a:endCxn id="9" idx="2"/>
              </p:cNvCxnSpPr>
              <p:nvPr/>
            </p:nvCxnSpPr>
            <p:spPr>
              <a:xfrm flipH="1" flipV="1">
                <a:off x="1483966" y="2429599"/>
                <a:ext cx="1" cy="207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TextBox 64"/>
            <p:cNvSpPr txBox="1"/>
            <p:nvPr/>
          </p:nvSpPr>
          <p:spPr>
            <a:xfrm>
              <a:off x="369656" y="4180437"/>
              <a:ext cx="2228623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RF breakdown limited</a:t>
              </a:r>
              <a:endParaRPr lang="en-GB" dirty="0"/>
            </a:p>
          </p:txBody>
        </p:sp>
        <p:cxnSp>
          <p:nvCxnSpPr>
            <p:cNvPr id="67" name="Straight Arrow Connector 66"/>
            <p:cNvCxnSpPr>
              <a:stCxn id="65" idx="0"/>
              <a:endCxn id="4" idx="2"/>
            </p:cNvCxnSpPr>
            <p:nvPr/>
          </p:nvCxnSpPr>
          <p:spPr>
            <a:xfrm flipV="1">
              <a:off x="1483968" y="3785491"/>
              <a:ext cx="0" cy="3949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669473" y="4807992"/>
              <a:ext cx="162672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Klystron cluster</a:t>
              </a:r>
              <a:endParaRPr lang="en-GB" dirty="0"/>
            </a:p>
          </p:txBody>
        </p:sp>
        <p:cxnSp>
          <p:nvCxnSpPr>
            <p:cNvPr id="70" name="Straight Arrow Connector 69"/>
            <p:cNvCxnSpPr>
              <a:stCxn id="65" idx="2"/>
              <a:endCxn id="68" idx="0"/>
            </p:cNvCxnSpPr>
            <p:nvPr/>
          </p:nvCxnSpPr>
          <p:spPr>
            <a:xfrm flipH="1">
              <a:off x="1482837" y="4549769"/>
              <a:ext cx="1131" cy="25822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895255" y="1844823"/>
            <a:ext cx="3729097" cy="4591777"/>
            <a:chOff x="895255" y="1844823"/>
            <a:chExt cx="3729097" cy="4591777"/>
          </a:xfrm>
        </p:grpSpPr>
        <p:grpSp>
          <p:nvGrpSpPr>
            <p:cNvPr id="36" name="Group 35"/>
            <p:cNvGrpSpPr/>
            <p:nvPr/>
          </p:nvGrpSpPr>
          <p:grpSpPr>
            <a:xfrm>
              <a:off x="2832900" y="1844823"/>
              <a:ext cx="1791452" cy="1380015"/>
              <a:chOff x="2832900" y="1844823"/>
              <a:chExt cx="1791452" cy="138001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3054943" y="2636912"/>
                <a:ext cx="1351717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ym typeface="Symbol"/>
                  </a:rPr>
                  <a:t> </a:t>
                </a:r>
                <a:r>
                  <a:rPr lang="en-GB" dirty="0" smtClean="0"/>
                  <a:t>Perveance</a:t>
                </a:r>
                <a:endParaRPr lang="en-GB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832900" y="1844823"/>
                <a:ext cx="1791452" cy="584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>
                    <a:sym typeface="Symbol"/>
                  </a:rPr>
                  <a:t> </a:t>
                </a:r>
                <a:r>
                  <a:rPr lang="en-GB" dirty="0" smtClean="0"/>
                  <a:t>High voltage</a:t>
                </a:r>
              </a:p>
              <a:p>
                <a:pPr algn="ctr"/>
                <a:r>
                  <a:rPr lang="en-GB" sz="1400" dirty="0" smtClean="0"/>
                  <a:t>(space charge limited)</a:t>
                </a:r>
                <a:endParaRPr lang="en-GB" sz="1400" dirty="0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H="1" flipV="1">
                <a:off x="3730800" y="3017525"/>
                <a:ext cx="1" cy="207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H="1" flipV="1">
                <a:off x="3723005" y="2429599"/>
                <a:ext cx="1" cy="207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2902709" y="4041938"/>
              <a:ext cx="1656184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RF circuit topology</a:t>
              </a:r>
              <a:endParaRPr lang="en-GB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34745" y="5790269"/>
              <a:ext cx="1656184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Depressed collector</a:t>
              </a:r>
              <a:endParaRPr lang="en-GB" dirty="0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>
              <a:off x="2733561" y="3505364"/>
              <a:ext cx="392" cy="26080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endCxn id="39" idx="1"/>
            </p:cNvCxnSpPr>
            <p:nvPr/>
          </p:nvCxnSpPr>
          <p:spPr>
            <a:xfrm>
              <a:off x="2752230" y="6113435"/>
              <a:ext cx="18251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2756351" y="4379848"/>
              <a:ext cx="18251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5" idx="1"/>
            </p:cNvCxnSpPr>
            <p:nvPr/>
          </p:nvCxnSpPr>
          <p:spPr>
            <a:xfrm flipH="1" flipV="1">
              <a:off x="2733169" y="3505363"/>
              <a:ext cx="131599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2938866" y="4823782"/>
              <a:ext cx="1656184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PPM focusing</a:t>
              </a:r>
            </a:p>
            <a:p>
              <a:pPr algn="ctr"/>
              <a:r>
                <a:rPr lang="en-GB" dirty="0" smtClean="0"/>
                <a:t>/SC solenoid</a:t>
              </a:r>
              <a:endParaRPr lang="en-GB" dirty="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2733169" y="5130620"/>
              <a:ext cx="18251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895255" y="5944158"/>
              <a:ext cx="165618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Modulator</a:t>
              </a:r>
              <a:endParaRPr lang="en-GB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flipH="1">
              <a:off x="2551439" y="6113435"/>
              <a:ext cx="18212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endCxn id="65" idx="3"/>
            </p:cNvCxnSpPr>
            <p:nvPr/>
          </p:nvCxnSpPr>
          <p:spPr>
            <a:xfrm flipH="1" flipV="1">
              <a:off x="2598279" y="4365103"/>
              <a:ext cx="153951" cy="1474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4558893" y="1844822"/>
            <a:ext cx="2973374" cy="4648091"/>
            <a:chOff x="4558893" y="1844822"/>
            <a:chExt cx="2973374" cy="4648091"/>
          </a:xfrm>
        </p:grpSpPr>
        <p:grpSp>
          <p:nvGrpSpPr>
            <p:cNvPr id="84" name="Group 83"/>
            <p:cNvGrpSpPr/>
            <p:nvPr/>
          </p:nvGrpSpPr>
          <p:grpSpPr>
            <a:xfrm>
              <a:off x="4558893" y="1844822"/>
              <a:ext cx="2973374" cy="4648091"/>
              <a:chOff x="4558893" y="1844822"/>
              <a:chExt cx="2973374" cy="4648091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/>
              <a:stretch/>
            </p:blipFill>
            <p:spPr>
              <a:xfrm>
                <a:off x="4885269" y="4365104"/>
                <a:ext cx="2646998" cy="2127809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5601961" y="4098210"/>
                <a:ext cx="147553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>
                    <a:sym typeface="Symbol"/>
                  </a:rPr>
                  <a:t> Peak power</a:t>
                </a:r>
                <a:endParaRPr lang="en-GB" sz="14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384743" y="4563470"/>
                <a:ext cx="9364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smtClean="0"/>
                  <a:t>CLIC MBK#6</a:t>
                </a:r>
                <a:endParaRPr lang="en-GB" sz="12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382221" y="4852868"/>
                <a:ext cx="9575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smtClean="0"/>
                  <a:t>Max. 180 kV</a:t>
                </a:r>
                <a:endParaRPr lang="en-GB" sz="1200" dirty="0"/>
              </a:p>
            </p:txBody>
          </p:sp>
          <p:cxnSp>
            <p:nvCxnSpPr>
              <p:cNvPr id="25" name="Straight Arrow Connector 24"/>
              <p:cNvCxnSpPr>
                <a:stCxn id="6" idx="2"/>
                <a:endCxn id="12" idx="0"/>
              </p:cNvCxnSpPr>
              <p:nvPr/>
            </p:nvCxnSpPr>
            <p:spPr>
              <a:xfrm>
                <a:off x="6339727" y="3797751"/>
                <a:ext cx="0" cy="30045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5286041" y="1844822"/>
                <a:ext cx="1791452" cy="584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>
                    <a:sym typeface="Symbol"/>
                  </a:rPr>
                  <a:t> </a:t>
                </a:r>
                <a:r>
                  <a:rPr lang="en-GB" dirty="0" smtClean="0"/>
                  <a:t>High voltage</a:t>
                </a:r>
              </a:p>
              <a:p>
                <a:pPr algn="ctr"/>
                <a:r>
                  <a:rPr lang="en-GB" sz="1400" dirty="0" smtClean="0"/>
                  <a:t>(space charge limited)</a:t>
                </a:r>
                <a:endParaRPr lang="en-GB" sz="1400" dirty="0"/>
              </a:p>
            </p:txBody>
          </p:sp>
          <p:cxnSp>
            <p:nvCxnSpPr>
              <p:cNvPr id="28" name="Straight Arrow Connector 27"/>
              <p:cNvCxnSpPr>
                <a:endCxn id="26" idx="1"/>
              </p:cNvCxnSpPr>
              <p:nvPr/>
            </p:nvCxnSpPr>
            <p:spPr>
              <a:xfrm>
                <a:off x="4885269" y="2137209"/>
                <a:ext cx="400772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885269" y="2137209"/>
                <a:ext cx="0" cy="21456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12" idx="1"/>
              </p:cNvCxnSpPr>
              <p:nvPr/>
            </p:nvCxnSpPr>
            <p:spPr>
              <a:xfrm flipH="1">
                <a:off x="4885269" y="4282876"/>
                <a:ext cx="71669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6033120" y="5130620"/>
                <a:ext cx="1224136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 smtClean="0"/>
                  <a:t>Similar scaling for modulator cost</a:t>
                </a:r>
                <a:endParaRPr lang="en-GB" sz="1100" dirty="0"/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5286041" y="3785491"/>
                <a:ext cx="0" cy="59435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>
                <a:endCxn id="38" idx="3"/>
              </p:cNvCxnSpPr>
              <p:nvPr/>
            </p:nvCxnSpPr>
            <p:spPr>
              <a:xfrm flipH="1">
                <a:off x="4558893" y="4365103"/>
                <a:ext cx="727148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2" name="Straight Connector 121"/>
            <p:cNvCxnSpPr/>
            <p:nvPr/>
          </p:nvCxnSpPr>
          <p:spPr>
            <a:xfrm>
              <a:off x="4885269" y="4365104"/>
              <a:ext cx="0" cy="187220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endCxn id="57" idx="3"/>
            </p:cNvCxnSpPr>
            <p:nvPr/>
          </p:nvCxnSpPr>
          <p:spPr>
            <a:xfrm flipH="1">
              <a:off x="4595050" y="5146948"/>
              <a:ext cx="290219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flipH="1">
              <a:off x="4590929" y="6237312"/>
              <a:ext cx="29434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1483968" y="1521658"/>
            <a:ext cx="8272551" cy="4482277"/>
            <a:chOff x="1483968" y="1521658"/>
            <a:chExt cx="8272551" cy="4482277"/>
          </a:xfrm>
        </p:grpSpPr>
        <p:pic>
          <p:nvPicPr>
            <p:cNvPr id="131" name="Picture 130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7538464" y="3811280"/>
              <a:ext cx="2218055" cy="2192655"/>
            </a:xfrm>
            <a:prstGeom prst="rect">
              <a:avLst/>
            </a:prstGeom>
          </p:spPr>
        </p:pic>
        <p:grpSp>
          <p:nvGrpSpPr>
            <p:cNvPr id="120" name="Group 119"/>
            <p:cNvGrpSpPr/>
            <p:nvPr/>
          </p:nvGrpSpPr>
          <p:grpSpPr>
            <a:xfrm>
              <a:off x="1483968" y="1521658"/>
              <a:ext cx="8265284" cy="1763326"/>
              <a:chOff x="1483968" y="1521658"/>
              <a:chExt cx="8265284" cy="1763326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7873813" y="2648193"/>
                <a:ext cx="1835439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ym typeface="Symbol"/>
                  </a:rPr>
                  <a:t> </a:t>
                </a:r>
                <a:r>
                  <a:rPr lang="en-GB" dirty="0" smtClean="0"/>
                  <a:t>Current density</a:t>
                </a:r>
                <a:endParaRPr lang="en-GB" dirty="0"/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1483968" y="2276872"/>
                <a:ext cx="6565376" cy="1008112"/>
                <a:chOff x="1483968" y="2276872"/>
                <a:chExt cx="6565376" cy="1008112"/>
              </a:xfrm>
            </p:grpSpPr>
            <p:grpSp>
              <p:nvGrpSpPr>
                <p:cNvPr id="103" name="Group 102"/>
                <p:cNvGrpSpPr/>
                <p:nvPr/>
              </p:nvGrpSpPr>
              <p:grpSpPr>
                <a:xfrm>
                  <a:off x="1483968" y="2276872"/>
                  <a:ext cx="6565376" cy="1008112"/>
                  <a:chOff x="1483968" y="2276872"/>
                  <a:chExt cx="6565376" cy="1008112"/>
                </a:xfrm>
              </p:grpSpPr>
              <p:cxnSp>
                <p:nvCxnSpPr>
                  <p:cNvPr id="86" name="Straight Arrow Connector 85"/>
                  <p:cNvCxnSpPr/>
                  <p:nvPr/>
                </p:nvCxnSpPr>
                <p:spPr>
                  <a:xfrm>
                    <a:off x="1483968" y="3127500"/>
                    <a:ext cx="2244658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oval" w="med" len="med"/>
                    <a:tailEnd type="oval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flipV="1">
                    <a:off x="3728626" y="3121181"/>
                    <a:ext cx="4248710" cy="63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Arrow Connector 92"/>
                  <p:cNvCxnSpPr/>
                  <p:nvPr/>
                </p:nvCxnSpPr>
                <p:spPr>
                  <a:xfrm>
                    <a:off x="7977336" y="3121181"/>
                    <a:ext cx="0" cy="163803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 flipV="1">
                    <a:off x="8049344" y="2276873"/>
                    <a:ext cx="0" cy="36003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Arrow Connector 101"/>
                  <p:cNvCxnSpPr/>
                  <p:nvPr/>
                </p:nvCxnSpPr>
                <p:spPr>
                  <a:xfrm flipH="1">
                    <a:off x="7077493" y="2276872"/>
                    <a:ext cx="971851" cy="1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5" name="Straight Arrow Connector 104"/>
                <p:cNvCxnSpPr>
                  <a:stCxn id="94" idx="1"/>
                </p:cNvCxnSpPr>
                <p:nvPr/>
              </p:nvCxnSpPr>
              <p:spPr>
                <a:xfrm flipH="1">
                  <a:off x="4406660" y="2832859"/>
                  <a:ext cx="3467153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8" name="Straight Arrow Connector 107"/>
              <p:cNvCxnSpPr>
                <a:stCxn id="7" idx="0"/>
                <a:endCxn id="94" idx="2"/>
              </p:cNvCxnSpPr>
              <p:nvPr/>
            </p:nvCxnSpPr>
            <p:spPr>
              <a:xfrm flipV="1">
                <a:off x="8791533" y="3017525"/>
                <a:ext cx="0" cy="1831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7621388" y="1521658"/>
                <a:ext cx="2127864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/>
                  <a:t>New cathode topology/technology</a:t>
                </a:r>
                <a:endParaRPr lang="en-GB" dirty="0"/>
              </a:p>
            </p:txBody>
          </p:sp>
          <p:cxnSp>
            <p:nvCxnSpPr>
              <p:cNvPr id="113" name="Straight Arrow Connector 112"/>
              <p:cNvCxnSpPr>
                <a:stCxn id="110" idx="2"/>
              </p:cNvCxnSpPr>
              <p:nvPr/>
            </p:nvCxnSpPr>
            <p:spPr>
              <a:xfrm>
                <a:off x="8685320" y="2167989"/>
                <a:ext cx="0" cy="4689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>
                <a:stCxn id="110" idx="1"/>
              </p:cNvCxnSpPr>
              <p:nvPr/>
            </p:nvCxnSpPr>
            <p:spPr>
              <a:xfrm flipH="1">
                <a:off x="7329264" y="1844824"/>
                <a:ext cx="292124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/>
              <p:cNvCxnSpPr/>
              <p:nvPr/>
            </p:nvCxnSpPr>
            <p:spPr>
              <a:xfrm>
                <a:off x="7329264" y="1844824"/>
                <a:ext cx="0" cy="13582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2" name="TextBox 131"/>
            <p:cNvSpPr txBox="1"/>
            <p:nvPr/>
          </p:nvSpPr>
          <p:spPr>
            <a:xfrm>
              <a:off x="8624707" y="3947980"/>
              <a:ext cx="9364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CLIC MBK#6</a:t>
              </a:r>
              <a:endParaRPr lang="en-GB" sz="1200" dirty="0"/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3512118" y="56725"/>
            <a:ext cx="6266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What kind of performance we need to improve ?</a:t>
            </a:r>
            <a:endParaRPr lang="en-GB" sz="2400" dirty="0"/>
          </a:p>
        </p:txBody>
      </p:sp>
      <p:sp>
        <p:nvSpPr>
          <p:cNvPr id="135" name="TextBox 134"/>
          <p:cNvSpPr txBox="1"/>
          <p:nvPr/>
        </p:nvSpPr>
        <p:spPr>
          <a:xfrm>
            <a:off x="391820" y="620688"/>
            <a:ext cx="8701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dirty="0" smtClean="0"/>
              <a:t>Targeting the higher voltages brings many benefits. But for the long pulses it soon </a:t>
            </a:r>
            <a:r>
              <a:rPr lang="en-GB" dirty="0" smtClean="0"/>
              <a:t>will </a:t>
            </a:r>
            <a:r>
              <a:rPr lang="en-GB" dirty="0" smtClean="0"/>
              <a:t>be limited at about 160-180 kV.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dirty="0" smtClean="0"/>
              <a:t>The most efficient way out is to use Multi-Beam technology.</a:t>
            </a:r>
            <a:endParaRPr lang="en-GB" dirty="0"/>
          </a:p>
        </p:txBody>
      </p:sp>
      <p:grpSp>
        <p:nvGrpSpPr>
          <p:cNvPr id="138" name="Group 137"/>
          <p:cNvGrpSpPr/>
          <p:nvPr/>
        </p:nvGrpSpPr>
        <p:grpSpPr>
          <a:xfrm>
            <a:off x="272480" y="2765573"/>
            <a:ext cx="9436772" cy="1045707"/>
            <a:chOff x="272480" y="2765573"/>
            <a:chExt cx="9436772" cy="1045707"/>
          </a:xfrm>
        </p:grpSpPr>
        <p:sp>
          <p:nvSpPr>
            <p:cNvPr id="136" name="Rectangle 135"/>
            <p:cNvSpPr/>
            <p:nvPr/>
          </p:nvSpPr>
          <p:spPr>
            <a:xfrm>
              <a:off x="272480" y="3127500"/>
              <a:ext cx="9436772" cy="683780"/>
            </a:xfrm>
            <a:prstGeom prst="rect">
              <a:avLst/>
            </a:prstGeom>
            <a:solidFill>
              <a:srgbClr val="E6B9B8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407519" y="2765573"/>
              <a:ext cx="1849737" cy="369332"/>
            </a:xfrm>
            <a:prstGeom prst="rect">
              <a:avLst/>
            </a:prstGeom>
            <a:solidFill>
              <a:srgbClr val="E6B9B8">
                <a:alpha val="2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accent2">
                      <a:lumMod val="75000"/>
                    </a:schemeClr>
                  </a:solidFill>
                </a:rPr>
                <a:t>We need all of it !</a:t>
              </a:r>
              <a:endParaRPr lang="en-GB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2864768" y="1485319"/>
            <a:ext cx="6913488" cy="5212891"/>
            <a:chOff x="2864768" y="1485319"/>
            <a:chExt cx="6913488" cy="5212891"/>
          </a:xfrm>
        </p:grpSpPr>
        <p:sp>
          <p:nvSpPr>
            <p:cNvPr id="139" name="Rectangle 138"/>
            <p:cNvSpPr/>
            <p:nvPr/>
          </p:nvSpPr>
          <p:spPr>
            <a:xfrm>
              <a:off x="2864768" y="3982964"/>
              <a:ext cx="1759584" cy="719005"/>
            </a:xfrm>
            <a:prstGeom prst="rect">
              <a:avLst/>
            </a:prstGeom>
            <a:solidFill>
              <a:srgbClr val="D7E4BD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558919" y="1485319"/>
              <a:ext cx="2219337" cy="719005"/>
            </a:xfrm>
            <a:prstGeom prst="rect">
              <a:avLst/>
            </a:prstGeom>
            <a:solidFill>
              <a:srgbClr val="D7E4BD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2897224" y="5769321"/>
              <a:ext cx="1759584" cy="719005"/>
            </a:xfrm>
            <a:prstGeom prst="rect">
              <a:avLst/>
            </a:prstGeom>
            <a:solidFill>
              <a:srgbClr val="D7E4BD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7379468" y="6174990"/>
              <a:ext cx="2329784" cy="523220"/>
            </a:xfrm>
            <a:prstGeom prst="rect">
              <a:avLst/>
            </a:prstGeom>
            <a:solidFill>
              <a:srgbClr val="D7E4BD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accent3">
                      <a:lumMod val="50000"/>
                    </a:schemeClr>
                  </a:solidFill>
                </a:rPr>
                <a:t>The subjects for the new tubes development</a:t>
              </a:r>
              <a:endParaRPr lang="en-GB" sz="1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72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80" y="476672"/>
            <a:ext cx="4980247" cy="31422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" t="3477" r="1523"/>
          <a:stretch/>
        </p:blipFill>
        <p:spPr bwMode="auto">
          <a:xfrm>
            <a:off x="160241" y="3789040"/>
            <a:ext cx="5615634" cy="2448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104" y="3418949"/>
            <a:ext cx="3733800" cy="2736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9041" y="15007"/>
            <a:ext cx="6416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State of art: L-band 10 MW MBK klystrons for ILC. 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5405061" y="980728"/>
            <a:ext cx="4320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dirty="0" smtClean="0"/>
              <a:t>In terms of achieved efficiency at 10 MW peak RF power level, the existing MBK klystrons provides values very close to the 70%, as is specified in CLIC CDR.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 smtClean="0"/>
              <a:t>Minimizing the cost and increasing peak RF power still remain for CLIC as an important objective  towards TDR phase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91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2680" y="24540"/>
            <a:ext cx="7765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Extending technology: L-band 20 MW MBK klystron for CLIC. 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499187"/>
            <a:ext cx="4144975" cy="287487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7" y="3534688"/>
            <a:ext cx="304154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288704" y="3068960"/>
            <a:ext cx="144016" cy="43204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96" y="4581128"/>
            <a:ext cx="5731510" cy="1833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031" y="2298559"/>
            <a:ext cx="3165239" cy="2307143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TextBox 5"/>
          <p:cNvSpPr txBox="1"/>
          <p:nvPr/>
        </p:nvSpPr>
        <p:spPr>
          <a:xfrm>
            <a:off x="4721377" y="754156"/>
            <a:ext cx="4856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sz="1600" dirty="0" smtClean="0"/>
              <a:t>We made a study which indicates that the scaling of existing tubes down in frequency may end up in rather powerful (&gt;20 MW) and efficient (&gt;70%) MBK.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sz="1600" dirty="0" smtClean="0"/>
              <a:t>Currently we are in process of preparing “call for tender” for fabrication of such a tube.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0164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687835"/>
            <a:ext cx="3437434" cy="2022976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88" y="580135"/>
            <a:ext cx="5447030" cy="2238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13040" y="24540"/>
            <a:ext cx="437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What else people are working at?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6" y="3039944"/>
            <a:ext cx="4076639" cy="263408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41"/>
          <a:stretch/>
        </p:blipFill>
        <p:spPr>
          <a:xfrm>
            <a:off x="4388094" y="2941620"/>
            <a:ext cx="3211798" cy="23408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32221" y="3012034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ABK (CCR)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60512" y="3281042"/>
            <a:ext cx="1188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SBK (SLAC)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640632" y="395469"/>
            <a:ext cx="2212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Cluster X-band (SLAC)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77135" y="486205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Super MBK (KEK)</a:t>
            </a:r>
            <a:endParaRPr lang="en-GB" dirty="0"/>
          </a:p>
        </p:txBody>
      </p:sp>
      <p:pic>
        <p:nvPicPr>
          <p:cNvPr id="11" name="Picture 10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95"/>
          <a:stretch/>
        </p:blipFill>
        <p:spPr>
          <a:xfrm>
            <a:off x="7599892" y="3039944"/>
            <a:ext cx="2018934" cy="17131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06163" y="2827368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PBGK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6"/>
          <a:stretch/>
        </p:blipFill>
        <p:spPr>
          <a:xfrm>
            <a:off x="7818168" y="4789703"/>
            <a:ext cx="1964832" cy="121854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50509" y="5947883"/>
            <a:ext cx="635565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None of them have clear advantages compared to the existing MBK technology.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240086" y="5270731"/>
            <a:ext cx="35780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u="sng" dirty="0">
                <a:hlinkClick r:id="rId8"/>
              </a:rPr>
              <a:t>http://</a:t>
            </a:r>
            <a:r>
              <a:rPr lang="en-GB" sz="1000" u="sng" dirty="0" smtClean="0">
                <a:hlinkClick r:id="rId8"/>
              </a:rPr>
              <a:t>www.osti.gov/bridge/servlets/purl/1045838/1045838.pdf</a:t>
            </a:r>
            <a:endParaRPr lang="en-GB" sz="1000" dirty="0"/>
          </a:p>
        </p:txBody>
      </p:sp>
      <p:sp>
        <p:nvSpPr>
          <p:cNvPr id="16" name="Rectangle 15"/>
          <p:cNvSpPr/>
          <p:nvPr/>
        </p:nvSpPr>
        <p:spPr>
          <a:xfrm>
            <a:off x="203520" y="5674026"/>
            <a:ext cx="39886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u="sng" dirty="0">
                <a:hlinkClick r:id="rId9"/>
              </a:rPr>
              <a:t>http://</a:t>
            </a:r>
            <a:r>
              <a:rPr lang="en-GB" sz="1000" u="sng" dirty="0" smtClean="0">
                <a:hlinkClick r:id="rId9"/>
              </a:rPr>
              <a:t>accelconf.web.cern.ch/accelconf/IPAC10/papers/thpeb066.pdf</a:t>
            </a:r>
            <a:endParaRPr lang="en-GB" sz="1000" dirty="0"/>
          </a:p>
        </p:txBody>
      </p:sp>
      <p:sp>
        <p:nvSpPr>
          <p:cNvPr id="17" name="Rectangle 16"/>
          <p:cNvSpPr/>
          <p:nvPr/>
        </p:nvSpPr>
        <p:spPr>
          <a:xfrm>
            <a:off x="5488484" y="2695399"/>
            <a:ext cx="39886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u="sng" dirty="0">
                <a:hlinkClick r:id="rId10"/>
              </a:rPr>
              <a:t>http://accelconf.web.cern.ch/accelconf/pac2009/papers/tu5pfp093.pdf</a:t>
            </a:r>
            <a:endParaRPr lang="en-GB" sz="1000" dirty="0"/>
          </a:p>
        </p:txBody>
      </p:sp>
      <p:sp>
        <p:nvSpPr>
          <p:cNvPr id="18" name="Rectangle 17"/>
          <p:cNvSpPr/>
          <p:nvPr/>
        </p:nvSpPr>
        <p:spPr>
          <a:xfrm>
            <a:off x="195137" y="2765813"/>
            <a:ext cx="36928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u="sng" dirty="0">
                <a:hlinkClick r:id="rId11"/>
              </a:rPr>
              <a:t>http://indico.cern.ch/confRegistrantsDisplay.py/list?confId=204269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18668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36" y="470188"/>
            <a:ext cx="5284136" cy="2928615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3645024"/>
            <a:ext cx="5705536" cy="2376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17029" y="116632"/>
            <a:ext cx="3008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New cathode topology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5672236" y="1484784"/>
            <a:ext cx="40889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multiple beam guns with two stages of compression opens a wide range of opportunities. Even existing MBK designs can be improved in terms of peak power, beam voltage, efficiency and life time.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728864" y="6093296"/>
            <a:ext cx="3961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u="sng" dirty="0">
                <a:hlinkClick r:id="rId4"/>
              </a:rPr>
              <a:t>http://ieeexplore.ieee.org/stamp/stamp.jsp?tp=&amp;arnumber=5452975</a:t>
            </a:r>
            <a:endParaRPr lang="en-GB" sz="1000" dirty="0"/>
          </a:p>
        </p:txBody>
      </p:sp>
      <p:sp>
        <p:nvSpPr>
          <p:cNvPr id="7" name="Rectangle 6"/>
          <p:cNvSpPr/>
          <p:nvPr/>
        </p:nvSpPr>
        <p:spPr>
          <a:xfrm>
            <a:off x="1064568" y="3275692"/>
            <a:ext cx="3961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u="sng" dirty="0">
                <a:hlinkClick r:id="rId5"/>
              </a:rPr>
              <a:t>http://ieeexplore.ieee.org/stamp/stamp.jsp?tp=&amp;arnumber=4283375</a:t>
            </a:r>
            <a:endParaRPr lang="en-GB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11" y="3697299"/>
            <a:ext cx="295465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06777" y="694437"/>
            <a:ext cx="347775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Doubly Convergent Multiple-Beam Electron Guns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95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980727"/>
            <a:ext cx="5372100" cy="1936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163" y="692696"/>
            <a:ext cx="5532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Planar MBK with ‘pencil’ beams. Build and tested in 1961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20179" y="2916842"/>
            <a:ext cx="42767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u="sng" dirty="0">
                <a:hlinkClick r:id="rId3"/>
              </a:rPr>
              <a:t>http://ieeexplore.ieee.org/stamp/stamp.jsp?tp=&amp;arnumber=1473207&amp;tag=1</a:t>
            </a:r>
            <a:endParaRPr lang="en-GB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2074574" y="86409"/>
            <a:ext cx="7573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Planar RF topology combined with </a:t>
            </a:r>
            <a:r>
              <a:rPr lang="en-GB" sz="2400" dirty="0"/>
              <a:t>d</a:t>
            </a:r>
            <a:r>
              <a:rPr lang="en-GB" sz="2400" dirty="0" smtClean="0"/>
              <a:t>oubly convergent gun.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192163" y="692696"/>
            <a:ext cx="5452417" cy="247036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8" r="1"/>
          <a:stretch/>
        </p:blipFill>
        <p:spPr>
          <a:xfrm>
            <a:off x="274980" y="3186030"/>
            <a:ext cx="3443943" cy="1450314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175" y="4106661"/>
            <a:ext cx="5731510" cy="20472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716444" y="744767"/>
            <a:ext cx="393167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dirty="0" smtClean="0"/>
              <a:t>New guns with double compression, being combined with planar technology might be an attractive solution. It allows integration of the individual (for each beam) drift channels.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 smtClean="0"/>
              <a:t>The </a:t>
            </a:r>
            <a:r>
              <a:rPr lang="en-GB" dirty="0"/>
              <a:t>use of this technology naturally suggests application of PPM </a:t>
            </a:r>
            <a:r>
              <a:rPr lang="en-GB" dirty="0" smtClean="0"/>
              <a:t>focusing and </a:t>
            </a:r>
            <a:r>
              <a:rPr lang="en-GB" dirty="0"/>
              <a:t>relatively ‘simple’ fabrication </a:t>
            </a:r>
            <a:r>
              <a:rPr lang="en-GB" dirty="0" smtClean="0"/>
              <a:t>processes, thus substantial cost reduction: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1910259" y="4636344"/>
            <a:ext cx="2016224" cy="1961008"/>
            <a:chOff x="1726458" y="4636344"/>
            <a:chExt cx="2016224" cy="196100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086"/>
            <a:stretch/>
          </p:blipFill>
          <p:spPr>
            <a:xfrm>
              <a:off x="1726458" y="4636344"/>
              <a:ext cx="1924054" cy="1961008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310634" y="4725144"/>
              <a:ext cx="432048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72"/>
          <a:stretch/>
        </p:blipFill>
        <p:spPr>
          <a:xfrm>
            <a:off x="117798" y="4869160"/>
            <a:ext cx="1792461" cy="13834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03856" y="3937223"/>
            <a:ext cx="1240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ILC–type MBK</a:t>
            </a:r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329264" y="3935734"/>
            <a:ext cx="1034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</a:t>
            </a:r>
            <a:r>
              <a:rPr lang="en-GB" sz="1400" dirty="0" smtClean="0"/>
              <a:t>lanar MBK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3180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20" y="153160"/>
            <a:ext cx="4968552" cy="349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38" y="3645024"/>
            <a:ext cx="4275382" cy="271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660" y="3717909"/>
            <a:ext cx="4426764" cy="273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972584"/>
            <a:ext cx="4067820" cy="216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36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3210</TotalTime>
  <Words>962</Words>
  <Application>Microsoft Office PowerPoint</Application>
  <PresentationFormat>A4 Paper (210x297 mm)</PresentationFormat>
  <Paragraphs>143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syratche</dc:creator>
  <cp:lastModifiedBy>syratche</cp:lastModifiedBy>
  <cp:revision>61</cp:revision>
  <cp:lastPrinted>2013-06-14T13:33:43Z</cp:lastPrinted>
  <dcterms:created xsi:type="dcterms:W3CDTF">2013-06-12T08:51:54Z</dcterms:created>
  <dcterms:modified xsi:type="dcterms:W3CDTF">2013-06-14T14:22:01Z</dcterms:modified>
</cp:coreProperties>
</file>