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73" r:id="rId3"/>
    <p:sldId id="374" r:id="rId4"/>
    <p:sldId id="352" r:id="rId5"/>
    <p:sldId id="353" r:id="rId6"/>
    <p:sldId id="354" r:id="rId7"/>
    <p:sldId id="375" r:id="rId8"/>
    <p:sldId id="376" r:id="rId9"/>
    <p:sldId id="378" r:id="rId10"/>
    <p:sldId id="357" r:id="rId11"/>
    <p:sldId id="359" r:id="rId12"/>
    <p:sldId id="360" r:id="rId13"/>
    <p:sldId id="379" r:id="rId14"/>
    <p:sldId id="380" r:id="rId15"/>
    <p:sldId id="381" r:id="rId16"/>
    <p:sldId id="384" r:id="rId17"/>
    <p:sldId id="382" r:id="rId18"/>
    <p:sldId id="383" r:id="rId19"/>
    <p:sldId id="3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0099"/>
    <a:srgbClr val="0000FF"/>
    <a:srgbClr val="CC0099"/>
    <a:srgbClr val="9900CC"/>
    <a:srgbClr val="DDDDDD"/>
    <a:srgbClr val="0066FF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827" autoAdjust="0"/>
    <p:restoredTop sz="86380" autoAdjust="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01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5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files.esrf.fr\groupshare\MACH\RF\NewTransmitter\Simulation%20coeur%20de%20tour%20ELTA\test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Circulator load power for 1 module OFF and SWR = 3.7 (SAT / 5th SSA, June 2013)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xVal>
            <c:numRef>
              <c:f>'VSWR 3,7 - 1HPA Off'!$A$6:$A$18</c:f>
              <c:numCache>
                <c:formatCode>General</c:formatCode>
                <c:ptCount val="13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</c:numCache>
            </c:numRef>
          </c:xVal>
          <c:yVal>
            <c:numRef>
              <c:f>'VSWR 3,7 - 1HPA Off'!$H$6:$H$18</c:f>
              <c:numCache>
                <c:formatCode>General</c:formatCode>
                <c:ptCount val="13"/>
                <c:pt idx="0">
                  <c:v>305</c:v>
                </c:pt>
                <c:pt idx="1">
                  <c:v>115</c:v>
                </c:pt>
                <c:pt idx="2">
                  <c:v>32</c:v>
                </c:pt>
                <c:pt idx="3">
                  <c:v>113</c:v>
                </c:pt>
                <c:pt idx="4">
                  <c:v>357</c:v>
                </c:pt>
                <c:pt idx="5">
                  <c:v>685</c:v>
                </c:pt>
                <c:pt idx="6">
                  <c:v>962</c:v>
                </c:pt>
                <c:pt idx="7">
                  <c:v>1129</c:v>
                </c:pt>
                <c:pt idx="8">
                  <c:v>1157</c:v>
                </c:pt>
                <c:pt idx="9">
                  <c:v>1042</c:v>
                </c:pt>
                <c:pt idx="10">
                  <c:v>801</c:v>
                </c:pt>
                <c:pt idx="11">
                  <c:v>551</c:v>
                </c:pt>
                <c:pt idx="12">
                  <c:v>314</c:v>
                </c:pt>
              </c:numCache>
            </c:numRef>
          </c:yVal>
          <c:smooth val="1"/>
        </c:ser>
        <c:axId val="94966144"/>
        <c:axId val="95122944"/>
      </c:scatterChart>
      <c:valAx>
        <c:axId val="94966144"/>
        <c:scaling>
          <c:orientation val="minMax"/>
          <c:max val="360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Phase of reflected wave [deg]</a:t>
                </a:r>
              </a:p>
            </c:rich>
          </c:tx>
          <c:layout/>
        </c:title>
        <c:numFmt formatCode="General" sourceLinked="1"/>
        <c:tickLblPos val="nextTo"/>
        <c:crossAx val="95122944"/>
        <c:crosses val="autoZero"/>
        <c:crossBetween val="midCat"/>
        <c:majorUnit val="45"/>
      </c:valAx>
      <c:valAx>
        <c:axId val="95122944"/>
        <c:scaling>
          <c:orientation val="minMax"/>
          <c:max val="12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Load power [W]</a:t>
                </a:r>
              </a:p>
            </c:rich>
          </c:tx>
          <c:layout/>
        </c:title>
        <c:numFmt formatCode="General" sourceLinked="1"/>
        <c:tickLblPos val="nextTo"/>
        <c:crossAx val="94966144"/>
        <c:crosses val="autoZero"/>
        <c:crossBetween val="midCat"/>
      </c:valAx>
      <c:spPr>
        <a:ln w="9525">
          <a:solidFill>
            <a:srgbClr val="000000"/>
          </a:solidFill>
        </a:ln>
      </c:spPr>
    </c:plotArea>
    <c:plotVisOnly val="1"/>
  </c:chart>
  <c:spPr>
    <a:solidFill>
      <a:srgbClr val="FFFFFF"/>
    </a:solidFill>
    <a:ln>
      <a:solidFill>
        <a:schemeClr val="tx1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4B6459-95EF-4FE5-9BB5-F4D53ECC3BD0}" type="datetimeFigureOut">
              <a:rPr lang="en-GB"/>
              <a:pPr>
                <a:defRPr/>
              </a:pPr>
              <a:t>17/06/2013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AC9988-DE7D-47A2-84CF-8CD0BA8AE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4F0DB9-308C-482C-BE18-FB5CF1481549}" type="datetimeFigureOut">
              <a:rPr lang="en-GB"/>
              <a:pPr>
                <a:defRPr/>
              </a:pPr>
              <a:t>17/06/2013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4D55EC-18AB-4D30-AD1B-523E76AE20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55EC-18AB-4D30-AD1B-523E76AE202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442BD-77A5-4127-AD94-32D62BB2044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40D4B-B1AB-4330-B3B8-59B96BD4DAC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2843808" y="6597650"/>
            <a:ext cx="2016224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F8BF3-D5CE-450E-A1C2-3990F419CE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220072" y="6597650"/>
            <a:ext cx="3455616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J. Jacob:  SSA Implementation &amp; Development at ESRF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defRPr>
            </a:lvl1pPr>
            <a:lvl2pPr>
              <a:defRPr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defRPr>
            </a:lvl2pPr>
            <a:lvl3pPr>
              <a:defRPr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defRPr>
            </a:lvl3pPr>
            <a:lvl4pPr>
              <a:defRPr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defRPr>
            </a:lvl4pPr>
            <a:lvl5pPr>
              <a:defRPr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8CC8-D500-4AD8-9AB1-5FAB0020DC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FAB1-6A43-40D4-8CCB-F712E2854C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A54E-99D9-4002-9CDC-CAC7057ECB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842518" y="6597650"/>
            <a:ext cx="2017514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220072" y="6597650"/>
            <a:ext cx="3455617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 smtClean="0"/>
              <a:t>J. Jacob:  SSA Implementation &amp; Development at ESRF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E2A9-985F-4186-A849-43FA5D4A58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04056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04056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E374-603C-4064-A724-9F546AEAD3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l"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2F4E-92E0-49AC-9E72-9F604391ED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328F-0166-46A9-8104-DE3B549B0C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843808" y="6597650"/>
            <a:ext cx="2089001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220072" y="6597650"/>
            <a:ext cx="3455617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57C55-DB11-447B-B097-F1F223BCF8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2843808" y="6597650"/>
            <a:ext cx="2089001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220072" y="6597650"/>
            <a:ext cx="3455617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648072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10C0-3DE1-4FD4-8975-5096DA5D91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FC1A-2285-4553-8754-286A2B1239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635375" y="6597650"/>
            <a:ext cx="1441450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24525" y="6597650"/>
            <a:ext cx="2951163" cy="2603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SRF_bluesilver_nextpag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1275" y="6597650"/>
            <a:ext cx="144145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0788" y="6597650"/>
            <a:ext cx="23749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97650"/>
            <a:ext cx="37147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C1C21-F958-48D3-BEAE-7B885554B7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Symbol" pitchFamily="18" charset="2"/>
        <a:buChar char="à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wmf"/><Relationship Id="rId7" Type="http://schemas.openxmlformats.org/officeDocument/2006/relationships/image" Target="../media/image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jpeg"/><Relationship Id="rId7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wmf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 descr="ESRF_bluesilver_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356100" y="1484784"/>
            <a:ext cx="4176340" cy="3384376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Implementation of high power RF Solid State Amplifiers (SSAs) &amp; development of innovative concepts at the ESRF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900" b="1" dirty="0" smtClean="0"/>
              <a:t>Jörn Jacob, Jean-Maurice Mercier &amp;  Michel Langlois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900" b="1" dirty="0" smtClean="0"/>
              <a:t>ESRF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923928" y="692696"/>
            <a:ext cx="5220072" cy="504056"/>
          </a:xfrm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rgbClr val="002060"/>
                </a:solidFill>
              </a:rPr>
              <a:t>TIARA Workshop on RF Power Generation Uppsala, 17-19 June 2013</a:t>
            </a:r>
            <a:endParaRPr lang="en-GB" sz="1800" i="1" dirty="0">
              <a:solidFill>
                <a:srgbClr val="002060"/>
              </a:solidFill>
            </a:endParaRPr>
          </a:p>
        </p:txBody>
      </p:sp>
      <p:sp>
        <p:nvSpPr>
          <p:cNvPr id="19" name="Subtitle 8"/>
          <p:cNvSpPr txBox="1">
            <a:spLocks/>
          </p:cNvSpPr>
          <p:nvPr/>
        </p:nvSpPr>
        <p:spPr>
          <a:xfrm>
            <a:off x="4355976" y="4797152"/>
            <a:ext cx="4608512" cy="151216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  <a:cs typeface="+mn-cs"/>
              </a:rPr>
              <a:t>7 x 150 kW – 352 MHz SSAs from industry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  <a:cs typeface="+mn-cs"/>
              </a:rPr>
              <a:t>In house development of SSAs using cavity combiners </a:t>
            </a:r>
          </a:p>
          <a:p>
            <a:pPr marL="266700" indent="-2667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  <a:cs typeface="+mn-cs"/>
              </a:rPr>
              <a:t>In house development of fully planar RF modules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GB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5366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92150"/>
            <a:ext cx="35099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250825" y="3213100"/>
            <a:ext cx="792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[ELTA]</a:t>
            </a:r>
            <a:endParaRPr lang="en-GB" sz="1600" i="1"/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4D48C7-D1E2-467F-8557-FCF67635C748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J. Jacob:  SSA Implementation &amp; Development at ESRF</a:t>
            </a:r>
            <a:endParaRPr lang="en-GB" dirty="0"/>
          </a:p>
        </p:txBody>
      </p:sp>
      <p:pic>
        <p:nvPicPr>
          <p:cNvPr id="13" name="Picture 20" descr="Cavity_Design_Report_FP7_WP13_im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Cavity_Design_Report_FP7_WP13_img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  <p:pic>
        <p:nvPicPr>
          <p:cNvPr id="10244" name="Picture 4" descr="P:\MACH\RF\Photothèque\SS amplifiers\CRISP 10kW\10kW-Proto#1_resized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624247"/>
            <a:ext cx="2592288" cy="25410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2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jacob\Documents\CONFERENCES\IPAC'11\MOPC005 - SSA\ELTApa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61311" y="1959769"/>
            <a:ext cx="2895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431800"/>
          </a:xfrm>
        </p:spPr>
        <p:txBody>
          <a:bodyPr/>
          <a:lstStyle/>
          <a:p>
            <a:r>
              <a:rPr lang="en-US" sz="2400" b="1" dirty="0" smtClean="0"/>
              <a:t>Test results under specified extreme conditions (3)</a:t>
            </a:r>
            <a:endParaRPr lang="en-GB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925" y="1270273"/>
            <a:ext cx="8929563" cy="5399087"/>
          </a:xfrm>
        </p:spPr>
        <p:txBody>
          <a:bodyPr>
            <a:normAutofit fontScale="55000" lnSpcReduction="20000"/>
          </a:bodyPr>
          <a:lstStyle/>
          <a:p>
            <a:pPr marL="176213" indent="-1762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/>
              <a:t>Operation with up to 6 RF modules OFF (tested in 2011 on batch1)</a:t>
            </a:r>
          </a:p>
          <a:p>
            <a:pPr marL="623888" lvl="1" indent="-263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tabLst>
                <a:tab pos="7261225" algn="r"/>
              </a:tabLst>
              <a:defRPr/>
            </a:pPr>
            <a:r>
              <a:rPr lang="en-US" dirty="0" smtClean="0">
                <a:solidFill>
                  <a:srgbClr val="336600"/>
                </a:solidFill>
              </a:rPr>
              <a:t>On matched load: 150 kW obtained without problem (slightly higher drive)	OK</a:t>
            </a:r>
          </a:p>
          <a:p>
            <a:pPr marL="623888" lvl="1" indent="-263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tabLst>
                <a:tab pos="7261225" algn="r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But with SWR = 3.7 (</a:t>
            </a:r>
            <a:r>
              <a:rPr lang="en-US" dirty="0" err="1" smtClean="0">
                <a:solidFill>
                  <a:srgbClr val="FF0000"/>
                </a:solidFill>
              </a:rPr>
              <a:t>RePw</a:t>
            </a:r>
            <a:r>
              <a:rPr lang="en-US" dirty="0" smtClean="0">
                <a:solidFill>
                  <a:srgbClr val="FF0000"/>
                </a:solidFill>
              </a:rPr>
              <a:t> = 50 kW)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 Arcing at output of passive modules!</a:t>
            </a:r>
          </a:p>
          <a:p>
            <a:pPr marL="976313" lvl="1" indent="-263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®"/>
              <a:tabLst>
                <a:tab pos="7261225" algn="r"/>
              </a:tabLst>
              <a:defRPr/>
            </a:pPr>
            <a:r>
              <a:rPr lang="en-US" b="1" dirty="0" smtClean="0"/>
              <a:t>Up to 1700 W reverse power  </a:t>
            </a:r>
            <a:r>
              <a:rPr lang="en-US" dirty="0" smtClean="0"/>
              <a:t>on the circulator loads of passive modules</a:t>
            </a:r>
          </a:p>
          <a:p>
            <a:pPr marL="976313" lvl="1" indent="-263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®"/>
              <a:tabLst>
                <a:tab pos="7261225" algn="r"/>
              </a:tabLst>
              <a:defRPr/>
            </a:pPr>
            <a:r>
              <a:rPr lang="en-US" dirty="0" smtClean="0"/>
              <a:t>Destruction of load circuit, arcing propagating along cable towards combiner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7261225" algn="r"/>
              </a:tabLst>
              <a:defRPr/>
            </a:pPr>
            <a:endParaRPr lang="en-US" dirty="0" smtClean="0"/>
          </a:p>
          <a:p>
            <a:pPr marL="176213" indent="-1762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7261225" algn="r"/>
              </a:tabLst>
              <a:defRPr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66FF"/>
                </a:solidFill>
              </a:rPr>
              <a:t>Solutions for batch 1 on the booster: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7261225" algn="r"/>
              </a:tabLst>
              <a:defRPr/>
            </a:pPr>
            <a:r>
              <a:rPr lang="en-US" dirty="0" smtClean="0">
                <a:solidFill>
                  <a:srgbClr val="0066FF"/>
                </a:solidFill>
              </a:rPr>
              <a:t>Booster in pulsed operation </a:t>
            </a:r>
            <a:r>
              <a:rPr lang="en-US" dirty="0" smtClean="0">
                <a:solidFill>
                  <a:srgbClr val="0066FF"/>
                </a:solidFill>
                <a:sym typeface="Symbol"/>
              </a:rPr>
              <a:t> no overheating     OK 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7261225" algn="r"/>
              </a:tabLst>
              <a:defRPr/>
            </a:pPr>
            <a:endParaRPr lang="en-US" dirty="0" smtClean="0">
              <a:solidFill>
                <a:srgbClr val="336600"/>
              </a:solidFill>
            </a:endParaRPr>
          </a:p>
          <a:p>
            <a:pPr marL="176213" indent="-1762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7261225" algn="r"/>
              </a:tabLst>
              <a:defRPr/>
            </a:pPr>
            <a:r>
              <a:rPr lang="en-US" dirty="0" smtClean="0">
                <a:solidFill>
                  <a:srgbClr val="336600"/>
                </a:solidFill>
              </a:rPr>
              <a:t>	</a:t>
            </a:r>
            <a:r>
              <a:rPr lang="en-US" b="1" dirty="0" smtClean="0">
                <a:solidFill>
                  <a:srgbClr val="336600"/>
                </a:solidFill>
              </a:rPr>
              <a:t>Solutions for batch 2 for the storage ring:</a:t>
            </a:r>
            <a:r>
              <a:rPr lang="en-US" dirty="0" smtClean="0">
                <a:solidFill>
                  <a:srgbClr val="336600"/>
                </a:solidFill>
                <a:sym typeface="Symbol"/>
              </a:rPr>
              <a:t>	</a:t>
            </a:r>
          </a:p>
          <a:p>
            <a:pPr marL="542925" lvl="1" indent="-2619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8516938" algn="r"/>
              </a:tabLst>
              <a:defRPr/>
            </a:pPr>
            <a:r>
              <a:rPr lang="en-US" dirty="0" smtClean="0">
                <a:solidFill>
                  <a:srgbClr val="CC0099"/>
                </a:solidFill>
                <a:sym typeface="Symbol"/>
              </a:rPr>
              <a:t>150 kW power circulator and load at SSA output 	not retained by ELTA</a:t>
            </a:r>
          </a:p>
          <a:p>
            <a:pPr marL="542925" lvl="1" indent="-2619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8516938" algn="r"/>
              </a:tabLst>
              <a:defRPr/>
            </a:pPr>
            <a:r>
              <a:rPr lang="en-US" dirty="0" smtClean="0">
                <a:solidFill>
                  <a:srgbClr val="336600"/>
                </a:solidFill>
                <a:sym typeface="Symbol"/>
              </a:rPr>
              <a:t>Replace 800 W loads by 1200 W loads (also for booster spares)	implemented on batch 2</a:t>
            </a:r>
          </a:p>
          <a:p>
            <a:pPr marL="542925" lvl="1" indent="-2619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  <a:tabLst>
                <a:tab pos="8516938" algn="r"/>
              </a:tabLst>
              <a:defRPr/>
            </a:pPr>
            <a:r>
              <a:rPr lang="en-US" dirty="0" smtClean="0">
                <a:solidFill>
                  <a:srgbClr val="336600"/>
                </a:solidFill>
                <a:sym typeface="Symbol"/>
              </a:rPr>
              <a:t>Optimum phase between 1</a:t>
            </a:r>
            <a:r>
              <a:rPr lang="en-US" baseline="30000" dirty="0" smtClean="0">
                <a:solidFill>
                  <a:srgbClr val="336600"/>
                </a:solidFill>
                <a:sym typeface="Symbol"/>
              </a:rPr>
              <a:t>st</a:t>
            </a:r>
            <a:r>
              <a:rPr lang="en-US" dirty="0" smtClean="0">
                <a:solidFill>
                  <a:srgbClr val="336600"/>
                </a:solidFill>
                <a:sym typeface="Symbol"/>
              </a:rPr>
              <a:t> (6kW) and 2</a:t>
            </a:r>
            <a:r>
              <a:rPr lang="en-US" baseline="30000" dirty="0" smtClean="0">
                <a:solidFill>
                  <a:srgbClr val="336600"/>
                </a:solidFill>
                <a:sym typeface="Symbol"/>
              </a:rPr>
              <a:t>nd</a:t>
            </a:r>
            <a:r>
              <a:rPr lang="en-US" dirty="0" smtClean="0">
                <a:solidFill>
                  <a:srgbClr val="336600"/>
                </a:solidFill>
                <a:sym typeface="Symbol"/>
              </a:rPr>
              <a:t> (50 kW) combiners 	 implemented on batch 2</a:t>
            </a:r>
          </a:p>
          <a:p>
            <a:pPr marL="542925" lvl="1" indent="-2619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  <a:tabLst>
                <a:tab pos="8516938" algn="r"/>
              </a:tabLst>
              <a:defRPr/>
            </a:pPr>
            <a:r>
              <a:rPr lang="en-US" dirty="0" smtClean="0">
                <a:solidFill>
                  <a:srgbClr val="336600"/>
                </a:solidFill>
                <a:sym typeface="Symbol"/>
              </a:rPr>
              <a:t>Additional interlock: </a:t>
            </a:r>
            <a:r>
              <a:rPr lang="en-US" dirty="0" err="1" smtClean="0">
                <a:solidFill>
                  <a:srgbClr val="336600"/>
                </a:solidFill>
                <a:sym typeface="Symbol"/>
              </a:rPr>
              <a:t>P</a:t>
            </a:r>
            <a:r>
              <a:rPr lang="en-US" baseline="-25000" dirty="0" err="1" smtClean="0">
                <a:solidFill>
                  <a:srgbClr val="336600"/>
                </a:solidFill>
                <a:sym typeface="Symbol"/>
              </a:rPr>
              <a:t>reverse</a:t>
            </a:r>
            <a:r>
              <a:rPr lang="en-US" dirty="0" smtClean="0">
                <a:solidFill>
                  <a:srgbClr val="336600"/>
                </a:solidFill>
                <a:sym typeface="Symbol"/>
              </a:rPr>
              <a:t> &lt; 3.5 kW at output of 1</a:t>
            </a:r>
            <a:r>
              <a:rPr lang="en-US" baseline="30000" dirty="0" smtClean="0">
                <a:solidFill>
                  <a:srgbClr val="336600"/>
                </a:solidFill>
                <a:sym typeface="Symbol"/>
              </a:rPr>
              <a:t>st</a:t>
            </a:r>
            <a:r>
              <a:rPr lang="en-US" dirty="0" smtClean="0">
                <a:solidFill>
                  <a:srgbClr val="336600"/>
                </a:solidFill>
                <a:sym typeface="Symbol"/>
              </a:rPr>
              <a:t> x8-combiner	 implemented on batch 2</a:t>
            </a:r>
          </a:p>
          <a:p>
            <a:pPr marL="542925" lvl="1" indent="-2619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3"/>
              <a:tabLst>
                <a:tab pos="8516938" algn="r"/>
              </a:tabLst>
              <a:defRPr/>
            </a:pPr>
            <a:r>
              <a:rPr lang="en-US" dirty="0" smtClean="0">
                <a:solidFill>
                  <a:srgbClr val="336600"/>
                </a:solidFill>
                <a:sym typeface="Symbol"/>
              </a:rPr>
              <a:t>Flame retardant RF cables between RF modules and 1</a:t>
            </a:r>
            <a:r>
              <a:rPr lang="en-US" baseline="30000" dirty="0" smtClean="0">
                <a:solidFill>
                  <a:srgbClr val="336600"/>
                </a:solidFill>
                <a:sym typeface="Symbol"/>
              </a:rPr>
              <a:t>st</a:t>
            </a:r>
            <a:r>
              <a:rPr lang="en-US" dirty="0" smtClean="0">
                <a:solidFill>
                  <a:srgbClr val="336600"/>
                </a:solidFill>
                <a:sym typeface="Symbol"/>
              </a:rPr>
              <a:t> combiner	 implemented on batch 2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Þ"/>
              <a:tabLst>
                <a:tab pos="7358063" algn="r"/>
                <a:tab pos="7623175" algn="r"/>
              </a:tabLst>
              <a:defRPr/>
            </a:pPr>
            <a:r>
              <a:rPr lang="en-US" sz="3400" dirty="0" smtClean="0">
                <a:solidFill>
                  <a:srgbClr val="C00000"/>
                </a:solidFill>
                <a:sym typeface="Symbol"/>
              </a:rPr>
              <a:t>Delivery of batch 2 delayed by 1 to 1.5 years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7703B-3C76-4F08-9D51-2609905FDA6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25990" y="2608560"/>
            <a:ext cx="15541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7452320" y="2132856"/>
            <a:ext cx="504056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0" descr="Cavity_Design_Report_FP7_WP13_img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Cavity_Design_Report_FP7_WP13_img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360362"/>
          </a:xfrm>
        </p:spPr>
        <p:txBody>
          <a:bodyPr/>
          <a:lstStyle/>
          <a:p>
            <a:r>
              <a:rPr lang="en-US" sz="2000" dirty="0" smtClean="0"/>
              <a:t>Adjustment of phase between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and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 8x-Combiner stages</a:t>
            </a:r>
            <a:endParaRPr lang="en-GB" sz="2000" dirty="0" smtClean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4744"/>
            <a:ext cx="3808413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455738"/>
            <a:ext cx="3887788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115616" y="2205434"/>
            <a:ext cx="433387" cy="7143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179388" y="580548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DF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: proposed by SOLEIL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703" name="TextBox 15"/>
          <p:cNvSpPr txBox="1">
            <a:spLocks noChangeArrowheads="1"/>
          </p:cNvSpPr>
          <p:nvPr/>
        </p:nvSpPr>
        <p:spPr bwMode="auto">
          <a:xfrm rot="-642479">
            <a:off x="935038" y="2135188"/>
            <a:ext cx="847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DF</a:t>
            </a:r>
            <a:r>
              <a:rPr lang="en-US" sz="2400" b="1" baseline="-25000" dirty="0">
                <a:solidFill>
                  <a:srgbClr val="FF0000"/>
                </a:solidFill>
              </a:rPr>
              <a:t>L</a:t>
            </a:r>
            <a:endParaRPr lang="en-GB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29704" name="TextBox 17"/>
          <p:cNvSpPr txBox="1">
            <a:spLocks noChangeArrowheads="1"/>
          </p:cNvSpPr>
          <p:nvPr/>
        </p:nvSpPr>
        <p:spPr bwMode="auto">
          <a:xfrm>
            <a:off x="6156325" y="1539875"/>
            <a:ext cx="2808288" cy="1168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36600"/>
                </a:solidFill>
              </a:rPr>
              <a:t>1 module OFF experiences: </a:t>
            </a:r>
          </a:p>
          <a:p>
            <a:r>
              <a:rPr lang="en-US" sz="1400" b="1">
                <a:solidFill>
                  <a:srgbClr val="336600"/>
                </a:solidFill>
              </a:rPr>
              <a:t>High P</a:t>
            </a:r>
            <a:r>
              <a:rPr lang="en-US" sz="1400" b="1" baseline="-25000">
                <a:solidFill>
                  <a:srgbClr val="336600"/>
                </a:solidFill>
              </a:rPr>
              <a:t>reverse</a:t>
            </a:r>
            <a:r>
              <a:rPr lang="en-US" sz="1400" b="1">
                <a:solidFill>
                  <a:srgbClr val="336600"/>
                </a:solidFill>
              </a:rPr>
              <a:t>  </a:t>
            </a:r>
            <a:r>
              <a:rPr lang="en-US" sz="1400">
                <a:solidFill>
                  <a:srgbClr val="336600"/>
                </a:solidFill>
              </a:rPr>
              <a:t>coming from other modules </a:t>
            </a:r>
            <a:r>
              <a:rPr lang="en-US" sz="1400">
                <a:solidFill>
                  <a:srgbClr val="336600"/>
                </a:solidFill>
                <a:sym typeface="Symbol" pitchFamily="18" charset="2"/>
              </a:rPr>
              <a:t></a:t>
            </a:r>
            <a:r>
              <a:rPr lang="en-US" sz="1400">
                <a:solidFill>
                  <a:srgbClr val="336600"/>
                </a:solidFill>
              </a:rPr>
              <a:t> interference between 7 neighbours of same combiner and power from other combiners</a:t>
            </a:r>
            <a:endParaRPr lang="en-GB" sz="1400">
              <a:solidFill>
                <a:srgbClr val="336600"/>
              </a:solidFill>
            </a:endParaRPr>
          </a:p>
        </p:txBody>
      </p:sp>
      <p:sp>
        <p:nvSpPr>
          <p:cNvPr id="29705" name="TextBox 18"/>
          <p:cNvSpPr txBox="1">
            <a:spLocks noChangeArrowheads="1"/>
          </p:cNvSpPr>
          <p:nvPr/>
        </p:nvSpPr>
        <p:spPr bwMode="auto">
          <a:xfrm>
            <a:off x="7597775" y="6135688"/>
            <a:ext cx="847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DF</a:t>
            </a:r>
            <a:r>
              <a:rPr lang="en-US" sz="2000" b="1" baseline="-25000" dirty="0">
                <a:solidFill>
                  <a:srgbClr val="FF0000"/>
                </a:solidFill>
              </a:rPr>
              <a:t>L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669213" y="6207125"/>
            <a:ext cx="504825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27538" y="1079500"/>
            <a:ext cx="3889375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SSA matched: r = 0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00788" y="5300663"/>
            <a:ext cx="71437" cy="360362"/>
          </a:xfrm>
          <a:prstGeom prst="straightConnector1">
            <a:avLst/>
          </a:prstGeom>
          <a:ln w="19050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Box 30"/>
          <p:cNvSpPr txBox="1">
            <a:spLocks noChangeArrowheads="1"/>
          </p:cNvSpPr>
          <p:nvPr/>
        </p:nvSpPr>
        <p:spPr bwMode="auto">
          <a:xfrm>
            <a:off x="4932363" y="4797425"/>
            <a:ext cx="3168650" cy="5222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336600"/>
                </a:solidFill>
              </a:rPr>
              <a:t>7 neighbours of same combiner  ON: </a:t>
            </a:r>
            <a:r>
              <a:rPr lang="en-US" sz="1400">
                <a:solidFill>
                  <a:srgbClr val="336600"/>
                </a:solidFill>
                <a:sym typeface="Symbol" pitchFamily="18" charset="2"/>
              </a:rPr>
              <a:t></a:t>
            </a:r>
            <a:r>
              <a:rPr lang="en-US" sz="1400">
                <a:solidFill>
                  <a:srgbClr val="336600"/>
                </a:solidFill>
              </a:rPr>
              <a:t> see only </a:t>
            </a:r>
            <a:r>
              <a:rPr lang="en-US" sz="1400" b="1">
                <a:solidFill>
                  <a:srgbClr val="336600"/>
                </a:solidFill>
              </a:rPr>
              <a:t>small</a:t>
            </a:r>
            <a:r>
              <a:rPr lang="en-US" sz="1400">
                <a:solidFill>
                  <a:srgbClr val="336600"/>
                </a:solidFill>
              </a:rPr>
              <a:t> </a:t>
            </a:r>
            <a:r>
              <a:rPr lang="en-US" sz="1400" b="1">
                <a:solidFill>
                  <a:srgbClr val="336600"/>
                </a:solidFill>
              </a:rPr>
              <a:t>P</a:t>
            </a:r>
            <a:r>
              <a:rPr lang="en-US" sz="1400" b="1" baseline="-25000">
                <a:solidFill>
                  <a:srgbClr val="336600"/>
                </a:solidFill>
              </a:rPr>
              <a:t>reverse</a:t>
            </a:r>
            <a:endParaRPr lang="en-GB" sz="1400">
              <a:solidFill>
                <a:srgbClr val="3366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372225" y="2708275"/>
            <a:ext cx="71438" cy="360363"/>
          </a:xfrm>
          <a:prstGeom prst="straightConnector1">
            <a:avLst/>
          </a:prstGeom>
          <a:ln w="19050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E34EE-BC03-48A6-B7CB-C9EDB552466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sp>
        <p:nvSpPr>
          <p:cNvPr id="27" name="Arc 26"/>
          <p:cNvSpPr/>
          <p:nvPr/>
        </p:nvSpPr>
        <p:spPr>
          <a:xfrm rot="20723047">
            <a:off x="1457721" y="2132856"/>
            <a:ext cx="576064" cy="216024"/>
          </a:xfrm>
          <a:prstGeom prst="arc">
            <a:avLst>
              <a:gd name="adj1" fmla="val 13986748"/>
              <a:gd name="adj2" fmla="val 1568789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21043271" flipV="1">
            <a:off x="1255280" y="1987884"/>
            <a:ext cx="576064" cy="100729"/>
          </a:xfrm>
          <a:prstGeom prst="arc">
            <a:avLst>
              <a:gd name="adj1" fmla="val 13986748"/>
              <a:gd name="adj2" fmla="val 1568789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21043271" flipV="1">
            <a:off x="1640699" y="1764761"/>
            <a:ext cx="335473" cy="288036"/>
          </a:xfrm>
          <a:prstGeom prst="arc">
            <a:avLst>
              <a:gd name="adj1" fmla="val 13986748"/>
              <a:gd name="adj2" fmla="val 1568789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rot="21043271" flipV="1">
            <a:off x="1297997" y="1468503"/>
            <a:ext cx="1188264" cy="572299"/>
          </a:xfrm>
          <a:prstGeom prst="arc">
            <a:avLst>
              <a:gd name="adj1" fmla="val 15954802"/>
              <a:gd name="adj2" fmla="val 20843465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rot="21043271">
            <a:off x="1431503" y="2094510"/>
            <a:ext cx="1347627" cy="454870"/>
          </a:xfrm>
          <a:prstGeom prst="arc">
            <a:avLst>
              <a:gd name="adj1" fmla="val 15954802"/>
              <a:gd name="adj2" fmla="val 20680650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rot="20723047">
            <a:off x="1886000" y="2125883"/>
            <a:ext cx="576064" cy="472577"/>
          </a:xfrm>
          <a:prstGeom prst="arc">
            <a:avLst>
              <a:gd name="adj1" fmla="val 16274058"/>
              <a:gd name="adj2" fmla="val 20662351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1907704" y="2204864"/>
            <a:ext cx="288032" cy="1296144"/>
          </a:xfrm>
          <a:prstGeom prst="arc">
            <a:avLst>
              <a:gd name="adj1" fmla="val 16081064"/>
              <a:gd name="adj2" fmla="val 21561737"/>
            </a:avLst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95736" y="2851333"/>
            <a:ext cx="0" cy="13697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14381999">
            <a:off x="767948" y="2237089"/>
            <a:ext cx="172710" cy="207730"/>
          </a:xfrm>
          <a:prstGeom prst="arc">
            <a:avLst>
              <a:gd name="adj1" fmla="val 15483365"/>
              <a:gd name="adj2" fmla="val 473080"/>
            </a:avLst>
          </a:prstGeom>
          <a:ln w="1270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14381999">
            <a:off x="773057" y="2375853"/>
            <a:ext cx="101930" cy="64827"/>
          </a:xfrm>
          <a:prstGeom prst="arc">
            <a:avLst>
              <a:gd name="adj1" fmla="val 15483365"/>
              <a:gd name="adj2" fmla="val 5827200"/>
            </a:avLst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rot="11670983">
            <a:off x="767580" y="1910633"/>
            <a:ext cx="150566" cy="514913"/>
          </a:xfrm>
          <a:prstGeom prst="arc">
            <a:avLst>
              <a:gd name="adj1" fmla="val 16788586"/>
              <a:gd name="adj2" fmla="val 19487809"/>
            </a:avLst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rot="583330" flipH="1" flipV="1">
            <a:off x="719238" y="1931435"/>
            <a:ext cx="213567" cy="477620"/>
          </a:xfrm>
          <a:prstGeom prst="arc">
            <a:avLst>
              <a:gd name="adj1" fmla="val 16788586"/>
              <a:gd name="adj2" fmla="val 19487809"/>
            </a:avLst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71525" y="2387823"/>
            <a:ext cx="48716" cy="97904"/>
          </a:xfrm>
          <a:prstGeom prst="straightConnector1">
            <a:avLst/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9086470" flipV="1">
            <a:off x="621918" y="2297172"/>
            <a:ext cx="181886" cy="316331"/>
          </a:xfrm>
          <a:prstGeom prst="arc">
            <a:avLst>
              <a:gd name="adj1" fmla="val 1755468"/>
              <a:gd name="adj2" fmla="val 4017824"/>
            </a:avLst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683568" y="2276872"/>
            <a:ext cx="45095" cy="7104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9086470" flipV="1">
            <a:off x="701737" y="2354397"/>
            <a:ext cx="97016" cy="155289"/>
          </a:xfrm>
          <a:prstGeom prst="arc">
            <a:avLst>
              <a:gd name="adj1" fmla="val 1755468"/>
              <a:gd name="adj2" fmla="val 6095372"/>
            </a:avLst>
          </a:prstGeom>
          <a:ln w="19050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827584" y="2492896"/>
            <a:ext cx="144016" cy="288032"/>
          </a:xfrm>
          <a:prstGeom prst="straightConnector1">
            <a:avLst/>
          </a:prstGeom>
          <a:ln w="190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96590" y="2458120"/>
            <a:ext cx="144016" cy="288032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902494" y="2128838"/>
            <a:ext cx="635794" cy="104775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 rot="21052570">
            <a:off x="834197" y="2216525"/>
            <a:ext cx="392810" cy="182664"/>
          </a:xfrm>
          <a:prstGeom prst="arc">
            <a:avLst>
              <a:gd name="adj1" fmla="val 9725972"/>
              <a:gd name="adj2" fmla="val 17341699"/>
            </a:avLst>
          </a:prstGeom>
          <a:ln w="28575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 rot="20134427">
            <a:off x="666253" y="2736152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Interference of reverse signals on the module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76" name="Arc 75"/>
          <p:cNvSpPr/>
          <p:nvPr/>
        </p:nvSpPr>
        <p:spPr>
          <a:xfrm rot="14381999">
            <a:off x="594189" y="2777477"/>
            <a:ext cx="482019" cy="135070"/>
          </a:xfrm>
          <a:prstGeom prst="arc">
            <a:avLst>
              <a:gd name="adj1" fmla="val 16144835"/>
              <a:gd name="adj2" fmla="val 5827200"/>
            </a:avLst>
          </a:prstGeom>
          <a:ln w="19050">
            <a:solidFill>
              <a:srgbClr val="99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 rot="20815645">
            <a:off x="3289040" y="2734348"/>
            <a:ext cx="1151515" cy="266458"/>
          </a:xfrm>
          <a:prstGeom prst="arc">
            <a:avLst>
              <a:gd name="adj1" fmla="val 14832240"/>
              <a:gd name="adj2" fmla="val 7070237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Elbow Connector 86"/>
          <p:cNvCxnSpPr/>
          <p:nvPr/>
        </p:nvCxnSpPr>
        <p:spPr>
          <a:xfrm rot="5400000">
            <a:off x="4067944" y="1340768"/>
            <a:ext cx="1296144" cy="1152128"/>
          </a:xfrm>
          <a:prstGeom prst="bentConnector3">
            <a:avLst>
              <a:gd name="adj1" fmla="val -2376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0" descr="Cavity_Design_Report_FP7_WP13_img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1" descr="Cavity_Design_Report_FP7_WP13_img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84963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9088" y="1150938"/>
            <a:ext cx="8496300" cy="338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Additional interference with reflection for mismatched operation: |r| = 1/</a:t>
            </a:r>
            <a:r>
              <a:rPr lang="en-US" sz="1600" dirty="0">
                <a:solidFill>
                  <a:srgbClr val="C00000"/>
                </a:solidFill>
                <a:sym typeface="Symbol"/>
              </a:rPr>
              <a:t>3    </a:t>
            </a:r>
            <a:r>
              <a:rPr lang="en-US" sz="1600" i="1" dirty="0">
                <a:solidFill>
                  <a:srgbClr val="C00000"/>
                </a:solidFill>
                <a:sym typeface="Symbol"/>
              </a:rPr>
              <a:t>(ESRF spec)</a:t>
            </a:r>
            <a:endParaRPr lang="en-GB" sz="1600" i="1" dirty="0">
              <a:solidFill>
                <a:srgbClr val="C00000"/>
              </a:solidFill>
            </a:endParaRP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539552" y="5376118"/>
            <a:ext cx="77771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charset="0"/>
              <a:buChar char="•"/>
            </a:pPr>
            <a:r>
              <a:rPr lang="en-US" sz="1600" dirty="0">
                <a:solidFill>
                  <a:srgbClr val="000099"/>
                </a:solidFill>
              </a:rPr>
              <a:t>1 module OFF: </a:t>
            </a:r>
            <a:r>
              <a:rPr lang="en-US" sz="1600" dirty="0">
                <a:solidFill>
                  <a:srgbClr val="FF0000"/>
                </a:solidFill>
              </a:rPr>
              <a:t>depending on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DF</a:t>
            </a:r>
            <a:r>
              <a:rPr lang="en-US" sz="1600" baseline="-25000" dirty="0">
                <a:solidFill>
                  <a:srgbClr val="FF0000"/>
                </a:solidFill>
              </a:rPr>
              <a:t>L</a:t>
            </a:r>
            <a:r>
              <a:rPr lang="en-US" sz="1600" dirty="0">
                <a:solidFill>
                  <a:srgbClr val="000099"/>
                </a:solidFill>
              </a:rPr>
              <a:t> the circulator load receives </a:t>
            </a:r>
          </a:p>
          <a:p>
            <a:pPr marL="636588" lvl="1" indent="-179388">
              <a:buFont typeface="Arial" charset="0"/>
              <a:buChar char="•"/>
            </a:pPr>
            <a:r>
              <a:rPr lang="en-US" sz="1600" dirty="0" err="1">
                <a:solidFill>
                  <a:srgbClr val="9900CC"/>
                </a:solidFill>
              </a:rPr>
              <a:t>P</a:t>
            </a:r>
            <a:r>
              <a:rPr lang="en-US" sz="1600" baseline="-25000" dirty="0" err="1">
                <a:solidFill>
                  <a:srgbClr val="9900CC"/>
                </a:solidFill>
              </a:rPr>
              <a:t>rev</a:t>
            </a:r>
            <a:r>
              <a:rPr lang="en-US" sz="1600" baseline="30000" dirty="0" err="1">
                <a:solidFill>
                  <a:srgbClr val="9900CC"/>
                </a:solidFill>
              </a:rPr>
              <a:t>max</a:t>
            </a:r>
            <a:r>
              <a:rPr lang="en-US" sz="1600" dirty="0">
                <a:solidFill>
                  <a:srgbClr val="9900CC"/>
                </a:solidFill>
              </a:rPr>
              <a:t> = 1400 W for worst </a:t>
            </a:r>
            <a:r>
              <a:rPr lang="en-US" sz="1600" dirty="0">
                <a:solidFill>
                  <a:srgbClr val="9900CC"/>
                </a:solidFill>
                <a:latin typeface="Symbol" pitchFamily="18" charset="2"/>
              </a:rPr>
              <a:t>DF</a:t>
            </a:r>
            <a:r>
              <a:rPr lang="en-US" sz="1600" baseline="-25000" dirty="0">
                <a:solidFill>
                  <a:srgbClr val="9900CC"/>
                </a:solidFill>
              </a:rPr>
              <a:t>L</a:t>
            </a:r>
            <a:r>
              <a:rPr lang="en-US" sz="1600" dirty="0">
                <a:solidFill>
                  <a:srgbClr val="9900CC"/>
                </a:solidFill>
              </a:rPr>
              <a:t> </a:t>
            </a:r>
          </a:p>
          <a:p>
            <a:pPr marL="636588" lvl="1" indent="-179388">
              <a:buFont typeface="Arial" charset="0"/>
              <a:buChar char="•"/>
            </a:pPr>
            <a:r>
              <a:rPr lang="en-US" sz="1600" dirty="0" err="1">
                <a:solidFill>
                  <a:srgbClr val="336600"/>
                </a:solidFill>
              </a:rPr>
              <a:t>P</a:t>
            </a:r>
            <a:r>
              <a:rPr lang="en-US" sz="1600" baseline="-25000" dirty="0" err="1">
                <a:solidFill>
                  <a:srgbClr val="336600"/>
                </a:solidFill>
              </a:rPr>
              <a:t>rev</a:t>
            </a:r>
            <a:r>
              <a:rPr lang="en-US" sz="1600" baseline="30000" dirty="0" err="1">
                <a:solidFill>
                  <a:srgbClr val="336600"/>
                </a:solidFill>
              </a:rPr>
              <a:t>max</a:t>
            </a:r>
            <a:r>
              <a:rPr lang="en-US" sz="1600" dirty="0">
                <a:solidFill>
                  <a:srgbClr val="336600"/>
                </a:solidFill>
              </a:rPr>
              <a:t> = 1100 W for best </a:t>
            </a:r>
            <a:r>
              <a:rPr lang="en-US" sz="1600" dirty="0">
                <a:solidFill>
                  <a:srgbClr val="336600"/>
                </a:solidFill>
                <a:latin typeface="Symbol" pitchFamily="18" charset="2"/>
              </a:rPr>
              <a:t>DF</a:t>
            </a:r>
            <a:r>
              <a:rPr lang="en-US" sz="1600" baseline="-25000" dirty="0">
                <a:solidFill>
                  <a:srgbClr val="336600"/>
                </a:solidFill>
              </a:rPr>
              <a:t>L</a:t>
            </a:r>
            <a:r>
              <a:rPr lang="en-US" sz="1600" dirty="0">
                <a:solidFill>
                  <a:srgbClr val="336600"/>
                </a:solidFill>
              </a:rPr>
              <a:t> </a:t>
            </a:r>
          </a:p>
          <a:p>
            <a:pPr marL="179388" indent="-179388">
              <a:buFont typeface="Arial" charset="0"/>
              <a:buChar char="•"/>
            </a:pPr>
            <a:r>
              <a:rPr lang="en-US" sz="1600" dirty="0">
                <a:solidFill>
                  <a:srgbClr val="000099"/>
                </a:solidFill>
              </a:rPr>
              <a:t>Active modules receive the remaining power: </a:t>
            </a:r>
            <a:r>
              <a:rPr lang="en-US" sz="1600" dirty="0">
                <a:solidFill>
                  <a:srgbClr val="336600"/>
                </a:solidFill>
              </a:rPr>
              <a:t>maximum of 400 W for best </a:t>
            </a:r>
            <a:r>
              <a:rPr lang="en-US" sz="1600" dirty="0">
                <a:solidFill>
                  <a:srgbClr val="336600"/>
                </a:solidFill>
                <a:latin typeface="Symbol" pitchFamily="18" charset="2"/>
              </a:rPr>
              <a:t>DF</a:t>
            </a:r>
            <a:r>
              <a:rPr lang="en-US" sz="1600" baseline="-25000" dirty="0">
                <a:solidFill>
                  <a:srgbClr val="336600"/>
                </a:solidFill>
              </a:rPr>
              <a:t>L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endParaRPr lang="en-GB" sz="1600" dirty="0">
              <a:solidFill>
                <a:srgbClr val="000099"/>
              </a:solidFill>
            </a:endParaRPr>
          </a:p>
        </p:txBody>
      </p:sp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1475656" y="3501008"/>
            <a:ext cx="1547813" cy="3079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f</a:t>
            </a:r>
            <a:r>
              <a:rPr lang="en-US" sz="1400" dirty="0"/>
              <a:t>(r): 0°…360 °</a:t>
            </a:r>
            <a:endParaRPr lang="en-GB" sz="1400" dirty="0"/>
          </a:p>
        </p:txBody>
      </p: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3797300" y="4868863"/>
            <a:ext cx="846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DF</a:t>
            </a:r>
            <a:r>
              <a:rPr lang="en-US" sz="2000" b="1" baseline="-25000" dirty="0">
                <a:solidFill>
                  <a:srgbClr val="FF0000"/>
                </a:solidFill>
              </a:rPr>
              <a:t>L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68738" y="4941888"/>
            <a:ext cx="50323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323528" y="1916832"/>
            <a:ext cx="108026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 passive module</a:t>
            </a:r>
            <a:endParaRPr lang="en-GB" sz="1400" b="1" dirty="0"/>
          </a:p>
        </p:txBody>
      </p:sp>
      <p:sp>
        <p:nvSpPr>
          <p:cNvPr id="30732" name="TextBox 21"/>
          <p:cNvSpPr txBox="1">
            <a:spLocks noChangeArrowheads="1"/>
          </p:cNvSpPr>
          <p:nvPr/>
        </p:nvSpPr>
        <p:spPr bwMode="auto">
          <a:xfrm>
            <a:off x="3419872" y="3213100"/>
            <a:ext cx="935038" cy="523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66FF"/>
                </a:solidFill>
              </a:rPr>
              <a:t>active modules</a:t>
            </a:r>
            <a:endParaRPr lang="en-GB" sz="1400" b="1" dirty="0">
              <a:solidFill>
                <a:srgbClr val="0066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492500" y="3717032"/>
            <a:ext cx="215404" cy="359668"/>
          </a:xfrm>
          <a:prstGeom prst="straightConnector1">
            <a:avLst/>
          </a:prstGeom>
          <a:ln w="28575"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Title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360363"/>
          </a:xfrm>
        </p:spPr>
        <p:txBody>
          <a:bodyPr/>
          <a:lstStyle/>
          <a:p>
            <a:r>
              <a:rPr lang="en-US" sz="2000" dirty="0" smtClean="0"/>
              <a:t>Adjustment of phase between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and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 8x-Combiner stages</a:t>
            </a:r>
            <a:endParaRPr lang="en-GB" sz="2000" dirty="0" smtClean="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D3F21-E3A0-4760-9143-ADD986A161A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644008" y="1484784"/>
            <a:ext cx="4176464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5148064" y="1556792"/>
            <a:ext cx="3400425" cy="3065463"/>
            <a:chOff x="5636736" y="1916832"/>
            <a:chExt cx="3399760" cy="3065366"/>
          </a:xfrm>
        </p:grpSpPr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5940152" y="4653136"/>
              <a:ext cx="3096344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n</a:t>
              </a:r>
              <a:r>
                <a:rPr lang="en-US" sz="1400" baseline="-25000"/>
                <a:t>OFF</a:t>
              </a:r>
              <a:r>
                <a:rPr lang="en-US" sz="1400"/>
                <a:t> on same same combiner  </a:t>
              </a:r>
              <a:r>
                <a:rPr lang="en-US" sz="1400">
                  <a:sym typeface="Symbol" pitchFamily="18" charset="2"/>
                </a:rPr>
                <a:t></a:t>
              </a:r>
              <a:endParaRPr lang="en-GB" sz="1400"/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204864"/>
              <a:ext cx="3078163" cy="25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 rot="-5400000">
              <a:off x="4417346" y="3424254"/>
              <a:ext cx="2777334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/>
                <a:t>P</a:t>
              </a:r>
              <a:r>
                <a:rPr lang="en-US" sz="1400" baseline="-25000"/>
                <a:t>rev</a:t>
              </a:r>
              <a:r>
                <a:rPr lang="en-US" sz="1400" baseline="30000"/>
                <a:t>max</a:t>
              </a:r>
              <a:r>
                <a:rPr lang="en-US" sz="1400"/>
                <a:t>  [W]  </a:t>
              </a:r>
              <a:r>
                <a:rPr lang="en-US" sz="1600">
                  <a:sym typeface="Symbol" pitchFamily="18" charset="2"/>
                </a:rPr>
                <a:t></a:t>
              </a:r>
              <a:endParaRPr lang="en-GB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44616" y="2996298"/>
              <a:ext cx="863431" cy="5238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Passive modules</a:t>
              </a:r>
              <a:endParaRPr lang="en-GB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TextBox 15"/>
            <p:cNvSpPr txBox="1">
              <a:spLocks noChangeArrowheads="1"/>
            </p:cNvSpPr>
            <p:nvPr/>
          </p:nvSpPr>
          <p:spPr bwMode="auto">
            <a:xfrm>
              <a:off x="7524328" y="3409255"/>
              <a:ext cx="1440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</a:rPr>
                <a:t>Active modules</a:t>
              </a:r>
              <a:endParaRPr lang="en-GB" sz="1400">
                <a:solidFill>
                  <a:srgbClr val="C00000"/>
                </a:solidFill>
              </a:endParaRPr>
            </a:p>
          </p:txBody>
        </p:sp>
        <p:sp>
          <p:nvSpPr>
            <p:cNvPr id="34" name="TextBox 16"/>
            <p:cNvSpPr txBox="1">
              <a:spLocks noChangeArrowheads="1"/>
            </p:cNvSpPr>
            <p:nvPr/>
          </p:nvSpPr>
          <p:spPr bwMode="auto">
            <a:xfrm>
              <a:off x="5652120" y="1916832"/>
              <a:ext cx="338437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solidFill>
                    <a:srgbClr val="336600"/>
                  </a:solidFill>
                </a:rPr>
                <a:t>P</a:t>
              </a:r>
              <a:r>
                <a:rPr lang="en-US" sz="1600" i="1" baseline="-25000">
                  <a:solidFill>
                    <a:srgbClr val="336600"/>
                  </a:solidFill>
                </a:rPr>
                <a:t>rev</a:t>
              </a:r>
              <a:r>
                <a:rPr lang="en-US" sz="1600" i="1" baseline="30000">
                  <a:solidFill>
                    <a:srgbClr val="336600"/>
                  </a:solidFill>
                </a:rPr>
                <a:t>max</a:t>
              </a:r>
              <a:r>
                <a:rPr lang="en-US" sz="1600" i="1">
                  <a:solidFill>
                    <a:srgbClr val="336600"/>
                  </a:solidFill>
                </a:rPr>
                <a:t> for best </a:t>
              </a:r>
              <a:r>
                <a:rPr lang="en-US" sz="1600" i="1">
                  <a:solidFill>
                    <a:srgbClr val="336600"/>
                  </a:solidFill>
                  <a:latin typeface="Symbol" pitchFamily="18" charset="2"/>
                </a:rPr>
                <a:t>DF</a:t>
              </a:r>
              <a:r>
                <a:rPr lang="en-US" sz="1600" i="1" baseline="-25000">
                  <a:solidFill>
                    <a:srgbClr val="336600"/>
                  </a:solidFill>
                </a:rPr>
                <a:t>L</a:t>
              </a:r>
              <a:endParaRPr lang="en-GB" sz="1600" i="1">
                <a:solidFill>
                  <a:srgbClr val="336600"/>
                </a:solidFill>
              </a:endParaRPr>
            </a:p>
          </p:txBody>
        </p:sp>
      </p:grp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5148064" y="4653136"/>
            <a:ext cx="338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F"/>
            </a:pPr>
            <a:r>
              <a:rPr lang="en-US" sz="1600" dirty="0" smtClean="0">
                <a:solidFill>
                  <a:srgbClr val="C00000"/>
                </a:solidFill>
              </a:rPr>
              <a:t>Not </a:t>
            </a:r>
            <a:r>
              <a:rPr lang="en-US" sz="1600" dirty="0">
                <a:solidFill>
                  <a:srgbClr val="C00000"/>
                </a:solidFill>
              </a:rPr>
              <a:t>more than 3 modules OFF on the same combiner !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2780928"/>
            <a:ext cx="1440160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90º ≈ 20 cm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56404" y="2715491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0" descr="Cavity_Design_Report_FP7_WP13_im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1" descr="Cavity_Design_Report_FP7_WP13_img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7606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Successful test of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 improved SSA of batch 2</a:t>
            </a:r>
            <a:endParaRPr lang="en-GB" sz="2800" b="1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4005064"/>
            <a:ext cx="4038600" cy="2520280"/>
          </a:xfrm>
        </p:spPr>
        <p:txBody>
          <a:bodyPr>
            <a:normAutofit fontScale="62500" lnSpcReduction="20000"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Efficiency still well above spec: </a:t>
            </a:r>
          </a:p>
          <a:p>
            <a:pPr marL="347663" lvl="1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Symbol" pitchFamily="18" charset="2"/>
              </a:rPr>
              <a:t>	h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Symbol"/>
              </a:rPr>
              <a:t></a:t>
            </a:r>
            <a:r>
              <a:rPr lang="en-US" dirty="0" smtClean="0">
                <a:latin typeface="+mj-lt"/>
              </a:rPr>
              <a:t> 58</a:t>
            </a:r>
            <a:r>
              <a:rPr lang="en-US" dirty="0" smtClean="0"/>
              <a:t> % at 150 kW </a:t>
            </a:r>
          </a:p>
          <a:p>
            <a:pPr marL="347663" lvl="1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Symbol" pitchFamily="18" charset="2"/>
              </a:rPr>
              <a:t>	h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</a:t>
            </a:r>
            <a:r>
              <a:rPr lang="en-US" sz="2000" dirty="0" smtClean="0"/>
              <a:t> </a:t>
            </a:r>
            <a:r>
              <a:rPr lang="en-US" dirty="0" smtClean="0"/>
              <a:t>48 % at 100 kW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err="1" smtClean="0"/>
              <a:t>P</a:t>
            </a:r>
            <a:r>
              <a:rPr lang="en-US" sz="2600" b="1" baseline="-25000" dirty="0" err="1" smtClean="0"/>
              <a:t>refl</a:t>
            </a:r>
            <a:r>
              <a:rPr lang="en-US" sz="2600" b="1" dirty="0" smtClean="0"/>
              <a:t> / </a:t>
            </a:r>
            <a:r>
              <a:rPr lang="en-US" sz="2600" b="1" dirty="0" err="1" smtClean="0"/>
              <a:t>P</a:t>
            </a:r>
            <a:r>
              <a:rPr lang="en-US" sz="2600" b="1" baseline="-25000" dirty="0" err="1" smtClean="0"/>
              <a:t>fwd</a:t>
            </a:r>
            <a:r>
              <a:rPr lang="en-US" sz="2600" b="1" dirty="0" smtClean="0"/>
              <a:t> = 50 kW / 150 kW:</a:t>
            </a:r>
          </a:p>
          <a:p>
            <a:pPr marL="352425" lvl="1" indent="-1952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Acceptable limitation to 145 kW by overdrive for some load phases </a:t>
            </a:r>
          </a:p>
          <a:p>
            <a:pPr marL="352425" lvl="1" indent="-1952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Successful test with 1 and 6 modules OFF -&gt; no damage on circulator loads 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38600" cy="2664296"/>
          </a:xfrm>
        </p:spPr>
        <p:txBody>
          <a:bodyPr>
            <a:normAutofit fontScale="62500" lnSpcReduction="20000"/>
          </a:bodyPr>
          <a:lstStyle/>
          <a:p>
            <a:pPr marL="182563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Full reflection:</a:t>
            </a:r>
          </a:p>
          <a:p>
            <a:pPr marL="582613" lvl="1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Specified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refl</a:t>
            </a:r>
            <a:r>
              <a:rPr lang="en-US" sz="2200" dirty="0" smtClean="0"/>
              <a:t> /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fwd</a:t>
            </a:r>
            <a:r>
              <a:rPr lang="en-US" sz="2200" dirty="0" smtClean="0"/>
              <a:t> = 80 kW / 80 kW not reached due to 3 kW interlock on 6 kW combiner arms</a:t>
            </a:r>
          </a:p>
          <a:p>
            <a:pPr marL="582613" lvl="1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sz="2200" dirty="0" smtClean="0"/>
              <a:t>Instead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refl</a:t>
            </a:r>
            <a:r>
              <a:rPr lang="en-US" sz="2200" dirty="0" smtClean="0"/>
              <a:t> / 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fwd</a:t>
            </a:r>
            <a:r>
              <a:rPr lang="en-US" sz="2200" dirty="0" smtClean="0"/>
              <a:t> = 60 kW / 60 kW successfully tested and accepted, as being operationally sufficient</a:t>
            </a:r>
          </a:p>
          <a:p>
            <a:pPr marL="182563" lvl="0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CC0099"/>
                </a:solidFill>
              </a:rPr>
              <a:t>Drawback: </a:t>
            </a:r>
            <a:r>
              <a:rPr lang="en-US" sz="2600" dirty="0" smtClean="0">
                <a:solidFill>
                  <a:srgbClr val="CC0099"/>
                </a:solidFill>
              </a:rPr>
              <a:t>more heating of prolonged 1-5/8” lines in mismatched conditions </a:t>
            </a:r>
            <a:r>
              <a:rPr lang="en-US" sz="2600" dirty="0" smtClean="0">
                <a:solidFill>
                  <a:srgbClr val="CC0099"/>
                </a:solidFill>
                <a:sym typeface="Symbol"/>
              </a:rPr>
              <a:t> to be followed up</a:t>
            </a:r>
            <a:r>
              <a:rPr lang="en-US" sz="2600" dirty="0" smtClean="0">
                <a:solidFill>
                  <a:srgbClr val="CC0099"/>
                </a:solidFill>
              </a:rPr>
              <a:t> </a:t>
            </a:r>
          </a:p>
          <a:p>
            <a:pPr marL="582613" lvl="1" indent="-1825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Þ"/>
            </a:pPr>
            <a:endParaRPr lang="en-US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427984" y="11370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4275" name="Picture 3" descr="P:\MACH\RF\Photothèque\SS amplifiers\SSA-Cell23\Add_coax_d-Phi#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7031"/>
            <a:ext cx="3744416" cy="2796025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2411760" y="3068960"/>
            <a:ext cx="936104" cy="720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419702">
            <a:off x="2420600" y="30998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170 mm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1"/>
          </p:nvPr>
        </p:nvSpPr>
        <p:spPr>
          <a:xfrm>
            <a:off x="2843808" y="6597650"/>
            <a:ext cx="2089001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20" name="Footer Placeholder 24"/>
          <p:cNvSpPr>
            <a:spLocks noGrp="1"/>
          </p:cNvSpPr>
          <p:nvPr>
            <p:ph type="ftr" sz="quarter" idx="12"/>
          </p:nvPr>
        </p:nvSpPr>
        <p:spPr>
          <a:xfrm>
            <a:off x="5220072" y="6597650"/>
            <a:ext cx="3455617" cy="260350"/>
          </a:xfrm>
        </p:spPr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21" name="Picture 20" descr="Cavity_Design_Report_FP7_WP13_img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avity_Design_Report_FP7_WP13_img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uiExpand="1" build="p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In house R&amp;D of SSA using Cavity Combiners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1E374-603C-4064-A724-9F546AEAD32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2" y="1388144"/>
            <a:ext cx="2900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975" y="5133181"/>
            <a:ext cx="309562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99"/>
                </a:solidFill>
                <a:latin typeface="+mn-lt"/>
                <a:cs typeface="+mn-cs"/>
              </a:rPr>
              <a:t>75 kW Coaxial combiner tree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000099"/>
                </a:solidFill>
                <a:latin typeface="+mn-lt"/>
                <a:cs typeface="+mn-cs"/>
              </a:rPr>
              <a:t>with </a:t>
            </a:r>
            <a:r>
              <a:rPr lang="en-US" sz="1200" dirty="0">
                <a:solidFill>
                  <a:srgbClr val="000099"/>
                </a:solidFill>
                <a:latin typeface="Symbol" pitchFamily="18" charset="2"/>
                <a:cs typeface="+mn-cs"/>
              </a:rPr>
              <a:t>l/</a:t>
            </a:r>
            <a:r>
              <a:rPr lang="en-US" sz="1200" dirty="0">
                <a:solidFill>
                  <a:srgbClr val="000099"/>
                </a:solidFill>
                <a:latin typeface="+mn-lt"/>
                <a:cs typeface="+mn-cs"/>
              </a:rPr>
              <a:t>4 transformers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91608" y="2924944"/>
            <a:ext cx="864368" cy="595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770" y="1268760"/>
            <a:ext cx="2141726" cy="2665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126" y="1268760"/>
            <a:ext cx="2108344" cy="2665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716016" y="4005064"/>
            <a:ext cx="2016224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6600"/>
                </a:solidFill>
                <a:latin typeface="+mn-lt"/>
                <a:cs typeface="+mn-cs"/>
              </a:rPr>
              <a:t>H field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6600"/>
                </a:solidFill>
                <a:latin typeface="+mn-lt"/>
                <a:cs typeface="+mn-cs"/>
              </a:rPr>
              <a:t>Homogenous magnetic coupling of all </a:t>
            </a:r>
            <a:r>
              <a:rPr lang="en-US" sz="1600" b="1" kern="0" dirty="0">
                <a:solidFill>
                  <a:srgbClr val="006600"/>
                </a:solidFill>
                <a:latin typeface="+mn-lt"/>
                <a:cs typeface="+mn-cs"/>
              </a:rPr>
              <a:t>input loops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019801" y="4005064"/>
            <a:ext cx="1944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3300"/>
                </a:solidFill>
                <a:latin typeface="+mn-lt"/>
                <a:cs typeface="+mn-cs"/>
              </a:rPr>
              <a:t>E field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3300"/>
                </a:solidFill>
                <a:latin typeface="+mn-lt"/>
                <a:cs typeface="+mn-cs"/>
              </a:rPr>
              <a:t>Strong capacitive coupling to </a:t>
            </a:r>
            <a:r>
              <a:rPr lang="en-US" sz="1600" b="1" kern="0" dirty="0">
                <a:solidFill>
                  <a:srgbClr val="FF3300"/>
                </a:solidFill>
                <a:latin typeface="+mn-lt"/>
                <a:cs typeface="+mn-cs"/>
              </a:rPr>
              <a:t>the output waveguide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0" y="5229200"/>
            <a:ext cx="4572000" cy="13681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65113" indent="7938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900" b="1" kern="0" dirty="0">
                <a:solidFill>
                  <a:srgbClr val="C00000"/>
                </a:solidFill>
                <a:latin typeface="+mn-lt"/>
                <a:cs typeface="+mn-cs"/>
              </a:rPr>
              <a:t>Strongly loaded E</a:t>
            </a:r>
            <a:r>
              <a:rPr lang="en-US" sz="2900" b="1" kern="0" baseline="-25000" dirty="0">
                <a:solidFill>
                  <a:srgbClr val="C00000"/>
                </a:solidFill>
                <a:latin typeface="+mn-lt"/>
                <a:cs typeface="+mn-cs"/>
              </a:rPr>
              <a:t>010</a:t>
            </a:r>
            <a:r>
              <a:rPr lang="en-US" sz="2900" b="1" kern="0" dirty="0">
                <a:solidFill>
                  <a:srgbClr val="C00000"/>
                </a:solidFill>
                <a:latin typeface="+mn-lt"/>
                <a:cs typeface="+mn-cs"/>
              </a:rPr>
              <a:t> resonance</a:t>
            </a:r>
          </a:p>
          <a:p>
            <a:pPr marL="53975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900" kern="0" dirty="0">
                <a:solidFill>
                  <a:srgbClr val="000099"/>
                </a:solidFill>
                <a:latin typeface="+mn-lt"/>
                <a:cs typeface="+mn-cs"/>
              </a:rPr>
              <a:t>Modest field strength</a:t>
            </a:r>
          </a:p>
          <a:p>
            <a:pPr marL="53975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900" kern="0" dirty="0">
                <a:solidFill>
                  <a:srgbClr val="000099"/>
                </a:solidFill>
                <a:latin typeface="+mn-lt"/>
                <a:cs typeface="+mn-cs"/>
              </a:rPr>
              <a:t>Cavity at atmospheric pressure </a:t>
            </a:r>
          </a:p>
          <a:p>
            <a:pPr marL="539750" indent="-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900" kern="0" dirty="0">
                <a:solidFill>
                  <a:srgbClr val="000099"/>
                </a:solidFill>
                <a:latin typeface="+mn-lt"/>
                <a:cs typeface="+mn-cs"/>
              </a:rPr>
              <a:t>1 dB - Bandwidth </a:t>
            </a:r>
            <a:r>
              <a:rPr lang="en-US" sz="2900" kern="0" dirty="0">
                <a:solidFill>
                  <a:srgbClr val="000099"/>
                </a:solidFill>
                <a:latin typeface="+mn-lt"/>
                <a:cs typeface="+mn-cs"/>
                <a:sym typeface="Symbol" pitchFamily="18" charset="2"/>
              </a:rPr>
              <a:t> 500 kHz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GB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0" name="Picture 20" descr="Cavity_Design_Report_FP7_WP13_im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 descr="Cavity_Design_Report_FP7_WP13_img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03848" y="256490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improvement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9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Cavity combiner for the ESRF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8" name="Picture 254" descr="C:\Users\jacob\Documents\CONFERENCES\IPAC'11\MOPC005 - SSA\MOPC005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668" y="1340768"/>
            <a:ext cx="3697812" cy="29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1268760"/>
            <a:ext cx="475252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99"/>
                </a:solidFill>
              </a:rPr>
              <a:t>For 352.2 MHz ESRF application: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>
                <a:solidFill>
                  <a:srgbClr val="000099"/>
                </a:solidFill>
              </a:rPr>
              <a:t>6</a:t>
            </a:r>
            <a:r>
              <a:rPr lang="en-US" kern="0" dirty="0" smtClean="0">
                <a:solidFill>
                  <a:srgbClr val="000099"/>
                </a:solidFill>
              </a:rPr>
              <a:t> rows x </a:t>
            </a:r>
            <a:r>
              <a:rPr lang="en-US" b="1" kern="0" dirty="0" smtClean="0">
                <a:solidFill>
                  <a:srgbClr val="000099"/>
                </a:solidFill>
              </a:rPr>
              <a:t>22</a:t>
            </a:r>
            <a:r>
              <a:rPr lang="en-US" kern="0" dirty="0" smtClean="0">
                <a:solidFill>
                  <a:srgbClr val="000099"/>
                </a:solidFill>
              </a:rPr>
              <a:t> Columns x </a:t>
            </a:r>
            <a:r>
              <a:rPr lang="en-US" b="1" kern="0" dirty="0" smtClean="0">
                <a:solidFill>
                  <a:srgbClr val="000099"/>
                </a:solidFill>
              </a:rPr>
              <a:t>600 … 800 W</a:t>
            </a:r>
            <a:r>
              <a:rPr lang="en-US" kern="0" dirty="0" smtClean="0">
                <a:solidFill>
                  <a:srgbClr val="000099"/>
                </a:solidFill>
              </a:rPr>
              <a:t> per transistor module</a:t>
            </a:r>
          </a:p>
          <a:p>
            <a:pPr marL="182563" marR="0" lvl="0" indent="-182563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lang="en-US" b="1" kern="0" dirty="0" smtClean="0">
                <a:solidFill>
                  <a:srgbClr val="FF3300"/>
                </a:solidFill>
              </a:rPr>
              <a:t> 75 … 100 kW</a:t>
            </a:r>
            <a:r>
              <a:rPr lang="en-US" b="1" kern="0" dirty="0" smtClean="0">
                <a:solidFill>
                  <a:srgbClr val="006600"/>
                </a:solidFill>
              </a:rPr>
              <a:t> 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99"/>
                </a:solidFill>
              </a:rPr>
              <a:t>More compact than coaxial combiners  </a:t>
            </a:r>
          </a:p>
          <a:p>
            <a:pPr marL="182563" marR="0" lvl="0" indent="-182563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i="1" kern="0" dirty="0" err="1" smtClean="0">
                <a:solidFill>
                  <a:srgbClr val="28842C"/>
                </a:solidFill>
              </a:rPr>
              <a:t>ß</a:t>
            </a:r>
            <a:r>
              <a:rPr lang="en-US" b="1" i="1" kern="0" baseline="-25000" dirty="0" err="1" smtClean="0">
                <a:solidFill>
                  <a:srgbClr val="28842C"/>
                </a:solidFill>
              </a:rPr>
              <a:t>waveguide</a:t>
            </a:r>
            <a:r>
              <a:rPr lang="en-US" b="1" i="1" kern="0" dirty="0" smtClean="0">
                <a:solidFill>
                  <a:srgbClr val="28842C"/>
                </a:solidFill>
              </a:rPr>
              <a:t>  </a:t>
            </a:r>
            <a:r>
              <a:rPr lang="en-US" b="1" i="1" kern="0" dirty="0" smtClean="0">
                <a:solidFill>
                  <a:srgbClr val="28842C"/>
                </a:solidFill>
                <a:sym typeface="Symbol" pitchFamily="18" charset="2"/>
              </a:rPr>
              <a:t></a:t>
            </a:r>
            <a:r>
              <a:rPr lang="en-US" b="1" i="1" kern="0" dirty="0" smtClean="0">
                <a:solidFill>
                  <a:srgbClr val="28842C"/>
                </a:solidFill>
              </a:rPr>
              <a:t>  </a:t>
            </a:r>
            <a:r>
              <a:rPr lang="en-US" b="1" i="1" kern="0" dirty="0" err="1" smtClean="0">
                <a:solidFill>
                  <a:srgbClr val="28842C"/>
                </a:solidFill>
              </a:rPr>
              <a:t>n</a:t>
            </a:r>
            <a:r>
              <a:rPr lang="en-US" b="1" i="1" kern="0" baseline="-25000" dirty="0" err="1" smtClean="0">
                <a:solidFill>
                  <a:srgbClr val="28842C"/>
                </a:solidFill>
              </a:rPr>
              <a:t>module</a:t>
            </a:r>
            <a:r>
              <a:rPr lang="en-US" b="1" i="1" kern="0" dirty="0" smtClean="0">
                <a:solidFill>
                  <a:srgbClr val="28842C"/>
                </a:solidFill>
              </a:rPr>
              <a:t> x </a:t>
            </a:r>
            <a:r>
              <a:rPr lang="en-US" b="1" i="1" kern="0" dirty="0" err="1" smtClean="0">
                <a:solidFill>
                  <a:srgbClr val="28842C"/>
                </a:solidFill>
              </a:rPr>
              <a:t>ß</a:t>
            </a:r>
            <a:r>
              <a:rPr lang="en-US" b="1" i="1" kern="0" baseline="-25000" dirty="0" err="1" smtClean="0">
                <a:solidFill>
                  <a:srgbClr val="28842C"/>
                </a:solidFill>
              </a:rPr>
              <a:t>module</a:t>
            </a:r>
            <a:r>
              <a:rPr lang="en-US" b="1" i="1" kern="0" dirty="0" smtClean="0">
                <a:solidFill>
                  <a:srgbClr val="28842C"/>
                </a:solidFill>
              </a:rPr>
              <a:t> &gt;&gt; 1 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99"/>
                </a:solidFill>
              </a:rPr>
              <a:t>Easy to tune if </a:t>
            </a:r>
            <a:r>
              <a:rPr lang="en-US" i="1" kern="0" dirty="0" err="1" smtClean="0">
                <a:solidFill>
                  <a:srgbClr val="000099"/>
                </a:solidFill>
              </a:rPr>
              <a:t>n</a:t>
            </a:r>
            <a:r>
              <a:rPr lang="en-US" i="1" kern="0" baseline="-25000" dirty="0" err="1" smtClean="0">
                <a:solidFill>
                  <a:srgbClr val="000099"/>
                </a:solidFill>
              </a:rPr>
              <a:t>module</a:t>
            </a:r>
            <a:r>
              <a:rPr lang="en-US" kern="0" dirty="0" smtClean="0">
                <a:solidFill>
                  <a:srgbClr val="000099"/>
                </a:solidFill>
              </a:rPr>
              <a:t> is varied</a:t>
            </a:r>
          </a:p>
          <a:p>
            <a:pPr marL="257175" marR="0" lvl="0" indent="-25717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99"/>
                </a:solidFill>
              </a:rPr>
              <a:t>Substantial reduction of losses </a:t>
            </a:r>
            <a:r>
              <a:rPr lang="en-US" kern="0" dirty="0" smtClean="0">
                <a:solidFill>
                  <a:srgbClr val="000099"/>
                </a:solidFill>
                <a:sym typeface="Symbol" pitchFamily="18" charset="2"/>
              </a:rPr>
              <a:t> higher </a:t>
            </a:r>
            <a:r>
              <a:rPr lang="en-US" kern="0" dirty="0" smtClean="0">
                <a:solidFill>
                  <a:srgbClr val="000099"/>
                </a:solidFill>
                <a:latin typeface="Symbol" pitchFamily="18" charset="2"/>
                <a:sym typeface="Symbol" pitchFamily="18" charset="2"/>
              </a:rPr>
              <a:t>h</a:t>
            </a:r>
            <a:endParaRPr lang="en-US" kern="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581128"/>
            <a:ext cx="4392488" cy="1908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baseline="0" dirty="0" smtClean="0"/>
              <a:t>EU funded FP7/</a:t>
            </a:r>
            <a:r>
              <a:rPr lang="en-US" b="1" i="1" dirty="0" smtClean="0"/>
              <a:t> ESRFI/</a:t>
            </a:r>
            <a:r>
              <a:rPr lang="en-US" b="1" i="1" baseline="0" dirty="0" smtClean="0"/>
              <a:t>CRISP project</a:t>
            </a:r>
          </a:p>
          <a:p>
            <a:pPr>
              <a:spcAft>
                <a:spcPts val="600"/>
              </a:spcAft>
            </a:pPr>
            <a:r>
              <a:rPr lang="en-US" sz="1600" i="1" baseline="0" dirty="0" smtClean="0"/>
              <a:t>Work package</a:t>
            </a:r>
            <a:r>
              <a:rPr lang="en-US" sz="1600" i="1" dirty="0" smtClean="0"/>
              <a:t> WP7 </a:t>
            </a:r>
            <a:r>
              <a:rPr lang="en-US" sz="1600" i="1" dirty="0" smtClean="0">
                <a:sym typeface="Symbol"/>
              </a:rPr>
              <a:t> </a:t>
            </a:r>
            <a:r>
              <a:rPr lang="en-US" sz="1600" i="1" baseline="0" dirty="0" smtClean="0"/>
              <a:t>ESRF implements:</a:t>
            </a:r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baseline="0" dirty="0" smtClean="0"/>
              <a:t>10 kW demonstrator at 352 MHz</a:t>
            </a:r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baseline="0" dirty="0" smtClean="0"/>
              <a:t>75 kW prototype at 352 MHz</a:t>
            </a:r>
          </a:p>
          <a:p>
            <a:pPr marL="273050" indent="-2730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baseline="0" dirty="0" smtClean="0"/>
              <a:t>Feasibility studies for partner labs: CERN, GSI and ESS, at various frequencies</a:t>
            </a:r>
            <a:endParaRPr lang="en-GB" sz="1600" i="1" baseline="0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4437112"/>
            <a:ext cx="3672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Direct coupling of RF modules to the cavity combiner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dirty="0" smtClean="0">
                <a:solidFill>
                  <a:srgbClr val="0000FF"/>
                </a:solidFill>
              </a:rPr>
              <a:t>No coaxial RF power line</a:t>
            </a:r>
          </a:p>
          <a:p>
            <a:pPr marL="273050" indent="-273050">
              <a:spcAft>
                <a:spcPts val="600"/>
              </a:spcAft>
              <a:buFont typeface="Wingdings" pitchFamily="2" charset="2"/>
              <a:buChar char="F"/>
            </a:pPr>
            <a:r>
              <a:rPr lang="en-US" dirty="0" smtClean="0">
                <a:solidFill>
                  <a:srgbClr val="0000FF"/>
                </a:solidFill>
              </a:rPr>
              <a:t>Very few, sound connections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4" name="Picture 20" descr="Cavity_Design_Report_FP7_WP13_img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Cavity_Design_Report_FP7_WP13_img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/>
          </a:bodyPr>
          <a:lstStyle/>
          <a:p>
            <a:pPr marL="361950" lvl="0" indent="-361950" defTabSz="4175125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kern="0" dirty="0" smtClean="0">
                <a:latin typeface="Arial" charset="0"/>
                <a:ea typeface="ＭＳ Ｐゴシック" charset="0"/>
                <a:cs typeface="+mn-cs"/>
              </a:rPr>
              <a:t>ESRF: In house development of  </a:t>
            </a:r>
            <a:r>
              <a:rPr lang="en-US" sz="2400" b="1" kern="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+mn-cs"/>
              </a:rPr>
              <a:t>RF transistor module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36538" y="1268760"/>
            <a:ext cx="4767510" cy="3528392"/>
            <a:chOff x="58050" y="848680"/>
            <a:chExt cx="4858455" cy="3600000"/>
          </a:xfrm>
        </p:grpSpPr>
        <p:pic>
          <p:nvPicPr>
            <p:cNvPr id="7" name="Picture 8" descr="P1220023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505" y="848680"/>
              <a:ext cx="4800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20245394">
              <a:off x="58050" y="1179410"/>
              <a:ext cx="2235194" cy="3522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FF6600"/>
                  </a:solidFill>
                </a:rPr>
                <a:t>SOLEIL/ELTA</a:t>
              </a:r>
              <a:endParaRPr lang="en-US" sz="1600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245394">
              <a:off x="117361" y="3148909"/>
              <a:ext cx="832056" cy="3522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6600"/>
                  </a:solidFill>
                </a:rPr>
                <a:t>ESRF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48064" y="1268760"/>
            <a:ext cx="3635896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000" b="1" kern="0" dirty="0" smtClean="0">
                <a:solidFill>
                  <a:srgbClr val="002060"/>
                </a:solidFill>
              </a:rPr>
              <a:t>ESRF design:</a:t>
            </a:r>
          </a:p>
          <a:p>
            <a:pPr marL="177800" marR="0" lvl="0" indent="-1778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Printed circuit </a:t>
            </a:r>
            <a:r>
              <a:rPr lang="en-US" kern="0" dirty="0" err="1" smtClean="0">
                <a:solidFill>
                  <a:srgbClr val="002060"/>
                </a:solidFill>
              </a:rPr>
              <a:t>baluns</a:t>
            </a:r>
            <a:r>
              <a:rPr lang="en-US" kern="0" dirty="0" smtClean="0">
                <a:solidFill>
                  <a:srgbClr val="002060"/>
                </a:solidFill>
              </a:rPr>
              <a:t> </a:t>
            </a:r>
          </a:p>
          <a:p>
            <a:pPr marL="177800" marR="0" lvl="0" indent="-1778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RF drain chokes replaced with “quarter wave” transmission lines. </a:t>
            </a:r>
          </a:p>
          <a:p>
            <a:pPr marL="177800" marR="0" lvl="0" indent="-177800" defTabSz="91440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Very few components left, all of them SMD and prone to </a:t>
            </a:r>
            <a:r>
              <a:rPr lang="en-US" kern="0" dirty="0" smtClean="0">
                <a:solidFill>
                  <a:srgbClr val="C00000"/>
                </a:solidFill>
              </a:rPr>
              <a:t>automated manufacturing</a:t>
            </a:r>
          </a:p>
          <a:p>
            <a:pPr marL="177800" indent="-177800" fontAlgn="auto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Fully adequate for 10 kW prototype</a:t>
            </a:r>
          </a:p>
          <a:p>
            <a:pPr marL="176213" marR="0" lvl="0" indent="-176213" defTabSz="914400" eaLnBrk="1" fontAlgn="auto" latinLnBrk="0" hangingPunct="1">
              <a:spcBef>
                <a:spcPts val="0"/>
              </a:spcBef>
              <a:spcAft>
                <a:spcPts val="80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Still room for improvement </a:t>
            </a:r>
          </a:p>
          <a:p>
            <a:pPr marL="530225" marR="0" lvl="1" indent="-268288" defTabSz="914400" eaLnBrk="1" fontAlgn="auto" latinLnBrk="0" hangingPunct="1">
              <a:spcBef>
                <a:spcPts val="0"/>
              </a:spcBef>
              <a:spcAft>
                <a:spcPts val="800"/>
              </a:spcAft>
              <a:buSzTx/>
              <a:buFont typeface="Wingdings" pitchFamily="2" charset="2"/>
              <a:buChar char="F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Ongoing R&amp;D </a:t>
            </a:r>
          </a:p>
          <a:p>
            <a:pPr marL="530225" marR="0" lvl="1" indent="-268288" defTabSz="914400" eaLnBrk="1" fontAlgn="auto" latinLnBrk="0" hangingPunct="1">
              <a:spcBef>
                <a:spcPts val="0"/>
              </a:spcBef>
              <a:spcAft>
                <a:spcPts val="800"/>
              </a:spcAft>
              <a:buSzTx/>
              <a:buFont typeface="Wingdings" pitchFamily="2" charset="2"/>
              <a:buChar char="F"/>
              <a:tabLst/>
              <a:defRPr/>
            </a:pPr>
            <a:r>
              <a:rPr lang="en-US" kern="0" dirty="0" smtClean="0">
                <a:solidFill>
                  <a:srgbClr val="C00000"/>
                </a:solidFill>
              </a:rPr>
              <a:t>Collaboration contract with </a:t>
            </a:r>
            <a:r>
              <a:rPr lang="en-US" b="1" kern="0" dirty="0" smtClean="0">
                <a:solidFill>
                  <a:srgbClr val="C00000"/>
                </a:solidFill>
              </a:rPr>
              <a:t>Uppsala University </a:t>
            </a:r>
            <a:r>
              <a:rPr lang="en-US" kern="0" dirty="0" smtClean="0">
                <a:solidFill>
                  <a:srgbClr val="C00000"/>
                </a:solidFill>
              </a:rPr>
              <a:t>for optimization of circuit board</a:t>
            </a:r>
            <a:endParaRPr lang="en-US" kern="0" dirty="0">
              <a:solidFill>
                <a:srgbClr val="C0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9629" y="4996726"/>
          <a:ext cx="4470403" cy="1456610"/>
        </p:xfrm>
        <a:graphic>
          <a:graphicData uri="http://schemas.openxmlformats.org/drawingml/2006/table">
            <a:tbl>
              <a:tblPr firstRow="1" bandRow="1"/>
              <a:tblGrid>
                <a:gridCol w="2018409"/>
                <a:gridCol w="1151240"/>
                <a:gridCol w="1300754"/>
              </a:tblGrid>
              <a:tr h="40267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18</a:t>
                      </a:r>
                      <a:r>
                        <a:rPr lang="en-US" sz="1800" b="1" baseline="0" dirty="0" smtClean="0">
                          <a:latin typeface="+mj-lt"/>
                        </a:rPr>
                        <a:t> modules incl. output circulator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Average Gain 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Average Efficiency</a:t>
                      </a:r>
                      <a:endParaRPr lang="en-GB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</a:tr>
              <a:tr h="4082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at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0" baseline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P</a:t>
                      </a:r>
                      <a:r>
                        <a:rPr lang="en-US" sz="1800" b="0" baseline="-2500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RF</a:t>
                      </a:r>
                      <a:r>
                        <a:rPr lang="en-US" sz="1800" b="0" baseline="3000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out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= 400 W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20.6 dB</a:t>
                      </a:r>
                      <a:endParaRPr lang="en-GB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50.8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%</a:t>
                      </a:r>
                      <a:endParaRPr lang="en-GB" sz="18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</a:tr>
              <a:tr h="4082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at</a:t>
                      </a:r>
                      <a:r>
                        <a:rPr lang="en-US" sz="1800" b="0" kern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0" kern="1200" baseline="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P</a:t>
                      </a:r>
                      <a:r>
                        <a:rPr lang="en-US" sz="1800" b="0" kern="1200" baseline="-250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RF</a:t>
                      </a:r>
                      <a:r>
                        <a:rPr lang="en-US" sz="1800" b="0" kern="1200" baseline="300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out</a:t>
                      </a:r>
                      <a:r>
                        <a:rPr lang="en-US" sz="1800" b="0" kern="12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= 700 W</a:t>
                      </a:r>
                      <a:endParaRPr lang="en-US" sz="1800" b="0" kern="1200" baseline="0" dirty="0" smtClean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20.0 dB</a:t>
                      </a:r>
                      <a:endParaRPr lang="en-GB" sz="18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64.1 %</a:t>
                      </a:r>
                      <a:endParaRPr lang="en-GB" sz="18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0" descr="Cavity_Design_Report_FP7_WP13_img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Cavity_Design_Report_FP7_WP13_img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10 kW prototype cavity combiner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55298" name="Picture 2" descr="P:\MACH\RF\Photothèque\SS amplifiers\CRISP 10kW\10kW-Proto#1_resiz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52722"/>
            <a:ext cx="4248472" cy="4164510"/>
          </a:xfrm>
          <a:prstGeom prst="rect">
            <a:avLst/>
          </a:prstGeom>
          <a:noFill/>
        </p:spPr>
      </p:pic>
      <p:pic>
        <p:nvPicPr>
          <p:cNvPr id="7" name="Picture 12" descr="P:\MACH\RF\Photothèque\SS amplifiers\CRISP 10kW\P1220027-rot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965" y="1340768"/>
            <a:ext cx="1372195" cy="20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5614325"/>
            <a:ext cx="4248472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</a:rPr>
              <a:t>Only 3 active water cooled “</a:t>
            </a:r>
            <a:r>
              <a:rPr lang="en-US" b="1" kern="0" dirty="0" smtClean="0">
                <a:solidFill>
                  <a:srgbClr val="C00000"/>
                </a:solidFill>
              </a:rPr>
              <a:t>wings</a:t>
            </a:r>
            <a:r>
              <a:rPr lang="en-US" b="1" kern="0" dirty="0" smtClean="0">
                <a:solidFill>
                  <a:srgbClr val="002060"/>
                </a:solidFill>
              </a:rPr>
              <a:t>”:  </a:t>
            </a:r>
          </a:p>
          <a:p>
            <a:pPr marL="176213" marR="0" lvl="0" indent="-176213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	3 x 6 modules x 600…700 W / module  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  <a:sym typeface="Symbol"/>
              </a:rPr>
              <a:t>	</a:t>
            </a:r>
            <a:r>
              <a:rPr lang="en-US" kern="0" dirty="0" smtClean="0">
                <a:solidFill>
                  <a:srgbClr val="002060"/>
                </a:solidFill>
              </a:rPr>
              <a:t> 10…12 kW</a:t>
            </a:r>
            <a:endParaRPr lang="en-US" kern="0" dirty="0">
              <a:solidFill>
                <a:srgbClr val="002060"/>
              </a:solidFill>
            </a:endParaRPr>
          </a:p>
        </p:txBody>
      </p:sp>
      <p:pic>
        <p:nvPicPr>
          <p:cNvPr id="10" name="Picture 2" descr="P:\MACH\RF\Photothèque\SS amplifiers\CRISP 10kW\wing with 6 modules 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943" y="1342839"/>
            <a:ext cx="2685537" cy="20141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3440145"/>
            <a:ext cx="4572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C00000"/>
                </a:solidFill>
              </a:rPr>
              <a:t>STATUS 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All 18 RF modules on wings and tested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3 PS’s ready (one 10 kW PS per wing)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RF input distribution via planar Wilkinson splitters on the rear sides of the wings</a:t>
            </a:r>
          </a:p>
          <a:p>
            <a:pPr marL="273050" indent="-2730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Collective shielding of RF modules</a:t>
            </a:r>
          </a:p>
          <a:p>
            <a:pPr marL="273050" indent="-2730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Water cooling skid ready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2060"/>
                </a:solidFill>
              </a:rPr>
              <a:t>Interlock and control system in progress</a:t>
            </a:r>
          </a:p>
          <a:p>
            <a:pPr marL="363538" marR="0" lvl="0" indent="-36353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F"/>
              <a:defRPr/>
            </a:pPr>
            <a:r>
              <a:rPr lang="en-US" kern="0" dirty="0" smtClean="0">
                <a:solidFill>
                  <a:srgbClr val="C00000"/>
                </a:solidFill>
              </a:rPr>
              <a:t>Power tests start end of June 2013</a:t>
            </a:r>
            <a:endParaRPr lang="en-GB" dirty="0"/>
          </a:p>
        </p:txBody>
      </p:sp>
      <p:pic>
        <p:nvPicPr>
          <p:cNvPr id="13" name="Picture 20" descr="Cavity_Design_Report_FP7_WP13_im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Cavity_Design_Report_FP7_WP13_img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To conclude, high power </a:t>
            </a:r>
            <a:r>
              <a:rPr lang="en-US" sz="2800" b="1" dirty="0" smtClean="0">
                <a:solidFill>
                  <a:srgbClr val="C00000"/>
                </a:solidFill>
              </a:rPr>
              <a:t>circulator:</a:t>
            </a:r>
            <a:r>
              <a:rPr lang="en-US" sz="2800" b="1" dirty="0" smtClean="0"/>
              <a:t> yes or no ?</a:t>
            </a:r>
            <a:endParaRPr lang="en-GB" sz="28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dirty="0" smtClean="0">
                <a:solidFill>
                  <a:srgbClr val="336600"/>
                </a:solidFill>
              </a:rPr>
              <a:t>Pro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Power combining efficiency can drop substantially when SSA  sees a mismatch.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RF module circulators protect transistors against internal coupling from other RF modules. They must be over-dimensioned to take additional power from mismatch on high power end.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Coaxial structure also needs to be over-dimensioned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On cavity combiner: no way to minimize module return power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Well defined SSA operation conditions for any load mismatch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b="1" dirty="0" smtClean="0">
                <a:solidFill>
                  <a:srgbClr val="C00000"/>
                </a:solidFill>
              </a:rPr>
              <a:t>Contra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On coaxial tree, module return power can be limited by optimizing the length of the first combiner stage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High cost and large space requirement as compared to total SSA power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Not required if reasonable load match can be guaranteed at high output power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Protection by reverse power interlock cheaper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… 	further discussion is left to the audience …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8" name="Picture 20" descr="Cavity_Design_Report_FP7_WP13_im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avity_Design_Report_FP7_WP13_im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38437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rgbClr val="336600"/>
                </a:solidFill>
              </a:rPr>
              <a:t>Acknowledgement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SOLEIL team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for having pioneered highest power SSAs on accelerators,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for their design and development work on the ESRF SSAs manufactured by ELTA,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for their support to the ESRF on this challenging project,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ELTA / AREVA</a:t>
            </a:r>
            <a:r>
              <a:rPr lang="en-US" dirty="0" smtClean="0"/>
              <a:t> </a:t>
            </a:r>
            <a:r>
              <a:rPr lang="en-US" b="1" dirty="0" smtClean="0"/>
              <a:t>team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for the delivery of already 5/7 operational 150 kW SSAs,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for their investigations around encountered problems and the implementation of corrective measures,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</a:t>
            </a:r>
            <a:r>
              <a:rPr lang="en-GB" dirty="0" smtClean="0"/>
              <a:t>or providing valuable information for this presentation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57C55-DB11-447B-B097-F1F223BCF8F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7" name="Picture 20" descr="Cavity_Design_Report_FP7_WP13_im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Cavity_Design_Report_FP7_WP13_im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31840" y="98072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Thank you !!</a:t>
            </a:r>
            <a:endParaRPr lang="en-GB" sz="6000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92696"/>
            <a:ext cx="314999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P:\MACH\RF\Photothèque\SS amplifiers\CRISP 10kW\10kW-Proto#1_resize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692696"/>
            <a:ext cx="2592288" cy="25410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8A54E-99D9-4002-9CDC-CAC7057ECBE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 dirty="0"/>
          </a:p>
        </p:txBody>
      </p:sp>
      <p:pic>
        <p:nvPicPr>
          <p:cNvPr id="7" name="Picture 2" descr="ESRF 03-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081"/>
            <a:ext cx="9144000" cy="59992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839185"/>
            <a:ext cx="8964488" cy="439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2375" algn="ctr"/>
                <a:tab pos="6635750" algn="ctr"/>
              </a:tabLst>
            </a:pPr>
            <a:r>
              <a:rPr lang="en-US" sz="2000" b="1" dirty="0" smtClean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Existing facility</a:t>
            </a:r>
            <a:r>
              <a:rPr lang="en-US" sz="2000" b="1" dirty="0" smtClean="0">
                <a:solidFill>
                  <a:srgbClr val="FFC000"/>
                </a:solidFill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</a:rPr>
              <a:t>2019 upgrade under study</a:t>
            </a:r>
          </a:p>
          <a:p>
            <a:pPr>
              <a:tabLst>
                <a:tab pos="3762375" algn="ctr"/>
                <a:tab pos="6635750" algn="ctr"/>
              </a:tabLst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Storage Ring</a:t>
            </a:r>
            <a:r>
              <a:rPr lang="en-US" b="1" dirty="0" smtClean="0">
                <a:solidFill>
                  <a:schemeClr val="bg1"/>
                </a:solidFill>
              </a:rPr>
              <a:t>	6 </a:t>
            </a:r>
            <a:r>
              <a:rPr lang="en-US" b="1" dirty="0" err="1" smtClean="0">
                <a:solidFill>
                  <a:schemeClr val="bg1"/>
                </a:solidFill>
              </a:rPr>
              <a:t>GeV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6 </a:t>
            </a:r>
            <a:r>
              <a:rPr lang="en-US" b="1" dirty="0" err="1" smtClean="0">
                <a:solidFill>
                  <a:srgbClr val="FFFF00"/>
                </a:solidFill>
              </a:rPr>
              <a:t>GeV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Small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emittances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pitchFamily="18" charset="2"/>
              </a:rPr>
              <a:t>e</a:t>
            </a:r>
            <a:r>
              <a:rPr lang="en-US" sz="2400" b="1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pitchFamily="18" charset="2"/>
              </a:rPr>
              <a:t>e</a:t>
            </a:r>
            <a:r>
              <a:rPr lang="en-US" sz="24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	4000 pm / 4 pm</a:t>
            </a:r>
            <a:r>
              <a:rPr lang="en-US" b="1" dirty="0" smtClean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150 pm / 3 pm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Current</a:t>
            </a:r>
            <a:r>
              <a:rPr lang="en-US" b="1" dirty="0" smtClean="0">
                <a:solidFill>
                  <a:schemeClr val="bg1"/>
                </a:solidFill>
              </a:rPr>
              <a:t>	200 mA	</a:t>
            </a:r>
            <a:r>
              <a:rPr lang="en-US" b="1" dirty="0" smtClean="0">
                <a:solidFill>
                  <a:srgbClr val="FFFF00"/>
                </a:solidFill>
              </a:rPr>
              <a:t>200 mA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Loss per turn (incl. ID’s)</a:t>
            </a:r>
            <a:r>
              <a:rPr lang="en-US" b="1" dirty="0" smtClean="0">
                <a:solidFill>
                  <a:schemeClr val="bg1"/>
                </a:solidFill>
              </a:rPr>
              <a:t>	5.4 </a:t>
            </a:r>
            <a:r>
              <a:rPr lang="en-US" b="1" dirty="0" err="1" smtClean="0">
                <a:solidFill>
                  <a:schemeClr val="bg1"/>
                </a:solidFill>
              </a:rPr>
              <a:t>MeV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3.8 </a:t>
            </a:r>
            <a:r>
              <a:rPr lang="en-US" b="1" dirty="0" err="1" smtClean="0">
                <a:solidFill>
                  <a:srgbClr val="FFFF00"/>
                </a:solidFill>
              </a:rPr>
              <a:t>MeV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Nominal RF voltage</a:t>
            </a:r>
            <a:r>
              <a:rPr lang="en-US" b="1" dirty="0" smtClean="0">
                <a:solidFill>
                  <a:schemeClr val="bg1"/>
                </a:solidFill>
              </a:rPr>
              <a:t>	9 MV	</a:t>
            </a:r>
            <a:r>
              <a:rPr lang="en-US" b="1" dirty="0" smtClean="0">
                <a:solidFill>
                  <a:srgbClr val="FFFF00"/>
                </a:solidFill>
              </a:rPr>
              <a:t>6 MV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Beam power</a:t>
            </a:r>
            <a:r>
              <a:rPr lang="en-US" b="1" dirty="0" smtClean="0">
                <a:solidFill>
                  <a:schemeClr val="bg1"/>
                </a:solidFill>
              </a:rPr>
              <a:t>	1100 kW	</a:t>
            </a:r>
            <a:r>
              <a:rPr lang="en-US" b="1" dirty="0" smtClean="0">
                <a:solidFill>
                  <a:srgbClr val="FFFF00"/>
                </a:solidFill>
              </a:rPr>
              <a:t>700 kW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RF Cavities 352.2 MHz:</a:t>
            </a:r>
            <a:r>
              <a:rPr lang="en-US" b="1" dirty="0" smtClean="0">
                <a:solidFill>
                  <a:schemeClr val="bg1"/>
                </a:solidFill>
              </a:rPr>
              <a:t>	6 five-cell cavities	</a:t>
            </a:r>
            <a:r>
              <a:rPr lang="en-US" b="1" dirty="0" smtClean="0">
                <a:solidFill>
                  <a:srgbClr val="FFFF00"/>
                </a:solidFill>
              </a:rPr>
              <a:t>12 HOM damped  single cells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Copper losses</a:t>
            </a:r>
            <a:r>
              <a:rPr lang="en-US" b="1" dirty="0" smtClean="0">
                <a:solidFill>
                  <a:schemeClr val="bg1"/>
                </a:solidFill>
              </a:rPr>
              <a:t>	300 kW</a:t>
            </a:r>
            <a:r>
              <a:rPr lang="en-US" b="1" dirty="0" smtClean="0">
                <a:solidFill>
                  <a:srgbClr val="FFFF00"/>
                </a:solidFill>
              </a:rPr>
              <a:t>	500 kW	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RF Power sources</a:t>
            </a:r>
            <a:r>
              <a:rPr lang="en-US" b="1" dirty="0" smtClean="0">
                <a:solidFill>
                  <a:schemeClr val="bg1"/>
                </a:solidFill>
              </a:rPr>
              <a:t>	Klystrons 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Klystrons</a:t>
            </a:r>
            <a:r>
              <a:rPr lang="en-US" b="1" dirty="0" smtClean="0">
                <a:solidFill>
                  <a:srgbClr val="FFFF00"/>
                </a:solidFill>
              </a:rPr>
              <a:t> &amp; SSAs</a:t>
            </a:r>
          </a:p>
          <a:p>
            <a:pPr>
              <a:lnSpc>
                <a:spcPct val="130000"/>
              </a:lnSpc>
              <a:tabLst>
                <a:tab pos="3762375" algn="ctr"/>
                <a:tab pos="6635750" algn="ctr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(3 new </a:t>
            </a:r>
            <a:r>
              <a:rPr lang="en-US" b="1" dirty="0" err="1" smtClean="0">
                <a:solidFill>
                  <a:schemeClr val="bg1"/>
                </a:solidFill>
              </a:rPr>
              <a:t>cav’s</a:t>
            </a:r>
            <a:r>
              <a:rPr lang="en-US" b="1" dirty="0" smtClean="0">
                <a:solidFill>
                  <a:schemeClr val="bg1"/>
                </a:solidFill>
              </a:rPr>
              <a:t> + SSAs in test)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692696"/>
            <a:ext cx="8135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ESRF = first 3</a:t>
            </a:r>
            <a:r>
              <a:rPr lang="en-US" sz="24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 high brilliance light source </a:t>
            </a:r>
          </a:p>
        </p:txBody>
      </p:sp>
      <p:pic>
        <p:nvPicPr>
          <p:cNvPr id="10" name="Picture 20" descr="Cavity_Design_Report_FP7_WP13_img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Cavity_Design_Report_FP7_WP13_img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948"/>
          <p:cNvSpPr>
            <a:spLocks noChangeArrowheads="1"/>
          </p:cNvSpPr>
          <p:nvPr/>
        </p:nvSpPr>
        <p:spPr bwMode="auto">
          <a:xfrm>
            <a:off x="5076825" y="5913438"/>
            <a:ext cx="466725" cy="468312"/>
          </a:xfrm>
          <a:prstGeom prst="ellipse">
            <a:avLst/>
          </a:prstGeom>
          <a:solidFill>
            <a:srgbClr val="CCFFCC"/>
          </a:solidFill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44" name="Oval 946"/>
          <p:cNvSpPr>
            <a:spLocks noChangeArrowheads="1"/>
          </p:cNvSpPr>
          <p:nvPr/>
        </p:nvSpPr>
        <p:spPr bwMode="auto">
          <a:xfrm>
            <a:off x="4859338" y="4581525"/>
            <a:ext cx="1368425" cy="1295400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2627784" y="4365104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2B2B2"/>
                </a:solidFill>
              </a:rPr>
              <a:t>Booster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611188" y="2492375"/>
            <a:ext cx="3889375" cy="2520950"/>
          </a:xfrm>
          <a:prstGeom prst="ellips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8313" y="1268413"/>
            <a:ext cx="8496300" cy="4897437"/>
          </a:xfrm>
          <a:prstGeom prst="ellips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0" y="692696"/>
            <a:ext cx="32035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RF </a:t>
            </a:r>
            <a:r>
              <a:rPr lang="en-US" sz="2400" b="1" dirty="0">
                <a:solidFill>
                  <a:srgbClr val="FF3300"/>
                </a:solidFill>
              </a:rPr>
              <a:t>upgrade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dirty="0">
                <a:solidFill>
                  <a:srgbClr val="000099"/>
                </a:solidFill>
              </a:rPr>
              <a:t>phase </a:t>
            </a:r>
            <a:r>
              <a:rPr lang="en-US" sz="2400" b="1" dirty="0" smtClean="0">
                <a:solidFill>
                  <a:srgbClr val="000099"/>
                </a:solidFill>
              </a:rPr>
              <a:t>1</a:t>
            </a:r>
          </a:p>
          <a:p>
            <a:pPr algn="ctr"/>
            <a:r>
              <a:rPr lang="en-US" sz="2400" i="1" dirty="0" smtClean="0">
                <a:solidFill>
                  <a:srgbClr val="000099"/>
                </a:solidFill>
              </a:rPr>
              <a:t>well in progress </a:t>
            </a:r>
            <a:endParaRPr lang="en-US" sz="2400" i="1" dirty="0">
              <a:solidFill>
                <a:srgbClr val="FF3300"/>
              </a:solidFill>
            </a:endParaRPr>
          </a:p>
        </p:txBody>
      </p:sp>
      <p:sp>
        <p:nvSpPr>
          <p:cNvPr id="16395" name="Freeform 7"/>
          <p:cNvSpPr>
            <a:spLocks/>
          </p:cNvSpPr>
          <p:nvPr/>
        </p:nvSpPr>
        <p:spPr bwMode="auto">
          <a:xfrm rot="-2654335" flipH="1" flipV="1">
            <a:off x="423863" y="3421063"/>
            <a:ext cx="422275" cy="741362"/>
          </a:xfrm>
          <a:custGeom>
            <a:avLst/>
            <a:gdLst>
              <a:gd name="T0" fmla="*/ 0 w 468"/>
              <a:gd name="T1" fmla="*/ 741362 h 186"/>
              <a:gd name="T2" fmla="*/ 276103 w 468"/>
              <a:gd name="T3" fmla="*/ 478298 h 186"/>
              <a:gd name="T4" fmla="*/ 422275 w 468"/>
              <a:gd name="T5" fmla="*/ 0 h 186"/>
              <a:gd name="T6" fmla="*/ 0 60000 65536"/>
              <a:gd name="T7" fmla="*/ 0 60000 65536"/>
              <a:gd name="T8" fmla="*/ 0 60000 65536"/>
              <a:gd name="T9" fmla="*/ 0 w 468"/>
              <a:gd name="T10" fmla="*/ 0 h 186"/>
              <a:gd name="T11" fmla="*/ 468 w 46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186">
                <a:moveTo>
                  <a:pt x="0" y="186"/>
                </a:moveTo>
                <a:cubicBezTo>
                  <a:pt x="114" y="168"/>
                  <a:pt x="228" y="151"/>
                  <a:pt x="306" y="120"/>
                </a:cubicBezTo>
                <a:cubicBezTo>
                  <a:pt x="384" y="89"/>
                  <a:pt x="441" y="20"/>
                  <a:pt x="468" y="0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 type="triangle" w="med" len="med"/>
            <a:tailEnd type="none" w="sm" len="lg"/>
          </a:ln>
        </p:spPr>
        <p:txBody>
          <a:bodyPr/>
          <a:lstStyle/>
          <a:p>
            <a:endParaRPr lang="en-GB"/>
          </a:p>
        </p:txBody>
      </p:sp>
      <p:sp>
        <p:nvSpPr>
          <p:cNvPr id="16396" name="Text Box 8"/>
          <p:cNvSpPr txBox="1">
            <a:spLocks noChangeArrowheads="1"/>
          </p:cNvSpPr>
          <p:nvPr/>
        </p:nvSpPr>
        <p:spPr bwMode="auto">
          <a:xfrm>
            <a:off x="6948264" y="1268760"/>
            <a:ext cx="207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2B2B2"/>
                </a:solidFill>
              </a:rPr>
              <a:t>Storage Ring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859213" y="549275"/>
            <a:ext cx="85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8000"/>
                </a:solidFill>
              </a:rPr>
              <a:t>Cell 5</a:t>
            </a:r>
          </a:p>
          <a:p>
            <a:pPr algn="ctr"/>
            <a:r>
              <a:rPr lang="en-US" sz="1200">
                <a:solidFill>
                  <a:srgbClr val="008000"/>
                </a:solidFill>
              </a:rPr>
              <a:t>Cav 1 &amp; 2</a:t>
            </a:r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5951538" y="620713"/>
            <a:ext cx="85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8000"/>
                </a:solidFill>
              </a:rPr>
              <a:t>Cell 7</a:t>
            </a:r>
          </a:p>
          <a:p>
            <a:pPr algn="ctr"/>
            <a:r>
              <a:rPr lang="en-US" sz="1200">
                <a:solidFill>
                  <a:srgbClr val="008000"/>
                </a:solidFill>
              </a:rPr>
              <a:t>Cav 3 &amp; 4</a:t>
            </a:r>
          </a:p>
        </p:txBody>
      </p:sp>
      <p:sp>
        <p:nvSpPr>
          <p:cNvPr id="16399" name="Text Box 23"/>
          <p:cNvSpPr txBox="1">
            <a:spLocks noChangeArrowheads="1"/>
          </p:cNvSpPr>
          <p:nvPr/>
        </p:nvSpPr>
        <p:spPr bwMode="auto">
          <a:xfrm>
            <a:off x="2278956" y="6165304"/>
            <a:ext cx="2005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8000"/>
                </a:solidFill>
              </a:rPr>
              <a:t>Cell 25</a:t>
            </a:r>
          </a:p>
          <a:p>
            <a:pPr algn="ctr"/>
            <a:r>
              <a:rPr lang="en-US" sz="1200" dirty="0" err="1">
                <a:solidFill>
                  <a:srgbClr val="008000"/>
                </a:solidFill>
              </a:rPr>
              <a:t>Cav</a:t>
            </a:r>
            <a:r>
              <a:rPr lang="en-US" sz="1200" dirty="0">
                <a:solidFill>
                  <a:srgbClr val="008000"/>
                </a:solidFill>
              </a:rPr>
              <a:t> 6 &amp; new cavity for test</a:t>
            </a:r>
          </a:p>
        </p:txBody>
      </p:sp>
      <p:sp>
        <p:nvSpPr>
          <p:cNvPr id="16400" name="Rectangle 28"/>
          <p:cNvSpPr>
            <a:spLocks noChangeArrowheads="1"/>
          </p:cNvSpPr>
          <p:nvPr/>
        </p:nvSpPr>
        <p:spPr bwMode="auto">
          <a:xfrm>
            <a:off x="6804025" y="2708275"/>
            <a:ext cx="903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Teststand</a:t>
            </a:r>
          </a:p>
        </p:txBody>
      </p:sp>
      <p:sp>
        <p:nvSpPr>
          <p:cNvPr id="16401" name="AutoShape 384"/>
          <p:cNvSpPr>
            <a:spLocks noChangeArrowheads="1"/>
          </p:cNvSpPr>
          <p:nvPr/>
        </p:nvSpPr>
        <p:spPr bwMode="auto">
          <a:xfrm>
            <a:off x="3059113" y="1484313"/>
            <a:ext cx="792162" cy="576262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2" name="Group 406"/>
          <p:cNvGrpSpPr>
            <a:grpSpLocks/>
          </p:cNvGrpSpPr>
          <p:nvPr/>
        </p:nvGrpSpPr>
        <p:grpSpPr bwMode="auto">
          <a:xfrm>
            <a:off x="4500563" y="1989138"/>
            <a:ext cx="792162" cy="720725"/>
            <a:chOff x="2426" y="890"/>
            <a:chExt cx="499" cy="454"/>
          </a:xfrm>
        </p:grpSpPr>
        <p:sp>
          <p:nvSpPr>
            <p:cNvPr id="16621" name="AutoShape 389"/>
            <p:cNvSpPr>
              <a:spLocks noChangeArrowheads="1"/>
            </p:cNvSpPr>
            <p:nvPr/>
          </p:nvSpPr>
          <p:spPr bwMode="auto">
            <a:xfrm rot="-5400000">
              <a:off x="2404" y="912"/>
              <a:ext cx="454" cy="409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622" name="Text Box 390"/>
            <p:cNvSpPr txBox="1">
              <a:spLocks noChangeArrowheads="1"/>
            </p:cNvSpPr>
            <p:nvPr/>
          </p:nvSpPr>
          <p:spPr bwMode="auto">
            <a:xfrm>
              <a:off x="2472" y="1026"/>
              <a:ext cx="45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/>
              <a:r>
                <a:rPr lang="en-US" sz="1400"/>
                <a:t>Klys1</a:t>
              </a:r>
            </a:p>
          </p:txBody>
        </p:sp>
      </p:grpSp>
      <p:grpSp>
        <p:nvGrpSpPr>
          <p:cNvPr id="3" name="Group 658"/>
          <p:cNvGrpSpPr>
            <a:grpSpLocks/>
          </p:cNvGrpSpPr>
          <p:nvPr/>
        </p:nvGrpSpPr>
        <p:grpSpPr bwMode="auto">
          <a:xfrm>
            <a:off x="5219700" y="1989138"/>
            <a:ext cx="719138" cy="720725"/>
            <a:chOff x="4060" y="1253"/>
            <a:chExt cx="453" cy="454"/>
          </a:xfrm>
        </p:grpSpPr>
        <p:sp>
          <p:nvSpPr>
            <p:cNvPr id="16619" name="AutoShape 408"/>
            <p:cNvSpPr>
              <a:spLocks noChangeArrowheads="1"/>
            </p:cNvSpPr>
            <p:nvPr/>
          </p:nvSpPr>
          <p:spPr bwMode="auto">
            <a:xfrm rot="5400000" flipH="1">
              <a:off x="4082" y="1275"/>
              <a:ext cx="454" cy="409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620" name="Text Box 409"/>
            <p:cNvSpPr txBox="1">
              <a:spLocks noChangeArrowheads="1"/>
            </p:cNvSpPr>
            <p:nvPr/>
          </p:nvSpPr>
          <p:spPr bwMode="auto">
            <a:xfrm flipH="1">
              <a:off x="4060" y="1378"/>
              <a:ext cx="45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/>
              <a:r>
                <a:rPr lang="en-US" sz="1400"/>
                <a:t>Klys2</a:t>
              </a:r>
            </a:p>
          </p:txBody>
        </p:sp>
      </p:grpSp>
      <p:sp>
        <p:nvSpPr>
          <p:cNvPr id="16405" name="Line 411"/>
          <p:cNvSpPr>
            <a:spLocks noChangeShapeType="1"/>
          </p:cNvSpPr>
          <p:nvPr/>
        </p:nvSpPr>
        <p:spPr bwMode="auto">
          <a:xfrm>
            <a:off x="2411413" y="4005263"/>
            <a:ext cx="504825" cy="3603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4" name="Group 594"/>
          <p:cNvGrpSpPr>
            <a:grpSpLocks/>
          </p:cNvGrpSpPr>
          <p:nvPr/>
        </p:nvGrpSpPr>
        <p:grpSpPr bwMode="auto">
          <a:xfrm rot="769893">
            <a:off x="5784850" y="1116013"/>
            <a:ext cx="874713" cy="947737"/>
            <a:chOff x="3424" y="2334"/>
            <a:chExt cx="551" cy="597"/>
          </a:xfrm>
        </p:grpSpPr>
        <p:sp>
          <p:nvSpPr>
            <p:cNvPr id="16591" name="Line 595"/>
            <p:cNvSpPr>
              <a:spLocks noChangeShapeType="1"/>
            </p:cNvSpPr>
            <p:nvPr/>
          </p:nvSpPr>
          <p:spPr bwMode="auto">
            <a:xfrm flipH="1" flipV="1">
              <a:off x="3590" y="2578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92" name="Line 596"/>
            <p:cNvSpPr>
              <a:spLocks noChangeShapeType="1"/>
            </p:cNvSpPr>
            <p:nvPr/>
          </p:nvSpPr>
          <p:spPr bwMode="auto">
            <a:xfrm>
              <a:off x="3469" y="2342"/>
              <a:ext cx="1" cy="36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3" name="Line 597"/>
            <p:cNvSpPr>
              <a:spLocks noChangeShapeType="1"/>
            </p:cNvSpPr>
            <p:nvPr/>
          </p:nvSpPr>
          <p:spPr bwMode="auto">
            <a:xfrm flipV="1">
              <a:off x="346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4" name="Line 598"/>
            <p:cNvSpPr>
              <a:spLocks noChangeShapeType="1"/>
            </p:cNvSpPr>
            <p:nvPr/>
          </p:nvSpPr>
          <p:spPr bwMode="auto">
            <a:xfrm>
              <a:off x="3592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95" name="Line 599"/>
            <p:cNvSpPr>
              <a:spLocks noChangeShapeType="1"/>
            </p:cNvSpPr>
            <p:nvPr/>
          </p:nvSpPr>
          <p:spPr bwMode="auto">
            <a:xfrm flipV="1">
              <a:off x="3460" y="2706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6" name="Line 600"/>
            <p:cNvSpPr>
              <a:spLocks noChangeShapeType="1"/>
            </p:cNvSpPr>
            <p:nvPr/>
          </p:nvSpPr>
          <p:spPr bwMode="auto">
            <a:xfrm flipH="1" flipV="1">
              <a:off x="3800" y="2576"/>
              <a:ext cx="0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97" name="Line 601"/>
            <p:cNvSpPr>
              <a:spLocks noChangeShapeType="1"/>
            </p:cNvSpPr>
            <p:nvPr/>
          </p:nvSpPr>
          <p:spPr bwMode="auto">
            <a:xfrm flipH="1">
              <a:off x="3923" y="2336"/>
              <a:ext cx="1" cy="36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8" name="Line 602"/>
            <p:cNvSpPr>
              <a:spLocks noChangeShapeType="1"/>
            </p:cNvSpPr>
            <p:nvPr/>
          </p:nvSpPr>
          <p:spPr bwMode="auto">
            <a:xfrm flipV="1">
              <a:off x="379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99" name="Line 603"/>
            <p:cNvSpPr>
              <a:spLocks noChangeShapeType="1"/>
            </p:cNvSpPr>
            <p:nvPr/>
          </p:nvSpPr>
          <p:spPr bwMode="auto">
            <a:xfrm>
              <a:off x="3796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600" name="Line 604"/>
            <p:cNvSpPr>
              <a:spLocks noChangeShapeType="1"/>
            </p:cNvSpPr>
            <p:nvPr/>
          </p:nvSpPr>
          <p:spPr bwMode="auto">
            <a:xfrm flipV="1">
              <a:off x="3796" y="2697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601" name="Line 605"/>
            <p:cNvSpPr>
              <a:spLocks noChangeShapeType="1"/>
            </p:cNvSpPr>
            <p:nvPr/>
          </p:nvSpPr>
          <p:spPr bwMode="auto">
            <a:xfrm flipH="1">
              <a:off x="3424" y="2523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602" name="Line 606"/>
            <p:cNvSpPr>
              <a:spLocks noChangeShapeType="1"/>
            </p:cNvSpPr>
            <p:nvPr/>
          </p:nvSpPr>
          <p:spPr bwMode="auto">
            <a:xfrm flipH="1">
              <a:off x="3929" y="2517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603" name="Line 607"/>
            <p:cNvSpPr>
              <a:spLocks noChangeShapeType="1"/>
            </p:cNvSpPr>
            <p:nvPr/>
          </p:nvSpPr>
          <p:spPr bwMode="auto">
            <a:xfrm flipH="1">
              <a:off x="3969" y="2507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604" name="Line 608"/>
            <p:cNvSpPr>
              <a:spLocks noChangeShapeType="1"/>
            </p:cNvSpPr>
            <p:nvPr/>
          </p:nvSpPr>
          <p:spPr bwMode="auto">
            <a:xfrm flipH="1">
              <a:off x="3424" y="2515"/>
              <a:ext cx="0" cy="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605" name="Line 609"/>
            <p:cNvSpPr>
              <a:spLocks noChangeShapeType="1"/>
            </p:cNvSpPr>
            <p:nvPr/>
          </p:nvSpPr>
          <p:spPr bwMode="auto">
            <a:xfrm flipH="1">
              <a:off x="3696" y="2795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606" name="Line 610"/>
            <p:cNvSpPr>
              <a:spLocks noChangeShapeType="1"/>
            </p:cNvSpPr>
            <p:nvPr/>
          </p:nvSpPr>
          <p:spPr bwMode="auto">
            <a:xfrm flipV="1">
              <a:off x="3426" y="2791"/>
              <a:ext cx="54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5" name="Group 611"/>
            <p:cNvGrpSpPr>
              <a:grpSpLocks/>
            </p:cNvGrpSpPr>
            <p:nvPr/>
          </p:nvGrpSpPr>
          <p:grpSpPr bwMode="auto">
            <a:xfrm>
              <a:off x="3465" y="2472"/>
              <a:ext cx="187" cy="104"/>
              <a:chOff x="3651" y="3248"/>
              <a:chExt cx="227" cy="91"/>
            </a:xfrm>
          </p:grpSpPr>
          <p:sp>
            <p:nvSpPr>
              <p:cNvPr id="16614" name="Rectangle 612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5" name="Rectangle 613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6" name="Rectangle 614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7" name="Rectangle 615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8" name="Rectangle 616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6" name="Group 617"/>
            <p:cNvGrpSpPr>
              <a:grpSpLocks/>
            </p:cNvGrpSpPr>
            <p:nvPr/>
          </p:nvGrpSpPr>
          <p:grpSpPr bwMode="auto">
            <a:xfrm>
              <a:off x="3673" y="2472"/>
              <a:ext cx="187" cy="104"/>
              <a:chOff x="3651" y="3248"/>
              <a:chExt cx="227" cy="91"/>
            </a:xfrm>
          </p:grpSpPr>
          <p:sp>
            <p:nvSpPr>
              <p:cNvPr id="16609" name="Rectangle 618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0" name="Rectangle 619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1" name="Rectangle 620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2" name="Rectangle 621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613" name="Rectangle 622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7" name="Group 623"/>
          <p:cNvGrpSpPr>
            <a:grpSpLocks/>
          </p:cNvGrpSpPr>
          <p:nvPr/>
        </p:nvGrpSpPr>
        <p:grpSpPr bwMode="auto">
          <a:xfrm rot="-206662">
            <a:off x="3910013" y="981075"/>
            <a:ext cx="874712" cy="947738"/>
            <a:chOff x="3424" y="2334"/>
            <a:chExt cx="551" cy="597"/>
          </a:xfrm>
        </p:grpSpPr>
        <p:sp>
          <p:nvSpPr>
            <p:cNvPr id="16563" name="Line 624"/>
            <p:cNvSpPr>
              <a:spLocks noChangeShapeType="1"/>
            </p:cNvSpPr>
            <p:nvPr/>
          </p:nvSpPr>
          <p:spPr bwMode="auto">
            <a:xfrm flipH="1" flipV="1">
              <a:off x="3590" y="2578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64" name="Line 625"/>
            <p:cNvSpPr>
              <a:spLocks noChangeShapeType="1"/>
            </p:cNvSpPr>
            <p:nvPr/>
          </p:nvSpPr>
          <p:spPr bwMode="auto">
            <a:xfrm>
              <a:off x="3469" y="2342"/>
              <a:ext cx="1" cy="36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65" name="Line 626"/>
            <p:cNvSpPr>
              <a:spLocks noChangeShapeType="1"/>
            </p:cNvSpPr>
            <p:nvPr/>
          </p:nvSpPr>
          <p:spPr bwMode="auto">
            <a:xfrm flipV="1">
              <a:off x="346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66" name="Line 627"/>
            <p:cNvSpPr>
              <a:spLocks noChangeShapeType="1"/>
            </p:cNvSpPr>
            <p:nvPr/>
          </p:nvSpPr>
          <p:spPr bwMode="auto">
            <a:xfrm>
              <a:off x="3592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67" name="Line 628"/>
            <p:cNvSpPr>
              <a:spLocks noChangeShapeType="1"/>
            </p:cNvSpPr>
            <p:nvPr/>
          </p:nvSpPr>
          <p:spPr bwMode="auto">
            <a:xfrm flipV="1">
              <a:off x="3460" y="2706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68" name="Line 629"/>
            <p:cNvSpPr>
              <a:spLocks noChangeShapeType="1"/>
            </p:cNvSpPr>
            <p:nvPr/>
          </p:nvSpPr>
          <p:spPr bwMode="auto">
            <a:xfrm flipH="1" flipV="1">
              <a:off x="3800" y="2576"/>
              <a:ext cx="0" cy="1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69" name="Line 630"/>
            <p:cNvSpPr>
              <a:spLocks noChangeShapeType="1"/>
            </p:cNvSpPr>
            <p:nvPr/>
          </p:nvSpPr>
          <p:spPr bwMode="auto">
            <a:xfrm flipH="1">
              <a:off x="3923" y="2336"/>
              <a:ext cx="1" cy="36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70" name="Line 631"/>
            <p:cNvSpPr>
              <a:spLocks noChangeShapeType="1"/>
            </p:cNvSpPr>
            <p:nvPr/>
          </p:nvSpPr>
          <p:spPr bwMode="auto">
            <a:xfrm flipV="1">
              <a:off x="3790" y="2342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71" name="Line 632"/>
            <p:cNvSpPr>
              <a:spLocks noChangeShapeType="1"/>
            </p:cNvSpPr>
            <p:nvPr/>
          </p:nvSpPr>
          <p:spPr bwMode="auto">
            <a:xfrm>
              <a:off x="3796" y="233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72" name="Line 633"/>
            <p:cNvSpPr>
              <a:spLocks noChangeShapeType="1"/>
            </p:cNvSpPr>
            <p:nvPr/>
          </p:nvSpPr>
          <p:spPr bwMode="auto">
            <a:xfrm flipV="1">
              <a:off x="3796" y="2697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73" name="Line 634"/>
            <p:cNvSpPr>
              <a:spLocks noChangeShapeType="1"/>
            </p:cNvSpPr>
            <p:nvPr/>
          </p:nvSpPr>
          <p:spPr bwMode="auto">
            <a:xfrm flipH="1">
              <a:off x="3424" y="2523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74" name="Line 635"/>
            <p:cNvSpPr>
              <a:spLocks noChangeShapeType="1"/>
            </p:cNvSpPr>
            <p:nvPr/>
          </p:nvSpPr>
          <p:spPr bwMode="auto">
            <a:xfrm flipH="1">
              <a:off x="3929" y="2517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75" name="Line 636"/>
            <p:cNvSpPr>
              <a:spLocks noChangeShapeType="1"/>
            </p:cNvSpPr>
            <p:nvPr/>
          </p:nvSpPr>
          <p:spPr bwMode="auto">
            <a:xfrm flipH="1">
              <a:off x="3969" y="2507"/>
              <a:ext cx="0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76" name="Line 637"/>
            <p:cNvSpPr>
              <a:spLocks noChangeShapeType="1"/>
            </p:cNvSpPr>
            <p:nvPr/>
          </p:nvSpPr>
          <p:spPr bwMode="auto">
            <a:xfrm flipH="1">
              <a:off x="3424" y="2515"/>
              <a:ext cx="0" cy="2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77" name="Line 638"/>
            <p:cNvSpPr>
              <a:spLocks noChangeShapeType="1"/>
            </p:cNvSpPr>
            <p:nvPr/>
          </p:nvSpPr>
          <p:spPr bwMode="auto">
            <a:xfrm flipH="1">
              <a:off x="3696" y="2795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78" name="Line 639"/>
            <p:cNvSpPr>
              <a:spLocks noChangeShapeType="1"/>
            </p:cNvSpPr>
            <p:nvPr/>
          </p:nvSpPr>
          <p:spPr bwMode="auto">
            <a:xfrm flipV="1">
              <a:off x="3426" y="2791"/>
              <a:ext cx="54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8" name="Group 640"/>
            <p:cNvGrpSpPr>
              <a:grpSpLocks/>
            </p:cNvGrpSpPr>
            <p:nvPr/>
          </p:nvGrpSpPr>
          <p:grpSpPr bwMode="auto">
            <a:xfrm>
              <a:off x="3465" y="2472"/>
              <a:ext cx="187" cy="104"/>
              <a:chOff x="3651" y="3248"/>
              <a:chExt cx="227" cy="91"/>
            </a:xfrm>
          </p:grpSpPr>
          <p:sp>
            <p:nvSpPr>
              <p:cNvPr id="16586" name="Rectangle 641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7" name="Rectangle 642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8" name="Rectangle 643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9" name="Rectangle 644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90" name="Rectangle 645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646"/>
            <p:cNvGrpSpPr>
              <a:grpSpLocks/>
            </p:cNvGrpSpPr>
            <p:nvPr/>
          </p:nvGrpSpPr>
          <p:grpSpPr bwMode="auto">
            <a:xfrm>
              <a:off x="3673" y="2472"/>
              <a:ext cx="187" cy="104"/>
              <a:chOff x="3651" y="3248"/>
              <a:chExt cx="227" cy="91"/>
            </a:xfrm>
          </p:grpSpPr>
          <p:sp>
            <p:nvSpPr>
              <p:cNvPr id="16581" name="Rectangle 647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2" name="Rectangle 648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3" name="Rectangle 649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4" name="Rectangle 650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85" name="Rectangle 651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16408" name="Arc 659"/>
          <p:cNvSpPr>
            <a:spLocks/>
          </p:cNvSpPr>
          <p:nvPr/>
        </p:nvSpPr>
        <p:spPr bwMode="auto">
          <a:xfrm rot="13771256" flipV="1">
            <a:off x="4040188" y="1668463"/>
            <a:ext cx="2117725" cy="2327275"/>
          </a:xfrm>
          <a:custGeom>
            <a:avLst/>
            <a:gdLst>
              <a:gd name="T0" fmla="*/ 133614613 w 18766"/>
              <a:gd name="T1" fmla="*/ 0 h 18881"/>
              <a:gd name="T2" fmla="*/ 238983124 w 18766"/>
              <a:gd name="T3" fmla="*/ 124355178 h 18881"/>
              <a:gd name="T4" fmla="*/ 0 w 18766"/>
              <a:gd name="T5" fmla="*/ 286860160 h 18881"/>
              <a:gd name="T6" fmla="*/ 0 60000 65536"/>
              <a:gd name="T7" fmla="*/ 0 60000 65536"/>
              <a:gd name="T8" fmla="*/ 0 60000 65536"/>
              <a:gd name="T9" fmla="*/ 0 w 18766"/>
              <a:gd name="T10" fmla="*/ 0 h 18881"/>
              <a:gd name="T11" fmla="*/ 18766 w 18766"/>
              <a:gd name="T12" fmla="*/ 18881 h 188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66" h="18881" fill="none" extrusionOk="0">
                <a:moveTo>
                  <a:pt x="10491" y="0"/>
                </a:moveTo>
                <a:cubicBezTo>
                  <a:pt x="13946" y="1920"/>
                  <a:pt x="16808" y="4751"/>
                  <a:pt x="18765" y="8185"/>
                </a:cubicBezTo>
              </a:path>
              <a:path w="18766" h="18881" stroke="0" extrusionOk="0">
                <a:moveTo>
                  <a:pt x="10491" y="0"/>
                </a:moveTo>
                <a:cubicBezTo>
                  <a:pt x="13946" y="1920"/>
                  <a:pt x="16808" y="4751"/>
                  <a:pt x="18765" y="8185"/>
                </a:cubicBezTo>
                <a:lnTo>
                  <a:pt x="0" y="18881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09" name="Line 660"/>
          <p:cNvSpPr>
            <a:spLocks noChangeShapeType="1"/>
          </p:cNvSpPr>
          <p:nvPr/>
        </p:nvSpPr>
        <p:spPr bwMode="auto">
          <a:xfrm>
            <a:off x="4365625" y="1916113"/>
            <a:ext cx="4763" cy="20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10" name="Line 661"/>
          <p:cNvSpPr>
            <a:spLocks noChangeShapeType="1"/>
          </p:cNvSpPr>
          <p:nvPr/>
        </p:nvSpPr>
        <p:spPr bwMode="auto">
          <a:xfrm>
            <a:off x="6122988" y="2032000"/>
            <a:ext cx="0" cy="192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11" name="Line 664"/>
          <p:cNvSpPr>
            <a:spLocks noChangeShapeType="1"/>
          </p:cNvSpPr>
          <p:nvPr/>
        </p:nvSpPr>
        <p:spPr bwMode="auto">
          <a:xfrm flipH="1" flipV="1">
            <a:off x="6227763" y="2349500"/>
            <a:ext cx="8651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12" name="Line 667"/>
          <p:cNvSpPr>
            <a:spLocks noChangeShapeType="1"/>
          </p:cNvSpPr>
          <p:nvPr/>
        </p:nvSpPr>
        <p:spPr bwMode="auto">
          <a:xfrm flipV="1">
            <a:off x="5940425" y="2297113"/>
            <a:ext cx="196850" cy="523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13" name="Oval 668"/>
          <p:cNvSpPr>
            <a:spLocks noChangeArrowheads="1"/>
          </p:cNvSpPr>
          <p:nvPr/>
        </p:nvSpPr>
        <p:spPr bwMode="auto">
          <a:xfrm>
            <a:off x="6080125" y="2190750"/>
            <a:ext cx="71438" cy="714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4" name="Oval 669"/>
          <p:cNvSpPr>
            <a:spLocks noChangeArrowheads="1"/>
          </p:cNvSpPr>
          <p:nvPr/>
        </p:nvSpPr>
        <p:spPr bwMode="auto">
          <a:xfrm>
            <a:off x="6161088" y="2319338"/>
            <a:ext cx="71437" cy="7143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5" name="Line 675"/>
          <p:cNvSpPr>
            <a:spLocks noChangeShapeType="1"/>
          </p:cNvSpPr>
          <p:nvPr/>
        </p:nvSpPr>
        <p:spPr bwMode="auto">
          <a:xfrm flipV="1">
            <a:off x="4356100" y="2347913"/>
            <a:ext cx="139700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16" name="Line 676"/>
          <p:cNvSpPr>
            <a:spLocks noChangeShapeType="1"/>
          </p:cNvSpPr>
          <p:nvPr/>
        </p:nvSpPr>
        <p:spPr bwMode="auto">
          <a:xfrm>
            <a:off x="4281488" y="2151063"/>
            <a:ext cx="85725" cy="2016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17" name="Oval 677"/>
          <p:cNvSpPr>
            <a:spLocks noChangeArrowheads="1"/>
          </p:cNvSpPr>
          <p:nvPr/>
        </p:nvSpPr>
        <p:spPr bwMode="auto">
          <a:xfrm>
            <a:off x="4337050" y="2092325"/>
            <a:ext cx="71438" cy="714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8" name="Oval 678"/>
          <p:cNvSpPr>
            <a:spLocks noChangeArrowheads="1"/>
          </p:cNvSpPr>
          <p:nvPr/>
        </p:nvSpPr>
        <p:spPr bwMode="auto">
          <a:xfrm>
            <a:off x="4502150" y="1893888"/>
            <a:ext cx="71438" cy="7143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9" name="Oval 680"/>
          <p:cNvSpPr>
            <a:spLocks noChangeArrowheads="1"/>
          </p:cNvSpPr>
          <p:nvPr/>
        </p:nvSpPr>
        <p:spPr bwMode="auto">
          <a:xfrm>
            <a:off x="5867400" y="1949450"/>
            <a:ext cx="71438" cy="71438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20" name="Line 681"/>
          <p:cNvSpPr>
            <a:spLocks noChangeShapeType="1"/>
          </p:cNvSpPr>
          <p:nvPr/>
        </p:nvSpPr>
        <p:spPr bwMode="auto">
          <a:xfrm flipV="1">
            <a:off x="4378325" y="1858963"/>
            <a:ext cx="128588" cy="41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21" name="Line 682"/>
          <p:cNvSpPr>
            <a:spLocks noChangeShapeType="1"/>
          </p:cNvSpPr>
          <p:nvPr/>
        </p:nvSpPr>
        <p:spPr bwMode="auto">
          <a:xfrm>
            <a:off x="5940425" y="1916113"/>
            <a:ext cx="180975" cy="125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22" name="Rectangle 745"/>
          <p:cNvSpPr>
            <a:spLocks noChangeArrowheads="1"/>
          </p:cNvSpPr>
          <p:nvPr/>
        </p:nvSpPr>
        <p:spPr bwMode="auto">
          <a:xfrm>
            <a:off x="3131840" y="3573016"/>
            <a:ext cx="1114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8000"/>
                </a:solidFill>
              </a:rPr>
              <a:t>SY </a:t>
            </a:r>
            <a:r>
              <a:rPr lang="en-US" sz="1200" b="1" dirty="0" err="1">
                <a:solidFill>
                  <a:srgbClr val="008000"/>
                </a:solidFill>
              </a:rPr>
              <a:t>Cav</a:t>
            </a:r>
            <a:r>
              <a:rPr lang="en-US" sz="1200" b="1" dirty="0">
                <a:solidFill>
                  <a:srgbClr val="008000"/>
                </a:solidFill>
              </a:rPr>
              <a:t> 1 &amp; 2</a:t>
            </a:r>
          </a:p>
        </p:txBody>
      </p:sp>
      <p:sp>
        <p:nvSpPr>
          <p:cNvPr id="16423" name="AutoShape 765"/>
          <p:cNvSpPr>
            <a:spLocks noChangeArrowheads="1"/>
          </p:cNvSpPr>
          <p:nvPr/>
        </p:nvSpPr>
        <p:spPr bwMode="auto">
          <a:xfrm rot="5400000">
            <a:off x="6658769" y="3142457"/>
            <a:ext cx="1368425" cy="1366837"/>
          </a:xfrm>
          <a:prstGeom prst="wedgeRectCallout">
            <a:avLst>
              <a:gd name="adj1" fmla="val -166940"/>
              <a:gd name="adj2" fmla="val 69972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 vert="eaVert"/>
          <a:lstStyle/>
          <a:p>
            <a:pPr marL="266700" indent="-266700" algn="ctr"/>
            <a:endParaRPr lang="en-US"/>
          </a:p>
        </p:txBody>
      </p:sp>
      <p:sp>
        <p:nvSpPr>
          <p:cNvPr id="240" name="Oval 945"/>
          <p:cNvSpPr>
            <a:spLocks noChangeArrowheads="1"/>
          </p:cNvSpPr>
          <p:nvPr/>
        </p:nvSpPr>
        <p:spPr bwMode="auto">
          <a:xfrm>
            <a:off x="4572000" y="2997200"/>
            <a:ext cx="1441450" cy="1439863"/>
          </a:xfrm>
          <a:prstGeom prst="ellipse">
            <a:avLst/>
          </a:prstGeom>
          <a:solidFill>
            <a:srgbClr val="CCFFFF"/>
          </a:solidFill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25" name="Line 22"/>
          <p:cNvSpPr>
            <a:spLocks noChangeShapeType="1"/>
          </p:cNvSpPr>
          <p:nvPr/>
        </p:nvSpPr>
        <p:spPr bwMode="auto">
          <a:xfrm rot="-5400000" flipH="1" flipV="1">
            <a:off x="4830763" y="3587750"/>
            <a:ext cx="4762" cy="611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26" name="Line 23"/>
          <p:cNvSpPr>
            <a:spLocks noChangeShapeType="1"/>
          </p:cNvSpPr>
          <p:nvPr/>
        </p:nvSpPr>
        <p:spPr bwMode="auto">
          <a:xfrm rot="-5400000">
            <a:off x="4783931" y="3534569"/>
            <a:ext cx="1588" cy="12509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27" name="Line 24"/>
          <p:cNvSpPr>
            <a:spLocks noChangeShapeType="1"/>
          </p:cNvSpPr>
          <p:nvPr/>
        </p:nvSpPr>
        <p:spPr bwMode="auto">
          <a:xfrm rot="16200000" flipV="1">
            <a:off x="4013994" y="4025106"/>
            <a:ext cx="282575" cy="47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28" name="Line 25"/>
          <p:cNvSpPr>
            <a:spLocks noChangeShapeType="1"/>
          </p:cNvSpPr>
          <p:nvPr/>
        </p:nvSpPr>
        <p:spPr bwMode="auto">
          <a:xfrm rot="-5400000">
            <a:off x="4248150" y="3784600"/>
            <a:ext cx="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29" name="Line 28"/>
          <p:cNvSpPr>
            <a:spLocks noChangeShapeType="1"/>
          </p:cNvSpPr>
          <p:nvPr/>
        </p:nvSpPr>
        <p:spPr bwMode="auto">
          <a:xfrm rot="5400000" flipH="1" flipV="1">
            <a:off x="4620419" y="2829719"/>
            <a:ext cx="6350" cy="9826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30" name="Line 29"/>
          <p:cNvSpPr>
            <a:spLocks noChangeShapeType="1"/>
          </p:cNvSpPr>
          <p:nvPr/>
        </p:nvSpPr>
        <p:spPr bwMode="auto">
          <a:xfrm rot="16200000" flipV="1">
            <a:off x="4019550" y="3443288"/>
            <a:ext cx="263525" cy="6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31" name="Line 30"/>
          <p:cNvSpPr>
            <a:spLocks noChangeShapeType="1"/>
          </p:cNvSpPr>
          <p:nvPr/>
        </p:nvSpPr>
        <p:spPr bwMode="auto">
          <a:xfrm rot="-5400000">
            <a:off x="4248150" y="3460750"/>
            <a:ext cx="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 rot="-5400000">
            <a:off x="4291806" y="3809207"/>
            <a:ext cx="300037" cy="165100"/>
            <a:chOff x="3651" y="3248"/>
            <a:chExt cx="227" cy="91"/>
          </a:xfrm>
        </p:grpSpPr>
        <p:sp>
          <p:nvSpPr>
            <p:cNvPr id="16558" name="Rectangle 39"/>
            <p:cNvSpPr>
              <a:spLocks noChangeArrowheads="1"/>
            </p:cNvSpPr>
            <p:nvPr/>
          </p:nvSpPr>
          <p:spPr bwMode="auto">
            <a:xfrm>
              <a:off x="3651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59" name="Rectangle 40"/>
            <p:cNvSpPr>
              <a:spLocks noChangeArrowheads="1"/>
            </p:cNvSpPr>
            <p:nvPr/>
          </p:nvSpPr>
          <p:spPr bwMode="auto">
            <a:xfrm>
              <a:off x="3696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60" name="Rectangle 41"/>
            <p:cNvSpPr>
              <a:spLocks noChangeArrowheads="1"/>
            </p:cNvSpPr>
            <p:nvPr/>
          </p:nvSpPr>
          <p:spPr bwMode="auto">
            <a:xfrm>
              <a:off x="3742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61" name="Rectangle 42"/>
            <p:cNvSpPr>
              <a:spLocks noChangeArrowheads="1"/>
            </p:cNvSpPr>
            <p:nvPr/>
          </p:nvSpPr>
          <p:spPr bwMode="auto">
            <a:xfrm>
              <a:off x="3787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62" name="Rectangle 43"/>
            <p:cNvSpPr>
              <a:spLocks noChangeArrowheads="1"/>
            </p:cNvSpPr>
            <p:nvPr/>
          </p:nvSpPr>
          <p:spPr bwMode="auto">
            <a:xfrm>
              <a:off x="3833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 rot="-5400000">
            <a:off x="4291806" y="3479007"/>
            <a:ext cx="300037" cy="165100"/>
            <a:chOff x="3651" y="3248"/>
            <a:chExt cx="227" cy="91"/>
          </a:xfrm>
        </p:grpSpPr>
        <p:sp>
          <p:nvSpPr>
            <p:cNvPr id="16553" name="Rectangle 45"/>
            <p:cNvSpPr>
              <a:spLocks noChangeArrowheads="1"/>
            </p:cNvSpPr>
            <p:nvPr/>
          </p:nvSpPr>
          <p:spPr bwMode="auto">
            <a:xfrm>
              <a:off x="3651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54" name="Rectangle 46"/>
            <p:cNvSpPr>
              <a:spLocks noChangeArrowheads="1"/>
            </p:cNvSpPr>
            <p:nvPr/>
          </p:nvSpPr>
          <p:spPr bwMode="auto">
            <a:xfrm>
              <a:off x="3696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55" name="Rectangle 47"/>
            <p:cNvSpPr>
              <a:spLocks noChangeArrowheads="1"/>
            </p:cNvSpPr>
            <p:nvPr/>
          </p:nvSpPr>
          <p:spPr bwMode="auto">
            <a:xfrm>
              <a:off x="3742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56" name="Rectangle 48"/>
            <p:cNvSpPr>
              <a:spLocks noChangeArrowheads="1"/>
            </p:cNvSpPr>
            <p:nvPr/>
          </p:nvSpPr>
          <p:spPr bwMode="auto">
            <a:xfrm>
              <a:off x="3787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557" name="Rectangle 49"/>
            <p:cNvSpPr>
              <a:spLocks noChangeArrowheads="1"/>
            </p:cNvSpPr>
            <p:nvPr/>
          </p:nvSpPr>
          <p:spPr bwMode="auto">
            <a:xfrm>
              <a:off x="3833" y="3248"/>
              <a:ext cx="45" cy="91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2" name="Group 830"/>
          <p:cNvGrpSpPr>
            <a:grpSpLocks/>
          </p:cNvGrpSpPr>
          <p:nvPr/>
        </p:nvGrpSpPr>
        <p:grpSpPr bwMode="auto">
          <a:xfrm rot="16200000" flipH="1">
            <a:off x="4645819" y="3456781"/>
            <a:ext cx="361950" cy="211138"/>
            <a:chOff x="785" y="2104"/>
            <a:chExt cx="228" cy="133"/>
          </a:xfrm>
        </p:grpSpPr>
        <p:sp>
          <p:nvSpPr>
            <p:cNvPr id="16549" name="Oval 831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50" name="Oval 832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51" name="Rectangle 833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52" name="Line 834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3" name="Group 907"/>
          <p:cNvGrpSpPr>
            <a:grpSpLocks/>
          </p:cNvGrpSpPr>
          <p:nvPr/>
        </p:nvGrpSpPr>
        <p:grpSpPr bwMode="auto">
          <a:xfrm rot="16200000" flipH="1">
            <a:off x="4928394" y="3791744"/>
            <a:ext cx="361950" cy="211138"/>
            <a:chOff x="785" y="2104"/>
            <a:chExt cx="228" cy="133"/>
          </a:xfrm>
        </p:grpSpPr>
        <p:sp>
          <p:nvSpPr>
            <p:cNvPr id="16545" name="Oval 908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6" name="Oval 909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7" name="Rectangle 910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8" name="Line 911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4" name="Group 912"/>
          <p:cNvGrpSpPr>
            <a:grpSpLocks/>
          </p:cNvGrpSpPr>
          <p:nvPr/>
        </p:nvGrpSpPr>
        <p:grpSpPr bwMode="auto">
          <a:xfrm rot="16200000" flipH="1">
            <a:off x="5233194" y="4048919"/>
            <a:ext cx="361950" cy="211138"/>
            <a:chOff x="785" y="2104"/>
            <a:chExt cx="228" cy="133"/>
          </a:xfrm>
        </p:grpSpPr>
        <p:sp>
          <p:nvSpPr>
            <p:cNvPr id="16541" name="Oval 913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2" name="Oval 914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3" name="Rectangle 915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4" name="Line 916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5" name="Group 917"/>
          <p:cNvGrpSpPr>
            <a:grpSpLocks/>
          </p:cNvGrpSpPr>
          <p:nvPr/>
        </p:nvGrpSpPr>
        <p:grpSpPr bwMode="auto">
          <a:xfrm rot="16200000" flipH="1">
            <a:off x="4928394" y="3217069"/>
            <a:ext cx="361950" cy="211138"/>
            <a:chOff x="785" y="2104"/>
            <a:chExt cx="228" cy="133"/>
          </a:xfrm>
        </p:grpSpPr>
        <p:sp>
          <p:nvSpPr>
            <p:cNvPr id="16537" name="Oval 918"/>
            <p:cNvSpPr>
              <a:spLocks noChangeArrowheads="1"/>
            </p:cNvSpPr>
            <p:nvPr/>
          </p:nvSpPr>
          <p:spPr bwMode="auto">
            <a:xfrm>
              <a:off x="802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38" name="Oval 919"/>
            <p:cNvSpPr>
              <a:spLocks noChangeArrowheads="1"/>
            </p:cNvSpPr>
            <p:nvPr/>
          </p:nvSpPr>
          <p:spPr bwMode="auto">
            <a:xfrm>
              <a:off x="901" y="2126"/>
              <a:ext cx="90" cy="90"/>
            </a:xfrm>
            <a:prstGeom prst="ellipse">
              <a:avLst/>
            </a:prstGeom>
            <a:solidFill>
              <a:srgbClr val="FFE8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39" name="Rectangle 920"/>
            <p:cNvSpPr>
              <a:spLocks noChangeArrowheads="1"/>
            </p:cNvSpPr>
            <p:nvPr/>
          </p:nvSpPr>
          <p:spPr bwMode="auto">
            <a:xfrm>
              <a:off x="785" y="2104"/>
              <a:ext cx="228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40" name="Line 921"/>
            <p:cNvSpPr>
              <a:spLocks noChangeShapeType="1"/>
            </p:cNvSpPr>
            <p:nvPr/>
          </p:nvSpPr>
          <p:spPr bwMode="auto">
            <a:xfrm>
              <a:off x="832" y="217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6438" name="Line 27"/>
          <p:cNvSpPr>
            <a:spLocks noChangeShapeType="1"/>
          </p:cNvSpPr>
          <p:nvPr/>
        </p:nvSpPr>
        <p:spPr bwMode="auto">
          <a:xfrm rot="-5400000" flipH="1" flipV="1">
            <a:off x="4679157" y="3407568"/>
            <a:ext cx="0" cy="309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439" name="Text Box 929"/>
          <p:cNvSpPr txBox="1">
            <a:spLocks noChangeArrowheads="1"/>
          </p:cNvSpPr>
          <p:nvPr/>
        </p:nvSpPr>
        <p:spPr bwMode="auto">
          <a:xfrm>
            <a:off x="5148263" y="3213100"/>
            <a:ext cx="4905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6440" name="Text Box 930"/>
          <p:cNvSpPr txBox="1">
            <a:spLocks noChangeArrowheads="1"/>
          </p:cNvSpPr>
          <p:nvPr/>
        </p:nvSpPr>
        <p:spPr bwMode="auto">
          <a:xfrm>
            <a:off x="4859338" y="3500438"/>
            <a:ext cx="4905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6441" name="Text Box 931"/>
          <p:cNvSpPr txBox="1">
            <a:spLocks noChangeArrowheads="1"/>
          </p:cNvSpPr>
          <p:nvPr/>
        </p:nvSpPr>
        <p:spPr bwMode="auto">
          <a:xfrm>
            <a:off x="5148263" y="3735388"/>
            <a:ext cx="4905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6442" name="Text Box 932"/>
          <p:cNvSpPr txBox="1">
            <a:spLocks noChangeArrowheads="1"/>
          </p:cNvSpPr>
          <p:nvPr/>
        </p:nvSpPr>
        <p:spPr bwMode="auto">
          <a:xfrm>
            <a:off x="5449888" y="4022725"/>
            <a:ext cx="4905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6443" name="Text Box 944"/>
          <p:cNvSpPr txBox="1">
            <a:spLocks noChangeArrowheads="1"/>
          </p:cNvSpPr>
          <p:nvPr/>
        </p:nvSpPr>
        <p:spPr bwMode="auto">
          <a:xfrm>
            <a:off x="5219700" y="3500438"/>
            <a:ext cx="7921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en-US" sz="1200" b="1">
                <a:solidFill>
                  <a:srgbClr val="000099"/>
                </a:solidFill>
              </a:rPr>
              <a:t>pulsed</a:t>
            </a:r>
          </a:p>
        </p:txBody>
      </p:sp>
      <p:sp>
        <p:nvSpPr>
          <p:cNvPr id="286" name="AutoShape 951"/>
          <p:cNvSpPr>
            <a:spLocks noChangeArrowheads="1"/>
          </p:cNvSpPr>
          <p:nvPr/>
        </p:nvSpPr>
        <p:spPr bwMode="auto">
          <a:xfrm>
            <a:off x="179512" y="1556792"/>
            <a:ext cx="3456384" cy="1728192"/>
          </a:xfrm>
          <a:prstGeom prst="wedgeRectCallout">
            <a:avLst>
              <a:gd name="adj1" fmla="val 87282"/>
              <a:gd name="adj2" fmla="val 46993"/>
            </a:avLst>
          </a:prstGeom>
          <a:solidFill>
            <a:srgbClr val="CCFFFF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0099"/>
                </a:solidFill>
              </a:rPr>
              <a:t>Replacement of  Booster Klystron by: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0099"/>
                </a:solidFill>
              </a:rPr>
              <a:t>4  X 150 kW SSAs </a:t>
            </a:r>
            <a:r>
              <a:rPr lang="en-US" sz="1200" b="1" dirty="0">
                <a:solidFill>
                  <a:srgbClr val="000099"/>
                </a:solidFill>
              </a:rPr>
              <a:t>from ELTA </a:t>
            </a:r>
            <a:r>
              <a:rPr lang="en-US" sz="1200" b="1" dirty="0" smtClean="0">
                <a:solidFill>
                  <a:srgbClr val="000099"/>
                </a:solidFill>
              </a:rPr>
              <a:t>/ AREVA: </a:t>
            </a:r>
            <a:endParaRPr lang="en-US" sz="1200" b="1" dirty="0">
              <a:solidFill>
                <a:srgbClr val="000099"/>
              </a:solidFill>
            </a:endParaRPr>
          </a:p>
          <a:p>
            <a:pPr marL="268288" lvl="1" indent="-182563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C00000"/>
                </a:solidFill>
              </a:rPr>
              <a:t>In operation since March 2012</a:t>
            </a:r>
          </a:p>
          <a:p>
            <a:pPr marL="268288" lvl="1" indent="-182563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000099"/>
                </a:solidFill>
              </a:rPr>
              <a:t>10 Hz pulses  /  30 % average/peak power</a:t>
            </a:r>
          </a:p>
          <a:p>
            <a:pPr marL="268288" lvl="1" indent="-182563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000099"/>
                </a:solidFill>
              </a:rPr>
              <a:t>1 common 280 V dc / 400 kW power supply </a:t>
            </a:r>
          </a:p>
          <a:p>
            <a:pPr marL="268288" lvl="1" indent="-182563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000099"/>
                </a:solidFill>
              </a:rPr>
              <a:t>3.2 F anti-flicker  &amp; smoothing capacitor banks</a:t>
            </a:r>
          </a:p>
          <a:p>
            <a:pPr marL="268288" lvl="1" indent="-182563">
              <a:spcAft>
                <a:spcPts val="600"/>
              </a:spcAft>
              <a:buFont typeface="Wingdings" pitchFamily="2" charset="2"/>
              <a:buChar char="F"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89" name="AutoShape 954"/>
          <p:cNvSpPr>
            <a:spLocks noChangeArrowheads="1"/>
          </p:cNvSpPr>
          <p:nvPr/>
        </p:nvSpPr>
        <p:spPr bwMode="auto">
          <a:xfrm>
            <a:off x="6516216" y="2924944"/>
            <a:ext cx="2520007" cy="2304256"/>
          </a:xfrm>
          <a:prstGeom prst="wedgeRectCallout">
            <a:avLst>
              <a:gd name="adj1" fmla="val -65401"/>
              <a:gd name="adj2" fmla="val 36672"/>
            </a:avLst>
          </a:prstGeom>
          <a:solidFill>
            <a:srgbClr val="CCFFFF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80975" indent="-180975">
              <a:spcAft>
                <a:spcPts val="600"/>
              </a:spcAft>
            </a:pPr>
            <a:r>
              <a:rPr lang="en-US" sz="1200" b="1" dirty="0">
                <a:solidFill>
                  <a:srgbClr val="800080"/>
                </a:solidFill>
              </a:rPr>
              <a:t>3 </a:t>
            </a:r>
            <a:r>
              <a:rPr lang="en-US" sz="1200" b="1" dirty="0" smtClean="0">
                <a:solidFill>
                  <a:srgbClr val="800080"/>
                </a:solidFill>
              </a:rPr>
              <a:t> X 150 kW SSA </a:t>
            </a:r>
            <a:r>
              <a:rPr lang="en-US" sz="1200" b="1" dirty="0">
                <a:solidFill>
                  <a:srgbClr val="800080"/>
                </a:solidFill>
              </a:rPr>
              <a:t>from </a:t>
            </a:r>
            <a:r>
              <a:rPr lang="en-US" sz="1200" b="1" dirty="0" smtClean="0">
                <a:solidFill>
                  <a:srgbClr val="800080"/>
                </a:solidFill>
              </a:rPr>
              <a:t>ELTA</a:t>
            </a:r>
            <a:endParaRPr lang="en-US" sz="1200" b="1" dirty="0">
              <a:solidFill>
                <a:srgbClr val="800080"/>
              </a:solidFill>
            </a:endParaRP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800080"/>
                </a:solidFill>
              </a:rPr>
              <a:t>Powering 3 new HOM damped cavities on the storage ring 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800080"/>
                </a:solidFill>
              </a:rPr>
              <a:t>1</a:t>
            </a:r>
            <a:r>
              <a:rPr lang="en-US" sz="1200" baseline="30000" dirty="0" smtClean="0">
                <a:solidFill>
                  <a:srgbClr val="800080"/>
                </a:solidFill>
              </a:rPr>
              <a:t>st</a:t>
            </a:r>
            <a:r>
              <a:rPr lang="en-US" sz="1200" dirty="0" smtClean="0">
                <a:solidFill>
                  <a:srgbClr val="800080"/>
                </a:solidFill>
              </a:rPr>
              <a:t> SSA to power 1 cavity in August 2013:</a:t>
            </a:r>
          </a:p>
          <a:p>
            <a:pPr marL="352425" lvl="1" indent="-169863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C00000"/>
                </a:solidFill>
              </a:rPr>
              <a:t>Successful SAT on variable SWR load last week !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800080"/>
                </a:solidFill>
              </a:rPr>
              <a:t>Next SSAs: December 2013, March 2014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F"/>
            </a:pPr>
            <a:endParaRPr lang="en-US" sz="1200" dirty="0" smtClean="0">
              <a:solidFill>
                <a:srgbClr val="800080"/>
              </a:solidFill>
            </a:endParaRPr>
          </a:p>
          <a:p>
            <a:pPr marL="180975" indent="-180975">
              <a:spcAft>
                <a:spcPts val="600"/>
              </a:spcAft>
            </a:pPr>
            <a:endParaRPr lang="en-US" sz="1200" dirty="0">
              <a:solidFill>
                <a:srgbClr val="800080"/>
              </a:solidFill>
            </a:endParaRPr>
          </a:p>
          <a:p>
            <a:pPr marL="534988" lvl="1" indent="-174625">
              <a:spcAft>
                <a:spcPts val="600"/>
              </a:spcAft>
              <a:buFont typeface="Arial" charset="0"/>
              <a:buAutoNum type="arabicPeriod"/>
            </a:pPr>
            <a:endParaRPr lang="en-US" sz="1200" dirty="0">
              <a:solidFill>
                <a:srgbClr val="800080"/>
              </a:solidFill>
            </a:endParaRPr>
          </a:p>
        </p:txBody>
      </p:sp>
      <p:sp>
        <p:nvSpPr>
          <p:cNvPr id="290" name="AutoShape 955"/>
          <p:cNvSpPr>
            <a:spLocks noChangeArrowheads="1"/>
          </p:cNvSpPr>
          <p:nvPr/>
        </p:nvSpPr>
        <p:spPr bwMode="auto">
          <a:xfrm>
            <a:off x="6516216" y="5589240"/>
            <a:ext cx="2411983" cy="936104"/>
          </a:xfrm>
          <a:prstGeom prst="wedgeRectCallout">
            <a:avLst>
              <a:gd name="adj1" fmla="val -93599"/>
              <a:gd name="adj2" fmla="val -9527"/>
            </a:avLst>
          </a:prstGeom>
          <a:solidFill>
            <a:srgbClr val="CCFFCC"/>
          </a:solidFill>
          <a:ln w="9525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6600"/>
                </a:solidFill>
              </a:rPr>
              <a:t>… 3 prototype HOM damped cavities</a:t>
            </a:r>
            <a:endParaRPr lang="en-US" sz="1200" dirty="0" smtClean="0">
              <a:solidFill>
                <a:srgbClr val="006600"/>
              </a:solidFill>
            </a:endParaRPr>
          </a:p>
          <a:p>
            <a:pPr marL="179388" lvl="1" indent="-179388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006600"/>
                </a:solidFill>
              </a:rPr>
              <a:t>August 2013: all 3 cavities in new 7 m section/cell 23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6" name="Rectangle 179"/>
          <p:cNvSpPr>
            <a:spLocks noChangeArrowheads="1"/>
          </p:cNvSpPr>
          <p:nvPr/>
        </p:nvSpPr>
        <p:spPr bwMode="auto">
          <a:xfrm>
            <a:off x="6981825" y="1989138"/>
            <a:ext cx="647700" cy="719137"/>
          </a:xfrm>
          <a:prstGeom prst="rect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6448" name="Line 148"/>
          <p:cNvSpPr>
            <a:spLocks noChangeShapeType="1"/>
          </p:cNvSpPr>
          <p:nvPr/>
        </p:nvSpPr>
        <p:spPr bwMode="auto">
          <a:xfrm flipH="1" flipV="1">
            <a:off x="6875463" y="2343150"/>
            <a:ext cx="250825" cy="6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6" name="Group 166"/>
          <p:cNvGrpSpPr>
            <a:grpSpLocks/>
          </p:cNvGrpSpPr>
          <p:nvPr/>
        </p:nvGrpSpPr>
        <p:grpSpPr bwMode="auto">
          <a:xfrm rot="5400000">
            <a:off x="6958012" y="2159001"/>
            <a:ext cx="601663" cy="373062"/>
            <a:chOff x="3556" y="3167"/>
            <a:chExt cx="379" cy="237"/>
          </a:xfrm>
        </p:grpSpPr>
        <p:sp>
          <p:nvSpPr>
            <p:cNvPr id="16525" name="Line 167"/>
            <p:cNvSpPr>
              <a:spLocks noChangeShapeType="1"/>
            </p:cNvSpPr>
            <p:nvPr/>
          </p:nvSpPr>
          <p:spPr bwMode="auto">
            <a:xfrm rot="-5400000" flipH="1" flipV="1">
              <a:off x="3867" y="3194"/>
              <a:ext cx="0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26" name="Line 171"/>
            <p:cNvSpPr>
              <a:spLocks noChangeShapeType="1"/>
            </p:cNvSpPr>
            <p:nvPr/>
          </p:nvSpPr>
          <p:spPr bwMode="auto">
            <a:xfrm rot="16200000" flipV="1">
              <a:off x="3861" y="3323"/>
              <a:ext cx="136" cy="1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27" name="Line 169"/>
            <p:cNvSpPr>
              <a:spLocks noChangeShapeType="1"/>
            </p:cNvSpPr>
            <p:nvPr/>
          </p:nvSpPr>
          <p:spPr bwMode="auto">
            <a:xfrm rot="16200000" flipV="1">
              <a:off x="3484" y="3328"/>
              <a:ext cx="149" cy="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528" name="Line 170"/>
            <p:cNvSpPr>
              <a:spLocks noChangeShapeType="1"/>
            </p:cNvSpPr>
            <p:nvPr/>
          </p:nvSpPr>
          <p:spPr bwMode="auto">
            <a:xfrm rot="16200000" flipH="1">
              <a:off x="3631" y="3194"/>
              <a:ext cx="1" cy="14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529" name="Line 172"/>
            <p:cNvSpPr>
              <a:spLocks noChangeShapeType="1"/>
            </p:cNvSpPr>
            <p:nvPr/>
          </p:nvSpPr>
          <p:spPr bwMode="auto">
            <a:xfrm rot="16200000" flipH="1">
              <a:off x="3726" y="3368"/>
              <a:ext cx="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17" name="Group 173"/>
            <p:cNvGrpSpPr>
              <a:grpSpLocks/>
            </p:cNvGrpSpPr>
            <p:nvPr/>
          </p:nvGrpSpPr>
          <p:grpSpPr bwMode="auto">
            <a:xfrm rot="-5400000">
              <a:off x="3661" y="3211"/>
              <a:ext cx="187" cy="104"/>
              <a:chOff x="3651" y="3248"/>
              <a:chExt cx="227" cy="91"/>
            </a:xfrm>
          </p:grpSpPr>
          <p:sp>
            <p:nvSpPr>
              <p:cNvPr id="16532" name="Rectangle 174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33" name="Rectangle 175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34" name="Rectangle 176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35" name="Rectangle 177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36" name="Rectangle 178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6531" name="Line 168"/>
            <p:cNvSpPr>
              <a:spLocks noChangeShapeType="1"/>
            </p:cNvSpPr>
            <p:nvPr/>
          </p:nvSpPr>
          <p:spPr bwMode="auto">
            <a:xfrm rot="-5400000">
              <a:off x="3743" y="3202"/>
              <a:ext cx="2" cy="37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452" name="Rectangle 905"/>
          <p:cNvSpPr>
            <a:spLocks noChangeArrowheads="1"/>
          </p:cNvSpPr>
          <p:nvPr/>
        </p:nvSpPr>
        <p:spPr bwMode="auto">
          <a:xfrm rot="-214580">
            <a:off x="4716463" y="6045200"/>
            <a:ext cx="412750" cy="254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en-US" sz="1000" b="1"/>
              <a:t>ID</a:t>
            </a:r>
          </a:p>
        </p:txBody>
      </p:sp>
      <p:sp>
        <p:nvSpPr>
          <p:cNvPr id="16453" name="Rectangle 906"/>
          <p:cNvSpPr>
            <a:spLocks noChangeArrowheads="1"/>
          </p:cNvSpPr>
          <p:nvPr/>
        </p:nvSpPr>
        <p:spPr bwMode="auto">
          <a:xfrm rot="-343435">
            <a:off x="5508625" y="6021388"/>
            <a:ext cx="412750" cy="254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/>
            <a:r>
              <a:rPr lang="en-US" sz="1000" b="1"/>
              <a:t>ID</a:t>
            </a:r>
          </a:p>
        </p:txBody>
      </p:sp>
      <p:grpSp>
        <p:nvGrpSpPr>
          <p:cNvPr id="18" name="Group 781"/>
          <p:cNvGrpSpPr>
            <a:grpSpLocks/>
          </p:cNvGrpSpPr>
          <p:nvPr/>
        </p:nvGrpSpPr>
        <p:grpSpPr bwMode="auto">
          <a:xfrm rot="21369131" flipV="1">
            <a:off x="5148263" y="5157788"/>
            <a:ext cx="839787" cy="1085850"/>
            <a:chOff x="1262" y="1480"/>
            <a:chExt cx="529" cy="684"/>
          </a:xfrm>
        </p:grpSpPr>
        <p:grpSp>
          <p:nvGrpSpPr>
            <p:cNvPr id="19" name="Group 752"/>
            <p:cNvGrpSpPr>
              <a:grpSpLocks/>
            </p:cNvGrpSpPr>
            <p:nvPr/>
          </p:nvGrpSpPr>
          <p:grpSpPr bwMode="auto">
            <a:xfrm>
              <a:off x="1262" y="1480"/>
              <a:ext cx="187" cy="142"/>
              <a:chOff x="3061" y="1850"/>
              <a:chExt cx="187" cy="157"/>
            </a:xfrm>
          </p:grpSpPr>
          <p:sp>
            <p:nvSpPr>
              <p:cNvPr id="16522" name="AutoShape 753"/>
              <p:cNvSpPr>
                <a:spLocks noChangeArrowheads="1"/>
              </p:cNvSpPr>
              <p:nvPr/>
            </p:nvSpPr>
            <p:spPr bwMode="auto">
              <a:xfrm>
                <a:off x="3131" y="1850"/>
                <a:ext cx="47" cy="156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23" name="AutoShape 754"/>
              <p:cNvSpPr>
                <a:spLocks noChangeArrowheads="1"/>
              </p:cNvSpPr>
              <p:nvPr/>
            </p:nvSpPr>
            <p:spPr bwMode="auto">
              <a:xfrm>
                <a:off x="3201" y="1850"/>
                <a:ext cx="47" cy="156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24" name="AutoShape 755"/>
              <p:cNvSpPr>
                <a:spLocks noChangeArrowheads="1"/>
              </p:cNvSpPr>
              <p:nvPr/>
            </p:nvSpPr>
            <p:spPr bwMode="auto">
              <a:xfrm>
                <a:off x="3061" y="1851"/>
                <a:ext cx="47" cy="156"/>
              </a:xfrm>
              <a:prstGeom prst="octagon">
                <a:avLst>
                  <a:gd name="adj" fmla="val 2928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756"/>
            <p:cNvGrpSpPr>
              <a:grpSpLocks/>
            </p:cNvGrpSpPr>
            <p:nvPr/>
          </p:nvGrpSpPr>
          <p:grpSpPr bwMode="auto">
            <a:xfrm flipH="1">
              <a:off x="1267" y="1616"/>
              <a:ext cx="524" cy="548"/>
              <a:chOff x="219" y="3249"/>
              <a:chExt cx="524" cy="548"/>
            </a:xfrm>
          </p:grpSpPr>
          <p:sp>
            <p:nvSpPr>
              <p:cNvPr id="16498" name="Line 757"/>
              <p:cNvSpPr>
                <a:spLocks noChangeShapeType="1"/>
              </p:cNvSpPr>
              <p:nvPr/>
            </p:nvSpPr>
            <p:spPr bwMode="auto">
              <a:xfrm flipV="1">
                <a:off x="657" y="3249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21" name="Group 758"/>
              <p:cNvGrpSpPr>
                <a:grpSpLocks/>
              </p:cNvGrpSpPr>
              <p:nvPr/>
            </p:nvGrpSpPr>
            <p:grpSpPr bwMode="auto">
              <a:xfrm>
                <a:off x="515" y="3500"/>
                <a:ext cx="228" cy="133"/>
                <a:chOff x="785" y="2104"/>
                <a:chExt cx="228" cy="133"/>
              </a:xfrm>
            </p:grpSpPr>
            <p:sp>
              <p:nvSpPr>
                <p:cNvPr id="16518" name="Oval 759"/>
                <p:cNvSpPr>
                  <a:spLocks noChangeArrowheads="1"/>
                </p:cNvSpPr>
                <p:nvPr/>
              </p:nvSpPr>
              <p:spPr bwMode="auto">
                <a:xfrm>
                  <a:off x="802" y="2126"/>
                  <a:ext cx="90" cy="90"/>
                </a:xfrm>
                <a:prstGeom prst="ellipse">
                  <a:avLst/>
                </a:prstGeom>
                <a:solidFill>
                  <a:srgbClr val="FFE88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9" name="Oval 760"/>
                <p:cNvSpPr>
                  <a:spLocks noChangeArrowheads="1"/>
                </p:cNvSpPr>
                <p:nvPr/>
              </p:nvSpPr>
              <p:spPr bwMode="auto">
                <a:xfrm>
                  <a:off x="901" y="2126"/>
                  <a:ext cx="90" cy="90"/>
                </a:xfrm>
                <a:prstGeom prst="ellipse">
                  <a:avLst/>
                </a:prstGeom>
                <a:solidFill>
                  <a:srgbClr val="FFE88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20" name="Rectangle 761"/>
                <p:cNvSpPr>
                  <a:spLocks noChangeArrowheads="1"/>
                </p:cNvSpPr>
                <p:nvPr/>
              </p:nvSpPr>
              <p:spPr bwMode="auto">
                <a:xfrm>
                  <a:off x="785" y="2104"/>
                  <a:ext cx="228" cy="1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21" name="Line 762"/>
                <p:cNvSpPr>
                  <a:spLocks noChangeShapeType="1"/>
                </p:cNvSpPr>
                <p:nvPr/>
              </p:nvSpPr>
              <p:spPr bwMode="auto">
                <a:xfrm>
                  <a:off x="832" y="2170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6500" name="Line 763"/>
              <p:cNvSpPr>
                <a:spLocks noChangeShapeType="1"/>
              </p:cNvSpPr>
              <p:nvPr/>
            </p:nvSpPr>
            <p:spPr bwMode="auto">
              <a:xfrm flipH="1" flipV="1">
                <a:off x="727" y="3256"/>
                <a:ext cx="1" cy="2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01" name="Line 764"/>
              <p:cNvSpPr>
                <a:spLocks noChangeShapeType="1"/>
              </p:cNvSpPr>
              <p:nvPr/>
            </p:nvSpPr>
            <p:spPr bwMode="auto">
              <a:xfrm flipH="1" flipV="1">
                <a:off x="589" y="3259"/>
                <a:ext cx="2" cy="9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02" name="Line 765"/>
              <p:cNvSpPr>
                <a:spLocks noChangeShapeType="1"/>
              </p:cNvSpPr>
              <p:nvPr/>
            </p:nvSpPr>
            <p:spPr bwMode="auto">
              <a:xfrm>
                <a:off x="486" y="3416"/>
                <a:ext cx="171" cy="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22" name="Group 766"/>
              <p:cNvGrpSpPr>
                <a:grpSpLocks/>
              </p:cNvGrpSpPr>
              <p:nvPr/>
            </p:nvGrpSpPr>
            <p:grpSpPr bwMode="auto">
              <a:xfrm>
                <a:off x="361" y="3664"/>
                <a:ext cx="228" cy="133"/>
                <a:chOff x="785" y="2104"/>
                <a:chExt cx="228" cy="133"/>
              </a:xfrm>
            </p:grpSpPr>
            <p:sp>
              <p:nvSpPr>
                <p:cNvPr id="16514" name="Oval 767"/>
                <p:cNvSpPr>
                  <a:spLocks noChangeArrowheads="1"/>
                </p:cNvSpPr>
                <p:nvPr/>
              </p:nvSpPr>
              <p:spPr bwMode="auto">
                <a:xfrm>
                  <a:off x="802" y="2126"/>
                  <a:ext cx="90" cy="90"/>
                </a:xfrm>
                <a:prstGeom prst="ellipse">
                  <a:avLst/>
                </a:prstGeom>
                <a:solidFill>
                  <a:srgbClr val="FFE88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5" name="Oval 768"/>
                <p:cNvSpPr>
                  <a:spLocks noChangeArrowheads="1"/>
                </p:cNvSpPr>
                <p:nvPr/>
              </p:nvSpPr>
              <p:spPr bwMode="auto">
                <a:xfrm>
                  <a:off x="901" y="2126"/>
                  <a:ext cx="90" cy="90"/>
                </a:xfrm>
                <a:prstGeom prst="ellipse">
                  <a:avLst/>
                </a:prstGeom>
                <a:solidFill>
                  <a:srgbClr val="FFE88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6" name="Rectangle 769"/>
                <p:cNvSpPr>
                  <a:spLocks noChangeArrowheads="1"/>
                </p:cNvSpPr>
                <p:nvPr/>
              </p:nvSpPr>
              <p:spPr bwMode="auto">
                <a:xfrm>
                  <a:off x="785" y="2104"/>
                  <a:ext cx="228" cy="1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7" name="Line 770"/>
                <p:cNvSpPr>
                  <a:spLocks noChangeShapeType="1"/>
                </p:cNvSpPr>
                <p:nvPr/>
              </p:nvSpPr>
              <p:spPr bwMode="auto">
                <a:xfrm>
                  <a:off x="832" y="2170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6504" name="Line 771"/>
              <p:cNvSpPr>
                <a:spLocks noChangeShapeType="1"/>
              </p:cNvSpPr>
              <p:nvPr/>
            </p:nvSpPr>
            <p:spPr bwMode="auto">
              <a:xfrm flipH="1">
                <a:off x="482" y="3412"/>
                <a:ext cx="3" cy="31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05" name="Line 772"/>
              <p:cNvSpPr>
                <a:spLocks noChangeShapeType="1"/>
              </p:cNvSpPr>
              <p:nvPr/>
            </p:nvSpPr>
            <p:spPr bwMode="auto">
              <a:xfrm flipV="1">
                <a:off x="330" y="3355"/>
                <a:ext cx="265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23" name="Group 773"/>
              <p:cNvGrpSpPr>
                <a:grpSpLocks/>
              </p:cNvGrpSpPr>
              <p:nvPr/>
            </p:nvGrpSpPr>
            <p:grpSpPr bwMode="auto">
              <a:xfrm>
                <a:off x="219" y="3502"/>
                <a:ext cx="228" cy="133"/>
                <a:chOff x="785" y="2104"/>
                <a:chExt cx="228" cy="133"/>
              </a:xfrm>
            </p:grpSpPr>
            <p:sp>
              <p:nvSpPr>
                <p:cNvPr id="16510" name="Oval 774"/>
                <p:cNvSpPr>
                  <a:spLocks noChangeArrowheads="1"/>
                </p:cNvSpPr>
                <p:nvPr/>
              </p:nvSpPr>
              <p:spPr bwMode="auto">
                <a:xfrm>
                  <a:off x="802" y="2126"/>
                  <a:ext cx="90" cy="90"/>
                </a:xfrm>
                <a:prstGeom prst="ellipse">
                  <a:avLst/>
                </a:prstGeom>
                <a:solidFill>
                  <a:srgbClr val="FFE88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1" name="Oval 775"/>
                <p:cNvSpPr>
                  <a:spLocks noChangeArrowheads="1"/>
                </p:cNvSpPr>
                <p:nvPr/>
              </p:nvSpPr>
              <p:spPr bwMode="auto">
                <a:xfrm>
                  <a:off x="901" y="2126"/>
                  <a:ext cx="90" cy="90"/>
                </a:xfrm>
                <a:prstGeom prst="ellipse">
                  <a:avLst/>
                </a:prstGeom>
                <a:solidFill>
                  <a:srgbClr val="FFE88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2" name="Rectangle 776"/>
                <p:cNvSpPr>
                  <a:spLocks noChangeArrowheads="1"/>
                </p:cNvSpPr>
                <p:nvPr/>
              </p:nvSpPr>
              <p:spPr bwMode="auto">
                <a:xfrm>
                  <a:off x="785" y="2104"/>
                  <a:ext cx="228" cy="13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13" name="Line 777"/>
                <p:cNvSpPr>
                  <a:spLocks noChangeShapeType="1"/>
                </p:cNvSpPr>
                <p:nvPr/>
              </p:nvSpPr>
              <p:spPr bwMode="auto">
                <a:xfrm>
                  <a:off x="832" y="2170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6507" name="Line 778"/>
              <p:cNvSpPr>
                <a:spLocks noChangeShapeType="1"/>
              </p:cNvSpPr>
              <p:nvPr/>
            </p:nvSpPr>
            <p:spPr bwMode="auto">
              <a:xfrm>
                <a:off x="332" y="3349"/>
                <a:ext cx="0" cy="2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08" name="Line 779"/>
              <p:cNvSpPr>
                <a:spLocks noChangeShapeType="1"/>
              </p:cNvSpPr>
              <p:nvPr/>
            </p:nvSpPr>
            <p:spPr bwMode="auto">
              <a:xfrm flipH="1">
                <a:off x="628" y="3471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509" name="Line 780"/>
              <p:cNvSpPr>
                <a:spLocks noChangeShapeType="1"/>
              </p:cNvSpPr>
              <p:nvPr/>
            </p:nvSpPr>
            <p:spPr bwMode="auto">
              <a:xfrm>
                <a:off x="630" y="3470"/>
                <a:ext cx="0" cy="9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16455" name="Text Box 935"/>
          <p:cNvSpPr txBox="1">
            <a:spLocks noChangeArrowheads="1"/>
          </p:cNvSpPr>
          <p:nvPr/>
        </p:nvSpPr>
        <p:spPr bwMode="auto">
          <a:xfrm>
            <a:off x="5816600" y="5221288"/>
            <a:ext cx="490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 dirty="0" smtClean="0"/>
              <a:t>150 kW</a:t>
            </a:r>
            <a:endParaRPr lang="en-US" sz="700" b="1" dirty="0"/>
          </a:p>
        </p:txBody>
      </p:sp>
      <p:sp>
        <p:nvSpPr>
          <p:cNvPr id="16456" name="Text Box 937"/>
          <p:cNvSpPr txBox="1">
            <a:spLocks noChangeArrowheads="1"/>
          </p:cNvSpPr>
          <p:nvPr/>
        </p:nvSpPr>
        <p:spPr bwMode="auto">
          <a:xfrm>
            <a:off x="4854575" y="5276850"/>
            <a:ext cx="490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/>
              <a:t>150 kW</a:t>
            </a:r>
          </a:p>
        </p:txBody>
      </p:sp>
      <p:sp>
        <p:nvSpPr>
          <p:cNvPr id="16457" name="Text Box 933"/>
          <p:cNvSpPr txBox="1">
            <a:spLocks noChangeArrowheads="1"/>
          </p:cNvSpPr>
          <p:nvPr/>
        </p:nvSpPr>
        <p:spPr bwMode="auto">
          <a:xfrm>
            <a:off x="4432300" y="6308725"/>
            <a:ext cx="1958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008000"/>
                </a:solidFill>
              </a:rPr>
              <a:t>Cell 23, length 5 m </a:t>
            </a:r>
            <a:r>
              <a:rPr lang="en-US" sz="1200">
                <a:solidFill>
                  <a:srgbClr val="008000"/>
                </a:solidFill>
                <a:sym typeface="Symbol" pitchFamily="18" charset="2"/>
              </a:rPr>
              <a:t></a:t>
            </a:r>
            <a:r>
              <a:rPr lang="en-US" sz="1200">
                <a:solidFill>
                  <a:srgbClr val="008000"/>
                </a:solidFill>
              </a:rPr>
              <a:t> 7 m</a:t>
            </a:r>
          </a:p>
        </p:txBody>
      </p:sp>
      <p:grpSp>
        <p:nvGrpSpPr>
          <p:cNvPr id="24" name="Group 238"/>
          <p:cNvGrpSpPr/>
          <p:nvPr/>
        </p:nvGrpSpPr>
        <p:grpSpPr>
          <a:xfrm>
            <a:off x="2771800" y="5085184"/>
            <a:ext cx="1657708" cy="1171694"/>
            <a:chOff x="2889814" y="3811027"/>
            <a:chExt cx="1657708" cy="1171694"/>
          </a:xfrm>
        </p:grpSpPr>
        <p:sp>
          <p:nvSpPr>
            <p:cNvPr id="241" name="Oval 948"/>
            <p:cNvSpPr>
              <a:spLocks noChangeArrowheads="1"/>
            </p:cNvSpPr>
            <p:nvPr/>
          </p:nvSpPr>
          <p:spPr bwMode="auto">
            <a:xfrm>
              <a:off x="3405236" y="4611247"/>
              <a:ext cx="315754" cy="315754"/>
            </a:xfrm>
            <a:prstGeom prst="ellipse">
              <a:avLst/>
            </a:prstGeom>
            <a:solidFill>
              <a:srgbClr val="CCFFCC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 rot="11576126">
              <a:off x="3060060" y="4622077"/>
              <a:ext cx="292538" cy="160972"/>
              <a:chOff x="3651" y="3248"/>
              <a:chExt cx="227" cy="91"/>
            </a:xfrm>
          </p:grpSpPr>
          <p:sp>
            <p:nvSpPr>
              <p:cNvPr id="269" name="Rectangle 45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0" name="Rectangle 46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1" name="Rectangle 47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2" name="Rectangle 48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3" name="Rectangle 49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43" name="AutoShape 853"/>
            <p:cNvSpPr>
              <a:spLocks noChangeArrowheads="1"/>
            </p:cNvSpPr>
            <p:nvPr/>
          </p:nvSpPr>
          <p:spPr bwMode="auto">
            <a:xfrm rot="635704" flipV="1">
              <a:off x="3525965" y="4659228"/>
              <a:ext cx="71199" cy="218242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" name="Line 566"/>
            <p:cNvSpPr>
              <a:spLocks noChangeShapeType="1"/>
            </p:cNvSpPr>
            <p:nvPr/>
          </p:nvSpPr>
          <p:spPr bwMode="auto">
            <a:xfrm rot="11606041" flipH="1" flipV="1">
              <a:off x="3615739" y="4375979"/>
              <a:ext cx="3096" cy="2909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5" name="Line 571"/>
            <p:cNvSpPr>
              <a:spLocks noChangeShapeType="1"/>
            </p:cNvSpPr>
            <p:nvPr/>
          </p:nvSpPr>
          <p:spPr bwMode="auto">
            <a:xfrm rot="11606041" flipH="1" flipV="1">
              <a:off x="3199377" y="4411578"/>
              <a:ext cx="0" cy="204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6" name="Line 572"/>
            <p:cNvSpPr>
              <a:spLocks noChangeShapeType="1"/>
            </p:cNvSpPr>
            <p:nvPr/>
          </p:nvSpPr>
          <p:spPr bwMode="auto">
            <a:xfrm rot="11606041" flipH="1">
              <a:off x="2968753" y="4368240"/>
              <a:ext cx="1547" cy="56959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Line 573"/>
            <p:cNvSpPr>
              <a:spLocks noChangeShapeType="1"/>
            </p:cNvSpPr>
            <p:nvPr/>
          </p:nvSpPr>
          <p:spPr bwMode="auto">
            <a:xfrm rot="11606041" flipV="1">
              <a:off x="2899101" y="4944026"/>
              <a:ext cx="210502" cy="15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Line 574"/>
            <p:cNvSpPr>
              <a:spLocks noChangeShapeType="1"/>
            </p:cNvSpPr>
            <p:nvPr/>
          </p:nvSpPr>
          <p:spPr bwMode="auto">
            <a:xfrm rot="11606041">
              <a:off x="3118890" y="4772219"/>
              <a:ext cx="0" cy="21050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49" name="Line 575"/>
            <p:cNvSpPr>
              <a:spLocks noChangeShapeType="1"/>
            </p:cNvSpPr>
            <p:nvPr/>
          </p:nvSpPr>
          <p:spPr bwMode="auto">
            <a:xfrm rot="11606041" flipV="1">
              <a:off x="3016735" y="4406936"/>
              <a:ext cx="210502" cy="1547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Line 577"/>
            <p:cNvSpPr>
              <a:spLocks noChangeShapeType="1"/>
            </p:cNvSpPr>
            <p:nvPr/>
          </p:nvSpPr>
          <p:spPr bwMode="auto">
            <a:xfrm rot="11606041" flipH="1">
              <a:off x="2889814" y="4648394"/>
              <a:ext cx="7119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1" name="Line 578"/>
            <p:cNvSpPr>
              <a:spLocks noChangeShapeType="1"/>
            </p:cNvSpPr>
            <p:nvPr/>
          </p:nvSpPr>
          <p:spPr bwMode="auto">
            <a:xfrm rot="11606041" flipH="1">
              <a:off x="2948631" y="4216554"/>
              <a:ext cx="0" cy="44577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2" name="Line 580"/>
            <p:cNvSpPr>
              <a:spLocks noChangeShapeType="1"/>
            </p:cNvSpPr>
            <p:nvPr/>
          </p:nvSpPr>
          <p:spPr bwMode="auto">
            <a:xfrm rot="11606041" flipH="1">
              <a:off x="3468696" y="3996765"/>
              <a:ext cx="4644" cy="1532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3" name="Line 581"/>
            <p:cNvSpPr>
              <a:spLocks noChangeShapeType="1"/>
            </p:cNvSpPr>
            <p:nvPr/>
          </p:nvSpPr>
          <p:spPr bwMode="auto">
            <a:xfrm rot="11606041" flipV="1">
              <a:off x="2991970" y="4262988"/>
              <a:ext cx="332780" cy="46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26" name="Group 588"/>
            <p:cNvGrpSpPr>
              <a:grpSpLocks/>
            </p:cNvGrpSpPr>
            <p:nvPr/>
          </p:nvGrpSpPr>
          <p:grpSpPr bwMode="auto">
            <a:xfrm rot="11606041">
              <a:off x="3063185" y="4623632"/>
              <a:ext cx="289440" cy="160972"/>
              <a:chOff x="3651" y="3248"/>
              <a:chExt cx="227" cy="91"/>
            </a:xfrm>
          </p:grpSpPr>
          <p:sp>
            <p:nvSpPr>
              <p:cNvPr id="264" name="Rectangle 589"/>
              <p:cNvSpPr>
                <a:spLocks noChangeArrowheads="1"/>
              </p:cNvSpPr>
              <p:nvPr/>
            </p:nvSpPr>
            <p:spPr bwMode="auto">
              <a:xfrm>
                <a:off x="3651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65" name="Rectangle 590"/>
              <p:cNvSpPr>
                <a:spLocks noChangeArrowheads="1"/>
              </p:cNvSpPr>
              <p:nvPr/>
            </p:nvSpPr>
            <p:spPr bwMode="auto">
              <a:xfrm>
                <a:off x="3696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66" name="Rectangle 591"/>
              <p:cNvSpPr>
                <a:spLocks noChangeArrowheads="1"/>
              </p:cNvSpPr>
              <p:nvPr/>
            </p:nvSpPr>
            <p:spPr bwMode="auto">
              <a:xfrm>
                <a:off x="3742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67" name="Rectangle 592"/>
              <p:cNvSpPr>
                <a:spLocks noChangeArrowheads="1"/>
              </p:cNvSpPr>
              <p:nvPr/>
            </p:nvSpPr>
            <p:spPr bwMode="auto">
              <a:xfrm>
                <a:off x="3787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68" name="Rectangle 593"/>
              <p:cNvSpPr>
                <a:spLocks noChangeArrowheads="1"/>
              </p:cNvSpPr>
              <p:nvPr/>
            </p:nvSpPr>
            <p:spPr bwMode="auto">
              <a:xfrm>
                <a:off x="3833" y="3248"/>
                <a:ext cx="45" cy="9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27" name="Group 652"/>
            <p:cNvGrpSpPr>
              <a:grpSpLocks/>
            </p:cNvGrpSpPr>
            <p:nvPr/>
          </p:nvGrpSpPr>
          <p:grpSpPr bwMode="auto">
            <a:xfrm rot="759889">
              <a:off x="3775163" y="3811027"/>
              <a:ext cx="772359" cy="702707"/>
              <a:chOff x="2426" y="890"/>
              <a:chExt cx="499" cy="454"/>
            </a:xfrm>
          </p:grpSpPr>
          <p:sp>
            <p:nvSpPr>
              <p:cNvPr id="262" name="AutoShape 653"/>
              <p:cNvSpPr>
                <a:spLocks noChangeArrowheads="1"/>
              </p:cNvSpPr>
              <p:nvPr/>
            </p:nvSpPr>
            <p:spPr bwMode="auto">
              <a:xfrm rot="-5400000">
                <a:off x="2404" y="912"/>
                <a:ext cx="454" cy="409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63" name="Text Box 654"/>
              <p:cNvSpPr txBox="1">
                <a:spLocks noChangeArrowheads="1"/>
              </p:cNvSpPr>
              <p:nvPr/>
            </p:nvSpPr>
            <p:spPr bwMode="auto">
              <a:xfrm>
                <a:off x="2472" y="1026"/>
                <a:ext cx="45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66700" indent="-266700"/>
                <a:r>
                  <a:rPr lang="en-US" sz="1400"/>
                  <a:t>Klys3</a:t>
                </a:r>
              </a:p>
            </p:txBody>
          </p:sp>
        </p:grpSp>
        <p:sp>
          <p:nvSpPr>
            <p:cNvPr id="256" name="Line 665"/>
            <p:cNvSpPr>
              <a:spLocks noChangeShapeType="1"/>
            </p:cNvSpPr>
            <p:nvPr/>
          </p:nvSpPr>
          <p:spPr bwMode="auto">
            <a:xfrm rot="286919">
              <a:off x="3479531" y="4007600"/>
              <a:ext cx="312658" cy="479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7" name="Line 581"/>
            <p:cNvSpPr>
              <a:spLocks noChangeShapeType="1"/>
            </p:cNvSpPr>
            <p:nvPr/>
          </p:nvSpPr>
          <p:spPr bwMode="auto">
            <a:xfrm rot="11606041" flipV="1">
              <a:off x="3504296" y="4360501"/>
              <a:ext cx="165615" cy="30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8" name="Line 580"/>
            <p:cNvSpPr>
              <a:spLocks noChangeShapeType="1"/>
            </p:cNvSpPr>
            <p:nvPr/>
          </p:nvSpPr>
          <p:spPr bwMode="auto">
            <a:xfrm rot="11606041">
              <a:off x="3428453" y="4151546"/>
              <a:ext cx="99060" cy="1779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59" name="Oval 319"/>
            <p:cNvSpPr>
              <a:spLocks noChangeArrowheads="1"/>
            </p:cNvSpPr>
            <p:nvPr/>
          </p:nvSpPr>
          <p:spPr bwMode="auto">
            <a:xfrm>
              <a:off x="3259742" y="4264537"/>
              <a:ext cx="83582" cy="7119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156075"/>
              <a:endParaRPr lang="en-GB"/>
            </a:p>
          </p:txBody>
        </p:sp>
        <p:sp>
          <p:nvSpPr>
            <p:cNvPr id="260" name="Oval 320"/>
            <p:cNvSpPr>
              <a:spLocks noChangeArrowheads="1"/>
            </p:cNvSpPr>
            <p:nvPr/>
          </p:nvSpPr>
          <p:spPr bwMode="auto">
            <a:xfrm>
              <a:off x="3473340" y="4306327"/>
              <a:ext cx="83582" cy="7119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156075"/>
              <a:endParaRPr lang="en-GB"/>
            </a:p>
          </p:txBody>
        </p:sp>
        <p:sp>
          <p:nvSpPr>
            <p:cNvPr id="261" name="Oval 321"/>
            <p:cNvSpPr>
              <a:spLocks noChangeArrowheads="1"/>
            </p:cNvSpPr>
            <p:nvPr/>
          </p:nvSpPr>
          <p:spPr bwMode="auto">
            <a:xfrm>
              <a:off x="3412975" y="4106660"/>
              <a:ext cx="83582" cy="7119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156075"/>
              <a:endParaRPr lang="en-GB"/>
            </a:p>
          </p:txBody>
        </p:sp>
      </p:grpSp>
      <p:sp>
        <p:nvSpPr>
          <p:cNvPr id="274" name="AutoShape 955"/>
          <p:cNvSpPr>
            <a:spLocks noChangeArrowheads="1"/>
          </p:cNvSpPr>
          <p:nvPr/>
        </p:nvSpPr>
        <p:spPr bwMode="auto">
          <a:xfrm>
            <a:off x="179512" y="5157192"/>
            <a:ext cx="2268760" cy="1152128"/>
          </a:xfrm>
          <a:prstGeom prst="wedgeRectCallout">
            <a:avLst>
              <a:gd name="adj1" fmla="val 85928"/>
              <a:gd name="adj2" fmla="val 32509"/>
            </a:avLst>
          </a:prstGeom>
          <a:solidFill>
            <a:srgbClr val="CCFFCC"/>
          </a:solidFill>
          <a:ln w="9525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rgbClr val="006600"/>
                </a:solidFill>
              </a:rPr>
              <a:t>2 prototype HOM damped cavities …</a:t>
            </a:r>
            <a:endParaRPr lang="en-US" sz="1200" dirty="0" smtClean="0">
              <a:solidFill>
                <a:srgbClr val="006600"/>
              </a:solidFill>
            </a:endParaRPr>
          </a:p>
          <a:p>
            <a:pPr marL="179388" lvl="1" indent="-179388">
              <a:spcAft>
                <a:spcPts val="600"/>
              </a:spcAft>
              <a:buFont typeface="Wingdings" pitchFamily="2" charset="2"/>
              <a:buChar char="F"/>
            </a:pPr>
            <a:r>
              <a:rPr lang="en-US" sz="1200" dirty="0" smtClean="0">
                <a:solidFill>
                  <a:srgbClr val="006600"/>
                </a:solidFill>
              </a:rPr>
              <a:t>Tested with beam one by one on cell 25 with klystron transmitter TRA3: </a:t>
            </a:r>
          </a:p>
        </p:txBody>
      </p:sp>
      <p:sp>
        <p:nvSpPr>
          <p:cNvPr id="275" name="Text Box 935"/>
          <p:cNvSpPr txBox="1">
            <a:spLocks noChangeArrowheads="1"/>
          </p:cNvSpPr>
          <p:nvPr/>
        </p:nvSpPr>
        <p:spPr bwMode="auto">
          <a:xfrm>
            <a:off x="5305598" y="4958755"/>
            <a:ext cx="490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b="1" dirty="0" smtClean="0"/>
              <a:t>150 kW</a:t>
            </a:r>
            <a:endParaRPr lang="en-US" sz="700" b="1" dirty="0"/>
          </a:p>
        </p:txBody>
      </p:sp>
      <p:sp>
        <p:nvSpPr>
          <p:cNvPr id="2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597650"/>
            <a:ext cx="371475" cy="260350"/>
          </a:xfrm>
        </p:spPr>
        <p:txBody>
          <a:bodyPr/>
          <a:lstStyle/>
          <a:p>
            <a:pPr>
              <a:defRPr/>
            </a:pPr>
            <a:fld id="{1828A54E-99D9-4002-9CDC-CAC7057ECBE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37" name="Date Placeholder 4"/>
          <p:cNvSpPr>
            <a:spLocks noGrp="1"/>
          </p:cNvSpPr>
          <p:nvPr>
            <p:ph type="dt" sz="half" idx="11"/>
          </p:nvPr>
        </p:nvSpPr>
        <p:spPr>
          <a:xfrm>
            <a:off x="2843808" y="6597650"/>
            <a:ext cx="2089001" cy="260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23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220072" y="6597650"/>
            <a:ext cx="3455617" cy="260350"/>
          </a:xfrm>
        </p:spPr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 dirty="0"/>
          </a:p>
        </p:txBody>
      </p:sp>
      <p:pic>
        <p:nvPicPr>
          <p:cNvPr id="239" name="Picture 3" descr="C:\Users\jacob\Documents\WORKSHOPS\ESLS RF\ESLS RF 2011\SDMS Cav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4" y="3356992"/>
            <a:ext cx="2564090" cy="17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20" descr="Cavity_Design_Report_FP7_WP13_img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21" descr="Cavity_Design_Report_FP7_WP13_img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 animBg="1"/>
      <p:bldP spid="240" grpId="0" animBg="1"/>
      <p:bldP spid="286" grpId="0" animBg="1"/>
      <p:bldP spid="289" grpId="0" animBg="1"/>
      <p:bldP spid="290" grpId="0" animBg="1"/>
      <p:bldP spid="2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748712" cy="5762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 150 kW RF SSA at 352.2 MHz</a:t>
            </a:r>
            <a:endParaRPr lang="en-GB" sz="2800" b="1" dirty="0" smtClean="0">
              <a:solidFill>
                <a:srgbClr val="000099"/>
              </a:solidFill>
            </a:endParaRPr>
          </a:p>
        </p:txBody>
      </p:sp>
      <p:pic>
        <p:nvPicPr>
          <p:cNvPr id="25603" name="Picture 5" descr="C:\Users\jacob\Documents\CONFERENCES\IPAC'11\MOPC005 - SSA\ELTApa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3644900"/>
            <a:ext cx="2384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36838"/>
            <a:ext cx="16065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3575" y="4652963"/>
            <a:ext cx="1800225" cy="84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  <a:cs typeface="+mn-cs"/>
              </a:rPr>
              <a:t>75 kW Coaxial combiner tree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002060"/>
                </a:solidFill>
                <a:latin typeface="+mn-lt"/>
                <a:cs typeface="+mn-cs"/>
              </a:rPr>
              <a:t>with </a:t>
            </a:r>
            <a:r>
              <a:rPr lang="en-US" sz="1200" dirty="0">
                <a:solidFill>
                  <a:srgbClr val="002060"/>
                </a:solidFill>
                <a:latin typeface="Symbol" pitchFamily="18" charset="2"/>
                <a:cs typeface="+mn-cs"/>
              </a:rPr>
              <a:t>l/</a:t>
            </a:r>
            <a:r>
              <a:rPr lang="en-US" sz="1200" dirty="0">
                <a:solidFill>
                  <a:srgbClr val="002060"/>
                </a:solidFill>
                <a:latin typeface="+mn-lt"/>
                <a:cs typeface="+mn-cs"/>
              </a:rPr>
              <a:t>4 transformers</a:t>
            </a:r>
          </a:p>
        </p:txBody>
      </p:sp>
      <p:pic>
        <p:nvPicPr>
          <p:cNvPr id="25606" name="Picture 2" descr="C:\Users\jacob\Documents\WORKSHOPS\ESLS\2011\DSC_0152 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773238"/>
            <a:ext cx="36004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950" y="4724400"/>
            <a:ext cx="2663825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  <a:cs typeface="+mn-cs"/>
              </a:rPr>
              <a:t>650 W RF module</a:t>
            </a:r>
          </a:p>
          <a:p>
            <a:pPr marL="265113" indent="-188913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2060"/>
                </a:solidFill>
              </a:rPr>
              <a:t>6</a:t>
            </a:r>
            <a:r>
              <a:rPr lang="en-US" sz="1400" baseline="30000" dirty="0">
                <a:solidFill>
                  <a:srgbClr val="002060"/>
                </a:solidFill>
              </a:rPr>
              <a:t>th</a:t>
            </a:r>
            <a:r>
              <a:rPr lang="en-US" sz="1400" dirty="0">
                <a:solidFill>
                  <a:srgbClr val="002060"/>
                </a:solidFill>
              </a:rPr>
              <a:t> generation LDMOSFET (BLF 578 / NXP), </a:t>
            </a:r>
            <a:r>
              <a:rPr lang="en-US" sz="1400" dirty="0" err="1">
                <a:solidFill>
                  <a:srgbClr val="002060"/>
                </a:solidFill>
              </a:rPr>
              <a:t>V</a:t>
            </a:r>
            <a:r>
              <a:rPr lang="en-US" sz="1400" baseline="-25000" dirty="0" err="1">
                <a:solidFill>
                  <a:srgbClr val="002060"/>
                </a:solidFill>
              </a:rPr>
              <a:t>ds</a:t>
            </a:r>
            <a:r>
              <a:rPr lang="en-US" sz="1400" dirty="0">
                <a:solidFill>
                  <a:srgbClr val="002060"/>
                </a:solidFill>
              </a:rPr>
              <a:t> = 50 V</a:t>
            </a:r>
          </a:p>
          <a:p>
            <a:pPr marL="265113" indent="-188913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rgbClr val="002060"/>
                </a:solidFill>
              </a:rPr>
              <a:t>Efficiency: 68 to 70 %</a:t>
            </a:r>
            <a:endParaRPr lang="en-GB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4438" y="3429000"/>
            <a:ext cx="9350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cs typeface="+mn-cs"/>
              </a:rPr>
              <a:t>x 128</a:t>
            </a:r>
            <a:endParaRPr lang="en-GB" sz="20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338" y="3429000"/>
            <a:ext cx="720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x 2</a:t>
            </a:r>
            <a:endParaRPr lang="en-GB" sz="20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88" y="1341438"/>
            <a:ext cx="4321175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Initially developed by SOLEIL</a:t>
            </a: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Transfer of technology to ELTA / AREVA</a:t>
            </a:r>
            <a:endParaRPr lang="en-GB" sz="1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25611" name="Picture 14" descr="LDMOS3.JPG"/>
          <p:cNvPicPr>
            <a:picLocks noChangeAspect="1"/>
          </p:cNvPicPr>
          <p:nvPr/>
        </p:nvPicPr>
        <p:blipFill>
          <a:blip r:embed="rId5" cstate="print"/>
          <a:srcRect l="29167" t="26161" r="24167" b="44981"/>
          <a:stretch>
            <a:fillRect/>
          </a:stretch>
        </p:blipFill>
        <p:spPr bwMode="auto">
          <a:xfrm>
            <a:off x="204788" y="2636838"/>
            <a:ext cx="2279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971550" y="3284538"/>
            <a:ext cx="71438" cy="865187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179388" y="2349500"/>
            <a:ext cx="23542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70C0"/>
                </a:solidFill>
              </a:rPr>
              <a:t>Pair of push-pull transistors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5600" y="4724400"/>
            <a:ext cx="3529013" cy="14619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+mn-lt"/>
                <a:cs typeface="+mn-cs"/>
              </a:rPr>
              <a:t>150 kW - 352.2 MHz Solid State Amplifiers for the ESRF booster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1071563" algn="l"/>
              </a:tabLst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  <a:cs typeface="+mn-cs"/>
              </a:rPr>
              <a:t>Efficiency: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cs typeface="+mn-cs"/>
              </a:rPr>
              <a:t>	&gt; 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+mn-cs"/>
              </a:rPr>
              <a:t>55 % at </a:t>
            </a:r>
            <a:r>
              <a:rPr lang="en-US" sz="1400" dirty="0" smtClean="0">
                <a:solidFill>
                  <a:srgbClr val="002060"/>
                </a:solidFill>
              </a:rPr>
              <a:t>150 kW</a:t>
            </a:r>
            <a:endParaRPr lang="en-US" sz="14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1071563" algn="l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cs typeface="+mn-cs"/>
              </a:rPr>
              <a:t>	&gt; 45 % at 100 kW</a:t>
            </a:r>
            <a:endParaRPr lang="en-US" sz="1400" baseline="-25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1162050" algn="l"/>
              </a:tabLst>
              <a:defRPr/>
            </a:pPr>
            <a:endParaRPr lang="en-US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F9D29-44B1-43AE-AEFB-62037B6AB1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23" name="Picture 20" descr="Cavity_Design_Report_FP7_WP13_im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Cavity_Design_Report_FP7_WP13_img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76263"/>
          </a:xfrm>
        </p:spPr>
        <p:txBody>
          <a:bodyPr/>
          <a:lstStyle/>
          <a:p>
            <a:r>
              <a:rPr lang="en-US" sz="2800" dirty="0" smtClean="0"/>
              <a:t>Main synoptic of the booster SSA transmitter</a:t>
            </a:r>
            <a:endParaRPr lang="en-GB" sz="2800" dirty="0" smtClean="0"/>
          </a:p>
        </p:txBody>
      </p:sp>
      <p:pic>
        <p:nvPicPr>
          <p:cNvPr id="1032" name="Picture 10" descr="C:\Users\jacob\Documents\WORKSHOPS\ESLS RF\ESLS RF 2012\05-Oct-12-103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2" y="1268413"/>
            <a:ext cx="70754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7164388" y="4508500"/>
            <a:ext cx="1871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L</a:t>
            </a:r>
            <a:r>
              <a:rPr lang="en-US" i="1" dirty="0" smtClean="0">
                <a:solidFill>
                  <a:srgbClr val="002060"/>
                </a:solidFill>
              </a:rPr>
              <a:t>oad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>
                <a:solidFill>
                  <a:srgbClr val="000099"/>
                </a:solidFill>
              </a:rPr>
              <a:t>factor:</a:t>
            </a:r>
          </a:p>
          <a:p>
            <a:endParaRPr lang="en-GB" i="1" dirty="0">
              <a:solidFill>
                <a:srgbClr val="000099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7164388" y="4919663"/>
          <a:ext cx="1844675" cy="525462"/>
        </p:xfrm>
        <a:graphic>
          <a:graphicData uri="http://schemas.openxmlformats.org/presentationml/2006/ole">
            <p:oleObj spid="_x0000_s1026" name="Equation" r:id="rId4" imgW="1562040" imgH="444240" progId="Equation.3">
              <p:embed/>
            </p:oleObj>
          </a:graphicData>
        </a:graphic>
      </p:graphicFrame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 flipV="1">
            <a:off x="5435600" y="4581525"/>
            <a:ext cx="1728788" cy="46831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64388" y="4508500"/>
            <a:ext cx="1871662" cy="1081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036" name="TextBox 18"/>
          <p:cNvSpPr txBox="1">
            <a:spLocks noChangeArrowheads="1"/>
          </p:cNvSpPr>
          <p:nvPr/>
        </p:nvSpPr>
        <p:spPr bwMode="auto">
          <a:xfrm>
            <a:off x="7092950" y="1341438"/>
            <a:ext cx="1943100" cy="24622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Thanks to anti-flicker system </a:t>
            </a:r>
            <a:r>
              <a:rPr lang="en-US" sz="1400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en-US" sz="1400" dirty="0">
                <a:solidFill>
                  <a:srgbClr val="002060"/>
                </a:solidFill>
              </a:rPr>
              <a:t>reduced electrical power:</a:t>
            </a:r>
          </a:p>
          <a:p>
            <a:r>
              <a:rPr lang="en-US" sz="1400" dirty="0">
                <a:solidFill>
                  <a:srgbClr val="002060"/>
                </a:solidFill>
              </a:rPr>
              <a:t>366 kW ac</a:t>
            </a:r>
          </a:p>
          <a:p>
            <a:r>
              <a:rPr lang="en-US" sz="1400" dirty="0">
                <a:solidFill>
                  <a:srgbClr val="002060"/>
                </a:solidFill>
              </a:rPr>
              <a:t>334 kW dc</a:t>
            </a:r>
          </a:p>
          <a:p>
            <a:r>
              <a:rPr lang="en-US" sz="1400" dirty="0">
                <a:solidFill>
                  <a:srgbClr val="002060"/>
                </a:solidFill>
              </a:rPr>
              <a:t>(instead of </a:t>
            </a:r>
            <a:r>
              <a:rPr lang="en-US" sz="1400" dirty="0">
                <a:solidFill>
                  <a:srgbClr val="002060"/>
                </a:solidFill>
                <a:sym typeface="Symbol" pitchFamily="18" charset="2"/>
              </a:rPr>
              <a:t></a:t>
            </a:r>
            <a:r>
              <a:rPr lang="en-US" sz="1400" dirty="0">
                <a:solidFill>
                  <a:srgbClr val="002060"/>
                </a:solidFill>
              </a:rPr>
              <a:t>1100 kW with former klystron transmitter)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Peak RF power:</a:t>
            </a:r>
          </a:p>
          <a:p>
            <a:r>
              <a:rPr lang="en-US" sz="1400" dirty="0">
                <a:solidFill>
                  <a:srgbClr val="002060"/>
                </a:solidFill>
              </a:rPr>
              <a:t>483 kW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037" name="TextBox 20"/>
          <p:cNvSpPr txBox="1">
            <a:spLocks noChangeArrowheads="1"/>
          </p:cNvSpPr>
          <p:nvPr/>
        </p:nvSpPr>
        <p:spPr bwMode="auto">
          <a:xfrm>
            <a:off x="7092950" y="4005263"/>
            <a:ext cx="1906588" cy="33813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 err="1">
                <a:solidFill>
                  <a:srgbClr val="002060"/>
                </a:solidFill>
              </a:rPr>
              <a:t>n</a:t>
            </a:r>
            <a:r>
              <a:rPr lang="en-US" sz="1600" i="1" baseline="-25000" dirty="0" err="1">
                <a:solidFill>
                  <a:srgbClr val="002060"/>
                </a:solidFill>
              </a:rPr>
              <a:t>missing</a:t>
            </a:r>
            <a:r>
              <a:rPr lang="en-US" sz="1600" i="1" dirty="0">
                <a:solidFill>
                  <a:srgbClr val="002060"/>
                </a:solidFill>
              </a:rPr>
              <a:t> modules</a:t>
            </a:r>
            <a:endParaRPr lang="en-GB" sz="1600" i="1" baseline="-25000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>
            <a:stCxn id="1037" idx="1"/>
          </p:cNvCxnSpPr>
          <p:nvPr/>
        </p:nvCxnSpPr>
        <p:spPr>
          <a:xfrm flipH="1">
            <a:off x="6011863" y="4175125"/>
            <a:ext cx="1081087" cy="1174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8C6D26-DCFA-4E9B-85F5-D4D98002000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 dirty="0"/>
          </a:p>
        </p:txBody>
      </p:sp>
      <p:pic>
        <p:nvPicPr>
          <p:cNvPr id="15" name="Picture 20" descr="Cavity_Design_Report_FP7_WP13_im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Cavity_Design_Report_FP7_WP13_img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431800"/>
          </a:xfrm>
        </p:spPr>
        <p:txBody>
          <a:bodyPr/>
          <a:lstStyle/>
          <a:p>
            <a:r>
              <a:rPr lang="en-US" sz="2800" dirty="0" smtClean="0"/>
              <a:t>Synoptic of SSA-21</a:t>
            </a:r>
            <a:endParaRPr lang="en-GB" sz="2800" dirty="0" smtClean="0"/>
          </a:p>
        </p:txBody>
      </p:sp>
      <p:pic>
        <p:nvPicPr>
          <p:cNvPr id="26627" name="Picture 2" descr="C:\Users\jacob\Documents\WORKSHOPS\ESLS RF\ESLS RF 2012\28-Aug-12-10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00" y="1052513"/>
            <a:ext cx="7835324" cy="45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539552" y="5714672"/>
            <a:ext cx="7920880" cy="738664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Here in CW operation on dummy load, allows checking efficiency regularly:</a:t>
            </a:r>
          </a:p>
          <a:p>
            <a:pPr algn="ctr" defTabSz="887413">
              <a:tabLst>
                <a:tab pos="2147888" algn="ctr"/>
                <a:tab pos="3408363" algn="ctr"/>
                <a:tab pos="4668838" algn="ctr"/>
                <a:tab pos="5916613" algn="ctr"/>
                <a:tab pos="7889875" algn="r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Symbol" pitchFamily="18" charset="2"/>
              </a:rPr>
              <a:t>h</a:t>
            </a:r>
            <a:r>
              <a:rPr lang="en-US" baseline="-25000" dirty="0" err="1" smtClean="0">
                <a:solidFill>
                  <a:srgbClr val="002060"/>
                </a:solidFill>
              </a:rPr>
              <a:t>RF</a:t>
            </a:r>
            <a:r>
              <a:rPr lang="en-US" baseline="-25000" dirty="0" smtClean="0">
                <a:solidFill>
                  <a:srgbClr val="002060"/>
                </a:solidFill>
              </a:rPr>
              <a:t>/DC-280V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 58 %  at 150 kW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E9EA8-BFA8-4DE2-B59E-D134C4F46D2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pic>
        <p:nvPicPr>
          <p:cNvPr id="12" name="Picture 20" descr="Cavity_Design_Report_FP7_WP13_img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Cavity_Design_Report_FP7_WP13_img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/>
          <a:lstStyle/>
          <a:p>
            <a:r>
              <a:rPr lang="en-US" sz="2800" b="1" dirty="0" smtClean="0"/>
              <a:t>Operation experience with booster SSAs in nominal operation on matched cavities</a:t>
            </a:r>
            <a:endParaRPr lang="en-GB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2214150"/>
            <a:ext cx="77768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After 1 year / 1100 hours operation and some early debugging in spring 2012: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Excellent reliability </a:t>
            </a:r>
            <a:r>
              <a:rPr lang="en-US" dirty="0" smtClean="0">
                <a:solidFill>
                  <a:srgbClr val="002060"/>
                </a:solidFill>
              </a:rPr>
              <a:t>(only 3 injections postponed)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Most early failures: control  hard &amp; software, flow controllers, …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Only 1 RF module and 1 DC/DC converter failure </a:t>
            </a:r>
            <a:r>
              <a:rPr lang="en-US" dirty="0" smtClean="0">
                <a:solidFill>
                  <a:srgbClr val="00B050"/>
                </a:solidFill>
              </a:rPr>
              <a:t>(without interruption of operation thanks to built in redundancy)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4 x Fuse blown on local controllers</a:t>
            </a:r>
          </a:p>
          <a:p>
            <a:pPr marL="266700" indent="-2667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March 2013 shut down: 6 RF modules damaged by water supply leakage above one SSA (ESRF responsibility)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9" name="Picture 20" descr="Cavity_Design_Report_FP7_WP13_im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Cavity_Design_Report_FP7_WP13_im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Test results under specified extreme conditions (1)</a:t>
            </a:r>
            <a:endParaRPr lang="en-GB" sz="24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Avoid overdrive conditions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High peak drain voltage can damage the transistor [according to NXP]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Explains gain and efficiency degradation observed on first 75 kW under test at ESRF, according to ELTA</a:t>
            </a:r>
            <a:r>
              <a:rPr lang="en-US" b="1" dirty="0" smtClean="0">
                <a:solidFill>
                  <a:srgbClr val="CC0099"/>
                </a:solidFill>
              </a:rPr>
              <a:t> *</a:t>
            </a:r>
            <a:r>
              <a:rPr lang="en-US" b="1" baseline="30000" dirty="0" smtClean="0">
                <a:solidFill>
                  <a:srgbClr val="CC0099"/>
                </a:solidFill>
              </a:rPr>
              <a:t>)</a:t>
            </a:r>
            <a:endParaRPr lang="en-US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Taken into account by ELTA for the fabrication of the 2</a:t>
            </a:r>
            <a:r>
              <a:rPr lang="en-US" baseline="30000" dirty="0" smtClean="0"/>
              <a:t>nd</a:t>
            </a:r>
            <a:r>
              <a:rPr lang="en-US" dirty="0" smtClean="0"/>
              <a:t> batch of 3 x 150 kW SSA for the ESRF storage ring: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F"/>
            </a:pPr>
            <a:r>
              <a:rPr lang="en-US" dirty="0" smtClean="0"/>
              <a:t>No degradation observed after 3500 hours of fatigue test with 8 amplifier modules at maximum power </a:t>
            </a:r>
            <a:r>
              <a:rPr lang="en-US" b="1" dirty="0" smtClean="0">
                <a:solidFill>
                  <a:srgbClr val="CC0099"/>
                </a:solidFill>
              </a:rPr>
              <a:t>*</a:t>
            </a:r>
            <a:r>
              <a:rPr lang="en-US" b="1" baseline="30000" dirty="0" smtClean="0">
                <a:solidFill>
                  <a:srgbClr val="CC0099"/>
                </a:solidFill>
              </a:rPr>
              <a:t>)</a:t>
            </a:r>
            <a:endParaRPr lang="en-US" b="1" dirty="0" smtClean="0">
              <a:solidFill>
                <a:srgbClr val="CC0099"/>
              </a:solidFill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F"/>
            </a:pPr>
            <a:r>
              <a:rPr lang="en-US" dirty="0" smtClean="0"/>
              <a:t>Paid with 1 to 2 % less efficiency of the RF modules and about 1 % less efficiency at nominal power for a complete SSA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Short pulses (20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b="1" dirty="0" smtClean="0"/>
              <a:t>s)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Transient gain increase up to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1.3 dB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Risk of overdrive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Þ"/>
            </a:pPr>
            <a:r>
              <a:rPr lang="en-US" dirty="0" smtClean="0"/>
              <a:t>Overdrive protection needs to be adjusted carefully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5328F-0166-46A9-8104-DE3B549B0C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TIARA - Uppsala -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11960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* [J.-P. </a:t>
            </a:r>
            <a:r>
              <a:rPr lang="en-US" dirty="0" err="1" smtClean="0">
                <a:solidFill>
                  <a:srgbClr val="CC0099"/>
                </a:solidFill>
              </a:rPr>
              <a:t>Abadie</a:t>
            </a:r>
            <a:r>
              <a:rPr lang="en-US" dirty="0" smtClean="0">
                <a:solidFill>
                  <a:srgbClr val="CC0099"/>
                </a:solidFill>
              </a:rPr>
              <a:t> &amp; A. </a:t>
            </a:r>
            <a:r>
              <a:rPr lang="en-US" dirty="0" err="1" smtClean="0">
                <a:solidFill>
                  <a:srgbClr val="CC0099"/>
                </a:solidFill>
              </a:rPr>
              <a:t>Cauhepe</a:t>
            </a:r>
            <a:r>
              <a:rPr lang="en-US" dirty="0" smtClean="0">
                <a:solidFill>
                  <a:srgbClr val="CC0099"/>
                </a:solidFill>
              </a:rPr>
              <a:t>, ELTA / AREVA]</a:t>
            </a:r>
            <a:endParaRPr lang="en-GB" dirty="0">
              <a:solidFill>
                <a:srgbClr val="CC0099"/>
              </a:solidFill>
            </a:endParaRPr>
          </a:p>
        </p:txBody>
      </p:sp>
      <p:pic>
        <p:nvPicPr>
          <p:cNvPr id="16" name="Picture 20" descr="Cavity_Design_Report_FP7_WP13_im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Cavity_Design_Report_FP7_WP13_im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576263"/>
          </a:xfrm>
        </p:spPr>
        <p:txBody>
          <a:bodyPr/>
          <a:lstStyle/>
          <a:p>
            <a:r>
              <a:rPr lang="en-US" sz="2400" b="1" dirty="0" smtClean="0"/>
              <a:t>Test results under specified extreme conditions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15841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SWR = 3.7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refl</a:t>
            </a:r>
            <a:r>
              <a:rPr lang="en-US" dirty="0" smtClean="0"/>
              <a:t> 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fwd</a:t>
            </a:r>
            <a:r>
              <a:rPr lang="en-US" dirty="0" smtClean="0"/>
              <a:t> = 50 kW / 150 kW, all phases 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 smtClean="0">
                <a:solidFill>
                  <a:srgbClr val="336600"/>
                </a:solidFill>
                <a:sym typeface="Wingdings"/>
              </a:rPr>
              <a:t> EH – tuner)</a:t>
            </a:r>
            <a:endParaRPr lang="en-US" dirty="0" smtClean="0">
              <a:solidFill>
                <a:srgbClr val="3366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Reflected power well absorbed by circulator loads on RF modules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But: </a:t>
            </a:r>
            <a:r>
              <a:rPr lang="en-US" dirty="0" smtClean="0">
                <a:solidFill>
                  <a:srgbClr val="C00000"/>
                </a:solidFill>
              </a:rPr>
              <a:t>gain modulation </a:t>
            </a:r>
            <a:r>
              <a:rPr lang="en-US" dirty="0" smtClean="0"/>
              <a:t>with phase of high power EH-tuner,  intrinsic to coaxial combiner tree (non directive) </a:t>
            </a:r>
            <a:r>
              <a:rPr lang="en-US" dirty="0" smtClean="0">
                <a:sym typeface="Symbol"/>
              </a:rPr>
              <a:t> overdrive at certain phases!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8A54E-99D9-4002-9CDC-CAC7057ECBE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TIARA - Uppsala - June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J. Jacob:  SSA Implementation &amp; Development at ESRF</a:t>
            </a:r>
            <a:endParaRPr lang="en-GB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12231"/>
            <a:ext cx="59134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72271"/>
            <a:ext cx="40595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32040" y="5733256"/>
            <a:ext cx="4211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9"/>
                </a:solidFill>
              </a:rPr>
              <a:t>Computation for a 77 kW tower  driven by ideal constant power RF modules   [A. </a:t>
            </a:r>
            <a:r>
              <a:rPr lang="en-US" sz="1400" b="1" dirty="0" err="1" smtClean="0">
                <a:solidFill>
                  <a:srgbClr val="000099"/>
                </a:solidFill>
              </a:rPr>
              <a:t>Cauhepe</a:t>
            </a:r>
            <a:r>
              <a:rPr lang="en-US" sz="1400" b="1" dirty="0" smtClean="0">
                <a:solidFill>
                  <a:srgbClr val="000099"/>
                </a:solidFill>
              </a:rPr>
              <a:t>, ELTA] </a:t>
            </a:r>
            <a:r>
              <a:rPr lang="en-US" sz="1400" b="1" dirty="0" smtClean="0">
                <a:solidFill>
                  <a:srgbClr val="C00000"/>
                </a:solidFill>
                <a:sym typeface="Wingdings"/>
              </a:rPr>
              <a:t> ± 4.5 kW on </a:t>
            </a:r>
            <a:r>
              <a:rPr lang="en-US" sz="1400" b="1" dirty="0" err="1" smtClean="0">
                <a:solidFill>
                  <a:srgbClr val="C00000"/>
                </a:solidFill>
                <a:sym typeface="Wingdings"/>
              </a:rPr>
              <a:t>FwPw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733256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6600"/>
                </a:solidFill>
              </a:rPr>
              <a:t>Measurement on 5</a:t>
            </a:r>
            <a:r>
              <a:rPr lang="en-US" sz="1400" b="1" baseline="30000" dirty="0" smtClean="0">
                <a:solidFill>
                  <a:srgbClr val="336600"/>
                </a:solidFill>
              </a:rPr>
              <a:t>th</a:t>
            </a:r>
            <a:r>
              <a:rPr lang="en-US" sz="1400" b="1" dirty="0" smtClean="0">
                <a:solidFill>
                  <a:srgbClr val="336600"/>
                </a:solidFill>
              </a:rPr>
              <a:t> SSA during SAT at ESRF for constant drive giving 150 kW on matched load [ELTA, ESRF, 10 June 2013] </a:t>
            </a:r>
            <a:r>
              <a:rPr lang="en-US" sz="1400" b="1" dirty="0" smtClean="0">
                <a:solidFill>
                  <a:srgbClr val="C00000"/>
                </a:solidFill>
                <a:sym typeface="Wingdings"/>
              </a:rPr>
              <a:t> ± 20 kW on </a:t>
            </a:r>
            <a:r>
              <a:rPr lang="en-US" sz="1400" b="1" dirty="0" err="1" smtClean="0">
                <a:solidFill>
                  <a:srgbClr val="C00000"/>
                </a:solidFill>
                <a:sym typeface="Wingdings"/>
              </a:rPr>
              <a:t>FwPw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38610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FwPw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8691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C0099"/>
                </a:solidFill>
              </a:rPr>
              <a:t>RePw</a:t>
            </a:r>
            <a:endParaRPr lang="en-GB" sz="1400" dirty="0">
              <a:solidFill>
                <a:srgbClr val="CC0099"/>
              </a:solidFill>
            </a:endParaRPr>
          </a:p>
        </p:txBody>
      </p:sp>
      <p:pic>
        <p:nvPicPr>
          <p:cNvPr id="16" name="Picture 20" descr="Cavity_Design_Report_FP7_WP13_img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5377" y="0"/>
            <a:ext cx="800887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Cavity_Design_Report_FP7_WP13_img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90" y="0"/>
            <a:ext cx="793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4604" y="0"/>
            <a:ext cx="1663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TIARA : Test Infrastructure and Accelerator Research Ar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0"/>
            <a:ext cx="1225402" cy="6127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89396</TotalTime>
  <Words>1955</Words>
  <Application>Microsoft Office PowerPoint</Application>
  <PresentationFormat>On-screen Show (4:3)</PresentationFormat>
  <Paragraphs>319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TIARA Workshop on RF Power Generation Uppsala, 17-19 June 2013</vt:lpstr>
      <vt:lpstr>Slide 2</vt:lpstr>
      <vt:lpstr>Slide 3</vt:lpstr>
      <vt:lpstr> 150 kW RF SSA at 352.2 MHz</vt:lpstr>
      <vt:lpstr>Main synoptic of the booster SSA transmitter</vt:lpstr>
      <vt:lpstr>Synoptic of SSA-21</vt:lpstr>
      <vt:lpstr>Operation experience with booster SSAs in nominal operation on matched cavities</vt:lpstr>
      <vt:lpstr>Test results under specified extreme conditions (1)</vt:lpstr>
      <vt:lpstr>Test results under specified extreme conditions (2)</vt:lpstr>
      <vt:lpstr>Test results under specified extreme conditions (3)</vt:lpstr>
      <vt:lpstr>Adjustment of phase between 1st  and  2nd  8x-Combiner stages</vt:lpstr>
      <vt:lpstr>Adjustment of phase between 1st  and  2nd  8x-Combiner stages</vt:lpstr>
      <vt:lpstr>Successful test of 1st  improved SSA of batch 2</vt:lpstr>
      <vt:lpstr>In house R&amp;D of SSA using Cavity Combiners</vt:lpstr>
      <vt:lpstr>Cavity combiner for the ESRF</vt:lpstr>
      <vt:lpstr>ESRF: In house development of  RF transistor module</vt:lpstr>
      <vt:lpstr>10 kW prototype cavity combiner</vt:lpstr>
      <vt:lpstr>To conclude, high power circulator: yes or no ?</vt:lpstr>
      <vt:lpstr>Slide 19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Jorn</dc:creator>
  <cp:lastModifiedBy>JACOB</cp:lastModifiedBy>
  <cp:revision>1655</cp:revision>
  <dcterms:created xsi:type="dcterms:W3CDTF">2010-09-24T09:08:17Z</dcterms:created>
  <dcterms:modified xsi:type="dcterms:W3CDTF">2013-06-17T17:29:49Z</dcterms:modified>
</cp:coreProperties>
</file>