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88" r:id="rId3"/>
  </p:sldMasterIdLst>
  <p:notesMasterIdLst>
    <p:notesMasterId r:id="rId38"/>
  </p:notesMasterIdLst>
  <p:handoutMasterIdLst>
    <p:handoutMasterId r:id="rId39"/>
  </p:handoutMasterIdLst>
  <p:sldIdLst>
    <p:sldId id="386" r:id="rId4"/>
    <p:sldId id="284" r:id="rId5"/>
    <p:sldId id="332" r:id="rId6"/>
    <p:sldId id="282" r:id="rId7"/>
    <p:sldId id="334" r:id="rId8"/>
    <p:sldId id="335" r:id="rId9"/>
    <p:sldId id="336" r:id="rId10"/>
    <p:sldId id="370" r:id="rId11"/>
    <p:sldId id="283" r:id="rId12"/>
    <p:sldId id="371" r:id="rId13"/>
    <p:sldId id="372" r:id="rId14"/>
    <p:sldId id="373" r:id="rId15"/>
    <p:sldId id="375" r:id="rId16"/>
    <p:sldId id="376" r:id="rId17"/>
    <p:sldId id="377" r:id="rId18"/>
    <p:sldId id="378" r:id="rId19"/>
    <p:sldId id="289" r:id="rId20"/>
    <p:sldId id="365" r:id="rId21"/>
    <p:sldId id="367" r:id="rId22"/>
    <p:sldId id="364" r:id="rId23"/>
    <p:sldId id="351" r:id="rId24"/>
    <p:sldId id="387" r:id="rId25"/>
    <p:sldId id="353" r:id="rId26"/>
    <p:sldId id="354" r:id="rId27"/>
    <p:sldId id="355" r:id="rId28"/>
    <p:sldId id="379" r:id="rId29"/>
    <p:sldId id="360" r:id="rId30"/>
    <p:sldId id="380" r:id="rId31"/>
    <p:sldId id="381" r:id="rId32"/>
    <p:sldId id="382" r:id="rId33"/>
    <p:sldId id="383" r:id="rId34"/>
    <p:sldId id="385" r:id="rId35"/>
    <p:sldId id="281" r:id="rId36"/>
    <p:sldId id="388" r:id="rId37"/>
  </p:sldIdLst>
  <p:sldSz cx="9906000" cy="6858000" type="A4"/>
  <p:notesSz cx="6735763" cy="9866313"/>
  <p:defaultTextStyle>
    <a:defPPr>
      <a:defRPr lang="fr-FR"/>
    </a:defPPr>
    <a:lvl1pPr algn="l" rtl="0" fontAlgn="base">
      <a:spcBef>
        <a:spcPct val="0"/>
      </a:spcBef>
      <a:spcAft>
        <a:spcPct val="0"/>
      </a:spcAft>
      <a:defRPr sz="1300" kern="1200">
        <a:solidFill>
          <a:schemeClr val="tx1"/>
        </a:solidFill>
        <a:latin typeface="Arial" charset="0"/>
        <a:ea typeface="+mn-ea"/>
        <a:cs typeface="+mn-cs"/>
      </a:defRPr>
    </a:lvl1pPr>
    <a:lvl2pPr marL="457200" algn="l" rtl="0" fontAlgn="base">
      <a:spcBef>
        <a:spcPct val="0"/>
      </a:spcBef>
      <a:spcAft>
        <a:spcPct val="0"/>
      </a:spcAft>
      <a:defRPr sz="1300" kern="1200">
        <a:solidFill>
          <a:schemeClr val="tx1"/>
        </a:solidFill>
        <a:latin typeface="Arial" charset="0"/>
        <a:ea typeface="+mn-ea"/>
        <a:cs typeface="+mn-cs"/>
      </a:defRPr>
    </a:lvl2pPr>
    <a:lvl3pPr marL="914400" algn="l" rtl="0" fontAlgn="base">
      <a:spcBef>
        <a:spcPct val="0"/>
      </a:spcBef>
      <a:spcAft>
        <a:spcPct val="0"/>
      </a:spcAft>
      <a:defRPr sz="1300" kern="1200">
        <a:solidFill>
          <a:schemeClr val="tx1"/>
        </a:solidFill>
        <a:latin typeface="Arial" charset="0"/>
        <a:ea typeface="+mn-ea"/>
        <a:cs typeface="+mn-cs"/>
      </a:defRPr>
    </a:lvl3pPr>
    <a:lvl4pPr marL="1371600" algn="l" rtl="0" fontAlgn="base">
      <a:spcBef>
        <a:spcPct val="0"/>
      </a:spcBef>
      <a:spcAft>
        <a:spcPct val="0"/>
      </a:spcAft>
      <a:defRPr sz="1300" kern="1200">
        <a:solidFill>
          <a:schemeClr val="tx1"/>
        </a:solidFill>
        <a:latin typeface="Arial" charset="0"/>
        <a:ea typeface="+mn-ea"/>
        <a:cs typeface="+mn-cs"/>
      </a:defRPr>
    </a:lvl4pPr>
    <a:lvl5pPr marL="1828800" algn="l" rtl="0" fontAlgn="base">
      <a:spcBef>
        <a:spcPct val="0"/>
      </a:spcBef>
      <a:spcAft>
        <a:spcPct val="0"/>
      </a:spcAft>
      <a:defRPr sz="1300" kern="1200">
        <a:solidFill>
          <a:schemeClr val="tx1"/>
        </a:solidFill>
        <a:latin typeface="Arial" charset="0"/>
        <a:ea typeface="+mn-ea"/>
        <a:cs typeface="+mn-cs"/>
      </a:defRPr>
    </a:lvl5pPr>
    <a:lvl6pPr marL="2286000" algn="l" defTabSz="914400" rtl="0" eaLnBrk="1" latinLnBrk="0" hangingPunct="1">
      <a:defRPr sz="1300" kern="1200">
        <a:solidFill>
          <a:schemeClr val="tx1"/>
        </a:solidFill>
        <a:latin typeface="Arial" charset="0"/>
        <a:ea typeface="+mn-ea"/>
        <a:cs typeface="+mn-cs"/>
      </a:defRPr>
    </a:lvl6pPr>
    <a:lvl7pPr marL="2743200" algn="l" defTabSz="914400" rtl="0" eaLnBrk="1" latinLnBrk="0" hangingPunct="1">
      <a:defRPr sz="1300" kern="1200">
        <a:solidFill>
          <a:schemeClr val="tx1"/>
        </a:solidFill>
        <a:latin typeface="Arial" charset="0"/>
        <a:ea typeface="+mn-ea"/>
        <a:cs typeface="+mn-cs"/>
      </a:defRPr>
    </a:lvl7pPr>
    <a:lvl8pPr marL="3200400" algn="l" defTabSz="914400" rtl="0" eaLnBrk="1" latinLnBrk="0" hangingPunct="1">
      <a:defRPr sz="1300" kern="1200">
        <a:solidFill>
          <a:schemeClr val="tx1"/>
        </a:solidFill>
        <a:latin typeface="Arial" charset="0"/>
        <a:ea typeface="+mn-ea"/>
        <a:cs typeface="+mn-cs"/>
      </a:defRPr>
    </a:lvl8pPr>
    <a:lvl9pPr marL="3657600" algn="l" defTabSz="914400" rtl="0" eaLnBrk="1" latinLnBrk="0" hangingPunct="1">
      <a:defRPr sz="13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66"/>
    <a:srgbClr val="66FF99"/>
    <a:srgbClr val="0000FF"/>
    <a:srgbClr val="33CCCC"/>
    <a:srgbClr val="66FF66"/>
    <a:srgbClr val="3333FF"/>
    <a:srgbClr val="FF0000"/>
    <a:srgbClr val="99FF33"/>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3756" autoAdjust="0"/>
  </p:normalViewPr>
  <p:slideViewPr>
    <p:cSldViewPr>
      <p:cViewPr varScale="1">
        <p:scale>
          <a:sx n="91" d="100"/>
          <a:sy n="91" d="100"/>
        </p:scale>
        <p:origin x="-942" y="-10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88" y="-9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k:\Docs%20TIARA\Synth&#232;se%20Module%20BLF574XRNEw.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k:\Docs%20TIARA\Synth&#232;se%20Module%20BLF574XR.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279102558344582"/>
          <c:y val="1.7101715329690001E-2"/>
          <c:w val="0.74360443402269727"/>
          <c:h val="0.8038902455505752"/>
        </c:manualLayout>
      </c:layout>
      <c:barChart>
        <c:barDir val="col"/>
        <c:grouping val="clustered"/>
        <c:varyColors val="0"/>
        <c:ser>
          <c:idx val="1"/>
          <c:order val="0"/>
          <c:tx>
            <c:strRef>
              <c:f>Feuil1!$B$3</c:f>
              <c:strCache>
                <c:ptCount val="1"/>
                <c:pt idx="0">
                  <c:v>Transistor Failure</c:v>
                </c:pt>
              </c:strCache>
            </c:strRef>
          </c:tx>
          <c:invertIfNegative val="0"/>
          <c:trendline>
            <c:spPr>
              <a:ln w="31750">
                <a:solidFill>
                  <a:schemeClr val="accent2"/>
                </a:solidFill>
              </a:ln>
            </c:spPr>
            <c:trendlineType val="poly"/>
            <c:order val="4"/>
            <c:dispRSqr val="0"/>
            <c:dispEq val="0"/>
          </c:trendline>
          <c:cat>
            <c:strRef>
              <c:f>Feuil1!$A$4:$A$9</c:f>
              <c:strCache>
                <c:ptCount val="6"/>
                <c:pt idx="0">
                  <c:v>2006-2007</c:v>
                </c:pt>
                <c:pt idx="1">
                  <c:v>2008</c:v>
                </c:pt>
                <c:pt idx="2">
                  <c:v>2009</c:v>
                </c:pt>
                <c:pt idx="3">
                  <c:v>2010</c:v>
                </c:pt>
                <c:pt idx="4">
                  <c:v>2011</c:v>
                </c:pt>
                <c:pt idx="5">
                  <c:v>2012</c:v>
                </c:pt>
              </c:strCache>
            </c:strRef>
          </c:cat>
          <c:val>
            <c:numRef>
              <c:f>Feuil1!$B$4:$B$9</c:f>
              <c:numCache>
                <c:formatCode>0%</c:formatCode>
                <c:ptCount val="6"/>
                <c:pt idx="0">
                  <c:v>0.04</c:v>
                </c:pt>
                <c:pt idx="1">
                  <c:v>0.03</c:v>
                </c:pt>
                <c:pt idx="2" formatCode="0.00%">
                  <c:v>1.0999999999999999E-2</c:v>
                </c:pt>
                <c:pt idx="3" formatCode="0.00%">
                  <c:v>1.7000000000000001E-2</c:v>
                </c:pt>
                <c:pt idx="4" formatCode="0.00%">
                  <c:v>6.0000000000000001E-3</c:v>
                </c:pt>
                <c:pt idx="5" formatCode="0.00%">
                  <c:v>1.2E-2</c:v>
                </c:pt>
              </c:numCache>
            </c:numRef>
          </c:val>
        </c:ser>
        <c:ser>
          <c:idx val="2"/>
          <c:order val="1"/>
          <c:tx>
            <c:strRef>
              <c:f>Feuil1!$C$3</c:f>
              <c:strCache>
                <c:ptCount val="1"/>
                <c:pt idx="0">
                  <c:v>Soldering Failure</c:v>
                </c:pt>
              </c:strCache>
            </c:strRef>
          </c:tx>
          <c:invertIfNegative val="0"/>
          <c:trendline>
            <c:name>1</c:name>
            <c:spPr>
              <a:ln w="28575" cmpd="thinThick">
                <a:solidFill>
                  <a:schemeClr val="accent3"/>
                </a:solidFill>
              </a:ln>
            </c:spPr>
            <c:trendlineType val="poly"/>
            <c:order val="4"/>
            <c:dispRSqr val="0"/>
            <c:dispEq val="0"/>
          </c:trendline>
          <c:cat>
            <c:strRef>
              <c:f>Feuil1!$A$4:$A$9</c:f>
              <c:strCache>
                <c:ptCount val="6"/>
                <c:pt idx="0">
                  <c:v>2006-2007</c:v>
                </c:pt>
                <c:pt idx="1">
                  <c:v>2008</c:v>
                </c:pt>
                <c:pt idx="2">
                  <c:v>2009</c:v>
                </c:pt>
                <c:pt idx="3">
                  <c:v>2010</c:v>
                </c:pt>
                <c:pt idx="4">
                  <c:v>2011</c:v>
                </c:pt>
                <c:pt idx="5">
                  <c:v>2012</c:v>
                </c:pt>
              </c:strCache>
            </c:strRef>
          </c:cat>
          <c:val>
            <c:numRef>
              <c:f>Feuil1!$C$4:$C$9</c:f>
              <c:numCache>
                <c:formatCode>0.00%</c:formatCode>
                <c:ptCount val="6"/>
                <c:pt idx="0">
                  <c:v>7.0000000000000001E-3</c:v>
                </c:pt>
                <c:pt idx="1">
                  <c:v>2.1999999999999999E-2</c:v>
                </c:pt>
                <c:pt idx="2">
                  <c:v>2.4E-2</c:v>
                </c:pt>
                <c:pt idx="3">
                  <c:v>3.3000000000000002E-2</c:v>
                </c:pt>
                <c:pt idx="4">
                  <c:v>1.4E-2</c:v>
                </c:pt>
                <c:pt idx="5">
                  <c:v>6.0000000000000001E-3</c:v>
                </c:pt>
              </c:numCache>
            </c:numRef>
          </c:val>
        </c:ser>
        <c:dLbls>
          <c:showLegendKey val="0"/>
          <c:showVal val="0"/>
          <c:showCatName val="0"/>
          <c:showSerName val="0"/>
          <c:showPercent val="0"/>
          <c:showBubbleSize val="0"/>
        </c:dLbls>
        <c:gapWidth val="150"/>
        <c:axId val="86433280"/>
        <c:axId val="39765696"/>
      </c:barChart>
      <c:catAx>
        <c:axId val="86433280"/>
        <c:scaling>
          <c:orientation val="minMax"/>
        </c:scaling>
        <c:delete val="0"/>
        <c:axPos val="b"/>
        <c:majorTickMark val="out"/>
        <c:minorTickMark val="none"/>
        <c:tickLblPos val="nextTo"/>
        <c:crossAx val="39765696"/>
        <c:crosses val="autoZero"/>
        <c:auto val="1"/>
        <c:lblAlgn val="ctr"/>
        <c:lblOffset val="100"/>
        <c:noMultiLvlLbl val="0"/>
      </c:catAx>
      <c:valAx>
        <c:axId val="39765696"/>
        <c:scaling>
          <c:orientation val="minMax"/>
          <c:max val="4.5000000000000012E-2"/>
          <c:min val="0"/>
        </c:scaling>
        <c:delete val="0"/>
        <c:axPos val="l"/>
        <c:majorGridlines>
          <c:spPr>
            <a:ln>
              <a:noFill/>
            </a:ln>
          </c:spPr>
        </c:majorGridlines>
        <c:numFmt formatCode="0%" sourceLinked="1"/>
        <c:majorTickMark val="out"/>
        <c:minorTickMark val="none"/>
        <c:tickLblPos val="nextTo"/>
        <c:crossAx val="86433280"/>
        <c:crosses val="autoZero"/>
        <c:crossBetween val="between"/>
        <c:majorUnit val="1.0000000000000002E-2"/>
      </c:valAx>
    </c:plotArea>
    <c:legend>
      <c:legendPos val="r"/>
      <c:legendEntry>
        <c:idx val="0"/>
        <c:txPr>
          <a:bodyPr/>
          <a:lstStyle/>
          <a:p>
            <a:pPr>
              <a:defRPr sz="1200"/>
            </a:pPr>
            <a:endParaRPr lang="fr-FR"/>
          </a:p>
        </c:txPr>
      </c:legendEntry>
      <c:legendEntry>
        <c:idx val="1"/>
        <c:txPr>
          <a:bodyPr/>
          <a:lstStyle/>
          <a:p>
            <a:pPr>
              <a:defRPr sz="1200"/>
            </a:pPr>
            <a:endParaRPr lang="fr-FR"/>
          </a:p>
        </c:txPr>
      </c:legendEntry>
      <c:legendEntry>
        <c:idx val="2"/>
        <c:delete val="1"/>
      </c:legendEntry>
      <c:legendEntry>
        <c:idx val="3"/>
        <c:delete val="1"/>
      </c:legendEntry>
      <c:layout>
        <c:manualLayout>
          <c:xMode val="edge"/>
          <c:yMode val="edge"/>
          <c:x val="0.74962140522115994"/>
          <c:y val="0.19301874259834018"/>
          <c:w val="0.20178454411602098"/>
          <c:h val="0.27688165033817103"/>
        </c:manualLayout>
      </c:layout>
      <c:overlay val="0"/>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9.3505282104307197E-2"/>
          <c:y val="3.410717209110737E-2"/>
          <c:w val="0.75711456504018337"/>
          <c:h val="0.72234133752994756"/>
        </c:manualLayout>
      </c:layout>
      <c:bar3DChart>
        <c:barDir val="col"/>
        <c:grouping val="stacked"/>
        <c:varyColors val="0"/>
        <c:ser>
          <c:idx val="0"/>
          <c:order val="0"/>
          <c:tx>
            <c:v>Gain 350W</c:v>
          </c:tx>
          <c:invertIfNegative val="0"/>
          <c:cat>
            <c:numRef>
              <c:f>'TDC répartition en Gain'!$L$4:$L$99</c:f>
              <c:numCache>
                <c:formatCode>0.00" dB"</c:formatCode>
                <c:ptCount val="96"/>
                <c:pt idx="0">
                  <c:v>19.2</c:v>
                </c:pt>
                <c:pt idx="1">
                  <c:v>19.21</c:v>
                </c:pt>
                <c:pt idx="2">
                  <c:v>19.27</c:v>
                </c:pt>
                <c:pt idx="3">
                  <c:v>19.28</c:v>
                </c:pt>
                <c:pt idx="4">
                  <c:v>19.32</c:v>
                </c:pt>
                <c:pt idx="5">
                  <c:v>19.329999999999998</c:v>
                </c:pt>
                <c:pt idx="6">
                  <c:v>19.34</c:v>
                </c:pt>
                <c:pt idx="7">
                  <c:v>19.350000000000001</c:v>
                </c:pt>
                <c:pt idx="8">
                  <c:v>19.38</c:v>
                </c:pt>
                <c:pt idx="9">
                  <c:v>19.399999999999999</c:v>
                </c:pt>
                <c:pt idx="10">
                  <c:v>19.43</c:v>
                </c:pt>
                <c:pt idx="11">
                  <c:v>19.440000000000001</c:v>
                </c:pt>
                <c:pt idx="12">
                  <c:v>19.45</c:v>
                </c:pt>
                <c:pt idx="13">
                  <c:v>19.46</c:v>
                </c:pt>
                <c:pt idx="14">
                  <c:v>19.47</c:v>
                </c:pt>
                <c:pt idx="15">
                  <c:v>19.48</c:v>
                </c:pt>
                <c:pt idx="16">
                  <c:v>19.5</c:v>
                </c:pt>
                <c:pt idx="17">
                  <c:v>19.52</c:v>
                </c:pt>
                <c:pt idx="18">
                  <c:v>19.55</c:v>
                </c:pt>
                <c:pt idx="19">
                  <c:v>19.559999999999999</c:v>
                </c:pt>
                <c:pt idx="20">
                  <c:v>19.57</c:v>
                </c:pt>
                <c:pt idx="21">
                  <c:v>19.579999999999998</c:v>
                </c:pt>
                <c:pt idx="22">
                  <c:v>19.600000000000001</c:v>
                </c:pt>
                <c:pt idx="23">
                  <c:v>19.64</c:v>
                </c:pt>
                <c:pt idx="24">
                  <c:v>19.649999999999999</c:v>
                </c:pt>
                <c:pt idx="25">
                  <c:v>19.66</c:v>
                </c:pt>
                <c:pt idx="26">
                  <c:v>19.690000000000001</c:v>
                </c:pt>
                <c:pt idx="27">
                  <c:v>19.7</c:v>
                </c:pt>
                <c:pt idx="28">
                  <c:v>19.8</c:v>
                </c:pt>
                <c:pt idx="29">
                  <c:v>19.829999999999998</c:v>
                </c:pt>
                <c:pt idx="30">
                  <c:v>19.850000000000001</c:v>
                </c:pt>
                <c:pt idx="31">
                  <c:v>19.86</c:v>
                </c:pt>
                <c:pt idx="32">
                  <c:v>19.88</c:v>
                </c:pt>
                <c:pt idx="33">
                  <c:v>19.899999999999999</c:v>
                </c:pt>
                <c:pt idx="34">
                  <c:v>19.91</c:v>
                </c:pt>
                <c:pt idx="35">
                  <c:v>19.920000000000002</c:v>
                </c:pt>
                <c:pt idx="36">
                  <c:v>19.93</c:v>
                </c:pt>
                <c:pt idx="37">
                  <c:v>19.940000000000001</c:v>
                </c:pt>
                <c:pt idx="38">
                  <c:v>19.96</c:v>
                </c:pt>
                <c:pt idx="39">
                  <c:v>19.97</c:v>
                </c:pt>
                <c:pt idx="40">
                  <c:v>19.98</c:v>
                </c:pt>
                <c:pt idx="41">
                  <c:v>19.989999999999998</c:v>
                </c:pt>
                <c:pt idx="42">
                  <c:v>20</c:v>
                </c:pt>
                <c:pt idx="43">
                  <c:v>20.010000000000002</c:v>
                </c:pt>
                <c:pt idx="44">
                  <c:v>20.02</c:v>
                </c:pt>
                <c:pt idx="45">
                  <c:v>20.03</c:v>
                </c:pt>
                <c:pt idx="46">
                  <c:v>20.04</c:v>
                </c:pt>
                <c:pt idx="47">
                  <c:v>20.05</c:v>
                </c:pt>
                <c:pt idx="48">
                  <c:v>20.059999999999999</c:v>
                </c:pt>
                <c:pt idx="49">
                  <c:v>20.079999999999998</c:v>
                </c:pt>
                <c:pt idx="50">
                  <c:v>20.100000000000001</c:v>
                </c:pt>
                <c:pt idx="51">
                  <c:v>20.11</c:v>
                </c:pt>
                <c:pt idx="52">
                  <c:v>20.12</c:v>
                </c:pt>
                <c:pt idx="53">
                  <c:v>20.13</c:v>
                </c:pt>
                <c:pt idx="54">
                  <c:v>20.14</c:v>
                </c:pt>
                <c:pt idx="55">
                  <c:v>20.149999999999999</c:v>
                </c:pt>
                <c:pt idx="56">
                  <c:v>20.16</c:v>
                </c:pt>
                <c:pt idx="57">
                  <c:v>20.170000000000002</c:v>
                </c:pt>
                <c:pt idx="58">
                  <c:v>20.190000000000001</c:v>
                </c:pt>
                <c:pt idx="59">
                  <c:v>20.2</c:v>
                </c:pt>
                <c:pt idx="60">
                  <c:v>20.8</c:v>
                </c:pt>
                <c:pt idx="61">
                  <c:v>20.83</c:v>
                </c:pt>
                <c:pt idx="62">
                  <c:v>20.84</c:v>
                </c:pt>
                <c:pt idx="63">
                  <c:v>20.86</c:v>
                </c:pt>
                <c:pt idx="64">
                  <c:v>20.87</c:v>
                </c:pt>
                <c:pt idx="65">
                  <c:v>20.9</c:v>
                </c:pt>
                <c:pt idx="66">
                  <c:v>20.91</c:v>
                </c:pt>
                <c:pt idx="67">
                  <c:v>20.92</c:v>
                </c:pt>
                <c:pt idx="68">
                  <c:v>20.94</c:v>
                </c:pt>
                <c:pt idx="69">
                  <c:v>20.96</c:v>
                </c:pt>
                <c:pt idx="70">
                  <c:v>20.97</c:v>
                </c:pt>
                <c:pt idx="71">
                  <c:v>20.98</c:v>
                </c:pt>
                <c:pt idx="72">
                  <c:v>20.99</c:v>
                </c:pt>
                <c:pt idx="73">
                  <c:v>21</c:v>
                </c:pt>
                <c:pt idx="74">
                  <c:v>21.01</c:v>
                </c:pt>
                <c:pt idx="75">
                  <c:v>21.03</c:v>
                </c:pt>
                <c:pt idx="76">
                  <c:v>21.04</c:v>
                </c:pt>
                <c:pt idx="77">
                  <c:v>21.05</c:v>
                </c:pt>
                <c:pt idx="78">
                  <c:v>21.06</c:v>
                </c:pt>
                <c:pt idx="79">
                  <c:v>21.07</c:v>
                </c:pt>
                <c:pt idx="80">
                  <c:v>21.08</c:v>
                </c:pt>
                <c:pt idx="81">
                  <c:v>21.09</c:v>
                </c:pt>
                <c:pt idx="82">
                  <c:v>21.1</c:v>
                </c:pt>
                <c:pt idx="83">
                  <c:v>21.11</c:v>
                </c:pt>
                <c:pt idx="84">
                  <c:v>21.12</c:v>
                </c:pt>
                <c:pt idx="85">
                  <c:v>21.13</c:v>
                </c:pt>
                <c:pt idx="86">
                  <c:v>21.14</c:v>
                </c:pt>
                <c:pt idx="87">
                  <c:v>21.15</c:v>
                </c:pt>
                <c:pt idx="88">
                  <c:v>21.16</c:v>
                </c:pt>
                <c:pt idx="89">
                  <c:v>21.17</c:v>
                </c:pt>
                <c:pt idx="90">
                  <c:v>21.18</c:v>
                </c:pt>
                <c:pt idx="91">
                  <c:v>21.19</c:v>
                </c:pt>
                <c:pt idx="92">
                  <c:v>21.2</c:v>
                </c:pt>
                <c:pt idx="93">
                  <c:v>21.21</c:v>
                </c:pt>
                <c:pt idx="94">
                  <c:v>21.23</c:v>
                </c:pt>
                <c:pt idx="95">
                  <c:v>21.25</c:v>
                </c:pt>
              </c:numCache>
            </c:numRef>
          </c:cat>
          <c:val>
            <c:numRef>
              <c:f>'TDC répartition en Gain'!$N$4:$N$101</c:f>
              <c:numCache>
                <c:formatCode>General</c:formatCode>
                <c:ptCount val="98"/>
                <c:pt idx="0">
                  <c:v>3</c:v>
                </c:pt>
                <c:pt idx="1">
                  <c:v>1</c:v>
                </c:pt>
                <c:pt idx="2">
                  <c:v>1</c:v>
                </c:pt>
                <c:pt idx="3">
                  <c:v>1</c:v>
                </c:pt>
                <c:pt idx="4">
                  <c:v>1</c:v>
                </c:pt>
                <c:pt idx="5">
                  <c:v>3</c:v>
                </c:pt>
                <c:pt idx="6">
                  <c:v>4</c:v>
                </c:pt>
                <c:pt idx="7">
                  <c:v>2</c:v>
                </c:pt>
                <c:pt idx="8">
                  <c:v>2</c:v>
                </c:pt>
                <c:pt idx="9">
                  <c:v>7</c:v>
                </c:pt>
                <c:pt idx="10">
                  <c:v>1</c:v>
                </c:pt>
                <c:pt idx="11">
                  <c:v>1</c:v>
                </c:pt>
                <c:pt idx="12">
                  <c:v>4</c:v>
                </c:pt>
                <c:pt idx="13">
                  <c:v>2</c:v>
                </c:pt>
                <c:pt idx="14">
                  <c:v>2</c:v>
                </c:pt>
                <c:pt idx="15">
                  <c:v>3</c:v>
                </c:pt>
                <c:pt idx="16">
                  <c:v>11</c:v>
                </c:pt>
                <c:pt idx="17">
                  <c:v>2</c:v>
                </c:pt>
                <c:pt idx="18">
                  <c:v>2</c:v>
                </c:pt>
                <c:pt idx="19">
                  <c:v>4</c:v>
                </c:pt>
                <c:pt idx="20">
                  <c:v>4</c:v>
                </c:pt>
                <c:pt idx="21">
                  <c:v>2</c:v>
                </c:pt>
                <c:pt idx="22">
                  <c:v>17</c:v>
                </c:pt>
                <c:pt idx="23">
                  <c:v>1</c:v>
                </c:pt>
                <c:pt idx="24">
                  <c:v>4</c:v>
                </c:pt>
                <c:pt idx="25">
                  <c:v>3</c:v>
                </c:pt>
                <c:pt idx="26">
                  <c:v>1</c:v>
                </c:pt>
                <c:pt idx="27">
                  <c:v>1</c:v>
                </c:pt>
              </c:numCache>
            </c:numRef>
          </c:val>
        </c:ser>
        <c:ser>
          <c:idx val="1"/>
          <c:order val="1"/>
          <c:tx>
            <c:v>Gain 330W</c:v>
          </c:tx>
          <c:invertIfNegative val="0"/>
          <c:cat>
            <c:numRef>
              <c:f>'TDC répartition en Gain'!$L$4:$L$99</c:f>
              <c:numCache>
                <c:formatCode>0.00" dB"</c:formatCode>
                <c:ptCount val="96"/>
                <c:pt idx="0">
                  <c:v>19.2</c:v>
                </c:pt>
                <c:pt idx="1">
                  <c:v>19.21</c:v>
                </c:pt>
                <c:pt idx="2">
                  <c:v>19.27</c:v>
                </c:pt>
                <c:pt idx="3">
                  <c:v>19.28</c:v>
                </c:pt>
                <c:pt idx="4">
                  <c:v>19.32</c:v>
                </c:pt>
                <c:pt idx="5">
                  <c:v>19.329999999999998</c:v>
                </c:pt>
                <c:pt idx="6">
                  <c:v>19.34</c:v>
                </c:pt>
                <c:pt idx="7">
                  <c:v>19.350000000000001</c:v>
                </c:pt>
                <c:pt idx="8">
                  <c:v>19.38</c:v>
                </c:pt>
                <c:pt idx="9">
                  <c:v>19.399999999999999</c:v>
                </c:pt>
                <c:pt idx="10">
                  <c:v>19.43</c:v>
                </c:pt>
                <c:pt idx="11">
                  <c:v>19.440000000000001</c:v>
                </c:pt>
                <c:pt idx="12">
                  <c:v>19.45</c:v>
                </c:pt>
                <c:pt idx="13">
                  <c:v>19.46</c:v>
                </c:pt>
                <c:pt idx="14">
                  <c:v>19.47</c:v>
                </c:pt>
                <c:pt idx="15">
                  <c:v>19.48</c:v>
                </c:pt>
                <c:pt idx="16">
                  <c:v>19.5</c:v>
                </c:pt>
                <c:pt idx="17">
                  <c:v>19.52</c:v>
                </c:pt>
                <c:pt idx="18">
                  <c:v>19.55</c:v>
                </c:pt>
                <c:pt idx="19">
                  <c:v>19.559999999999999</c:v>
                </c:pt>
                <c:pt idx="20">
                  <c:v>19.57</c:v>
                </c:pt>
                <c:pt idx="21">
                  <c:v>19.579999999999998</c:v>
                </c:pt>
                <c:pt idx="22">
                  <c:v>19.600000000000001</c:v>
                </c:pt>
                <c:pt idx="23">
                  <c:v>19.64</c:v>
                </c:pt>
                <c:pt idx="24">
                  <c:v>19.649999999999999</c:v>
                </c:pt>
                <c:pt idx="25">
                  <c:v>19.66</c:v>
                </c:pt>
                <c:pt idx="26">
                  <c:v>19.690000000000001</c:v>
                </c:pt>
                <c:pt idx="27">
                  <c:v>19.7</c:v>
                </c:pt>
                <c:pt idx="28">
                  <c:v>19.8</c:v>
                </c:pt>
                <c:pt idx="29">
                  <c:v>19.829999999999998</c:v>
                </c:pt>
                <c:pt idx="30">
                  <c:v>19.850000000000001</c:v>
                </c:pt>
                <c:pt idx="31">
                  <c:v>19.86</c:v>
                </c:pt>
                <c:pt idx="32">
                  <c:v>19.88</c:v>
                </c:pt>
                <c:pt idx="33">
                  <c:v>19.899999999999999</c:v>
                </c:pt>
                <c:pt idx="34">
                  <c:v>19.91</c:v>
                </c:pt>
                <c:pt idx="35">
                  <c:v>19.920000000000002</c:v>
                </c:pt>
                <c:pt idx="36">
                  <c:v>19.93</c:v>
                </c:pt>
                <c:pt idx="37">
                  <c:v>19.940000000000001</c:v>
                </c:pt>
                <c:pt idx="38">
                  <c:v>19.96</c:v>
                </c:pt>
                <c:pt idx="39">
                  <c:v>19.97</c:v>
                </c:pt>
                <c:pt idx="40">
                  <c:v>19.98</c:v>
                </c:pt>
                <c:pt idx="41">
                  <c:v>19.989999999999998</c:v>
                </c:pt>
                <c:pt idx="42">
                  <c:v>20</c:v>
                </c:pt>
                <c:pt idx="43">
                  <c:v>20.010000000000002</c:v>
                </c:pt>
                <c:pt idx="44">
                  <c:v>20.02</c:v>
                </c:pt>
                <c:pt idx="45">
                  <c:v>20.03</c:v>
                </c:pt>
                <c:pt idx="46">
                  <c:v>20.04</c:v>
                </c:pt>
                <c:pt idx="47">
                  <c:v>20.05</c:v>
                </c:pt>
                <c:pt idx="48">
                  <c:v>20.059999999999999</c:v>
                </c:pt>
                <c:pt idx="49">
                  <c:v>20.079999999999998</c:v>
                </c:pt>
                <c:pt idx="50">
                  <c:v>20.100000000000001</c:v>
                </c:pt>
                <c:pt idx="51">
                  <c:v>20.11</c:v>
                </c:pt>
                <c:pt idx="52">
                  <c:v>20.12</c:v>
                </c:pt>
                <c:pt idx="53">
                  <c:v>20.13</c:v>
                </c:pt>
                <c:pt idx="54">
                  <c:v>20.14</c:v>
                </c:pt>
                <c:pt idx="55">
                  <c:v>20.149999999999999</c:v>
                </c:pt>
                <c:pt idx="56">
                  <c:v>20.16</c:v>
                </c:pt>
                <c:pt idx="57">
                  <c:v>20.170000000000002</c:v>
                </c:pt>
                <c:pt idx="58">
                  <c:v>20.190000000000001</c:v>
                </c:pt>
                <c:pt idx="59">
                  <c:v>20.2</c:v>
                </c:pt>
                <c:pt idx="60">
                  <c:v>20.8</c:v>
                </c:pt>
                <c:pt idx="61">
                  <c:v>20.83</c:v>
                </c:pt>
                <c:pt idx="62">
                  <c:v>20.84</c:v>
                </c:pt>
                <c:pt idx="63">
                  <c:v>20.86</c:v>
                </c:pt>
                <c:pt idx="64">
                  <c:v>20.87</c:v>
                </c:pt>
                <c:pt idx="65">
                  <c:v>20.9</c:v>
                </c:pt>
                <c:pt idx="66">
                  <c:v>20.91</c:v>
                </c:pt>
                <c:pt idx="67">
                  <c:v>20.92</c:v>
                </c:pt>
                <c:pt idx="68">
                  <c:v>20.94</c:v>
                </c:pt>
                <c:pt idx="69">
                  <c:v>20.96</c:v>
                </c:pt>
                <c:pt idx="70">
                  <c:v>20.97</c:v>
                </c:pt>
                <c:pt idx="71">
                  <c:v>20.98</c:v>
                </c:pt>
                <c:pt idx="72">
                  <c:v>20.99</c:v>
                </c:pt>
                <c:pt idx="73">
                  <c:v>21</c:v>
                </c:pt>
                <c:pt idx="74">
                  <c:v>21.01</c:v>
                </c:pt>
                <c:pt idx="75">
                  <c:v>21.03</c:v>
                </c:pt>
                <c:pt idx="76">
                  <c:v>21.04</c:v>
                </c:pt>
                <c:pt idx="77">
                  <c:v>21.05</c:v>
                </c:pt>
                <c:pt idx="78">
                  <c:v>21.06</c:v>
                </c:pt>
                <c:pt idx="79">
                  <c:v>21.07</c:v>
                </c:pt>
                <c:pt idx="80">
                  <c:v>21.08</c:v>
                </c:pt>
                <c:pt idx="81">
                  <c:v>21.09</c:v>
                </c:pt>
                <c:pt idx="82">
                  <c:v>21.1</c:v>
                </c:pt>
                <c:pt idx="83">
                  <c:v>21.11</c:v>
                </c:pt>
                <c:pt idx="84">
                  <c:v>21.12</c:v>
                </c:pt>
                <c:pt idx="85">
                  <c:v>21.13</c:v>
                </c:pt>
                <c:pt idx="86">
                  <c:v>21.14</c:v>
                </c:pt>
                <c:pt idx="87">
                  <c:v>21.15</c:v>
                </c:pt>
                <c:pt idx="88">
                  <c:v>21.16</c:v>
                </c:pt>
                <c:pt idx="89">
                  <c:v>21.17</c:v>
                </c:pt>
                <c:pt idx="90">
                  <c:v>21.18</c:v>
                </c:pt>
                <c:pt idx="91">
                  <c:v>21.19</c:v>
                </c:pt>
                <c:pt idx="92">
                  <c:v>21.2</c:v>
                </c:pt>
                <c:pt idx="93">
                  <c:v>21.21</c:v>
                </c:pt>
                <c:pt idx="94">
                  <c:v>21.23</c:v>
                </c:pt>
                <c:pt idx="95">
                  <c:v>21.25</c:v>
                </c:pt>
              </c:numCache>
            </c:numRef>
          </c:cat>
          <c:val>
            <c:numRef>
              <c:f>'TDC répartition en Gain'!$O$4:$O$101</c:f>
              <c:numCache>
                <c:formatCode>General</c:formatCode>
                <c:ptCount val="98"/>
                <c:pt idx="28">
                  <c:v>1</c:v>
                </c:pt>
                <c:pt idx="29">
                  <c:v>2</c:v>
                </c:pt>
                <c:pt idx="30">
                  <c:v>1</c:v>
                </c:pt>
                <c:pt idx="31">
                  <c:v>1</c:v>
                </c:pt>
                <c:pt idx="32">
                  <c:v>1</c:v>
                </c:pt>
                <c:pt idx="33">
                  <c:v>4</c:v>
                </c:pt>
                <c:pt idx="34">
                  <c:v>4</c:v>
                </c:pt>
                <c:pt idx="35">
                  <c:v>1</c:v>
                </c:pt>
                <c:pt idx="36">
                  <c:v>1</c:v>
                </c:pt>
                <c:pt idx="37">
                  <c:v>1</c:v>
                </c:pt>
                <c:pt idx="38">
                  <c:v>1</c:v>
                </c:pt>
                <c:pt idx="39">
                  <c:v>1</c:v>
                </c:pt>
                <c:pt idx="40">
                  <c:v>1</c:v>
                </c:pt>
                <c:pt idx="41">
                  <c:v>2</c:v>
                </c:pt>
                <c:pt idx="42">
                  <c:v>3</c:v>
                </c:pt>
                <c:pt idx="43">
                  <c:v>2</c:v>
                </c:pt>
                <c:pt idx="44">
                  <c:v>3</c:v>
                </c:pt>
                <c:pt idx="45">
                  <c:v>2</c:v>
                </c:pt>
                <c:pt idx="46">
                  <c:v>3</c:v>
                </c:pt>
                <c:pt idx="47">
                  <c:v>5</c:v>
                </c:pt>
                <c:pt idx="48">
                  <c:v>1</c:v>
                </c:pt>
                <c:pt idx="49">
                  <c:v>3</c:v>
                </c:pt>
                <c:pt idx="50">
                  <c:v>7</c:v>
                </c:pt>
                <c:pt idx="51">
                  <c:v>4</c:v>
                </c:pt>
                <c:pt idx="52">
                  <c:v>1</c:v>
                </c:pt>
                <c:pt idx="53">
                  <c:v>3</c:v>
                </c:pt>
                <c:pt idx="54">
                  <c:v>2</c:v>
                </c:pt>
                <c:pt idx="55">
                  <c:v>5</c:v>
                </c:pt>
                <c:pt idx="56">
                  <c:v>6</c:v>
                </c:pt>
                <c:pt idx="57">
                  <c:v>3</c:v>
                </c:pt>
                <c:pt idx="58">
                  <c:v>3</c:v>
                </c:pt>
                <c:pt idx="59">
                  <c:v>12</c:v>
                </c:pt>
              </c:numCache>
            </c:numRef>
          </c:val>
        </c:ser>
        <c:ser>
          <c:idx val="2"/>
          <c:order val="2"/>
          <c:tx>
            <c:v>Gain 200W</c:v>
          </c:tx>
          <c:invertIfNegative val="0"/>
          <c:cat>
            <c:numRef>
              <c:f>'TDC répartition en Gain'!$L$4:$L$99</c:f>
              <c:numCache>
                <c:formatCode>0.00" dB"</c:formatCode>
                <c:ptCount val="96"/>
                <c:pt idx="0">
                  <c:v>19.2</c:v>
                </c:pt>
                <c:pt idx="1">
                  <c:v>19.21</c:v>
                </c:pt>
                <c:pt idx="2">
                  <c:v>19.27</c:v>
                </c:pt>
                <c:pt idx="3">
                  <c:v>19.28</c:v>
                </c:pt>
                <c:pt idx="4">
                  <c:v>19.32</c:v>
                </c:pt>
                <c:pt idx="5">
                  <c:v>19.329999999999998</c:v>
                </c:pt>
                <c:pt idx="6">
                  <c:v>19.34</c:v>
                </c:pt>
                <c:pt idx="7">
                  <c:v>19.350000000000001</c:v>
                </c:pt>
                <c:pt idx="8">
                  <c:v>19.38</c:v>
                </c:pt>
                <c:pt idx="9">
                  <c:v>19.399999999999999</c:v>
                </c:pt>
                <c:pt idx="10">
                  <c:v>19.43</c:v>
                </c:pt>
                <c:pt idx="11">
                  <c:v>19.440000000000001</c:v>
                </c:pt>
                <c:pt idx="12">
                  <c:v>19.45</c:v>
                </c:pt>
                <c:pt idx="13">
                  <c:v>19.46</c:v>
                </c:pt>
                <c:pt idx="14">
                  <c:v>19.47</c:v>
                </c:pt>
                <c:pt idx="15">
                  <c:v>19.48</c:v>
                </c:pt>
                <c:pt idx="16">
                  <c:v>19.5</c:v>
                </c:pt>
                <c:pt idx="17">
                  <c:v>19.52</c:v>
                </c:pt>
                <c:pt idx="18">
                  <c:v>19.55</c:v>
                </c:pt>
                <c:pt idx="19">
                  <c:v>19.559999999999999</c:v>
                </c:pt>
                <c:pt idx="20">
                  <c:v>19.57</c:v>
                </c:pt>
                <c:pt idx="21">
                  <c:v>19.579999999999998</c:v>
                </c:pt>
                <c:pt idx="22">
                  <c:v>19.600000000000001</c:v>
                </c:pt>
                <c:pt idx="23">
                  <c:v>19.64</c:v>
                </c:pt>
                <c:pt idx="24">
                  <c:v>19.649999999999999</c:v>
                </c:pt>
                <c:pt idx="25">
                  <c:v>19.66</c:v>
                </c:pt>
                <c:pt idx="26">
                  <c:v>19.690000000000001</c:v>
                </c:pt>
                <c:pt idx="27">
                  <c:v>19.7</c:v>
                </c:pt>
                <c:pt idx="28">
                  <c:v>19.8</c:v>
                </c:pt>
                <c:pt idx="29">
                  <c:v>19.829999999999998</c:v>
                </c:pt>
                <c:pt idx="30">
                  <c:v>19.850000000000001</c:v>
                </c:pt>
                <c:pt idx="31">
                  <c:v>19.86</c:v>
                </c:pt>
                <c:pt idx="32">
                  <c:v>19.88</c:v>
                </c:pt>
                <c:pt idx="33">
                  <c:v>19.899999999999999</c:v>
                </c:pt>
                <c:pt idx="34">
                  <c:v>19.91</c:v>
                </c:pt>
                <c:pt idx="35">
                  <c:v>19.920000000000002</c:v>
                </c:pt>
                <c:pt idx="36">
                  <c:v>19.93</c:v>
                </c:pt>
                <c:pt idx="37">
                  <c:v>19.940000000000001</c:v>
                </c:pt>
                <c:pt idx="38">
                  <c:v>19.96</c:v>
                </c:pt>
                <c:pt idx="39">
                  <c:v>19.97</c:v>
                </c:pt>
                <c:pt idx="40">
                  <c:v>19.98</c:v>
                </c:pt>
                <c:pt idx="41">
                  <c:v>19.989999999999998</c:v>
                </c:pt>
                <c:pt idx="42">
                  <c:v>20</c:v>
                </c:pt>
                <c:pt idx="43">
                  <c:v>20.010000000000002</c:v>
                </c:pt>
                <c:pt idx="44">
                  <c:v>20.02</c:v>
                </c:pt>
                <c:pt idx="45">
                  <c:v>20.03</c:v>
                </c:pt>
                <c:pt idx="46">
                  <c:v>20.04</c:v>
                </c:pt>
                <c:pt idx="47">
                  <c:v>20.05</c:v>
                </c:pt>
                <c:pt idx="48">
                  <c:v>20.059999999999999</c:v>
                </c:pt>
                <c:pt idx="49">
                  <c:v>20.079999999999998</c:v>
                </c:pt>
                <c:pt idx="50">
                  <c:v>20.100000000000001</c:v>
                </c:pt>
                <c:pt idx="51">
                  <c:v>20.11</c:v>
                </c:pt>
                <c:pt idx="52">
                  <c:v>20.12</c:v>
                </c:pt>
                <c:pt idx="53">
                  <c:v>20.13</c:v>
                </c:pt>
                <c:pt idx="54">
                  <c:v>20.14</c:v>
                </c:pt>
                <c:pt idx="55">
                  <c:v>20.149999999999999</c:v>
                </c:pt>
                <c:pt idx="56">
                  <c:v>20.16</c:v>
                </c:pt>
                <c:pt idx="57">
                  <c:v>20.170000000000002</c:v>
                </c:pt>
                <c:pt idx="58">
                  <c:v>20.190000000000001</c:v>
                </c:pt>
                <c:pt idx="59">
                  <c:v>20.2</c:v>
                </c:pt>
                <c:pt idx="60">
                  <c:v>20.8</c:v>
                </c:pt>
                <c:pt idx="61">
                  <c:v>20.83</c:v>
                </c:pt>
                <c:pt idx="62">
                  <c:v>20.84</c:v>
                </c:pt>
                <c:pt idx="63">
                  <c:v>20.86</c:v>
                </c:pt>
                <c:pt idx="64">
                  <c:v>20.87</c:v>
                </c:pt>
                <c:pt idx="65">
                  <c:v>20.9</c:v>
                </c:pt>
                <c:pt idx="66">
                  <c:v>20.91</c:v>
                </c:pt>
                <c:pt idx="67">
                  <c:v>20.92</c:v>
                </c:pt>
                <c:pt idx="68">
                  <c:v>20.94</c:v>
                </c:pt>
                <c:pt idx="69">
                  <c:v>20.96</c:v>
                </c:pt>
                <c:pt idx="70">
                  <c:v>20.97</c:v>
                </c:pt>
                <c:pt idx="71">
                  <c:v>20.98</c:v>
                </c:pt>
                <c:pt idx="72">
                  <c:v>20.99</c:v>
                </c:pt>
                <c:pt idx="73">
                  <c:v>21</c:v>
                </c:pt>
                <c:pt idx="74">
                  <c:v>21.01</c:v>
                </c:pt>
                <c:pt idx="75">
                  <c:v>21.03</c:v>
                </c:pt>
                <c:pt idx="76">
                  <c:v>21.04</c:v>
                </c:pt>
                <c:pt idx="77">
                  <c:v>21.05</c:v>
                </c:pt>
                <c:pt idx="78">
                  <c:v>21.06</c:v>
                </c:pt>
                <c:pt idx="79">
                  <c:v>21.07</c:v>
                </c:pt>
                <c:pt idx="80">
                  <c:v>21.08</c:v>
                </c:pt>
                <c:pt idx="81">
                  <c:v>21.09</c:v>
                </c:pt>
                <c:pt idx="82">
                  <c:v>21.1</c:v>
                </c:pt>
                <c:pt idx="83">
                  <c:v>21.11</c:v>
                </c:pt>
                <c:pt idx="84">
                  <c:v>21.12</c:v>
                </c:pt>
                <c:pt idx="85">
                  <c:v>21.13</c:v>
                </c:pt>
                <c:pt idx="86">
                  <c:v>21.14</c:v>
                </c:pt>
                <c:pt idx="87">
                  <c:v>21.15</c:v>
                </c:pt>
                <c:pt idx="88">
                  <c:v>21.16</c:v>
                </c:pt>
                <c:pt idx="89">
                  <c:v>21.17</c:v>
                </c:pt>
                <c:pt idx="90">
                  <c:v>21.18</c:v>
                </c:pt>
                <c:pt idx="91">
                  <c:v>21.19</c:v>
                </c:pt>
                <c:pt idx="92">
                  <c:v>21.2</c:v>
                </c:pt>
                <c:pt idx="93">
                  <c:v>21.21</c:v>
                </c:pt>
                <c:pt idx="94">
                  <c:v>21.23</c:v>
                </c:pt>
                <c:pt idx="95">
                  <c:v>21.25</c:v>
                </c:pt>
              </c:numCache>
            </c:numRef>
          </c:cat>
          <c:val>
            <c:numRef>
              <c:f>'TDC répartition en Gain'!$P$4:$P$99</c:f>
              <c:numCache>
                <c:formatCode>General</c:formatCode>
                <c:ptCount val="96"/>
                <c:pt idx="60">
                  <c:v>2</c:v>
                </c:pt>
                <c:pt idx="61">
                  <c:v>1</c:v>
                </c:pt>
                <c:pt idx="62">
                  <c:v>1</c:v>
                </c:pt>
                <c:pt idx="63">
                  <c:v>2</c:v>
                </c:pt>
                <c:pt idx="64">
                  <c:v>1</c:v>
                </c:pt>
                <c:pt idx="65">
                  <c:v>3</c:v>
                </c:pt>
                <c:pt idx="66">
                  <c:v>2</c:v>
                </c:pt>
                <c:pt idx="67">
                  <c:v>4</c:v>
                </c:pt>
                <c:pt idx="68">
                  <c:v>1</c:v>
                </c:pt>
                <c:pt idx="69">
                  <c:v>1</c:v>
                </c:pt>
                <c:pt idx="70">
                  <c:v>2</c:v>
                </c:pt>
                <c:pt idx="71">
                  <c:v>1</c:v>
                </c:pt>
                <c:pt idx="72">
                  <c:v>1</c:v>
                </c:pt>
                <c:pt idx="73">
                  <c:v>3</c:v>
                </c:pt>
                <c:pt idx="74">
                  <c:v>5</c:v>
                </c:pt>
                <c:pt idx="75">
                  <c:v>1</c:v>
                </c:pt>
                <c:pt idx="76">
                  <c:v>3</c:v>
                </c:pt>
                <c:pt idx="77">
                  <c:v>3</c:v>
                </c:pt>
                <c:pt idx="78">
                  <c:v>4</c:v>
                </c:pt>
                <c:pt idx="79">
                  <c:v>1</c:v>
                </c:pt>
                <c:pt idx="80">
                  <c:v>1</c:v>
                </c:pt>
                <c:pt idx="81">
                  <c:v>1</c:v>
                </c:pt>
                <c:pt idx="82">
                  <c:v>9</c:v>
                </c:pt>
                <c:pt idx="83">
                  <c:v>1</c:v>
                </c:pt>
                <c:pt idx="84">
                  <c:v>3</c:v>
                </c:pt>
                <c:pt idx="85">
                  <c:v>1</c:v>
                </c:pt>
                <c:pt idx="86">
                  <c:v>4</c:v>
                </c:pt>
                <c:pt idx="87">
                  <c:v>7</c:v>
                </c:pt>
                <c:pt idx="88">
                  <c:v>3</c:v>
                </c:pt>
                <c:pt idx="89">
                  <c:v>1</c:v>
                </c:pt>
                <c:pt idx="90">
                  <c:v>1</c:v>
                </c:pt>
                <c:pt idx="91">
                  <c:v>4</c:v>
                </c:pt>
                <c:pt idx="92">
                  <c:v>4</c:v>
                </c:pt>
                <c:pt idx="93">
                  <c:v>3</c:v>
                </c:pt>
                <c:pt idx="94">
                  <c:v>2</c:v>
                </c:pt>
                <c:pt idx="95">
                  <c:v>3</c:v>
                </c:pt>
              </c:numCache>
            </c:numRef>
          </c:val>
        </c:ser>
        <c:dLbls>
          <c:showLegendKey val="0"/>
          <c:showVal val="0"/>
          <c:showCatName val="0"/>
          <c:showSerName val="0"/>
          <c:showPercent val="0"/>
          <c:showBubbleSize val="0"/>
        </c:dLbls>
        <c:gapWidth val="150"/>
        <c:shape val="box"/>
        <c:axId val="43151872"/>
        <c:axId val="37689536"/>
        <c:axId val="0"/>
      </c:bar3DChart>
      <c:catAx>
        <c:axId val="43151872"/>
        <c:scaling>
          <c:orientation val="minMax"/>
        </c:scaling>
        <c:delete val="0"/>
        <c:axPos val="b"/>
        <c:numFmt formatCode="0.00&quot; dB&quot;" sourceLinked="1"/>
        <c:majorTickMark val="out"/>
        <c:minorTickMark val="none"/>
        <c:tickLblPos val="nextTo"/>
        <c:crossAx val="37689536"/>
        <c:crosses val="autoZero"/>
        <c:auto val="1"/>
        <c:lblAlgn val="ctr"/>
        <c:lblOffset val="100"/>
        <c:noMultiLvlLbl val="0"/>
      </c:catAx>
      <c:valAx>
        <c:axId val="37689536"/>
        <c:scaling>
          <c:orientation val="minMax"/>
        </c:scaling>
        <c:delete val="0"/>
        <c:axPos val="l"/>
        <c:majorGridlines>
          <c:spPr>
            <a:ln>
              <a:noFill/>
            </a:ln>
          </c:spPr>
        </c:majorGridlines>
        <c:numFmt formatCode="General" sourceLinked="1"/>
        <c:majorTickMark val="out"/>
        <c:minorTickMark val="none"/>
        <c:tickLblPos val="nextTo"/>
        <c:crossAx val="43151872"/>
        <c:crosses val="autoZero"/>
        <c:crossBetween val="between"/>
      </c:valAx>
    </c:plotArea>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[Synthèse Module BLF574XR.xlsx]TDC Dispersion Phase!Tableau croisé dynamique3</c:name>
    <c:fmtId val="-1"/>
  </c:pivotSource>
  <c:chart>
    <c:autoTitleDeleted val="0"/>
    <c:pivotFmts>
      <c:pivotFmt>
        <c:idx val="0"/>
        <c:spPr>
          <a:solidFill>
            <a:schemeClr val="accent3"/>
          </a:solidFill>
        </c:spPr>
        <c:marker>
          <c:symbol val="none"/>
        </c:marker>
      </c:pivotFmt>
      <c:pivotFmt>
        <c:idx val="1"/>
        <c:marker>
          <c:symbol val="none"/>
        </c:marker>
      </c:pivotFmt>
      <c:pivotFmt>
        <c:idx val="2"/>
        <c:spPr>
          <a:solidFill>
            <a:schemeClr val="accent1"/>
          </a:solidFill>
        </c:spPr>
        <c:marker>
          <c:symbol val="none"/>
        </c:marker>
      </c:pivotFmt>
      <c:pivotFmt>
        <c:idx val="3"/>
        <c:spPr>
          <a:solidFill>
            <a:schemeClr val="accent3"/>
          </a:solidFill>
        </c:spPr>
        <c:marker>
          <c:symbol val="none"/>
        </c:marker>
      </c:pivotFmt>
      <c:pivotFmt>
        <c:idx val="4"/>
        <c:marker>
          <c:symbol val="none"/>
        </c:marker>
      </c:pivotFmt>
      <c:pivotFmt>
        <c:idx val="5"/>
        <c:spPr>
          <a:solidFill>
            <a:schemeClr val="accent1"/>
          </a:solidFill>
        </c:spPr>
        <c:marker>
          <c:symbol val="none"/>
        </c:marker>
      </c:pivotFmt>
      <c:pivotFmt>
        <c:idx val="6"/>
        <c:spPr>
          <a:solidFill>
            <a:schemeClr val="accent3"/>
          </a:solidFill>
        </c:spPr>
        <c:marker>
          <c:symbol val="none"/>
        </c:marker>
      </c:pivotFmt>
      <c:pivotFmt>
        <c:idx val="7"/>
        <c:marker>
          <c:symbol val="none"/>
        </c:marker>
      </c:pivotFmt>
      <c:pivotFmt>
        <c:idx val="8"/>
        <c:spPr>
          <a:solidFill>
            <a:schemeClr val="accent1"/>
          </a:solidFill>
        </c:spPr>
        <c:marker>
          <c:symbol val="none"/>
        </c:marker>
      </c:pivotFmt>
    </c:pivotFmts>
    <c:view3D>
      <c:rotX val="15"/>
      <c:rotY val="20"/>
      <c:rAngAx val="0"/>
      <c:perspective val="20"/>
    </c:view3D>
    <c:floor>
      <c:thickness val="0"/>
    </c:floor>
    <c:sideWall>
      <c:thickness val="0"/>
    </c:sideWall>
    <c:backWall>
      <c:thickness val="0"/>
    </c:backWall>
    <c:plotArea>
      <c:layout>
        <c:manualLayout>
          <c:layoutTarget val="inner"/>
          <c:xMode val="edge"/>
          <c:yMode val="edge"/>
          <c:x val="6.4434210669942982E-2"/>
          <c:y val="2.989715259151475E-2"/>
          <c:w val="0.92839911671983311"/>
          <c:h val="0.79240261591405581"/>
        </c:manualLayout>
      </c:layout>
      <c:bar3DChart>
        <c:barDir val="col"/>
        <c:grouping val="stacked"/>
        <c:varyColors val="0"/>
        <c:ser>
          <c:idx val="0"/>
          <c:order val="0"/>
          <c:tx>
            <c:strRef>
              <c:f>'TDC Dispersion Phase'!$B$3:$B$4</c:f>
              <c:strCache>
                <c:ptCount val="1"/>
                <c:pt idx="0">
                  <c:v>Pout=200W</c:v>
                </c:pt>
              </c:strCache>
            </c:strRef>
          </c:tx>
          <c:spPr>
            <a:solidFill>
              <a:schemeClr val="accent3"/>
            </a:solidFill>
          </c:spPr>
          <c:invertIfNegative val="0"/>
          <c:cat>
            <c:strRef>
              <c:f>'TDC Dispersion Phase'!$A$5:$A$59</c:f>
              <c:strCache>
                <c:ptCount val="54"/>
                <c:pt idx="0">
                  <c:v>162,7 °</c:v>
                </c:pt>
                <c:pt idx="1">
                  <c:v>163,5 °</c:v>
                </c:pt>
                <c:pt idx="2">
                  <c:v>163,6 °</c:v>
                </c:pt>
                <c:pt idx="3">
                  <c:v>163,8 °</c:v>
                </c:pt>
                <c:pt idx="4">
                  <c:v>163,9 °</c:v>
                </c:pt>
                <c:pt idx="5">
                  <c:v>164,0 °</c:v>
                </c:pt>
                <c:pt idx="6">
                  <c:v>164,2 °</c:v>
                </c:pt>
                <c:pt idx="7">
                  <c:v>164,4 °</c:v>
                </c:pt>
                <c:pt idx="8">
                  <c:v>164,5 °</c:v>
                </c:pt>
                <c:pt idx="9">
                  <c:v>164,6 °</c:v>
                </c:pt>
                <c:pt idx="10">
                  <c:v>164,7 °</c:v>
                </c:pt>
                <c:pt idx="11">
                  <c:v>164,8 °</c:v>
                </c:pt>
                <c:pt idx="12">
                  <c:v>165,0 °</c:v>
                </c:pt>
                <c:pt idx="13">
                  <c:v>165,1 °</c:v>
                </c:pt>
                <c:pt idx="14">
                  <c:v>165,2 °</c:v>
                </c:pt>
                <c:pt idx="15">
                  <c:v>165,3 °</c:v>
                </c:pt>
                <c:pt idx="16">
                  <c:v>165,4 °</c:v>
                </c:pt>
                <c:pt idx="17">
                  <c:v>165,5 °</c:v>
                </c:pt>
                <c:pt idx="18">
                  <c:v>165,6 °</c:v>
                </c:pt>
                <c:pt idx="19">
                  <c:v>165,7 °</c:v>
                </c:pt>
                <c:pt idx="20">
                  <c:v>165,8 °</c:v>
                </c:pt>
                <c:pt idx="21">
                  <c:v>165,9 °</c:v>
                </c:pt>
                <c:pt idx="22">
                  <c:v>166,0 °</c:v>
                </c:pt>
                <c:pt idx="23">
                  <c:v>166,1 °</c:v>
                </c:pt>
                <c:pt idx="24">
                  <c:v>166,2 °</c:v>
                </c:pt>
                <c:pt idx="25">
                  <c:v>166,3 °</c:v>
                </c:pt>
                <c:pt idx="26">
                  <c:v>166,4 °</c:v>
                </c:pt>
                <c:pt idx="27">
                  <c:v>166,5 °</c:v>
                </c:pt>
                <c:pt idx="28">
                  <c:v>166,6 °</c:v>
                </c:pt>
                <c:pt idx="29">
                  <c:v>166,7 °</c:v>
                </c:pt>
                <c:pt idx="30">
                  <c:v>166,8 °</c:v>
                </c:pt>
                <c:pt idx="31">
                  <c:v>166,9 °</c:v>
                </c:pt>
                <c:pt idx="32">
                  <c:v>167,0 °</c:v>
                </c:pt>
                <c:pt idx="33">
                  <c:v>167,1 °</c:v>
                </c:pt>
                <c:pt idx="34">
                  <c:v>167,2 °</c:v>
                </c:pt>
                <c:pt idx="35">
                  <c:v>167,3 °</c:v>
                </c:pt>
                <c:pt idx="36">
                  <c:v>167,4 °</c:v>
                </c:pt>
                <c:pt idx="37">
                  <c:v>167,5 °</c:v>
                </c:pt>
                <c:pt idx="38">
                  <c:v>167,6 °</c:v>
                </c:pt>
                <c:pt idx="39">
                  <c:v>167,8 °</c:v>
                </c:pt>
                <c:pt idx="40">
                  <c:v>167,9 °</c:v>
                </c:pt>
                <c:pt idx="41">
                  <c:v>168,2 °</c:v>
                </c:pt>
                <c:pt idx="42">
                  <c:v>168,4 °</c:v>
                </c:pt>
                <c:pt idx="43">
                  <c:v>168,5 °</c:v>
                </c:pt>
                <c:pt idx="44">
                  <c:v>168,8 °</c:v>
                </c:pt>
                <c:pt idx="45">
                  <c:v>169,0 °</c:v>
                </c:pt>
                <c:pt idx="46">
                  <c:v>169,1 °</c:v>
                </c:pt>
                <c:pt idx="47">
                  <c:v>169,2 °</c:v>
                </c:pt>
                <c:pt idx="48">
                  <c:v>169,3 °</c:v>
                </c:pt>
                <c:pt idx="49">
                  <c:v>169,4 °</c:v>
                </c:pt>
                <c:pt idx="50">
                  <c:v>169,6 °</c:v>
                </c:pt>
                <c:pt idx="51">
                  <c:v>170,2 °</c:v>
                </c:pt>
                <c:pt idx="52">
                  <c:v>170,3 °</c:v>
                </c:pt>
                <c:pt idx="53">
                  <c:v>170,7 °</c:v>
                </c:pt>
              </c:strCache>
            </c:strRef>
          </c:cat>
          <c:val>
            <c:numRef>
              <c:f>'TDC Dispersion Phase'!$B$5:$B$59</c:f>
              <c:numCache>
                <c:formatCode>General</c:formatCode>
                <c:ptCount val="54"/>
                <c:pt idx="0">
                  <c:v>1</c:v>
                </c:pt>
                <c:pt idx="1">
                  <c:v>1</c:v>
                </c:pt>
                <c:pt idx="2">
                  <c:v>1</c:v>
                </c:pt>
                <c:pt idx="3">
                  <c:v>1</c:v>
                </c:pt>
                <c:pt idx="4">
                  <c:v>2</c:v>
                </c:pt>
                <c:pt idx="5">
                  <c:v>1</c:v>
                </c:pt>
                <c:pt idx="6">
                  <c:v>1</c:v>
                </c:pt>
                <c:pt idx="7">
                  <c:v>1</c:v>
                </c:pt>
                <c:pt idx="8">
                  <c:v>1</c:v>
                </c:pt>
                <c:pt idx="9">
                  <c:v>1</c:v>
                </c:pt>
                <c:pt idx="10">
                  <c:v>1</c:v>
                </c:pt>
                <c:pt idx="11">
                  <c:v>1</c:v>
                </c:pt>
                <c:pt idx="12">
                  <c:v>1</c:v>
                </c:pt>
                <c:pt idx="13">
                  <c:v>1</c:v>
                </c:pt>
                <c:pt idx="14">
                  <c:v>3</c:v>
                </c:pt>
                <c:pt idx="15">
                  <c:v>2</c:v>
                </c:pt>
                <c:pt idx="16">
                  <c:v>3</c:v>
                </c:pt>
                <c:pt idx="17">
                  <c:v>2</c:v>
                </c:pt>
                <c:pt idx="18">
                  <c:v>6</c:v>
                </c:pt>
                <c:pt idx="19">
                  <c:v>4</c:v>
                </c:pt>
                <c:pt idx="21">
                  <c:v>2</c:v>
                </c:pt>
                <c:pt idx="22">
                  <c:v>8</c:v>
                </c:pt>
                <c:pt idx="23">
                  <c:v>3</c:v>
                </c:pt>
                <c:pt idx="24">
                  <c:v>1</c:v>
                </c:pt>
                <c:pt idx="25">
                  <c:v>4</c:v>
                </c:pt>
                <c:pt idx="26">
                  <c:v>3</c:v>
                </c:pt>
                <c:pt idx="27">
                  <c:v>1</c:v>
                </c:pt>
                <c:pt idx="28">
                  <c:v>2</c:v>
                </c:pt>
                <c:pt idx="29">
                  <c:v>4</c:v>
                </c:pt>
                <c:pt idx="30">
                  <c:v>3</c:v>
                </c:pt>
                <c:pt idx="31">
                  <c:v>2</c:v>
                </c:pt>
                <c:pt idx="32">
                  <c:v>4</c:v>
                </c:pt>
                <c:pt idx="33">
                  <c:v>2</c:v>
                </c:pt>
                <c:pt idx="34">
                  <c:v>2</c:v>
                </c:pt>
                <c:pt idx="35">
                  <c:v>4</c:v>
                </c:pt>
                <c:pt idx="36">
                  <c:v>1</c:v>
                </c:pt>
                <c:pt idx="37">
                  <c:v>2</c:v>
                </c:pt>
                <c:pt idx="38">
                  <c:v>1</c:v>
                </c:pt>
                <c:pt idx="40">
                  <c:v>1</c:v>
                </c:pt>
                <c:pt idx="41">
                  <c:v>1</c:v>
                </c:pt>
                <c:pt idx="44">
                  <c:v>1</c:v>
                </c:pt>
                <c:pt idx="46">
                  <c:v>1</c:v>
                </c:pt>
                <c:pt idx="51">
                  <c:v>1</c:v>
                </c:pt>
                <c:pt idx="53">
                  <c:v>1</c:v>
                </c:pt>
              </c:numCache>
            </c:numRef>
          </c:val>
        </c:ser>
        <c:ser>
          <c:idx val="1"/>
          <c:order val="1"/>
          <c:tx>
            <c:strRef>
              <c:f>'TDC Dispersion Phase'!$C$3:$C$4</c:f>
              <c:strCache>
                <c:ptCount val="1"/>
                <c:pt idx="0">
                  <c:v>Pout=330W</c:v>
                </c:pt>
              </c:strCache>
            </c:strRef>
          </c:tx>
          <c:invertIfNegative val="0"/>
          <c:cat>
            <c:strRef>
              <c:f>'TDC Dispersion Phase'!$A$5:$A$59</c:f>
              <c:strCache>
                <c:ptCount val="54"/>
                <c:pt idx="0">
                  <c:v>162,7 °</c:v>
                </c:pt>
                <c:pt idx="1">
                  <c:v>163,5 °</c:v>
                </c:pt>
                <c:pt idx="2">
                  <c:v>163,6 °</c:v>
                </c:pt>
                <c:pt idx="3">
                  <c:v>163,8 °</c:v>
                </c:pt>
                <c:pt idx="4">
                  <c:v>163,9 °</c:v>
                </c:pt>
                <c:pt idx="5">
                  <c:v>164,0 °</c:v>
                </c:pt>
                <c:pt idx="6">
                  <c:v>164,2 °</c:v>
                </c:pt>
                <c:pt idx="7">
                  <c:v>164,4 °</c:v>
                </c:pt>
                <c:pt idx="8">
                  <c:v>164,5 °</c:v>
                </c:pt>
                <c:pt idx="9">
                  <c:v>164,6 °</c:v>
                </c:pt>
                <c:pt idx="10">
                  <c:v>164,7 °</c:v>
                </c:pt>
                <c:pt idx="11">
                  <c:v>164,8 °</c:v>
                </c:pt>
                <c:pt idx="12">
                  <c:v>165,0 °</c:v>
                </c:pt>
                <c:pt idx="13">
                  <c:v>165,1 °</c:v>
                </c:pt>
                <c:pt idx="14">
                  <c:v>165,2 °</c:v>
                </c:pt>
                <c:pt idx="15">
                  <c:v>165,3 °</c:v>
                </c:pt>
                <c:pt idx="16">
                  <c:v>165,4 °</c:v>
                </c:pt>
                <c:pt idx="17">
                  <c:v>165,5 °</c:v>
                </c:pt>
                <c:pt idx="18">
                  <c:v>165,6 °</c:v>
                </c:pt>
                <c:pt idx="19">
                  <c:v>165,7 °</c:v>
                </c:pt>
                <c:pt idx="20">
                  <c:v>165,8 °</c:v>
                </c:pt>
                <c:pt idx="21">
                  <c:v>165,9 °</c:v>
                </c:pt>
                <c:pt idx="22">
                  <c:v>166,0 °</c:v>
                </c:pt>
                <c:pt idx="23">
                  <c:v>166,1 °</c:v>
                </c:pt>
                <c:pt idx="24">
                  <c:v>166,2 °</c:v>
                </c:pt>
                <c:pt idx="25">
                  <c:v>166,3 °</c:v>
                </c:pt>
                <c:pt idx="26">
                  <c:v>166,4 °</c:v>
                </c:pt>
                <c:pt idx="27">
                  <c:v>166,5 °</c:v>
                </c:pt>
                <c:pt idx="28">
                  <c:v>166,6 °</c:v>
                </c:pt>
                <c:pt idx="29">
                  <c:v>166,7 °</c:v>
                </c:pt>
                <c:pt idx="30">
                  <c:v>166,8 °</c:v>
                </c:pt>
                <c:pt idx="31">
                  <c:v>166,9 °</c:v>
                </c:pt>
                <c:pt idx="32">
                  <c:v>167,0 °</c:v>
                </c:pt>
                <c:pt idx="33">
                  <c:v>167,1 °</c:v>
                </c:pt>
                <c:pt idx="34">
                  <c:v>167,2 °</c:v>
                </c:pt>
                <c:pt idx="35">
                  <c:v>167,3 °</c:v>
                </c:pt>
                <c:pt idx="36">
                  <c:v>167,4 °</c:v>
                </c:pt>
                <c:pt idx="37">
                  <c:v>167,5 °</c:v>
                </c:pt>
                <c:pt idx="38">
                  <c:v>167,6 °</c:v>
                </c:pt>
                <c:pt idx="39">
                  <c:v>167,8 °</c:v>
                </c:pt>
                <c:pt idx="40">
                  <c:v>167,9 °</c:v>
                </c:pt>
                <c:pt idx="41">
                  <c:v>168,2 °</c:v>
                </c:pt>
                <c:pt idx="42">
                  <c:v>168,4 °</c:v>
                </c:pt>
                <c:pt idx="43">
                  <c:v>168,5 °</c:v>
                </c:pt>
                <c:pt idx="44">
                  <c:v>168,8 °</c:v>
                </c:pt>
                <c:pt idx="45">
                  <c:v>169,0 °</c:v>
                </c:pt>
                <c:pt idx="46">
                  <c:v>169,1 °</c:v>
                </c:pt>
                <c:pt idx="47">
                  <c:v>169,2 °</c:v>
                </c:pt>
                <c:pt idx="48">
                  <c:v>169,3 °</c:v>
                </c:pt>
                <c:pt idx="49">
                  <c:v>169,4 °</c:v>
                </c:pt>
                <c:pt idx="50">
                  <c:v>169,6 °</c:v>
                </c:pt>
                <c:pt idx="51">
                  <c:v>170,2 °</c:v>
                </c:pt>
                <c:pt idx="52">
                  <c:v>170,3 °</c:v>
                </c:pt>
                <c:pt idx="53">
                  <c:v>170,7 °</c:v>
                </c:pt>
              </c:strCache>
            </c:strRef>
          </c:cat>
          <c:val>
            <c:numRef>
              <c:f>'TDC Dispersion Phase'!$C$5:$C$59</c:f>
              <c:numCache>
                <c:formatCode>General</c:formatCode>
                <c:ptCount val="54"/>
                <c:pt idx="23">
                  <c:v>1</c:v>
                </c:pt>
                <c:pt idx="24">
                  <c:v>1</c:v>
                </c:pt>
                <c:pt idx="29">
                  <c:v>3</c:v>
                </c:pt>
                <c:pt idx="30">
                  <c:v>7</c:v>
                </c:pt>
                <c:pt idx="31">
                  <c:v>12</c:v>
                </c:pt>
                <c:pt idx="32">
                  <c:v>41</c:v>
                </c:pt>
                <c:pt idx="33">
                  <c:v>9</c:v>
                </c:pt>
                <c:pt idx="34">
                  <c:v>2</c:v>
                </c:pt>
                <c:pt idx="35">
                  <c:v>2</c:v>
                </c:pt>
                <c:pt idx="36">
                  <c:v>3</c:v>
                </c:pt>
                <c:pt idx="37">
                  <c:v>1</c:v>
                </c:pt>
                <c:pt idx="39">
                  <c:v>1</c:v>
                </c:pt>
                <c:pt idx="40">
                  <c:v>1</c:v>
                </c:pt>
                <c:pt idx="41">
                  <c:v>1</c:v>
                </c:pt>
                <c:pt idx="45">
                  <c:v>1</c:v>
                </c:pt>
                <c:pt idx="48">
                  <c:v>1</c:v>
                </c:pt>
                <c:pt idx="50">
                  <c:v>1</c:v>
                </c:pt>
                <c:pt idx="51">
                  <c:v>1</c:v>
                </c:pt>
                <c:pt idx="52">
                  <c:v>1</c:v>
                </c:pt>
              </c:numCache>
            </c:numRef>
          </c:val>
        </c:ser>
        <c:ser>
          <c:idx val="2"/>
          <c:order val="2"/>
          <c:tx>
            <c:strRef>
              <c:f>'TDC Dispersion Phase'!$D$3:$D$4</c:f>
              <c:strCache>
                <c:ptCount val="1"/>
                <c:pt idx="0">
                  <c:v>Pout=350W</c:v>
                </c:pt>
              </c:strCache>
            </c:strRef>
          </c:tx>
          <c:spPr>
            <a:solidFill>
              <a:schemeClr val="accent1"/>
            </a:solidFill>
          </c:spPr>
          <c:invertIfNegative val="0"/>
          <c:cat>
            <c:strRef>
              <c:f>'TDC Dispersion Phase'!$A$5:$A$59</c:f>
              <c:strCache>
                <c:ptCount val="54"/>
                <c:pt idx="0">
                  <c:v>162,7 °</c:v>
                </c:pt>
                <c:pt idx="1">
                  <c:v>163,5 °</c:v>
                </c:pt>
                <c:pt idx="2">
                  <c:v>163,6 °</c:v>
                </c:pt>
                <c:pt idx="3">
                  <c:v>163,8 °</c:v>
                </c:pt>
                <c:pt idx="4">
                  <c:v>163,9 °</c:v>
                </c:pt>
                <c:pt idx="5">
                  <c:v>164,0 °</c:v>
                </c:pt>
                <c:pt idx="6">
                  <c:v>164,2 °</c:v>
                </c:pt>
                <c:pt idx="7">
                  <c:v>164,4 °</c:v>
                </c:pt>
                <c:pt idx="8">
                  <c:v>164,5 °</c:v>
                </c:pt>
                <c:pt idx="9">
                  <c:v>164,6 °</c:v>
                </c:pt>
                <c:pt idx="10">
                  <c:v>164,7 °</c:v>
                </c:pt>
                <c:pt idx="11">
                  <c:v>164,8 °</c:v>
                </c:pt>
                <c:pt idx="12">
                  <c:v>165,0 °</c:v>
                </c:pt>
                <c:pt idx="13">
                  <c:v>165,1 °</c:v>
                </c:pt>
                <c:pt idx="14">
                  <c:v>165,2 °</c:v>
                </c:pt>
                <c:pt idx="15">
                  <c:v>165,3 °</c:v>
                </c:pt>
                <c:pt idx="16">
                  <c:v>165,4 °</c:v>
                </c:pt>
                <c:pt idx="17">
                  <c:v>165,5 °</c:v>
                </c:pt>
                <c:pt idx="18">
                  <c:v>165,6 °</c:v>
                </c:pt>
                <c:pt idx="19">
                  <c:v>165,7 °</c:v>
                </c:pt>
                <c:pt idx="20">
                  <c:v>165,8 °</c:v>
                </c:pt>
                <c:pt idx="21">
                  <c:v>165,9 °</c:v>
                </c:pt>
                <c:pt idx="22">
                  <c:v>166,0 °</c:v>
                </c:pt>
                <c:pt idx="23">
                  <c:v>166,1 °</c:v>
                </c:pt>
                <c:pt idx="24">
                  <c:v>166,2 °</c:v>
                </c:pt>
                <c:pt idx="25">
                  <c:v>166,3 °</c:v>
                </c:pt>
                <c:pt idx="26">
                  <c:v>166,4 °</c:v>
                </c:pt>
                <c:pt idx="27">
                  <c:v>166,5 °</c:v>
                </c:pt>
                <c:pt idx="28">
                  <c:v>166,6 °</c:v>
                </c:pt>
                <c:pt idx="29">
                  <c:v>166,7 °</c:v>
                </c:pt>
                <c:pt idx="30">
                  <c:v>166,8 °</c:v>
                </c:pt>
                <c:pt idx="31">
                  <c:v>166,9 °</c:v>
                </c:pt>
                <c:pt idx="32">
                  <c:v>167,0 °</c:v>
                </c:pt>
                <c:pt idx="33">
                  <c:v>167,1 °</c:v>
                </c:pt>
                <c:pt idx="34">
                  <c:v>167,2 °</c:v>
                </c:pt>
                <c:pt idx="35">
                  <c:v>167,3 °</c:v>
                </c:pt>
                <c:pt idx="36">
                  <c:v>167,4 °</c:v>
                </c:pt>
                <c:pt idx="37">
                  <c:v>167,5 °</c:v>
                </c:pt>
                <c:pt idx="38">
                  <c:v>167,6 °</c:v>
                </c:pt>
                <c:pt idx="39">
                  <c:v>167,8 °</c:v>
                </c:pt>
                <c:pt idx="40">
                  <c:v>167,9 °</c:v>
                </c:pt>
                <c:pt idx="41">
                  <c:v>168,2 °</c:v>
                </c:pt>
                <c:pt idx="42">
                  <c:v>168,4 °</c:v>
                </c:pt>
                <c:pt idx="43">
                  <c:v>168,5 °</c:v>
                </c:pt>
                <c:pt idx="44">
                  <c:v>168,8 °</c:v>
                </c:pt>
                <c:pt idx="45">
                  <c:v>169,0 °</c:v>
                </c:pt>
                <c:pt idx="46">
                  <c:v>169,1 °</c:v>
                </c:pt>
                <c:pt idx="47">
                  <c:v>169,2 °</c:v>
                </c:pt>
                <c:pt idx="48">
                  <c:v>169,3 °</c:v>
                </c:pt>
                <c:pt idx="49">
                  <c:v>169,4 °</c:v>
                </c:pt>
                <c:pt idx="50">
                  <c:v>169,6 °</c:v>
                </c:pt>
                <c:pt idx="51">
                  <c:v>170,2 °</c:v>
                </c:pt>
                <c:pt idx="52">
                  <c:v>170,3 °</c:v>
                </c:pt>
                <c:pt idx="53">
                  <c:v>170,7 °</c:v>
                </c:pt>
              </c:strCache>
            </c:strRef>
          </c:cat>
          <c:val>
            <c:numRef>
              <c:f>'TDC Dispersion Phase'!$D$5:$D$59</c:f>
              <c:numCache>
                <c:formatCode>General</c:formatCode>
                <c:ptCount val="54"/>
                <c:pt idx="16">
                  <c:v>1</c:v>
                </c:pt>
                <c:pt idx="19">
                  <c:v>3</c:v>
                </c:pt>
                <c:pt idx="20">
                  <c:v>1</c:v>
                </c:pt>
                <c:pt idx="22">
                  <c:v>9</c:v>
                </c:pt>
                <c:pt idx="23">
                  <c:v>9</c:v>
                </c:pt>
                <c:pt idx="24">
                  <c:v>11</c:v>
                </c:pt>
                <c:pt idx="25">
                  <c:v>11</c:v>
                </c:pt>
                <c:pt idx="26">
                  <c:v>11</c:v>
                </c:pt>
                <c:pt idx="27">
                  <c:v>9</c:v>
                </c:pt>
                <c:pt idx="28">
                  <c:v>6</c:v>
                </c:pt>
                <c:pt idx="29">
                  <c:v>5</c:v>
                </c:pt>
                <c:pt idx="31">
                  <c:v>2</c:v>
                </c:pt>
                <c:pt idx="32">
                  <c:v>4</c:v>
                </c:pt>
                <c:pt idx="34">
                  <c:v>1</c:v>
                </c:pt>
                <c:pt idx="36">
                  <c:v>1</c:v>
                </c:pt>
                <c:pt idx="40">
                  <c:v>1</c:v>
                </c:pt>
                <c:pt idx="42">
                  <c:v>2</c:v>
                </c:pt>
                <c:pt idx="43">
                  <c:v>1</c:v>
                </c:pt>
                <c:pt idx="47">
                  <c:v>1</c:v>
                </c:pt>
                <c:pt idx="49">
                  <c:v>1</c:v>
                </c:pt>
              </c:numCache>
            </c:numRef>
          </c:val>
        </c:ser>
        <c:dLbls>
          <c:showLegendKey val="0"/>
          <c:showVal val="0"/>
          <c:showCatName val="0"/>
          <c:showSerName val="0"/>
          <c:showPercent val="0"/>
          <c:showBubbleSize val="0"/>
        </c:dLbls>
        <c:gapWidth val="150"/>
        <c:shape val="box"/>
        <c:axId val="43154944"/>
        <c:axId val="37688384"/>
        <c:axId val="0"/>
      </c:bar3DChart>
      <c:catAx>
        <c:axId val="43154944"/>
        <c:scaling>
          <c:orientation val="minMax"/>
        </c:scaling>
        <c:delete val="0"/>
        <c:axPos val="b"/>
        <c:majorGridlines>
          <c:spPr>
            <a:ln>
              <a:noFill/>
            </a:ln>
          </c:spPr>
        </c:majorGridlines>
        <c:majorTickMark val="out"/>
        <c:minorTickMark val="none"/>
        <c:tickLblPos val="nextTo"/>
        <c:crossAx val="37688384"/>
        <c:crosses val="autoZero"/>
        <c:auto val="1"/>
        <c:lblAlgn val="ctr"/>
        <c:lblOffset val="100"/>
        <c:noMultiLvlLbl val="0"/>
      </c:catAx>
      <c:valAx>
        <c:axId val="37688384"/>
        <c:scaling>
          <c:orientation val="minMax"/>
        </c:scaling>
        <c:delete val="0"/>
        <c:axPos val="l"/>
        <c:majorGridlines>
          <c:spPr>
            <a:ln>
              <a:noFill/>
            </a:ln>
          </c:spPr>
        </c:majorGridlines>
        <c:numFmt formatCode="General" sourceLinked="1"/>
        <c:majorTickMark val="out"/>
        <c:minorTickMark val="none"/>
        <c:tickLblPos val="nextTo"/>
        <c:crossAx val="43154944"/>
        <c:crosses val="autoZero"/>
        <c:crossBetween val="between"/>
      </c:valAx>
    </c:plotArea>
    <c:plotVisOnly val="1"/>
    <c:dispBlanksAs val="gap"/>
    <c:showDLblsOverMax val="0"/>
  </c:chart>
  <c:spPr>
    <a:ln>
      <a:noFill/>
    </a:ln>
  </c:spPr>
  <c:externalData r:id="rId2">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drawings/_rels/drawing2.x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drawing1.xml><?xml version="1.0" encoding="utf-8"?>
<c:userShapes xmlns:c="http://schemas.openxmlformats.org/drawingml/2006/chart">
  <cdr:relSizeAnchor xmlns:cdr="http://schemas.openxmlformats.org/drawingml/2006/chartDrawing">
    <cdr:from>
      <cdr:x>0.20195</cdr:x>
      <cdr:y>0.02041</cdr:y>
    </cdr:from>
    <cdr:to>
      <cdr:x>0.7512</cdr:x>
      <cdr:y>0.12245</cdr:y>
    </cdr:to>
    <cdr:sp macro="" textlink="">
      <cdr:nvSpPr>
        <cdr:cNvPr id="3" name="ZoneTexte 2"/>
        <cdr:cNvSpPr txBox="1"/>
      </cdr:nvSpPr>
      <cdr:spPr>
        <a:xfrm xmlns:a="http://schemas.openxmlformats.org/drawingml/2006/main">
          <a:off x="1402754" y="69069"/>
          <a:ext cx="3815135" cy="34534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800" dirty="0"/>
            <a:t>Rate of </a:t>
          </a:r>
          <a:r>
            <a:rPr lang="fr-FR" sz="1800" dirty="0" smtClean="0"/>
            <a:t>module </a:t>
          </a:r>
          <a:r>
            <a:rPr lang="fr-FR" sz="1800" dirty="0" err="1"/>
            <a:t>failures</a:t>
          </a:r>
          <a:r>
            <a:rPr lang="fr-FR" sz="1800" dirty="0"/>
            <a:t> in SOLEIL SSA</a:t>
          </a:r>
        </a:p>
      </cdr:txBody>
    </cdr:sp>
  </cdr:relSizeAnchor>
  <cdr:relSizeAnchor xmlns:cdr="http://schemas.openxmlformats.org/drawingml/2006/chartDrawing">
    <cdr:from>
      <cdr:x>0.45349</cdr:x>
      <cdr:y>0.85208</cdr:y>
    </cdr:from>
    <cdr:to>
      <cdr:x>0.54677</cdr:x>
      <cdr:y>0.93273</cdr:y>
    </cdr:to>
    <cdr:sp macro="" textlink="">
      <cdr:nvSpPr>
        <cdr:cNvPr id="4" name="ZoneTexte 1"/>
        <cdr:cNvSpPr txBox="1"/>
      </cdr:nvSpPr>
      <cdr:spPr>
        <a:xfrm xmlns:a="http://schemas.openxmlformats.org/drawingml/2006/main">
          <a:off x="3069542" y="2736304"/>
          <a:ext cx="631389" cy="25898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600" dirty="0" err="1"/>
            <a:t>Year</a:t>
          </a:r>
          <a:endParaRPr lang="fr-FR" sz="1600" dirty="0"/>
        </a:p>
      </cdr:txBody>
    </cdr:sp>
  </cdr:relSizeAnchor>
</c:userShapes>
</file>

<file path=ppt/drawings/drawing2.xml><?xml version="1.0" encoding="utf-8"?>
<c:userShapes xmlns:c="http://schemas.openxmlformats.org/drawingml/2006/chart">
  <cdr:relSizeAnchor xmlns:cdr="http://schemas.openxmlformats.org/drawingml/2006/chartDrawing">
    <cdr:from>
      <cdr:x>0.74287</cdr:x>
      <cdr:y>0.12881</cdr:y>
    </cdr:from>
    <cdr:to>
      <cdr:x>0.89893</cdr:x>
      <cdr:y>0.38449</cdr:y>
    </cdr:to>
    <cdr:pic>
      <cdr:nvPicPr>
        <cdr:cNvPr id="2" name="Picture 3"/>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4344461" y="512864"/>
          <a:ext cx="912654" cy="1017960"/>
        </a:xfrm>
        <a:prstGeom xmlns:a="http://schemas.openxmlformats.org/drawingml/2006/main" prst="rect">
          <a:avLst/>
        </a:prstGeom>
        <a:noFill xmlns:a="http://schemas.openxmlformats.org/drawingml/2006/main"/>
        <a:ln xmlns:a="http://schemas.openxmlformats.org/drawingml/2006/main" w="12700" cmpd="sng">
          <a:solidFill>
            <a:schemeClr val="tx1"/>
          </a:solidFill>
          <a:miter lim="800000"/>
          <a:headEnd/>
          <a:tailEnd/>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2" y="1"/>
            <a:ext cx="2918415" cy="4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87" tIns="47244" rIns="94487" bIns="47244" numCol="1" anchor="t" anchorCtr="0" compatLnSpc="1">
            <a:prstTxWarp prst="textNoShape">
              <a:avLst/>
            </a:prstTxWarp>
          </a:bodyPr>
          <a:lstStyle>
            <a:lvl1pPr defTabSz="946061">
              <a:defRPr sz="1200"/>
            </a:lvl1pPr>
          </a:lstStyle>
          <a:p>
            <a:endParaRPr lang="fr-FR"/>
          </a:p>
        </p:txBody>
      </p:sp>
      <p:sp>
        <p:nvSpPr>
          <p:cNvPr id="9219" name="Rectangle 3"/>
          <p:cNvSpPr>
            <a:spLocks noGrp="1" noChangeArrowheads="1"/>
          </p:cNvSpPr>
          <p:nvPr>
            <p:ph type="dt" sz="quarter" idx="1"/>
          </p:nvPr>
        </p:nvSpPr>
        <p:spPr bwMode="auto">
          <a:xfrm>
            <a:off x="3815790" y="1"/>
            <a:ext cx="2918415" cy="4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87" tIns="47244" rIns="94487" bIns="47244" numCol="1" anchor="t" anchorCtr="0" compatLnSpc="1">
            <a:prstTxWarp prst="textNoShape">
              <a:avLst/>
            </a:prstTxWarp>
          </a:bodyPr>
          <a:lstStyle>
            <a:lvl1pPr algn="r" defTabSz="946061">
              <a:defRPr sz="1200"/>
            </a:lvl1pPr>
          </a:lstStyle>
          <a:p>
            <a:endParaRPr lang="fr-FR"/>
          </a:p>
        </p:txBody>
      </p:sp>
      <p:sp>
        <p:nvSpPr>
          <p:cNvPr id="9220" name="Rectangle 4"/>
          <p:cNvSpPr>
            <a:spLocks noGrp="1" noChangeArrowheads="1"/>
          </p:cNvSpPr>
          <p:nvPr>
            <p:ph type="ftr" sz="quarter" idx="2"/>
          </p:nvPr>
        </p:nvSpPr>
        <p:spPr bwMode="auto">
          <a:xfrm>
            <a:off x="2" y="9371392"/>
            <a:ext cx="2918415" cy="493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87" tIns="47244" rIns="94487" bIns="47244" numCol="1" anchor="b" anchorCtr="0" compatLnSpc="1">
            <a:prstTxWarp prst="textNoShape">
              <a:avLst/>
            </a:prstTxWarp>
          </a:bodyPr>
          <a:lstStyle>
            <a:lvl1pPr defTabSz="946061">
              <a:defRPr sz="1200"/>
            </a:lvl1pPr>
          </a:lstStyle>
          <a:p>
            <a:endParaRPr lang="fr-FR"/>
          </a:p>
        </p:txBody>
      </p:sp>
      <p:sp>
        <p:nvSpPr>
          <p:cNvPr id="9221" name="Rectangle 5"/>
          <p:cNvSpPr>
            <a:spLocks noGrp="1" noChangeArrowheads="1"/>
          </p:cNvSpPr>
          <p:nvPr>
            <p:ph type="sldNum" sz="quarter" idx="3"/>
          </p:nvPr>
        </p:nvSpPr>
        <p:spPr bwMode="auto">
          <a:xfrm>
            <a:off x="3815790" y="9371392"/>
            <a:ext cx="2918415" cy="493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87" tIns="47244" rIns="94487" bIns="47244" numCol="1" anchor="b" anchorCtr="0" compatLnSpc="1">
            <a:prstTxWarp prst="textNoShape">
              <a:avLst/>
            </a:prstTxWarp>
          </a:bodyPr>
          <a:lstStyle>
            <a:lvl1pPr algn="r" defTabSz="946061">
              <a:defRPr sz="1200"/>
            </a:lvl1pPr>
          </a:lstStyle>
          <a:p>
            <a:fld id="{BF4A5BE9-7643-4497-A1E1-2269544C476C}" type="slidenum">
              <a:rPr lang="fr-FR"/>
              <a:pPr/>
              <a:t>‹N°›</a:t>
            </a:fld>
            <a:endParaRPr lang="fr-FR"/>
          </a:p>
        </p:txBody>
      </p:sp>
    </p:spTree>
    <p:extLst>
      <p:ext uri="{BB962C8B-B14F-4D97-AF65-F5344CB8AC3E}">
        <p14:creationId xmlns:p14="http://schemas.microsoft.com/office/powerpoint/2010/main" val="2276978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918415" cy="493315"/>
          </a:xfrm>
          <a:prstGeom prst="rect">
            <a:avLst/>
          </a:prstGeom>
        </p:spPr>
        <p:txBody>
          <a:bodyPr vert="horz" lIns="91585" tIns="45792" rIns="91585" bIns="45792" rtlCol="0"/>
          <a:lstStyle>
            <a:lvl1pPr algn="l">
              <a:defRPr sz="1200"/>
            </a:lvl1pPr>
          </a:lstStyle>
          <a:p>
            <a:endParaRPr lang="fr-FR"/>
          </a:p>
        </p:txBody>
      </p:sp>
      <p:sp>
        <p:nvSpPr>
          <p:cNvPr id="3" name="Espace réservé de la date 2"/>
          <p:cNvSpPr>
            <a:spLocks noGrp="1"/>
          </p:cNvSpPr>
          <p:nvPr>
            <p:ph type="dt" idx="1"/>
          </p:nvPr>
        </p:nvSpPr>
        <p:spPr>
          <a:xfrm>
            <a:off x="3815790" y="2"/>
            <a:ext cx="2918415" cy="493315"/>
          </a:xfrm>
          <a:prstGeom prst="rect">
            <a:avLst/>
          </a:prstGeom>
        </p:spPr>
        <p:txBody>
          <a:bodyPr vert="horz" lIns="91585" tIns="45792" rIns="91585" bIns="45792" rtlCol="0"/>
          <a:lstStyle>
            <a:lvl1pPr algn="r">
              <a:defRPr sz="1200"/>
            </a:lvl1pPr>
          </a:lstStyle>
          <a:p>
            <a:fld id="{ABD5423A-43C8-4181-8527-B4B5223A858E}" type="datetimeFigureOut">
              <a:rPr lang="fr-FR" smtClean="0"/>
              <a:t>17/06/2013</a:t>
            </a:fld>
            <a:endParaRPr lang="fr-FR"/>
          </a:p>
        </p:txBody>
      </p:sp>
      <p:sp>
        <p:nvSpPr>
          <p:cNvPr id="4" name="Espace réservé de l'image des diapositives 3"/>
          <p:cNvSpPr>
            <a:spLocks noGrp="1" noRot="1" noChangeAspect="1"/>
          </p:cNvSpPr>
          <p:nvPr>
            <p:ph type="sldImg" idx="2"/>
          </p:nvPr>
        </p:nvSpPr>
        <p:spPr>
          <a:xfrm>
            <a:off x="698500" y="742950"/>
            <a:ext cx="5338763" cy="3697288"/>
          </a:xfrm>
          <a:prstGeom prst="rect">
            <a:avLst/>
          </a:prstGeom>
          <a:noFill/>
          <a:ln w="12700">
            <a:solidFill>
              <a:prstClr val="black"/>
            </a:solidFill>
          </a:ln>
        </p:spPr>
        <p:txBody>
          <a:bodyPr vert="horz" lIns="91585" tIns="45792" rIns="91585" bIns="45792" rtlCol="0" anchor="ctr"/>
          <a:lstStyle/>
          <a:p>
            <a:endParaRPr lang="fr-FR"/>
          </a:p>
        </p:txBody>
      </p:sp>
      <p:sp>
        <p:nvSpPr>
          <p:cNvPr id="5" name="Espace réservé des commentaires 4"/>
          <p:cNvSpPr>
            <a:spLocks noGrp="1"/>
          </p:cNvSpPr>
          <p:nvPr>
            <p:ph type="body" sz="quarter" idx="3"/>
          </p:nvPr>
        </p:nvSpPr>
        <p:spPr>
          <a:xfrm>
            <a:off x="674203" y="4687303"/>
            <a:ext cx="5387362" cy="4439841"/>
          </a:xfrm>
          <a:prstGeom prst="rect">
            <a:avLst/>
          </a:prstGeom>
        </p:spPr>
        <p:txBody>
          <a:bodyPr vert="horz" lIns="91585" tIns="45792" rIns="91585" bIns="45792"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2" y="9371392"/>
            <a:ext cx="2918415" cy="493315"/>
          </a:xfrm>
          <a:prstGeom prst="rect">
            <a:avLst/>
          </a:prstGeom>
        </p:spPr>
        <p:txBody>
          <a:bodyPr vert="horz" lIns="91585" tIns="45792" rIns="91585" bIns="45792"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790" y="9371392"/>
            <a:ext cx="2918415" cy="493315"/>
          </a:xfrm>
          <a:prstGeom prst="rect">
            <a:avLst/>
          </a:prstGeom>
        </p:spPr>
        <p:txBody>
          <a:bodyPr vert="horz" lIns="91585" tIns="45792" rIns="91585" bIns="45792" rtlCol="0" anchor="b"/>
          <a:lstStyle>
            <a:lvl1pPr algn="r">
              <a:defRPr sz="1200"/>
            </a:lvl1pPr>
          </a:lstStyle>
          <a:p>
            <a:fld id="{0F713A73-1802-4F7A-A678-542D420DD523}" type="slidenum">
              <a:rPr lang="fr-FR" smtClean="0"/>
              <a:t>‹N°›</a:t>
            </a:fld>
            <a:endParaRPr lang="fr-FR"/>
          </a:p>
        </p:txBody>
      </p:sp>
    </p:spTree>
    <p:extLst>
      <p:ext uri="{BB962C8B-B14F-4D97-AF65-F5344CB8AC3E}">
        <p14:creationId xmlns:p14="http://schemas.microsoft.com/office/powerpoint/2010/main" val="193374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4203" indent="-286232" eaLnBrk="0" hangingPunct="0">
              <a:defRPr b="1">
                <a:solidFill>
                  <a:schemeClr val="tx1"/>
                </a:solidFill>
                <a:latin typeface="Arial" charset="0"/>
              </a:defRPr>
            </a:lvl2pPr>
            <a:lvl3pPr marL="1144927" indent="-228985" eaLnBrk="0" hangingPunct="0">
              <a:defRPr b="1">
                <a:solidFill>
                  <a:schemeClr val="tx1"/>
                </a:solidFill>
                <a:latin typeface="Arial" charset="0"/>
              </a:defRPr>
            </a:lvl3pPr>
            <a:lvl4pPr marL="1602898" indent="-228985" eaLnBrk="0" hangingPunct="0">
              <a:defRPr b="1">
                <a:solidFill>
                  <a:schemeClr val="tx1"/>
                </a:solidFill>
                <a:latin typeface="Arial" charset="0"/>
              </a:defRPr>
            </a:lvl4pPr>
            <a:lvl5pPr marL="2060869" indent="-228985" eaLnBrk="0" hangingPunct="0">
              <a:defRPr b="1">
                <a:solidFill>
                  <a:schemeClr val="tx1"/>
                </a:solidFill>
                <a:latin typeface="Arial" charset="0"/>
              </a:defRPr>
            </a:lvl5pPr>
            <a:lvl6pPr marL="2518840" indent="-228985" algn="ctr" eaLnBrk="0" fontAlgn="base" hangingPunct="0">
              <a:spcBef>
                <a:spcPct val="0"/>
              </a:spcBef>
              <a:spcAft>
                <a:spcPct val="0"/>
              </a:spcAft>
              <a:defRPr b="1">
                <a:solidFill>
                  <a:schemeClr val="tx1"/>
                </a:solidFill>
                <a:latin typeface="Arial" charset="0"/>
              </a:defRPr>
            </a:lvl6pPr>
            <a:lvl7pPr marL="2976810" indent="-228985" algn="ctr" eaLnBrk="0" fontAlgn="base" hangingPunct="0">
              <a:spcBef>
                <a:spcPct val="0"/>
              </a:spcBef>
              <a:spcAft>
                <a:spcPct val="0"/>
              </a:spcAft>
              <a:defRPr b="1">
                <a:solidFill>
                  <a:schemeClr val="tx1"/>
                </a:solidFill>
                <a:latin typeface="Arial" charset="0"/>
              </a:defRPr>
            </a:lvl7pPr>
            <a:lvl8pPr marL="3434781" indent="-228985" algn="ctr" eaLnBrk="0" fontAlgn="base" hangingPunct="0">
              <a:spcBef>
                <a:spcPct val="0"/>
              </a:spcBef>
              <a:spcAft>
                <a:spcPct val="0"/>
              </a:spcAft>
              <a:defRPr b="1">
                <a:solidFill>
                  <a:schemeClr val="tx1"/>
                </a:solidFill>
                <a:latin typeface="Arial" charset="0"/>
              </a:defRPr>
            </a:lvl8pPr>
            <a:lvl9pPr marL="3892752" indent="-228985" algn="ctr" eaLnBrk="0" fontAlgn="base" hangingPunct="0">
              <a:spcBef>
                <a:spcPct val="0"/>
              </a:spcBef>
              <a:spcAft>
                <a:spcPct val="0"/>
              </a:spcAft>
              <a:defRPr b="1">
                <a:solidFill>
                  <a:schemeClr val="tx1"/>
                </a:solidFill>
                <a:latin typeface="Arial" charset="0"/>
              </a:defRPr>
            </a:lvl9pPr>
          </a:lstStyle>
          <a:p>
            <a:pPr eaLnBrk="1" hangingPunct="1"/>
            <a:fld id="{7FE4ED9E-F50F-4E63-A1CA-8EC8ED73808A}" type="slidenum">
              <a:rPr lang="fr-FR" b="0"/>
              <a:pPr eaLnBrk="1" hangingPunct="1"/>
              <a:t>7</a:t>
            </a:fld>
            <a:endParaRPr lang="fr-FR" b="0"/>
          </a:p>
        </p:txBody>
      </p:sp>
      <p:sp>
        <p:nvSpPr>
          <p:cNvPr id="21507" name="Rectangle 2"/>
          <p:cNvSpPr>
            <a:spLocks noGrp="1" noRot="1" noChangeAspect="1" noChangeArrowheads="1" noTextEdit="1"/>
          </p:cNvSpPr>
          <p:nvPr>
            <p:ph type="sldImg"/>
          </p:nvPr>
        </p:nvSpPr>
        <p:spPr>
          <a:xfrm>
            <a:off x="696913" y="741363"/>
            <a:ext cx="5341937" cy="3698875"/>
          </a:xfrm>
          <a:solidFill>
            <a:srgbClr val="FFFFFF"/>
          </a:solidFill>
          <a:ln/>
        </p:spPr>
      </p:sp>
      <p:sp>
        <p:nvSpPr>
          <p:cNvPr id="21508" name="Rectangle 3"/>
          <p:cNvSpPr>
            <a:spLocks noGrp="1" noChangeArrowheads="1"/>
          </p:cNvSpPr>
          <p:nvPr>
            <p:ph type="body" idx="1"/>
          </p:nvPr>
        </p:nvSpPr>
        <p:spPr>
          <a:xfrm>
            <a:off x="674837" y="4686224"/>
            <a:ext cx="5386093" cy="4440077"/>
          </a:xfrm>
          <a:solidFill>
            <a:srgbClr val="FFFFFF"/>
          </a:solidFill>
          <a:ln>
            <a:solidFill>
              <a:srgbClr val="000000"/>
            </a:solidFill>
            <a:miter lim="800000"/>
            <a:headEnd/>
            <a:tailEnd/>
          </a:ln>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98500" y="742950"/>
            <a:ext cx="5338763" cy="3697288"/>
          </a:xfrm>
        </p:spPr>
      </p:sp>
      <p:sp>
        <p:nvSpPr>
          <p:cNvPr id="3" name="Espace réservé des commentaires 2"/>
          <p:cNvSpPr>
            <a:spLocks noGrp="1"/>
          </p:cNvSpPr>
          <p:nvPr>
            <p:ph type="body" idx="1"/>
          </p:nvPr>
        </p:nvSpPr>
        <p:spPr/>
        <p:txBody>
          <a:bodyPr/>
          <a:lstStyle/>
          <a:p>
            <a:pPr defTabSz="915850">
              <a:defRPr/>
            </a:pPr>
            <a:endParaRPr lang="fr-FR" dirty="0"/>
          </a:p>
        </p:txBody>
      </p:sp>
      <p:sp>
        <p:nvSpPr>
          <p:cNvPr id="4" name="Espace réservé du numéro de diapositive 3"/>
          <p:cNvSpPr>
            <a:spLocks noGrp="1"/>
          </p:cNvSpPr>
          <p:nvPr>
            <p:ph type="sldNum" sz="quarter" idx="10"/>
          </p:nvPr>
        </p:nvSpPr>
        <p:spPr/>
        <p:txBody>
          <a:bodyPr/>
          <a:lstStyle/>
          <a:p>
            <a:fld id="{0F713A73-1802-4F7A-A678-542D420DD523}" type="slidenum">
              <a:rPr lang="fr-FR" smtClean="0"/>
              <a:t>17</a:t>
            </a:fld>
            <a:endParaRPr lang="fr-FR"/>
          </a:p>
        </p:txBody>
      </p:sp>
    </p:spTree>
    <p:extLst>
      <p:ext uri="{BB962C8B-B14F-4D97-AF65-F5344CB8AC3E}">
        <p14:creationId xmlns:p14="http://schemas.microsoft.com/office/powerpoint/2010/main" val="341558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98500" y="742950"/>
            <a:ext cx="5338763" cy="3697288"/>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F713A73-1802-4F7A-A678-542D420DD523}" type="slidenum">
              <a:rPr lang="fr-FR" smtClean="0"/>
              <a:t>21</a:t>
            </a:fld>
            <a:endParaRPr lang="fr-FR"/>
          </a:p>
        </p:txBody>
      </p:sp>
    </p:spTree>
    <p:extLst>
      <p:ext uri="{BB962C8B-B14F-4D97-AF65-F5344CB8AC3E}">
        <p14:creationId xmlns:p14="http://schemas.microsoft.com/office/powerpoint/2010/main" val="219363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98500" y="742950"/>
            <a:ext cx="5338763" cy="3697288"/>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F713A73-1802-4F7A-A678-542D420DD523}" type="slidenum">
              <a:rPr lang="fr-FR" smtClean="0"/>
              <a:t>24</a:t>
            </a:fld>
            <a:endParaRPr lang="fr-FR"/>
          </a:p>
        </p:txBody>
      </p:sp>
    </p:spTree>
    <p:extLst>
      <p:ext uri="{BB962C8B-B14F-4D97-AF65-F5344CB8AC3E}">
        <p14:creationId xmlns:p14="http://schemas.microsoft.com/office/powerpoint/2010/main" val="1638897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7"/>
            <a:ext cx="8420100" cy="147002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0391A836-9746-4996-B01B-C7E2F2E1234E}" type="slidenum">
              <a:rPr lang="fr-FR"/>
              <a:pPr/>
              <a:t>‹N°›</a:t>
            </a:fld>
            <a:endParaRPr lang="fr-FR"/>
          </a:p>
        </p:txBody>
      </p:sp>
    </p:spTree>
    <p:extLst>
      <p:ext uri="{BB962C8B-B14F-4D97-AF65-F5344CB8AC3E}">
        <p14:creationId xmlns:p14="http://schemas.microsoft.com/office/powerpoint/2010/main" val="2971670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6D7E9FD3-2CD2-44BB-9B20-F2F71AB97138}" type="slidenum">
              <a:rPr lang="fr-FR"/>
              <a:pPr/>
              <a:t>‹N°›</a:t>
            </a:fld>
            <a:endParaRPr lang="fr-FR"/>
          </a:p>
        </p:txBody>
      </p:sp>
    </p:spTree>
    <p:extLst>
      <p:ext uri="{BB962C8B-B14F-4D97-AF65-F5344CB8AC3E}">
        <p14:creationId xmlns:p14="http://schemas.microsoft.com/office/powerpoint/2010/main" val="1965716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46925" y="274638"/>
            <a:ext cx="2263775" cy="394652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50838" y="274638"/>
            <a:ext cx="6643687" cy="3946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DCC2C39D-DFF6-4ED1-BB74-73E4908F0CAD}" type="slidenum">
              <a:rPr lang="fr-FR"/>
              <a:pPr/>
              <a:t>‹N°›</a:t>
            </a:fld>
            <a:endParaRPr lang="fr-FR"/>
          </a:p>
        </p:txBody>
      </p:sp>
    </p:spTree>
    <p:extLst>
      <p:ext uri="{BB962C8B-B14F-4D97-AF65-F5344CB8AC3E}">
        <p14:creationId xmlns:p14="http://schemas.microsoft.com/office/powerpoint/2010/main" val="2306820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350837" y="274638"/>
            <a:ext cx="9059863" cy="39465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e la date 2"/>
          <p:cNvSpPr>
            <a:spLocks noGrp="1"/>
          </p:cNvSpPr>
          <p:nvPr>
            <p:ph type="dt" sz="half" idx="10"/>
          </p:nvPr>
        </p:nvSpPr>
        <p:spPr>
          <a:xfrm>
            <a:off x="495300" y="6245225"/>
            <a:ext cx="2311400" cy="476250"/>
          </a:xfrm>
        </p:spPr>
        <p:txBody>
          <a:bodyPr/>
          <a:lstStyle>
            <a:lvl1pPr>
              <a:defRPr/>
            </a:lvl1pPr>
          </a:lstStyle>
          <a:p>
            <a:endParaRPr lang="fr-FR"/>
          </a:p>
        </p:txBody>
      </p:sp>
      <p:sp>
        <p:nvSpPr>
          <p:cNvPr id="4" name="Espace réservé du pied de page 3"/>
          <p:cNvSpPr>
            <a:spLocks noGrp="1"/>
          </p:cNvSpPr>
          <p:nvPr>
            <p:ph type="ftr" sz="quarter" idx="11"/>
          </p:nvPr>
        </p:nvSpPr>
        <p:spPr>
          <a:xfrm>
            <a:off x="3384550" y="6245225"/>
            <a:ext cx="3136900" cy="476250"/>
          </a:xfrm>
        </p:spPr>
        <p:txBody>
          <a:bodyPr/>
          <a:lstStyle>
            <a:lvl1pPr>
              <a:defRPr/>
            </a:lvl1pPr>
          </a:lstStyle>
          <a:p>
            <a:endParaRPr lang="fr-FR"/>
          </a:p>
        </p:txBody>
      </p:sp>
      <p:sp>
        <p:nvSpPr>
          <p:cNvPr id="5" name="Espace réservé du numéro de diapositive 4"/>
          <p:cNvSpPr>
            <a:spLocks noGrp="1"/>
          </p:cNvSpPr>
          <p:nvPr>
            <p:ph type="sldNum" sz="quarter" idx="12"/>
          </p:nvPr>
        </p:nvSpPr>
        <p:spPr>
          <a:xfrm>
            <a:off x="7099300" y="6245225"/>
            <a:ext cx="2311400" cy="476250"/>
          </a:xfrm>
        </p:spPr>
        <p:txBody>
          <a:bodyPr/>
          <a:lstStyle>
            <a:lvl1pPr>
              <a:defRPr/>
            </a:lvl1pPr>
          </a:lstStyle>
          <a:p>
            <a:fld id="{74768363-4422-4A68-81C2-B452664E2D8E}" type="slidenum">
              <a:rPr lang="fr-FR"/>
              <a:pPr/>
              <a:t>‹N°›</a:t>
            </a:fld>
            <a:endParaRPr lang="fr-FR"/>
          </a:p>
        </p:txBody>
      </p:sp>
    </p:spTree>
    <p:extLst>
      <p:ext uri="{BB962C8B-B14F-4D97-AF65-F5344CB8AC3E}">
        <p14:creationId xmlns:p14="http://schemas.microsoft.com/office/powerpoint/2010/main" val="1980633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350838" y="1484313"/>
            <a:ext cx="4419600" cy="27368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922838" y="1484315"/>
            <a:ext cx="4421187" cy="12922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922838" y="2928938"/>
            <a:ext cx="4421187" cy="12922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5"/>
          <p:cNvSpPr>
            <a:spLocks noGrp="1"/>
          </p:cNvSpPr>
          <p:nvPr>
            <p:ph type="dt" sz="half" idx="10"/>
          </p:nvPr>
        </p:nvSpPr>
        <p:spPr>
          <a:xfrm>
            <a:off x="495300" y="6245225"/>
            <a:ext cx="2311400" cy="476250"/>
          </a:xfrm>
        </p:spPr>
        <p:txBody>
          <a:bodyPr/>
          <a:lstStyle>
            <a:lvl1pPr>
              <a:defRPr/>
            </a:lvl1pPr>
          </a:lstStyle>
          <a:p>
            <a:endParaRPr lang="fr-FR"/>
          </a:p>
        </p:txBody>
      </p:sp>
      <p:sp>
        <p:nvSpPr>
          <p:cNvPr id="7" name="Espace réservé du pied de page 6"/>
          <p:cNvSpPr>
            <a:spLocks noGrp="1"/>
          </p:cNvSpPr>
          <p:nvPr>
            <p:ph type="ftr" sz="quarter" idx="11"/>
          </p:nvPr>
        </p:nvSpPr>
        <p:spPr>
          <a:xfrm>
            <a:off x="3384550" y="6245225"/>
            <a:ext cx="3136900" cy="476250"/>
          </a:xfrm>
        </p:spPr>
        <p:txBody>
          <a:bodyPr/>
          <a:lstStyle>
            <a:lvl1pPr>
              <a:defRPr/>
            </a:lvl1pPr>
          </a:lstStyle>
          <a:p>
            <a:endParaRPr lang="fr-FR"/>
          </a:p>
        </p:txBody>
      </p:sp>
      <p:sp>
        <p:nvSpPr>
          <p:cNvPr id="8" name="Espace réservé du numéro de diapositive 7"/>
          <p:cNvSpPr>
            <a:spLocks noGrp="1"/>
          </p:cNvSpPr>
          <p:nvPr>
            <p:ph type="sldNum" sz="quarter" idx="12"/>
          </p:nvPr>
        </p:nvSpPr>
        <p:spPr>
          <a:xfrm>
            <a:off x="7099300" y="6245225"/>
            <a:ext cx="2311400" cy="476250"/>
          </a:xfrm>
        </p:spPr>
        <p:txBody>
          <a:bodyPr/>
          <a:lstStyle>
            <a:lvl1pPr>
              <a:defRPr/>
            </a:lvl1pPr>
          </a:lstStyle>
          <a:p>
            <a:fld id="{4C824019-ACE0-4685-A335-D2C5F801C03C}" type="slidenum">
              <a:rPr lang="fr-FR"/>
              <a:pPr/>
              <a:t>‹N°›</a:t>
            </a:fld>
            <a:endParaRPr lang="fr-FR"/>
          </a:p>
        </p:txBody>
      </p:sp>
    </p:spTree>
    <p:extLst>
      <p:ext uri="{BB962C8B-B14F-4D97-AF65-F5344CB8AC3E}">
        <p14:creationId xmlns:p14="http://schemas.microsoft.com/office/powerpoint/2010/main" val="4123487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350838" y="1484313"/>
            <a:ext cx="4419600" cy="27368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922838" y="1484313"/>
            <a:ext cx="4421187" cy="27368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95300" y="6245225"/>
            <a:ext cx="2311400" cy="476250"/>
          </a:xfrm>
        </p:spPr>
        <p:txBody>
          <a:bodyPr/>
          <a:lstStyle>
            <a:lvl1pPr>
              <a:defRPr/>
            </a:lvl1pPr>
          </a:lstStyle>
          <a:p>
            <a:endParaRPr lang="fr-FR"/>
          </a:p>
        </p:txBody>
      </p:sp>
      <p:sp>
        <p:nvSpPr>
          <p:cNvPr id="6" name="Espace réservé du pied de page 5"/>
          <p:cNvSpPr>
            <a:spLocks noGrp="1"/>
          </p:cNvSpPr>
          <p:nvPr>
            <p:ph type="ftr" sz="quarter" idx="11"/>
          </p:nvPr>
        </p:nvSpPr>
        <p:spPr>
          <a:xfrm>
            <a:off x="3384550" y="6245225"/>
            <a:ext cx="3136900" cy="476250"/>
          </a:xfrm>
        </p:spPr>
        <p:txBody>
          <a:bodyPr/>
          <a:lstStyle>
            <a:lvl1pPr>
              <a:defRPr/>
            </a:lvl1pPr>
          </a:lstStyle>
          <a:p>
            <a:endParaRPr lang="fr-FR"/>
          </a:p>
        </p:txBody>
      </p:sp>
      <p:sp>
        <p:nvSpPr>
          <p:cNvPr id="7" name="Espace réservé du numéro de diapositive 6"/>
          <p:cNvSpPr>
            <a:spLocks noGrp="1"/>
          </p:cNvSpPr>
          <p:nvPr>
            <p:ph type="sldNum" sz="quarter" idx="12"/>
          </p:nvPr>
        </p:nvSpPr>
        <p:spPr>
          <a:xfrm>
            <a:off x="7099300" y="6245225"/>
            <a:ext cx="2311400" cy="476250"/>
          </a:xfrm>
        </p:spPr>
        <p:txBody>
          <a:bodyPr/>
          <a:lstStyle>
            <a:lvl1pPr>
              <a:defRPr/>
            </a:lvl1pPr>
          </a:lstStyle>
          <a:p>
            <a:fld id="{BCC83D12-1B9C-4C22-860A-51D1D271005E}" type="slidenum">
              <a:rPr lang="fr-FR"/>
              <a:pPr/>
              <a:t>‹N°›</a:t>
            </a:fld>
            <a:endParaRPr lang="fr-FR"/>
          </a:p>
        </p:txBody>
      </p:sp>
    </p:spTree>
    <p:extLst>
      <p:ext uri="{BB962C8B-B14F-4D97-AF65-F5344CB8AC3E}">
        <p14:creationId xmlns:p14="http://schemas.microsoft.com/office/powerpoint/2010/main" val="1705739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35"/>
            <a:ext cx="84201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1157FF36-213B-4A06-813A-38E722A97D60}" type="slidenum">
              <a:rPr lang="fr-FR"/>
              <a:pPr/>
              <a:t>‹N°›</a:t>
            </a:fld>
            <a:endParaRPr lang="fr-FR"/>
          </a:p>
        </p:txBody>
      </p:sp>
    </p:spTree>
    <p:extLst>
      <p:ext uri="{BB962C8B-B14F-4D97-AF65-F5344CB8AC3E}">
        <p14:creationId xmlns:p14="http://schemas.microsoft.com/office/powerpoint/2010/main" val="2457369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3C971616-C21F-42BA-A72B-C38C108D106B}" type="slidenum">
              <a:rPr lang="fr-FR"/>
              <a:pPr/>
              <a:t>‹N°›</a:t>
            </a:fld>
            <a:endParaRPr lang="fr-FR"/>
          </a:p>
        </p:txBody>
      </p:sp>
    </p:spTree>
    <p:extLst>
      <p:ext uri="{BB962C8B-B14F-4D97-AF65-F5344CB8AC3E}">
        <p14:creationId xmlns:p14="http://schemas.microsoft.com/office/powerpoint/2010/main" val="676362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10"/>
            <a:ext cx="84201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C97B5A2D-7903-419E-BB13-576C401C9F41}" type="slidenum">
              <a:rPr lang="fr-FR"/>
              <a:pPr/>
              <a:t>‹N°›</a:t>
            </a:fld>
            <a:endParaRPr lang="fr-FR"/>
          </a:p>
        </p:txBody>
      </p:sp>
    </p:spTree>
    <p:extLst>
      <p:ext uri="{BB962C8B-B14F-4D97-AF65-F5344CB8AC3E}">
        <p14:creationId xmlns:p14="http://schemas.microsoft.com/office/powerpoint/2010/main" val="636174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95303"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29199"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64A443AD-87A9-400D-95CE-E859B05056FB}" type="slidenum">
              <a:rPr lang="fr-FR"/>
              <a:pPr/>
              <a:t>‹N°›</a:t>
            </a:fld>
            <a:endParaRPr lang="fr-FR"/>
          </a:p>
        </p:txBody>
      </p:sp>
    </p:spTree>
    <p:extLst>
      <p:ext uri="{BB962C8B-B14F-4D97-AF65-F5344CB8AC3E}">
        <p14:creationId xmlns:p14="http://schemas.microsoft.com/office/powerpoint/2010/main" val="26747904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381"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503238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3E23FD68-6A92-4CD3-8FC3-B097EA625AFF}" type="slidenum">
              <a:rPr lang="fr-FR"/>
              <a:pPr/>
              <a:t>‹N°›</a:t>
            </a:fld>
            <a:endParaRPr lang="fr-FR"/>
          </a:p>
        </p:txBody>
      </p:sp>
    </p:spTree>
    <p:extLst>
      <p:ext uri="{BB962C8B-B14F-4D97-AF65-F5344CB8AC3E}">
        <p14:creationId xmlns:p14="http://schemas.microsoft.com/office/powerpoint/2010/main" val="3846427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B49AC674-AEB9-41C0-B95D-D26F5A0B4A56}" type="slidenum">
              <a:rPr lang="fr-FR"/>
              <a:pPr/>
              <a:t>‹N°›</a:t>
            </a:fld>
            <a:endParaRPr lang="fr-FR"/>
          </a:p>
        </p:txBody>
      </p:sp>
    </p:spTree>
    <p:extLst>
      <p:ext uri="{BB962C8B-B14F-4D97-AF65-F5344CB8AC3E}">
        <p14:creationId xmlns:p14="http://schemas.microsoft.com/office/powerpoint/2010/main" val="4056258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4374636A-C4C6-4D86-87EA-5A5FC9ABAB5C}" type="slidenum">
              <a:rPr lang="fr-FR"/>
              <a:pPr/>
              <a:t>‹N°›</a:t>
            </a:fld>
            <a:endParaRPr lang="fr-FR"/>
          </a:p>
        </p:txBody>
      </p:sp>
    </p:spTree>
    <p:extLst>
      <p:ext uri="{BB962C8B-B14F-4D97-AF65-F5344CB8AC3E}">
        <p14:creationId xmlns:p14="http://schemas.microsoft.com/office/powerpoint/2010/main" val="4072610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B221101E-AD63-4B5C-825D-D762366C8C83}" type="slidenum">
              <a:rPr lang="fr-FR"/>
              <a:pPr/>
              <a:t>‹N°›</a:t>
            </a:fld>
            <a:endParaRPr lang="fr-FR"/>
          </a:p>
        </p:txBody>
      </p:sp>
    </p:spTree>
    <p:extLst>
      <p:ext uri="{BB962C8B-B14F-4D97-AF65-F5344CB8AC3E}">
        <p14:creationId xmlns:p14="http://schemas.microsoft.com/office/powerpoint/2010/main" val="1028174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138"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F7FFD57D-50A6-4193-99A8-631EA9140AF2}" type="slidenum">
              <a:rPr lang="fr-FR"/>
              <a:pPr/>
              <a:t>‹N°›</a:t>
            </a:fld>
            <a:endParaRPr lang="fr-FR"/>
          </a:p>
        </p:txBody>
      </p:sp>
    </p:spTree>
    <p:extLst>
      <p:ext uri="{BB962C8B-B14F-4D97-AF65-F5344CB8AC3E}">
        <p14:creationId xmlns:p14="http://schemas.microsoft.com/office/powerpoint/2010/main" val="9359137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7A387339-799A-4330-B34A-E89B9E3FA71A}" type="slidenum">
              <a:rPr lang="fr-FR"/>
              <a:pPr/>
              <a:t>‹N°›</a:t>
            </a:fld>
            <a:endParaRPr lang="fr-FR"/>
          </a:p>
        </p:txBody>
      </p:sp>
    </p:spTree>
    <p:extLst>
      <p:ext uri="{BB962C8B-B14F-4D97-AF65-F5344CB8AC3E}">
        <p14:creationId xmlns:p14="http://schemas.microsoft.com/office/powerpoint/2010/main" val="19455877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07BA4788-443B-4DC8-95B9-4ECC9A5BB8C7}" type="slidenum">
              <a:rPr lang="fr-FR"/>
              <a:pPr/>
              <a:t>‹N°›</a:t>
            </a:fld>
            <a:endParaRPr lang="fr-FR"/>
          </a:p>
        </p:txBody>
      </p:sp>
    </p:spTree>
    <p:extLst>
      <p:ext uri="{BB962C8B-B14F-4D97-AF65-F5344CB8AC3E}">
        <p14:creationId xmlns:p14="http://schemas.microsoft.com/office/powerpoint/2010/main" val="23945977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0" y="274639"/>
            <a:ext cx="222885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95305" y="274639"/>
            <a:ext cx="653415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BF7B2F4E-7D54-4BCD-951E-57654477D314}" type="slidenum">
              <a:rPr lang="fr-FR"/>
              <a:pPr/>
              <a:t>‹N°›</a:t>
            </a:fld>
            <a:endParaRPr lang="fr-FR"/>
          </a:p>
        </p:txBody>
      </p:sp>
    </p:spTree>
    <p:extLst>
      <p:ext uri="{BB962C8B-B14F-4D97-AF65-F5344CB8AC3E}">
        <p14:creationId xmlns:p14="http://schemas.microsoft.com/office/powerpoint/2010/main" val="9940608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40"/>
            <a:ext cx="84201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45DDCB5-EC23-4AA3-B3FE-ABC87E7CCC6E}" type="datetimeFigureOut">
              <a:rPr lang="fr-FR" smtClean="0"/>
              <a:t>17/06/2013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611882-24D1-4DB6-9A01-35C9FED89AAA}" type="slidenum">
              <a:rPr lang="fr-FR" smtClean="0"/>
              <a:t>‹N°›</a:t>
            </a:fld>
            <a:endParaRPr lang="fr-FR"/>
          </a:p>
        </p:txBody>
      </p:sp>
    </p:spTree>
    <p:extLst>
      <p:ext uri="{BB962C8B-B14F-4D97-AF65-F5344CB8AC3E}">
        <p14:creationId xmlns:p14="http://schemas.microsoft.com/office/powerpoint/2010/main" val="3282342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45DDCB5-EC23-4AA3-B3FE-ABC87E7CCC6E}" type="datetimeFigureOut">
              <a:rPr lang="fr-FR" smtClean="0"/>
              <a:t>17/06/2013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611882-24D1-4DB6-9A01-35C9FED89AAA}" type="slidenum">
              <a:rPr lang="fr-FR" smtClean="0"/>
              <a:t>‹N°›</a:t>
            </a:fld>
            <a:endParaRPr lang="fr-FR"/>
          </a:p>
        </p:txBody>
      </p:sp>
    </p:spTree>
    <p:extLst>
      <p:ext uri="{BB962C8B-B14F-4D97-AF65-F5344CB8AC3E}">
        <p14:creationId xmlns:p14="http://schemas.microsoft.com/office/powerpoint/2010/main" val="15405858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6" y="4406915"/>
            <a:ext cx="84201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45DDCB5-EC23-4AA3-B3FE-ABC87E7CCC6E}" type="datetimeFigureOut">
              <a:rPr lang="fr-FR" smtClean="0"/>
              <a:t>17/06/2013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611882-24D1-4DB6-9A01-35C9FED89AAA}" type="slidenum">
              <a:rPr lang="fr-FR" smtClean="0"/>
              <a:t>‹N°›</a:t>
            </a:fld>
            <a:endParaRPr lang="fr-FR"/>
          </a:p>
        </p:txBody>
      </p:sp>
    </p:spTree>
    <p:extLst>
      <p:ext uri="{BB962C8B-B14F-4D97-AF65-F5344CB8AC3E}">
        <p14:creationId xmlns:p14="http://schemas.microsoft.com/office/powerpoint/2010/main" val="24331621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536575"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448300"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45DDCB5-EC23-4AA3-B3FE-ABC87E7CCC6E}" type="datetimeFigureOut">
              <a:rPr lang="fr-FR" smtClean="0"/>
              <a:t>17/06/2013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611882-24D1-4DB6-9A01-35C9FED89AAA}" type="slidenum">
              <a:rPr lang="fr-FR" smtClean="0"/>
              <a:t>‹N°›</a:t>
            </a:fld>
            <a:endParaRPr lang="fr-FR"/>
          </a:p>
        </p:txBody>
      </p:sp>
    </p:spTree>
    <p:extLst>
      <p:ext uri="{BB962C8B-B14F-4D97-AF65-F5344CB8AC3E}">
        <p14:creationId xmlns:p14="http://schemas.microsoft.com/office/powerpoint/2010/main" val="188782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02"/>
            <a:ext cx="84201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46FFA9D8-6880-4601-90D7-EEDF6E59FF9F}" type="slidenum">
              <a:rPr lang="fr-FR"/>
              <a:pPr/>
              <a:t>‹N°›</a:t>
            </a:fld>
            <a:endParaRPr lang="fr-FR"/>
          </a:p>
        </p:txBody>
      </p:sp>
    </p:spTree>
    <p:extLst>
      <p:ext uri="{BB962C8B-B14F-4D97-AF65-F5344CB8AC3E}">
        <p14:creationId xmlns:p14="http://schemas.microsoft.com/office/powerpoint/2010/main" val="17257385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45DDCB5-EC23-4AA3-B3FE-ABC87E7CCC6E}" type="datetimeFigureOut">
              <a:rPr lang="fr-FR" smtClean="0"/>
              <a:t>17/06/2013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3611882-24D1-4DB6-9A01-35C9FED89AAA}" type="slidenum">
              <a:rPr lang="fr-FR" smtClean="0"/>
              <a:t>‹N°›</a:t>
            </a:fld>
            <a:endParaRPr lang="fr-FR"/>
          </a:p>
        </p:txBody>
      </p:sp>
    </p:spTree>
    <p:extLst>
      <p:ext uri="{BB962C8B-B14F-4D97-AF65-F5344CB8AC3E}">
        <p14:creationId xmlns:p14="http://schemas.microsoft.com/office/powerpoint/2010/main" val="13493013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45DDCB5-EC23-4AA3-B3FE-ABC87E7CCC6E}" type="datetimeFigureOut">
              <a:rPr lang="fr-FR" smtClean="0"/>
              <a:t>17/06/2013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3611882-24D1-4DB6-9A01-35C9FED89AAA}" type="slidenum">
              <a:rPr lang="fr-FR" smtClean="0"/>
              <a:t>‹N°›</a:t>
            </a:fld>
            <a:endParaRPr lang="fr-FR"/>
          </a:p>
        </p:txBody>
      </p:sp>
    </p:spTree>
    <p:extLst>
      <p:ext uri="{BB962C8B-B14F-4D97-AF65-F5344CB8AC3E}">
        <p14:creationId xmlns:p14="http://schemas.microsoft.com/office/powerpoint/2010/main" val="18782074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45DDCB5-EC23-4AA3-B3FE-ABC87E7CCC6E}" type="datetimeFigureOut">
              <a:rPr lang="fr-FR" smtClean="0"/>
              <a:t>17/06/2013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3611882-24D1-4DB6-9A01-35C9FED89AAA}" type="slidenum">
              <a:rPr lang="fr-FR" smtClean="0"/>
              <a:t>‹N°›</a:t>
            </a:fld>
            <a:endParaRPr lang="fr-FR"/>
          </a:p>
        </p:txBody>
      </p:sp>
    </p:spTree>
    <p:extLst>
      <p:ext uri="{BB962C8B-B14F-4D97-AF65-F5344CB8AC3E}">
        <p14:creationId xmlns:p14="http://schemas.microsoft.com/office/powerpoint/2010/main" val="7164622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006"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45DDCB5-EC23-4AA3-B3FE-ABC87E7CCC6E}" type="datetimeFigureOut">
              <a:rPr lang="fr-FR" smtClean="0"/>
              <a:t>17/06/2013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611882-24D1-4DB6-9A01-35C9FED89AAA}" type="slidenum">
              <a:rPr lang="fr-FR" smtClean="0"/>
              <a:t>‹N°›</a:t>
            </a:fld>
            <a:endParaRPr lang="fr-FR"/>
          </a:p>
        </p:txBody>
      </p:sp>
    </p:spTree>
    <p:extLst>
      <p:ext uri="{BB962C8B-B14F-4D97-AF65-F5344CB8AC3E}">
        <p14:creationId xmlns:p14="http://schemas.microsoft.com/office/powerpoint/2010/main" val="704536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645" y="4800600"/>
            <a:ext cx="59436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45DDCB5-EC23-4AA3-B3FE-ABC87E7CCC6E}" type="datetimeFigureOut">
              <a:rPr lang="fr-FR" smtClean="0"/>
              <a:t>17/06/2013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611882-24D1-4DB6-9A01-35C9FED89AAA}" type="slidenum">
              <a:rPr lang="fr-FR" smtClean="0"/>
              <a:t>‹N°›</a:t>
            </a:fld>
            <a:endParaRPr lang="fr-FR"/>
          </a:p>
        </p:txBody>
      </p:sp>
    </p:spTree>
    <p:extLst>
      <p:ext uri="{BB962C8B-B14F-4D97-AF65-F5344CB8AC3E}">
        <p14:creationId xmlns:p14="http://schemas.microsoft.com/office/powerpoint/2010/main" val="34511738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45DDCB5-EC23-4AA3-B3FE-ABC87E7CCC6E}" type="datetimeFigureOut">
              <a:rPr lang="fr-FR" smtClean="0"/>
              <a:t>17/06/2013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611882-24D1-4DB6-9A01-35C9FED89AAA}" type="slidenum">
              <a:rPr lang="fr-FR" smtClean="0"/>
              <a:t>‹N°›</a:t>
            </a:fld>
            <a:endParaRPr lang="fr-FR"/>
          </a:p>
        </p:txBody>
      </p:sp>
    </p:spTree>
    <p:extLst>
      <p:ext uri="{BB962C8B-B14F-4D97-AF65-F5344CB8AC3E}">
        <p14:creationId xmlns:p14="http://schemas.microsoft.com/office/powerpoint/2010/main" val="41323250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80337" y="274639"/>
            <a:ext cx="2414588"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536578" y="274639"/>
            <a:ext cx="7078663"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45DDCB5-EC23-4AA3-B3FE-ABC87E7CCC6E}" type="datetimeFigureOut">
              <a:rPr lang="fr-FR" smtClean="0"/>
              <a:t>17/06/2013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611882-24D1-4DB6-9A01-35C9FED89AAA}" type="slidenum">
              <a:rPr lang="fr-FR" smtClean="0"/>
              <a:t>‹N°›</a:t>
            </a:fld>
            <a:endParaRPr lang="fr-FR"/>
          </a:p>
        </p:txBody>
      </p:sp>
    </p:spTree>
    <p:extLst>
      <p:ext uri="{BB962C8B-B14F-4D97-AF65-F5344CB8AC3E}">
        <p14:creationId xmlns:p14="http://schemas.microsoft.com/office/powerpoint/2010/main" val="1811863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350838" y="1484313"/>
            <a:ext cx="4419600" cy="2736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922838" y="1484313"/>
            <a:ext cx="4421187" cy="2736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9241A0EA-EB03-47A6-B8D0-EB0666646E9B}" type="slidenum">
              <a:rPr lang="fr-FR"/>
              <a:pPr/>
              <a:t>‹N°›</a:t>
            </a:fld>
            <a:endParaRPr lang="fr-FR"/>
          </a:p>
        </p:txBody>
      </p:sp>
    </p:spTree>
    <p:extLst>
      <p:ext uri="{BB962C8B-B14F-4D97-AF65-F5344CB8AC3E}">
        <p14:creationId xmlns:p14="http://schemas.microsoft.com/office/powerpoint/2010/main" val="1230834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377"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5032377"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FBB29DEB-5141-4367-9F9E-75FD637253B0}" type="slidenum">
              <a:rPr lang="fr-FR"/>
              <a:pPr/>
              <a:t>‹N°›</a:t>
            </a:fld>
            <a:endParaRPr lang="fr-FR"/>
          </a:p>
        </p:txBody>
      </p:sp>
    </p:spTree>
    <p:extLst>
      <p:ext uri="{BB962C8B-B14F-4D97-AF65-F5344CB8AC3E}">
        <p14:creationId xmlns:p14="http://schemas.microsoft.com/office/powerpoint/2010/main" val="890939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833999C6-6342-44CC-A77B-92E5C6217FE9}" type="slidenum">
              <a:rPr lang="fr-FR"/>
              <a:pPr/>
              <a:t>‹N°›</a:t>
            </a:fld>
            <a:endParaRPr lang="fr-FR"/>
          </a:p>
        </p:txBody>
      </p:sp>
    </p:spTree>
    <p:extLst>
      <p:ext uri="{BB962C8B-B14F-4D97-AF65-F5344CB8AC3E}">
        <p14:creationId xmlns:p14="http://schemas.microsoft.com/office/powerpoint/2010/main" val="34679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1353" y="0"/>
            <a:ext cx="1784648" cy="755144"/>
          </a:xfrm>
          <a:prstGeom prst="rect">
            <a:avLst/>
          </a:prstGeom>
        </p:spPr>
      </p:pic>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9201472" y="6525346"/>
            <a:ext cx="648072" cy="268139"/>
          </a:xfrm>
        </p:spPr>
        <p:txBody>
          <a:bodyPr/>
          <a:lstStyle>
            <a:lvl1pPr>
              <a:defRPr sz="1000">
                <a:latin typeface="Helvetica" pitchFamily="34" charset="0"/>
              </a:defRPr>
            </a:lvl1pPr>
          </a:lstStyle>
          <a:p>
            <a:fld id="{8DB15611-3EB5-4A9B-9A04-D08D95F5E4BF}" type="slidenum">
              <a:rPr lang="fr-FR" smtClean="0"/>
              <a:pPr/>
              <a:t>‹N°›</a:t>
            </a:fld>
            <a:endParaRPr lang="fr-FR" dirty="0"/>
          </a:p>
        </p:txBody>
      </p:sp>
    </p:spTree>
    <p:extLst>
      <p:ext uri="{BB962C8B-B14F-4D97-AF65-F5344CB8AC3E}">
        <p14:creationId xmlns:p14="http://schemas.microsoft.com/office/powerpoint/2010/main" val="330241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138"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B73D837B-0B5A-4FA9-B62B-F1FF866DF647}" type="slidenum">
              <a:rPr lang="fr-FR"/>
              <a:pPr/>
              <a:t>‹N°›</a:t>
            </a:fld>
            <a:endParaRPr lang="fr-FR"/>
          </a:p>
        </p:txBody>
      </p:sp>
    </p:spTree>
    <p:extLst>
      <p:ext uri="{BB962C8B-B14F-4D97-AF65-F5344CB8AC3E}">
        <p14:creationId xmlns:p14="http://schemas.microsoft.com/office/powerpoint/2010/main" val="2378702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F7122251-9538-478B-9458-C4B4FF265562}" type="slidenum">
              <a:rPr lang="fr-FR"/>
              <a:pPr/>
              <a:t>‹N°›</a:t>
            </a:fld>
            <a:endParaRPr lang="fr-FR"/>
          </a:p>
        </p:txBody>
      </p:sp>
    </p:spTree>
    <p:extLst>
      <p:ext uri="{BB962C8B-B14F-4D97-AF65-F5344CB8AC3E}">
        <p14:creationId xmlns:p14="http://schemas.microsoft.com/office/powerpoint/2010/main" val="3233357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userDrawn="1"/>
        </p:nvSpPr>
        <p:spPr bwMode="auto">
          <a:xfrm>
            <a:off x="0" y="0"/>
            <a:ext cx="9906000" cy="838200"/>
          </a:xfrm>
          <a:prstGeom prst="rect">
            <a:avLst/>
          </a:prstGeom>
          <a:gradFill rotWithShape="0">
            <a:gsLst>
              <a:gs pos="0">
                <a:srgbClr val="3333FF"/>
              </a:gs>
              <a:gs pos="100000">
                <a:srgbClr val="3333FF">
                  <a:gamma/>
                  <a:tint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36" name="Rectangle 12"/>
          <p:cNvSpPr>
            <a:spLocks noChangeArrowheads="1"/>
          </p:cNvSpPr>
          <p:nvPr userDrawn="1"/>
        </p:nvSpPr>
        <p:spPr bwMode="auto">
          <a:xfrm>
            <a:off x="1" y="0"/>
            <a:ext cx="1497013" cy="9080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27" name="Rectangle 3"/>
          <p:cNvSpPr>
            <a:spLocks noGrp="1" noChangeArrowheads="1"/>
          </p:cNvSpPr>
          <p:nvPr>
            <p:ph type="body" idx="1"/>
          </p:nvPr>
        </p:nvSpPr>
        <p:spPr bwMode="auto">
          <a:xfrm>
            <a:off x="350839" y="1484313"/>
            <a:ext cx="8993187"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69" tIns="47884" rIns="95769" bIns="47884" numCol="1" anchor="t" anchorCtr="0" compatLnSpc="1">
            <a:prstTxWarp prst="textNoShape">
              <a:avLst/>
            </a:prstTxWarp>
          </a:bodyPr>
          <a:lstStyle/>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69" tIns="47884" rIns="95769" bIns="47884" numCol="1" anchor="t" anchorCtr="0" compatLnSpc="1">
            <a:prstTxWarp prst="textNoShape">
              <a:avLst/>
            </a:prstTxWarp>
          </a:bodyPr>
          <a:lstStyle>
            <a:lvl1pPr defTabSz="957263">
              <a:defRPr sz="1500"/>
            </a:lvl1pPr>
          </a:lstStyle>
          <a:p>
            <a:endParaRPr lang="fr-F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69" tIns="47884" rIns="95769" bIns="47884" numCol="1" anchor="t" anchorCtr="0" compatLnSpc="1">
            <a:prstTxWarp prst="textNoShape">
              <a:avLst/>
            </a:prstTxWarp>
          </a:bodyPr>
          <a:lstStyle>
            <a:lvl1pPr algn="ctr" defTabSz="957263">
              <a:defRPr sz="1500"/>
            </a:lvl1pPr>
          </a:lstStyle>
          <a:p>
            <a:endParaRPr lang="fr-F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69" tIns="47884" rIns="95769" bIns="47884" numCol="1" anchor="t" anchorCtr="0" compatLnSpc="1">
            <a:prstTxWarp prst="textNoShape">
              <a:avLst/>
            </a:prstTxWarp>
          </a:bodyPr>
          <a:lstStyle>
            <a:lvl1pPr algn="r" defTabSz="957263">
              <a:defRPr sz="1500"/>
            </a:lvl1pPr>
          </a:lstStyle>
          <a:p>
            <a:fld id="{2CB4D985-F9CC-4C23-B54C-5025F0DA2C68}" type="slidenum">
              <a:rPr lang="fr-FR"/>
              <a:pPr/>
              <a:t>‹N°›</a:t>
            </a:fld>
            <a:endParaRPr lang="fr-FR"/>
          </a:p>
        </p:txBody>
      </p:sp>
      <p:sp>
        <p:nvSpPr>
          <p:cNvPr id="1032" name="Line 8"/>
          <p:cNvSpPr>
            <a:spLocks noChangeShapeType="1"/>
          </p:cNvSpPr>
          <p:nvPr userDrawn="1"/>
        </p:nvSpPr>
        <p:spPr bwMode="auto">
          <a:xfrm>
            <a:off x="0" y="765175"/>
            <a:ext cx="9906000"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33" name="Text Box 9"/>
          <p:cNvSpPr txBox="1">
            <a:spLocks noChangeArrowheads="1"/>
          </p:cNvSpPr>
          <p:nvPr/>
        </p:nvSpPr>
        <p:spPr bwMode="auto">
          <a:xfrm>
            <a:off x="0" y="1844675"/>
            <a:ext cx="9906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514" tIns="51757" rIns="103514" bIns="51757" anchor="ctr"/>
          <a:lstStyle>
            <a:lvl1pPr defTabSz="930275">
              <a:defRPr>
                <a:solidFill>
                  <a:schemeClr val="tx1"/>
                </a:solidFill>
                <a:latin typeface="Arial" charset="0"/>
              </a:defRPr>
            </a:lvl1pPr>
            <a:lvl2pPr marL="465138" defTabSz="930275">
              <a:defRPr>
                <a:solidFill>
                  <a:schemeClr val="tx1"/>
                </a:solidFill>
                <a:latin typeface="Arial" charset="0"/>
              </a:defRPr>
            </a:lvl2pPr>
            <a:lvl3pPr marL="930275" defTabSz="930275">
              <a:defRPr>
                <a:solidFill>
                  <a:schemeClr val="tx1"/>
                </a:solidFill>
                <a:latin typeface="Arial" charset="0"/>
              </a:defRPr>
            </a:lvl3pPr>
            <a:lvl4pPr marL="1397000" defTabSz="930275">
              <a:defRPr>
                <a:solidFill>
                  <a:schemeClr val="tx1"/>
                </a:solidFill>
                <a:latin typeface="Arial" charset="0"/>
              </a:defRPr>
            </a:lvl4pPr>
            <a:lvl5pPr marL="1860550" defTabSz="930275">
              <a:defRPr>
                <a:solidFill>
                  <a:schemeClr val="tx1"/>
                </a:solidFill>
                <a:latin typeface="Arial" charset="0"/>
              </a:defRPr>
            </a:lvl5pPr>
            <a:lvl6pPr marL="2317750" defTabSz="930275" fontAlgn="base">
              <a:spcBef>
                <a:spcPct val="0"/>
              </a:spcBef>
              <a:spcAft>
                <a:spcPct val="0"/>
              </a:spcAft>
              <a:defRPr>
                <a:solidFill>
                  <a:schemeClr val="tx1"/>
                </a:solidFill>
                <a:latin typeface="Arial" charset="0"/>
              </a:defRPr>
            </a:lvl6pPr>
            <a:lvl7pPr marL="2774950" defTabSz="930275" fontAlgn="base">
              <a:spcBef>
                <a:spcPct val="0"/>
              </a:spcBef>
              <a:spcAft>
                <a:spcPct val="0"/>
              </a:spcAft>
              <a:defRPr>
                <a:solidFill>
                  <a:schemeClr val="tx1"/>
                </a:solidFill>
                <a:latin typeface="Arial" charset="0"/>
              </a:defRPr>
            </a:lvl7pPr>
            <a:lvl8pPr marL="3232150" defTabSz="930275" fontAlgn="base">
              <a:spcBef>
                <a:spcPct val="0"/>
              </a:spcBef>
              <a:spcAft>
                <a:spcPct val="0"/>
              </a:spcAft>
              <a:defRPr>
                <a:solidFill>
                  <a:schemeClr val="tx1"/>
                </a:solidFill>
                <a:latin typeface="Arial" charset="0"/>
              </a:defRPr>
            </a:lvl8pPr>
            <a:lvl9pPr marL="3689350" defTabSz="930275" fontAlgn="base">
              <a:spcBef>
                <a:spcPct val="0"/>
              </a:spcBef>
              <a:spcAft>
                <a:spcPct val="0"/>
              </a:spcAft>
              <a:defRPr>
                <a:solidFill>
                  <a:schemeClr val="tx1"/>
                </a:solidFill>
                <a:latin typeface="Arial" charset="0"/>
              </a:defRPr>
            </a:lvl9pPr>
          </a:lstStyle>
          <a:p>
            <a:pPr eaLnBrk="0" hangingPunct="0"/>
            <a:endParaRPr lang="fr-FR" sz="1500">
              <a:latin typeface="Helvetica" pitchFamily="34" charset="0"/>
            </a:endParaRPr>
          </a:p>
        </p:txBody>
      </p:sp>
      <p:pic>
        <p:nvPicPr>
          <p:cNvPr id="1038" name="Picture 14"/>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1"/>
            <a:ext cx="138906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 id="2147483673" r:id="rId13"/>
    <p:sldLayoutId id="2147483674" r:id="rId14"/>
  </p:sldLayoutIdLst>
  <p:hf hdr="0" ftr="0" dt="0"/>
  <p:txStyles>
    <p:titleStyle>
      <a:lvl1pPr algn="ctr" defTabSz="957263" rtl="0" fontAlgn="base">
        <a:spcBef>
          <a:spcPct val="0"/>
        </a:spcBef>
        <a:spcAft>
          <a:spcPct val="0"/>
        </a:spcAft>
        <a:defRPr sz="4600">
          <a:solidFill>
            <a:schemeClr val="tx2"/>
          </a:solidFill>
          <a:latin typeface="+mj-lt"/>
          <a:ea typeface="+mj-ea"/>
          <a:cs typeface="+mj-cs"/>
        </a:defRPr>
      </a:lvl1pPr>
      <a:lvl2pPr algn="ctr" defTabSz="957263" rtl="0" fontAlgn="base">
        <a:spcBef>
          <a:spcPct val="0"/>
        </a:spcBef>
        <a:spcAft>
          <a:spcPct val="0"/>
        </a:spcAft>
        <a:defRPr sz="4600">
          <a:solidFill>
            <a:schemeClr val="tx2"/>
          </a:solidFill>
          <a:latin typeface="Arial" charset="0"/>
        </a:defRPr>
      </a:lvl2pPr>
      <a:lvl3pPr algn="ctr" defTabSz="957263" rtl="0" fontAlgn="base">
        <a:spcBef>
          <a:spcPct val="0"/>
        </a:spcBef>
        <a:spcAft>
          <a:spcPct val="0"/>
        </a:spcAft>
        <a:defRPr sz="4600">
          <a:solidFill>
            <a:schemeClr val="tx2"/>
          </a:solidFill>
          <a:latin typeface="Arial" charset="0"/>
        </a:defRPr>
      </a:lvl3pPr>
      <a:lvl4pPr algn="ctr" defTabSz="957263" rtl="0" fontAlgn="base">
        <a:spcBef>
          <a:spcPct val="0"/>
        </a:spcBef>
        <a:spcAft>
          <a:spcPct val="0"/>
        </a:spcAft>
        <a:defRPr sz="4600">
          <a:solidFill>
            <a:schemeClr val="tx2"/>
          </a:solidFill>
          <a:latin typeface="Arial" charset="0"/>
        </a:defRPr>
      </a:lvl4pPr>
      <a:lvl5pPr algn="ctr" defTabSz="957263" rtl="0" fontAlgn="base">
        <a:spcBef>
          <a:spcPct val="0"/>
        </a:spcBef>
        <a:spcAft>
          <a:spcPct val="0"/>
        </a:spcAft>
        <a:defRPr sz="4600">
          <a:solidFill>
            <a:schemeClr val="tx2"/>
          </a:solidFill>
          <a:latin typeface="Arial" charset="0"/>
        </a:defRPr>
      </a:lvl5pPr>
      <a:lvl6pPr marL="457200" algn="ctr" defTabSz="957263" rtl="0" fontAlgn="base">
        <a:spcBef>
          <a:spcPct val="0"/>
        </a:spcBef>
        <a:spcAft>
          <a:spcPct val="0"/>
        </a:spcAft>
        <a:defRPr sz="4600">
          <a:solidFill>
            <a:schemeClr val="tx2"/>
          </a:solidFill>
          <a:latin typeface="Arial" charset="0"/>
        </a:defRPr>
      </a:lvl6pPr>
      <a:lvl7pPr marL="914400" algn="ctr" defTabSz="957263" rtl="0" fontAlgn="base">
        <a:spcBef>
          <a:spcPct val="0"/>
        </a:spcBef>
        <a:spcAft>
          <a:spcPct val="0"/>
        </a:spcAft>
        <a:defRPr sz="4600">
          <a:solidFill>
            <a:schemeClr val="tx2"/>
          </a:solidFill>
          <a:latin typeface="Arial" charset="0"/>
        </a:defRPr>
      </a:lvl7pPr>
      <a:lvl8pPr marL="1371600" algn="ctr" defTabSz="957263" rtl="0" fontAlgn="base">
        <a:spcBef>
          <a:spcPct val="0"/>
        </a:spcBef>
        <a:spcAft>
          <a:spcPct val="0"/>
        </a:spcAft>
        <a:defRPr sz="4600">
          <a:solidFill>
            <a:schemeClr val="tx2"/>
          </a:solidFill>
          <a:latin typeface="Arial" charset="0"/>
        </a:defRPr>
      </a:lvl8pPr>
      <a:lvl9pPr marL="1828800" algn="ctr" defTabSz="957263" rtl="0" fontAlgn="base">
        <a:spcBef>
          <a:spcPct val="0"/>
        </a:spcBef>
        <a:spcAft>
          <a:spcPct val="0"/>
        </a:spcAft>
        <a:defRPr sz="4600">
          <a:solidFill>
            <a:schemeClr val="tx2"/>
          </a:solidFill>
          <a:latin typeface="Arial" charset="0"/>
        </a:defRPr>
      </a:lvl9pPr>
    </p:titleStyle>
    <p:bodyStyle>
      <a:lvl1pPr marL="358775" indent="-358775" algn="l" defTabSz="957263" rtl="0" fontAlgn="base">
        <a:spcBef>
          <a:spcPct val="20000"/>
        </a:spcBef>
        <a:spcAft>
          <a:spcPct val="0"/>
        </a:spcAft>
        <a:buChar char="•"/>
        <a:defRPr sz="3300">
          <a:solidFill>
            <a:schemeClr val="tx1"/>
          </a:solidFill>
          <a:latin typeface="+mn-lt"/>
          <a:ea typeface="+mn-ea"/>
          <a:cs typeface="+mn-cs"/>
        </a:defRPr>
      </a:lvl1pPr>
      <a:lvl2pPr marL="777875" indent="-298450" algn="l" defTabSz="957263" rtl="0" fontAlgn="base">
        <a:spcBef>
          <a:spcPct val="20000"/>
        </a:spcBef>
        <a:spcAft>
          <a:spcPct val="0"/>
        </a:spcAft>
        <a:buClr>
          <a:srgbClr val="33CCCC"/>
        </a:buClr>
        <a:buFont typeface="Wingdings" pitchFamily="2" charset="2"/>
        <a:buChar char="u"/>
        <a:defRPr sz="2000" b="1" u="sng">
          <a:solidFill>
            <a:srgbClr val="000066"/>
          </a:solidFill>
          <a:latin typeface="Helvetica" pitchFamily="34" charset="0"/>
        </a:defRPr>
      </a:lvl2pPr>
      <a:lvl3pPr marL="1196975" indent="-239713" algn="l" defTabSz="957263" rtl="0" fontAlgn="base">
        <a:spcBef>
          <a:spcPct val="20000"/>
        </a:spcBef>
        <a:spcAft>
          <a:spcPct val="0"/>
        </a:spcAft>
        <a:buClr>
          <a:srgbClr val="5F5F5F"/>
        </a:buClr>
        <a:buFont typeface="Wingdings" pitchFamily="2" charset="2"/>
        <a:buChar char="Ø"/>
        <a:defRPr sz="1900" b="1">
          <a:solidFill>
            <a:srgbClr val="000066"/>
          </a:solidFill>
          <a:latin typeface="Helvetica" pitchFamily="34" charset="0"/>
        </a:defRPr>
      </a:lvl3pPr>
      <a:lvl4pPr marL="1676400" indent="-239713" algn="l" defTabSz="957263" rtl="0" fontAlgn="base">
        <a:spcBef>
          <a:spcPct val="20000"/>
        </a:spcBef>
        <a:spcAft>
          <a:spcPct val="0"/>
        </a:spcAft>
        <a:buChar char="–"/>
        <a:defRPr sz="1900" b="1">
          <a:solidFill>
            <a:srgbClr val="000066"/>
          </a:solidFill>
          <a:latin typeface="Helvetica" pitchFamily="34" charset="0"/>
        </a:defRPr>
      </a:lvl4pPr>
      <a:lvl5pPr marL="2155825" indent="-239713" algn="l" defTabSz="957263" rtl="0" fontAlgn="base">
        <a:spcBef>
          <a:spcPct val="20000"/>
        </a:spcBef>
        <a:spcAft>
          <a:spcPct val="0"/>
        </a:spcAft>
        <a:buChar char="»"/>
        <a:defRPr sz="2100">
          <a:solidFill>
            <a:schemeClr val="tx1"/>
          </a:solidFill>
          <a:latin typeface="+mn-lt"/>
        </a:defRPr>
      </a:lvl5pPr>
      <a:lvl6pPr marL="2613025" indent="-239713" algn="l" defTabSz="957263" rtl="0" fontAlgn="base">
        <a:spcBef>
          <a:spcPct val="20000"/>
        </a:spcBef>
        <a:spcAft>
          <a:spcPct val="0"/>
        </a:spcAft>
        <a:buChar char="»"/>
        <a:defRPr sz="2100">
          <a:solidFill>
            <a:schemeClr val="tx1"/>
          </a:solidFill>
          <a:latin typeface="+mn-lt"/>
        </a:defRPr>
      </a:lvl6pPr>
      <a:lvl7pPr marL="3070225" indent="-239713" algn="l" defTabSz="957263" rtl="0" fontAlgn="base">
        <a:spcBef>
          <a:spcPct val="20000"/>
        </a:spcBef>
        <a:spcAft>
          <a:spcPct val="0"/>
        </a:spcAft>
        <a:buChar char="»"/>
        <a:defRPr sz="2100">
          <a:solidFill>
            <a:schemeClr val="tx1"/>
          </a:solidFill>
          <a:latin typeface="+mn-lt"/>
        </a:defRPr>
      </a:lvl7pPr>
      <a:lvl8pPr marL="3527425" indent="-239713" algn="l" defTabSz="957263" rtl="0" fontAlgn="base">
        <a:spcBef>
          <a:spcPct val="20000"/>
        </a:spcBef>
        <a:spcAft>
          <a:spcPct val="0"/>
        </a:spcAft>
        <a:buChar char="»"/>
        <a:defRPr sz="2100">
          <a:solidFill>
            <a:schemeClr val="tx1"/>
          </a:solidFill>
          <a:latin typeface="+mn-lt"/>
        </a:defRPr>
      </a:lvl8pPr>
      <a:lvl9pPr marL="3984625" indent="-239713" algn="l" defTabSz="957263" rtl="0" fontAlgn="base">
        <a:spcBef>
          <a:spcPct val="20000"/>
        </a:spcBef>
        <a:spcAft>
          <a:spcPct val="0"/>
        </a:spcAft>
        <a:buChar char="»"/>
        <a:defRPr sz="21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69" tIns="47884" rIns="95769" bIns="47884" numCol="1" anchor="ctr" anchorCtr="0" compatLnSpc="1">
            <a:prstTxWarp prst="textNoShape">
              <a:avLst/>
            </a:prstTxWarp>
          </a:bodyPr>
          <a:lstStyle/>
          <a:p>
            <a:pPr lvl="0"/>
            <a:endParaRPr lang="fr-FR" smtClean="0"/>
          </a:p>
        </p:txBody>
      </p:sp>
      <p:sp>
        <p:nvSpPr>
          <p:cNvPr id="12291" name="Rectangle 3"/>
          <p:cNvSpPr>
            <a:spLocks noGrp="1" noChangeArrowheads="1"/>
          </p:cNvSpPr>
          <p:nvPr>
            <p:ph type="body" idx="1"/>
          </p:nvPr>
        </p:nvSpPr>
        <p:spPr bwMode="auto">
          <a:xfrm>
            <a:off x="495300" y="1600204"/>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69" tIns="47884" rIns="95769" bIns="47884"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2292"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69" tIns="47884" rIns="95769" bIns="47884" numCol="1" anchor="t" anchorCtr="0" compatLnSpc="1">
            <a:prstTxWarp prst="textNoShape">
              <a:avLst/>
            </a:prstTxWarp>
          </a:bodyPr>
          <a:lstStyle>
            <a:lvl1pPr defTabSz="957263">
              <a:defRPr sz="1500"/>
            </a:lvl1pPr>
          </a:lstStyle>
          <a:p>
            <a:endParaRPr lang="fr-FR"/>
          </a:p>
        </p:txBody>
      </p:sp>
      <p:sp>
        <p:nvSpPr>
          <p:cNvPr id="12293" name="Rectangle 5"/>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69" tIns="47884" rIns="95769" bIns="47884" numCol="1" anchor="t" anchorCtr="0" compatLnSpc="1">
            <a:prstTxWarp prst="textNoShape">
              <a:avLst/>
            </a:prstTxWarp>
          </a:bodyPr>
          <a:lstStyle>
            <a:lvl1pPr algn="ctr" defTabSz="957263">
              <a:defRPr sz="1500"/>
            </a:lvl1pPr>
          </a:lstStyle>
          <a:p>
            <a:endParaRPr lang="fr-FR"/>
          </a:p>
        </p:txBody>
      </p:sp>
      <p:sp>
        <p:nvSpPr>
          <p:cNvPr id="12294"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69" tIns="47884" rIns="95769" bIns="47884" numCol="1" anchor="t" anchorCtr="0" compatLnSpc="1">
            <a:prstTxWarp prst="textNoShape">
              <a:avLst/>
            </a:prstTxWarp>
          </a:bodyPr>
          <a:lstStyle>
            <a:lvl1pPr algn="r" defTabSz="957263">
              <a:defRPr sz="1500"/>
            </a:lvl1pPr>
          </a:lstStyle>
          <a:p>
            <a:fld id="{33B8B4F0-AE1C-467E-9F53-6FFEC955C4FA}" type="slidenum">
              <a:rPr lang="fr-FR"/>
              <a:pPr/>
              <a:t>‹N°›</a:t>
            </a:fld>
            <a:endParaRPr lang="fr-FR"/>
          </a:p>
        </p:txBody>
      </p:sp>
      <p:sp>
        <p:nvSpPr>
          <p:cNvPr id="12295" name="Rectangle 7"/>
          <p:cNvSpPr>
            <a:spLocks noChangeArrowheads="1"/>
          </p:cNvSpPr>
          <p:nvPr/>
        </p:nvSpPr>
        <p:spPr bwMode="auto">
          <a:xfrm>
            <a:off x="1598618" y="1"/>
            <a:ext cx="8086725"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69" tIns="47884" rIns="95769" bIns="47884" anchor="ctr"/>
          <a:lstStyle/>
          <a:p>
            <a:pPr algn="ctr" defTabSz="957263"/>
            <a:r>
              <a:rPr lang="fr-FR" sz="4600">
                <a:solidFill>
                  <a:schemeClr val="tx2"/>
                </a:solidFill>
              </a:rPr>
              <a:t>Cliquez pour donner un titre à la diapo</a:t>
            </a:r>
          </a:p>
        </p:txBody>
      </p:sp>
      <p:sp>
        <p:nvSpPr>
          <p:cNvPr id="12296" name="Rectangle 8"/>
          <p:cNvSpPr>
            <a:spLocks noChangeArrowheads="1"/>
          </p:cNvSpPr>
          <p:nvPr userDrawn="1"/>
        </p:nvSpPr>
        <p:spPr bwMode="auto">
          <a:xfrm>
            <a:off x="1598618" y="104776"/>
            <a:ext cx="8086725"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69" tIns="47884" rIns="95769" bIns="47884" anchor="ctr"/>
          <a:lstStyle/>
          <a:p>
            <a:pPr algn="ctr" defTabSz="957263"/>
            <a:endParaRPr lang="fr-FR" sz="4600">
              <a:solidFill>
                <a:schemeClr val="tx2"/>
              </a:solidFill>
            </a:endParaRPr>
          </a:p>
        </p:txBody>
      </p:sp>
      <p:sp>
        <p:nvSpPr>
          <p:cNvPr id="12297" name="Line 9"/>
          <p:cNvSpPr>
            <a:spLocks noChangeShapeType="1"/>
          </p:cNvSpPr>
          <p:nvPr userDrawn="1"/>
        </p:nvSpPr>
        <p:spPr bwMode="auto">
          <a:xfrm>
            <a:off x="1598618" y="614363"/>
            <a:ext cx="8086725"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pic>
        <p:nvPicPr>
          <p:cNvPr id="12298" name="Picture 10" descr="logo-11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84155" y="50800"/>
            <a:ext cx="1241425" cy="56356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57263" rtl="0" fontAlgn="base">
        <a:spcBef>
          <a:spcPct val="0"/>
        </a:spcBef>
        <a:spcAft>
          <a:spcPct val="0"/>
        </a:spcAft>
        <a:defRPr sz="4600">
          <a:solidFill>
            <a:schemeClr val="tx2"/>
          </a:solidFill>
          <a:latin typeface="+mj-lt"/>
          <a:ea typeface="+mj-ea"/>
          <a:cs typeface="+mj-cs"/>
        </a:defRPr>
      </a:lvl1pPr>
      <a:lvl2pPr algn="ctr" defTabSz="957263" rtl="0" fontAlgn="base">
        <a:spcBef>
          <a:spcPct val="0"/>
        </a:spcBef>
        <a:spcAft>
          <a:spcPct val="0"/>
        </a:spcAft>
        <a:defRPr sz="4600">
          <a:solidFill>
            <a:schemeClr val="tx2"/>
          </a:solidFill>
          <a:latin typeface="Arial" charset="0"/>
        </a:defRPr>
      </a:lvl2pPr>
      <a:lvl3pPr algn="ctr" defTabSz="957263" rtl="0" fontAlgn="base">
        <a:spcBef>
          <a:spcPct val="0"/>
        </a:spcBef>
        <a:spcAft>
          <a:spcPct val="0"/>
        </a:spcAft>
        <a:defRPr sz="4600">
          <a:solidFill>
            <a:schemeClr val="tx2"/>
          </a:solidFill>
          <a:latin typeface="Arial" charset="0"/>
        </a:defRPr>
      </a:lvl3pPr>
      <a:lvl4pPr algn="ctr" defTabSz="957263" rtl="0" fontAlgn="base">
        <a:spcBef>
          <a:spcPct val="0"/>
        </a:spcBef>
        <a:spcAft>
          <a:spcPct val="0"/>
        </a:spcAft>
        <a:defRPr sz="4600">
          <a:solidFill>
            <a:schemeClr val="tx2"/>
          </a:solidFill>
          <a:latin typeface="Arial" charset="0"/>
        </a:defRPr>
      </a:lvl4pPr>
      <a:lvl5pPr algn="ctr" defTabSz="957263" rtl="0" fontAlgn="base">
        <a:spcBef>
          <a:spcPct val="0"/>
        </a:spcBef>
        <a:spcAft>
          <a:spcPct val="0"/>
        </a:spcAft>
        <a:defRPr sz="4600">
          <a:solidFill>
            <a:schemeClr val="tx2"/>
          </a:solidFill>
          <a:latin typeface="Arial" charset="0"/>
        </a:defRPr>
      </a:lvl5pPr>
      <a:lvl6pPr marL="457200" algn="ctr" defTabSz="957263" rtl="0" fontAlgn="base">
        <a:spcBef>
          <a:spcPct val="0"/>
        </a:spcBef>
        <a:spcAft>
          <a:spcPct val="0"/>
        </a:spcAft>
        <a:defRPr sz="4600">
          <a:solidFill>
            <a:schemeClr val="tx2"/>
          </a:solidFill>
          <a:latin typeface="Arial" charset="0"/>
        </a:defRPr>
      </a:lvl6pPr>
      <a:lvl7pPr marL="914400" algn="ctr" defTabSz="957263" rtl="0" fontAlgn="base">
        <a:spcBef>
          <a:spcPct val="0"/>
        </a:spcBef>
        <a:spcAft>
          <a:spcPct val="0"/>
        </a:spcAft>
        <a:defRPr sz="4600">
          <a:solidFill>
            <a:schemeClr val="tx2"/>
          </a:solidFill>
          <a:latin typeface="Arial" charset="0"/>
        </a:defRPr>
      </a:lvl7pPr>
      <a:lvl8pPr marL="1371600" algn="ctr" defTabSz="957263" rtl="0" fontAlgn="base">
        <a:spcBef>
          <a:spcPct val="0"/>
        </a:spcBef>
        <a:spcAft>
          <a:spcPct val="0"/>
        </a:spcAft>
        <a:defRPr sz="4600">
          <a:solidFill>
            <a:schemeClr val="tx2"/>
          </a:solidFill>
          <a:latin typeface="Arial" charset="0"/>
        </a:defRPr>
      </a:lvl8pPr>
      <a:lvl9pPr marL="1828800" algn="ctr" defTabSz="957263" rtl="0" fontAlgn="base">
        <a:spcBef>
          <a:spcPct val="0"/>
        </a:spcBef>
        <a:spcAft>
          <a:spcPct val="0"/>
        </a:spcAft>
        <a:defRPr sz="4600">
          <a:solidFill>
            <a:schemeClr val="tx2"/>
          </a:solidFill>
          <a:latin typeface="Arial" charset="0"/>
        </a:defRPr>
      </a:lvl9pPr>
    </p:titleStyle>
    <p:bodyStyle>
      <a:lvl1pPr marL="358775" indent="-358775" algn="l" defTabSz="957263" rtl="0" fontAlgn="base">
        <a:spcBef>
          <a:spcPct val="20000"/>
        </a:spcBef>
        <a:spcAft>
          <a:spcPct val="0"/>
        </a:spcAft>
        <a:buChar char="•"/>
        <a:defRPr sz="3300">
          <a:solidFill>
            <a:schemeClr val="tx1"/>
          </a:solidFill>
          <a:latin typeface="+mn-lt"/>
          <a:ea typeface="+mn-ea"/>
          <a:cs typeface="+mn-cs"/>
        </a:defRPr>
      </a:lvl1pPr>
      <a:lvl2pPr marL="777875" indent="-298450" algn="l" defTabSz="957263" rtl="0" fontAlgn="base">
        <a:spcBef>
          <a:spcPct val="20000"/>
        </a:spcBef>
        <a:spcAft>
          <a:spcPct val="0"/>
        </a:spcAft>
        <a:buChar char="–"/>
        <a:defRPr sz="2900">
          <a:solidFill>
            <a:schemeClr val="tx1"/>
          </a:solidFill>
          <a:latin typeface="+mn-lt"/>
        </a:defRPr>
      </a:lvl2pPr>
      <a:lvl3pPr marL="1196975" indent="-239713" algn="l" defTabSz="957263" rtl="0" fontAlgn="base">
        <a:spcBef>
          <a:spcPct val="20000"/>
        </a:spcBef>
        <a:spcAft>
          <a:spcPct val="0"/>
        </a:spcAft>
        <a:buChar char="•"/>
        <a:defRPr sz="2500">
          <a:solidFill>
            <a:schemeClr val="tx1"/>
          </a:solidFill>
          <a:latin typeface="+mn-lt"/>
        </a:defRPr>
      </a:lvl3pPr>
      <a:lvl4pPr marL="1676400" indent="-239713" algn="l" defTabSz="957263" rtl="0" fontAlgn="base">
        <a:spcBef>
          <a:spcPct val="20000"/>
        </a:spcBef>
        <a:spcAft>
          <a:spcPct val="0"/>
        </a:spcAft>
        <a:buChar char="–"/>
        <a:defRPr sz="2100">
          <a:solidFill>
            <a:schemeClr val="tx1"/>
          </a:solidFill>
          <a:latin typeface="+mn-lt"/>
        </a:defRPr>
      </a:lvl4pPr>
      <a:lvl5pPr marL="2155825" indent="-239713" algn="l" defTabSz="957263" rtl="0" fontAlgn="base">
        <a:spcBef>
          <a:spcPct val="20000"/>
        </a:spcBef>
        <a:spcAft>
          <a:spcPct val="0"/>
        </a:spcAft>
        <a:buChar char="»"/>
        <a:defRPr sz="2100">
          <a:solidFill>
            <a:schemeClr val="tx1"/>
          </a:solidFill>
          <a:latin typeface="+mn-lt"/>
        </a:defRPr>
      </a:lvl5pPr>
      <a:lvl6pPr marL="2613025" indent="-239713" algn="l" defTabSz="957263" rtl="0" fontAlgn="base">
        <a:spcBef>
          <a:spcPct val="20000"/>
        </a:spcBef>
        <a:spcAft>
          <a:spcPct val="0"/>
        </a:spcAft>
        <a:buChar char="»"/>
        <a:defRPr sz="2100">
          <a:solidFill>
            <a:schemeClr val="tx1"/>
          </a:solidFill>
          <a:latin typeface="+mn-lt"/>
        </a:defRPr>
      </a:lvl6pPr>
      <a:lvl7pPr marL="3070225" indent="-239713" algn="l" defTabSz="957263" rtl="0" fontAlgn="base">
        <a:spcBef>
          <a:spcPct val="20000"/>
        </a:spcBef>
        <a:spcAft>
          <a:spcPct val="0"/>
        </a:spcAft>
        <a:buChar char="»"/>
        <a:defRPr sz="2100">
          <a:solidFill>
            <a:schemeClr val="tx1"/>
          </a:solidFill>
          <a:latin typeface="+mn-lt"/>
        </a:defRPr>
      </a:lvl7pPr>
      <a:lvl8pPr marL="3527425" indent="-239713" algn="l" defTabSz="957263" rtl="0" fontAlgn="base">
        <a:spcBef>
          <a:spcPct val="20000"/>
        </a:spcBef>
        <a:spcAft>
          <a:spcPct val="0"/>
        </a:spcAft>
        <a:buChar char="»"/>
        <a:defRPr sz="2100">
          <a:solidFill>
            <a:schemeClr val="tx1"/>
          </a:solidFill>
          <a:latin typeface="+mn-lt"/>
        </a:defRPr>
      </a:lvl8pPr>
      <a:lvl9pPr marL="3984625" indent="-239713" algn="l" defTabSz="957263" rtl="0" fontAlgn="base">
        <a:spcBef>
          <a:spcPct val="20000"/>
        </a:spcBef>
        <a:spcAft>
          <a:spcPct val="0"/>
        </a:spcAft>
        <a:buChar char="»"/>
        <a:defRPr sz="21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95300" y="635636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3384550" y="635636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099300" y="635636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4D985-F9CC-4C23-B54C-5025F0DA2C68}" type="slidenum">
              <a:rPr lang="fr-FR" smtClean="0"/>
              <a:pPr/>
              <a:t>‹N°›</a:t>
            </a:fld>
            <a:endParaRPr lang="fr-FR"/>
          </a:p>
        </p:txBody>
      </p:sp>
    </p:spTree>
    <p:extLst>
      <p:ext uri="{BB962C8B-B14F-4D97-AF65-F5344CB8AC3E}">
        <p14:creationId xmlns:p14="http://schemas.microsoft.com/office/powerpoint/2010/main" val="43517908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tmp"/><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23.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_soleil.bmp - IrfanView"/>
          <p:cNvPicPr>
            <a:picLocks noChangeAspect="1"/>
          </p:cNvPicPr>
          <p:nvPr/>
        </p:nvPicPr>
        <p:blipFill rotWithShape="1">
          <a:blip r:embed="rId2">
            <a:extLst>
              <a:ext uri="{28A0092B-C50C-407E-A947-70E740481C1C}">
                <a14:useLocalDpi xmlns:a14="http://schemas.microsoft.com/office/drawing/2010/main" val="0"/>
              </a:ext>
            </a:extLst>
          </a:blip>
          <a:srcRect l="646" t="51347" r="751" b="28243"/>
          <a:stretch/>
        </p:blipFill>
        <p:spPr>
          <a:xfrm>
            <a:off x="0" y="5137266"/>
            <a:ext cx="9906000" cy="1748118"/>
          </a:xfrm>
          <a:prstGeom prst="rect">
            <a:avLst/>
          </a:prstGeom>
        </p:spPr>
      </p:pic>
      <p:pic>
        <p:nvPicPr>
          <p:cNvPr id="4" name="Picture 6"/>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1524" t="7586" r="41" b="6429"/>
          <a:stretch/>
        </p:blipFill>
        <p:spPr bwMode="auto">
          <a:xfrm>
            <a:off x="919549" y="0"/>
            <a:ext cx="8084877" cy="5137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7"/>
          <p:cNvSpPr txBox="1">
            <a:spLocks noChangeArrowheads="1"/>
          </p:cNvSpPr>
          <p:nvPr/>
        </p:nvSpPr>
        <p:spPr bwMode="auto">
          <a:xfrm>
            <a:off x="2305064" y="4140053"/>
            <a:ext cx="5713039" cy="1036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957263">
              <a:defRPr>
                <a:solidFill>
                  <a:schemeClr val="tx1"/>
                </a:solidFill>
                <a:latin typeface="Arial" charset="0"/>
              </a:defRPr>
            </a:lvl1pPr>
            <a:lvl2pPr defTabSz="957263">
              <a:defRPr>
                <a:solidFill>
                  <a:schemeClr val="tx1"/>
                </a:solidFill>
                <a:latin typeface="Arial" charset="0"/>
              </a:defRPr>
            </a:lvl2pPr>
            <a:lvl3pPr defTabSz="957263">
              <a:defRPr>
                <a:solidFill>
                  <a:schemeClr val="tx1"/>
                </a:solidFill>
                <a:latin typeface="Arial" charset="0"/>
              </a:defRPr>
            </a:lvl3pPr>
            <a:lvl4pPr defTabSz="957263">
              <a:defRPr>
                <a:solidFill>
                  <a:schemeClr val="tx1"/>
                </a:solidFill>
                <a:latin typeface="Arial" charset="0"/>
              </a:defRPr>
            </a:lvl4pPr>
            <a:lvl5pPr defTabSz="957263">
              <a:defRPr>
                <a:solidFill>
                  <a:schemeClr val="tx1"/>
                </a:solidFill>
                <a:latin typeface="Arial" charset="0"/>
              </a:defRPr>
            </a:lvl5pPr>
            <a:lvl6pPr defTabSz="957263" fontAlgn="base">
              <a:spcBef>
                <a:spcPct val="0"/>
              </a:spcBef>
              <a:spcAft>
                <a:spcPct val="0"/>
              </a:spcAft>
              <a:defRPr>
                <a:solidFill>
                  <a:schemeClr val="tx1"/>
                </a:solidFill>
                <a:latin typeface="Arial" charset="0"/>
              </a:defRPr>
            </a:lvl6pPr>
            <a:lvl7pPr defTabSz="957263" fontAlgn="base">
              <a:spcBef>
                <a:spcPct val="0"/>
              </a:spcBef>
              <a:spcAft>
                <a:spcPct val="0"/>
              </a:spcAft>
              <a:defRPr>
                <a:solidFill>
                  <a:schemeClr val="tx1"/>
                </a:solidFill>
                <a:latin typeface="Arial" charset="0"/>
              </a:defRPr>
            </a:lvl7pPr>
            <a:lvl8pPr defTabSz="957263" fontAlgn="base">
              <a:spcBef>
                <a:spcPct val="0"/>
              </a:spcBef>
              <a:spcAft>
                <a:spcPct val="0"/>
              </a:spcAft>
              <a:defRPr>
                <a:solidFill>
                  <a:schemeClr val="tx1"/>
                </a:solidFill>
                <a:latin typeface="Arial" charset="0"/>
              </a:defRPr>
            </a:lvl8pPr>
            <a:lvl9pPr defTabSz="957263" fontAlgn="base">
              <a:spcBef>
                <a:spcPct val="0"/>
              </a:spcBef>
              <a:spcAft>
                <a:spcPct val="0"/>
              </a:spcAft>
              <a:defRPr>
                <a:solidFill>
                  <a:schemeClr val="tx1"/>
                </a:solidFill>
                <a:latin typeface="Arial" charset="0"/>
              </a:defRPr>
            </a:lvl9pPr>
          </a:lstStyle>
          <a:p>
            <a:pPr algn="ctr">
              <a:buClr>
                <a:srgbClr val="000000"/>
              </a:buClr>
              <a:buSzPct val="100000"/>
              <a:buFont typeface="Times New Roman" pitchFamily="18" charset="0"/>
              <a:buNone/>
            </a:pPr>
            <a:r>
              <a:rPr lang="fr-FR" sz="2400" b="1" dirty="0" smtClean="0">
                <a:solidFill>
                  <a:srgbClr val="000000"/>
                </a:solidFill>
                <a:latin typeface="Helvetica" pitchFamily="34" charset="0"/>
              </a:rPr>
              <a:t>Uppsala, </a:t>
            </a:r>
            <a:r>
              <a:rPr lang="fr-FR" sz="2400" b="1" dirty="0" err="1" smtClean="0">
                <a:solidFill>
                  <a:srgbClr val="000000"/>
                </a:solidFill>
                <a:latin typeface="Helvetica" pitchFamily="34" charset="0"/>
              </a:rPr>
              <a:t>June</a:t>
            </a:r>
            <a:r>
              <a:rPr lang="fr-FR" sz="2400" b="1" dirty="0" smtClean="0">
                <a:solidFill>
                  <a:srgbClr val="000000"/>
                </a:solidFill>
                <a:latin typeface="Helvetica" pitchFamily="34" charset="0"/>
              </a:rPr>
              <a:t> 17</a:t>
            </a:r>
            <a:r>
              <a:rPr lang="fr-FR" sz="2400" b="1" baseline="30000" dirty="0" smtClean="0">
                <a:solidFill>
                  <a:srgbClr val="000000"/>
                </a:solidFill>
                <a:latin typeface="Helvetica" pitchFamily="34" charset="0"/>
              </a:rPr>
              <a:t>th</a:t>
            </a:r>
            <a:r>
              <a:rPr lang="fr-FR" sz="2400" b="1" dirty="0" smtClean="0">
                <a:solidFill>
                  <a:srgbClr val="000000"/>
                </a:solidFill>
                <a:latin typeface="Helvetica" pitchFamily="34" charset="0"/>
              </a:rPr>
              <a:t> </a:t>
            </a:r>
            <a:r>
              <a:rPr lang="fr-FR" sz="2400" b="1" dirty="0">
                <a:solidFill>
                  <a:srgbClr val="000000"/>
                </a:solidFill>
                <a:latin typeface="Helvetica" pitchFamily="34" charset="0"/>
              </a:rPr>
              <a:t>- </a:t>
            </a:r>
            <a:r>
              <a:rPr lang="fr-FR" sz="2400" b="1" dirty="0" smtClean="0">
                <a:solidFill>
                  <a:srgbClr val="000000"/>
                </a:solidFill>
                <a:latin typeface="Helvetica" pitchFamily="34" charset="0"/>
              </a:rPr>
              <a:t>19</a:t>
            </a:r>
            <a:r>
              <a:rPr lang="fr-FR" sz="2400" b="1" baseline="30000" dirty="0" smtClean="0">
                <a:solidFill>
                  <a:srgbClr val="000000"/>
                </a:solidFill>
                <a:latin typeface="Helvetica" pitchFamily="34" charset="0"/>
              </a:rPr>
              <a:t>th</a:t>
            </a:r>
            <a:r>
              <a:rPr lang="fr-FR" sz="2400" b="1" dirty="0">
                <a:solidFill>
                  <a:srgbClr val="000000"/>
                </a:solidFill>
                <a:latin typeface="Helvetica" pitchFamily="34" charset="0"/>
              </a:rPr>
              <a:t>, </a:t>
            </a:r>
            <a:r>
              <a:rPr lang="fr-FR" sz="2400" b="1" dirty="0" smtClean="0">
                <a:solidFill>
                  <a:srgbClr val="000000"/>
                </a:solidFill>
                <a:latin typeface="Helvetica" pitchFamily="34" charset="0"/>
              </a:rPr>
              <a:t>2013</a:t>
            </a:r>
            <a:endParaRPr lang="fr-FR" sz="2400" b="1" dirty="0">
              <a:solidFill>
                <a:srgbClr val="000000"/>
              </a:solidFill>
              <a:latin typeface="Helvetica" pitchFamily="34" charset="0"/>
            </a:endParaRPr>
          </a:p>
          <a:p>
            <a:pPr algn="ctr">
              <a:buClr>
                <a:srgbClr val="000000"/>
              </a:buClr>
              <a:buSzPct val="100000"/>
              <a:buFont typeface="Times New Roman" pitchFamily="18" charset="0"/>
              <a:buNone/>
            </a:pPr>
            <a:endParaRPr lang="fr-FR" sz="2000" b="1" baseline="30000" dirty="0">
              <a:solidFill>
                <a:srgbClr val="000000"/>
              </a:solidFill>
              <a:latin typeface="Helvetica" pitchFamily="34" charset="0"/>
            </a:endParaRPr>
          </a:p>
          <a:p>
            <a:pPr algn="ctr">
              <a:buClr>
                <a:srgbClr val="000000"/>
              </a:buClr>
              <a:buSzPct val="100000"/>
              <a:buFont typeface="Times New Roman" pitchFamily="18" charset="0"/>
              <a:buNone/>
            </a:pPr>
            <a:r>
              <a:rPr lang="fr-FR" sz="2400" b="1" u="sng" baseline="30000" dirty="0" smtClean="0">
                <a:solidFill>
                  <a:srgbClr val="000000"/>
                </a:solidFill>
                <a:latin typeface="Helvetica" pitchFamily="34" charset="0"/>
              </a:rPr>
              <a:t>Massamba DIOP</a:t>
            </a:r>
            <a:r>
              <a:rPr lang="fr-FR" sz="2400" b="1" baseline="30000" dirty="0" smtClean="0">
                <a:solidFill>
                  <a:srgbClr val="000000"/>
                </a:solidFill>
                <a:latin typeface="Helvetica" pitchFamily="34" charset="0"/>
              </a:rPr>
              <a:t>, R. LOPES, P. MARCHAND, F. RIBEIRO</a:t>
            </a:r>
            <a:r>
              <a:rPr lang="fr-FR" sz="2400" b="1" dirty="0" smtClean="0">
                <a:solidFill>
                  <a:srgbClr val="000000"/>
                </a:solidFill>
                <a:latin typeface="Helvetica" pitchFamily="34" charset="0"/>
              </a:rPr>
              <a:t> </a:t>
            </a:r>
            <a:endParaRPr lang="fr-FR" sz="2400" b="1" baseline="30000" dirty="0">
              <a:solidFill>
                <a:srgbClr val="000000"/>
              </a:solidFill>
              <a:latin typeface="Helvetica" pitchFamily="34" charset="0"/>
            </a:endParaRPr>
          </a:p>
        </p:txBody>
      </p:sp>
      <p:sp>
        <p:nvSpPr>
          <p:cNvPr id="5" name="Titre 1"/>
          <p:cNvSpPr txBox="1">
            <a:spLocks/>
          </p:cNvSpPr>
          <p:nvPr/>
        </p:nvSpPr>
        <p:spPr>
          <a:xfrm>
            <a:off x="2513707" y="1124744"/>
            <a:ext cx="5295740" cy="2831346"/>
          </a:xfrm>
          <a:prstGeom prst="rect">
            <a:avLst/>
          </a:prstGeom>
          <a:solidFill>
            <a:schemeClr val="bg1">
              <a:alpha val="66000"/>
            </a:schemeClr>
          </a:solidFill>
          <a:ln w="63500" cmpd="dbl">
            <a:solidFill>
              <a:srgbClr val="FF0000"/>
            </a:solidFill>
          </a:ln>
        </p:spPr>
        <p:txBody>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ea typeface="WenQuanYi Zen Hei" charset="0"/>
                <a:cs typeface="WenQuanYi Zen Hei" charset="0"/>
              </a:defRPr>
            </a:lvl2pPr>
            <a:lvl3pPr marL="1143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ea typeface="WenQuanYi Zen Hei" charset="0"/>
                <a:cs typeface="WenQuanYi Zen Hei" charset="0"/>
              </a:defRPr>
            </a:lvl3pPr>
            <a:lvl4pPr marL="1600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ea typeface="WenQuanYi Zen Hei" charset="0"/>
                <a:cs typeface="WenQuanYi Zen Hei" charset="0"/>
              </a:defRPr>
            </a:lvl4pPr>
            <a:lvl5pPr marL="20574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ea typeface="WenQuanYi Zen Hei" charset="0"/>
                <a:cs typeface="WenQuanYi Zen Hei"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ea typeface="WenQuanYi Zen Hei" charset="0"/>
                <a:cs typeface="WenQuanYi Zen Hei"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ea typeface="WenQuanYi Zen Hei" charset="0"/>
                <a:cs typeface="WenQuanYi Zen Hei"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ea typeface="WenQuanYi Zen Hei" charset="0"/>
                <a:cs typeface="WenQuanYi Zen Hei"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ea typeface="WenQuanYi Zen Hei" charset="0"/>
                <a:cs typeface="WenQuanYi Zen Hei" charset="0"/>
              </a:defRPr>
            </a:lvl9pPr>
          </a:lstStyle>
          <a:p>
            <a:r>
              <a:rPr lang="en-US" dirty="0" smtClean="0">
                <a:solidFill>
                  <a:srgbClr val="0033CC"/>
                </a:solidFill>
                <a:latin typeface="Arial Black" pitchFamily="34" charset="0"/>
              </a:rPr>
              <a:t>D</a:t>
            </a:r>
            <a:r>
              <a:rPr lang="en-US" sz="4000" dirty="0" smtClean="0">
                <a:solidFill>
                  <a:srgbClr val="0033CC"/>
                </a:solidFill>
                <a:latin typeface="Arial Black" pitchFamily="34" charset="0"/>
              </a:rPr>
              <a:t>EVELOPMENTS OF </a:t>
            </a:r>
            <a:r>
              <a:rPr lang="en-US" dirty="0" smtClean="0">
                <a:solidFill>
                  <a:srgbClr val="0033CC"/>
                </a:solidFill>
                <a:latin typeface="Arial Black" pitchFamily="34" charset="0"/>
              </a:rPr>
              <a:t>H</a:t>
            </a:r>
            <a:r>
              <a:rPr lang="en-US" sz="4000" dirty="0" smtClean="0">
                <a:solidFill>
                  <a:srgbClr val="0033CC"/>
                </a:solidFill>
                <a:latin typeface="Arial Black" pitchFamily="34" charset="0"/>
              </a:rPr>
              <a:t>IGH </a:t>
            </a:r>
            <a:r>
              <a:rPr lang="en-US" dirty="0" smtClean="0">
                <a:solidFill>
                  <a:srgbClr val="0033CC"/>
                </a:solidFill>
                <a:latin typeface="Arial Black" pitchFamily="34" charset="0"/>
              </a:rPr>
              <a:t>P</a:t>
            </a:r>
            <a:r>
              <a:rPr lang="en-US" sz="4000" dirty="0" smtClean="0">
                <a:solidFill>
                  <a:srgbClr val="0033CC"/>
                </a:solidFill>
                <a:latin typeface="Arial Black" pitchFamily="34" charset="0"/>
              </a:rPr>
              <a:t>OWER </a:t>
            </a:r>
          </a:p>
          <a:p>
            <a:r>
              <a:rPr lang="en-US" dirty="0" smtClean="0">
                <a:solidFill>
                  <a:srgbClr val="0033CC"/>
                </a:solidFill>
                <a:latin typeface="Arial Black" pitchFamily="34" charset="0"/>
              </a:rPr>
              <a:t>CW </a:t>
            </a:r>
            <a:r>
              <a:rPr lang="en-US" dirty="0" smtClean="0">
                <a:solidFill>
                  <a:srgbClr val="0033CC"/>
                </a:solidFill>
                <a:latin typeface="Arial Black" pitchFamily="34" charset="0"/>
              </a:rPr>
              <a:t>SSAs</a:t>
            </a:r>
            <a:r>
              <a:rPr lang="en-US" sz="4000" dirty="0" smtClean="0">
                <a:solidFill>
                  <a:srgbClr val="0033CC"/>
                </a:solidFill>
                <a:latin typeface="Arial Black" pitchFamily="34" charset="0"/>
              </a:rPr>
              <a:t> at </a:t>
            </a:r>
            <a:r>
              <a:rPr lang="en-US" dirty="0" smtClean="0">
                <a:solidFill>
                  <a:srgbClr val="0033CC"/>
                </a:solidFill>
                <a:latin typeface="Arial Black" pitchFamily="34" charset="0"/>
              </a:rPr>
              <a:t>S</a:t>
            </a:r>
            <a:r>
              <a:rPr lang="en-US" sz="4000" dirty="0" smtClean="0">
                <a:solidFill>
                  <a:srgbClr val="0033CC"/>
                </a:solidFill>
                <a:latin typeface="Arial Black" pitchFamily="34" charset="0"/>
              </a:rPr>
              <a:t>OLEIL</a:t>
            </a:r>
            <a:endParaRPr lang="fr-FR" sz="4000" dirty="0">
              <a:solidFill>
                <a:srgbClr val="0033CC"/>
              </a:solidFill>
              <a:latin typeface="Arial Black" pitchFamily="34" charset="0"/>
            </a:endParaRPr>
          </a:p>
        </p:txBody>
      </p:sp>
      <p:sp>
        <p:nvSpPr>
          <p:cNvPr id="6" name="Text Box 7"/>
          <p:cNvSpPr txBox="1">
            <a:spLocks noChangeArrowheads="1"/>
          </p:cNvSpPr>
          <p:nvPr/>
        </p:nvSpPr>
        <p:spPr bwMode="auto">
          <a:xfrm>
            <a:off x="2353269" y="116632"/>
            <a:ext cx="5616623" cy="91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57263">
              <a:defRPr>
                <a:solidFill>
                  <a:schemeClr val="tx1"/>
                </a:solidFill>
                <a:latin typeface="Arial" charset="0"/>
              </a:defRPr>
            </a:lvl1pPr>
            <a:lvl2pPr defTabSz="957263">
              <a:defRPr>
                <a:solidFill>
                  <a:schemeClr val="tx1"/>
                </a:solidFill>
                <a:latin typeface="Arial" charset="0"/>
              </a:defRPr>
            </a:lvl2pPr>
            <a:lvl3pPr defTabSz="957263">
              <a:defRPr>
                <a:solidFill>
                  <a:schemeClr val="tx1"/>
                </a:solidFill>
                <a:latin typeface="Arial" charset="0"/>
              </a:defRPr>
            </a:lvl3pPr>
            <a:lvl4pPr defTabSz="957263">
              <a:defRPr>
                <a:solidFill>
                  <a:schemeClr val="tx1"/>
                </a:solidFill>
                <a:latin typeface="Arial" charset="0"/>
              </a:defRPr>
            </a:lvl4pPr>
            <a:lvl5pPr defTabSz="957263">
              <a:defRPr>
                <a:solidFill>
                  <a:schemeClr val="tx1"/>
                </a:solidFill>
                <a:latin typeface="Arial" charset="0"/>
              </a:defRPr>
            </a:lvl5pPr>
            <a:lvl6pPr defTabSz="957263" fontAlgn="base">
              <a:spcBef>
                <a:spcPct val="0"/>
              </a:spcBef>
              <a:spcAft>
                <a:spcPct val="0"/>
              </a:spcAft>
              <a:defRPr>
                <a:solidFill>
                  <a:schemeClr val="tx1"/>
                </a:solidFill>
                <a:latin typeface="Arial" charset="0"/>
              </a:defRPr>
            </a:lvl6pPr>
            <a:lvl7pPr defTabSz="957263" fontAlgn="base">
              <a:spcBef>
                <a:spcPct val="0"/>
              </a:spcBef>
              <a:spcAft>
                <a:spcPct val="0"/>
              </a:spcAft>
              <a:defRPr>
                <a:solidFill>
                  <a:schemeClr val="tx1"/>
                </a:solidFill>
                <a:latin typeface="Arial" charset="0"/>
              </a:defRPr>
            </a:lvl7pPr>
            <a:lvl8pPr defTabSz="957263" fontAlgn="base">
              <a:spcBef>
                <a:spcPct val="0"/>
              </a:spcBef>
              <a:spcAft>
                <a:spcPct val="0"/>
              </a:spcAft>
              <a:defRPr>
                <a:solidFill>
                  <a:schemeClr val="tx1"/>
                </a:solidFill>
                <a:latin typeface="Arial" charset="0"/>
              </a:defRPr>
            </a:lvl8pPr>
            <a:lvl9pPr defTabSz="957263" fontAlgn="base">
              <a:spcBef>
                <a:spcPct val="0"/>
              </a:spcBef>
              <a:spcAft>
                <a:spcPct val="0"/>
              </a:spcAft>
              <a:defRPr>
                <a:solidFill>
                  <a:schemeClr val="tx1"/>
                </a:solidFill>
                <a:latin typeface="Arial" charset="0"/>
              </a:defRPr>
            </a:lvl9pPr>
          </a:lstStyle>
          <a:p>
            <a:pPr algn="ctr">
              <a:buClr>
                <a:srgbClr val="000000"/>
              </a:buClr>
              <a:buSzPct val="100000"/>
              <a:buFont typeface="Times New Roman" pitchFamily="18" charset="0"/>
              <a:buNone/>
            </a:pPr>
            <a:r>
              <a:rPr lang="fr-FR" sz="2000" b="1"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TIARA Workshop on RF Power </a:t>
            </a:r>
            <a:r>
              <a:rPr lang="fr-FR" sz="2000" b="1" i="1" dirty="0" err="1" smtClean="0">
                <a:solidFill>
                  <a:srgbClr val="000000"/>
                </a:solidFill>
                <a:effectLst>
                  <a:outerShdw blurRad="38100" dist="38100" dir="2700000" algn="tl">
                    <a:srgbClr val="000000">
                      <a:alpha val="43137"/>
                    </a:srgbClr>
                  </a:outerShdw>
                </a:effectLst>
                <a:latin typeface="Arial" pitchFamily="34" charset="0"/>
                <a:cs typeface="Arial" pitchFamily="34" charset="0"/>
              </a:rPr>
              <a:t>Generation</a:t>
            </a:r>
            <a:r>
              <a:rPr lang="fr-FR" sz="2000" b="1" i="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 for </a:t>
            </a:r>
            <a:r>
              <a:rPr lang="fr-FR" sz="2000" b="1" i="1" dirty="0" err="1" smtClean="0">
                <a:solidFill>
                  <a:srgbClr val="000000"/>
                </a:solidFill>
                <a:effectLst>
                  <a:outerShdw blurRad="38100" dist="38100" dir="2700000" algn="tl">
                    <a:srgbClr val="000000">
                      <a:alpha val="43137"/>
                    </a:srgbClr>
                  </a:outerShdw>
                </a:effectLst>
                <a:latin typeface="Arial" pitchFamily="34" charset="0"/>
                <a:cs typeface="Arial" pitchFamily="34" charset="0"/>
              </a:rPr>
              <a:t>Accelerators</a:t>
            </a:r>
            <a:endParaRPr lang="fr-FR" sz="2000" b="1" i="1" dirty="0">
              <a:solidFill>
                <a:srgbClr val="000000"/>
              </a:solidFill>
              <a:effectLst>
                <a:outerShdw blurRad="38100" dist="38100" dir="2700000" algn="tl">
                  <a:srgbClr val="000000">
                    <a:alpha val="43137"/>
                  </a:srgbClr>
                </a:outerShdw>
              </a:effectLst>
              <a:latin typeface="Arial" pitchFamily="34" charset="0"/>
              <a:cs typeface="Arial" pitchFamily="34" charset="0"/>
            </a:endParaRPr>
          </a:p>
          <a:p>
            <a:pPr algn="ctr">
              <a:buClr>
                <a:srgbClr val="000000"/>
              </a:buClr>
              <a:buSzPct val="100000"/>
              <a:buFont typeface="Times New Roman" pitchFamily="18" charset="0"/>
              <a:buNone/>
            </a:pPr>
            <a:endParaRPr lang="fr-FR" sz="2000" b="1" i="1" baseline="30000"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300432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DB15611-3EB5-4A9B-9A04-D08D95F5E4BF}" type="slidenum">
              <a:rPr lang="fr-FR" smtClean="0"/>
              <a:pPr/>
              <a:t>10</a:t>
            </a:fld>
            <a:endParaRPr lang="fr-FR" dirty="0"/>
          </a:p>
        </p:txBody>
      </p:sp>
      <p:sp>
        <p:nvSpPr>
          <p:cNvPr id="3" name="Text Box 2"/>
          <p:cNvSpPr txBox="1">
            <a:spLocks noChangeArrowheads="1"/>
          </p:cNvSpPr>
          <p:nvPr/>
        </p:nvSpPr>
        <p:spPr bwMode="auto">
          <a:xfrm>
            <a:off x="963608" y="5879018"/>
            <a:ext cx="818568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1800" dirty="0">
                <a:solidFill>
                  <a:schemeClr val="accent2"/>
                </a:solidFill>
                <a:latin typeface="Helvetica" pitchFamily="34" charset="0"/>
                <a:cs typeface="Helvetica" pitchFamily="34" charset="0"/>
              </a:rPr>
              <a:t>Same principle as for the BO one, extended to 4 towers of 45 kW </a:t>
            </a:r>
          </a:p>
          <a:p>
            <a:pPr eaLnBrk="1" hangingPunct="1"/>
            <a:r>
              <a:rPr lang="en-US" sz="1800" dirty="0">
                <a:solidFill>
                  <a:schemeClr val="accent2"/>
                </a:solidFill>
                <a:latin typeface="Helvetica" pitchFamily="34" charset="0"/>
                <a:cs typeface="Helvetica" pitchFamily="34" charset="0"/>
                <a:sym typeface="Wingdings" pitchFamily="2" charset="2"/>
              </a:rPr>
              <a:t> 72</a:t>
            </a:r>
            <a:r>
              <a:rPr lang="fr-FR" sz="1800" dirty="0">
                <a:solidFill>
                  <a:schemeClr val="accent2"/>
                </a:solidFill>
                <a:latin typeface="Helvetica" pitchFamily="34" charset="0"/>
                <a:cs typeface="Helvetica" pitchFamily="34" charset="0"/>
                <a:sym typeface="Wingdings" pitchFamily="2" charset="2"/>
              </a:rPr>
              <a:t>6</a:t>
            </a:r>
            <a:r>
              <a:rPr lang="en-US" sz="1800" dirty="0">
                <a:solidFill>
                  <a:schemeClr val="accent2"/>
                </a:solidFill>
                <a:latin typeface="Helvetica" pitchFamily="34" charset="0"/>
                <a:cs typeface="Helvetica" pitchFamily="34" charset="0"/>
                <a:sym typeface="Wingdings" pitchFamily="2" charset="2"/>
              </a:rPr>
              <a:t> modules / amplifier </a:t>
            </a:r>
            <a:r>
              <a:rPr lang="en-US" sz="1800" i="1" dirty="0">
                <a:solidFill>
                  <a:schemeClr val="accent2"/>
                </a:solidFill>
                <a:latin typeface="Helvetica" pitchFamily="34" charset="0"/>
                <a:cs typeface="Helvetica" pitchFamily="34" charset="0"/>
                <a:sym typeface="Wingdings" pitchFamily="2" charset="2"/>
              </a:rPr>
              <a:t>x</a:t>
            </a:r>
            <a:r>
              <a:rPr lang="en-US" sz="1800" dirty="0">
                <a:solidFill>
                  <a:schemeClr val="accent2"/>
                </a:solidFill>
                <a:latin typeface="Helvetica" pitchFamily="34" charset="0"/>
                <a:cs typeface="Helvetica" pitchFamily="34" charset="0"/>
                <a:sym typeface="Wingdings" pitchFamily="2" charset="2"/>
              </a:rPr>
              <a:t> 4 cavities  16 towers &amp; ~ 3000 modules</a:t>
            </a:r>
            <a:endParaRPr lang="en-US" sz="1800" dirty="0">
              <a:solidFill>
                <a:schemeClr val="accent2"/>
              </a:solidFill>
              <a:latin typeface="Helvetica" pitchFamily="34" charset="0"/>
              <a:cs typeface="Helvetica"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t="3656"/>
          <a:stretch>
            <a:fillRect/>
          </a:stretch>
        </p:blipFill>
        <p:spPr bwMode="auto">
          <a:xfrm>
            <a:off x="1129904" y="1052736"/>
            <a:ext cx="8019388" cy="473233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2648744" y="116632"/>
            <a:ext cx="4392488" cy="52920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5769" tIns="47884" rIns="95769" bIns="47884"/>
          <a:lstStyle/>
          <a:p>
            <a:pPr algn="ctr" defTabSz="957263" eaLnBrk="0" hangingPunct="0">
              <a:buFont typeface="Monotype Sorts" pitchFamily="2" charset="2"/>
              <a:buNone/>
            </a:pPr>
            <a:r>
              <a:rPr lang="fr-FR" sz="2600" dirty="0" smtClean="0">
                <a:solidFill>
                  <a:srgbClr val="C00000"/>
                </a:solidFill>
                <a:latin typeface="Arial Black" pitchFamily="34" charset="0"/>
              </a:rPr>
              <a:t>SR</a:t>
            </a:r>
            <a:r>
              <a:rPr lang="fr-FR" sz="2100" dirty="0" smtClean="0">
                <a:solidFill>
                  <a:srgbClr val="C00000"/>
                </a:solidFill>
                <a:latin typeface="Arial Black" pitchFamily="34" charset="0"/>
              </a:rPr>
              <a:t> </a:t>
            </a:r>
            <a:r>
              <a:rPr lang="fr-FR" sz="2600" dirty="0" smtClean="0">
                <a:solidFill>
                  <a:srgbClr val="C00000"/>
                </a:solidFill>
                <a:latin typeface="Arial Black" pitchFamily="34" charset="0"/>
              </a:rPr>
              <a:t>180 kW RF</a:t>
            </a:r>
            <a:r>
              <a:rPr lang="fr-FR" sz="2100" dirty="0" smtClean="0">
                <a:solidFill>
                  <a:srgbClr val="C00000"/>
                </a:solidFill>
                <a:latin typeface="Arial Black" pitchFamily="34" charset="0"/>
              </a:rPr>
              <a:t> SYSTEM</a:t>
            </a:r>
            <a:endParaRPr lang="fr-FR" sz="2100" dirty="0">
              <a:solidFill>
                <a:srgbClr val="C00000"/>
              </a:solidFill>
              <a:latin typeface="Arial Black" pitchFamily="34" charset="0"/>
            </a:endParaRPr>
          </a:p>
        </p:txBody>
      </p:sp>
    </p:spTree>
    <p:extLst>
      <p:ext uri="{BB962C8B-B14F-4D97-AF65-F5344CB8AC3E}">
        <p14:creationId xmlns:p14="http://schemas.microsoft.com/office/powerpoint/2010/main" val="2808288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DB15611-3EB5-4A9B-9A04-D08D95F5E4BF}" type="slidenum">
              <a:rPr lang="fr-FR" smtClean="0"/>
              <a:pPr/>
              <a:t>11</a:t>
            </a:fld>
            <a:endParaRPr lang="fr-FR" dirty="0"/>
          </a:p>
        </p:txBody>
      </p:sp>
      <p:sp>
        <p:nvSpPr>
          <p:cNvPr id="3" name="Rectangle 2"/>
          <p:cNvSpPr>
            <a:spLocks noChangeArrowheads="1"/>
          </p:cNvSpPr>
          <p:nvPr/>
        </p:nvSpPr>
        <p:spPr bwMode="auto">
          <a:xfrm>
            <a:off x="1784647" y="116632"/>
            <a:ext cx="6048673" cy="52920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5769" tIns="47884" rIns="95769" bIns="47884"/>
          <a:lstStyle/>
          <a:p>
            <a:pPr algn="ctr" defTabSz="957263" eaLnBrk="0" hangingPunct="0">
              <a:buFont typeface="Monotype Sorts" pitchFamily="2" charset="2"/>
              <a:buNone/>
            </a:pPr>
            <a:r>
              <a:rPr lang="fr-FR" sz="2600" dirty="0" smtClean="0">
                <a:solidFill>
                  <a:srgbClr val="C00000"/>
                </a:solidFill>
                <a:latin typeface="Arial Black" pitchFamily="34" charset="0"/>
              </a:rPr>
              <a:t>C</a:t>
            </a:r>
            <a:r>
              <a:rPr lang="fr-FR" sz="2100" dirty="0" smtClean="0">
                <a:solidFill>
                  <a:srgbClr val="C00000"/>
                </a:solidFill>
                <a:latin typeface="Arial Black" pitchFamily="34" charset="0"/>
              </a:rPr>
              <a:t>OMPONENTS OF THE </a:t>
            </a:r>
            <a:r>
              <a:rPr lang="fr-FR" sz="2600" dirty="0" smtClean="0">
                <a:solidFill>
                  <a:srgbClr val="C00000"/>
                </a:solidFill>
                <a:latin typeface="Arial Black" pitchFamily="34" charset="0"/>
              </a:rPr>
              <a:t>SR A</a:t>
            </a:r>
            <a:r>
              <a:rPr lang="fr-FR" sz="2100" dirty="0" smtClean="0">
                <a:solidFill>
                  <a:srgbClr val="C00000"/>
                </a:solidFill>
                <a:latin typeface="Arial Black" pitchFamily="34" charset="0"/>
              </a:rPr>
              <a:t>MPLIFIER</a:t>
            </a:r>
            <a:endParaRPr lang="fr-FR" sz="2100" dirty="0">
              <a:solidFill>
                <a:srgbClr val="C00000"/>
              </a:solidFill>
              <a:latin typeface="Arial Black" pitchFamily="34" charset="0"/>
            </a:endParaRPr>
          </a:p>
        </p:txBody>
      </p:sp>
      <p:sp>
        <p:nvSpPr>
          <p:cNvPr id="4" name="Text Box 5"/>
          <p:cNvSpPr txBox="1">
            <a:spLocks noChangeArrowheads="1"/>
          </p:cNvSpPr>
          <p:nvPr/>
        </p:nvSpPr>
        <p:spPr bwMode="auto">
          <a:xfrm>
            <a:off x="4738027" y="4718051"/>
            <a:ext cx="4136098" cy="338554"/>
          </a:xfrm>
          <a:prstGeom prst="rect">
            <a:avLst/>
          </a:prstGeom>
          <a:solidFill>
            <a:srgbClr val="66FF99"/>
          </a:solidFill>
          <a:ln>
            <a:noFill/>
          </a:ln>
          <a:effectLs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GB" sz="1600" b="0" dirty="0">
                <a:latin typeface="Helvetica" pitchFamily="34" charset="0"/>
                <a:cs typeface="Helvetica" pitchFamily="34" charset="0"/>
              </a:rPr>
              <a:t>600 W – 280 </a:t>
            </a:r>
            <a:r>
              <a:rPr lang="en-GB" sz="1600" b="0" dirty="0" err="1">
                <a:latin typeface="Helvetica" pitchFamily="34" charset="0"/>
                <a:cs typeface="Helvetica" pitchFamily="34" charset="0"/>
              </a:rPr>
              <a:t>Vdc</a:t>
            </a:r>
            <a:r>
              <a:rPr lang="en-GB" sz="1600" b="0" dirty="0">
                <a:latin typeface="Helvetica" pitchFamily="34" charset="0"/>
                <a:cs typeface="Helvetica" pitchFamily="34" charset="0"/>
              </a:rPr>
              <a:t> / 28Vdc converter</a:t>
            </a:r>
            <a:r>
              <a:rPr lang="en-US" sz="1600" b="0" dirty="0">
                <a:latin typeface="Helvetica" pitchFamily="34" charset="0"/>
                <a:cs typeface="Helvetica" pitchFamily="34" charset="0"/>
              </a:rPr>
              <a:t> </a:t>
            </a:r>
          </a:p>
        </p:txBody>
      </p:sp>
      <p:sp>
        <p:nvSpPr>
          <p:cNvPr id="5" name="Text Box 7"/>
          <p:cNvSpPr txBox="1">
            <a:spLocks noChangeArrowheads="1"/>
          </p:cNvSpPr>
          <p:nvPr/>
        </p:nvSpPr>
        <p:spPr bwMode="auto">
          <a:xfrm>
            <a:off x="3066395" y="5868569"/>
            <a:ext cx="3326765" cy="584775"/>
          </a:xfrm>
          <a:prstGeom prst="rect">
            <a:avLst/>
          </a:prstGeom>
          <a:solidFill>
            <a:srgbClr val="66FF99"/>
          </a:solidFill>
          <a:ln>
            <a:noFill/>
          </a:ln>
          <a:effectLs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ts val="0"/>
              </a:spcBef>
            </a:pPr>
            <a:r>
              <a:rPr lang="fr-FR" sz="1600" b="0" dirty="0">
                <a:latin typeface="Helvetica" pitchFamily="34" charset="0"/>
                <a:cs typeface="Helvetica" pitchFamily="34" charset="0"/>
              </a:rPr>
              <a:t>352 MHz - 315 W </a:t>
            </a:r>
            <a:r>
              <a:rPr lang="fr-FR" sz="1600" b="0" dirty="0" smtClean="0">
                <a:latin typeface="Helvetica" pitchFamily="34" charset="0"/>
                <a:cs typeface="Helvetica" pitchFamily="34" charset="0"/>
              </a:rPr>
              <a:t>amplifier module </a:t>
            </a:r>
          </a:p>
          <a:p>
            <a:pPr eaLnBrk="1" hangingPunct="1">
              <a:spcBef>
                <a:spcPts val="0"/>
              </a:spcBef>
            </a:pPr>
            <a:r>
              <a:rPr lang="fr-FR" sz="1600" b="0" dirty="0" smtClean="0">
                <a:latin typeface="Helvetica" pitchFamily="34" charset="0"/>
                <a:cs typeface="Helvetica" pitchFamily="34" charset="0"/>
              </a:rPr>
              <a:t>(LDMOS </a:t>
            </a:r>
            <a:r>
              <a:rPr lang="fr-FR" sz="1600" b="0" dirty="0" err="1" smtClean="0">
                <a:latin typeface="Helvetica" pitchFamily="34" charset="0"/>
                <a:cs typeface="Helvetica" pitchFamily="34" charset="0"/>
              </a:rPr>
              <a:t>transitor</a:t>
            </a:r>
            <a:r>
              <a:rPr lang="fr-FR" sz="1600" b="0" dirty="0" smtClean="0">
                <a:latin typeface="Helvetica" pitchFamily="34" charset="0"/>
                <a:cs typeface="Helvetica" pitchFamily="34" charset="0"/>
              </a:rPr>
              <a:t> - </a:t>
            </a:r>
            <a:r>
              <a:rPr lang="fr-FR" sz="1600" b="0" dirty="0" err="1" smtClean="0">
                <a:latin typeface="Helvetica" pitchFamily="34" charset="0"/>
                <a:cs typeface="Helvetica" pitchFamily="34" charset="0"/>
              </a:rPr>
              <a:t>Polyfet</a:t>
            </a:r>
            <a:r>
              <a:rPr lang="fr-FR" sz="1600" b="0" dirty="0" smtClean="0">
                <a:latin typeface="Helvetica" pitchFamily="34" charset="0"/>
                <a:cs typeface="Helvetica" pitchFamily="34" charset="0"/>
              </a:rPr>
              <a:t> LR301)</a:t>
            </a:r>
            <a:endParaRPr lang="en-US" sz="1600" b="0" dirty="0">
              <a:latin typeface="Helvetica" pitchFamily="34" charset="0"/>
              <a:cs typeface="Helvetica" pitchFamily="34" charset="0"/>
            </a:endParaRPr>
          </a:p>
        </p:txBody>
      </p:sp>
      <p:pic>
        <p:nvPicPr>
          <p:cNvPr id="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727" y="1035050"/>
            <a:ext cx="2662238" cy="5562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325" y="1052516"/>
            <a:ext cx="4953000" cy="3609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5151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DB15611-3EB5-4A9B-9A04-D08D95F5E4BF}" type="slidenum">
              <a:rPr lang="fr-FR" smtClean="0"/>
              <a:pPr/>
              <a:t>12</a:t>
            </a:fld>
            <a:endParaRPr lang="fr-FR" dirty="0"/>
          </a:p>
        </p:txBody>
      </p:sp>
      <p:sp>
        <p:nvSpPr>
          <p:cNvPr id="3" name="Rectangle 2"/>
          <p:cNvSpPr>
            <a:spLocks noChangeArrowheads="1"/>
          </p:cNvSpPr>
          <p:nvPr/>
        </p:nvSpPr>
        <p:spPr bwMode="auto">
          <a:xfrm>
            <a:off x="1784647" y="116632"/>
            <a:ext cx="6048673" cy="52920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5769" tIns="47884" rIns="95769" bIns="47884"/>
          <a:lstStyle/>
          <a:p>
            <a:pPr algn="ctr" defTabSz="957263" eaLnBrk="0" hangingPunct="0">
              <a:buFont typeface="Monotype Sorts" pitchFamily="2" charset="2"/>
              <a:buNone/>
            </a:pPr>
            <a:r>
              <a:rPr lang="fr-FR" sz="2600" dirty="0" smtClean="0">
                <a:solidFill>
                  <a:srgbClr val="C00000"/>
                </a:solidFill>
                <a:latin typeface="Arial Black" pitchFamily="34" charset="0"/>
              </a:rPr>
              <a:t>C</a:t>
            </a:r>
            <a:r>
              <a:rPr lang="fr-FR" sz="2100" dirty="0" smtClean="0">
                <a:solidFill>
                  <a:srgbClr val="C00000"/>
                </a:solidFill>
                <a:latin typeface="Arial Black" pitchFamily="34" charset="0"/>
              </a:rPr>
              <a:t>OMPONENTS OF THE </a:t>
            </a:r>
            <a:r>
              <a:rPr lang="fr-FR" sz="2600" dirty="0" smtClean="0">
                <a:solidFill>
                  <a:srgbClr val="C00000"/>
                </a:solidFill>
                <a:latin typeface="Arial Black" pitchFamily="34" charset="0"/>
              </a:rPr>
              <a:t>SR A</a:t>
            </a:r>
            <a:r>
              <a:rPr lang="fr-FR" sz="2100" dirty="0" smtClean="0">
                <a:solidFill>
                  <a:srgbClr val="C00000"/>
                </a:solidFill>
                <a:latin typeface="Arial Black" pitchFamily="34" charset="0"/>
              </a:rPr>
              <a:t>MPLIFIER</a:t>
            </a:r>
            <a:endParaRPr lang="fr-FR" sz="2100" dirty="0">
              <a:solidFill>
                <a:srgbClr val="C00000"/>
              </a:solidFill>
              <a:latin typeface="Arial Black" pitchFamily="34" charset="0"/>
            </a:endParaRPr>
          </a:p>
        </p:txBody>
      </p:sp>
      <p:sp>
        <p:nvSpPr>
          <p:cNvPr id="4" name="Text Box 4"/>
          <p:cNvSpPr txBox="1">
            <a:spLocks noChangeArrowheads="1"/>
          </p:cNvSpPr>
          <p:nvPr/>
        </p:nvSpPr>
        <p:spPr bwMode="auto">
          <a:xfrm>
            <a:off x="7032231" y="1143005"/>
            <a:ext cx="2626121" cy="1323439"/>
          </a:xfrm>
          <a:prstGeom prst="rect">
            <a:avLst/>
          </a:prstGeom>
          <a:noFill/>
          <a:ln>
            <a:noFill/>
          </a:ln>
          <a:effectLs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000" b="0" dirty="0">
                <a:solidFill>
                  <a:srgbClr val="003399"/>
                </a:solidFill>
                <a:latin typeface="Helvetica" pitchFamily="34" charset="0"/>
                <a:cs typeface="Helvetica" pitchFamily="34" charset="0"/>
              </a:rPr>
              <a:t>Power </a:t>
            </a:r>
            <a:r>
              <a:rPr lang="en-US" sz="2000" b="0" dirty="0" smtClean="0">
                <a:solidFill>
                  <a:srgbClr val="003399"/>
                </a:solidFill>
                <a:latin typeface="Helvetica" pitchFamily="34" charset="0"/>
                <a:cs typeface="Helvetica" pitchFamily="34" charset="0"/>
              </a:rPr>
              <a:t>splitters</a:t>
            </a:r>
            <a:endParaRPr lang="fr-FR" sz="2000" b="0" dirty="0">
              <a:solidFill>
                <a:srgbClr val="003399"/>
              </a:solidFill>
              <a:latin typeface="Helvetica" pitchFamily="34" charset="0"/>
              <a:cs typeface="Helvetica" pitchFamily="34" charset="0"/>
            </a:endParaRPr>
          </a:p>
          <a:p>
            <a:pPr eaLnBrk="1" hangingPunct="1">
              <a:spcBef>
                <a:spcPts val="0"/>
              </a:spcBef>
            </a:pPr>
            <a:r>
              <a:rPr lang="en-US" sz="2000" b="0" dirty="0" smtClean="0">
                <a:solidFill>
                  <a:srgbClr val="003399"/>
                </a:solidFill>
                <a:latin typeface="Helvetica" pitchFamily="34" charset="0"/>
                <a:cs typeface="Helvetica" pitchFamily="34" charset="0"/>
              </a:rPr>
              <a:t>2 </a:t>
            </a:r>
            <a:r>
              <a:rPr lang="en-US" sz="2000" b="0" dirty="0">
                <a:solidFill>
                  <a:srgbClr val="003399"/>
                </a:solidFill>
                <a:latin typeface="Helvetica" pitchFamily="34" charset="0"/>
                <a:cs typeface="Helvetica" pitchFamily="34" charset="0"/>
              </a:rPr>
              <a:t>, 8 </a:t>
            </a:r>
            <a:r>
              <a:rPr lang="fr-FR" sz="2000" b="0" dirty="0">
                <a:solidFill>
                  <a:srgbClr val="003399"/>
                </a:solidFill>
                <a:latin typeface="Helvetica" pitchFamily="34" charset="0"/>
                <a:cs typeface="Helvetica" pitchFamily="34" charset="0"/>
              </a:rPr>
              <a:t>and</a:t>
            </a:r>
            <a:r>
              <a:rPr lang="en-US" sz="2000" b="0" dirty="0">
                <a:solidFill>
                  <a:srgbClr val="003399"/>
                </a:solidFill>
                <a:latin typeface="Helvetica" pitchFamily="34" charset="0"/>
                <a:cs typeface="Helvetica" pitchFamily="34" charset="0"/>
              </a:rPr>
              <a:t> 10</a:t>
            </a:r>
            <a:r>
              <a:rPr lang="fr-FR" sz="2000" b="0" dirty="0">
                <a:solidFill>
                  <a:srgbClr val="003399"/>
                </a:solidFill>
                <a:latin typeface="Helvetica" pitchFamily="34" charset="0"/>
                <a:cs typeface="Helvetica" pitchFamily="34" charset="0"/>
              </a:rPr>
              <a:t> </a:t>
            </a:r>
            <a:r>
              <a:rPr lang="fr-FR" sz="2000" b="0" dirty="0" err="1">
                <a:solidFill>
                  <a:srgbClr val="003399"/>
                </a:solidFill>
                <a:latin typeface="Helvetica" pitchFamily="34" charset="0"/>
                <a:cs typeface="Helvetica" pitchFamily="34" charset="0"/>
              </a:rPr>
              <a:t>ways</a:t>
            </a:r>
            <a:r>
              <a:rPr lang="fr-FR" sz="2000" b="0" dirty="0">
                <a:solidFill>
                  <a:srgbClr val="003399"/>
                </a:solidFill>
                <a:latin typeface="Helvetica" pitchFamily="34" charset="0"/>
                <a:cs typeface="Helvetica" pitchFamily="34" charset="0"/>
              </a:rPr>
              <a:t> (90, 350 &amp; 20 </a:t>
            </a:r>
            <a:r>
              <a:rPr lang="fr-FR" sz="2000" b="0" dirty="0" err="1">
                <a:solidFill>
                  <a:srgbClr val="003399"/>
                </a:solidFill>
                <a:latin typeface="Helvetica" pitchFamily="34" charset="0"/>
                <a:cs typeface="Helvetica" pitchFamily="34" charset="0"/>
              </a:rPr>
              <a:t>pcs</a:t>
            </a:r>
            <a:r>
              <a:rPr lang="fr-FR" sz="2000" b="0" dirty="0">
                <a:solidFill>
                  <a:srgbClr val="003399"/>
                </a:solidFill>
                <a:latin typeface="Helvetica" pitchFamily="34" charset="0"/>
                <a:cs typeface="Helvetica" pitchFamily="34" charset="0"/>
              </a:rPr>
              <a:t>, </a:t>
            </a:r>
            <a:r>
              <a:rPr lang="fr-FR" sz="2000" b="0" dirty="0" err="1" smtClean="0">
                <a:solidFill>
                  <a:srgbClr val="003399"/>
                </a:solidFill>
                <a:latin typeface="Helvetica" pitchFamily="34" charset="0"/>
                <a:cs typeface="Helvetica" pitchFamily="34" charset="0"/>
              </a:rPr>
              <a:t>respectively</a:t>
            </a:r>
            <a:r>
              <a:rPr lang="fr-FR" sz="2000" b="0" dirty="0" smtClean="0">
                <a:solidFill>
                  <a:srgbClr val="003399"/>
                </a:solidFill>
                <a:latin typeface="Helvetica" pitchFamily="34" charset="0"/>
                <a:cs typeface="Helvetica" pitchFamily="34" charset="0"/>
              </a:rPr>
              <a:t>) </a:t>
            </a:r>
            <a:endParaRPr lang="en-US" sz="2000" b="0" dirty="0">
              <a:solidFill>
                <a:srgbClr val="003399"/>
              </a:solidFill>
              <a:latin typeface="Helvetica" pitchFamily="34" charset="0"/>
              <a:cs typeface="Helvetica" pitchFamily="34" charset="0"/>
            </a:endParaRPr>
          </a:p>
        </p:txBody>
      </p:sp>
      <p:sp>
        <p:nvSpPr>
          <p:cNvPr id="5" name="Text Box 7"/>
          <p:cNvSpPr txBox="1">
            <a:spLocks noChangeArrowheads="1"/>
          </p:cNvSpPr>
          <p:nvPr/>
        </p:nvSpPr>
        <p:spPr bwMode="auto">
          <a:xfrm>
            <a:off x="7032229" y="3962401"/>
            <a:ext cx="2806700" cy="1631216"/>
          </a:xfrm>
          <a:prstGeom prst="rect">
            <a:avLst/>
          </a:prstGeom>
          <a:noFill/>
          <a:ln>
            <a:noFill/>
          </a:ln>
          <a:effectLs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000" b="0" dirty="0">
                <a:solidFill>
                  <a:srgbClr val="003399"/>
                </a:solidFill>
                <a:latin typeface="Helvetica" pitchFamily="34" charset="0"/>
                <a:cs typeface="Helvetica" pitchFamily="34" charset="0"/>
              </a:rPr>
              <a:t>Power </a:t>
            </a:r>
            <a:r>
              <a:rPr lang="en-US" sz="2000" b="0" dirty="0" smtClean="0">
                <a:solidFill>
                  <a:srgbClr val="003399"/>
                </a:solidFill>
                <a:latin typeface="Helvetica" pitchFamily="34" charset="0"/>
                <a:cs typeface="Helvetica" pitchFamily="34" charset="0"/>
              </a:rPr>
              <a:t>combiners</a:t>
            </a:r>
          </a:p>
          <a:p>
            <a:pPr eaLnBrk="1" hangingPunct="1">
              <a:spcBef>
                <a:spcPts val="0"/>
              </a:spcBef>
            </a:pPr>
            <a:r>
              <a:rPr lang="en-US" sz="2000" b="0" dirty="0" smtClean="0">
                <a:solidFill>
                  <a:srgbClr val="003399"/>
                </a:solidFill>
                <a:latin typeface="Helvetica" pitchFamily="34" charset="0"/>
                <a:cs typeface="Helvetica" pitchFamily="34" charset="0"/>
              </a:rPr>
              <a:t>2.5</a:t>
            </a:r>
            <a:r>
              <a:rPr lang="en-US" sz="2000" b="0" dirty="0">
                <a:solidFill>
                  <a:srgbClr val="003399"/>
                </a:solidFill>
                <a:latin typeface="Helvetica" pitchFamily="34" charset="0"/>
                <a:cs typeface="Helvetica" pitchFamily="34" charset="0"/>
              </a:rPr>
              <a:t>, 25, 100</a:t>
            </a:r>
            <a:r>
              <a:rPr lang="fr-FR" sz="2000" b="0" dirty="0">
                <a:solidFill>
                  <a:srgbClr val="003399"/>
                </a:solidFill>
                <a:latin typeface="Helvetica" pitchFamily="34" charset="0"/>
                <a:cs typeface="Helvetica" pitchFamily="34" charset="0"/>
              </a:rPr>
              <a:t>,</a:t>
            </a:r>
            <a:r>
              <a:rPr lang="en-US" sz="2000" b="0" dirty="0">
                <a:solidFill>
                  <a:srgbClr val="003399"/>
                </a:solidFill>
                <a:latin typeface="Helvetica" pitchFamily="34" charset="0"/>
                <a:cs typeface="Helvetica" pitchFamily="34" charset="0"/>
              </a:rPr>
              <a:t> 200 kW</a:t>
            </a:r>
            <a:r>
              <a:rPr lang="fr-FR" sz="2000" b="0" dirty="0">
                <a:solidFill>
                  <a:srgbClr val="003399"/>
                </a:solidFill>
                <a:latin typeface="Helvetica" pitchFamily="34" charset="0"/>
                <a:cs typeface="Helvetica" pitchFamily="34" charset="0"/>
              </a:rPr>
              <a:t>; 320, 34, 26 &amp; 6 </a:t>
            </a:r>
            <a:r>
              <a:rPr lang="fr-FR" sz="2000" b="0" dirty="0" err="1">
                <a:solidFill>
                  <a:srgbClr val="003399"/>
                </a:solidFill>
                <a:latin typeface="Helvetica" pitchFamily="34" charset="0"/>
                <a:cs typeface="Helvetica" pitchFamily="34" charset="0"/>
              </a:rPr>
              <a:t>pcs</a:t>
            </a:r>
            <a:r>
              <a:rPr lang="fr-FR" sz="2000" b="0" dirty="0">
                <a:solidFill>
                  <a:srgbClr val="003399"/>
                </a:solidFill>
                <a:latin typeface="Helvetica" pitchFamily="34" charset="0"/>
                <a:cs typeface="Helvetica" pitchFamily="34" charset="0"/>
              </a:rPr>
              <a:t>, </a:t>
            </a:r>
            <a:r>
              <a:rPr lang="fr-FR" sz="2000" b="0" dirty="0" err="1">
                <a:solidFill>
                  <a:srgbClr val="003399"/>
                </a:solidFill>
                <a:latin typeface="Helvetica" pitchFamily="34" charset="0"/>
                <a:cs typeface="Helvetica" pitchFamily="34" charset="0"/>
              </a:rPr>
              <a:t>respectively</a:t>
            </a:r>
            <a:endParaRPr lang="fr-FR" sz="2000" b="0" dirty="0">
              <a:solidFill>
                <a:srgbClr val="003399"/>
              </a:solidFill>
              <a:latin typeface="Helvetica" pitchFamily="34" charset="0"/>
              <a:cs typeface="Helvetica" pitchFamily="34" charset="0"/>
            </a:endParaRPr>
          </a:p>
          <a:p>
            <a:pPr eaLnBrk="1" hangingPunct="1"/>
            <a:r>
              <a:rPr lang="fr-FR" sz="2000" b="0" dirty="0">
                <a:solidFill>
                  <a:srgbClr val="003399"/>
                </a:solidFill>
                <a:latin typeface="Helvetica" pitchFamily="34" charset="0"/>
                <a:cs typeface="Helvetica" pitchFamily="34" charset="0"/>
              </a:rPr>
              <a:t>(S11 &lt; - 30 dB) </a:t>
            </a:r>
            <a:endParaRPr lang="en-US" sz="2000" b="0" dirty="0">
              <a:solidFill>
                <a:srgbClr val="003399"/>
              </a:solidFill>
              <a:latin typeface="Helvetica" pitchFamily="34" charset="0"/>
              <a:cs typeface="Helvetica" pitchFamily="34" charset="0"/>
            </a:endParaRPr>
          </a:p>
        </p:txBody>
      </p:sp>
      <p:pic>
        <p:nvPicPr>
          <p:cNvPr id="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837" y="908054"/>
            <a:ext cx="6473296" cy="5611813"/>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42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DB15611-3EB5-4A9B-9A04-D08D95F5E4BF}" type="slidenum">
              <a:rPr lang="fr-FR" smtClean="0"/>
              <a:pPr/>
              <a:t>13</a:t>
            </a:fld>
            <a:endParaRPr lang="fr-FR" dirty="0"/>
          </a:p>
        </p:txBody>
      </p:sp>
      <p:sp>
        <p:nvSpPr>
          <p:cNvPr id="3" name="Rectangle 2"/>
          <p:cNvSpPr>
            <a:spLocks noChangeArrowheads="1"/>
          </p:cNvSpPr>
          <p:nvPr/>
        </p:nvSpPr>
        <p:spPr bwMode="auto">
          <a:xfrm>
            <a:off x="1424608" y="116632"/>
            <a:ext cx="6696744" cy="50405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5769" tIns="47884" rIns="95769" bIns="47884"/>
          <a:lstStyle/>
          <a:p>
            <a:pPr algn="ctr" defTabSz="957263" eaLnBrk="0" hangingPunct="0">
              <a:buFont typeface="Monotype Sorts" pitchFamily="2" charset="2"/>
              <a:buNone/>
            </a:pPr>
            <a:r>
              <a:rPr lang="fr-FR" sz="2600" dirty="0" smtClean="0">
                <a:solidFill>
                  <a:srgbClr val="C00000"/>
                </a:solidFill>
                <a:latin typeface="Arial Black" pitchFamily="34" charset="0"/>
              </a:rPr>
              <a:t>A</a:t>
            </a:r>
            <a:r>
              <a:rPr lang="fr-FR" sz="2100" dirty="0" smtClean="0">
                <a:solidFill>
                  <a:srgbClr val="C00000"/>
                </a:solidFill>
                <a:latin typeface="Arial Black" pitchFamily="34" charset="0"/>
              </a:rPr>
              <a:t>MPLIFIERS </a:t>
            </a:r>
            <a:r>
              <a:rPr lang="fr-FR" sz="2600" dirty="0" smtClean="0">
                <a:solidFill>
                  <a:srgbClr val="C00000"/>
                </a:solidFill>
                <a:latin typeface="Arial Black" pitchFamily="34" charset="0"/>
              </a:rPr>
              <a:t>1</a:t>
            </a:r>
            <a:r>
              <a:rPr lang="fr-FR" sz="2100" dirty="0" smtClean="0">
                <a:solidFill>
                  <a:srgbClr val="C00000"/>
                </a:solidFill>
                <a:latin typeface="Arial Black" pitchFamily="34" charset="0"/>
              </a:rPr>
              <a:t> &amp; </a:t>
            </a:r>
            <a:r>
              <a:rPr lang="fr-FR" sz="2600" dirty="0" smtClean="0">
                <a:solidFill>
                  <a:srgbClr val="C00000"/>
                </a:solidFill>
                <a:latin typeface="Arial Black" pitchFamily="34" charset="0"/>
              </a:rPr>
              <a:t>2</a:t>
            </a:r>
            <a:r>
              <a:rPr lang="fr-FR" sz="2100" dirty="0" smtClean="0">
                <a:solidFill>
                  <a:srgbClr val="C00000"/>
                </a:solidFill>
                <a:latin typeface="Arial Black" pitchFamily="34" charset="0"/>
              </a:rPr>
              <a:t> =&gt; </a:t>
            </a:r>
            <a:r>
              <a:rPr lang="fr-FR" sz="2600" dirty="0" smtClean="0">
                <a:solidFill>
                  <a:srgbClr val="C00000"/>
                </a:solidFill>
                <a:latin typeface="Arial Black" pitchFamily="34" charset="0"/>
              </a:rPr>
              <a:t>2</a:t>
            </a:r>
            <a:r>
              <a:rPr lang="fr-FR" sz="2100" dirty="0" smtClean="0">
                <a:solidFill>
                  <a:srgbClr val="C00000"/>
                </a:solidFill>
                <a:latin typeface="Arial Black" pitchFamily="34" charset="0"/>
              </a:rPr>
              <a:t> </a:t>
            </a:r>
            <a:r>
              <a:rPr lang="fr-FR" sz="2600" dirty="0" smtClean="0">
                <a:solidFill>
                  <a:srgbClr val="C00000"/>
                </a:solidFill>
                <a:latin typeface="Arial Black" pitchFamily="34" charset="0"/>
              </a:rPr>
              <a:t>C</a:t>
            </a:r>
            <a:r>
              <a:rPr lang="fr-FR" sz="2100" dirty="0" smtClean="0">
                <a:solidFill>
                  <a:srgbClr val="C00000"/>
                </a:solidFill>
                <a:latin typeface="Arial Black" pitchFamily="34" charset="0"/>
              </a:rPr>
              <a:t>AVITIES OF </a:t>
            </a:r>
            <a:r>
              <a:rPr lang="fr-FR" sz="2600" dirty="0" smtClean="0">
                <a:solidFill>
                  <a:srgbClr val="C00000"/>
                </a:solidFill>
                <a:latin typeface="Arial Black" pitchFamily="34" charset="0"/>
              </a:rPr>
              <a:t>CM1</a:t>
            </a:r>
            <a:endParaRPr lang="fr-FR" sz="2600" dirty="0">
              <a:solidFill>
                <a:srgbClr val="C00000"/>
              </a:solidFill>
              <a:latin typeface="Arial Black" pitchFamily="34" charset="0"/>
            </a:endParaRPr>
          </a:p>
        </p:txBody>
      </p:sp>
      <p:pic>
        <p:nvPicPr>
          <p:cNvPr id="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1" r="11"/>
          <a:stretch/>
        </p:blipFill>
        <p:spPr bwMode="auto">
          <a:xfrm>
            <a:off x="704529" y="830801"/>
            <a:ext cx="8280000" cy="60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799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DB15611-3EB5-4A9B-9A04-D08D95F5E4BF}" type="slidenum">
              <a:rPr lang="fr-FR" smtClean="0"/>
              <a:pPr/>
              <a:t>14</a:t>
            </a:fld>
            <a:endParaRPr lang="fr-FR" dirty="0"/>
          </a:p>
        </p:txBody>
      </p:sp>
      <p:grpSp>
        <p:nvGrpSpPr>
          <p:cNvPr id="4" name="Group 2"/>
          <p:cNvGrpSpPr>
            <a:grpSpLocks/>
          </p:cNvGrpSpPr>
          <p:nvPr/>
        </p:nvGrpSpPr>
        <p:grpSpPr bwMode="auto">
          <a:xfrm>
            <a:off x="194337" y="1196975"/>
            <a:ext cx="9752938" cy="5040313"/>
            <a:chOff x="352" y="1036"/>
            <a:chExt cx="5536" cy="2977"/>
          </a:xfrm>
        </p:grpSpPr>
        <p:sp>
          <p:nvSpPr>
            <p:cNvPr id="5" name="Rectangle 3"/>
            <p:cNvSpPr>
              <a:spLocks noChangeArrowheads="1"/>
            </p:cNvSpPr>
            <p:nvPr/>
          </p:nvSpPr>
          <p:spPr bwMode="auto">
            <a:xfrm>
              <a:off x="2754" y="2903"/>
              <a:ext cx="104" cy="84"/>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effectLst>
                  <a:outerShdw blurRad="38100" dist="38100" dir="2700000" algn="tl">
                    <a:srgbClr val="000000">
                      <a:alpha val="43137"/>
                    </a:srgbClr>
                  </a:outerShdw>
                </a:effectLst>
                <a:latin typeface="Arial" pitchFamily="34" charset="0"/>
              </a:endParaRPr>
            </a:p>
          </p:txBody>
        </p:sp>
        <p:sp>
          <p:nvSpPr>
            <p:cNvPr id="6" name="Rectangle 4"/>
            <p:cNvSpPr>
              <a:spLocks noChangeArrowheads="1"/>
            </p:cNvSpPr>
            <p:nvPr/>
          </p:nvSpPr>
          <p:spPr bwMode="auto">
            <a:xfrm>
              <a:off x="2911" y="1153"/>
              <a:ext cx="1462" cy="465"/>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69" tIns="47884" rIns="95769" bIns="47884" anchor="ctr"/>
            <a:lstStyle/>
            <a:p>
              <a:pPr defTabSz="957263"/>
              <a:r>
                <a:rPr lang="fr-FR">
                  <a:latin typeface="Times New Roman" pitchFamily="18" charset="0"/>
                </a:rPr>
                <a:t>AMPLIFIER</a:t>
              </a:r>
              <a:endParaRPr lang="fr-FR" b="0"/>
            </a:p>
          </p:txBody>
        </p:sp>
        <p:sp>
          <p:nvSpPr>
            <p:cNvPr id="7" name="Rectangle 5"/>
            <p:cNvSpPr>
              <a:spLocks noChangeArrowheads="1"/>
            </p:cNvSpPr>
            <p:nvPr/>
          </p:nvSpPr>
          <p:spPr bwMode="auto">
            <a:xfrm>
              <a:off x="561" y="1172"/>
              <a:ext cx="1149" cy="464"/>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69" tIns="47884" rIns="95769" bIns="47884" anchor="ctr"/>
            <a:lstStyle/>
            <a:p>
              <a:pPr defTabSz="957263"/>
              <a:r>
                <a:rPr lang="fr-FR">
                  <a:latin typeface="Times New Roman" pitchFamily="18" charset="0"/>
                </a:rPr>
                <a:t>CAVITY </a:t>
              </a:r>
            </a:p>
            <a:p>
              <a:pPr defTabSz="957263"/>
              <a:r>
                <a:rPr lang="fr-FR">
                  <a:latin typeface="Times New Roman" pitchFamily="18" charset="0"/>
                </a:rPr>
                <a:t>AND LLES</a:t>
              </a:r>
              <a:endParaRPr lang="fr-FR" b="0"/>
            </a:p>
          </p:txBody>
        </p:sp>
        <p:sp>
          <p:nvSpPr>
            <p:cNvPr id="8" name="Rectangle 6"/>
            <p:cNvSpPr>
              <a:spLocks noChangeArrowheads="1"/>
            </p:cNvSpPr>
            <p:nvPr/>
          </p:nvSpPr>
          <p:spPr bwMode="auto">
            <a:xfrm>
              <a:off x="352" y="2589"/>
              <a:ext cx="940" cy="464"/>
            </a:xfrm>
            <a:prstGeom prst="rect">
              <a:avLst/>
            </a:prstGeom>
            <a:gradFill rotWithShape="0">
              <a:gsLst>
                <a:gs pos="0">
                  <a:srgbClr val="00B900"/>
                </a:gs>
                <a:gs pos="50000">
                  <a:srgbClr val="00FF00"/>
                </a:gs>
                <a:gs pos="100000">
                  <a:srgbClr val="00B9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69" tIns="47884" rIns="95769" bIns="47884" anchor="ctr"/>
            <a:lstStyle/>
            <a:p>
              <a:pPr defTabSz="957263"/>
              <a:r>
                <a:rPr lang="fr-FR" sz="1600">
                  <a:latin typeface="Times New Roman" pitchFamily="18" charset="0"/>
                </a:rPr>
                <a:t>SOLEIL</a:t>
              </a:r>
            </a:p>
            <a:p>
              <a:pPr defTabSz="957263"/>
              <a:r>
                <a:rPr lang="fr-FR" sz="1600">
                  <a:latin typeface="Times New Roman" pitchFamily="18" charset="0"/>
                </a:rPr>
                <a:t>CONTROL</a:t>
              </a:r>
            </a:p>
            <a:p>
              <a:pPr defTabSz="957263"/>
              <a:r>
                <a:rPr lang="fr-FR" sz="1600">
                  <a:latin typeface="Times New Roman" pitchFamily="18" charset="0"/>
                </a:rPr>
                <a:t>« TANGO »</a:t>
              </a:r>
              <a:endParaRPr lang="fr-FR" sz="1600" b="0"/>
            </a:p>
          </p:txBody>
        </p:sp>
        <p:sp>
          <p:nvSpPr>
            <p:cNvPr id="9" name="Rectangle 7"/>
            <p:cNvSpPr>
              <a:spLocks noChangeArrowheads="1"/>
            </p:cNvSpPr>
            <p:nvPr/>
          </p:nvSpPr>
          <p:spPr bwMode="auto">
            <a:xfrm>
              <a:off x="1919" y="2589"/>
              <a:ext cx="783" cy="464"/>
            </a:xfrm>
            <a:prstGeom prst="rect">
              <a:avLst/>
            </a:prstGeom>
            <a:gradFill rotWithShape="0">
              <a:gsLst>
                <a:gs pos="0">
                  <a:srgbClr val="00A200"/>
                </a:gs>
                <a:gs pos="50000">
                  <a:srgbClr val="00FF00"/>
                </a:gs>
                <a:gs pos="100000">
                  <a:srgbClr val="00A2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69" tIns="47884" rIns="95769" bIns="47884" anchor="ctr"/>
            <a:lstStyle/>
            <a:p>
              <a:pPr defTabSz="957263"/>
              <a:endParaRPr lang="en-US" sz="1600"/>
            </a:p>
          </p:txBody>
        </p:sp>
        <p:sp>
          <p:nvSpPr>
            <p:cNvPr id="10" name="Rectangle 8"/>
            <p:cNvSpPr>
              <a:spLocks noChangeArrowheads="1"/>
            </p:cNvSpPr>
            <p:nvPr/>
          </p:nvSpPr>
          <p:spPr bwMode="auto">
            <a:xfrm>
              <a:off x="3172" y="2589"/>
              <a:ext cx="940" cy="464"/>
            </a:xfrm>
            <a:prstGeom prst="rect">
              <a:avLst/>
            </a:prstGeom>
            <a:gradFill rotWithShape="0">
              <a:gsLst>
                <a:gs pos="0">
                  <a:schemeClr val="hlink">
                    <a:gamma/>
                    <a:shade val="60784"/>
                    <a:invGamma/>
                  </a:schemeClr>
                </a:gs>
                <a:gs pos="50000">
                  <a:schemeClr val="hlink"/>
                </a:gs>
                <a:gs pos="100000">
                  <a:schemeClr val="hlink">
                    <a:gamma/>
                    <a:shade val="60784"/>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69" tIns="47884" rIns="95769" bIns="47884" anchor="ctr"/>
            <a:lstStyle/>
            <a:p>
              <a:pPr defTabSz="957263">
                <a:defRPr/>
              </a:pPr>
              <a:r>
                <a:rPr lang="fr-FR" sz="1600">
                  <a:latin typeface="Times New Roman" pitchFamily="18" charset="0"/>
                </a:rPr>
                <a:t>µcontroller</a:t>
              </a:r>
            </a:p>
            <a:p>
              <a:pPr defTabSz="957263">
                <a:defRPr/>
              </a:pPr>
              <a:endParaRPr lang="fr-FR" sz="1600" b="0">
                <a:latin typeface="Arial" pitchFamily="34" charset="0"/>
              </a:endParaRPr>
            </a:p>
          </p:txBody>
        </p:sp>
        <p:sp>
          <p:nvSpPr>
            <p:cNvPr id="11" name="Rectangle 9"/>
            <p:cNvSpPr>
              <a:spLocks noChangeArrowheads="1"/>
            </p:cNvSpPr>
            <p:nvPr/>
          </p:nvSpPr>
          <p:spPr bwMode="auto">
            <a:xfrm>
              <a:off x="4373" y="2589"/>
              <a:ext cx="1046" cy="464"/>
            </a:xfrm>
            <a:prstGeom prst="rect">
              <a:avLst/>
            </a:prstGeom>
            <a:gradFill rotWithShape="0">
              <a:gsLst>
                <a:gs pos="0">
                  <a:schemeClr val="hlink"/>
                </a:gs>
                <a:gs pos="50000">
                  <a:schemeClr val="hlink">
                    <a:gamma/>
                    <a:shade val="69804"/>
                    <a:invGamma/>
                  </a:schemeClr>
                </a:gs>
                <a:gs pos="100000">
                  <a:schemeClr val="hlink"/>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69" tIns="47884" rIns="95769" bIns="47884" anchor="ctr"/>
            <a:lstStyle/>
            <a:p>
              <a:pPr defTabSz="957263">
                <a:defRPr/>
              </a:pPr>
              <a:r>
                <a:rPr lang="fr-FR" sz="1600">
                  <a:latin typeface="Times New Roman" pitchFamily="18" charset="0"/>
                </a:rPr>
                <a:t>Hardwired</a:t>
              </a:r>
            </a:p>
            <a:p>
              <a:pPr defTabSz="957263">
                <a:defRPr/>
              </a:pPr>
              <a:r>
                <a:rPr lang="fr-FR" sz="1600">
                  <a:latin typeface="Times New Roman" pitchFamily="18" charset="0"/>
                </a:rPr>
                <a:t>fast interlock</a:t>
              </a:r>
              <a:endParaRPr lang="fr-FR" sz="1600" b="0">
                <a:latin typeface="Arial" pitchFamily="34" charset="0"/>
              </a:endParaRPr>
            </a:p>
          </p:txBody>
        </p:sp>
        <p:sp>
          <p:nvSpPr>
            <p:cNvPr id="12" name="Rectangle 10"/>
            <p:cNvSpPr>
              <a:spLocks noChangeArrowheads="1"/>
            </p:cNvSpPr>
            <p:nvPr/>
          </p:nvSpPr>
          <p:spPr bwMode="auto">
            <a:xfrm>
              <a:off x="2963" y="1871"/>
              <a:ext cx="1358" cy="464"/>
            </a:xfrm>
            <a:prstGeom prst="rect">
              <a:avLst/>
            </a:prstGeom>
            <a:solidFill>
              <a:srgbClr val="FFFFCC"/>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69" tIns="47884" rIns="95769" bIns="47884" anchor="ctr"/>
            <a:lstStyle/>
            <a:p>
              <a:pPr defTabSz="957263">
                <a:defRPr/>
              </a:pPr>
              <a:r>
                <a:rPr lang="fr-FR" sz="1600">
                  <a:solidFill>
                    <a:srgbClr val="FF0000"/>
                  </a:solidFill>
                  <a:effectLst>
                    <a:outerShdw blurRad="38100" dist="38100" dir="2700000" algn="tl">
                      <a:srgbClr val="000000"/>
                    </a:outerShdw>
                  </a:effectLst>
                  <a:latin typeface="Times New Roman" pitchFamily="18" charset="0"/>
                </a:rPr>
                <a:t>I x 2 x 680 modules</a:t>
              </a:r>
            </a:p>
            <a:p>
              <a:pPr defTabSz="957263">
                <a:defRPr/>
              </a:pPr>
              <a:r>
                <a:rPr lang="fr-FR" sz="1600">
                  <a:solidFill>
                    <a:srgbClr val="FF0000"/>
                  </a:solidFill>
                  <a:effectLst>
                    <a:outerShdw blurRad="38100" dist="38100" dir="2700000" algn="tl">
                      <a:srgbClr val="000000"/>
                    </a:outerShdw>
                  </a:effectLst>
                  <a:latin typeface="Times New Roman" pitchFamily="18" charset="0"/>
                </a:rPr>
                <a:t>Pi, Pr x 80</a:t>
              </a:r>
            </a:p>
            <a:p>
              <a:pPr defTabSz="957263">
                <a:defRPr/>
              </a:pPr>
              <a:r>
                <a:rPr lang="fr-FR" sz="1600">
                  <a:solidFill>
                    <a:srgbClr val="FF0000"/>
                  </a:solidFill>
                  <a:effectLst>
                    <a:outerShdw blurRad="38100" dist="38100" dir="2700000" algn="tl">
                      <a:srgbClr val="000000"/>
                    </a:outerShdw>
                  </a:effectLst>
                  <a:latin typeface="Times New Roman" pitchFamily="18" charset="0"/>
                </a:rPr>
                <a:t>MULTIPLEXING</a:t>
              </a:r>
              <a:endParaRPr lang="fr-FR" sz="1600" b="0">
                <a:solidFill>
                  <a:srgbClr val="FF0000"/>
                </a:solidFill>
                <a:effectLst>
                  <a:outerShdw blurRad="38100" dist="38100" dir="2700000" algn="tl">
                    <a:srgbClr val="000000"/>
                  </a:outerShdw>
                </a:effectLst>
                <a:latin typeface="Arial" pitchFamily="34" charset="0"/>
              </a:endParaRPr>
            </a:p>
          </p:txBody>
        </p:sp>
        <p:sp>
          <p:nvSpPr>
            <p:cNvPr id="13" name="Line 11"/>
            <p:cNvSpPr>
              <a:spLocks noChangeShapeType="1"/>
            </p:cNvSpPr>
            <p:nvPr/>
          </p:nvSpPr>
          <p:spPr bwMode="auto">
            <a:xfrm>
              <a:off x="3068" y="1618"/>
              <a:ext cx="0" cy="25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14" name="Line 12"/>
            <p:cNvSpPr>
              <a:spLocks noChangeShapeType="1"/>
            </p:cNvSpPr>
            <p:nvPr/>
          </p:nvSpPr>
          <p:spPr bwMode="auto">
            <a:xfrm>
              <a:off x="4112" y="1618"/>
              <a:ext cx="0" cy="25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15" name="Line 13"/>
            <p:cNvSpPr>
              <a:spLocks noChangeShapeType="1"/>
            </p:cNvSpPr>
            <p:nvPr/>
          </p:nvSpPr>
          <p:spPr bwMode="auto">
            <a:xfrm>
              <a:off x="3381" y="2336"/>
              <a:ext cx="0" cy="25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16" name="Line 14"/>
            <p:cNvSpPr>
              <a:spLocks noChangeShapeType="1"/>
            </p:cNvSpPr>
            <p:nvPr/>
          </p:nvSpPr>
          <p:spPr bwMode="auto">
            <a:xfrm>
              <a:off x="3851" y="2336"/>
              <a:ext cx="0" cy="253"/>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17" name="Text Box 15"/>
            <p:cNvSpPr txBox="1">
              <a:spLocks noChangeArrowheads="1"/>
            </p:cNvSpPr>
            <p:nvPr/>
          </p:nvSpPr>
          <p:spPr bwMode="auto">
            <a:xfrm>
              <a:off x="3121" y="2421"/>
              <a:ext cx="312"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69" tIns="47884" rIns="95769" bIns="47884">
              <a:spAutoFit/>
            </a:bodyPr>
            <a:lstStyle>
              <a:lvl1pPr defTabSz="957263" eaLnBrk="0" hangingPunct="0">
                <a:defRPr b="1">
                  <a:solidFill>
                    <a:schemeClr val="tx1"/>
                  </a:solidFill>
                  <a:latin typeface="Arial" charset="0"/>
                </a:defRPr>
              </a:lvl1pPr>
              <a:lvl2pPr marL="742950" indent="-285750" defTabSz="957263" eaLnBrk="0" hangingPunct="0">
                <a:defRPr b="1">
                  <a:solidFill>
                    <a:schemeClr val="tx1"/>
                  </a:solidFill>
                  <a:latin typeface="Arial" charset="0"/>
                </a:defRPr>
              </a:lvl2pPr>
              <a:lvl3pPr marL="1143000" indent="-228600" defTabSz="957263" eaLnBrk="0" hangingPunct="0">
                <a:defRPr b="1">
                  <a:solidFill>
                    <a:schemeClr val="tx1"/>
                  </a:solidFill>
                  <a:latin typeface="Arial" charset="0"/>
                </a:defRPr>
              </a:lvl3pPr>
              <a:lvl4pPr marL="1600200" indent="-228600" defTabSz="957263" eaLnBrk="0" hangingPunct="0">
                <a:defRPr b="1">
                  <a:solidFill>
                    <a:schemeClr val="tx1"/>
                  </a:solidFill>
                  <a:latin typeface="Arial" charset="0"/>
                </a:defRPr>
              </a:lvl4pPr>
              <a:lvl5pPr marL="2057400" indent="-228600" defTabSz="957263" eaLnBrk="0" hangingPunct="0">
                <a:defRPr b="1">
                  <a:solidFill>
                    <a:schemeClr val="tx1"/>
                  </a:solidFill>
                  <a:latin typeface="Arial" charset="0"/>
                </a:defRPr>
              </a:lvl5pPr>
              <a:lvl6pPr marL="2514600" indent="-228600" algn="ctr" defTabSz="957263" eaLnBrk="0" fontAlgn="base" hangingPunct="0">
                <a:spcBef>
                  <a:spcPct val="0"/>
                </a:spcBef>
                <a:spcAft>
                  <a:spcPct val="0"/>
                </a:spcAft>
                <a:defRPr b="1">
                  <a:solidFill>
                    <a:schemeClr val="tx1"/>
                  </a:solidFill>
                  <a:latin typeface="Arial" charset="0"/>
                </a:defRPr>
              </a:lvl6pPr>
              <a:lvl7pPr marL="2971800" indent="-228600" algn="ctr" defTabSz="957263" eaLnBrk="0" fontAlgn="base" hangingPunct="0">
                <a:spcBef>
                  <a:spcPct val="0"/>
                </a:spcBef>
                <a:spcAft>
                  <a:spcPct val="0"/>
                </a:spcAft>
                <a:defRPr b="1">
                  <a:solidFill>
                    <a:schemeClr val="tx1"/>
                  </a:solidFill>
                  <a:latin typeface="Arial" charset="0"/>
                </a:defRPr>
              </a:lvl7pPr>
              <a:lvl8pPr marL="3429000" indent="-228600" algn="ctr" defTabSz="957263" eaLnBrk="0" fontAlgn="base" hangingPunct="0">
                <a:spcBef>
                  <a:spcPct val="0"/>
                </a:spcBef>
                <a:spcAft>
                  <a:spcPct val="0"/>
                </a:spcAft>
                <a:defRPr b="1">
                  <a:solidFill>
                    <a:schemeClr val="tx1"/>
                  </a:solidFill>
                  <a:latin typeface="Arial" charset="0"/>
                </a:defRPr>
              </a:lvl8pPr>
              <a:lvl9pPr marL="3886200" indent="-228600" algn="ctr" defTabSz="957263" eaLnBrk="0" fontAlgn="base" hangingPunct="0">
                <a:spcBef>
                  <a:spcPct val="0"/>
                </a:spcBef>
                <a:spcAft>
                  <a:spcPct val="0"/>
                </a:spcAft>
                <a:defRPr b="1">
                  <a:solidFill>
                    <a:schemeClr val="tx1"/>
                  </a:solidFill>
                  <a:latin typeface="Arial" charset="0"/>
                </a:defRPr>
              </a:lvl9pPr>
            </a:lstStyle>
            <a:p>
              <a:pPr algn="l" eaLnBrk="1" hangingPunct="1"/>
              <a:r>
                <a:rPr lang="fr-FR" sz="1400">
                  <a:latin typeface="Times New Roman" pitchFamily="18" charset="0"/>
                </a:rPr>
                <a:t>AI</a:t>
              </a:r>
              <a:endParaRPr lang="fr-FR" sz="1400" b="0"/>
            </a:p>
          </p:txBody>
        </p:sp>
        <p:sp>
          <p:nvSpPr>
            <p:cNvPr id="18" name="Text Box 16"/>
            <p:cNvSpPr txBox="1">
              <a:spLocks noChangeArrowheads="1"/>
            </p:cNvSpPr>
            <p:nvPr/>
          </p:nvSpPr>
          <p:spPr bwMode="auto">
            <a:xfrm>
              <a:off x="3799" y="2421"/>
              <a:ext cx="470"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69" tIns="47884" rIns="95769" bIns="47884">
              <a:spAutoFit/>
            </a:bodyPr>
            <a:lstStyle>
              <a:lvl1pPr defTabSz="957263" eaLnBrk="0" hangingPunct="0">
                <a:defRPr b="1">
                  <a:solidFill>
                    <a:schemeClr val="tx1"/>
                  </a:solidFill>
                  <a:latin typeface="Arial" charset="0"/>
                </a:defRPr>
              </a:lvl1pPr>
              <a:lvl2pPr marL="742950" indent="-285750" defTabSz="957263" eaLnBrk="0" hangingPunct="0">
                <a:defRPr b="1">
                  <a:solidFill>
                    <a:schemeClr val="tx1"/>
                  </a:solidFill>
                  <a:latin typeface="Arial" charset="0"/>
                </a:defRPr>
              </a:lvl2pPr>
              <a:lvl3pPr marL="1143000" indent="-228600" defTabSz="957263" eaLnBrk="0" hangingPunct="0">
                <a:defRPr b="1">
                  <a:solidFill>
                    <a:schemeClr val="tx1"/>
                  </a:solidFill>
                  <a:latin typeface="Arial" charset="0"/>
                </a:defRPr>
              </a:lvl3pPr>
              <a:lvl4pPr marL="1600200" indent="-228600" defTabSz="957263" eaLnBrk="0" hangingPunct="0">
                <a:defRPr b="1">
                  <a:solidFill>
                    <a:schemeClr val="tx1"/>
                  </a:solidFill>
                  <a:latin typeface="Arial" charset="0"/>
                </a:defRPr>
              </a:lvl4pPr>
              <a:lvl5pPr marL="2057400" indent="-228600" defTabSz="957263" eaLnBrk="0" hangingPunct="0">
                <a:defRPr b="1">
                  <a:solidFill>
                    <a:schemeClr val="tx1"/>
                  </a:solidFill>
                  <a:latin typeface="Arial" charset="0"/>
                </a:defRPr>
              </a:lvl5pPr>
              <a:lvl6pPr marL="2514600" indent="-228600" algn="ctr" defTabSz="957263" eaLnBrk="0" fontAlgn="base" hangingPunct="0">
                <a:spcBef>
                  <a:spcPct val="0"/>
                </a:spcBef>
                <a:spcAft>
                  <a:spcPct val="0"/>
                </a:spcAft>
                <a:defRPr b="1">
                  <a:solidFill>
                    <a:schemeClr val="tx1"/>
                  </a:solidFill>
                  <a:latin typeface="Arial" charset="0"/>
                </a:defRPr>
              </a:lvl6pPr>
              <a:lvl7pPr marL="2971800" indent="-228600" algn="ctr" defTabSz="957263" eaLnBrk="0" fontAlgn="base" hangingPunct="0">
                <a:spcBef>
                  <a:spcPct val="0"/>
                </a:spcBef>
                <a:spcAft>
                  <a:spcPct val="0"/>
                </a:spcAft>
                <a:defRPr b="1">
                  <a:solidFill>
                    <a:schemeClr val="tx1"/>
                  </a:solidFill>
                  <a:latin typeface="Arial" charset="0"/>
                </a:defRPr>
              </a:lvl7pPr>
              <a:lvl8pPr marL="3429000" indent="-228600" algn="ctr" defTabSz="957263" eaLnBrk="0" fontAlgn="base" hangingPunct="0">
                <a:spcBef>
                  <a:spcPct val="0"/>
                </a:spcBef>
                <a:spcAft>
                  <a:spcPct val="0"/>
                </a:spcAft>
                <a:defRPr b="1">
                  <a:solidFill>
                    <a:schemeClr val="tx1"/>
                  </a:solidFill>
                  <a:latin typeface="Arial" charset="0"/>
                </a:defRPr>
              </a:lvl8pPr>
              <a:lvl9pPr marL="3886200" indent="-228600" algn="ctr" defTabSz="957263" eaLnBrk="0" fontAlgn="base" hangingPunct="0">
                <a:spcBef>
                  <a:spcPct val="0"/>
                </a:spcBef>
                <a:spcAft>
                  <a:spcPct val="0"/>
                </a:spcAft>
                <a:defRPr b="1">
                  <a:solidFill>
                    <a:schemeClr val="tx1"/>
                  </a:solidFill>
                  <a:latin typeface="Arial" charset="0"/>
                </a:defRPr>
              </a:lvl9pPr>
            </a:lstStyle>
            <a:p>
              <a:pPr algn="l" eaLnBrk="1" hangingPunct="1"/>
              <a:r>
                <a:rPr lang="fr-FR" sz="1400">
                  <a:latin typeface="Times New Roman" pitchFamily="18" charset="0"/>
                </a:rPr>
                <a:t>  Cmd</a:t>
              </a:r>
              <a:endParaRPr lang="fr-FR" sz="1400" b="0"/>
            </a:p>
          </p:txBody>
        </p:sp>
        <p:sp>
          <p:nvSpPr>
            <p:cNvPr id="19" name="Line 17"/>
            <p:cNvSpPr>
              <a:spLocks noChangeShapeType="1"/>
            </p:cNvSpPr>
            <p:nvPr/>
          </p:nvSpPr>
          <p:spPr bwMode="auto">
            <a:xfrm>
              <a:off x="2441" y="1365"/>
              <a:ext cx="0" cy="12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20" name="Line 18"/>
            <p:cNvSpPr>
              <a:spLocks noChangeShapeType="1"/>
            </p:cNvSpPr>
            <p:nvPr/>
          </p:nvSpPr>
          <p:spPr bwMode="auto">
            <a:xfrm>
              <a:off x="2180" y="1365"/>
              <a:ext cx="0" cy="12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21" name="Line 19"/>
            <p:cNvSpPr>
              <a:spLocks noChangeShapeType="1"/>
            </p:cNvSpPr>
            <p:nvPr/>
          </p:nvSpPr>
          <p:spPr bwMode="auto">
            <a:xfrm>
              <a:off x="2546" y="1449"/>
              <a:ext cx="0" cy="11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22" name="Line 20"/>
            <p:cNvSpPr>
              <a:spLocks noChangeShapeType="1"/>
            </p:cNvSpPr>
            <p:nvPr/>
          </p:nvSpPr>
          <p:spPr bwMode="auto">
            <a:xfrm>
              <a:off x="2075" y="1449"/>
              <a:ext cx="0" cy="11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23" name="Line 21"/>
            <p:cNvSpPr>
              <a:spLocks noChangeShapeType="1"/>
            </p:cNvSpPr>
            <p:nvPr/>
          </p:nvSpPr>
          <p:spPr bwMode="auto">
            <a:xfrm>
              <a:off x="1292" y="2800"/>
              <a:ext cx="627" cy="0"/>
            </a:xfrm>
            <a:prstGeom prst="line">
              <a:avLst/>
            </a:prstGeom>
            <a:noFill/>
            <a:ln w="76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24" name="Text Box 22"/>
            <p:cNvSpPr txBox="1">
              <a:spLocks noChangeArrowheads="1"/>
            </p:cNvSpPr>
            <p:nvPr/>
          </p:nvSpPr>
          <p:spPr bwMode="auto">
            <a:xfrm>
              <a:off x="1292" y="2884"/>
              <a:ext cx="888"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69" tIns="47884" rIns="95769" bIns="47884">
              <a:spAutoFit/>
            </a:bodyPr>
            <a:lstStyle>
              <a:lvl1pPr defTabSz="957263" eaLnBrk="0" hangingPunct="0">
                <a:defRPr b="1">
                  <a:solidFill>
                    <a:schemeClr val="tx1"/>
                  </a:solidFill>
                  <a:latin typeface="Arial" charset="0"/>
                </a:defRPr>
              </a:lvl1pPr>
              <a:lvl2pPr marL="742950" indent="-285750" defTabSz="957263" eaLnBrk="0" hangingPunct="0">
                <a:defRPr b="1">
                  <a:solidFill>
                    <a:schemeClr val="tx1"/>
                  </a:solidFill>
                  <a:latin typeface="Arial" charset="0"/>
                </a:defRPr>
              </a:lvl2pPr>
              <a:lvl3pPr marL="1143000" indent="-228600" defTabSz="957263" eaLnBrk="0" hangingPunct="0">
                <a:defRPr b="1">
                  <a:solidFill>
                    <a:schemeClr val="tx1"/>
                  </a:solidFill>
                  <a:latin typeface="Arial" charset="0"/>
                </a:defRPr>
              </a:lvl3pPr>
              <a:lvl4pPr marL="1600200" indent="-228600" defTabSz="957263" eaLnBrk="0" hangingPunct="0">
                <a:defRPr b="1">
                  <a:solidFill>
                    <a:schemeClr val="tx1"/>
                  </a:solidFill>
                  <a:latin typeface="Arial" charset="0"/>
                </a:defRPr>
              </a:lvl4pPr>
              <a:lvl5pPr marL="2057400" indent="-228600" defTabSz="957263" eaLnBrk="0" hangingPunct="0">
                <a:defRPr b="1">
                  <a:solidFill>
                    <a:schemeClr val="tx1"/>
                  </a:solidFill>
                  <a:latin typeface="Arial" charset="0"/>
                </a:defRPr>
              </a:lvl5pPr>
              <a:lvl6pPr marL="2514600" indent="-228600" algn="ctr" defTabSz="957263" eaLnBrk="0" fontAlgn="base" hangingPunct="0">
                <a:spcBef>
                  <a:spcPct val="0"/>
                </a:spcBef>
                <a:spcAft>
                  <a:spcPct val="0"/>
                </a:spcAft>
                <a:defRPr b="1">
                  <a:solidFill>
                    <a:schemeClr val="tx1"/>
                  </a:solidFill>
                  <a:latin typeface="Arial" charset="0"/>
                </a:defRPr>
              </a:lvl6pPr>
              <a:lvl7pPr marL="2971800" indent="-228600" algn="ctr" defTabSz="957263" eaLnBrk="0" fontAlgn="base" hangingPunct="0">
                <a:spcBef>
                  <a:spcPct val="0"/>
                </a:spcBef>
                <a:spcAft>
                  <a:spcPct val="0"/>
                </a:spcAft>
                <a:defRPr b="1">
                  <a:solidFill>
                    <a:schemeClr val="tx1"/>
                  </a:solidFill>
                  <a:latin typeface="Arial" charset="0"/>
                </a:defRPr>
              </a:lvl7pPr>
              <a:lvl8pPr marL="3429000" indent="-228600" algn="ctr" defTabSz="957263" eaLnBrk="0" fontAlgn="base" hangingPunct="0">
                <a:spcBef>
                  <a:spcPct val="0"/>
                </a:spcBef>
                <a:spcAft>
                  <a:spcPct val="0"/>
                </a:spcAft>
                <a:defRPr b="1">
                  <a:solidFill>
                    <a:schemeClr val="tx1"/>
                  </a:solidFill>
                  <a:latin typeface="Arial" charset="0"/>
                </a:defRPr>
              </a:lvl8pPr>
              <a:lvl9pPr marL="3886200" indent="-228600" algn="ctr" defTabSz="957263" eaLnBrk="0" fontAlgn="base" hangingPunct="0">
                <a:spcBef>
                  <a:spcPct val="0"/>
                </a:spcBef>
                <a:spcAft>
                  <a:spcPct val="0"/>
                </a:spcAft>
                <a:defRPr b="1">
                  <a:solidFill>
                    <a:schemeClr val="tx1"/>
                  </a:solidFill>
                  <a:latin typeface="Arial" charset="0"/>
                </a:defRPr>
              </a:lvl9pPr>
            </a:lstStyle>
            <a:p>
              <a:pPr algn="l" eaLnBrk="1" hangingPunct="1"/>
              <a:r>
                <a:rPr lang="fr-FR" sz="1400">
                  <a:latin typeface="Times New Roman" pitchFamily="18" charset="0"/>
                </a:rPr>
                <a:t>Ethernet</a:t>
              </a:r>
              <a:endParaRPr lang="fr-FR" sz="1400" b="0"/>
            </a:p>
          </p:txBody>
        </p:sp>
        <p:sp>
          <p:nvSpPr>
            <p:cNvPr id="25" name="Line 23"/>
            <p:cNvSpPr>
              <a:spLocks noChangeShapeType="1"/>
            </p:cNvSpPr>
            <p:nvPr/>
          </p:nvSpPr>
          <p:spPr bwMode="auto">
            <a:xfrm>
              <a:off x="3172" y="1618"/>
              <a:ext cx="0" cy="25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26" name="Line 24"/>
            <p:cNvSpPr>
              <a:spLocks noChangeShapeType="1"/>
            </p:cNvSpPr>
            <p:nvPr/>
          </p:nvSpPr>
          <p:spPr bwMode="auto">
            <a:xfrm>
              <a:off x="3277" y="1618"/>
              <a:ext cx="0" cy="25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27" name="Line 25"/>
            <p:cNvSpPr>
              <a:spLocks noChangeShapeType="1"/>
            </p:cNvSpPr>
            <p:nvPr/>
          </p:nvSpPr>
          <p:spPr bwMode="auto">
            <a:xfrm>
              <a:off x="3381" y="1618"/>
              <a:ext cx="0" cy="25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28" name="Line 26"/>
            <p:cNvSpPr>
              <a:spLocks noChangeShapeType="1"/>
            </p:cNvSpPr>
            <p:nvPr/>
          </p:nvSpPr>
          <p:spPr bwMode="auto">
            <a:xfrm>
              <a:off x="3486" y="1618"/>
              <a:ext cx="0" cy="25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29" name="Line 27"/>
            <p:cNvSpPr>
              <a:spLocks noChangeShapeType="1"/>
            </p:cNvSpPr>
            <p:nvPr/>
          </p:nvSpPr>
          <p:spPr bwMode="auto">
            <a:xfrm>
              <a:off x="3590" y="1618"/>
              <a:ext cx="0" cy="25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30" name="Line 28"/>
            <p:cNvSpPr>
              <a:spLocks noChangeShapeType="1"/>
            </p:cNvSpPr>
            <p:nvPr/>
          </p:nvSpPr>
          <p:spPr bwMode="auto">
            <a:xfrm>
              <a:off x="3694" y="1618"/>
              <a:ext cx="0" cy="25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31" name="Line 29"/>
            <p:cNvSpPr>
              <a:spLocks noChangeShapeType="1"/>
            </p:cNvSpPr>
            <p:nvPr/>
          </p:nvSpPr>
          <p:spPr bwMode="auto">
            <a:xfrm>
              <a:off x="3799" y="1618"/>
              <a:ext cx="0" cy="25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32" name="Line 30"/>
            <p:cNvSpPr>
              <a:spLocks noChangeShapeType="1"/>
            </p:cNvSpPr>
            <p:nvPr/>
          </p:nvSpPr>
          <p:spPr bwMode="auto">
            <a:xfrm>
              <a:off x="3903" y="1618"/>
              <a:ext cx="0" cy="25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33" name="Line 31"/>
            <p:cNvSpPr>
              <a:spLocks noChangeShapeType="1"/>
            </p:cNvSpPr>
            <p:nvPr/>
          </p:nvSpPr>
          <p:spPr bwMode="auto">
            <a:xfrm>
              <a:off x="4008" y="1618"/>
              <a:ext cx="0" cy="25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34" name="Line 32"/>
            <p:cNvSpPr>
              <a:spLocks noChangeShapeType="1"/>
            </p:cNvSpPr>
            <p:nvPr/>
          </p:nvSpPr>
          <p:spPr bwMode="auto">
            <a:xfrm>
              <a:off x="2441" y="1365"/>
              <a:ext cx="47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35" name="Line 33"/>
            <p:cNvSpPr>
              <a:spLocks noChangeShapeType="1"/>
            </p:cNvSpPr>
            <p:nvPr/>
          </p:nvSpPr>
          <p:spPr bwMode="auto">
            <a:xfrm>
              <a:off x="1710" y="1365"/>
              <a:ext cx="471"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36" name="Line 34"/>
            <p:cNvSpPr>
              <a:spLocks noChangeShapeType="1"/>
            </p:cNvSpPr>
            <p:nvPr/>
          </p:nvSpPr>
          <p:spPr bwMode="auto">
            <a:xfrm flipH="1">
              <a:off x="1710" y="1449"/>
              <a:ext cx="36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37" name="Line 35"/>
            <p:cNvSpPr>
              <a:spLocks noChangeShapeType="1"/>
            </p:cNvSpPr>
            <p:nvPr/>
          </p:nvSpPr>
          <p:spPr bwMode="auto">
            <a:xfrm flipH="1">
              <a:off x="2546" y="1449"/>
              <a:ext cx="364"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38" name="Line 36"/>
            <p:cNvSpPr>
              <a:spLocks noChangeShapeType="1"/>
            </p:cNvSpPr>
            <p:nvPr/>
          </p:nvSpPr>
          <p:spPr bwMode="auto">
            <a:xfrm>
              <a:off x="4217" y="1618"/>
              <a:ext cx="0" cy="25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39" name="Text Box 37"/>
            <p:cNvSpPr txBox="1">
              <a:spLocks noChangeArrowheads="1"/>
            </p:cNvSpPr>
            <p:nvPr/>
          </p:nvSpPr>
          <p:spPr bwMode="auto">
            <a:xfrm rot="16200000">
              <a:off x="1835" y="1961"/>
              <a:ext cx="887"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69" tIns="47884" rIns="95769" bIns="47884">
              <a:spAutoFit/>
            </a:bodyPr>
            <a:lstStyle>
              <a:lvl1pPr defTabSz="957263" eaLnBrk="0" hangingPunct="0">
                <a:defRPr b="1">
                  <a:solidFill>
                    <a:schemeClr val="tx1"/>
                  </a:solidFill>
                  <a:latin typeface="Arial" charset="0"/>
                </a:defRPr>
              </a:lvl1pPr>
              <a:lvl2pPr marL="742950" indent="-285750" defTabSz="957263" eaLnBrk="0" hangingPunct="0">
                <a:defRPr b="1">
                  <a:solidFill>
                    <a:schemeClr val="tx1"/>
                  </a:solidFill>
                  <a:latin typeface="Arial" charset="0"/>
                </a:defRPr>
              </a:lvl2pPr>
              <a:lvl3pPr marL="1143000" indent="-228600" defTabSz="957263" eaLnBrk="0" hangingPunct="0">
                <a:defRPr b="1">
                  <a:solidFill>
                    <a:schemeClr val="tx1"/>
                  </a:solidFill>
                  <a:latin typeface="Arial" charset="0"/>
                </a:defRPr>
              </a:lvl3pPr>
              <a:lvl4pPr marL="1600200" indent="-228600" defTabSz="957263" eaLnBrk="0" hangingPunct="0">
                <a:defRPr b="1">
                  <a:solidFill>
                    <a:schemeClr val="tx1"/>
                  </a:solidFill>
                  <a:latin typeface="Arial" charset="0"/>
                </a:defRPr>
              </a:lvl4pPr>
              <a:lvl5pPr marL="2057400" indent="-228600" defTabSz="957263" eaLnBrk="0" hangingPunct="0">
                <a:defRPr b="1">
                  <a:solidFill>
                    <a:schemeClr val="tx1"/>
                  </a:solidFill>
                  <a:latin typeface="Arial" charset="0"/>
                </a:defRPr>
              </a:lvl5pPr>
              <a:lvl6pPr marL="2514600" indent="-228600" algn="ctr" defTabSz="957263" eaLnBrk="0" fontAlgn="base" hangingPunct="0">
                <a:spcBef>
                  <a:spcPct val="0"/>
                </a:spcBef>
                <a:spcAft>
                  <a:spcPct val="0"/>
                </a:spcAft>
                <a:defRPr b="1">
                  <a:solidFill>
                    <a:schemeClr val="tx1"/>
                  </a:solidFill>
                  <a:latin typeface="Arial" charset="0"/>
                </a:defRPr>
              </a:lvl6pPr>
              <a:lvl7pPr marL="2971800" indent="-228600" algn="ctr" defTabSz="957263" eaLnBrk="0" fontAlgn="base" hangingPunct="0">
                <a:spcBef>
                  <a:spcPct val="0"/>
                </a:spcBef>
                <a:spcAft>
                  <a:spcPct val="0"/>
                </a:spcAft>
                <a:defRPr b="1">
                  <a:solidFill>
                    <a:schemeClr val="tx1"/>
                  </a:solidFill>
                  <a:latin typeface="Arial" charset="0"/>
                </a:defRPr>
              </a:lvl7pPr>
              <a:lvl8pPr marL="3429000" indent="-228600" algn="ctr" defTabSz="957263" eaLnBrk="0" fontAlgn="base" hangingPunct="0">
                <a:spcBef>
                  <a:spcPct val="0"/>
                </a:spcBef>
                <a:spcAft>
                  <a:spcPct val="0"/>
                </a:spcAft>
                <a:defRPr b="1">
                  <a:solidFill>
                    <a:schemeClr val="tx1"/>
                  </a:solidFill>
                  <a:latin typeface="Arial" charset="0"/>
                </a:defRPr>
              </a:lvl8pPr>
              <a:lvl9pPr marL="3886200" indent="-228600" algn="ctr" defTabSz="957263" eaLnBrk="0" fontAlgn="base" hangingPunct="0">
                <a:spcBef>
                  <a:spcPct val="0"/>
                </a:spcBef>
                <a:spcAft>
                  <a:spcPct val="0"/>
                </a:spcAft>
                <a:defRPr b="1">
                  <a:solidFill>
                    <a:schemeClr val="tx1"/>
                  </a:solidFill>
                  <a:latin typeface="Arial" charset="0"/>
                </a:defRPr>
              </a:lvl9pPr>
            </a:lstStyle>
            <a:p>
              <a:pPr eaLnBrk="1" hangingPunct="1"/>
              <a:r>
                <a:rPr lang="fr-FR" sz="1400">
                  <a:latin typeface="Times New Roman" pitchFamily="18" charset="0"/>
                </a:rPr>
                <a:t>An. &amp; dig. I / O</a:t>
              </a:r>
              <a:endParaRPr lang="fr-FR" sz="1400" b="0"/>
            </a:p>
          </p:txBody>
        </p:sp>
        <p:sp>
          <p:nvSpPr>
            <p:cNvPr id="40" name="Rectangle 38"/>
            <p:cNvSpPr>
              <a:spLocks noChangeArrowheads="1"/>
            </p:cNvSpPr>
            <p:nvPr/>
          </p:nvSpPr>
          <p:spPr bwMode="auto">
            <a:xfrm>
              <a:off x="3433" y="3518"/>
              <a:ext cx="575" cy="338"/>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69" tIns="47884" rIns="95769" bIns="47884" anchor="ctr"/>
            <a:lstStyle/>
            <a:p>
              <a:pPr defTabSz="957263"/>
              <a:endParaRPr lang="en-US" sz="1900" b="0"/>
            </a:p>
          </p:txBody>
        </p:sp>
        <p:sp>
          <p:nvSpPr>
            <p:cNvPr id="41" name="Line 39"/>
            <p:cNvSpPr>
              <a:spLocks noChangeShapeType="1"/>
            </p:cNvSpPr>
            <p:nvPr/>
          </p:nvSpPr>
          <p:spPr bwMode="auto">
            <a:xfrm>
              <a:off x="3068" y="3687"/>
              <a:ext cx="36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2" name="Line 40"/>
            <p:cNvSpPr>
              <a:spLocks noChangeShapeType="1"/>
            </p:cNvSpPr>
            <p:nvPr/>
          </p:nvSpPr>
          <p:spPr bwMode="auto">
            <a:xfrm>
              <a:off x="4008" y="3687"/>
              <a:ext cx="36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3" name="Line 41"/>
            <p:cNvSpPr>
              <a:spLocks noChangeShapeType="1"/>
            </p:cNvSpPr>
            <p:nvPr/>
          </p:nvSpPr>
          <p:spPr bwMode="auto">
            <a:xfrm>
              <a:off x="3538" y="3265"/>
              <a:ext cx="0" cy="25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4" name="Line 42"/>
            <p:cNvSpPr>
              <a:spLocks noChangeShapeType="1"/>
            </p:cNvSpPr>
            <p:nvPr/>
          </p:nvSpPr>
          <p:spPr bwMode="auto">
            <a:xfrm>
              <a:off x="3694" y="3265"/>
              <a:ext cx="0" cy="25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5" name="Line 43"/>
            <p:cNvSpPr>
              <a:spLocks noChangeShapeType="1"/>
            </p:cNvSpPr>
            <p:nvPr/>
          </p:nvSpPr>
          <p:spPr bwMode="auto">
            <a:xfrm>
              <a:off x="3851" y="3265"/>
              <a:ext cx="0" cy="25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6" name="Line 44"/>
            <p:cNvSpPr>
              <a:spLocks noChangeShapeType="1"/>
            </p:cNvSpPr>
            <p:nvPr/>
          </p:nvSpPr>
          <p:spPr bwMode="auto">
            <a:xfrm flipH="1">
              <a:off x="2284" y="3265"/>
              <a:ext cx="125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7" name="Line 45"/>
            <p:cNvSpPr>
              <a:spLocks noChangeShapeType="1"/>
            </p:cNvSpPr>
            <p:nvPr/>
          </p:nvSpPr>
          <p:spPr bwMode="auto">
            <a:xfrm flipV="1">
              <a:off x="2284" y="3053"/>
              <a:ext cx="0" cy="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8" name="Line 46"/>
            <p:cNvSpPr>
              <a:spLocks noChangeShapeType="1"/>
            </p:cNvSpPr>
            <p:nvPr/>
          </p:nvSpPr>
          <p:spPr bwMode="auto">
            <a:xfrm flipV="1">
              <a:off x="3694" y="3053"/>
              <a:ext cx="0" cy="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9" name="Line 47"/>
            <p:cNvSpPr>
              <a:spLocks noChangeShapeType="1"/>
            </p:cNvSpPr>
            <p:nvPr/>
          </p:nvSpPr>
          <p:spPr bwMode="auto">
            <a:xfrm>
              <a:off x="5052" y="1999"/>
              <a:ext cx="0" cy="59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50" name="Line 48"/>
            <p:cNvSpPr>
              <a:spLocks noChangeShapeType="1"/>
            </p:cNvSpPr>
            <p:nvPr/>
          </p:nvSpPr>
          <p:spPr bwMode="auto">
            <a:xfrm>
              <a:off x="5261" y="2252"/>
              <a:ext cx="0" cy="337"/>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51" name="Text Box 49"/>
            <p:cNvSpPr txBox="1">
              <a:spLocks noChangeArrowheads="1"/>
            </p:cNvSpPr>
            <p:nvPr/>
          </p:nvSpPr>
          <p:spPr bwMode="auto">
            <a:xfrm>
              <a:off x="5314" y="1914"/>
              <a:ext cx="574"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69" tIns="47884" rIns="95769" bIns="47884">
              <a:spAutoFit/>
            </a:bodyPr>
            <a:lstStyle>
              <a:lvl1pPr defTabSz="957263" eaLnBrk="0" hangingPunct="0">
                <a:defRPr b="1">
                  <a:solidFill>
                    <a:schemeClr val="tx1"/>
                  </a:solidFill>
                  <a:latin typeface="Arial" charset="0"/>
                </a:defRPr>
              </a:lvl1pPr>
              <a:lvl2pPr marL="742950" indent="-285750" defTabSz="957263" eaLnBrk="0" hangingPunct="0">
                <a:defRPr b="1">
                  <a:solidFill>
                    <a:schemeClr val="tx1"/>
                  </a:solidFill>
                  <a:latin typeface="Arial" charset="0"/>
                </a:defRPr>
              </a:lvl2pPr>
              <a:lvl3pPr marL="1143000" indent="-228600" defTabSz="957263" eaLnBrk="0" hangingPunct="0">
                <a:defRPr b="1">
                  <a:solidFill>
                    <a:schemeClr val="tx1"/>
                  </a:solidFill>
                  <a:latin typeface="Arial" charset="0"/>
                </a:defRPr>
              </a:lvl3pPr>
              <a:lvl4pPr marL="1600200" indent="-228600" defTabSz="957263" eaLnBrk="0" hangingPunct="0">
                <a:defRPr b="1">
                  <a:solidFill>
                    <a:schemeClr val="tx1"/>
                  </a:solidFill>
                  <a:latin typeface="Arial" charset="0"/>
                </a:defRPr>
              </a:lvl4pPr>
              <a:lvl5pPr marL="2057400" indent="-228600" defTabSz="957263" eaLnBrk="0" hangingPunct="0">
                <a:defRPr b="1">
                  <a:solidFill>
                    <a:schemeClr val="tx1"/>
                  </a:solidFill>
                  <a:latin typeface="Arial" charset="0"/>
                </a:defRPr>
              </a:lvl5pPr>
              <a:lvl6pPr marL="2514600" indent="-228600" algn="ctr" defTabSz="957263" eaLnBrk="0" fontAlgn="base" hangingPunct="0">
                <a:spcBef>
                  <a:spcPct val="0"/>
                </a:spcBef>
                <a:spcAft>
                  <a:spcPct val="0"/>
                </a:spcAft>
                <a:defRPr b="1">
                  <a:solidFill>
                    <a:schemeClr val="tx1"/>
                  </a:solidFill>
                  <a:latin typeface="Arial" charset="0"/>
                </a:defRPr>
              </a:lvl6pPr>
              <a:lvl7pPr marL="2971800" indent="-228600" algn="ctr" defTabSz="957263" eaLnBrk="0" fontAlgn="base" hangingPunct="0">
                <a:spcBef>
                  <a:spcPct val="0"/>
                </a:spcBef>
                <a:spcAft>
                  <a:spcPct val="0"/>
                </a:spcAft>
                <a:defRPr b="1">
                  <a:solidFill>
                    <a:schemeClr val="tx1"/>
                  </a:solidFill>
                  <a:latin typeface="Arial" charset="0"/>
                </a:defRPr>
              </a:lvl7pPr>
              <a:lvl8pPr marL="3429000" indent="-228600" algn="ctr" defTabSz="957263" eaLnBrk="0" fontAlgn="base" hangingPunct="0">
                <a:spcBef>
                  <a:spcPct val="0"/>
                </a:spcBef>
                <a:spcAft>
                  <a:spcPct val="0"/>
                </a:spcAft>
                <a:defRPr b="1">
                  <a:solidFill>
                    <a:schemeClr val="tx1"/>
                  </a:solidFill>
                  <a:latin typeface="Arial" charset="0"/>
                </a:defRPr>
              </a:lvl8pPr>
              <a:lvl9pPr marL="3886200" indent="-228600" algn="ctr" defTabSz="957263" eaLnBrk="0" fontAlgn="base" hangingPunct="0">
                <a:spcBef>
                  <a:spcPct val="0"/>
                </a:spcBef>
                <a:spcAft>
                  <a:spcPct val="0"/>
                </a:spcAft>
                <a:defRPr b="1">
                  <a:solidFill>
                    <a:schemeClr val="tx1"/>
                  </a:solidFill>
                  <a:latin typeface="Arial" charset="0"/>
                </a:defRPr>
              </a:lvl9pPr>
            </a:lstStyle>
            <a:p>
              <a:pPr algn="l" eaLnBrk="1" hangingPunct="1"/>
              <a:r>
                <a:rPr lang="fr-FR" sz="1400">
                  <a:latin typeface="Times New Roman" pitchFamily="18" charset="0"/>
                </a:rPr>
                <a:t>Vacuum</a:t>
              </a:r>
              <a:endParaRPr lang="fr-FR" sz="1400" b="0"/>
            </a:p>
          </p:txBody>
        </p:sp>
        <p:sp>
          <p:nvSpPr>
            <p:cNvPr id="52" name="Line 50"/>
            <p:cNvSpPr>
              <a:spLocks noChangeShapeType="1"/>
            </p:cNvSpPr>
            <p:nvPr/>
          </p:nvSpPr>
          <p:spPr bwMode="auto">
            <a:xfrm>
              <a:off x="5052" y="1999"/>
              <a:ext cx="2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53" name="Line 51"/>
            <p:cNvSpPr>
              <a:spLocks noChangeShapeType="1"/>
            </p:cNvSpPr>
            <p:nvPr/>
          </p:nvSpPr>
          <p:spPr bwMode="auto">
            <a:xfrm>
              <a:off x="5157" y="2125"/>
              <a:ext cx="0" cy="464"/>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54" name="Line 52"/>
            <p:cNvSpPr>
              <a:spLocks noChangeShapeType="1"/>
            </p:cNvSpPr>
            <p:nvPr/>
          </p:nvSpPr>
          <p:spPr bwMode="auto">
            <a:xfrm>
              <a:off x="5157" y="2125"/>
              <a:ext cx="15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55" name="Text Box 53"/>
            <p:cNvSpPr txBox="1">
              <a:spLocks noChangeArrowheads="1"/>
            </p:cNvSpPr>
            <p:nvPr/>
          </p:nvSpPr>
          <p:spPr bwMode="auto">
            <a:xfrm>
              <a:off x="5261" y="2176"/>
              <a:ext cx="627"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69" tIns="47884" rIns="95769" bIns="47884">
              <a:spAutoFit/>
            </a:bodyPr>
            <a:lstStyle>
              <a:lvl1pPr defTabSz="957263" eaLnBrk="0" hangingPunct="0">
                <a:defRPr b="1">
                  <a:solidFill>
                    <a:schemeClr val="tx1"/>
                  </a:solidFill>
                  <a:latin typeface="Arial" charset="0"/>
                </a:defRPr>
              </a:lvl1pPr>
              <a:lvl2pPr marL="742950" indent="-285750" defTabSz="957263" eaLnBrk="0" hangingPunct="0">
                <a:defRPr b="1">
                  <a:solidFill>
                    <a:schemeClr val="tx1"/>
                  </a:solidFill>
                  <a:latin typeface="Arial" charset="0"/>
                </a:defRPr>
              </a:lvl2pPr>
              <a:lvl3pPr marL="1143000" indent="-228600" defTabSz="957263" eaLnBrk="0" hangingPunct="0">
                <a:defRPr b="1">
                  <a:solidFill>
                    <a:schemeClr val="tx1"/>
                  </a:solidFill>
                  <a:latin typeface="Arial" charset="0"/>
                </a:defRPr>
              </a:lvl3pPr>
              <a:lvl4pPr marL="1600200" indent="-228600" defTabSz="957263" eaLnBrk="0" hangingPunct="0">
                <a:defRPr b="1">
                  <a:solidFill>
                    <a:schemeClr val="tx1"/>
                  </a:solidFill>
                  <a:latin typeface="Arial" charset="0"/>
                </a:defRPr>
              </a:lvl4pPr>
              <a:lvl5pPr marL="2057400" indent="-228600" defTabSz="957263" eaLnBrk="0" hangingPunct="0">
                <a:defRPr b="1">
                  <a:solidFill>
                    <a:schemeClr val="tx1"/>
                  </a:solidFill>
                  <a:latin typeface="Arial" charset="0"/>
                </a:defRPr>
              </a:lvl5pPr>
              <a:lvl6pPr marL="2514600" indent="-228600" algn="ctr" defTabSz="957263" eaLnBrk="0" fontAlgn="base" hangingPunct="0">
                <a:spcBef>
                  <a:spcPct val="0"/>
                </a:spcBef>
                <a:spcAft>
                  <a:spcPct val="0"/>
                </a:spcAft>
                <a:defRPr b="1">
                  <a:solidFill>
                    <a:schemeClr val="tx1"/>
                  </a:solidFill>
                  <a:latin typeface="Arial" charset="0"/>
                </a:defRPr>
              </a:lvl6pPr>
              <a:lvl7pPr marL="2971800" indent="-228600" algn="ctr" defTabSz="957263" eaLnBrk="0" fontAlgn="base" hangingPunct="0">
                <a:spcBef>
                  <a:spcPct val="0"/>
                </a:spcBef>
                <a:spcAft>
                  <a:spcPct val="0"/>
                </a:spcAft>
                <a:defRPr b="1">
                  <a:solidFill>
                    <a:schemeClr val="tx1"/>
                  </a:solidFill>
                  <a:latin typeface="Arial" charset="0"/>
                </a:defRPr>
              </a:lvl7pPr>
              <a:lvl8pPr marL="3429000" indent="-228600" algn="ctr" defTabSz="957263" eaLnBrk="0" fontAlgn="base" hangingPunct="0">
                <a:spcBef>
                  <a:spcPct val="0"/>
                </a:spcBef>
                <a:spcAft>
                  <a:spcPct val="0"/>
                </a:spcAft>
                <a:defRPr b="1">
                  <a:solidFill>
                    <a:schemeClr val="tx1"/>
                  </a:solidFill>
                  <a:latin typeface="Arial" charset="0"/>
                </a:defRPr>
              </a:lvl8pPr>
              <a:lvl9pPr marL="3886200" indent="-228600" algn="ctr" defTabSz="957263" eaLnBrk="0" fontAlgn="base" hangingPunct="0">
                <a:spcBef>
                  <a:spcPct val="0"/>
                </a:spcBef>
                <a:spcAft>
                  <a:spcPct val="0"/>
                </a:spcAft>
                <a:defRPr b="1">
                  <a:solidFill>
                    <a:schemeClr val="tx1"/>
                  </a:solidFill>
                  <a:latin typeface="Arial" charset="0"/>
                </a:defRPr>
              </a:lvl9pPr>
            </a:lstStyle>
            <a:p>
              <a:pPr eaLnBrk="1" hangingPunct="1"/>
              <a:r>
                <a:rPr lang="fr-FR" sz="1400">
                  <a:latin typeface="Times New Roman" pitchFamily="18" charset="0"/>
                </a:rPr>
                <a:t> Machine intlk</a:t>
              </a:r>
              <a:endParaRPr lang="fr-FR" sz="1400" b="0"/>
            </a:p>
          </p:txBody>
        </p:sp>
        <p:sp>
          <p:nvSpPr>
            <p:cNvPr id="56" name="Text Box 54"/>
            <p:cNvSpPr txBox="1">
              <a:spLocks noChangeArrowheads="1"/>
            </p:cNvSpPr>
            <p:nvPr/>
          </p:nvSpPr>
          <p:spPr bwMode="auto">
            <a:xfrm>
              <a:off x="5314" y="2041"/>
              <a:ext cx="470"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69" tIns="47884" rIns="95769" bIns="47884">
              <a:spAutoFit/>
            </a:bodyPr>
            <a:lstStyle>
              <a:lvl1pPr defTabSz="957263" eaLnBrk="0" hangingPunct="0">
                <a:defRPr b="1">
                  <a:solidFill>
                    <a:schemeClr val="tx1"/>
                  </a:solidFill>
                  <a:latin typeface="Arial" charset="0"/>
                </a:defRPr>
              </a:lvl1pPr>
              <a:lvl2pPr marL="742950" indent="-285750" defTabSz="957263" eaLnBrk="0" hangingPunct="0">
                <a:defRPr b="1">
                  <a:solidFill>
                    <a:schemeClr val="tx1"/>
                  </a:solidFill>
                  <a:latin typeface="Arial" charset="0"/>
                </a:defRPr>
              </a:lvl2pPr>
              <a:lvl3pPr marL="1143000" indent="-228600" defTabSz="957263" eaLnBrk="0" hangingPunct="0">
                <a:defRPr b="1">
                  <a:solidFill>
                    <a:schemeClr val="tx1"/>
                  </a:solidFill>
                  <a:latin typeface="Arial" charset="0"/>
                </a:defRPr>
              </a:lvl3pPr>
              <a:lvl4pPr marL="1600200" indent="-228600" defTabSz="957263" eaLnBrk="0" hangingPunct="0">
                <a:defRPr b="1">
                  <a:solidFill>
                    <a:schemeClr val="tx1"/>
                  </a:solidFill>
                  <a:latin typeface="Arial" charset="0"/>
                </a:defRPr>
              </a:lvl4pPr>
              <a:lvl5pPr marL="2057400" indent="-228600" defTabSz="957263" eaLnBrk="0" hangingPunct="0">
                <a:defRPr b="1">
                  <a:solidFill>
                    <a:schemeClr val="tx1"/>
                  </a:solidFill>
                  <a:latin typeface="Arial" charset="0"/>
                </a:defRPr>
              </a:lvl5pPr>
              <a:lvl6pPr marL="2514600" indent="-228600" algn="ctr" defTabSz="957263" eaLnBrk="0" fontAlgn="base" hangingPunct="0">
                <a:spcBef>
                  <a:spcPct val="0"/>
                </a:spcBef>
                <a:spcAft>
                  <a:spcPct val="0"/>
                </a:spcAft>
                <a:defRPr b="1">
                  <a:solidFill>
                    <a:schemeClr val="tx1"/>
                  </a:solidFill>
                  <a:latin typeface="Arial" charset="0"/>
                </a:defRPr>
              </a:lvl6pPr>
              <a:lvl7pPr marL="2971800" indent="-228600" algn="ctr" defTabSz="957263" eaLnBrk="0" fontAlgn="base" hangingPunct="0">
                <a:spcBef>
                  <a:spcPct val="0"/>
                </a:spcBef>
                <a:spcAft>
                  <a:spcPct val="0"/>
                </a:spcAft>
                <a:defRPr b="1">
                  <a:solidFill>
                    <a:schemeClr val="tx1"/>
                  </a:solidFill>
                  <a:latin typeface="Arial" charset="0"/>
                </a:defRPr>
              </a:lvl7pPr>
              <a:lvl8pPr marL="3429000" indent="-228600" algn="ctr" defTabSz="957263" eaLnBrk="0" fontAlgn="base" hangingPunct="0">
                <a:spcBef>
                  <a:spcPct val="0"/>
                </a:spcBef>
                <a:spcAft>
                  <a:spcPct val="0"/>
                </a:spcAft>
                <a:defRPr b="1">
                  <a:solidFill>
                    <a:schemeClr val="tx1"/>
                  </a:solidFill>
                  <a:latin typeface="Arial" charset="0"/>
                </a:defRPr>
              </a:lvl8pPr>
              <a:lvl9pPr marL="3886200" indent="-228600" algn="ctr" defTabSz="957263" eaLnBrk="0" fontAlgn="base" hangingPunct="0">
                <a:spcBef>
                  <a:spcPct val="0"/>
                </a:spcBef>
                <a:spcAft>
                  <a:spcPct val="0"/>
                </a:spcAft>
                <a:defRPr b="1">
                  <a:solidFill>
                    <a:schemeClr val="tx1"/>
                  </a:solidFill>
                  <a:latin typeface="Arial" charset="0"/>
                </a:defRPr>
              </a:lvl9pPr>
            </a:lstStyle>
            <a:p>
              <a:pPr algn="l" eaLnBrk="1" hangingPunct="1"/>
              <a:r>
                <a:rPr lang="fr-FR" sz="1400">
                  <a:latin typeface="Times New Roman" pitchFamily="18" charset="0"/>
                </a:rPr>
                <a:t>PSS</a:t>
              </a:r>
              <a:endParaRPr lang="fr-FR" sz="1400" b="0"/>
            </a:p>
          </p:txBody>
        </p:sp>
        <p:sp>
          <p:nvSpPr>
            <p:cNvPr id="57" name="Line 55"/>
            <p:cNvSpPr>
              <a:spLocks noChangeShapeType="1"/>
            </p:cNvSpPr>
            <p:nvPr/>
          </p:nvSpPr>
          <p:spPr bwMode="auto">
            <a:xfrm>
              <a:off x="5261" y="2252"/>
              <a:ext cx="5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58" name="Line 56"/>
            <p:cNvSpPr>
              <a:spLocks noChangeShapeType="1"/>
            </p:cNvSpPr>
            <p:nvPr/>
          </p:nvSpPr>
          <p:spPr bwMode="auto">
            <a:xfrm flipV="1">
              <a:off x="4739" y="3053"/>
              <a:ext cx="0" cy="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59" name="Line 57"/>
            <p:cNvSpPr>
              <a:spLocks noChangeShapeType="1"/>
            </p:cNvSpPr>
            <p:nvPr/>
          </p:nvSpPr>
          <p:spPr bwMode="auto">
            <a:xfrm>
              <a:off x="3851" y="3265"/>
              <a:ext cx="8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60" name="Line 58"/>
            <p:cNvSpPr>
              <a:spLocks noChangeShapeType="1"/>
            </p:cNvSpPr>
            <p:nvPr/>
          </p:nvSpPr>
          <p:spPr bwMode="auto">
            <a:xfrm>
              <a:off x="4582" y="1492"/>
              <a:ext cx="0" cy="109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61" name="Text Box 59"/>
            <p:cNvSpPr txBox="1">
              <a:spLocks noChangeArrowheads="1"/>
            </p:cNvSpPr>
            <p:nvPr/>
          </p:nvSpPr>
          <p:spPr bwMode="auto">
            <a:xfrm rot="16200000">
              <a:off x="4298" y="1919"/>
              <a:ext cx="339" cy="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69" tIns="47884" rIns="95769" bIns="47884">
              <a:spAutoFit/>
            </a:bodyPr>
            <a:lstStyle>
              <a:lvl1pPr defTabSz="957263" eaLnBrk="0" hangingPunct="0">
                <a:defRPr b="1">
                  <a:solidFill>
                    <a:schemeClr val="tx1"/>
                  </a:solidFill>
                  <a:latin typeface="Arial" charset="0"/>
                </a:defRPr>
              </a:lvl1pPr>
              <a:lvl2pPr marL="742950" indent="-285750" defTabSz="957263" eaLnBrk="0" hangingPunct="0">
                <a:defRPr b="1">
                  <a:solidFill>
                    <a:schemeClr val="tx1"/>
                  </a:solidFill>
                  <a:latin typeface="Arial" charset="0"/>
                </a:defRPr>
              </a:lvl2pPr>
              <a:lvl3pPr marL="1143000" indent="-228600" defTabSz="957263" eaLnBrk="0" hangingPunct="0">
                <a:defRPr b="1">
                  <a:solidFill>
                    <a:schemeClr val="tx1"/>
                  </a:solidFill>
                  <a:latin typeface="Arial" charset="0"/>
                </a:defRPr>
              </a:lvl3pPr>
              <a:lvl4pPr marL="1600200" indent="-228600" defTabSz="957263" eaLnBrk="0" hangingPunct="0">
                <a:defRPr b="1">
                  <a:solidFill>
                    <a:schemeClr val="tx1"/>
                  </a:solidFill>
                  <a:latin typeface="Arial" charset="0"/>
                </a:defRPr>
              </a:lvl4pPr>
              <a:lvl5pPr marL="2057400" indent="-228600" defTabSz="957263" eaLnBrk="0" hangingPunct="0">
                <a:defRPr b="1">
                  <a:solidFill>
                    <a:schemeClr val="tx1"/>
                  </a:solidFill>
                  <a:latin typeface="Arial" charset="0"/>
                </a:defRPr>
              </a:lvl5pPr>
              <a:lvl6pPr marL="2514600" indent="-228600" algn="ctr" defTabSz="957263" eaLnBrk="0" fontAlgn="base" hangingPunct="0">
                <a:spcBef>
                  <a:spcPct val="0"/>
                </a:spcBef>
                <a:spcAft>
                  <a:spcPct val="0"/>
                </a:spcAft>
                <a:defRPr b="1">
                  <a:solidFill>
                    <a:schemeClr val="tx1"/>
                  </a:solidFill>
                  <a:latin typeface="Arial" charset="0"/>
                </a:defRPr>
              </a:lvl6pPr>
              <a:lvl7pPr marL="2971800" indent="-228600" algn="ctr" defTabSz="957263" eaLnBrk="0" fontAlgn="base" hangingPunct="0">
                <a:spcBef>
                  <a:spcPct val="0"/>
                </a:spcBef>
                <a:spcAft>
                  <a:spcPct val="0"/>
                </a:spcAft>
                <a:defRPr b="1">
                  <a:solidFill>
                    <a:schemeClr val="tx1"/>
                  </a:solidFill>
                  <a:latin typeface="Arial" charset="0"/>
                </a:defRPr>
              </a:lvl7pPr>
              <a:lvl8pPr marL="3429000" indent="-228600" algn="ctr" defTabSz="957263" eaLnBrk="0" fontAlgn="base" hangingPunct="0">
                <a:spcBef>
                  <a:spcPct val="0"/>
                </a:spcBef>
                <a:spcAft>
                  <a:spcPct val="0"/>
                </a:spcAft>
                <a:defRPr b="1">
                  <a:solidFill>
                    <a:schemeClr val="tx1"/>
                  </a:solidFill>
                  <a:latin typeface="Arial" charset="0"/>
                </a:defRPr>
              </a:lvl8pPr>
              <a:lvl9pPr marL="3886200" indent="-228600" algn="ctr" defTabSz="957263" eaLnBrk="0" fontAlgn="base" hangingPunct="0">
                <a:spcBef>
                  <a:spcPct val="0"/>
                </a:spcBef>
                <a:spcAft>
                  <a:spcPct val="0"/>
                </a:spcAft>
                <a:defRPr b="1">
                  <a:solidFill>
                    <a:schemeClr val="tx1"/>
                  </a:solidFill>
                  <a:latin typeface="Arial" charset="0"/>
                </a:defRPr>
              </a:lvl9pPr>
            </a:lstStyle>
            <a:p>
              <a:pPr algn="l" eaLnBrk="1" hangingPunct="1"/>
              <a:r>
                <a:rPr lang="fr-FR" sz="1700">
                  <a:latin typeface="Times New Roman" pitchFamily="18" charset="0"/>
                </a:rPr>
                <a:t>P</a:t>
              </a:r>
              <a:r>
                <a:rPr lang="fr-FR" sz="1700" baseline="-25000">
                  <a:latin typeface="Times New Roman" pitchFamily="18" charset="0"/>
                </a:rPr>
                <a:t>ref</a:t>
              </a:r>
              <a:endParaRPr lang="fr-FR" sz="1700" b="0" baseline="-25000"/>
            </a:p>
          </p:txBody>
        </p:sp>
        <p:sp>
          <p:nvSpPr>
            <p:cNvPr id="62" name="Line 60"/>
            <p:cNvSpPr>
              <a:spLocks noChangeShapeType="1"/>
            </p:cNvSpPr>
            <p:nvPr/>
          </p:nvSpPr>
          <p:spPr bwMode="auto">
            <a:xfrm flipH="1">
              <a:off x="4373" y="1492"/>
              <a:ext cx="20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63" name="Text Box 61"/>
            <p:cNvSpPr txBox="1">
              <a:spLocks noChangeArrowheads="1"/>
            </p:cNvSpPr>
            <p:nvPr/>
          </p:nvSpPr>
          <p:spPr bwMode="auto">
            <a:xfrm>
              <a:off x="1762" y="1036"/>
              <a:ext cx="1149"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69" tIns="47884" rIns="95769" bIns="47884">
              <a:spAutoFit/>
            </a:bodyPr>
            <a:lstStyle>
              <a:lvl1pPr defTabSz="957263" eaLnBrk="0" hangingPunct="0">
                <a:defRPr b="1">
                  <a:solidFill>
                    <a:schemeClr val="tx1"/>
                  </a:solidFill>
                  <a:latin typeface="Arial" charset="0"/>
                </a:defRPr>
              </a:lvl1pPr>
              <a:lvl2pPr marL="742950" indent="-285750" defTabSz="957263" eaLnBrk="0" hangingPunct="0">
                <a:defRPr b="1">
                  <a:solidFill>
                    <a:schemeClr val="tx1"/>
                  </a:solidFill>
                  <a:latin typeface="Arial" charset="0"/>
                </a:defRPr>
              </a:lvl2pPr>
              <a:lvl3pPr marL="1143000" indent="-228600" defTabSz="957263" eaLnBrk="0" hangingPunct="0">
                <a:defRPr b="1">
                  <a:solidFill>
                    <a:schemeClr val="tx1"/>
                  </a:solidFill>
                  <a:latin typeface="Arial" charset="0"/>
                </a:defRPr>
              </a:lvl3pPr>
              <a:lvl4pPr marL="1600200" indent="-228600" defTabSz="957263" eaLnBrk="0" hangingPunct="0">
                <a:defRPr b="1">
                  <a:solidFill>
                    <a:schemeClr val="tx1"/>
                  </a:solidFill>
                  <a:latin typeface="Arial" charset="0"/>
                </a:defRPr>
              </a:lvl4pPr>
              <a:lvl5pPr marL="2057400" indent="-228600" defTabSz="957263" eaLnBrk="0" hangingPunct="0">
                <a:defRPr b="1">
                  <a:solidFill>
                    <a:schemeClr val="tx1"/>
                  </a:solidFill>
                  <a:latin typeface="Arial" charset="0"/>
                </a:defRPr>
              </a:lvl5pPr>
              <a:lvl6pPr marL="2514600" indent="-228600" algn="ctr" defTabSz="957263" eaLnBrk="0" fontAlgn="base" hangingPunct="0">
                <a:spcBef>
                  <a:spcPct val="0"/>
                </a:spcBef>
                <a:spcAft>
                  <a:spcPct val="0"/>
                </a:spcAft>
                <a:defRPr b="1">
                  <a:solidFill>
                    <a:schemeClr val="tx1"/>
                  </a:solidFill>
                  <a:latin typeface="Arial" charset="0"/>
                </a:defRPr>
              </a:lvl6pPr>
              <a:lvl7pPr marL="2971800" indent="-228600" algn="ctr" defTabSz="957263" eaLnBrk="0" fontAlgn="base" hangingPunct="0">
                <a:spcBef>
                  <a:spcPct val="0"/>
                </a:spcBef>
                <a:spcAft>
                  <a:spcPct val="0"/>
                </a:spcAft>
                <a:defRPr b="1">
                  <a:solidFill>
                    <a:schemeClr val="tx1"/>
                  </a:solidFill>
                  <a:latin typeface="Arial" charset="0"/>
                </a:defRPr>
              </a:lvl7pPr>
              <a:lvl8pPr marL="3429000" indent="-228600" algn="ctr" defTabSz="957263" eaLnBrk="0" fontAlgn="base" hangingPunct="0">
                <a:spcBef>
                  <a:spcPct val="0"/>
                </a:spcBef>
                <a:spcAft>
                  <a:spcPct val="0"/>
                </a:spcAft>
                <a:defRPr b="1">
                  <a:solidFill>
                    <a:schemeClr val="tx1"/>
                  </a:solidFill>
                  <a:latin typeface="Arial" charset="0"/>
                </a:defRPr>
              </a:lvl8pPr>
              <a:lvl9pPr marL="3886200" indent="-228600" algn="ctr" defTabSz="957263" eaLnBrk="0" fontAlgn="base" hangingPunct="0">
                <a:spcBef>
                  <a:spcPct val="0"/>
                </a:spcBef>
                <a:spcAft>
                  <a:spcPct val="0"/>
                </a:spcAft>
                <a:defRPr b="1">
                  <a:solidFill>
                    <a:schemeClr val="tx1"/>
                  </a:solidFill>
                  <a:latin typeface="Arial" charset="0"/>
                </a:defRPr>
              </a:lvl9pPr>
            </a:lstStyle>
            <a:p>
              <a:pPr algn="l" eaLnBrk="1" hangingPunct="1"/>
              <a:r>
                <a:rPr lang="en-US" sz="1400">
                  <a:latin typeface="Times New Roman" pitchFamily="18" charset="0"/>
                </a:rPr>
                <a:t>Water flows,</a:t>
              </a:r>
            </a:p>
            <a:p>
              <a:pPr algn="l" eaLnBrk="1" hangingPunct="1"/>
              <a:r>
                <a:rPr lang="en-US" sz="1400">
                  <a:latin typeface="Times New Roman" pitchFamily="18" charset="0"/>
                </a:rPr>
                <a:t>Temperatures, …</a:t>
              </a:r>
              <a:endParaRPr lang="en-US" sz="1400" b="0"/>
            </a:p>
          </p:txBody>
        </p:sp>
        <p:sp>
          <p:nvSpPr>
            <p:cNvPr id="64" name="Line 62"/>
            <p:cNvSpPr>
              <a:spLocks noChangeShapeType="1"/>
            </p:cNvSpPr>
            <p:nvPr/>
          </p:nvSpPr>
          <p:spPr bwMode="auto">
            <a:xfrm flipH="1">
              <a:off x="3799" y="3687"/>
              <a:ext cx="20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65" name="Line 63"/>
            <p:cNvSpPr>
              <a:spLocks noChangeShapeType="1"/>
            </p:cNvSpPr>
            <p:nvPr/>
          </p:nvSpPr>
          <p:spPr bwMode="auto">
            <a:xfrm flipH="1" flipV="1">
              <a:off x="3590" y="3602"/>
              <a:ext cx="209" cy="84"/>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66" name="Line 64"/>
            <p:cNvSpPr>
              <a:spLocks noChangeShapeType="1"/>
            </p:cNvSpPr>
            <p:nvPr/>
          </p:nvSpPr>
          <p:spPr bwMode="auto">
            <a:xfrm flipH="1">
              <a:off x="3381" y="3687"/>
              <a:ext cx="157" cy="0"/>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67" name="Text Box 65"/>
            <p:cNvSpPr txBox="1">
              <a:spLocks noChangeArrowheads="1"/>
            </p:cNvSpPr>
            <p:nvPr/>
          </p:nvSpPr>
          <p:spPr bwMode="auto">
            <a:xfrm>
              <a:off x="3068" y="3518"/>
              <a:ext cx="313"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69" tIns="47884" rIns="95769" bIns="47884">
              <a:spAutoFit/>
            </a:bodyPr>
            <a:lstStyle>
              <a:lvl1pPr defTabSz="957263" eaLnBrk="0" hangingPunct="0">
                <a:defRPr b="1">
                  <a:solidFill>
                    <a:schemeClr val="tx1"/>
                  </a:solidFill>
                  <a:latin typeface="Arial" charset="0"/>
                </a:defRPr>
              </a:lvl1pPr>
              <a:lvl2pPr marL="742950" indent="-285750" defTabSz="957263" eaLnBrk="0" hangingPunct="0">
                <a:defRPr b="1">
                  <a:solidFill>
                    <a:schemeClr val="tx1"/>
                  </a:solidFill>
                  <a:latin typeface="Arial" charset="0"/>
                </a:defRPr>
              </a:lvl2pPr>
              <a:lvl3pPr marL="1143000" indent="-228600" defTabSz="957263" eaLnBrk="0" hangingPunct="0">
                <a:defRPr b="1">
                  <a:solidFill>
                    <a:schemeClr val="tx1"/>
                  </a:solidFill>
                  <a:latin typeface="Arial" charset="0"/>
                </a:defRPr>
              </a:lvl3pPr>
              <a:lvl4pPr marL="1600200" indent="-228600" defTabSz="957263" eaLnBrk="0" hangingPunct="0">
                <a:defRPr b="1">
                  <a:solidFill>
                    <a:schemeClr val="tx1"/>
                  </a:solidFill>
                  <a:latin typeface="Arial" charset="0"/>
                </a:defRPr>
              </a:lvl4pPr>
              <a:lvl5pPr marL="2057400" indent="-228600" defTabSz="957263" eaLnBrk="0" hangingPunct="0">
                <a:defRPr b="1">
                  <a:solidFill>
                    <a:schemeClr val="tx1"/>
                  </a:solidFill>
                  <a:latin typeface="Arial" charset="0"/>
                </a:defRPr>
              </a:lvl5pPr>
              <a:lvl6pPr marL="2514600" indent="-228600" algn="ctr" defTabSz="957263" eaLnBrk="0" fontAlgn="base" hangingPunct="0">
                <a:spcBef>
                  <a:spcPct val="0"/>
                </a:spcBef>
                <a:spcAft>
                  <a:spcPct val="0"/>
                </a:spcAft>
                <a:defRPr b="1">
                  <a:solidFill>
                    <a:schemeClr val="tx1"/>
                  </a:solidFill>
                  <a:latin typeface="Arial" charset="0"/>
                </a:defRPr>
              </a:lvl6pPr>
              <a:lvl7pPr marL="2971800" indent="-228600" algn="ctr" defTabSz="957263" eaLnBrk="0" fontAlgn="base" hangingPunct="0">
                <a:spcBef>
                  <a:spcPct val="0"/>
                </a:spcBef>
                <a:spcAft>
                  <a:spcPct val="0"/>
                </a:spcAft>
                <a:defRPr b="1">
                  <a:solidFill>
                    <a:schemeClr val="tx1"/>
                  </a:solidFill>
                  <a:latin typeface="Arial" charset="0"/>
                </a:defRPr>
              </a:lvl7pPr>
              <a:lvl8pPr marL="3429000" indent="-228600" algn="ctr" defTabSz="957263" eaLnBrk="0" fontAlgn="base" hangingPunct="0">
                <a:spcBef>
                  <a:spcPct val="0"/>
                </a:spcBef>
                <a:spcAft>
                  <a:spcPct val="0"/>
                </a:spcAft>
                <a:defRPr b="1">
                  <a:solidFill>
                    <a:schemeClr val="tx1"/>
                  </a:solidFill>
                  <a:latin typeface="Arial" charset="0"/>
                </a:defRPr>
              </a:lvl8pPr>
              <a:lvl9pPr marL="3886200" indent="-228600" algn="ctr" defTabSz="957263" eaLnBrk="0" fontAlgn="base" hangingPunct="0">
                <a:spcBef>
                  <a:spcPct val="0"/>
                </a:spcBef>
                <a:spcAft>
                  <a:spcPct val="0"/>
                </a:spcAft>
                <a:defRPr b="1">
                  <a:solidFill>
                    <a:schemeClr val="tx1"/>
                  </a:solidFill>
                  <a:latin typeface="Arial" charset="0"/>
                </a:defRPr>
              </a:lvl9pPr>
            </a:lstStyle>
            <a:p>
              <a:pPr algn="l" eaLnBrk="1" hangingPunct="1"/>
              <a:r>
                <a:rPr lang="fr-FR" sz="1400">
                  <a:latin typeface="Times New Roman" pitchFamily="18" charset="0"/>
                </a:rPr>
                <a:t>Pin</a:t>
              </a:r>
              <a:endParaRPr lang="fr-FR" sz="1400" b="0"/>
            </a:p>
          </p:txBody>
        </p:sp>
        <p:sp>
          <p:nvSpPr>
            <p:cNvPr id="68" name="Text Box 66"/>
            <p:cNvSpPr txBox="1">
              <a:spLocks noChangeArrowheads="1"/>
            </p:cNvSpPr>
            <p:nvPr/>
          </p:nvSpPr>
          <p:spPr bwMode="auto">
            <a:xfrm>
              <a:off x="4008" y="3518"/>
              <a:ext cx="470"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69" tIns="47884" rIns="95769" bIns="47884">
              <a:spAutoFit/>
            </a:bodyPr>
            <a:lstStyle>
              <a:lvl1pPr defTabSz="957263" eaLnBrk="0" hangingPunct="0">
                <a:defRPr b="1">
                  <a:solidFill>
                    <a:schemeClr val="tx1"/>
                  </a:solidFill>
                  <a:latin typeface="Arial" charset="0"/>
                </a:defRPr>
              </a:lvl1pPr>
              <a:lvl2pPr marL="742950" indent="-285750" defTabSz="957263" eaLnBrk="0" hangingPunct="0">
                <a:defRPr b="1">
                  <a:solidFill>
                    <a:schemeClr val="tx1"/>
                  </a:solidFill>
                  <a:latin typeface="Arial" charset="0"/>
                </a:defRPr>
              </a:lvl2pPr>
              <a:lvl3pPr marL="1143000" indent="-228600" defTabSz="957263" eaLnBrk="0" hangingPunct="0">
                <a:defRPr b="1">
                  <a:solidFill>
                    <a:schemeClr val="tx1"/>
                  </a:solidFill>
                  <a:latin typeface="Arial" charset="0"/>
                </a:defRPr>
              </a:lvl3pPr>
              <a:lvl4pPr marL="1600200" indent="-228600" defTabSz="957263" eaLnBrk="0" hangingPunct="0">
                <a:defRPr b="1">
                  <a:solidFill>
                    <a:schemeClr val="tx1"/>
                  </a:solidFill>
                  <a:latin typeface="Arial" charset="0"/>
                </a:defRPr>
              </a:lvl4pPr>
              <a:lvl5pPr marL="2057400" indent="-228600" defTabSz="957263" eaLnBrk="0" hangingPunct="0">
                <a:defRPr b="1">
                  <a:solidFill>
                    <a:schemeClr val="tx1"/>
                  </a:solidFill>
                  <a:latin typeface="Arial" charset="0"/>
                </a:defRPr>
              </a:lvl5pPr>
              <a:lvl6pPr marL="2514600" indent="-228600" algn="ctr" defTabSz="957263" eaLnBrk="0" fontAlgn="base" hangingPunct="0">
                <a:spcBef>
                  <a:spcPct val="0"/>
                </a:spcBef>
                <a:spcAft>
                  <a:spcPct val="0"/>
                </a:spcAft>
                <a:defRPr b="1">
                  <a:solidFill>
                    <a:schemeClr val="tx1"/>
                  </a:solidFill>
                  <a:latin typeface="Arial" charset="0"/>
                </a:defRPr>
              </a:lvl6pPr>
              <a:lvl7pPr marL="2971800" indent="-228600" algn="ctr" defTabSz="957263" eaLnBrk="0" fontAlgn="base" hangingPunct="0">
                <a:spcBef>
                  <a:spcPct val="0"/>
                </a:spcBef>
                <a:spcAft>
                  <a:spcPct val="0"/>
                </a:spcAft>
                <a:defRPr b="1">
                  <a:solidFill>
                    <a:schemeClr val="tx1"/>
                  </a:solidFill>
                  <a:latin typeface="Arial" charset="0"/>
                </a:defRPr>
              </a:lvl7pPr>
              <a:lvl8pPr marL="3429000" indent="-228600" algn="ctr" defTabSz="957263" eaLnBrk="0" fontAlgn="base" hangingPunct="0">
                <a:spcBef>
                  <a:spcPct val="0"/>
                </a:spcBef>
                <a:spcAft>
                  <a:spcPct val="0"/>
                </a:spcAft>
                <a:defRPr b="1">
                  <a:solidFill>
                    <a:schemeClr val="tx1"/>
                  </a:solidFill>
                  <a:latin typeface="Arial" charset="0"/>
                </a:defRPr>
              </a:lvl8pPr>
              <a:lvl9pPr marL="3886200" indent="-228600" algn="ctr" defTabSz="957263" eaLnBrk="0" fontAlgn="base" hangingPunct="0">
                <a:spcBef>
                  <a:spcPct val="0"/>
                </a:spcBef>
                <a:spcAft>
                  <a:spcPct val="0"/>
                </a:spcAft>
                <a:defRPr b="1">
                  <a:solidFill>
                    <a:schemeClr val="tx1"/>
                  </a:solidFill>
                  <a:latin typeface="Arial" charset="0"/>
                </a:defRPr>
              </a:lvl9pPr>
            </a:lstStyle>
            <a:p>
              <a:pPr algn="l" eaLnBrk="1" hangingPunct="1"/>
              <a:r>
                <a:rPr lang="fr-FR" sz="1400">
                  <a:latin typeface="Times New Roman" pitchFamily="18" charset="0"/>
                </a:rPr>
                <a:t>Pout</a:t>
              </a:r>
              <a:endParaRPr lang="fr-FR" sz="1400" b="0"/>
            </a:p>
          </p:txBody>
        </p:sp>
        <p:sp>
          <p:nvSpPr>
            <p:cNvPr id="69" name="Text Box 67"/>
            <p:cNvSpPr txBox="1">
              <a:spLocks noChangeArrowheads="1"/>
            </p:cNvSpPr>
            <p:nvPr/>
          </p:nvSpPr>
          <p:spPr bwMode="auto">
            <a:xfrm>
              <a:off x="4426" y="3602"/>
              <a:ext cx="940"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69" tIns="47884" rIns="95769" bIns="47884">
              <a:spAutoFit/>
            </a:bodyPr>
            <a:lstStyle>
              <a:lvl1pPr defTabSz="957263" eaLnBrk="0" hangingPunct="0">
                <a:defRPr b="1">
                  <a:solidFill>
                    <a:schemeClr val="tx1"/>
                  </a:solidFill>
                  <a:latin typeface="Arial" charset="0"/>
                </a:defRPr>
              </a:lvl1pPr>
              <a:lvl2pPr marL="742950" indent="-285750" defTabSz="957263" eaLnBrk="0" hangingPunct="0">
                <a:defRPr b="1">
                  <a:solidFill>
                    <a:schemeClr val="tx1"/>
                  </a:solidFill>
                  <a:latin typeface="Arial" charset="0"/>
                </a:defRPr>
              </a:lvl2pPr>
              <a:lvl3pPr marL="1143000" indent="-228600" defTabSz="957263" eaLnBrk="0" hangingPunct="0">
                <a:defRPr b="1">
                  <a:solidFill>
                    <a:schemeClr val="tx1"/>
                  </a:solidFill>
                  <a:latin typeface="Arial" charset="0"/>
                </a:defRPr>
              </a:lvl3pPr>
              <a:lvl4pPr marL="1600200" indent="-228600" defTabSz="957263" eaLnBrk="0" hangingPunct="0">
                <a:defRPr b="1">
                  <a:solidFill>
                    <a:schemeClr val="tx1"/>
                  </a:solidFill>
                  <a:latin typeface="Arial" charset="0"/>
                </a:defRPr>
              </a:lvl4pPr>
              <a:lvl5pPr marL="2057400" indent="-228600" defTabSz="957263" eaLnBrk="0" hangingPunct="0">
                <a:defRPr b="1">
                  <a:solidFill>
                    <a:schemeClr val="tx1"/>
                  </a:solidFill>
                  <a:latin typeface="Arial" charset="0"/>
                </a:defRPr>
              </a:lvl5pPr>
              <a:lvl6pPr marL="2514600" indent="-228600" algn="ctr" defTabSz="957263" eaLnBrk="0" fontAlgn="base" hangingPunct="0">
                <a:spcBef>
                  <a:spcPct val="0"/>
                </a:spcBef>
                <a:spcAft>
                  <a:spcPct val="0"/>
                </a:spcAft>
                <a:defRPr b="1">
                  <a:solidFill>
                    <a:schemeClr val="tx1"/>
                  </a:solidFill>
                  <a:latin typeface="Arial" charset="0"/>
                </a:defRPr>
              </a:lvl6pPr>
              <a:lvl7pPr marL="2971800" indent="-228600" algn="ctr" defTabSz="957263" eaLnBrk="0" fontAlgn="base" hangingPunct="0">
                <a:spcBef>
                  <a:spcPct val="0"/>
                </a:spcBef>
                <a:spcAft>
                  <a:spcPct val="0"/>
                </a:spcAft>
                <a:defRPr b="1">
                  <a:solidFill>
                    <a:schemeClr val="tx1"/>
                  </a:solidFill>
                  <a:latin typeface="Arial" charset="0"/>
                </a:defRPr>
              </a:lvl7pPr>
              <a:lvl8pPr marL="3429000" indent="-228600" algn="ctr" defTabSz="957263" eaLnBrk="0" fontAlgn="base" hangingPunct="0">
                <a:spcBef>
                  <a:spcPct val="0"/>
                </a:spcBef>
                <a:spcAft>
                  <a:spcPct val="0"/>
                </a:spcAft>
                <a:defRPr b="1">
                  <a:solidFill>
                    <a:schemeClr val="tx1"/>
                  </a:solidFill>
                  <a:latin typeface="Arial" charset="0"/>
                </a:defRPr>
              </a:lvl8pPr>
              <a:lvl9pPr marL="3886200" indent="-228600" algn="ctr" defTabSz="957263" eaLnBrk="0" fontAlgn="base" hangingPunct="0">
                <a:spcBef>
                  <a:spcPct val="0"/>
                </a:spcBef>
                <a:spcAft>
                  <a:spcPct val="0"/>
                </a:spcAft>
                <a:defRPr b="1">
                  <a:solidFill>
                    <a:schemeClr val="tx1"/>
                  </a:solidFill>
                  <a:latin typeface="Arial" charset="0"/>
                </a:defRPr>
              </a:lvl9pPr>
            </a:lstStyle>
            <a:p>
              <a:pPr algn="l" eaLnBrk="1" hangingPunct="1"/>
              <a:r>
                <a:rPr lang="fr-FR" sz="1400">
                  <a:latin typeface="Times New Roman" pitchFamily="18" charset="0"/>
                </a:rPr>
                <a:t>to amplifier</a:t>
              </a:r>
              <a:endParaRPr lang="fr-FR" sz="1400" b="0"/>
            </a:p>
          </p:txBody>
        </p:sp>
        <p:sp>
          <p:nvSpPr>
            <p:cNvPr id="70" name="Line 68"/>
            <p:cNvSpPr>
              <a:spLocks noChangeShapeType="1"/>
            </p:cNvSpPr>
            <p:nvPr/>
          </p:nvSpPr>
          <p:spPr bwMode="auto">
            <a:xfrm>
              <a:off x="2180" y="3072"/>
              <a:ext cx="0" cy="42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71" name="Text Box 69"/>
            <p:cNvSpPr txBox="1">
              <a:spLocks noChangeArrowheads="1"/>
            </p:cNvSpPr>
            <p:nvPr/>
          </p:nvSpPr>
          <p:spPr bwMode="auto">
            <a:xfrm>
              <a:off x="1814" y="3494"/>
              <a:ext cx="732"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69" tIns="47884" rIns="95769" bIns="47884">
              <a:spAutoFit/>
            </a:bodyPr>
            <a:lstStyle>
              <a:lvl1pPr defTabSz="957263" eaLnBrk="0" hangingPunct="0">
                <a:defRPr b="1">
                  <a:solidFill>
                    <a:schemeClr val="tx1"/>
                  </a:solidFill>
                  <a:latin typeface="Arial" charset="0"/>
                </a:defRPr>
              </a:lvl1pPr>
              <a:lvl2pPr marL="742950" indent="-285750" defTabSz="957263" eaLnBrk="0" hangingPunct="0">
                <a:defRPr b="1">
                  <a:solidFill>
                    <a:schemeClr val="tx1"/>
                  </a:solidFill>
                  <a:latin typeface="Arial" charset="0"/>
                </a:defRPr>
              </a:lvl2pPr>
              <a:lvl3pPr marL="1143000" indent="-228600" defTabSz="957263" eaLnBrk="0" hangingPunct="0">
                <a:defRPr b="1">
                  <a:solidFill>
                    <a:schemeClr val="tx1"/>
                  </a:solidFill>
                  <a:latin typeface="Arial" charset="0"/>
                </a:defRPr>
              </a:lvl3pPr>
              <a:lvl4pPr marL="1600200" indent="-228600" defTabSz="957263" eaLnBrk="0" hangingPunct="0">
                <a:defRPr b="1">
                  <a:solidFill>
                    <a:schemeClr val="tx1"/>
                  </a:solidFill>
                  <a:latin typeface="Arial" charset="0"/>
                </a:defRPr>
              </a:lvl4pPr>
              <a:lvl5pPr marL="2057400" indent="-228600" defTabSz="957263" eaLnBrk="0" hangingPunct="0">
                <a:defRPr b="1">
                  <a:solidFill>
                    <a:schemeClr val="tx1"/>
                  </a:solidFill>
                  <a:latin typeface="Arial" charset="0"/>
                </a:defRPr>
              </a:lvl5pPr>
              <a:lvl6pPr marL="2514600" indent="-228600" algn="ctr" defTabSz="957263" eaLnBrk="0" fontAlgn="base" hangingPunct="0">
                <a:spcBef>
                  <a:spcPct val="0"/>
                </a:spcBef>
                <a:spcAft>
                  <a:spcPct val="0"/>
                </a:spcAft>
                <a:defRPr b="1">
                  <a:solidFill>
                    <a:schemeClr val="tx1"/>
                  </a:solidFill>
                  <a:latin typeface="Arial" charset="0"/>
                </a:defRPr>
              </a:lvl6pPr>
              <a:lvl7pPr marL="2971800" indent="-228600" algn="ctr" defTabSz="957263" eaLnBrk="0" fontAlgn="base" hangingPunct="0">
                <a:spcBef>
                  <a:spcPct val="0"/>
                </a:spcBef>
                <a:spcAft>
                  <a:spcPct val="0"/>
                </a:spcAft>
                <a:defRPr b="1">
                  <a:solidFill>
                    <a:schemeClr val="tx1"/>
                  </a:solidFill>
                  <a:latin typeface="Arial" charset="0"/>
                </a:defRPr>
              </a:lvl7pPr>
              <a:lvl8pPr marL="3429000" indent="-228600" algn="ctr" defTabSz="957263" eaLnBrk="0" fontAlgn="base" hangingPunct="0">
                <a:spcBef>
                  <a:spcPct val="0"/>
                </a:spcBef>
                <a:spcAft>
                  <a:spcPct val="0"/>
                </a:spcAft>
                <a:defRPr b="1">
                  <a:solidFill>
                    <a:schemeClr val="tx1"/>
                  </a:solidFill>
                  <a:latin typeface="Arial" charset="0"/>
                </a:defRPr>
              </a:lvl8pPr>
              <a:lvl9pPr marL="3886200" indent="-228600" algn="ctr" defTabSz="957263" eaLnBrk="0" fontAlgn="base" hangingPunct="0">
                <a:spcBef>
                  <a:spcPct val="0"/>
                </a:spcBef>
                <a:spcAft>
                  <a:spcPct val="0"/>
                </a:spcAft>
                <a:defRPr b="1">
                  <a:solidFill>
                    <a:schemeClr val="tx1"/>
                  </a:solidFill>
                  <a:latin typeface="Arial" charset="0"/>
                </a:defRPr>
              </a:lvl9pPr>
            </a:lstStyle>
            <a:p>
              <a:pPr eaLnBrk="1" hangingPunct="1"/>
              <a:r>
                <a:rPr lang="fr-FR" sz="1400">
                  <a:latin typeface="Times New Roman" pitchFamily="18" charset="0"/>
                </a:rPr>
                <a:t>Power supplies off</a:t>
              </a:r>
              <a:endParaRPr lang="fr-FR" sz="1400" b="0"/>
            </a:p>
          </p:txBody>
        </p:sp>
        <p:sp>
          <p:nvSpPr>
            <p:cNvPr id="72" name="Text Box 70"/>
            <p:cNvSpPr txBox="1">
              <a:spLocks noChangeArrowheads="1"/>
            </p:cNvSpPr>
            <p:nvPr/>
          </p:nvSpPr>
          <p:spPr bwMode="auto">
            <a:xfrm>
              <a:off x="3381" y="3830"/>
              <a:ext cx="67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69" tIns="47884" rIns="95769" bIns="47884">
              <a:spAutoFit/>
            </a:bodyPr>
            <a:lstStyle>
              <a:lvl1pPr defTabSz="957263" eaLnBrk="0" hangingPunct="0">
                <a:defRPr b="1">
                  <a:solidFill>
                    <a:schemeClr val="tx1"/>
                  </a:solidFill>
                  <a:latin typeface="Arial" charset="0"/>
                </a:defRPr>
              </a:lvl1pPr>
              <a:lvl2pPr marL="742950" indent="-285750" defTabSz="957263" eaLnBrk="0" hangingPunct="0">
                <a:defRPr b="1">
                  <a:solidFill>
                    <a:schemeClr val="tx1"/>
                  </a:solidFill>
                  <a:latin typeface="Arial" charset="0"/>
                </a:defRPr>
              </a:lvl2pPr>
              <a:lvl3pPr marL="1143000" indent="-228600" defTabSz="957263" eaLnBrk="0" hangingPunct="0">
                <a:defRPr b="1">
                  <a:solidFill>
                    <a:schemeClr val="tx1"/>
                  </a:solidFill>
                  <a:latin typeface="Arial" charset="0"/>
                </a:defRPr>
              </a:lvl3pPr>
              <a:lvl4pPr marL="1600200" indent="-228600" defTabSz="957263" eaLnBrk="0" hangingPunct="0">
                <a:defRPr b="1">
                  <a:solidFill>
                    <a:schemeClr val="tx1"/>
                  </a:solidFill>
                  <a:latin typeface="Arial" charset="0"/>
                </a:defRPr>
              </a:lvl4pPr>
              <a:lvl5pPr marL="2057400" indent="-228600" defTabSz="957263" eaLnBrk="0" hangingPunct="0">
                <a:defRPr b="1">
                  <a:solidFill>
                    <a:schemeClr val="tx1"/>
                  </a:solidFill>
                  <a:latin typeface="Arial" charset="0"/>
                </a:defRPr>
              </a:lvl5pPr>
              <a:lvl6pPr marL="2514600" indent="-228600" algn="ctr" defTabSz="957263" eaLnBrk="0" fontAlgn="base" hangingPunct="0">
                <a:spcBef>
                  <a:spcPct val="0"/>
                </a:spcBef>
                <a:spcAft>
                  <a:spcPct val="0"/>
                </a:spcAft>
                <a:defRPr b="1">
                  <a:solidFill>
                    <a:schemeClr val="tx1"/>
                  </a:solidFill>
                  <a:latin typeface="Arial" charset="0"/>
                </a:defRPr>
              </a:lvl6pPr>
              <a:lvl7pPr marL="2971800" indent="-228600" algn="ctr" defTabSz="957263" eaLnBrk="0" fontAlgn="base" hangingPunct="0">
                <a:spcBef>
                  <a:spcPct val="0"/>
                </a:spcBef>
                <a:spcAft>
                  <a:spcPct val="0"/>
                </a:spcAft>
                <a:defRPr b="1">
                  <a:solidFill>
                    <a:schemeClr val="tx1"/>
                  </a:solidFill>
                  <a:latin typeface="Arial" charset="0"/>
                </a:defRPr>
              </a:lvl7pPr>
              <a:lvl8pPr marL="3429000" indent="-228600" algn="ctr" defTabSz="957263" eaLnBrk="0" fontAlgn="base" hangingPunct="0">
                <a:spcBef>
                  <a:spcPct val="0"/>
                </a:spcBef>
                <a:spcAft>
                  <a:spcPct val="0"/>
                </a:spcAft>
                <a:defRPr b="1">
                  <a:solidFill>
                    <a:schemeClr val="tx1"/>
                  </a:solidFill>
                  <a:latin typeface="Arial" charset="0"/>
                </a:defRPr>
              </a:lvl8pPr>
              <a:lvl9pPr marL="3886200" indent="-228600" algn="ctr" defTabSz="957263" eaLnBrk="0" fontAlgn="base" hangingPunct="0">
                <a:spcBef>
                  <a:spcPct val="0"/>
                </a:spcBef>
                <a:spcAft>
                  <a:spcPct val="0"/>
                </a:spcAft>
                <a:defRPr b="1">
                  <a:solidFill>
                    <a:schemeClr val="tx1"/>
                  </a:solidFill>
                  <a:latin typeface="Arial" charset="0"/>
                </a:defRPr>
              </a:lvl9pPr>
            </a:lstStyle>
            <a:p>
              <a:pPr algn="l" eaLnBrk="1" hangingPunct="1"/>
              <a:r>
                <a:rPr lang="fr-FR" sz="1400">
                  <a:latin typeface="Times New Roman" pitchFamily="18" charset="0"/>
                </a:rPr>
                <a:t>RF switch</a:t>
              </a:r>
              <a:endParaRPr lang="fr-FR" sz="1400" b="0"/>
            </a:p>
          </p:txBody>
        </p:sp>
        <p:sp>
          <p:nvSpPr>
            <p:cNvPr id="73" name="Line 71"/>
            <p:cNvSpPr>
              <a:spLocks noChangeShapeType="1"/>
            </p:cNvSpPr>
            <p:nvPr/>
          </p:nvSpPr>
          <p:spPr bwMode="auto">
            <a:xfrm>
              <a:off x="718" y="1636"/>
              <a:ext cx="0" cy="97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74" name="Line 72"/>
            <p:cNvSpPr>
              <a:spLocks noChangeShapeType="1"/>
            </p:cNvSpPr>
            <p:nvPr/>
          </p:nvSpPr>
          <p:spPr bwMode="auto">
            <a:xfrm>
              <a:off x="926" y="1636"/>
              <a:ext cx="0" cy="97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75" name="Rectangle 73"/>
            <p:cNvSpPr>
              <a:spLocks noChangeArrowheads="1"/>
            </p:cNvSpPr>
            <p:nvPr/>
          </p:nvSpPr>
          <p:spPr bwMode="auto">
            <a:xfrm>
              <a:off x="2754" y="2903"/>
              <a:ext cx="366" cy="12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effectLst>
                  <a:outerShdw blurRad="38100" dist="38100" dir="2700000" algn="tl">
                    <a:srgbClr val="000000">
                      <a:alpha val="43137"/>
                    </a:srgbClr>
                  </a:outerShdw>
                </a:effectLst>
                <a:latin typeface="Arial" pitchFamily="34" charset="0"/>
              </a:endParaRPr>
            </a:p>
          </p:txBody>
        </p:sp>
        <p:sp>
          <p:nvSpPr>
            <p:cNvPr id="76" name="Rectangle 74"/>
            <p:cNvSpPr>
              <a:spLocks noChangeArrowheads="1"/>
            </p:cNvSpPr>
            <p:nvPr/>
          </p:nvSpPr>
          <p:spPr bwMode="auto">
            <a:xfrm>
              <a:off x="2122" y="2636"/>
              <a:ext cx="408" cy="181"/>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57263"/>
              <a:r>
                <a:rPr lang="fr-FR" sz="1600">
                  <a:latin typeface="Times New Roman" pitchFamily="18" charset="0"/>
                </a:rPr>
                <a:t>PLC</a:t>
              </a:r>
            </a:p>
          </p:txBody>
        </p:sp>
        <p:sp>
          <p:nvSpPr>
            <p:cNvPr id="77" name="Rectangle 75"/>
            <p:cNvSpPr>
              <a:spLocks noChangeArrowheads="1"/>
            </p:cNvSpPr>
            <p:nvPr/>
          </p:nvSpPr>
          <p:spPr bwMode="auto">
            <a:xfrm>
              <a:off x="2122" y="2840"/>
              <a:ext cx="408" cy="181"/>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57263"/>
              <a:r>
                <a:rPr lang="fr-FR" sz="1600">
                  <a:latin typeface="Times New Roman" pitchFamily="18" charset="0"/>
                </a:rPr>
                <a:t>CPCI</a:t>
              </a:r>
            </a:p>
          </p:txBody>
        </p:sp>
        <p:sp>
          <p:nvSpPr>
            <p:cNvPr id="78" name="Rectangle 76"/>
            <p:cNvSpPr>
              <a:spLocks noChangeArrowheads="1"/>
            </p:cNvSpPr>
            <p:nvPr/>
          </p:nvSpPr>
          <p:spPr bwMode="auto">
            <a:xfrm>
              <a:off x="2754" y="2903"/>
              <a:ext cx="104" cy="84"/>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effectLst>
                  <a:outerShdw blurRad="38100" dist="38100" dir="2700000" algn="tl">
                    <a:srgbClr val="000000">
                      <a:alpha val="43137"/>
                    </a:srgbClr>
                  </a:outerShdw>
                </a:effectLst>
                <a:latin typeface="Arial" pitchFamily="34" charset="0"/>
              </a:endParaRPr>
            </a:p>
          </p:txBody>
        </p:sp>
        <p:sp>
          <p:nvSpPr>
            <p:cNvPr id="79" name="Rectangle 77"/>
            <p:cNvSpPr>
              <a:spLocks noChangeArrowheads="1"/>
            </p:cNvSpPr>
            <p:nvPr/>
          </p:nvSpPr>
          <p:spPr bwMode="auto">
            <a:xfrm>
              <a:off x="2754" y="2903"/>
              <a:ext cx="366" cy="12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effectLst>
                  <a:outerShdw blurRad="38100" dist="38100" dir="2700000" algn="tl">
                    <a:srgbClr val="000000">
                      <a:alpha val="43137"/>
                    </a:srgbClr>
                  </a:outerShdw>
                </a:effectLst>
                <a:latin typeface="Arial" pitchFamily="34" charset="0"/>
              </a:endParaRPr>
            </a:p>
          </p:txBody>
        </p:sp>
        <p:sp>
          <p:nvSpPr>
            <p:cNvPr id="80" name="Text Box 78"/>
            <p:cNvSpPr txBox="1">
              <a:spLocks noChangeArrowheads="1"/>
            </p:cNvSpPr>
            <p:nvPr/>
          </p:nvSpPr>
          <p:spPr bwMode="auto">
            <a:xfrm>
              <a:off x="2666" y="2976"/>
              <a:ext cx="470"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69" tIns="47884" rIns="95769" bIns="47884">
              <a:spAutoFit/>
            </a:bodyPr>
            <a:lstStyle>
              <a:lvl1pPr defTabSz="957263" eaLnBrk="0" hangingPunct="0">
                <a:defRPr b="1">
                  <a:solidFill>
                    <a:schemeClr val="tx1"/>
                  </a:solidFill>
                  <a:latin typeface="Arial" charset="0"/>
                </a:defRPr>
              </a:lvl1pPr>
              <a:lvl2pPr marL="742950" indent="-285750" defTabSz="957263" eaLnBrk="0" hangingPunct="0">
                <a:defRPr b="1">
                  <a:solidFill>
                    <a:schemeClr val="tx1"/>
                  </a:solidFill>
                  <a:latin typeface="Arial" charset="0"/>
                </a:defRPr>
              </a:lvl2pPr>
              <a:lvl3pPr marL="1143000" indent="-228600" defTabSz="957263" eaLnBrk="0" hangingPunct="0">
                <a:defRPr b="1">
                  <a:solidFill>
                    <a:schemeClr val="tx1"/>
                  </a:solidFill>
                  <a:latin typeface="Arial" charset="0"/>
                </a:defRPr>
              </a:lvl3pPr>
              <a:lvl4pPr marL="1600200" indent="-228600" defTabSz="957263" eaLnBrk="0" hangingPunct="0">
                <a:defRPr b="1">
                  <a:solidFill>
                    <a:schemeClr val="tx1"/>
                  </a:solidFill>
                  <a:latin typeface="Arial" charset="0"/>
                </a:defRPr>
              </a:lvl4pPr>
              <a:lvl5pPr marL="2057400" indent="-228600" defTabSz="957263" eaLnBrk="0" hangingPunct="0">
                <a:defRPr b="1">
                  <a:solidFill>
                    <a:schemeClr val="tx1"/>
                  </a:solidFill>
                  <a:latin typeface="Arial" charset="0"/>
                </a:defRPr>
              </a:lvl5pPr>
              <a:lvl6pPr marL="2514600" indent="-228600" algn="ctr" defTabSz="957263" eaLnBrk="0" fontAlgn="base" hangingPunct="0">
                <a:spcBef>
                  <a:spcPct val="0"/>
                </a:spcBef>
                <a:spcAft>
                  <a:spcPct val="0"/>
                </a:spcAft>
                <a:defRPr b="1">
                  <a:solidFill>
                    <a:schemeClr val="tx1"/>
                  </a:solidFill>
                  <a:latin typeface="Arial" charset="0"/>
                </a:defRPr>
              </a:lvl6pPr>
              <a:lvl7pPr marL="2971800" indent="-228600" algn="ctr" defTabSz="957263" eaLnBrk="0" fontAlgn="base" hangingPunct="0">
                <a:spcBef>
                  <a:spcPct val="0"/>
                </a:spcBef>
                <a:spcAft>
                  <a:spcPct val="0"/>
                </a:spcAft>
                <a:defRPr b="1">
                  <a:solidFill>
                    <a:schemeClr val="tx1"/>
                  </a:solidFill>
                  <a:latin typeface="Arial" charset="0"/>
                </a:defRPr>
              </a:lvl7pPr>
              <a:lvl8pPr marL="3429000" indent="-228600" algn="ctr" defTabSz="957263" eaLnBrk="0" fontAlgn="base" hangingPunct="0">
                <a:spcBef>
                  <a:spcPct val="0"/>
                </a:spcBef>
                <a:spcAft>
                  <a:spcPct val="0"/>
                </a:spcAft>
                <a:defRPr b="1">
                  <a:solidFill>
                    <a:schemeClr val="tx1"/>
                  </a:solidFill>
                  <a:latin typeface="Arial" charset="0"/>
                </a:defRPr>
              </a:lvl8pPr>
              <a:lvl9pPr marL="3886200" indent="-228600" algn="ctr" defTabSz="957263" eaLnBrk="0" fontAlgn="base" hangingPunct="0">
                <a:spcBef>
                  <a:spcPct val="0"/>
                </a:spcBef>
                <a:spcAft>
                  <a:spcPct val="0"/>
                </a:spcAft>
                <a:defRPr b="1">
                  <a:solidFill>
                    <a:schemeClr val="tx1"/>
                  </a:solidFill>
                  <a:latin typeface="Arial" charset="0"/>
                </a:defRPr>
              </a:lvl9pPr>
            </a:lstStyle>
            <a:p>
              <a:pPr algn="l" eaLnBrk="1" hangingPunct="1"/>
              <a:r>
                <a:rPr lang="fr-FR" sz="1400">
                  <a:latin typeface="Times New Roman" pitchFamily="18" charset="0"/>
                </a:rPr>
                <a:t>RS232</a:t>
              </a:r>
              <a:endParaRPr lang="fr-FR" sz="1400" b="0"/>
            </a:p>
          </p:txBody>
        </p:sp>
        <p:sp>
          <p:nvSpPr>
            <p:cNvPr id="81" name="Line 79"/>
            <p:cNvSpPr>
              <a:spLocks noChangeShapeType="1"/>
            </p:cNvSpPr>
            <p:nvPr/>
          </p:nvSpPr>
          <p:spPr bwMode="auto">
            <a:xfrm>
              <a:off x="2530" y="2931"/>
              <a:ext cx="652"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82" name="Rectangle 80"/>
            <p:cNvSpPr>
              <a:spLocks noChangeArrowheads="1"/>
            </p:cNvSpPr>
            <p:nvPr/>
          </p:nvSpPr>
          <p:spPr bwMode="auto">
            <a:xfrm>
              <a:off x="398" y="3339"/>
              <a:ext cx="771" cy="453"/>
            </a:xfrm>
            <a:prstGeom prst="rect">
              <a:avLst/>
            </a:prstGeom>
            <a:solidFill>
              <a:srgbClr val="FFFFCC"/>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57263">
                <a:defRPr/>
              </a:pPr>
              <a:r>
                <a:rPr lang="fr-FR" sz="2000">
                  <a:solidFill>
                    <a:srgbClr val="FF0000"/>
                  </a:solidFill>
                  <a:effectLst>
                    <a:outerShdw blurRad="38100" dist="38100" dir="2700000" algn="tl">
                      <a:srgbClr val="000000"/>
                    </a:outerShdw>
                  </a:effectLst>
                  <a:latin typeface="Times New Roman" pitchFamily="18" charset="0"/>
                </a:rPr>
                <a:t> PLC </a:t>
              </a:r>
            </a:p>
            <a:p>
              <a:pPr defTabSz="957263">
                <a:defRPr/>
              </a:pPr>
              <a:r>
                <a:rPr lang="fr-FR" sz="2000">
                  <a:solidFill>
                    <a:srgbClr val="FF0000"/>
                  </a:solidFill>
                  <a:effectLst>
                    <a:outerShdw blurRad="38100" dist="38100" dir="2700000" algn="tl">
                      <a:srgbClr val="000000"/>
                    </a:outerShdw>
                  </a:effectLst>
                  <a:latin typeface="Times New Roman" pitchFamily="18" charset="0"/>
                </a:rPr>
                <a:t>Cryo</a:t>
              </a:r>
            </a:p>
          </p:txBody>
        </p:sp>
        <p:sp>
          <p:nvSpPr>
            <p:cNvPr id="83" name="Line 81"/>
            <p:cNvSpPr>
              <a:spLocks noChangeShapeType="1"/>
            </p:cNvSpPr>
            <p:nvPr/>
          </p:nvSpPr>
          <p:spPr bwMode="auto">
            <a:xfrm flipV="1">
              <a:off x="1986" y="3067"/>
              <a:ext cx="0" cy="363"/>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84" name="Line 82"/>
            <p:cNvSpPr>
              <a:spLocks noChangeShapeType="1"/>
            </p:cNvSpPr>
            <p:nvPr/>
          </p:nvSpPr>
          <p:spPr bwMode="auto">
            <a:xfrm flipH="1">
              <a:off x="1170" y="3430"/>
              <a:ext cx="816"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85" name="Line 83"/>
            <p:cNvSpPr>
              <a:spLocks noChangeShapeType="1"/>
            </p:cNvSpPr>
            <p:nvPr/>
          </p:nvSpPr>
          <p:spPr bwMode="auto">
            <a:xfrm flipV="1">
              <a:off x="807" y="3067"/>
              <a:ext cx="0" cy="272"/>
            </a:xfrm>
            <a:prstGeom prst="line">
              <a:avLst/>
            </a:prstGeom>
            <a:noFill/>
            <a:ln w="2857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grpSp>
      <p:sp>
        <p:nvSpPr>
          <p:cNvPr id="86" name="Oval 85"/>
          <p:cNvSpPr>
            <a:spLocks noChangeArrowheads="1"/>
          </p:cNvSpPr>
          <p:nvPr/>
        </p:nvSpPr>
        <p:spPr bwMode="auto">
          <a:xfrm>
            <a:off x="0" y="5013336"/>
            <a:ext cx="1988079" cy="936625"/>
          </a:xfrm>
          <a:prstGeom prst="ellipse">
            <a:avLst/>
          </a:prstGeom>
          <a:noFill/>
          <a:ln w="28575" algn="ctr">
            <a:solidFill>
              <a:srgbClr val="0066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0066FF"/>
              </a:solidFill>
              <a:effectLst>
                <a:outerShdw blurRad="38100" dist="38100" dir="2700000" algn="tl">
                  <a:srgbClr val="C0C0C0"/>
                </a:outerShdw>
              </a:effectLst>
              <a:latin typeface="Arial" pitchFamily="34" charset="0"/>
            </a:endParaRPr>
          </a:p>
        </p:txBody>
      </p:sp>
      <p:sp>
        <p:nvSpPr>
          <p:cNvPr id="87" name="Oval 86"/>
          <p:cNvSpPr>
            <a:spLocks noChangeArrowheads="1"/>
          </p:cNvSpPr>
          <p:nvPr/>
        </p:nvSpPr>
        <p:spPr bwMode="auto">
          <a:xfrm>
            <a:off x="4485223" y="2349511"/>
            <a:ext cx="2887531" cy="1223963"/>
          </a:xfrm>
          <a:prstGeom prst="ellipse">
            <a:avLst/>
          </a:prstGeom>
          <a:noFill/>
          <a:ln w="28575" algn="ctr">
            <a:solidFill>
              <a:srgbClr val="0066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effectLst>
                <a:outerShdw blurRad="38100" dist="38100" dir="2700000" algn="tl">
                  <a:srgbClr val="000000">
                    <a:alpha val="43137"/>
                  </a:srgbClr>
                </a:outerShdw>
              </a:effectLst>
              <a:latin typeface="Arial" pitchFamily="34" charset="0"/>
            </a:endParaRPr>
          </a:p>
        </p:txBody>
      </p:sp>
      <p:sp>
        <p:nvSpPr>
          <p:cNvPr id="88" name="Rectangle 87"/>
          <p:cNvSpPr>
            <a:spLocks noChangeArrowheads="1"/>
          </p:cNvSpPr>
          <p:nvPr/>
        </p:nvSpPr>
        <p:spPr bwMode="auto">
          <a:xfrm>
            <a:off x="4504135" y="3819525"/>
            <a:ext cx="412750" cy="304800"/>
          </a:xfrm>
          <a:prstGeom prst="rect">
            <a:avLst/>
          </a:prstGeom>
          <a:solidFill>
            <a:schemeClr val="bg1"/>
          </a:solid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r>
              <a:rPr lang="fr-FR">
                <a:effectLst>
                  <a:outerShdw blurRad="38100" dist="38100" dir="2700000" algn="tl">
                    <a:srgbClr val="C0C0C0"/>
                  </a:outerShdw>
                </a:effectLst>
                <a:latin typeface="Times New Roman" pitchFamily="18" charset="0"/>
              </a:rPr>
              <a:t>PC</a:t>
            </a:r>
            <a:endParaRPr lang="en-US">
              <a:effectLst>
                <a:outerShdw blurRad="38100" dist="38100" dir="2700000" algn="tl">
                  <a:srgbClr val="C0C0C0"/>
                </a:outerShdw>
              </a:effectLst>
              <a:latin typeface="Times New Roman" pitchFamily="18" charset="0"/>
            </a:endParaRPr>
          </a:p>
        </p:txBody>
      </p:sp>
      <p:sp>
        <p:nvSpPr>
          <p:cNvPr id="89" name="Line 88"/>
          <p:cNvSpPr>
            <a:spLocks noChangeShapeType="1"/>
          </p:cNvSpPr>
          <p:nvPr/>
        </p:nvSpPr>
        <p:spPr bwMode="auto">
          <a:xfrm flipV="1">
            <a:off x="4710510" y="4098925"/>
            <a:ext cx="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effectLst>
                <a:outerShdw blurRad="38100" dist="38100" dir="2700000" algn="tl">
                  <a:srgbClr val="000000">
                    <a:alpha val="43137"/>
                  </a:srgbClr>
                </a:outerShdw>
              </a:effectLst>
              <a:latin typeface="Arial" pitchFamily="34" charset="0"/>
            </a:endParaRPr>
          </a:p>
        </p:txBody>
      </p:sp>
      <p:sp>
        <p:nvSpPr>
          <p:cNvPr id="90" name="Rectangle 89"/>
          <p:cNvSpPr>
            <a:spLocks noChangeArrowheads="1"/>
          </p:cNvSpPr>
          <p:nvPr/>
        </p:nvSpPr>
        <p:spPr bwMode="auto">
          <a:xfrm>
            <a:off x="1297930" y="116632"/>
            <a:ext cx="7111454" cy="50405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5769" tIns="47884" rIns="95769" bIns="47884"/>
          <a:lstStyle/>
          <a:p>
            <a:pPr algn="ctr" defTabSz="957263" eaLnBrk="0" hangingPunct="0">
              <a:buFont typeface="Monotype Sorts" pitchFamily="2" charset="2"/>
              <a:buNone/>
            </a:pPr>
            <a:r>
              <a:rPr lang="fr-FR" sz="2600" dirty="0" smtClean="0">
                <a:solidFill>
                  <a:srgbClr val="C00000"/>
                </a:solidFill>
                <a:latin typeface="Arial Black" pitchFamily="34" charset="0"/>
              </a:rPr>
              <a:t>D</a:t>
            </a:r>
            <a:r>
              <a:rPr lang="fr-FR" sz="2100" dirty="0" smtClean="0">
                <a:solidFill>
                  <a:srgbClr val="C00000"/>
                </a:solidFill>
                <a:latin typeface="Arial Black" pitchFamily="34" charset="0"/>
              </a:rPr>
              <a:t>IAGRAM OF THE </a:t>
            </a:r>
            <a:r>
              <a:rPr lang="fr-FR" sz="2600" dirty="0" smtClean="0">
                <a:solidFill>
                  <a:srgbClr val="C00000"/>
                </a:solidFill>
                <a:latin typeface="Arial Black" pitchFamily="34" charset="0"/>
              </a:rPr>
              <a:t>SR</a:t>
            </a:r>
            <a:r>
              <a:rPr lang="fr-FR" sz="2100" dirty="0" smtClean="0">
                <a:solidFill>
                  <a:srgbClr val="C00000"/>
                </a:solidFill>
                <a:latin typeface="Arial Black" pitchFamily="34" charset="0"/>
              </a:rPr>
              <a:t> </a:t>
            </a:r>
            <a:r>
              <a:rPr lang="fr-FR" sz="2600" dirty="0" smtClean="0">
                <a:solidFill>
                  <a:srgbClr val="C00000"/>
                </a:solidFill>
                <a:latin typeface="Arial Black" pitchFamily="34" charset="0"/>
              </a:rPr>
              <a:t>RF</a:t>
            </a:r>
            <a:r>
              <a:rPr lang="fr-FR" sz="2100" dirty="0" smtClean="0">
                <a:solidFill>
                  <a:srgbClr val="C00000"/>
                </a:solidFill>
                <a:latin typeface="Arial Black" pitchFamily="34" charset="0"/>
              </a:rPr>
              <a:t> </a:t>
            </a:r>
            <a:r>
              <a:rPr lang="fr-FR" sz="2600" dirty="0" smtClean="0">
                <a:solidFill>
                  <a:srgbClr val="C00000"/>
                </a:solidFill>
                <a:latin typeface="Arial Black" pitchFamily="34" charset="0"/>
              </a:rPr>
              <a:t>C</a:t>
            </a:r>
            <a:r>
              <a:rPr lang="fr-FR" sz="2100" dirty="0" smtClean="0">
                <a:solidFill>
                  <a:srgbClr val="C00000"/>
                </a:solidFill>
                <a:latin typeface="Arial Black" pitchFamily="34" charset="0"/>
              </a:rPr>
              <a:t>ONTROL </a:t>
            </a:r>
            <a:r>
              <a:rPr lang="fr-FR" sz="2600" dirty="0" smtClean="0">
                <a:solidFill>
                  <a:srgbClr val="C00000"/>
                </a:solidFill>
                <a:latin typeface="Arial Black" pitchFamily="34" charset="0"/>
              </a:rPr>
              <a:t>S</a:t>
            </a:r>
            <a:r>
              <a:rPr lang="fr-FR" sz="2100" dirty="0" smtClean="0">
                <a:solidFill>
                  <a:srgbClr val="C00000"/>
                </a:solidFill>
                <a:latin typeface="Arial Black" pitchFamily="34" charset="0"/>
              </a:rPr>
              <a:t>YSTEM</a:t>
            </a:r>
            <a:endParaRPr lang="fr-FR" sz="2100" dirty="0">
              <a:solidFill>
                <a:srgbClr val="C00000"/>
              </a:solidFill>
              <a:latin typeface="Arial Black" pitchFamily="34" charset="0"/>
            </a:endParaRPr>
          </a:p>
        </p:txBody>
      </p:sp>
    </p:spTree>
    <p:extLst>
      <p:ext uri="{BB962C8B-B14F-4D97-AF65-F5344CB8AC3E}">
        <p14:creationId xmlns:p14="http://schemas.microsoft.com/office/powerpoint/2010/main" val="347767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DB15611-3EB5-4A9B-9A04-D08D95F5E4BF}" type="slidenum">
              <a:rPr lang="fr-FR" smtClean="0"/>
              <a:pPr/>
              <a:t>15</a:t>
            </a:fld>
            <a:endParaRPr lang="fr-FR" dirty="0"/>
          </a:p>
        </p:txBody>
      </p:sp>
      <p:sp>
        <p:nvSpPr>
          <p:cNvPr id="3" name="Rectangle 2"/>
          <p:cNvSpPr>
            <a:spLocks noChangeArrowheads="1"/>
          </p:cNvSpPr>
          <p:nvPr/>
        </p:nvSpPr>
        <p:spPr bwMode="auto">
          <a:xfrm>
            <a:off x="1352600" y="116632"/>
            <a:ext cx="6840760" cy="77713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5769" tIns="47884" rIns="95769" bIns="47884"/>
          <a:lstStyle/>
          <a:p>
            <a:pPr algn="ctr" defTabSz="957263" eaLnBrk="0" hangingPunct="0">
              <a:buFont typeface="Monotype Sorts" pitchFamily="2" charset="2"/>
              <a:buNone/>
            </a:pPr>
            <a:r>
              <a:rPr lang="fr-FR" sz="2600" dirty="0" smtClean="0">
                <a:solidFill>
                  <a:srgbClr val="C00000"/>
                </a:solidFill>
                <a:latin typeface="Arial Black" pitchFamily="34" charset="0"/>
              </a:rPr>
              <a:t>A</a:t>
            </a:r>
            <a:r>
              <a:rPr lang="fr-FR" sz="2100" dirty="0" smtClean="0">
                <a:solidFill>
                  <a:srgbClr val="C00000"/>
                </a:solidFill>
                <a:latin typeface="Arial Black" pitchFamily="34" charset="0"/>
              </a:rPr>
              <a:t>MPLIFIER CONTROL via the UCONTROLLER</a:t>
            </a:r>
          </a:p>
          <a:p>
            <a:pPr algn="ctr" defTabSz="957263" eaLnBrk="0" hangingPunct="0">
              <a:buFont typeface="Monotype Sorts" pitchFamily="2" charset="2"/>
              <a:buNone/>
            </a:pPr>
            <a:r>
              <a:rPr lang="fr-FR" sz="2100" dirty="0" smtClean="0">
                <a:solidFill>
                  <a:srgbClr val="C00000"/>
                </a:solidFill>
                <a:latin typeface="Arial Black" pitchFamily="34" charset="0"/>
              </a:rPr>
              <a:t>Transistor </a:t>
            </a:r>
            <a:r>
              <a:rPr lang="fr-FR" sz="2100" dirty="0" err="1" smtClean="0">
                <a:solidFill>
                  <a:srgbClr val="C00000"/>
                </a:solidFill>
                <a:latin typeface="Arial Black" pitchFamily="34" charset="0"/>
              </a:rPr>
              <a:t>Currents</a:t>
            </a:r>
            <a:r>
              <a:rPr lang="fr-FR" sz="2100" dirty="0" smtClean="0">
                <a:solidFill>
                  <a:srgbClr val="C00000"/>
                </a:solidFill>
                <a:latin typeface="Arial Black" pitchFamily="34" charset="0"/>
              </a:rPr>
              <a:t>, Pi, Pr For A Tower</a:t>
            </a:r>
            <a:endParaRPr lang="fr-FR" sz="2600" dirty="0">
              <a:solidFill>
                <a:srgbClr val="C00000"/>
              </a:solidFill>
              <a:latin typeface="Arial Black"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443" y="937284"/>
            <a:ext cx="8267079" cy="5907430"/>
          </a:xfrm>
          <a:prstGeom prst="rect">
            <a:avLst/>
          </a:prstGeom>
        </p:spPr>
      </p:pic>
    </p:spTree>
    <p:extLst>
      <p:ext uri="{BB962C8B-B14F-4D97-AF65-F5344CB8AC3E}">
        <p14:creationId xmlns:p14="http://schemas.microsoft.com/office/powerpoint/2010/main" val="1485301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DB15611-3EB5-4A9B-9A04-D08D95F5E4BF}" type="slidenum">
              <a:rPr lang="fr-FR" smtClean="0"/>
              <a:pPr/>
              <a:t>16</a:t>
            </a:fld>
            <a:endParaRPr lang="fr-FR" dirty="0"/>
          </a:p>
        </p:txBody>
      </p:sp>
      <p:sp>
        <p:nvSpPr>
          <p:cNvPr id="4" name="Rectangle 9"/>
          <p:cNvSpPr>
            <a:spLocks noChangeArrowheads="1"/>
          </p:cNvSpPr>
          <p:nvPr/>
        </p:nvSpPr>
        <p:spPr bwMode="auto">
          <a:xfrm>
            <a:off x="2432724" y="117816"/>
            <a:ext cx="4608512" cy="86291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5769" tIns="47884" rIns="95769" bIns="47884"/>
          <a:lstStyle/>
          <a:p>
            <a:pPr algn="ctr" defTabSz="957263" eaLnBrk="0" hangingPunct="0">
              <a:buFont typeface="Monotype Sorts" pitchFamily="2" charset="2"/>
              <a:buNone/>
            </a:pPr>
            <a:r>
              <a:rPr lang="fr-FR" sz="2600" dirty="0" smtClean="0">
                <a:solidFill>
                  <a:srgbClr val="C00000"/>
                </a:solidFill>
                <a:latin typeface="Arial Black" pitchFamily="34" charset="0"/>
              </a:rPr>
              <a:t>S</a:t>
            </a:r>
            <a:r>
              <a:rPr lang="fr-FR" sz="2100" dirty="0" smtClean="0">
                <a:solidFill>
                  <a:srgbClr val="C00000"/>
                </a:solidFill>
                <a:latin typeface="Arial Black" pitchFamily="34" charset="0"/>
              </a:rPr>
              <a:t>TORAGE </a:t>
            </a:r>
            <a:r>
              <a:rPr lang="fr-FR" sz="2600" dirty="0" smtClean="0">
                <a:solidFill>
                  <a:srgbClr val="C00000"/>
                </a:solidFill>
                <a:latin typeface="Arial Black" pitchFamily="34" charset="0"/>
              </a:rPr>
              <a:t>R</a:t>
            </a:r>
            <a:r>
              <a:rPr lang="fr-FR" sz="2100" dirty="0" smtClean="0">
                <a:solidFill>
                  <a:srgbClr val="C00000"/>
                </a:solidFill>
                <a:latin typeface="Arial Black" pitchFamily="34" charset="0"/>
              </a:rPr>
              <a:t>ING </a:t>
            </a:r>
          </a:p>
          <a:p>
            <a:pPr algn="ctr" defTabSz="957263" eaLnBrk="0" hangingPunct="0">
              <a:buFont typeface="Monotype Sorts" pitchFamily="2" charset="2"/>
              <a:buNone/>
            </a:pPr>
            <a:r>
              <a:rPr lang="fr-FR" sz="2600" dirty="0" smtClean="0">
                <a:solidFill>
                  <a:srgbClr val="C00000"/>
                </a:solidFill>
                <a:latin typeface="Arial Black" pitchFamily="34" charset="0"/>
              </a:rPr>
              <a:t>O</a:t>
            </a:r>
            <a:r>
              <a:rPr lang="fr-FR" sz="2100" dirty="0" smtClean="0">
                <a:solidFill>
                  <a:srgbClr val="C00000"/>
                </a:solidFill>
                <a:latin typeface="Arial Black" pitchFamily="34" charset="0"/>
              </a:rPr>
              <a:t>PERATIONAL </a:t>
            </a:r>
            <a:r>
              <a:rPr lang="fr-FR" sz="2600" dirty="0" smtClean="0">
                <a:solidFill>
                  <a:srgbClr val="C00000"/>
                </a:solidFill>
                <a:latin typeface="Arial Black" pitchFamily="34" charset="0"/>
              </a:rPr>
              <a:t>E</a:t>
            </a:r>
            <a:r>
              <a:rPr lang="fr-FR" sz="2100" dirty="0" smtClean="0">
                <a:solidFill>
                  <a:srgbClr val="C00000"/>
                </a:solidFill>
                <a:latin typeface="Arial Black" pitchFamily="34" charset="0"/>
              </a:rPr>
              <a:t>XPERIENCE</a:t>
            </a:r>
            <a:endParaRPr lang="fr-FR" sz="2100" dirty="0">
              <a:solidFill>
                <a:srgbClr val="C00000"/>
              </a:solidFill>
              <a:latin typeface="Arial Black" pitchFamily="34" charset="0"/>
            </a:endParaRPr>
          </a:p>
        </p:txBody>
      </p:sp>
      <p:sp>
        <p:nvSpPr>
          <p:cNvPr id="6" name="Text Box 2057"/>
          <p:cNvSpPr txBox="1">
            <a:spLocks noChangeArrowheads="1"/>
          </p:cNvSpPr>
          <p:nvPr/>
        </p:nvSpPr>
        <p:spPr bwMode="auto">
          <a:xfrm>
            <a:off x="271727" y="6091634"/>
            <a:ext cx="9439937" cy="793750"/>
          </a:xfrm>
          <a:prstGeom prst="rect">
            <a:avLst/>
          </a:prstGeom>
          <a:noFill/>
          <a:ln>
            <a:noFill/>
          </a:ln>
          <a:effectLst/>
          <a:extLst/>
        </p:spPr>
        <p:txBody>
          <a:bodyPr>
            <a:spAutoFit/>
          </a:bodyPr>
          <a:lstStyle/>
          <a:p>
            <a:pPr algn="l">
              <a:defRPr/>
            </a:pPr>
            <a:endParaRPr lang="fr-FR" sz="400" dirty="0">
              <a:solidFill>
                <a:srgbClr val="00CC66"/>
              </a:solidFill>
              <a:effectLst>
                <a:outerShdw blurRad="38100" dist="38100" dir="2700000" algn="tl">
                  <a:srgbClr val="000000"/>
                </a:outerShdw>
              </a:effectLst>
              <a:latin typeface="Helvetica" pitchFamily="34" charset="0"/>
              <a:cs typeface="Helvetica" pitchFamily="34" charset="0"/>
            </a:endParaRPr>
          </a:p>
          <a:p>
            <a:pPr algn="l">
              <a:defRPr/>
            </a:pPr>
            <a:r>
              <a:rPr lang="fr-FR" sz="2100" dirty="0">
                <a:solidFill>
                  <a:srgbClr val="00CC66"/>
                </a:solidFill>
                <a:effectLst>
                  <a:outerShdw blurRad="38100" dist="38100" dir="2700000" algn="tl">
                    <a:srgbClr val="000000"/>
                  </a:outerShdw>
                </a:effectLst>
                <a:latin typeface="Helvetica" pitchFamily="34" charset="0"/>
                <a:cs typeface="Helvetica" pitchFamily="34" charset="0"/>
              </a:rPr>
              <a:t>      </a:t>
            </a:r>
            <a:r>
              <a:rPr lang="en-US" sz="2100" dirty="0">
                <a:solidFill>
                  <a:srgbClr val="00CC66"/>
                </a:solidFill>
                <a:effectLst>
                  <a:outerShdw blurRad="38100" dist="38100" dir="2700000" algn="tl">
                    <a:srgbClr val="000000"/>
                  </a:outerShdw>
                </a:effectLst>
                <a:latin typeface="Helvetica" pitchFamily="34" charset="0"/>
                <a:cs typeface="Helvetica" pitchFamily="34" charset="0"/>
              </a:rPr>
              <a:t>Significant improvement expected from the new generation modules</a:t>
            </a:r>
          </a:p>
          <a:p>
            <a:pPr algn="l">
              <a:defRPr/>
            </a:pPr>
            <a:r>
              <a:rPr lang="en-US" sz="2100" dirty="0">
                <a:solidFill>
                  <a:srgbClr val="00CC66"/>
                </a:solidFill>
                <a:effectLst>
                  <a:outerShdw blurRad="38100" dist="38100" dir="2700000" algn="tl">
                    <a:srgbClr val="000000"/>
                  </a:outerShdw>
                </a:effectLst>
                <a:latin typeface="Helvetica" pitchFamily="34" charset="0"/>
                <a:cs typeface="Helvetica" pitchFamily="34" charset="0"/>
                <a:sym typeface="Wingdings" pitchFamily="2" charset="2"/>
              </a:rPr>
              <a:t>                  </a:t>
            </a:r>
            <a:r>
              <a:rPr lang="fr-FR" sz="2100" dirty="0">
                <a:solidFill>
                  <a:srgbClr val="00CC66"/>
                </a:solidFill>
                <a:effectLst>
                  <a:outerShdw blurRad="38100" dist="38100" dir="2700000" algn="tl">
                    <a:srgbClr val="000000"/>
                  </a:outerShdw>
                </a:effectLst>
                <a:latin typeface="Helvetica" pitchFamily="34" charset="0"/>
                <a:cs typeface="Helvetica" pitchFamily="34" charset="0"/>
                <a:sym typeface="Wingdings" pitchFamily="2" charset="2"/>
              </a:rPr>
              <a:t>   </a:t>
            </a:r>
            <a:r>
              <a:rPr lang="en-US" sz="2100" dirty="0">
                <a:solidFill>
                  <a:srgbClr val="00CC66"/>
                </a:solidFill>
                <a:effectLst>
                  <a:outerShdw blurRad="38100" dist="38100" dir="2700000" algn="tl">
                    <a:srgbClr val="000000"/>
                  </a:outerShdw>
                </a:effectLst>
                <a:latin typeface="Helvetica" pitchFamily="34" charset="0"/>
                <a:cs typeface="Helvetica" pitchFamily="34" charset="0"/>
                <a:sym typeface="Wingdings" pitchFamily="2" charset="2"/>
              </a:rPr>
              <a:t>with more robust transistors and less thermal stress</a:t>
            </a:r>
            <a:endParaRPr lang="en-US" sz="2100" dirty="0">
              <a:solidFill>
                <a:srgbClr val="00CC66"/>
              </a:solidFill>
              <a:effectLst>
                <a:outerShdw blurRad="38100" dist="38100" dir="2700000" algn="tl">
                  <a:srgbClr val="000000"/>
                </a:outerShdw>
              </a:effectLst>
              <a:latin typeface="Helvetica" pitchFamily="34" charset="0"/>
              <a:cs typeface="Helvetica" pitchFamily="34" charset="0"/>
            </a:endParaRPr>
          </a:p>
        </p:txBody>
      </p:sp>
      <p:sp>
        <p:nvSpPr>
          <p:cNvPr id="12" name="Text Box 2055"/>
          <p:cNvSpPr txBox="1">
            <a:spLocks noChangeArrowheads="1"/>
          </p:cNvSpPr>
          <p:nvPr/>
        </p:nvSpPr>
        <p:spPr bwMode="auto">
          <a:xfrm>
            <a:off x="270008" y="908719"/>
            <a:ext cx="9441656" cy="2301875"/>
          </a:xfrm>
          <a:prstGeom prst="rect">
            <a:avLst/>
          </a:prstGeom>
          <a:noFill/>
          <a:ln>
            <a:noFill/>
          </a:ln>
          <a:effectLst/>
          <a:extLst/>
        </p:spPr>
        <p:txBody>
          <a:bodyPr>
            <a:spAutoFit/>
          </a:bodyPr>
          <a:lstStyle/>
          <a:p>
            <a:pPr algn="l">
              <a:spcBef>
                <a:spcPct val="50000"/>
              </a:spcBef>
              <a:defRPr/>
            </a:pPr>
            <a:r>
              <a:rPr lang="en-US" sz="1800" u="sng" dirty="0">
                <a:solidFill>
                  <a:srgbClr val="FF0000"/>
                </a:solidFill>
                <a:effectLst>
                  <a:outerShdw blurRad="38100" dist="38100" dir="2700000" algn="tl">
                    <a:srgbClr val="000000"/>
                  </a:outerShdw>
                </a:effectLst>
                <a:latin typeface="Helvetica" pitchFamily="34" charset="0"/>
                <a:cs typeface="Helvetica" pitchFamily="34" charset="0"/>
              </a:rPr>
              <a:t>RF power amplifiers</a:t>
            </a:r>
            <a:endParaRPr lang="en-US" sz="1800" dirty="0">
              <a:effectLst>
                <a:outerShdw blurRad="38100" dist="38100" dir="2700000" algn="tl">
                  <a:srgbClr val="FFFFFF"/>
                </a:outerShdw>
              </a:effectLst>
              <a:latin typeface="Helvetica" pitchFamily="34" charset="0"/>
              <a:cs typeface="Helvetica" pitchFamily="34" charset="0"/>
            </a:endParaRPr>
          </a:p>
          <a:p>
            <a:pPr algn="l">
              <a:spcBef>
                <a:spcPct val="50000"/>
              </a:spcBef>
              <a:defRPr/>
            </a:pPr>
            <a:r>
              <a:rPr lang="en-US" sz="1800" dirty="0">
                <a:solidFill>
                  <a:schemeClr val="folHlink"/>
                </a:solidFill>
                <a:effectLst>
                  <a:outerShdw blurRad="38100" dist="38100" dir="2700000" algn="tl">
                    <a:srgbClr val="000000"/>
                  </a:outerShdw>
                </a:effectLst>
                <a:latin typeface="Helvetica" pitchFamily="34" charset="0"/>
                <a:cs typeface="Helvetica" pitchFamily="34" charset="0"/>
              </a:rPr>
              <a:t>    - Proved to be very reliable : after &gt; </a:t>
            </a:r>
            <a:r>
              <a:rPr lang="en-US" sz="1800" dirty="0" smtClean="0">
                <a:solidFill>
                  <a:schemeClr val="folHlink"/>
                </a:solidFill>
                <a:effectLst>
                  <a:outerShdw blurRad="38100" dist="38100" dir="2700000" algn="tl">
                    <a:srgbClr val="000000"/>
                  </a:outerShdw>
                </a:effectLst>
                <a:latin typeface="Helvetica" pitchFamily="34" charset="0"/>
                <a:cs typeface="Helvetica" pitchFamily="34" charset="0"/>
              </a:rPr>
              <a:t>38000 running </a:t>
            </a:r>
            <a:r>
              <a:rPr lang="en-US" sz="1800" dirty="0">
                <a:solidFill>
                  <a:schemeClr val="folHlink"/>
                </a:solidFill>
                <a:effectLst>
                  <a:outerShdw blurRad="38100" dist="38100" dir="2700000" algn="tl">
                    <a:srgbClr val="000000"/>
                  </a:outerShdw>
                </a:effectLst>
                <a:latin typeface="Helvetica" pitchFamily="34" charset="0"/>
                <a:cs typeface="Helvetica" pitchFamily="34" charset="0"/>
              </a:rPr>
              <a:t>hours over ~ </a:t>
            </a:r>
            <a:r>
              <a:rPr lang="en-US" sz="1800" dirty="0" smtClean="0">
                <a:solidFill>
                  <a:schemeClr val="folHlink"/>
                </a:solidFill>
                <a:effectLst>
                  <a:outerShdw blurRad="38100" dist="38100" dir="2700000" algn="tl">
                    <a:srgbClr val="000000"/>
                  </a:outerShdw>
                </a:effectLst>
                <a:latin typeface="Helvetica" pitchFamily="34" charset="0"/>
                <a:cs typeface="Helvetica" pitchFamily="34" charset="0"/>
              </a:rPr>
              <a:t>7 </a:t>
            </a:r>
            <a:r>
              <a:rPr lang="en-US" sz="1800" dirty="0">
                <a:solidFill>
                  <a:schemeClr val="folHlink"/>
                </a:solidFill>
                <a:effectLst>
                  <a:outerShdw blurRad="38100" dist="38100" dir="2700000" algn="tl">
                    <a:srgbClr val="000000"/>
                  </a:outerShdw>
                </a:effectLst>
                <a:latin typeface="Helvetica" pitchFamily="34" charset="0"/>
                <a:cs typeface="Helvetica" pitchFamily="34" charset="0"/>
              </a:rPr>
              <a:t>years,      </a:t>
            </a:r>
          </a:p>
          <a:p>
            <a:pPr algn="l">
              <a:defRPr/>
            </a:pPr>
            <a:r>
              <a:rPr lang="en-US" sz="1800" dirty="0">
                <a:solidFill>
                  <a:schemeClr val="folHlink"/>
                </a:solidFill>
                <a:effectLst>
                  <a:outerShdw blurRad="38100" dist="38100" dir="2700000" algn="tl">
                    <a:srgbClr val="000000"/>
                  </a:outerShdw>
                </a:effectLst>
                <a:latin typeface="Helvetica" pitchFamily="34" charset="0"/>
                <a:cs typeface="Helvetica" pitchFamily="34" charset="0"/>
              </a:rPr>
              <a:t>       only </a:t>
            </a:r>
            <a:r>
              <a:rPr lang="en-US" sz="1800" dirty="0" smtClean="0">
                <a:solidFill>
                  <a:schemeClr val="folHlink"/>
                </a:solidFill>
                <a:effectLst>
                  <a:outerShdw blurRad="38100" dist="38100" dir="2700000" algn="tl">
                    <a:srgbClr val="000000"/>
                  </a:outerShdw>
                </a:effectLst>
                <a:latin typeface="Helvetica" pitchFamily="34" charset="0"/>
                <a:cs typeface="Helvetica" pitchFamily="34" charset="0"/>
              </a:rPr>
              <a:t>5 </a:t>
            </a:r>
            <a:r>
              <a:rPr lang="en-US" sz="1800" dirty="0">
                <a:solidFill>
                  <a:schemeClr val="folHlink"/>
                </a:solidFill>
                <a:effectLst>
                  <a:outerShdw blurRad="38100" dist="38100" dir="2700000" algn="tl">
                    <a:srgbClr val="000000"/>
                  </a:outerShdw>
                </a:effectLst>
                <a:latin typeface="Helvetica" pitchFamily="34" charset="0"/>
                <a:cs typeface="Helvetica" pitchFamily="34" charset="0"/>
              </a:rPr>
              <a:t>short beam dead times  </a:t>
            </a:r>
            <a:r>
              <a:rPr lang="en-US" sz="1800" dirty="0">
                <a:solidFill>
                  <a:schemeClr val="folHlink"/>
                </a:solidFill>
                <a:effectLst>
                  <a:outerShdw blurRad="38100" dist="38100" dir="2700000" algn="tl">
                    <a:srgbClr val="000000"/>
                  </a:outerShdw>
                </a:effectLst>
                <a:latin typeface="Helvetica" pitchFamily="34" charset="0"/>
                <a:cs typeface="Helvetica" pitchFamily="34" charset="0"/>
                <a:sym typeface="Wingdings" pitchFamily="2" charset="2"/>
              </a:rPr>
              <a:t> ~ 100 % operational </a:t>
            </a:r>
            <a:r>
              <a:rPr lang="en-US" sz="1800" dirty="0" smtClean="0">
                <a:solidFill>
                  <a:schemeClr val="folHlink"/>
                </a:solidFill>
                <a:effectLst>
                  <a:outerShdw blurRad="38100" dist="38100" dir="2700000" algn="tl">
                    <a:srgbClr val="000000"/>
                  </a:outerShdw>
                </a:effectLst>
                <a:latin typeface="Helvetica" pitchFamily="34" charset="0"/>
                <a:cs typeface="Helvetica" pitchFamily="34" charset="0"/>
                <a:sym typeface="Wingdings" pitchFamily="2" charset="2"/>
              </a:rPr>
              <a:t>availability, MTBF &gt; 1 year </a:t>
            </a:r>
            <a:endParaRPr lang="en-US" sz="1800" dirty="0">
              <a:solidFill>
                <a:schemeClr val="folHlink"/>
              </a:solidFill>
              <a:effectLst>
                <a:outerShdw blurRad="38100" dist="38100" dir="2700000" algn="tl">
                  <a:srgbClr val="000000"/>
                </a:outerShdw>
              </a:effectLst>
              <a:latin typeface="Helvetica" pitchFamily="34" charset="0"/>
              <a:cs typeface="Helvetica" pitchFamily="34" charset="0"/>
            </a:endParaRPr>
          </a:p>
          <a:p>
            <a:pPr algn="l">
              <a:spcBef>
                <a:spcPct val="50000"/>
              </a:spcBef>
              <a:defRPr/>
            </a:pPr>
            <a:r>
              <a:rPr lang="en-US" sz="1800" dirty="0">
                <a:solidFill>
                  <a:schemeClr val="folHlink"/>
                </a:solidFill>
                <a:effectLst>
                  <a:outerShdw blurRad="38100" dist="38100" dir="2700000" algn="tl">
                    <a:srgbClr val="000000"/>
                  </a:outerShdw>
                </a:effectLst>
                <a:latin typeface="Helvetica" pitchFamily="34" charset="0"/>
                <a:cs typeface="Helvetica" pitchFamily="34" charset="0"/>
              </a:rPr>
              <a:t>    </a:t>
            </a:r>
            <a:r>
              <a:rPr lang="en-US" sz="1800" dirty="0">
                <a:solidFill>
                  <a:srgbClr val="FF0000"/>
                </a:solidFill>
                <a:effectLst>
                  <a:outerShdw blurRad="38100" dist="38100" dir="2700000" algn="tl">
                    <a:srgbClr val="000000"/>
                  </a:outerShdw>
                </a:effectLst>
                <a:latin typeface="Helvetica" pitchFamily="34" charset="0"/>
                <a:cs typeface="Helvetica" pitchFamily="34" charset="0"/>
              </a:rPr>
              <a:t>- Module failure rate of ~ 3.5 % per year  </a:t>
            </a:r>
            <a:r>
              <a:rPr lang="en-US" sz="1800" dirty="0">
                <a:solidFill>
                  <a:srgbClr val="FF0000"/>
                </a:solidFill>
                <a:effectLst>
                  <a:outerShdw blurRad="38100" dist="38100" dir="2700000" algn="tl">
                    <a:srgbClr val="000000"/>
                  </a:outerShdw>
                </a:effectLst>
                <a:latin typeface="Helvetica" pitchFamily="34" charset="0"/>
                <a:cs typeface="Helvetica" pitchFamily="34" charset="0"/>
                <a:sym typeface="Wingdings" pitchFamily="2" charset="2"/>
              </a:rPr>
              <a:t></a:t>
            </a:r>
            <a:r>
              <a:rPr lang="en-US" sz="1800" dirty="0">
                <a:solidFill>
                  <a:srgbClr val="FF0000"/>
                </a:solidFill>
                <a:effectLst>
                  <a:outerShdw blurRad="38100" dist="38100" dir="2700000" algn="tl">
                    <a:srgbClr val="000000"/>
                  </a:outerShdw>
                </a:effectLst>
                <a:latin typeface="Helvetica" pitchFamily="34" charset="0"/>
                <a:cs typeface="Helvetica" pitchFamily="34" charset="0"/>
              </a:rPr>
              <a:t>  </a:t>
            </a:r>
            <a:r>
              <a:rPr lang="en-US" sz="1800" dirty="0">
                <a:solidFill>
                  <a:schemeClr val="folHlink"/>
                </a:solidFill>
                <a:effectLst>
                  <a:outerShdw blurRad="38100" dist="38100" dir="2700000" algn="tl">
                    <a:srgbClr val="000000"/>
                  </a:outerShdw>
                </a:effectLst>
                <a:latin typeface="Helvetica" pitchFamily="34" charset="0"/>
                <a:cs typeface="Helvetica" pitchFamily="34" charset="0"/>
              </a:rPr>
              <a:t>~ no impact on the operation</a:t>
            </a:r>
            <a:r>
              <a:rPr lang="en-US" sz="1800" dirty="0">
                <a:effectLst>
                  <a:outerShdw blurRad="38100" dist="38100" dir="2700000" algn="tl">
                    <a:srgbClr val="FFFFFF"/>
                  </a:outerShdw>
                </a:effectLst>
                <a:latin typeface="Helvetica" pitchFamily="34" charset="0"/>
                <a:cs typeface="Helvetica" pitchFamily="34" charset="0"/>
              </a:rPr>
              <a:t> </a:t>
            </a:r>
            <a:endParaRPr lang="en-US" sz="1800" dirty="0">
              <a:solidFill>
                <a:srgbClr val="FF0000"/>
              </a:solidFill>
              <a:effectLst>
                <a:outerShdw blurRad="38100" dist="38100" dir="2700000" algn="tl">
                  <a:srgbClr val="000000"/>
                </a:outerShdw>
              </a:effectLst>
              <a:latin typeface="Helvetica" pitchFamily="34" charset="0"/>
              <a:cs typeface="Helvetica" pitchFamily="34" charset="0"/>
            </a:endParaRPr>
          </a:p>
          <a:p>
            <a:pPr algn="l">
              <a:defRPr/>
            </a:pPr>
            <a:r>
              <a:rPr lang="fr-FR" sz="1800" dirty="0">
                <a:solidFill>
                  <a:srgbClr val="FF9900"/>
                </a:solidFill>
                <a:effectLst>
                  <a:outerShdw blurRad="38100" dist="38100" dir="2700000" algn="tl">
                    <a:srgbClr val="000000"/>
                  </a:outerShdw>
                </a:effectLst>
                <a:latin typeface="Helvetica" pitchFamily="34" charset="0"/>
                <a:cs typeface="Helvetica" pitchFamily="34" charset="0"/>
                <a:sym typeface="Wingdings" pitchFamily="2" charset="2"/>
              </a:rPr>
              <a:t>        </a:t>
            </a:r>
            <a:r>
              <a:rPr lang="en-US" sz="1800" dirty="0">
                <a:solidFill>
                  <a:srgbClr val="FF9900"/>
                </a:solidFill>
                <a:effectLst>
                  <a:outerShdw blurRad="38100" dist="38100" dir="2700000" algn="tl">
                    <a:srgbClr val="000000"/>
                  </a:outerShdw>
                </a:effectLst>
                <a:latin typeface="Helvetica" pitchFamily="34" charset="0"/>
                <a:cs typeface="Helvetica" pitchFamily="34" charset="0"/>
                <a:sym typeface="Wingdings" pitchFamily="2" charset="2"/>
              </a:rPr>
              <a:t> </a:t>
            </a:r>
            <a:r>
              <a:rPr lang="en-US" sz="1800" dirty="0">
                <a:solidFill>
                  <a:srgbClr val="FF9900"/>
                </a:solidFill>
                <a:effectLst>
                  <a:outerShdw blurRad="38100" dist="38100" dir="2700000" algn="tl">
                    <a:srgbClr val="000000"/>
                  </a:outerShdw>
                </a:effectLst>
                <a:latin typeface="Helvetica" pitchFamily="34" charset="0"/>
                <a:cs typeface="Helvetica" pitchFamily="34" charset="0"/>
              </a:rPr>
              <a:t>Matter of maintenance</a:t>
            </a:r>
            <a:r>
              <a:rPr lang="fr-FR" sz="1800" dirty="0">
                <a:solidFill>
                  <a:srgbClr val="FF9900"/>
                </a:solidFill>
                <a:effectLst>
                  <a:outerShdw blurRad="38100" dist="38100" dir="2700000" algn="tl">
                    <a:srgbClr val="000000"/>
                  </a:outerShdw>
                </a:effectLst>
                <a:latin typeface="Helvetica" pitchFamily="34" charset="0"/>
                <a:cs typeface="Helvetica" pitchFamily="34" charset="0"/>
              </a:rPr>
              <a:t> : </a:t>
            </a:r>
            <a:r>
              <a:rPr lang="en-US" sz="1800" dirty="0">
                <a:solidFill>
                  <a:srgbClr val="FF9900"/>
                </a:solidFill>
                <a:effectLst>
                  <a:outerShdw blurRad="38100" dist="38100" dir="2700000" algn="tl">
                    <a:srgbClr val="000000"/>
                  </a:outerShdw>
                </a:effectLst>
                <a:latin typeface="Helvetica" pitchFamily="34" charset="0"/>
                <a:cs typeface="Helvetica" pitchFamily="34" charset="0"/>
              </a:rPr>
              <a:t>1 h</a:t>
            </a:r>
            <a:r>
              <a:rPr lang="fr-FR" sz="1800" dirty="0" err="1">
                <a:solidFill>
                  <a:srgbClr val="FF9900"/>
                </a:solidFill>
                <a:effectLst>
                  <a:outerShdw blurRad="38100" dist="38100" dir="2700000" algn="tl">
                    <a:srgbClr val="000000"/>
                  </a:outerShdw>
                </a:effectLst>
                <a:latin typeface="Helvetica" pitchFamily="34" charset="0"/>
                <a:cs typeface="Helvetica" pitchFamily="34" charset="0"/>
              </a:rPr>
              <a:t>our</a:t>
            </a:r>
            <a:r>
              <a:rPr lang="en-US" sz="1800" dirty="0">
                <a:solidFill>
                  <a:srgbClr val="FF9900"/>
                </a:solidFill>
                <a:effectLst>
                  <a:outerShdw blurRad="38100" dist="38100" dir="2700000" algn="tl">
                    <a:srgbClr val="000000"/>
                  </a:outerShdw>
                </a:effectLst>
                <a:latin typeface="Helvetica" pitchFamily="34" charset="0"/>
                <a:cs typeface="Helvetica" pitchFamily="34" charset="0"/>
              </a:rPr>
              <a:t> </a:t>
            </a:r>
            <a:r>
              <a:rPr lang="fr-FR" sz="1800" dirty="0">
                <a:solidFill>
                  <a:srgbClr val="FF9900"/>
                </a:solidFill>
                <a:effectLst>
                  <a:outerShdw blurRad="38100" dist="38100" dir="2700000" algn="tl">
                    <a:srgbClr val="000000"/>
                  </a:outerShdw>
                </a:effectLst>
                <a:latin typeface="Helvetica" pitchFamily="34" charset="0"/>
                <a:cs typeface="Helvetica" pitchFamily="34" charset="0"/>
              </a:rPr>
              <a:t>@ </a:t>
            </a:r>
            <a:r>
              <a:rPr lang="en-US" sz="1800" dirty="0">
                <a:solidFill>
                  <a:srgbClr val="FF9900"/>
                </a:solidFill>
                <a:effectLst>
                  <a:outerShdw blurRad="38100" dist="38100" dir="2700000" algn="tl">
                    <a:srgbClr val="000000"/>
                  </a:outerShdw>
                </a:effectLst>
                <a:latin typeface="Helvetica" pitchFamily="34" charset="0"/>
                <a:cs typeface="Helvetica" pitchFamily="34" charset="0"/>
              </a:rPr>
              <a:t>each shutdown</a:t>
            </a:r>
            <a:r>
              <a:rPr lang="fr-FR" sz="1800" dirty="0">
                <a:solidFill>
                  <a:srgbClr val="FF9900"/>
                </a:solidFill>
                <a:effectLst>
                  <a:outerShdw blurRad="38100" dist="38100" dir="2700000" algn="tl">
                    <a:srgbClr val="000000"/>
                  </a:outerShdw>
                </a:effectLst>
                <a:latin typeface="Helvetica" pitchFamily="34" charset="0"/>
                <a:cs typeface="Helvetica" pitchFamily="34" charset="0"/>
              </a:rPr>
              <a:t> for </a:t>
            </a:r>
            <a:r>
              <a:rPr lang="en-US" sz="1800" dirty="0">
                <a:solidFill>
                  <a:srgbClr val="FF9900"/>
                </a:solidFill>
                <a:effectLst>
                  <a:outerShdw blurRad="38100" dist="38100" dir="2700000" algn="tl">
                    <a:srgbClr val="000000"/>
                  </a:outerShdw>
                </a:effectLst>
                <a:latin typeface="Helvetica" pitchFamily="34" charset="0"/>
                <a:cs typeface="Helvetica" pitchFamily="34" charset="0"/>
              </a:rPr>
              <a:t>~ 10 mod</a:t>
            </a:r>
            <a:r>
              <a:rPr lang="fr-FR" sz="1800" dirty="0">
                <a:solidFill>
                  <a:srgbClr val="FF9900"/>
                </a:solidFill>
                <a:effectLst>
                  <a:outerShdw blurRad="38100" dist="38100" dir="2700000" algn="tl">
                    <a:srgbClr val="000000"/>
                  </a:outerShdw>
                </a:effectLst>
                <a:latin typeface="Helvetica" pitchFamily="34" charset="0"/>
                <a:cs typeface="Helvetica" pitchFamily="34" charset="0"/>
              </a:rPr>
              <a:t>.</a:t>
            </a:r>
            <a:r>
              <a:rPr lang="en-US" sz="1800" dirty="0">
                <a:solidFill>
                  <a:srgbClr val="FF9900"/>
                </a:solidFill>
                <a:effectLst>
                  <a:outerShdw blurRad="38100" dist="38100" dir="2700000" algn="tl">
                    <a:srgbClr val="000000"/>
                  </a:outerShdw>
                </a:effectLst>
                <a:latin typeface="Helvetica" pitchFamily="34" charset="0"/>
                <a:cs typeface="Helvetica" pitchFamily="34" charset="0"/>
              </a:rPr>
              <a:t> </a:t>
            </a:r>
            <a:r>
              <a:rPr lang="fr-FR" sz="1800" dirty="0">
                <a:solidFill>
                  <a:srgbClr val="FF9900"/>
                </a:solidFill>
                <a:effectLst>
                  <a:outerShdw blurRad="38100" dist="38100" dir="2700000" algn="tl">
                    <a:srgbClr val="000000"/>
                  </a:outerShdw>
                </a:effectLst>
                <a:latin typeface="Helvetica" pitchFamily="34" charset="0"/>
                <a:cs typeface="Helvetica" pitchFamily="34" charset="0"/>
              </a:rPr>
              <a:t>change</a:t>
            </a:r>
            <a:endParaRPr lang="en-US" sz="1800" dirty="0">
              <a:solidFill>
                <a:srgbClr val="FF9900"/>
              </a:solidFill>
              <a:effectLst>
                <a:outerShdw blurRad="38100" dist="38100" dir="2700000" algn="tl">
                  <a:srgbClr val="000000"/>
                </a:outerShdw>
              </a:effectLst>
              <a:latin typeface="Helvetica" pitchFamily="34" charset="0"/>
              <a:cs typeface="Helvetica" pitchFamily="34" charset="0"/>
            </a:endParaRPr>
          </a:p>
          <a:p>
            <a:pPr algn="l">
              <a:defRPr/>
            </a:pPr>
            <a:r>
              <a:rPr lang="fr-FR" sz="1800" dirty="0">
                <a:solidFill>
                  <a:srgbClr val="FF9900"/>
                </a:solidFill>
                <a:effectLst>
                  <a:outerShdw blurRad="38100" dist="38100" dir="2700000" algn="tl">
                    <a:srgbClr val="000000"/>
                  </a:outerShdw>
                </a:effectLst>
                <a:latin typeface="Helvetica" pitchFamily="34" charset="0"/>
                <a:cs typeface="Helvetica" pitchFamily="34" charset="0"/>
              </a:rPr>
              <a:t>       </a:t>
            </a:r>
            <a:r>
              <a:rPr lang="fr-FR" sz="1800" dirty="0">
                <a:solidFill>
                  <a:srgbClr val="FF9900"/>
                </a:solidFill>
                <a:effectLst>
                  <a:outerShdw blurRad="38100" dist="38100" dir="2700000" algn="tl">
                    <a:srgbClr val="000000"/>
                  </a:outerShdw>
                </a:effectLst>
                <a:latin typeface="Helvetica" pitchFamily="34" charset="0"/>
                <a:cs typeface="Helvetica" pitchFamily="34" charset="0"/>
                <a:sym typeface="Wingdings" pitchFamily="2" charset="2"/>
              </a:rPr>
              <a:t> </a:t>
            </a:r>
            <a:r>
              <a:rPr lang="fr-FR" sz="1800" dirty="0" err="1">
                <a:solidFill>
                  <a:srgbClr val="FF9900"/>
                </a:solidFill>
                <a:effectLst>
                  <a:outerShdw blurRad="38100" dist="38100" dir="2700000" algn="tl">
                    <a:srgbClr val="000000"/>
                  </a:outerShdw>
                </a:effectLst>
                <a:latin typeface="Helvetica" pitchFamily="34" charset="0"/>
                <a:cs typeface="Helvetica" pitchFamily="34" charset="0"/>
                <a:sym typeface="Wingdings" pitchFamily="2" charset="2"/>
              </a:rPr>
              <a:t>Yearly</a:t>
            </a:r>
            <a:r>
              <a:rPr lang="fr-FR" sz="1800" dirty="0">
                <a:solidFill>
                  <a:srgbClr val="FF9900"/>
                </a:solidFill>
                <a:effectLst>
                  <a:outerShdw blurRad="38100" dist="38100" dir="2700000" algn="tl">
                    <a:srgbClr val="000000"/>
                  </a:outerShdw>
                </a:effectLst>
                <a:latin typeface="Helvetica" pitchFamily="34" charset="0"/>
                <a:cs typeface="Helvetica" pitchFamily="34" charset="0"/>
                <a:sym typeface="Wingdings" pitchFamily="2" charset="2"/>
              </a:rPr>
              <a:t> </a:t>
            </a:r>
            <a:r>
              <a:rPr lang="fr-FR" sz="1800" dirty="0" err="1">
                <a:solidFill>
                  <a:srgbClr val="FF9900"/>
                </a:solidFill>
                <a:effectLst>
                  <a:outerShdw blurRad="38100" dist="38100" dir="2700000" algn="tl">
                    <a:srgbClr val="000000"/>
                  </a:outerShdw>
                </a:effectLst>
                <a:latin typeface="Helvetica" pitchFamily="34" charset="0"/>
                <a:cs typeface="Helvetica" pitchFamily="34" charset="0"/>
                <a:sym typeface="Wingdings" pitchFamily="2" charset="2"/>
              </a:rPr>
              <a:t>repair</a:t>
            </a:r>
            <a:r>
              <a:rPr lang="fr-FR" sz="1800" dirty="0">
                <a:solidFill>
                  <a:srgbClr val="FF9900"/>
                </a:solidFill>
                <a:effectLst>
                  <a:outerShdw blurRad="38100" dist="38100" dir="2700000" algn="tl">
                    <a:srgbClr val="000000"/>
                  </a:outerShdw>
                </a:effectLst>
                <a:latin typeface="Helvetica" pitchFamily="34" charset="0"/>
                <a:cs typeface="Helvetica" pitchFamily="34" charset="0"/>
                <a:sym typeface="Wingdings" pitchFamily="2" charset="2"/>
              </a:rPr>
              <a:t> </a:t>
            </a:r>
            <a:r>
              <a:rPr lang="fr-FR" sz="1800" dirty="0" err="1">
                <a:solidFill>
                  <a:srgbClr val="FF9900"/>
                </a:solidFill>
                <a:effectLst>
                  <a:outerShdw blurRad="38100" dist="38100" dir="2700000" algn="tl">
                    <a:srgbClr val="000000"/>
                  </a:outerShdw>
                </a:effectLst>
                <a:latin typeface="Helvetica" pitchFamily="34" charset="0"/>
                <a:cs typeface="Helvetica" pitchFamily="34" charset="0"/>
                <a:sym typeface="Wingdings" pitchFamily="2" charset="2"/>
              </a:rPr>
              <a:t>cost</a:t>
            </a:r>
            <a:r>
              <a:rPr lang="fr-FR" sz="1800" dirty="0">
                <a:solidFill>
                  <a:srgbClr val="FF9900"/>
                </a:solidFill>
                <a:effectLst>
                  <a:outerShdw blurRad="38100" dist="38100" dir="2700000" algn="tl">
                    <a:srgbClr val="000000"/>
                  </a:outerShdw>
                </a:effectLst>
                <a:latin typeface="Helvetica" pitchFamily="34" charset="0"/>
                <a:cs typeface="Helvetica" pitchFamily="34" charset="0"/>
                <a:sym typeface="Wingdings" pitchFamily="2" charset="2"/>
              </a:rPr>
              <a:t> of ~ 5 k€ (for the four 200 kW </a:t>
            </a:r>
            <a:r>
              <a:rPr lang="fr-FR" sz="1800" dirty="0" err="1">
                <a:solidFill>
                  <a:srgbClr val="FF9900"/>
                </a:solidFill>
                <a:effectLst>
                  <a:outerShdw blurRad="38100" dist="38100" dir="2700000" algn="tl">
                    <a:srgbClr val="000000"/>
                  </a:outerShdw>
                </a:effectLst>
                <a:latin typeface="Helvetica" pitchFamily="34" charset="0"/>
                <a:cs typeface="Helvetica" pitchFamily="34" charset="0"/>
                <a:sym typeface="Wingdings" pitchFamily="2" charset="2"/>
              </a:rPr>
              <a:t>amplifiers</a:t>
            </a:r>
            <a:r>
              <a:rPr lang="fr-FR" sz="1800" dirty="0">
                <a:solidFill>
                  <a:srgbClr val="FF9900"/>
                </a:solidFill>
                <a:effectLst>
                  <a:outerShdw blurRad="38100" dist="38100" dir="2700000" algn="tl">
                    <a:srgbClr val="000000"/>
                  </a:outerShdw>
                </a:effectLst>
                <a:latin typeface="Helvetica" pitchFamily="34" charset="0"/>
                <a:cs typeface="Helvetica" pitchFamily="34" charset="0"/>
                <a:sym typeface="Wingdings" pitchFamily="2" charset="2"/>
              </a:rPr>
              <a:t>)</a:t>
            </a:r>
          </a:p>
          <a:p>
            <a:pPr algn="l">
              <a:defRPr/>
            </a:pPr>
            <a:endParaRPr lang="en-US" sz="1800" dirty="0">
              <a:solidFill>
                <a:srgbClr val="FF9900"/>
              </a:solidFill>
              <a:effectLst>
                <a:outerShdw blurRad="38100" dist="38100" dir="2700000" algn="tl">
                  <a:srgbClr val="000000"/>
                </a:outerShdw>
              </a:effectLst>
              <a:latin typeface="Helvetica" pitchFamily="34" charset="0"/>
              <a:cs typeface="Helvetica" pitchFamily="34" charset="0"/>
            </a:endParaRPr>
          </a:p>
        </p:txBody>
      </p:sp>
      <p:graphicFrame>
        <p:nvGraphicFramePr>
          <p:cNvPr id="15" name="Graphique 14" title="Rate of failures in SOLEIL SSA"/>
          <p:cNvGraphicFramePr>
            <a:graphicFrameLocks/>
          </p:cNvGraphicFramePr>
          <p:nvPr>
            <p:extLst>
              <p:ext uri="{D42A27DB-BD31-4B8C-83A1-F6EECF244321}">
                <p14:modId xmlns:p14="http://schemas.microsoft.com/office/powerpoint/2010/main" val="3864978315"/>
              </p:ext>
            </p:extLst>
          </p:nvPr>
        </p:nvGraphicFramePr>
        <p:xfrm>
          <a:off x="1607319" y="2852936"/>
          <a:ext cx="6946081" cy="3384376"/>
        </p:xfrm>
        <a:graphic>
          <a:graphicData uri="http://schemas.openxmlformats.org/drawingml/2006/chart">
            <c:chart xmlns:c="http://schemas.openxmlformats.org/drawingml/2006/chart" xmlns:r="http://schemas.openxmlformats.org/officeDocument/2006/relationships" r:id="rId2"/>
          </a:graphicData>
        </a:graphic>
      </p:graphicFrame>
      <p:cxnSp>
        <p:nvCxnSpPr>
          <p:cNvPr id="16" name="Connecteur droit 15"/>
          <p:cNvCxnSpPr/>
          <p:nvPr/>
        </p:nvCxnSpPr>
        <p:spPr bwMode="auto">
          <a:xfrm>
            <a:off x="5960248" y="3501008"/>
            <a:ext cx="864" cy="2232248"/>
          </a:xfrm>
          <a:prstGeom prst="line">
            <a:avLst/>
          </a:prstGeom>
          <a:solidFill>
            <a:schemeClr val="accent1"/>
          </a:solidFill>
          <a:ln w="15875" cap="flat" cmpd="sng" algn="ctr">
            <a:solidFill>
              <a:srgbClr val="0033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ZoneTexte 19"/>
          <p:cNvSpPr txBox="1"/>
          <p:nvPr/>
        </p:nvSpPr>
        <p:spPr>
          <a:xfrm>
            <a:off x="6509328" y="3284984"/>
            <a:ext cx="2908168" cy="292388"/>
          </a:xfrm>
          <a:prstGeom prst="rect">
            <a:avLst/>
          </a:prstGeom>
          <a:noFill/>
          <a:ln>
            <a:solidFill>
              <a:srgbClr val="0033CC"/>
            </a:solidFill>
          </a:ln>
        </p:spPr>
        <p:txBody>
          <a:bodyPr wrap="none" rtlCol="0">
            <a:spAutoFit/>
          </a:bodyPr>
          <a:lstStyle/>
          <a:p>
            <a:r>
              <a:rPr lang="fr-FR" b="1" dirty="0" err="1" smtClean="0">
                <a:solidFill>
                  <a:srgbClr val="0033CC"/>
                </a:solidFill>
                <a:effectLst>
                  <a:outerShdw blurRad="38100" dist="38100" dir="2700000" algn="tl">
                    <a:srgbClr val="000000">
                      <a:alpha val="43137"/>
                    </a:srgbClr>
                  </a:outerShdw>
                </a:effectLst>
              </a:rPr>
              <a:t>Soldering</a:t>
            </a:r>
            <a:r>
              <a:rPr lang="fr-FR" b="1" dirty="0" smtClean="0">
                <a:solidFill>
                  <a:srgbClr val="0033CC"/>
                </a:solidFill>
                <a:effectLst>
                  <a:outerShdw blurRad="38100" dist="38100" dir="2700000" algn="tl">
                    <a:srgbClr val="000000">
                      <a:alpha val="43137"/>
                    </a:srgbClr>
                  </a:outerShdw>
                </a:effectLst>
              </a:rPr>
              <a:t> </a:t>
            </a:r>
            <a:r>
              <a:rPr lang="fr-FR" b="1" dirty="0" err="1" smtClean="0">
                <a:solidFill>
                  <a:srgbClr val="0033CC"/>
                </a:solidFill>
                <a:effectLst>
                  <a:outerShdw blurRad="38100" dist="38100" dir="2700000" algn="tl">
                    <a:srgbClr val="000000">
                      <a:alpha val="43137"/>
                    </a:srgbClr>
                  </a:outerShdw>
                </a:effectLst>
              </a:rPr>
              <a:t>preventive</a:t>
            </a:r>
            <a:r>
              <a:rPr lang="fr-FR" b="1" dirty="0" smtClean="0">
                <a:solidFill>
                  <a:srgbClr val="0033CC"/>
                </a:solidFill>
                <a:effectLst>
                  <a:outerShdw blurRad="38100" dist="38100" dir="2700000" algn="tl">
                    <a:srgbClr val="000000">
                      <a:alpha val="43137"/>
                    </a:srgbClr>
                  </a:outerShdw>
                </a:effectLst>
              </a:rPr>
              <a:t> maintenance</a:t>
            </a:r>
            <a:endParaRPr lang="fr-FR" b="1" dirty="0">
              <a:solidFill>
                <a:srgbClr val="0033CC"/>
              </a:solidFill>
              <a:effectLst>
                <a:outerShdw blurRad="38100" dist="38100" dir="2700000" algn="tl">
                  <a:srgbClr val="000000">
                    <a:alpha val="43137"/>
                  </a:srgbClr>
                </a:outerShdw>
              </a:effectLst>
            </a:endParaRPr>
          </a:p>
        </p:txBody>
      </p:sp>
      <p:cxnSp>
        <p:nvCxnSpPr>
          <p:cNvPr id="22" name="Connecteur droit avec flèche 21"/>
          <p:cNvCxnSpPr>
            <a:stCxn id="20" idx="1"/>
          </p:cNvCxnSpPr>
          <p:nvPr/>
        </p:nvCxnSpPr>
        <p:spPr bwMode="auto">
          <a:xfrm flipH="1">
            <a:off x="5960248" y="3431178"/>
            <a:ext cx="549080" cy="285854"/>
          </a:xfrm>
          <a:prstGeom prst="straightConnector1">
            <a:avLst/>
          </a:prstGeom>
          <a:solidFill>
            <a:schemeClr val="accent1"/>
          </a:solidFill>
          <a:ln w="15875" cap="flat" cmpd="sng" algn="ctr">
            <a:solidFill>
              <a:srgbClr val="0033CC"/>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0631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5" grpId="0">
        <p:bldAsOne/>
      </p:bldGraphic>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15354" y="1462134"/>
            <a:ext cx="907415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just">
              <a:buFont typeface="Wingdings" pitchFamily="2" charset="2"/>
              <a:buChar char="Ø"/>
            </a:pPr>
            <a:r>
              <a:rPr lang="en-US" sz="1800" b="0" dirty="0" smtClean="0">
                <a:solidFill>
                  <a:srgbClr val="00B050"/>
                </a:solidFill>
                <a:latin typeface="Helvetica" pitchFamily="34" charset="0"/>
              </a:rPr>
              <a:t>After 7 </a:t>
            </a:r>
            <a:r>
              <a:rPr lang="en-US" sz="1800" b="0" dirty="0">
                <a:solidFill>
                  <a:srgbClr val="00B050"/>
                </a:solidFill>
                <a:latin typeface="Helvetica" pitchFamily="34" charset="0"/>
              </a:rPr>
              <a:t>years of operation, </a:t>
            </a:r>
            <a:r>
              <a:rPr lang="en-US" sz="1800" b="0" dirty="0" smtClean="0">
                <a:solidFill>
                  <a:srgbClr val="00B050"/>
                </a:solidFill>
                <a:latin typeface="Helvetica" pitchFamily="34" charset="0"/>
              </a:rPr>
              <a:t>SSA innovative </a:t>
            </a:r>
            <a:r>
              <a:rPr lang="en-US" sz="1800" b="0" dirty="0">
                <a:solidFill>
                  <a:srgbClr val="00B050"/>
                </a:solidFill>
                <a:latin typeface="Helvetica" pitchFamily="34" charset="0"/>
              </a:rPr>
              <a:t>design has proved itself and demonstrated that it is an </a:t>
            </a:r>
            <a:r>
              <a:rPr lang="en-US" sz="1800" b="1" u="sng" dirty="0">
                <a:solidFill>
                  <a:srgbClr val="00B050"/>
                </a:solidFill>
                <a:latin typeface="Helvetica" pitchFamily="34" charset="0"/>
              </a:rPr>
              <a:t>attractive alternative to the vacuum tube amplifiers</a:t>
            </a:r>
            <a:r>
              <a:rPr lang="en-US" sz="1800" b="0" dirty="0">
                <a:solidFill>
                  <a:srgbClr val="00B050"/>
                </a:solidFill>
                <a:latin typeface="Helvetica" pitchFamily="34" charset="0"/>
              </a:rPr>
              <a:t>, featuring an outstanding reliability and a MTBF </a:t>
            </a:r>
            <a:r>
              <a:rPr lang="en-US" sz="1800" b="0" dirty="0" smtClean="0">
                <a:solidFill>
                  <a:srgbClr val="00B050"/>
                </a:solidFill>
                <a:latin typeface="Helvetica" pitchFamily="34" charset="0"/>
              </a:rPr>
              <a:t>( &gt; </a:t>
            </a:r>
            <a:r>
              <a:rPr lang="en-US" sz="1800" b="0" dirty="0">
                <a:solidFill>
                  <a:srgbClr val="00B050"/>
                </a:solidFill>
                <a:latin typeface="Helvetica" pitchFamily="34" charset="0"/>
              </a:rPr>
              <a:t>1 </a:t>
            </a:r>
            <a:r>
              <a:rPr lang="en-US" sz="1800" b="0" dirty="0" smtClean="0">
                <a:solidFill>
                  <a:srgbClr val="00B050"/>
                </a:solidFill>
                <a:latin typeface="Helvetica" pitchFamily="34" charset="0"/>
              </a:rPr>
              <a:t>year).</a:t>
            </a:r>
            <a:endParaRPr lang="en-US" sz="1800" b="0" dirty="0">
              <a:solidFill>
                <a:srgbClr val="00B050"/>
              </a:solidFill>
              <a:latin typeface="Helvetica" pitchFamily="34" charset="0"/>
            </a:endParaRPr>
          </a:p>
          <a:p>
            <a:pPr algn="just"/>
            <a:endParaRPr lang="en-US" sz="1800" b="0" dirty="0" smtClean="0">
              <a:latin typeface="Helvetica" pitchFamily="34" charset="0"/>
            </a:endParaRPr>
          </a:p>
          <a:p>
            <a:pPr marL="285750" indent="-285750" algn="just">
              <a:buFont typeface="Wingdings" pitchFamily="2" charset="2"/>
              <a:buChar char="Ø"/>
            </a:pPr>
            <a:r>
              <a:rPr lang="en-US" sz="1800" dirty="0">
                <a:latin typeface="Helvetica" pitchFamily="34" charset="0"/>
              </a:rPr>
              <a:t>Thanks to the acquired expertise and the arrival of the 6</a:t>
            </a:r>
            <a:r>
              <a:rPr lang="en-US" sz="1800" baseline="30000" dirty="0">
                <a:latin typeface="Helvetica" pitchFamily="34" charset="0"/>
              </a:rPr>
              <a:t>th</a:t>
            </a:r>
            <a:r>
              <a:rPr lang="en-US" sz="1800" dirty="0">
                <a:latin typeface="Helvetica" pitchFamily="34" charset="0"/>
              </a:rPr>
              <a:t> generation LDMOS, SOLEIL has carried out developments which led to doubling the power of the elementary module (650 W) while improving the performance in terms of gain, linearity, efficiency and thermal stress.</a:t>
            </a:r>
          </a:p>
          <a:p>
            <a:pPr algn="just"/>
            <a:endParaRPr lang="en-US" sz="1800" b="0" dirty="0">
              <a:solidFill>
                <a:srgbClr val="C00000"/>
              </a:solidFill>
              <a:latin typeface="Helvetica" pitchFamily="34" charset="0"/>
            </a:endParaRPr>
          </a:p>
          <a:p>
            <a:pPr marL="285750" indent="-285750" algn="just">
              <a:buFont typeface="Wingdings" pitchFamily="2" charset="2"/>
              <a:buChar char="Ø"/>
            </a:pPr>
            <a:r>
              <a:rPr lang="en-US" sz="1800" b="1" u="sng" dirty="0">
                <a:solidFill>
                  <a:srgbClr val="C00000"/>
                </a:solidFill>
                <a:latin typeface="Helvetica" pitchFamily="34" charset="0"/>
              </a:rPr>
              <a:t>Advantages of </a:t>
            </a:r>
            <a:r>
              <a:rPr lang="en-US" sz="1800" b="1" u="sng" dirty="0" smtClean="0">
                <a:solidFill>
                  <a:srgbClr val="C00000"/>
                </a:solidFill>
                <a:latin typeface="Helvetica" pitchFamily="34" charset="0"/>
              </a:rPr>
              <a:t>SSA technology</a:t>
            </a:r>
            <a:r>
              <a:rPr lang="en-US" sz="1800" b="1" dirty="0" smtClean="0">
                <a:solidFill>
                  <a:srgbClr val="C00000"/>
                </a:solidFill>
                <a:latin typeface="Helvetica" pitchFamily="34" charset="0"/>
              </a:rPr>
              <a:t>: </a:t>
            </a:r>
            <a:r>
              <a:rPr lang="en-US" sz="1800" b="0" dirty="0">
                <a:solidFill>
                  <a:srgbClr val="C00000"/>
                </a:solidFill>
                <a:latin typeface="Helvetica" pitchFamily="34" charset="0"/>
              </a:rPr>
              <a:t>low </a:t>
            </a:r>
            <a:r>
              <a:rPr lang="en-US" sz="1800" b="0" dirty="0" smtClean="0">
                <a:solidFill>
                  <a:srgbClr val="C00000"/>
                </a:solidFill>
                <a:latin typeface="Helvetica" pitchFamily="34" charset="0"/>
              </a:rPr>
              <a:t>phase noise</a:t>
            </a:r>
            <a:r>
              <a:rPr lang="en-US" sz="1800" b="0" dirty="0">
                <a:solidFill>
                  <a:srgbClr val="C00000"/>
                </a:solidFill>
                <a:latin typeface="Helvetica" pitchFamily="34" charset="0"/>
              </a:rPr>
              <a:t>, good linearity, high reliability, long life time, easy maintenance, simple spare parts, no HV, no X ray</a:t>
            </a:r>
            <a:r>
              <a:rPr lang="en-US" sz="1800" b="0" dirty="0" smtClean="0">
                <a:solidFill>
                  <a:srgbClr val="C00000"/>
                </a:solidFill>
                <a:latin typeface="Helvetica" pitchFamily="34" charset="0"/>
              </a:rPr>
              <a:t>.</a:t>
            </a:r>
          </a:p>
          <a:p>
            <a:pPr algn="just"/>
            <a:endParaRPr lang="en-US" sz="1800" dirty="0">
              <a:latin typeface="Helvetica" pitchFamily="34" charset="0"/>
            </a:endParaRPr>
          </a:p>
          <a:p>
            <a:pPr algn="just"/>
            <a:endParaRPr lang="en-US" sz="1800" b="0" dirty="0">
              <a:latin typeface="Helvetica" pitchFamily="34" charset="0"/>
            </a:endParaRPr>
          </a:p>
        </p:txBody>
      </p:sp>
      <p:sp>
        <p:nvSpPr>
          <p:cNvPr id="5" name="Rectangle 9"/>
          <p:cNvSpPr>
            <a:spLocks noChangeArrowheads="1"/>
          </p:cNvSpPr>
          <p:nvPr/>
        </p:nvSpPr>
        <p:spPr bwMode="auto">
          <a:xfrm>
            <a:off x="3008784" y="117816"/>
            <a:ext cx="3384376" cy="52920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5769" tIns="47884" rIns="95769" bIns="47884"/>
          <a:lstStyle/>
          <a:p>
            <a:pPr algn="ctr" defTabSz="957263" eaLnBrk="0" hangingPunct="0">
              <a:buFont typeface="Monotype Sorts" pitchFamily="2" charset="2"/>
              <a:buNone/>
            </a:pPr>
            <a:r>
              <a:rPr lang="fr-FR" sz="2600" dirty="0" smtClean="0">
                <a:solidFill>
                  <a:srgbClr val="C00000"/>
                </a:solidFill>
                <a:latin typeface="Arial Black" pitchFamily="34" charset="0"/>
              </a:rPr>
              <a:t>S</a:t>
            </a:r>
            <a:r>
              <a:rPr lang="fr-FR" sz="2100" dirty="0" smtClean="0">
                <a:solidFill>
                  <a:srgbClr val="C00000"/>
                </a:solidFill>
                <a:latin typeface="Arial Black" pitchFamily="34" charset="0"/>
              </a:rPr>
              <a:t>OLEIL</a:t>
            </a:r>
            <a:r>
              <a:rPr lang="fr-FR" sz="2600" dirty="0" smtClean="0">
                <a:solidFill>
                  <a:srgbClr val="C00000"/>
                </a:solidFill>
                <a:latin typeface="Arial Black" pitchFamily="34" charset="0"/>
              </a:rPr>
              <a:t> RF S</a:t>
            </a:r>
            <a:r>
              <a:rPr lang="fr-FR" sz="2100" dirty="0" smtClean="0">
                <a:solidFill>
                  <a:srgbClr val="C00000"/>
                </a:solidFill>
                <a:latin typeface="Arial Black" pitchFamily="34" charset="0"/>
              </a:rPr>
              <a:t>TATUS</a:t>
            </a:r>
            <a:endParaRPr lang="fr-FR" sz="2100" dirty="0">
              <a:solidFill>
                <a:srgbClr val="C00000"/>
              </a:solidFill>
              <a:latin typeface="Arial Black" pitchFamily="34" charset="0"/>
            </a:endParaRPr>
          </a:p>
        </p:txBody>
      </p:sp>
      <p:sp>
        <p:nvSpPr>
          <p:cNvPr id="6" name="Espace réservé du numéro de diapositive 5"/>
          <p:cNvSpPr>
            <a:spLocks noGrp="1"/>
          </p:cNvSpPr>
          <p:nvPr>
            <p:ph type="sldNum" sz="quarter" idx="12"/>
          </p:nvPr>
        </p:nvSpPr>
        <p:spPr/>
        <p:txBody>
          <a:bodyPr/>
          <a:lstStyle/>
          <a:p>
            <a:fld id="{8DB15611-3EB5-4A9B-9A04-D08D95F5E4BF}" type="slidenum">
              <a:rPr lang="fr-FR" smtClean="0"/>
              <a:pPr/>
              <a:t>17</a:t>
            </a:fld>
            <a:endParaRPr lang="fr-FR" dirty="0"/>
          </a:p>
        </p:txBody>
      </p:sp>
      <p:sp>
        <p:nvSpPr>
          <p:cNvPr id="2" name="ZoneTexte 1"/>
          <p:cNvSpPr txBox="1"/>
          <p:nvPr/>
        </p:nvSpPr>
        <p:spPr>
          <a:xfrm>
            <a:off x="995252" y="5301218"/>
            <a:ext cx="8278228" cy="461665"/>
          </a:xfrm>
          <a:prstGeom prst="rect">
            <a:avLst/>
          </a:prstGeom>
          <a:noFill/>
        </p:spPr>
        <p:txBody>
          <a:bodyPr wrap="none" rtlCol="0">
            <a:spAutoFit/>
          </a:bodyPr>
          <a:lstStyle/>
          <a:p>
            <a:r>
              <a:rPr lang="fr-FR" sz="2400" dirty="0" smtClean="0">
                <a:latin typeface="Helvetica" pitchFamily="34" charset="0"/>
                <a:cs typeface="Helvetica" pitchFamily="34" charset="0"/>
              </a:rPr>
              <a:t>=&gt; UPGRADE to </a:t>
            </a:r>
            <a:r>
              <a:rPr lang="fr-FR" sz="2400" dirty="0" err="1" smtClean="0">
                <a:latin typeface="Helvetica" pitchFamily="34" charset="0"/>
                <a:cs typeface="Helvetica" pitchFamily="34" charset="0"/>
              </a:rPr>
              <a:t>benefit</a:t>
            </a:r>
            <a:r>
              <a:rPr lang="fr-FR" sz="2400" dirty="0" smtClean="0">
                <a:latin typeface="Helvetica" pitchFamily="34" charset="0"/>
                <a:cs typeface="Helvetica" pitchFamily="34" charset="0"/>
              </a:rPr>
              <a:t> </a:t>
            </a:r>
            <a:r>
              <a:rPr lang="fr-FR" sz="2400" dirty="0" err="1" smtClean="0">
                <a:latin typeface="Helvetica" pitchFamily="34" charset="0"/>
                <a:cs typeface="Helvetica" pitchFamily="34" charset="0"/>
              </a:rPr>
              <a:t>from</a:t>
            </a:r>
            <a:r>
              <a:rPr lang="fr-FR" sz="2400" dirty="0" smtClean="0">
                <a:latin typeface="Helvetica" pitchFamily="34" charset="0"/>
                <a:cs typeface="Helvetica" pitchFamily="34" charset="0"/>
              </a:rPr>
              <a:t> 6th </a:t>
            </a:r>
            <a:r>
              <a:rPr lang="fr-FR" sz="2400" dirty="0" err="1" smtClean="0">
                <a:latin typeface="Helvetica" pitchFamily="34" charset="0"/>
                <a:cs typeface="Helvetica" pitchFamily="34" charset="0"/>
              </a:rPr>
              <a:t>generation</a:t>
            </a:r>
            <a:r>
              <a:rPr lang="fr-FR" sz="2400" dirty="0" smtClean="0">
                <a:latin typeface="Helvetica" pitchFamily="34" charset="0"/>
                <a:cs typeface="Helvetica" pitchFamily="34" charset="0"/>
              </a:rPr>
              <a:t> </a:t>
            </a:r>
            <a:r>
              <a:rPr lang="fr-FR" sz="2400" dirty="0" err="1" smtClean="0">
                <a:latin typeface="Helvetica" pitchFamily="34" charset="0"/>
                <a:cs typeface="Helvetica" pitchFamily="34" charset="0"/>
              </a:rPr>
              <a:t>improvements</a:t>
            </a:r>
            <a:endParaRPr lang="fr-FR" sz="2400" dirty="0">
              <a:latin typeface="Helvetica" pitchFamily="34" charset="0"/>
              <a:cs typeface="Helvetica" pitchFamily="34" charset="0"/>
            </a:endParaRPr>
          </a:p>
        </p:txBody>
      </p:sp>
    </p:spTree>
    <p:extLst>
      <p:ext uri="{BB962C8B-B14F-4D97-AF65-F5344CB8AC3E}">
        <p14:creationId xmlns:p14="http://schemas.microsoft.com/office/powerpoint/2010/main" val="327314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DB15611-3EB5-4A9B-9A04-D08D95F5E4BF}" type="slidenum">
              <a:rPr lang="fr-FR" smtClean="0"/>
              <a:pPr/>
              <a:t>18</a:t>
            </a:fld>
            <a:endParaRPr lang="fr-FR" dirty="0"/>
          </a:p>
        </p:txBody>
      </p:sp>
      <p:sp>
        <p:nvSpPr>
          <p:cNvPr id="3" name="Rectangle 9"/>
          <p:cNvSpPr>
            <a:spLocks noChangeArrowheads="1"/>
          </p:cNvSpPr>
          <p:nvPr/>
        </p:nvSpPr>
        <p:spPr bwMode="auto">
          <a:xfrm>
            <a:off x="2000672" y="115890"/>
            <a:ext cx="5688632" cy="53022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5769" tIns="47884" rIns="95769" bIns="47884"/>
          <a:lstStyle/>
          <a:p>
            <a:pPr algn="ctr" defTabSz="957263" eaLnBrk="0" hangingPunct="0">
              <a:buFont typeface="Monotype Sorts" pitchFamily="2" charset="2"/>
              <a:buNone/>
              <a:defRPr/>
            </a:pPr>
            <a:r>
              <a:rPr lang="fr-FR" sz="2600" dirty="0" err="1">
                <a:solidFill>
                  <a:srgbClr val="C00000"/>
                </a:solidFill>
                <a:latin typeface="Arial Black" pitchFamily="34" charset="0"/>
              </a:rPr>
              <a:t>Why</a:t>
            </a:r>
            <a:r>
              <a:rPr lang="fr-FR" sz="2600" dirty="0">
                <a:solidFill>
                  <a:srgbClr val="C00000"/>
                </a:solidFill>
                <a:latin typeface="Arial Black" pitchFamily="34" charset="0"/>
              </a:rPr>
              <a:t> SSA upgrade </a:t>
            </a:r>
            <a:r>
              <a:rPr lang="fr-FR" sz="2600" dirty="0" err="1">
                <a:solidFill>
                  <a:srgbClr val="C00000"/>
                </a:solidFill>
                <a:latin typeface="Arial Black" pitchFamily="34" charset="0"/>
              </a:rPr>
              <a:t>at</a:t>
            </a:r>
            <a:r>
              <a:rPr lang="fr-FR" sz="2600" dirty="0">
                <a:solidFill>
                  <a:srgbClr val="C00000"/>
                </a:solidFill>
                <a:latin typeface="Arial Black" pitchFamily="34" charset="0"/>
              </a:rPr>
              <a:t> </a:t>
            </a:r>
            <a:r>
              <a:rPr lang="fr-FR" sz="2600" dirty="0" smtClean="0">
                <a:solidFill>
                  <a:srgbClr val="C00000"/>
                </a:solidFill>
                <a:latin typeface="Arial Black" pitchFamily="34" charset="0"/>
              </a:rPr>
              <a:t>SOLEIL? </a:t>
            </a:r>
            <a:endParaRPr lang="fr-FR" sz="2100" dirty="0">
              <a:solidFill>
                <a:srgbClr val="C00000"/>
              </a:solidFill>
              <a:latin typeface="Arial Black" pitchFamily="34" charset="0"/>
            </a:endParaRPr>
          </a:p>
        </p:txBody>
      </p:sp>
      <p:sp>
        <p:nvSpPr>
          <p:cNvPr id="4" name="ZoneTexte 3"/>
          <p:cNvSpPr txBox="1"/>
          <p:nvPr/>
        </p:nvSpPr>
        <p:spPr>
          <a:xfrm>
            <a:off x="488504" y="1154362"/>
            <a:ext cx="8568952" cy="3354765"/>
          </a:xfrm>
          <a:prstGeom prst="rect">
            <a:avLst/>
          </a:prstGeom>
          <a:noFill/>
        </p:spPr>
        <p:txBody>
          <a:bodyPr wrap="square">
            <a:spAutoFit/>
          </a:bodyPr>
          <a:lstStyle/>
          <a:p>
            <a:pPr marL="285750" indent="-285750">
              <a:buFont typeface="Wingdings" pitchFamily="2" charset="2"/>
              <a:buChar char="Ø"/>
              <a:defRPr/>
            </a:pPr>
            <a:r>
              <a:rPr lang="fr-FR" sz="1600" dirty="0" err="1" smtClean="0">
                <a:latin typeface="Helvetica" pitchFamily="34" charset="0"/>
              </a:rPr>
              <a:t>Easier</a:t>
            </a:r>
            <a:r>
              <a:rPr lang="fr-FR" sz="1600" dirty="0" smtClean="0">
                <a:latin typeface="Helvetica" pitchFamily="34" charset="0"/>
              </a:rPr>
              <a:t> maintenance, </a:t>
            </a:r>
            <a:r>
              <a:rPr lang="fr-FR" sz="1600" dirty="0" err="1" smtClean="0">
                <a:latin typeface="Helvetica" pitchFamily="34" charset="0"/>
              </a:rPr>
              <a:t>better</a:t>
            </a:r>
            <a:r>
              <a:rPr lang="fr-FR" sz="1600" dirty="0" smtClean="0">
                <a:latin typeface="Helvetica" pitchFamily="34" charset="0"/>
              </a:rPr>
              <a:t> performances</a:t>
            </a:r>
            <a:endParaRPr lang="fr-FR" sz="1600" dirty="0">
              <a:latin typeface="Helvetica" pitchFamily="34" charset="0"/>
            </a:endParaRPr>
          </a:p>
          <a:p>
            <a:pPr>
              <a:defRPr/>
            </a:pPr>
            <a:endParaRPr lang="fr-FR" sz="1000" dirty="0">
              <a:latin typeface="Helvetica" pitchFamily="34" charset="0"/>
            </a:endParaRPr>
          </a:p>
          <a:p>
            <a:pPr marL="742950" lvl="1" indent="-285750">
              <a:buClr>
                <a:srgbClr val="33CCCC"/>
              </a:buClr>
              <a:buFont typeface="Wingdings" pitchFamily="2" charset="2"/>
              <a:buChar char="§"/>
              <a:defRPr/>
            </a:pPr>
            <a:r>
              <a:rPr lang="fr-FR" sz="1600" dirty="0" err="1" smtClean="0">
                <a:latin typeface="Helvetica" pitchFamily="34" charset="0"/>
              </a:rPr>
              <a:t>Low</a:t>
            </a:r>
            <a:r>
              <a:rPr lang="fr-FR" sz="1600" dirty="0" smtClean="0">
                <a:latin typeface="Helvetica" pitchFamily="34" charset="0"/>
              </a:rPr>
              <a:t> gain and phase dispersion (+/-</a:t>
            </a:r>
            <a:r>
              <a:rPr lang="fr-FR" sz="1600" dirty="0">
                <a:latin typeface="Helvetica" pitchFamily="34" charset="0"/>
              </a:rPr>
              <a:t>0,2dB </a:t>
            </a:r>
            <a:r>
              <a:rPr lang="fr-FR" sz="1600" dirty="0" smtClean="0">
                <a:latin typeface="Helvetica" pitchFamily="34" charset="0"/>
              </a:rPr>
              <a:t>and </a:t>
            </a:r>
            <a:r>
              <a:rPr lang="fr-FR" sz="1600" dirty="0">
                <a:latin typeface="Helvetica" pitchFamily="34" charset="0"/>
              </a:rPr>
              <a:t>+/-5</a:t>
            </a:r>
            <a:r>
              <a:rPr lang="fr-FR" sz="1600" dirty="0" smtClean="0">
                <a:latin typeface="Helvetica" pitchFamily="34" charset="0"/>
              </a:rPr>
              <a:t>° </a:t>
            </a:r>
            <a:r>
              <a:rPr lang="fr-FR" sz="1600" dirty="0" err="1" smtClean="0">
                <a:latin typeface="Helvetica" pitchFamily="34" charset="0"/>
              </a:rPr>
              <a:t>instead</a:t>
            </a:r>
            <a:r>
              <a:rPr lang="fr-FR" sz="1600" dirty="0" smtClean="0">
                <a:latin typeface="Helvetica" pitchFamily="34" charset="0"/>
              </a:rPr>
              <a:t> of +/-1,5dB and +/-7,5°)</a:t>
            </a:r>
          </a:p>
          <a:p>
            <a:pPr marL="742950" lvl="1" indent="-285750">
              <a:buClr>
                <a:srgbClr val="33CCCC"/>
              </a:buClr>
              <a:buFont typeface="Wingdings" pitchFamily="2" charset="2"/>
              <a:buChar char="§"/>
              <a:defRPr/>
            </a:pPr>
            <a:r>
              <a:rPr lang="fr-FR" sz="1600" dirty="0" smtClean="0">
                <a:latin typeface="Helvetica" pitchFamily="34" charset="0"/>
              </a:rPr>
              <a:t>More power </a:t>
            </a:r>
            <a:r>
              <a:rPr lang="fr-FR" sz="1600" dirty="0" err="1" smtClean="0">
                <a:latin typeface="Helvetica" pitchFamily="34" charset="0"/>
              </a:rPr>
              <a:t>capability</a:t>
            </a:r>
            <a:r>
              <a:rPr lang="fr-FR" sz="1600" dirty="0" smtClean="0">
                <a:latin typeface="Helvetica" pitchFamily="34" charset="0"/>
              </a:rPr>
              <a:t> =&gt; </a:t>
            </a:r>
            <a:r>
              <a:rPr lang="fr-FR" sz="1600" dirty="0" err="1" smtClean="0">
                <a:latin typeface="Helvetica" pitchFamily="34" charset="0"/>
              </a:rPr>
              <a:t>optional</a:t>
            </a:r>
            <a:r>
              <a:rPr lang="fr-FR" sz="1600" dirty="0" smtClean="0">
                <a:latin typeface="Helvetica" pitchFamily="34" charset="0"/>
              </a:rPr>
              <a:t> </a:t>
            </a:r>
            <a:r>
              <a:rPr lang="fr-FR" sz="1600" dirty="0" err="1" smtClean="0">
                <a:latin typeface="Helvetica" pitchFamily="34" charset="0"/>
              </a:rPr>
              <a:t>operation</a:t>
            </a:r>
            <a:r>
              <a:rPr lang="fr-FR" sz="1600" dirty="0" smtClean="0">
                <a:latin typeface="Helvetica" pitchFamily="34" charset="0"/>
              </a:rPr>
              <a:t> </a:t>
            </a:r>
            <a:r>
              <a:rPr lang="fr-FR" sz="1600" dirty="0" err="1" smtClean="0">
                <a:latin typeface="Helvetica" pitchFamily="34" charset="0"/>
              </a:rPr>
              <a:t>with</a:t>
            </a:r>
            <a:r>
              <a:rPr lang="fr-FR" sz="1600" dirty="0" smtClean="0">
                <a:latin typeface="Helvetica" pitchFamily="34" charset="0"/>
              </a:rPr>
              <a:t> 2 or 3 </a:t>
            </a:r>
            <a:r>
              <a:rPr lang="fr-FR" sz="1600" dirty="0" err="1" smtClean="0">
                <a:latin typeface="Helvetica" pitchFamily="34" charset="0"/>
              </a:rPr>
              <a:t>amplifiers</a:t>
            </a:r>
            <a:r>
              <a:rPr lang="fr-FR" sz="1600" dirty="0" smtClean="0">
                <a:latin typeface="Helvetica" pitchFamily="34" charset="0"/>
              </a:rPr>
              <a:t> out of 4</a:t>
            </a:r>
          </a:p>
          <a:p>
            <a:pPr marL="742950" lvl="1" indent="-285750">
              <a:buClr>
                <a:srgbClr val="33CCCC"/>
              </a:buClr>
              <a:buFont typeface="Wingdings" pitchFamily="2" charset="2"/>
              <a:buChar char="§"/>
              <a:defRPr/>
            </a:pPr>
            <a:r>
              <a:rPr lang="fr-FR" sz="1600" dirty="0" smtClean="0">
                <a:latin typeface="Helvetica" pitchFamily="34" charset="0"/>
              </a:rPr>
              <a:t>More</a:t>
            </a:r>
            <a:r>
              <a:rPr lang="fr-FR" sz="1600" dirty="0" smtClean="0">
                <a:solidFill>
                  <a:srgbClr val="000066"/>
                </a:solidFill>
                <a:latin typeface="Helvetica" pitchFamily="34" charset="0"/>
              </a:rPr>
              <a:t> </a:t>
            </a:r>
            <a:r>
              <a:rPr lang="fr-FR" sz="1600" dirty="0" err="1" smtClean="0">
                <a:latin typeface="Helvetica" pitchFamily="34" charset="0"/>
              </a:rPr>
              <a:t>robust</a:t>
            </a:r>
            <a:r>
              <a:rPr lang="fr-FR" sz="1600" dirty="0" smtClean="0">
                <a:latin typeface="Helvetica" pitchFamily="34" charset="0"/>
              </a:rPr>
              <a:t> transistors</a:t>
            </a:r>
          </a:p>
          <a:p>
            <a:pPr marL="742950" lvl="1" indent="-285750">
              <a:buClr>
                <a:srgbClr val="33CCCC"/>
              </a:buClr>
              <a:buFont typeface="Wingdings" pitchFamily="2" charset="2"/>
              <a:buChar char="§"/>
              <a:defRPr/>
            </a:pPr>
            <a:r>
              <a:rPr lang="fr-FR" sz="1600" dirty="0" smtClean="0">
                <a:latin typeface="Helvetica" pitchFamily="34" charset="0"/>
              </a:rPr>
              <a:t>Transistor </a:t>
            </a:r>
            <a:r>
              <a:rPr lang="fr-FR" sz="1600" dirty="0" err="1" smtClean="0">
                <a:latin typeface="Helvetica" pitchFamily="34" charset="0"/>
              </a:rPr>
              <a:t>supply</a:t>
            </a:r>
            <a:r>
              <a:rPr lang="fr-FR" sz="1600" dirty="0" smtClean="0">
                <a:latin typeface="Helvetica" pitchFamily="34" charset="0"/>
              </a:rPr>
              <a:t> made </a:t>
            </a:r>
            <a:r>
              <a:rPr lang="fr-FR" sz="1600" dirty="0" err="1" smtClean="0">
                <a:latin typeface="Helvetica" pitchFamily="34" charset="0"/>
              </a:rPr>
              <a:t>easier</a:t>
            </a:r>
            <a:r>
              <a:rPr lang="fr-FR" sz="1600" dirty="0" smtClean="0">
                <a:latin typeface="Helvetica" pitchFamily="34" charset="0"/>
              </a:rPr>
              <a:t> (NXP, </a:t>
            </a:r>
            <a:r>
              <a:rPr lang="fr-FR" sz="1600" dirty="0" err="1" smtClean="0">
                <a:latin typeface="Helvetica" pitchFamily="34" charset="0"/>
              </a:rPr>
              <a:t>Freescale</a:t>
            </a:r>
            <a:r>
              <a:rPr lang="fr-FR" sz="1600" dirty="0" smtClean="0">
                <a:latin typeface="Helvetica" pitchFamily="34" charset="0"/>
              </a:rPr>
              <a:t>…)</a:t>
            </a:r>
          </a:p>
          <a:p>
            <a:pPr>
              <a:defRPr/>
            </a:pPr>
            <a:endParaRPr lang="fr-FR" sz="1600" dirty="0">
              <a:latin typeface="Helvetica" pitchFamily="34" charset="0"/>
            </a:endParaRPr>
          </a:p>
          <a:p>
            <a:pPr marL="285750" indent="-285750">
              <a:buFont typeface="Wingdings" pitchFamily="2" charset="2"/>
              <a:buChar char="Ø"/>
              <a:defRPr/>
            </a:pPr>
            <a:r>
              <a:rPr lang="fr-FR" sz="1600" dirty="0" err="1" smtClean="0">
                <a:latin typeface="Helvetica" pitchFamily="34" charset="0"/>
              </a:rPr>
              <a:t>Cost</a:t>
            </a:r>
            <a:r>
              <a:rPr lang="fr-FR" sz="1600" dirty="0" smtClean="0">
                <a:latin typeface="Helvetica" pitchFamily="34" charset="0"/>
              </a:rPr>
              <a:t> </a:t>
            </a:r>
            <a:r>
              <a:rPr lang="fr-FR" sz="1600" dirty="0" err="1" smtClean="0">
                <a:latin typeface="Helvetica" pitchFamily="34" charset="0"/>
              </a:rPr>
              <a:t>savings</a:t>
            </a:r>
            <a:endParaRPr lang="fr-FR" sz="1600" dirty="0">
              <a:latin typeface="Helvetica" pitchFamily="34" charset="0"/>
            </a:endParaRPr>
          </a:p>
          <a:p>
            <a:pPr>
              <a:defRPr/>
            </a:pPr>
            <a:endParaRPr lang="fr-FR" sz="1000" dirty="0">
              <a:latin typeface="Helvetica" pitchFamily="34" charset="0"/>
            </a:endParaRPr>
          </a:p>
          <a:p>
            <a:pPr marL="742950" lvl="1" indent="-285750">
              <a:buClr>
                <a:srgbClr val="33CCCC"/>
              </a:buClr>
              <a:buFont typeface="Wingdings" pitchFamily="2" charset="2"/>
              <a:buChar char="§"/>
              <a:defRPr/>
            </a:pPr>
            <a:r>
              <a:rPr lang="fr-FR" sz="1600" dirty="0" smtClean="0">
                <a:latin typeface="Helvetica" pitchFamily="34" charset="0"/>
              </a:rPr>
              <a:t>6% </a:t>
            </a:r>
            <a:r>
              <a:rPr lang="fr-FR" sz="1600" dirty="0" err="1" smtClean="0">
                <a:latin typeface="Helvetica" pitchFamily="34" charset="0"/>
              </a:rPr>
              <a:t>increase</a:t>
            </a:r>
            <a:r>
              <a:rPr lang="fr-FR" sz="1600" dirty="0" smtClean="0">
                <a:latin typeface="Helvetica" pitchFamily="34" charset="0"/>
              </a:rPr>
              <a:t> in module </a:t>
            </a:r>
            <a:r>
              <a:rPr lang="fr-FR" sz="1600" dirty="0" err="1" smtClean="0">
                <a:latin typeface="Helvetica" pitchFamily="34" charset="0"/>
              </a:rPr>
              <a:t>efficiency</a:t>
            </a:r>
            <a:r>
              <a:rPr lang="fr-FR" sz="1600" dirty="0" smtClean="0">
                <a:latin typeface="Helvetica" pitchFamily="34" charset="0"/>
              </a:rPr>
              <a:t> =&gt; </a:t>
            </a:r>
            <a:r>
              <a:rPr lang="fr-FR" sz="1600" dirty="0" err="1" smtClean="0">
                <a:latin typeface="Helvetica" pitchFamily="34" charset="0"/>
              </a:rPr>
              <a:t>less</a:t>
            </a:r>
            <a:r>
              <a:rPr lang="fr-FR" sz="1600" dirty="0" smtClean="0">
                <a:latin typeface="Helvetica" pitchFamily="34" charset="0"/>
              </a:rPr>
              <a:t> modules =&gt; </a:t>
            </a:r>
            <a:r>
              <a:rPr lang="fr-FR" sz="1600" dirty="0" err="1" smtClean="0">
                <a:latin typeface="Helvetica" pitchFamily="34" charset="0"/>
              </a:rPr>
              <a:t>electrical</a:t>
            </a:r>
            <a:r>
              <a:rPr lang="fr-FR" sz="1600" dirty="0" smtClean="0">
                <a:latin typeface="Helvetica" pitchFamily="34" charset="0"/>
              </a:rPr>
              <a:t> power </a:t>
            </a:r>
            <a:r>
              <a:rPr lang="fr-FR" sz="1600" dirty="0" err="1" smtClean="0">
                <a:latin typeface="Helvetica" pitchFamily="34" charset="0"/>
              </a:rPr>
              <a:t>savings</a:t>
            </a:r>
            <a:r>
              <a:rPr lang="fr-FR" sz="1600" dirty="0" smtClean="0">
                <a:latin typeface="Helvetica" pitchFamily="34" charset="0"/>
              </a:rPr>
              <a:t> </a:t>
            </a:r>
          </a:p>
          <a:p>
            <a:pPr lvl="1">
              <a:buClr>
                <a:srgbClr val="33CCCC"/>
              </a:buClr>
              <a:defRPr/>
            </a:pPr>
            <a:r>
              <a:rPr lang="fr-FR" sz="1600" dirty="0">
                <a:latin typeface="Helvetica" pitchFamily="34" charset="0"/>
              </a:rPr>
              <a:t>	</a:t>
            </a:r>
            <a:r>
              <a:rPr lang="fr-FR" sz="1600" dirty="0" smtClean="0">
                <a:latin typeface="Helvetica" pitchFamily="34" charset="0"/>
              </a:rPr>
              <a:t>=&gt; compensation for upgrade </a:t>
            </a:r>
            <a:r>
              <a:rPr lang="fr-FR" sz="1600" dirty="0" err="1" smtClean="0">
                <a:latin typeface="Helvetica" pitchFamily="34" charset="0"/>
              </a:rPr>
              <a:t>costs</a:t>
            </a:r>
            <a:r>
              <a:rPr lang="fr-FR" sz="1600" dirty="0" smtClean="0">
                <a:latin typeface="Helvetica" pitchFamily="34" charset="0"/>
              </a:rPr>
              <a:t> </a:t>
            </a:r>
            <a:r>
              <a:rPr lang="fr-FR" sz="1600" dirty="0" err="1" smtClean="0">
                <a:latin typeface="Helvetica" pitchFamily="34" charset="0"/>
              </a:rPr>
              <a:t>within</a:t>
            </a:r>
            <a:r>
              <a:rPr lang="fr-FR" sz="1600" dirty="0" smtClean="0">
                <a:latin typeface="Helvetica" pitchFamily="34" charset="0"/>
              </a:rPr>
              <a:t> 4 </a:t>
            </a:r>
            <a:r>
              <a:rPr lang="fr-FR" sz="1600" dirty="0" err="1" smtClean="0">
                <a:latin typeface="Helvetica" pitchFamily="34" charset="0"/>
              </a:rPr>
              <a:t>years</a:t>
            </a:r>
            <a:endParaRPr lang="fr-FR" sz="1600" dirty="0" smtClean="0">
              <a:latin typeface="Helvetica" pitchFamily="34" charset="0"/>
            </a:endParaRPr>
          </a:p>
          <a:p>
            <a:pPr marL="742950" lvl="1" indent="-285750">
              <a:buClr>
                <a:srgbClr val="33CCCC"/>
              </a:buClr>
              <a:buFont typeface="Wingdings" pitchFamily="2" charset="2"/>
              <a:buChar char="§"/>
              <a:defRPr/>
            </a:pPr>
            <a:r>
              <a:rPr lang="fr-FR" sz="1600" dirty="0" smtClean="0">
                <a:latin typeface="Helvetica" pitchFamily="34" charset="0"/>
              </a:rPr>
              <a:t>Old PCB </a:t>
            </a:r>
            <a:r>
              <a:rPr lang="fr-FR" sz="1600" dirty="0" err="1" smtClean="0">
                <a:latin typeface="Helvetica" pitchFamily="34" charset="0"/>
              </a:rPr>
              <a:t>re-used</a:t>
            </a:r>
            <a:r>
              <a:rPr lang="fr-FR" sz="1600" dirty="0" smtClean="0">
                <a:latin typeface="Helvetica" pitchFamily="34" charset="0"/>
              </a:rPr>
              <a:t> and </a:t>
            </a:r>
            <a:r>
              <a:rPr lang="fr-FR" sz="1600" dirty="0" err="1" smtClean="0">
                <a:latin typeface="Helvetica" pitchFamily="34" charset="0"/>
              </a:rPr>
              <a:t>only</a:t>
            </a:r>
            <a:r>
              <a:rPr lang="fr-FR" sz="1600" dirty="0" smtClean="0">
                <a:latin typeface="Helvetica" pitchFamily="34" charset="0"/>
              </a:rPr>
              <a:t> transistors are </a:t>
            </a:r>
            <a:r>
              <a:rPr lang="fr-FR" sz="1600" dirty="0" err="1" smtClean="0">
                <a:latin typeface="Helvetica" pitchFamily="34" charset="0"/>
              </a:rPr>
              <a:t>changed</a:t>
            </a:r>
            <a:r>
              <a:rPr lang="fr-FR" sz="1600" dirty="0" smtClean="0">
                <a:latin typeface="Helvetica" pitchFamily="34" charset="0"/>
              </a:rPr>
              <a:t> =&gt; </a:t>
            </a:r>
            <a:r>
              <a:rPr lang="fr-FR" sz="1600" dirty="0" err="1" smtClean="0">
                <a:latin typeface="Helvetica" pitchFamily="34" charset="0"/>
              </a:rPr>
              <a:t>less</a:t>
            </a:r>
            <a:r>
              <a:rPr lang="fr-FR" sz="1600" dirty="0" smtClean="0">
                <a:latin typeface="Helvetica" pitchFamily="34" charset="0"/>
              </a:rPr>
              <a:t> </a:t>
            </a:r>
            <a:r>
              <a:rPr lang="fr-FR" sz="1600" dirty="0" err="1" smtClean="0">
                <a:latin typeface="Helvetica" pitchFamily="34" charset="0"/>
              </a:rPr>
              <a:t>than</a:t>
            </a:r>
            <a:r>
              <a:rPr lang="fr-FR" sz="1600" dirty="0" smtClean="0">
                <a:latin typeface="Helvetica" pitchFamily="34" charset="0"/>
              </a:rPr>
              <a:t> 10% of the amplifier </a:t>
            </a:r>
            <a:r>
              <a:rPr lang="fr-FR" sz="1600" dirty="0" err="1" smtClean="0">
                <a:latin typeface="Helvetica" pitchFamily="34" charset="0"/>
              </a:rPr>
              <a:t>cost</a:t>
            </a:r>
            <a:endParaRPr lang="fr-FR" sz="1600" dirty="0" smtClean="0">
              <a:latin typeface="Helvetica" pitchFamily="34" charset="0"/>
            </a:endParaRPr>
          </a:p>
          <a:p>
            <a:pPr>
              <a:defRPr/>
            </a:pPr>
            <a:endParaRPr lang="fr-FR" sz="1600" dirty="0">
              <a:latin typeface="Helvetica" pitchFamily="34" charset="0"/>
            </a:endParaRPr>
          </a:p>
        </p:txBody>
      </p:sp>
      <p:sp>
        <p:nvSpPr>
          <p:cNvPr id="5" name="ZoneTexte 4"/>
          <p:cNvSpPr txBox="1"/>
          <p:nvPr/>
        </p:nvSpPr>
        <p:spPr>
          <a:xfrm>
            <a:off x="344488" y="4725152"/>
            <a:ext cx="9073008" cy="1015663"/>
          </a:xfrm>
          <a:prstGeom prst="rect">
            <a:avLst/>
          </a:prstGeom>
          <a:noFill/>
        </p:spPr>
        <p:txBody>
          <a:bodyPr wrap="square" rtlCol="0">
            <a:spAutoFit/>
          </a:bodyPr>
          <a:lstStyle/>
          <a:p>
            <a:r>
              <a:rPr lang="fr-FR" sz="2000" dirty="0" err="1">
                <a:solidFill>
                  <a:srgbClr val="0033CC"/>
                </a:solidFill>
                <a:effectLst>
                  <a:outerShdw blurRad="38100" dist="38100" dir="2700000" algn="tl">
                    <a:srgbClr val="000000">
                      <a:alpha val="43137"/>
                    </a:srgbClr>
                  </a:outerShdw>
                </a:effectLst>
                <a:latin typeface="Helvetica" pitchFamily="34" charset="0"/>
                <a:sym typeface="Wingdings" pitchFamily="2" charset="2"/>
              </a:rPr>
              <a:t>At</a:t>
            </a:r>
            <a:r>
              <a:rPr lang="fr-FR" sz="2000" dirty="0">
                <a:solidFill>
                  <a:srgbClr val="0033CC"/>
                </a:solidFill>
                <a:effectLst>
                  <a:outerShdw blurRad="38100" dist="38100" dir="2700000" algn="tl">
                    <a:srgbClr val="000000">
                      <a:alpha val="43137"/>
                    </a:srgbClr>
                  </a:outerShdw>
                </a:effectLst>
                <a:latin typeface="Helvetica" pitchFamily="34" charset="0"/>
                <a:sym typeface="Wingdings" pitchFamily="2" charset="2"/>
              </a:rPr>
              <a:t> the </a:t>
            </a:r>
            <a:r>
              <a:rPr lang="fr-FR" sz="2000" dirty="0" err="1">
                <a:solidFill>
                  <a:srgbClr val="0033CC"/>
                </a:solidFill>
                <a:effectLst>
                  <a:outerShdw blurRad="38100" dist="38100" dir="2700000" algn="tl">
                    <a:srgbClr val="000000">
                      <a:alpha val="43137"/>
                    </a:srgbClr>
                  </a:outerShdw>
                </a:effectLst>
                <a:latin typeface="Helvetica" pitchFamily="34" charset="0"/>
                <a:sym typeface="Wingdings" pitchFamily="2" charset="2"/>
              </a:rPr>
              <a:t>beginning</a:t>
            </a:r>
            <a:r>
              <a:rPr lang="fr-FR" sz="2000" dirty="0">
                <a:solidFill>
                  <a:srgbClr val="0033CC"/>
                </a:solidFill>
                <a:effectLst>
                  <a:outerShdw blurRad="38100" dist="38100" dir="2700000" algn="tl">
                    <a:srgbClr val="000000">
                      <a:alpha val="43137"/>
                    </a:srgbClr>
                  </a:outerShdw>
                </a:effectLst>
                <a:latin typeface="Helvetica" pitchFamily="34" charset="0"/>
                <a:sym typeface="Wingdings" pitchFamily="2" charset="2"/>
              </a:rPr>
              <a:t>, </a:t>
            </a:r>
            <a:r>
              <a:rPr lang="fr-FR" sz="2000" dirty="0" err="1">
                <a:solidFill>
                  <a:srgbClr val="0033CC"/>
                </a:solidFill>
                <a:effectLst>
                  <a:outerShdw blurRad="38100" dist="38100" dir="2700000" algn="tl">
                    <a:srgbClr val="000000">
                      <a:alpha val="43137"/>
                    </a:srgbClr>
                  </a:outerShdw>
                </a:effectLst>
                <a:latin typeface="Helvetica" pitchFamily="34" charset="0"/>
                <a:sym typeface="Wingdings" pitchFamily="2" charset="2"/>
              </a:rPr>
              <a:t>we</a:t>
            </a:r>
            <a:r>
              <a:rPr lang="fr-FR" sz="2000" dirty="0">
                <a:solidFill>
                  <a:srgbClr val="0033CC"/>
                </a:solidFill>
                <a:effectLst>
                  <a:outerShdw blurRad="38100" dist="38100" dir="2700000" algn="tl">
                    <a:srgbClr val="000000">
                      <a:alpha val="43137"/>
                    </a:srgbClr>
                  </a:outerShdw>
                </a:effectLst>
                <a:latin typeface="Helvetica" pitchFamily="34" charset="0"/>
                <a:sym typeface="Wingdings" pitchFamily="2" charset="2"/>
              </a:rPr>
              <a:t> </a:t>
            </a:r>
            <a:r>
              <a:rPr lang="fr-FR" sz="2000" dirty="0" err="1">
                <a:solidFill>
                  <a:srgbClr val="0033CC"/>
                </a:solidFill>
                <a:effectLst>
                  <a:outerShdw blurRad="38100" dist="38100" dir="2700000" algn="tl">
                    <a:srgbClr val="000000">
                      <a:alpha val="43137"/>
                    </a:srgbClr>
                  </a:outerShdw>
                </a:effectLst>
                <a:latin typeface="Helvetica" pitchFamily="34" charset="0"/>
                <a:sym typeface="Wingdings" pitchFamily="2" charset="2"/>
              </a:rPr>
              <a:t>thought</a:t>
            </a:r>
            <a:r>
              <a:rPr lang="fr-FR" sz="2000" dirty="0">
                <a:solidFill>
                  <a:srgbClr val="0033CC"/>
                </a:solidFill>
                <a:effectLst>
                  <a:outerShdw blurRad="38100" dist="38100" dir="2700000" algn="tl">
                    <a:srgbClr val="000000">
                      <a:alpha val="43137"/>
                    </a:srgbClr>
                  </a:outerShdw>
                </a:effectLst>
                <a:latin typeface="Helvetica" pitchFamily="34" charset="0"/>
                <a:sym typeface="Wingdings" pitchFamily="2" charset="2"/>
              </a:rPr>
              <a:t> about </a:t>
            </a:r>
            <a:r>
              <a:rPr lang="fr-FR" sz="2000" dirty="0" err="1">
                <a:solidFill>
                  <a:srgbClr val="0033CC"/>
                </a:solidFill>
                <a:effectLst>
                  <a:outerShdw blurRad="38100" dist="38100" dir="2700000" algn="tl">
                    <a:srgbClr val="000000">
                      <a:alpha val="43137"/>
                    </a:srgbClr>
                  </a:outerShdw>
                </a:effectLst>
                <a:latin typeface="Helvetica" pitchFamily="34" charset="0"/>
                <a:sym typeface="Wingdings" pitchFamily="2" charset="2"/>
              </a:rPr>
              <a:t>replacing</a:t>
            </a:r>
            <a:r>
              <a:rPr lang="fr-FR" sz="2000" dirty="0">
                <a:solidFill>
                  <a:srgbClr val="0033CC"/>
                </a:solidFill>
                <a:effectLst>
                  <a:outerShdw blurRad="38100" dist="38100" dir="2700000" algn="tl">
                    <a:srgbClr val="000000">
                      <a:alpha val="43137"/>
                    </a:srgbClr>
                  </a:outerShdw>
                </a:effectLst>
                <a:latin typeface="Helvetica" pitchFamily="34" charset="0"/>
                <a:sym typeface="Wingdings" pitchFamily="2" charset="2"/>
              </a:rPr>
              <a:t> </a:t>
            </a:r>
            <a:r>
              <a:rPr lang="fr-FR" sz="2000" dirty="0" err="1">
                <a:solidFill>
                  <a:srgbClr val="0033CC"/>
                </a:solidFill>
                <a:effectLst>
                  <a:outerShdw blurRad="38100" dist="38100" dir="2700000" algn="tl">
                    <a:srgbClr val="000000">
                      <a:alpha val="43137"/>
                    </a:srgbClr>
                  </a:outerShdw>
                </a:effectLst>
                <a:latin typeface="Helvetica" pitchFamily="34" charset="0"/>
                <a:sym typeface="Wingdings" pitchFamily="2" charset="2"/>
              </a:rPr>
              <a:t>only</a:t>
            </a:r>
            <a:r>
              <a:rPr lang="fr-FR" sz="2000" dirty="0">
                <a:solidFill>
                  <a:srgbClr val="0033CC"/>
                </a:solidFill>
                <a:effectLst>
                  <a:outerShdw blurRad="38100" dist="38100" dir="2700000" algn="tl">
                    <a:srgbClr val="000000">
                      <a:alpha val="43137"/>
                    </a:srgbClr>
                  </a:outerShdw>
                </a:effectLst>
                <a:latin typeface="Helvetica" pitchFamily="34" charset="0"/>
                <a:sym typeface="Wingdings" pitchFamily="2" charset="2"/>
              </a:rPr>
              <a:t> the </a:t>
            </a:r>
            <a:r>
              <a:rPr lang="fr-FR" sz="2000" dirty="0" err="1">
                <a:solidFill>
                  <a:srgbClr val="0033CC"/>
                </a:solidFill>
                <a:effectLst>
                  <a:outerShdw blurRad="38100" dist="38100" dir="2700000" algn="tl">
                    <a:srgbClr val="000000">
                      <a:alpha val="43137"/>
                    </a:srgbClr>
                  </a:outerShdw>
                </a:effectLst>
                <a:latin typeface="Helvetica" pitchFamily="34" charset="0"/>
                <a:sym typeface="Wingdings" pitchFamily="2" charset="2"/>
              </a:rPr>
              <a:t>damaged</a:t>
            </a:r>
            <a:r>
              <a:rPr lang="fr-FR" sz="2000" dirty="0">
                <a:solidFill>
                  <a:srgbClr val="0033CC"/>
                </a:solidFill>
                <a:effectLst>
                  <a:outerShdw blurRad="38100" dist="38100" dir="2700000" algn="tl">
                    <a:srgbClr val="000000">
                      <a:alpha val="43137"/>
                    </a:srgbClr>
                  </a:outerShdw>
                </a:effectLst>
                <a:latin typeface="Helvetica" pitchFamily="34" charset="0"/>
                <a:sym typeface="Wingdings" pitchFamily="2" charset="2"/>
              </a:rPr>
              <a:t> modules </a:t>
            </a:r>
            <a:r>
              <a:rPr lang="fr-FR" sz="2000" dirty="0" err="1">
                <a:solidFill>
                  <a:srgbClr val="0033CC"/>
                </a:solidFill>
                <a:effectLst>
                  <a:outerShdw blurRad="38100" dist="38100" dir="2700000" algn="tl">
                    <a:srgbClr val="000000">
                      <a:alpha val="43137"/>
                    </a:srgbClr>
                  </a:outerShdw>
                </a:effectLst>
                <a:latin typeface="Helvetica" pitchFamily="34" charset="0"/>
                <a:sym typeface="Wingdings" pitchFamily="2" charset="2"/>
              </a:rPr>
              <a:t>with</a:t>
            </a:r>
            <a:r>
              <a:rPr lang="fr-FR" sz="2000" dirty="0">
                <a:solidFill>
                  <a:srgbClr val="0033CC"/>
                </a:solidFill>
                <a:effectLst>
                  <a:outerShdw blurRad="38100" dist="38100" dir="2700000" algn="tl">
                    <a:srgbClr val="000000">
                      <a:alpha val="43137"/>
                    </a:srgbClr>
                  </a:outerShdw>
                </a:effectLst>
                <a:latin typeface="Helvetica" pitchFamily="34" charset="0"/>
                <a:sym typeface="Wingdings" pitchFamily="2" charset="2"/>
              </a:rPr>
              <a:t> new transistors. But the </a:t>
            </a:r>
            <a:r>
              <a:rPr lang="fr-FR" sz="2000" dirty="0" err="1">
                <a:solidFill>
                  <a:srgbClr val="0033CC"/>
                </a:solidFill>
                <a:effectLst>
                  <a:outerShdw blurRad="38100" dist="38100" dir="2700000" algn="tl">
                    <a:srgbClr val="000000">
                      <a:alpha val="43137"/>
                    </a:srgbClr>
                  </a:outerShdw>
                </a:effectLst>
                <a:latin typeface="Helvetica" pitchFamily="34" charset="0"/>
                <a:sym typeface="Wingdings" pitchFamily="2" charset="2"/>
              </a:rPr>
              <a:t>very</a:t>
            </a:r>
            <a:r>
              <a:rPr lang="fr-FR" sz="2000" dirty="0">
                <a:solidFill>
                  <a:srgbClr val="0033CC"/>
                </a:solidFill>
                <a:effectLst>
                  <a:outerShdw blurRad="38100" dist="38100" dir="2700000" algn="tl">
                    <a:srgbClr val="000000">
                      <a:alpha val="43137"/>
                    </a:srgbClr>
                  </a:outerShdw>
                </a:effectLst>
                <a:latin typeface="Helvetica" pitchFamily="34" charset="0"/>
                <a:sym typeface="Wingdings" pitchFamily="2" charset="2"/>
              </a:rPr>
              <a:t> </a:t>
            </a:r>
            <a:r>
              <a:rPr lang="fr-FR" sz="2000" dirty="0" err="1">
                <a:solidFill>
                  <a:srgbClr val="0033CC"/>
                </a:solidFill>
                <a:effectLst>
                  <a:outerShdw blurRad="38100" dist="38100" dir="2700000" algn="tl">
                    <a:srgbClr val="000000">
                      <a:alpha val="43137"/>
                    </a:srgbClr>
                  </a:outerShdw>
                </a:effectLst>
                <a:latin typeface="Helvetica" pitchFamily="34" charset="0"/>
                <a:sym typeface="Wingdings" pitchFamily="2" charset="2"/>
              </a:rPr>
              <a:t>strong</a:t>
            </a:r>
            <a:r>
              <a:rPr lang="fr-FR" sz="2000" dirty="0">
                <a:solidFill>
                  <a:srgbClr val="0033CC"/>
                </a:solidFill>
                <a:effectLst>
                  <a:outerShdw blurRad="38100" dist="38100" dir="2700000" algn="tl">
                    <a:srgbClr val="000000">
                      <a:alpha val="43137"/>
                    </a:srgbClr>
                  </a:outerShdw>
                </a:effectLst>
                <a:latin typeface="Helvetica" pitchFamily="34" charset="0"/>
                <a:sym typeface="Wingdings" pitchFamily="2" charset="2"/>
              </a:rPr>
              <a:t> performance and </a:t>
            </a:r>
            <a:r>
              <a:rPr lang="fr-FR" sz="2000" dirty="0" err="1">
                <a:solidFill>
                  <a:srgbClr val="0033CC"/>
                </a:solidFill>
                <a:effectLst>
                  <a:outerShdw blurRad="38100" dist="38100" dir="2700000" algn="tl">
                    <a:srgbClr val="000000">
                      <a:alpha val="43137"/>
                    </a:srgbClr>
                  </a:outerShdw>
                </a:effectLst>
                <a:latin typeface="Helvetica" pitchFamily="34" charset="0"/>
                <a:sym typeface="Wingdings" pitchFamily="2" charset="2"/>
              </a:rPr>
              <a:t>cost</a:t>
            </a:r>
            <a:r>
              <a:rPr lang="fr-FR" sz="2000" dirty="0">
                <a:solidFill>
                  <a:srgbClr val="0033CC"/>
                </a:solidFill>
                <a:effectLst>
                  <a:outerShdw blurRad="38100" dist="38100" dir="2700000" algn="tl">
                    <a:srgbClr val="000000">
                      <a:alpha val="43137"/>
                    </a:srgbClr>
                  </a:outerShdw>
                </a:effectLst>
                <a:latin typeface="Helvetica" pitchFamily="34" charset="0"/>
                <a:sym typeface="Wingdings" pitchFamily="2" charset="2"/>
              </a:rPr>
              <a:t> </a:t>
            </a:r>
            <a:r>
              <a:rPr lang="fr-FR" sz="2000" dirty="0" err="1">
                <a:solidFill>
                  <a:srgbClr val="0033CC"/>
                </a:solidFill>
                <a:effectLst>
                  <a:outerShdw blurRad="38100" dist="38100" dir="2700000" algn="tl">
                    <a:srgbClr val="000000">
                      <a:alpha val="43137"/>
                    </a:srgbClr>
                  </a:outerShdw>
                </a:effectLst>
                <a:latin typeface="Helvetica" pitchFamily="34" charset="0"/>
                <a:sym typeface="Wingdings" pitchFamily="2" charset="2"/>
              </a:rPr>
              <a:t>advantages</a:t>
            </a:r>
            <a:r>
              <a:rPr lang="fr-FR" sz="2000" dirty="0">
                <a:solidFill>
                  <a:srgbClr val="0033CC"/>
                </a:solidFill>
                <a:effectLst>
                  <a:outerShdw blurRad="38100" dist="38100" dir="2700000" algn="tl">
                    <a:srgbClr val="000000">
                      <a:alpha val="43137"/>
                    </a:srgbClr>
                  </a:outerShdw>
                </a:effectLst>
                <a:latin typeface="Helvetica" pitchFamily="34" charset="0"/>
                <a:sym typeface="Wingdings" pitchFamily="2" charset="2"/>
              </a:rPr>
              <a:t> made us change </a:t>
            </a:r>
            <a:r>
              <a:rPr lang="fr-FR" sz="2000" dirty="0" err="1">
                <a:solidFill>
                  <a:srgbClr val="0033CC"/>
                </a:solidFill>
                <a:effectLst>
                  <a:outerShdw blurRad="38100" dist="38100" dir="2700000" algn="tl">
                    <a:srgbClr val="000000">
                      <a:alpha val="43137"/>
                    </a:srgbClr>
                  </a:outerShdw>
                </a:effectLst>
                <a:latin typeface="Helvetica" pitchFamily="34" charset="0"/>
                <a:sym typeface="Wingdings" pitchFamily="2" charset="2"/>
              </a:rPr>
              <a:t>our</a:t>
            </a:r>
            <a:r>
              <a:rPr lang="fr-FR" sz="2000" dirty="0">
                <a:solidFill>
                  <a:srgbClr val="0033CC"/>
                </a:solidFill>
                <a:effectLst>
                  <a:outerShdw blurRad="38100" dist="38100" dir="2700000" algn="tl">
                    <a:srgbClr val="000000">
                      <a:alpha val="43137"/>
                    </a:srgbClr>
                  </a:outerShdw>
                </a:effectLst>
                <a:latin typeface="Helvetica" pitchFamily="34" charset="0"/>
                <a:sym typeface="Wingdings" pitchFamily="2" charset="2"/>
              </a:rPr>
              <a:t> </a:t>
            </a:r>
            <a:r>
              <a:rPr lang="fr-FR" sz="2000" dirty="0" err="1">
                <a:solidFill>
                  <a:srgbClr val="0033CC"/>
                </a:solidFill>
                <a:effectLst>
                  <a:outerShdw blurRad="38100" dist="38100" dir="2700000" algn="tl">
                    <a:srgbClr val="000000">
                      <a:alpha val="43137"/>
                    </a:srgbClr>
                  </a:outerShdw>
                </a:effectLst>
                <a:latin typeface="Helvetica" pitchFamily="34" charset="0"/>
                <a:sym typeface="Wingdings" pitchFamily="2" charset="2"/>
              </a:rPr>
              <a:t>strategy</a:t>
            </a:r>
            <a:r>
              <a:rPr lang="fr-FR" sz="2000" dirty="0">
                <a:solidFill>
                  <a:srgbClr val="0033CC"/>
                </a:solidFill>
                <a:effectLst>
                  <a:outerShdw blurRad="38100" dist="38100" dir="2700000" algn="tl">
                    <a:srgbClr val="000000">
                      <a:alpha val="43137"/>
                    </a:srgbClr>
                  </a:outerShdw>
                </a:effectLst>
                <a:latin typeface="Helvetica" pitchFamily="34" charset="0"/>
                <a:sym typeface="Wingdings" pitchFamily="2" charset="2"/>
              </a:rPr>
              <a:t> for a </a:t>
            </a:r>
            <a:r>
              <a:rPr lang="fr-FR" sz="2000" dirty="0" err="1">
                <a:solidFill>
                  <a:srgbClr val="0033CC"/>
                </a:solidFill>
                <a:effectLst>
                  <a:outerShdw blurRad="38100" dist="38100" dir="2700000" algn="tl">
                    <a:srgbClr val="000000">
                      <a:alpha val="43137"/>
                    </a:srgbClr>
                  </a:outerShdw>
                </a:effectLst>
                <a:latin typeface="Helvetica" pitchFamily="34" charset="0"/>
                <a:sym typeface="Wingdings" pitchFamily="2" charset="2"/>
              </a:rPr>
              <a:t>controlled</a:t>
            </a:r>
            <a:r>
              <a:rPr lang="fr-FR" sz="2000" dirty="0">
                <a:solidFill>
                  <a:srgbClr val="0033CC"/>
                </a:solidFill>
                <a:effectLst>
                  <a:outerShdw blurRad="38100" dist="38100" dir="2700000" algn="tl">
                    <a:srgbClr val="000000">
                      <a:alpha val="43137"/>
                    </a:srgbClr>
                  </a:outerShdw>
                </a:effectLst>
                <a:latin typeface="Helvetica" pitchFamily="34" charset="0"/>
                <a:sym typeface="Wingdings" pitchFamily="2" charset="2"/>
              </a:rPr>
              <a:t> and </a:t>
            </a:r>
            <a:r>
              <a:rPr lang="fr-FR" sz="2000" dirty="0" err="1">
                <a:solidFill>
                  <a:srgbClr val="0033CC"/>
                </a:solidFill>
                <a:effectLst>
                  <a:outerShdw blurRad="38100" dist="38100" dir="2700000" algn="tl">
                    <a:srgbClr val="000000">
                      <a:alpha val="43137"/>
                    </a:srgbClr>
                  </a:outerShdw>
                </a:effectLst>
                <a:latin typeface="Helvetica" pitchFamily="34" charset="0"/>
                <a:sym typeface="Wingdings" pitchFamily="2" charset="2"/>
              </a:rPr>
              <a:t>planned</a:t>
            </a:r>
            <a:r>
              <a:rPr lang="fr-FR" sz="2000" dirty="0">
                <a:solidFill>
                  <a:srgbClr val="0033CC"/>
                </a:solidFill>
                <a:effectLst>
                  <a:outerShdw blurRad="38100" dist="38100" dir="2700000" algn="tl">
                    <a:srgbClr val="000000">
                      <a:alpha val="43137"/>
                    </a:srgbClr>
                  </a:outerShdw>
                </a:effectLst>
                <a:latin typeface="Helvetica" pitchFamily="34" charset="0"/>
                <a:sym typeface="Wingdings" pitchFamily="2" charset="2"/>
              </a:rPr>
              <a:t> massive </a:t>
            </a:r>
            <a:r>
              <a:rPr lang="fr-FR" sz="2000" dirty="0" smtClean="0">
                <a:solidFill>
                  <a:srgbClr val="0033CC"/>
                </a:solidFill>
                <a:effectLst>
                  <a:outerShdw blurRad="38100" dist="38100" dir="2700000" algn="tl">
                    <a:srgbClr val="000000">
                      <a:alpha val="43137"/>
                    </a:srgbClr>
                  </a:outerShdw>
                </a:effectLst>
                <a:latin typeface="Helvetica" pitchFamily="34" charset="0"/>
                <a:sym typeface="Wingdings" pitchFamily="2" charset="2"/>
              </a:rPr>
              <a:t>upgrade</a:t>
            </a:r>
            <a:r>
              <a:rPr lang="fr-FR" sz="2000" dirty="0">
                <a:solidFill>
                  <a:srgbClr val="0033CC"/>
                </a:solidFill>
                <a:effectLst>
                  <a:outerShdw blurRad="38100" dist="38100" dir="2700000" algn="tl">
                    <a:srgbClr val="000000">
                      <a:alpha val="43137"/>
                    </a:srgbClr>
                  </a:outerShdw>
                </a:effectLst>
                <a:latin typeface="Helvetica" pitchFamily="34" charset="0"/>
                <a:sym typeface="Wingdings" pitchFamily="2" charset="2"/>
              </a:rPr>
              <a:t>.</a:t>
            </a:r>
          </a:p>
        </p:txBody>
      </p:sp>
    </p:spTree>
    <p:extLst>
      <p:ext uri="{BB962C8B-B14F-4D97-AF65-F5344CB8AC3E}">
        <p14:creationId xmlns:p14="http://schemas.microsoft.com/office/powerpoint/2010/main" val="216891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 calcmode="lin" valueType="num">
                                      <p:cBhvr additive="base">
                                        <p:cTn id="2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 calcmode="lin" valueType="num">
                                      <p:cBhvr additive="base">
                                        <p:cTn id="3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 calcmode="lin" valueType="num">
                                      <p:cBhvr additive="base">
                                        <p:cTn id="3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11" end="11"/>
                                            </p:txEl>
                                          </p:spTgt>
                                        </p:tgtEl>
                                        <p:attrNameLst>
                                          <p:attrName>style.visibility</p:attrName>
                                        </p:attrNameLst>
                                      </p:cBhvr>
                                      <p:to>
                                        <p:strVal val="visible"/>
                                      </p:to>
                                    </p:set>
                                    <p:anim calcmode="lin" valueType="num">
                                      <p:cBhvr additive="base">
                                        <p:cTn id="4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DB15611-3EB5-4A9B-9A04-D08D95F5E4BF}" type="slidenum">
              <a:rPr lang="fr-FR" smtClean="0"/>
              <a:pPr/>
              <a:t>19</a:t>
            </a:fld>
            <a:endParaRPr lang="fr-FR" dirty="0"/>
          </a:p>
        </p:txBody>
      </p:sp>
      <p:sp>
        <p:nvSpPr>
          <p:cNvPr id="4" name="Rectangle 9"/>
          <p:cNvSpPr>
            <a:spLocks noChangeArrowheads="1"/>
          </p:cNvSpPr>
          <p:nvPr/>
        </p:nvSpPr>
        <p:spPr bwMode="auto">
          <a:xfrm>
            <a:off x="1568627" y="76280"/>
            <a:ext cx="6480720" cy="54440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5769" tIns="47884" rIns="95769" bIns="47884"/>
          <a:lstStyle/>
          <a:p>
            <a:pPr algn="ctr" defTabSz="957263" eaLnBrk="0" hangingPunct="0">
              <a:buFont typeface="Monotype Sorts" pitchFamily="2" charset="2"/>
              <a:buNone/>
              <a:defRPr/>
            </a:pPr>
            <a:r>
              <a:rPr lang="fr-FR" sz="2600" dirty="0">
                <a:solidFill>
                  <a:srgbClr val="C00000"/>
                </a:solidFill>
                <a:latin typeface="Arial Black" pitchFamily="34" charset="0"/>
              </a:rPr>
              <a:t>SSA upgrade </a:t>
            </a:r>
            <a:r>
              <a:rPr lang="fr-FR" sz="2600" dirty="0" err="1">
                <a:solidFill>
                  <a:srgbClr val="C00000"/>
                </a:solidFill>
                <a:latin typeface="Arial Black" pitchFamily="34" charset="0"/>
              </a:rPr>
              <a:t>at</a:t>
            </a:r>
            <a:r>
              <a:rPr lang="fr-FR" sz="2600" dirty="0">
                <a:solidFill>
                  <a:srgbClr val="C00000"/>
                </a:solidFill>
                <a:latin typeface="Arial Black" pitchFamily="34" charset="0"/>
              </a:rPr>
              <a:t> </a:t>
            </a:r>
            <a:r>
              <a:rPr lang="fr-FR" sz="2600" dirty="0" smtClean="0">
                <a:solidFill>
                  <a:srgbClr val="C00000"/>
                </a:solidFill>
                <a:latin typeface="Arial Black" pitchFamily="34" charset="0"/>
              </a:rPr>
              <a:t>SOLEIL in </a:t>
            </a:r>
            <a:r>
              <a:rPr lang="fr-FR" sz="2600" dirty="0" err="1" smtClean="0">
                <a:solidFill>
                  <a:srgbClr val="C00000"/>
                </a:solidFill>
                <a:latin typeface="Arial Black" pitchFamily="34" charset="0"/>
              </a:rPr>
              <a:t>details</a:t>
            </a:r>
            <a:r>
              <a:rPr lang="fr-FR" sz="2600" dirty="0" smtClean="0">
                <a:solidFill>
                  <a:srgbClr val="C00000"/>
                </a:solidFill>
                <a:latin typeface="Arial Black" pitchFamily="34" charset="0"/>
              </a:rPr>
              <a:t> </a:t>
            </a:r>
            <a:endParaRPr lang="fr-FR" sz="2100" dirty="0">
              <a:solidFill>
                <a:srgbClr val="C00000"/>
              </a:solidFill>
              <a:latin typeface="Arial Black" pitchFamily="34" charset="0"/>
            </a:endParaRPr>
          </a:p>
        </p:txBody>
      </p:sp>
      <p:sp>
        <p:nvSpPr>
          <p:cNvPr id="12" name="ZoneTexte 11"/>
          <p:cNvSpPr txBox="1"/>
          <p:nvPr/>
        </p:nvSpPr>
        <p:spPr>
          <a:xfrm>
            <a:off x="416496" y="1124744"/>
            <a:ext cx="4527640" cy="1815882"/>
          </a:xfrm>
          <a:prstGeom prst="rect">
            <a:avLst/>
          </a:prstGeom>
          <a:noFill/>
        </p:spPr>
        <p:txBody>
          <a:bodyPr wrap="square">
            <a:spAutoFit/>
          </a:bodyPr>
          <a:lstStyle/>
          <a:p>
            <a:pPr marL="285750" indent="-285750">
              <a:buFont typeface="Wingdings" pitchFamily="2" charset="2"/>
              <a:buChar char="Ø"/>
              <a:defRPr/>
            </a:pPr>
            <a:r>
              <a:rPr lang="fr-FR" sz="1600" dirty="0">
                <a:latin typeface="Helvetica" pitchFamily="34" charset="0"/>
              </a:rPr>
              <a:t>Transistor LR301 </a:t>
            </a:r>
            <a:r>
              <a:rPr lang="fr-FR" sz="1600" dirty="0" err="1">
                <a:latin typeface="Helvetica" pitchFamily="34" charset="0"/>
              </a:rPr>
              <a:t>replaced</a:t>
            </a:r>
            <a:r>
              <a:rPr lang="fr-FR" sz="1600" dirty="0">
                <a:latin typeface="Helvetica" pitchFamily="34" charset="0"/>
              </a:rPr>
              <a:t> by </a:t>
            </a:r>
            <a:r>
              <a:rPr lang="fr-FR" sz="1600" dirty="0" smtClean="0">
                <a:latin typeface="Helvetica" pitchFamily="34" charset="0"/>
              </a:rPr>
              <a:t>BLF574XR</a:t>
            </a:r>
            <a:endParaRPr lang="fr-FR" sz="1000" dirty="0">
              <a:solidFill>
                <a:srgbClr val="FFC000"/>
              </a:solidFill>
              <a:latin typeface="Helvetica" pitchFamily="34" charset="0"/>
            </a:endParaRPr>
          </a:p>
          <a:p>
            <a:pPr marL="742950" lvl="1" indent="-285750">
              <a:buClr>
                <a:srgbClr val="33CCCC"/>
              </a:buClr>
              <a:buFont typeface="Wingdings" pitchFamily="2" charset="2"/>
              <a:buChar char="§"/>
              <a:defRPr/>
            </a:pPr>
            <a:r>
              <a:rPr lang="fr-FR" sz="1600" dirty="0" err="1">
                <a:latin typeface="Helvetica" pitchFamily="34" charset="0"/>
              </a:rPr>
              <a:t>Same</a:t>
            </a:r>
            <a:r>
              <a:rPr lang="fr-FR" sz="1600" dirty="0">
                <a:latin typeface="Helvetica" pitchFamily="34" charset="0"/>
              </a:rPr>
              <a:t> </a:t>
            </a:r>
            <a:r>
              <a:rPr lang="fr-FR" sz="1600" dirty="0" err="1">
                <a:latin typeface="Helvetica" pitchFamily="34" charset="0"/>
              </a:rPr>
              <a:t>footprint</a:t>
            </a:r>
            <a:r>
              <a:rPr lang="fr-FR" sz="1600" dirty="0">
                <a:latin typeface="Helvetica" pitchFamily="34" charset="0"/>
              </a:rPr>
              <a:t> as LR301</a:t>
            </a:r>
            <a:endParaRPr lang="fr-FR" sz="1600" dirty="0" smtClean="0">
              <a:latin typeface="Helvetica" pitchFamily="34" charset="0"/>
            </a:endParaRPr>
          </a:p>
          <a:p>
            <a:pPr marL="742950" lvl="1" indent="-285750">
              <a:buClr>
                <a:srgbClr val="33CCCC"/>
              </a:buClr>
              <a:buFont typeface="Wingdings" pitchFamily="2" charset="2"/>
              <a:buChar char="§"/>
              <a:defRPr/>
            </a:pPr>
            <a:r>
              <a:rPr lang="fr-FR" sz="1600" dirty="0" smtClean="0">
                <a:latin typeface="Helvetica" pitchFamily="34" charset="0"/>
              </a:rPr>
              <a:t>Up </a:t>
            </a:r>
            <a:r>
              <a:rPr lang="fr-FR" sz="1600" dirty="0">
                <a:latin typeface="Helvetica" pitchFamily="34" charset="0"/>
              </a:rPr>
              <a:t>to 500W CW (high power </a:t>
            </a:r>
            <a:r>
              <a:rPr lang="fr-FR" sz="1600" dirty="0" err="1">
                <a:latin typeface="Helvetica" pitchFamily="34" charset="0"/>
              </a:rPr>
              <a:t>margin</a:t>
            </a:r>
            <a:r>
              <a:rPr lang="fr-FR" sz="1600" dirty="0" smtClean="0">
                <a:latin typeface="Helvetica" pitchFamily="34" charset="0"/>
              </a:rPr>
              <a:t>)</a:t>
            </a:r>
          </a:p>
          <a:p>
            <a:pPr marL="742950" lvl="1" indent="-285750">
              <a:buClr>
                <a:srgbClr val="33CCCC"/>
              </a:buClr>
              <a:buFont typeface="Wingdings" pitchFamily="2" charset="2"/>
              <a:buChar char="§"/>
              <a:defRPr/>
            </a:pPr>
            <a:r>
              <a:rPr lang="fr-FR" sz="1600" dirty="0" err="1">
                <a:latin typeface="Helvetica" pitchFamily="34" charset="0"/>
              </a:rPr>
              <a:t>Better</a:t>
            </a:r>
            <a:r>
              <a:rPr lang="fr-FR" sz="1600" dirty="0">
                <a:latin typeface="Helvetica" pitchFamily="34" charset="0"/>
              </a:rPr>
              <a:t> </a:t>
            </a:r>
            <a:r>
              <a:rPr lang="fr-FR" sz="1600" dirty="0" err="1" smtClean="0">
                <a:latin typeface="Helvetica" pitchFamily="34" charset="0"/>
              </a:rPr>
              <a:t>robustness</a:t>
            </a:r>
            <a:r>
              <a:rPr lang="fr-FR" sz="1600" dirty="0" smtClean="0">
                <a:latin typeface="Helvetica" pitchFamily="34" charset="0"/>
              </a:rPr>
              <a:t> and </a:t>
            </a:r>
            <a:r>
              <a:rPr lang="fr-FR" sz="1600" dirty="0" err="1" smtClean="0">
                <a:latin typeface="Helvetica" pitchFamily="34" charset="0"/>
              </a:rPr>
              <a:t>relialibity</a:t>
            </a:r>
            <a:endParaRPr lang="fr-FR" sz="1600" dirty="0" smtClean="0">
              <a:solidFill>
                <a:srgbClr val="FFC000"/>
              </a:solidFill>
              <a:latin typeface="Helvetica" pitchFamily="34" charset="0"/>
            </a:endParaRPr>
          </a:p>
          <a:p>
            <a:pPr>
              <a:defRPr/>
            </a:pPr>
            <a:endParaRPr lang="fr-FR" sz="1600" dirty="0">
              <a:latin typeface="Helvetica" pitchFamily="34" charset="0"/>
            </a:endParaRPr>
          </a:p>
          <a:p>
            <a:pPr marL="285750" indent="-285750">
              <a:buFont typeface="Wingdings" pitchFamily="2" charset="2"/>
              <a:buChar char="Ø"/>
              <a:defRPr/>
            </a:pPr>
            <a:r>
              <a:rPr lang="fr-FR" sz="1600" dirty="0" err="1" smtClean="0">
                <a:latin typeface="Helvetica" pitchFamily="34" charset="0"/>
              </a:rPr>
              <a:t>Add</a:t>
            </a:r>
            <a:r>
              <a:rPr lang="fr-FR" sz="1600" dirty="0" smtClean="0">
                <a:latin typeface="Helvetica" pitchFamily="34" charset="0"/>
              </a:rPr>
              <a:t> gain </a:t>
            </a:r>
            <a:r>
              <a:rPr lang="fr-FR" sz="1600" dirty="0">
                <a:latin typeface="Helvetica" pitchFamily="34" charset="0"/>
              </a:rPr>
              <a:t>and phase compensation </a:t>
            </a:r>
            <a:r>
              <a:rPr lang="fr-FR" sz="1600" dirty="0" smtClean="0">
                <a:latin typeface="Helvetica" pitchFamily="34" charset="0"/>
              </a:rPr>
              <a:t>circuits</a:t>
            </a:r>
          </a:p>
          <a:p>
            <a:pPr marL="285750" indent="-285750">
              <a:buFont typeface="Wingdings" pitchFamily="2" charset="2"/>
              <a:buChar char="Ø"/>
              <a:defRPr/>
            </a:pPr>
            <a:r>
              <a:rPr lang="fr-FR" sz="1600" dirty="0" smtClean="0">
                <a:latin typeface="Helvetica" pitchFamily="34" charset="0"/>
              </a:rPr>
              <a:t>Components change for </a:t>
            </a:r>
            <a:r>
              <a:rPr lang="fr-FR" sz="1600" dirty="0" err="1" smtClean="0">
                <a:latin typeface="Helvetica" pitchFamily="34" charset="0"/>
              </a:rPr>
              <a:t>matching</a:t>
            </a:r>
            <a:endParaRPr lang="fr-FR" sz="1600" dirty="0" smtClean="0">
              <a:latin typeface="Helvetica" pitchFamily="34" charset="0"/>
            </a:endParaRPr>
          </a:p>
        </p:txBody>
      </p:sp>
      <p:grpSp>
        <p:nvGrpSpPr>
          <p:cNvPr id="13" name="Groupe 12"/>
          <p:cNvGrpSpPr/>
          <p:nvPr/>
        </p:nvGrpSpPr>
        <p:grpSpPr>
          <a:xfrm>
            <a:off x="4808987" y="980728"/>
            <a:ext cx="4680517" cy="2376264"/>
            <a:chOff x="5453689" y="3126459"/>
            <a:chExt cx="4130675" cy="2146300"/>
          </a:xfrm>
        </p:grpSpPr>
        <p:pic>
          <p:nvPicPr>
            <p:cNvPr id="1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2406" t="12863" r="412" b="19556"/>
            <a:stretch>
              <a:fillRect/>
            </a:stretch>
          </p:blipFill>
          <p:spPr bwMode="auto">
            <a:xfrm>
              <a:off x="5453689" y="3126459"/>
              <a:ext cx="4130675"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à coins arrondis 14"/>
            <p:cNvSpPr/>
            <p:nvPr/>
          </p:nvSpPr>
          <p:spPr bwMode="auto">
            <a:xfrm>
              <a:off x="5453689" y="3681044"/>
              <a:ext cx="792088" cy="986835"/>
            </a:xfrm>
            <a:prstGeom prst="roundRect">
              <a:avLst/>
            </a:prstGeom>
            <a:solidFill>
              <a:srgbClr val="E46C0A">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Rectangle à coins arrondis 15"/>
            <p:cNvSpPr/>
            <p:nvPr/>
          </p:nvSpPr>
          <p:spPr bwMode="auto">
            <a:xfrm>
              <a:off x="6343121" y="3557351"/>
              <a:ext cx="866242" cy="1295392"/>
            </a:xfrm>
            <a:prstGeom prst="roundRect">
              <a:avLst/>
            </a:prstGeom>
            <a:solidFill>
              <a:srgbClr val="376092">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 name="Rectangle à coins arrondis 16"/>
            <p:cNvSpPr/>
            <p:nvPr/>
          </p:nvSpPr>
          <p:spPr bwMode="auto">
            <a:xfrm>
              <a:off x="7529940" y="3435015"/>
              <a:ext cx="1102241" cy="1540062"/>
            </a:xfrm>
            <a:prstGeom prst="roundRect">
              <a:avLst/>
            </a:prstGeom>
            <a:solidFill>
              <a:srgbClr val="00B05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aphicFrame>
        <p:nvGraphicFramePr>
          <p:cNvPr id="18" name="Tableau 17"/>
          <p:cNvGraphicFramePr>
            <a:graphicFrameLocks noGrp="1"/>
          </p:cNvGraphicFramePr>
          <p:nvPr>
            <p:extLst>
              <p:ext uri="{D42A27DB-BD31-4B8C-83A1-F6EECF244321}">
                <p14:modId xmlns:p14="http://schemas.microsoft.com/office/powerpoint/2010/main" val="1351188569"/>
              </p:ext>
            </p:extLst>
          </p:nvPr>
        </p:nvGraphicFramePr>
        <p:xfrm>
          <a:off x="272480" y="3729100"/>
          <a:ext cx="9289031" cy="2042160"/>
        </p:xfrm>
        <a:graphic>
          <a:graphicData uri="http://schemas.openxmlformats.org/drawingml/2006/table">
            <a:tbl>
              <a:tblPr firstRow="1" bandRow="1">
                <a:tableStyleId>{5C22544A-7EE6-4342-B048-85BDC9FD1C3A}</a:tableStyleId>
              </a:tblPr>
              <a:tblGrid>
                <a:gridCol w="1656184"/>
                <a:gridCol w="1800200"/>
                <a:gridCol w="1800200"/>
                <a:gridCol w="4032447"/>
              </a:tblGrid>
              <a:tr h="290127">
                <a:tc>
                  <a:txBody>
                    <a:bodyPr/>
                    <a:lstStyle/>
                    <a:p>
                      <a:r>
                        <a:rPr lang="fr-FR" sz="1400" dirty="0" smtClean="0">
                          <a:latin typeface="Calibri" pitchFamily="34" charset="0"/>
                          <a:cs typeface="Calibri" pitchFamily="34" charset="0"/>
                        </a:rPr>
                        <a:t>RF </a:t>
                      </a:r>
                      <a:r>
                        <a:rPr lang="fr-FR" sz="1400" dirty="0" err="1" smtClean="0">
                          <a:latin typeface="Calibri" pitchFamily="34" charset="0"/>
                          <a:cs typeface="Calibri" pitchFamily="34" charset="0"/>
                        </a:rPr>
                        <a:t>parameters</a:t>
                      </a:r>
                      <a:endParaRPr lang="fr-FR" sz="1400" dirty="0">
                        <a:latin typeface="Calibri" pitchFamily="34" charset="0"/>
                        <a:cs typeface="Calibri" pitchFamily="34" charset="0"/>
                      </a:endParaRPr>
                    </a:p>
                  </a:txBody>
                  <a:tcPr/>
                </a:tc>
                <a:tc>
                  <a:txBody>
                    <a:bodyPr/>
                    <a:lstStyle/>
                    <a:p>
                      <a:r>
                        <a:rPr lang="fr-FR" sz="1400" dirty="0" smtClean="0">
                          <a:latin typeface="Calibri" pitchFamily="34" charset="0"/>
                          <a:cs typeface="Calibri" pitchFamily="34" charset="0"/>
                        </a:rPr>
                        <a:t>LR301</a:t>
                      </a:r>
                      <a:endParaRPr lang="fr-FR" sz="1400" dirty="0">
                        <a:latin typeface="Calibri" pitchFamily="34" charset="0"/>
                        <a:cs typeface="Calibri" pitchFamily="34" charset="0"/>
                      </a:endParaRPr>
                    </a:p>
                  </a:txBody>
                  <a:tcPr/>
                </a:tc>
                <a:tc>
                  <a:txBody>
                    <a:bodyPr/>
                    <a:lstStyle/>
                    <a:p>
                      <a:r>
                        <a:rPr lang="fr-FR" sz="1400" dirty="0" smtClean="0">
                          <a:latin typeface="Calibri" pitchFamily="34" charset="0"/>
                          <a:cs typeface="Calibri" pitchFamily="34" charset="0"/>
                        </a:rPr>
                        <a:t>BLF574XR</a:t>
                      </a:r>
                      <a:endParaRPr lang="fr-FR" sz="1400" dirty="0">
                        <a:latin typeface="Calibri" pitchFamily="34" charset="0"/>
                        <a:cs typeface="Calibri" pitchFamily="34" charset="0"/>
                      </a:endParaRPr>
                    </a:p>
                  </a:txBody>
                  <a:tcPr/>
                </a:tc>
                <a:tc>
                  <a:txBody>
                    <a:bodyPr/>
                    <a:lstStyle/>
                    <a:p>
                      <a:r>
                        <a:rPr lang="fr-FR" sz="1400" dirty="0" smtClean="0">
                          <a:latin typeface="Calibri" pitchFamily="34" charset="0"/>
                          <a:cs typeface="Calibri" pitchFamily="34" charset="0"/>
                        </a:rPr>
                        <a:t> </a:t>
                      </a:r>
                      <a:r>
                        <a:rPr lang="fr-FR" sz="1400" dirty="0" err="1" smtClean="0">
                          <a:latin typeface="Calibri" pitchFamily="34" charset="0"/>
                          <a:cs typeface="Calibri" pitchFamily="34" charset="0"/>
                        </a:rPr>
                        <a:t>Advantages</a:t>
                      </a:r>
                      <a:r>
                        <a:rPr lang="fr-FR" sz="1400" dirty="0" smtClean="0">
                          <a:latin typeface="Calibri" pitchFamily="34" charset="0"/>
                          <a:cs typeface="Calibri" pitchFamily="34" charset="0"/>
                        </a:rPr>
                        <a:t> of BLF574XR</a:t>
                      </a:r>
                      <a:endParaRPr lang="fr-FR" sz="1400" dirty="0">
                        <a:latin typeface="Calibri" pitchFamily="34" charset="0"/>
                        <a:cs typeface="Calibri" pitchFamily="34" charset="0"/>
                      </a:endParaRPr>
                    </a:p>
                  </a:txBody>
                  <a:tcPr/>
                </a:tc>
              </a:tr>
              <a:tr h="271264">
                <a:tc>
                  <a:txBody>
                    <a:bodyPr/>
                    <a:lstStyle/>
                    <a:p>
                      <a:r>
                        <a:rPr lang="fr-FR" sz="1400" b="1" dirty="0" smtClean="0">
                          <a:latin typeface="Calibri" pitchFamily="34" charset="0"/>
                          <a:cs typeface="Calibri" pitchFamily="34" charset="0"/>
                        </a:rPr>
                        <a:t>Gain</a:t>
                      </a:r>
                      <a:endParaRPr lang="fr-FR" sz="1400" b="1" dirty="0">
                        <a:latin typeface="Calibri" pitchFamily="34" charset="0"/>
                        <a:cs typeface="Calibri" pitchFamily="34" charset="0"/>
                      </a:endParaRPr>
                    </a:p>
                  </a:txBody>
                  <a:tcPr/>
                </a:tc>
                <a:tc>
                  <a:txBody>
                    <a:bodyPr/>
                    <a:lstStyle/>
                    <a:p>
                      <a:r>
                        <a:rPr lang="fr-FR" sz="1400" b="1" dirty="0" smtClean="0">
                          <a:latin typeface="Calibri" pitchFamily="34" charset="0"/>
                          <a:cs typeface="Calibri" pitchFamily="34" charset="0"/>
                        </a:rPr>
                        <a:t>13,7</a:t>
                      </a:r>
                      <a:endParaRPr lang="fr-FR" sz="1400" b="1" dirty="0">
                        <a:latin typeface="Calibri" pitchFamily="34" charset="0"/>
                        <a:cs typeface="Calibri" pitchFamily="34" charset="0"/>
                      </a:endParaRPr>
                    </a:p>
                  </a:txBody>
                  <a:tcPr/>
                </a:tc>
                <a:tc>
                  <a:txBody>
                    <a:bodyPr/>
                    <a:lstStyle/>
                    <a:p>
                      <a:r>
                        <a:rPr lang="fr-FR" sz="1400" b="1" dirty="0" smtClean="0">
                          <a:latin typeface="Calibri" pitchFamily="34" charset="0"/>
                          <a:cs typeface="Calibri" pitchFamily="34" charset="0"/>
                        </a:rPr>
                        <a:t>20</a:t>
                      </a:r>
                      <a:endParaRPr lang="fr-FR" sz="1400" b="1" dirty="0">
                        <a:latin typeface="Calibri" pitchFamily="34" charset="0"/>
                        <a:cs typeface="Calibri" pitchFamily="34" charset="0"/>
                      </a:endParaRPr>
                    </a:p>
                  </a:txBody>
                  <a:tcPr/>
                </a:tc>
                <a:tc>
                  <a:txBody>
                    <a:bodyPr/>
                    <a:lstStyle/>
                    <a:p>
                      <a:r>
                        <a:rPr lang="fr-FR" sz="1400" b="1" dirty="0" err="1" smtClean="0">
                          <a:latin typeface="Calibri" pitchFamily="34" charset="0"/>
                          <a:cs typeface="Calibri" pitchFamily="34" charset="0"/>
                        </a:rPr>
                        <a:t>Less</a:t>
                      </a:r>
                      <a:r>
                        <a:rPr lang="fr-FR" sz="1400" b="1" dirty="0" smtClean="0">
                          <a:latin typeface="Calibri" pitchFamily="34" charset="0"/>
                          <a:cs typeface="Calibri" pitchFamily="34" charset="0"/>
                        </a:rPr>
                        <a:t> drivers (+0,5% for </a:t>
                      </a:r>
                      <a:r>
                        <a:rPr lang="fr-FR" sz="1400" b="1" baseline="0" dirty="0" err="1" smtClean="0">
                          <a:latin typeface="Calibri" pitchFamily="34" charset="0"/>
                          <a:cs typeface="Calibri" pitchFamily="34" charset="0"/>
                        </a:rPr>
                        <a:t>overall</a:t>
                      </a:r>
                      <a:r>
                        <a:rPr lang="fr-FR" sz="1400" b="1" baseline="0" dirty="0" smtClean="0">
                          <a:latin typeface="Calibri" pitchFamily="34" charset="0"/>
                          <a:cs typeface="Calibri" pitchFamily="34" charset="0"/>
                        </a:rPr>
                        <a:t> </a:t>
                      </a:r>
                      <a:r>
                        <a:rPr lang="fr-FR" sz="1400" b="1" baseline="0" dirty="0" err="1" smtClean="0">
                          <a:latin typeface="Calibri" pitchFamily="34" charset="0"/>
                          <a:cs typeface="Calibri" pitchFamily="34" charset="0"/>
                        </a:rPr>
                        <a:t>efficiency</a:t>
                      </a:r>
                      <a:r>
                        <a:rPr lang="fr-FR" sz="1400" b="1" baseline="0" dirty="0" smtClean="0">
                          <a:latin typeface="Calibri" pitchFamily="34" charset="0"/>
                          <a:cs typeface="Calibri" pitchFamily="34" charset="0"/>
                        </a:rPr>
                        <a:t>)</a:t>
                      </a:r>
                      <a:endParaRPr lang="fr-FR" sz="1400" b="1" dirty="0">
                        <a:latin typeface="Calibri" pitchFamily="34" charset="0"/>
                        <a:cs typeface="Calibri" pitchFamily="34" charset="0"/>
                      </a:endParaRPr>
                    </a:p>
                  </a:txBody>
                  <a:tcPr/>
                </a:tc>
              </a:tr>
              <a:tr h="205506">
                <a:tc>
                  <a:txBody>
                    <a:bodyPr/>
                    <a:lstStyle/>
                    <a:p>
                      <a:r>
                        <a:rPr lang="fr-FR" sz="1400" b="1" dirty="0" err="1" smtClean="0">
                          <a:latin typeface="Calibri" pitchFamily="34" charset="0"/>
                          <a:cs typeface="Calibri" pitchFamily="34" charset="0"/>
                        </a:rPr>
                        <a:t>Efficiency</a:t>
                      </a:r>
                      <a:endParaRPr lang="fr-FR" sz="1400" b="1" dirty="0">
                        <a:latin typeface="Calibri" pitchFamily="34" charset="0"/>
                        <a:cs typeface="Calibri" pitchFamily="34" charset="0"/>
                      </a:endParaRPr>
                    </a:p>
                  </a:txBody>
                  <a:tcPr/>
                </a:tc>
                <a:tc>
                  <a:txBody>
                    <a:bodyPr/>
                    <a:lstStyle/>
                    <a:p>
                      <a:r>
                        <a:rPr lang="fr-FR" sz="1400" b="1" dirty="0" smtClean="0">
                          <a:latin typeface="Calibri" pitchFamily="34" charset="0"/>
                          <a:cs typeface="Calibri" pitchFamily="34" charset="0"/>
                        </a:rPr>
                        <a:t>62%</a:t>
                      </a:r>
                      <a:endParaRPr lang="fr-FR" sz="1400" b="1" dirty="0">
                        <a:latin typeface="Calibri" pitchFamily="34" charset="0"/>
                        <a:cs typeface="Calibri" pitchFamily="34" charset="0"/>
                      </a:endParaRPr>
                    </a:p>
                  </a:txBody>
                  <a:tcPr/>
                </a:tc>
                <a:tc>
                  <a:txBody>
                    <a:bodyPr/>
                    <a:lstStyle/>
                    <a:p>
                      <a:r>
                        <a:rPr lang="fr-FR" sz="1400" b="1" dirty="0" smtClean="0">
                          <a:latin typeface="Calibri" pitchFamily="34" charset="0"/>
                          <a:cs typeface="Calibri" pitchFamily="34" charset="0"/>
                        </a:rPr>
                        <a:t>68%</a:t>
                      </a:r>
                      <a:endParaRPr lang="fr-FR" sz="1400" b="1" dirty="0">
                        <a:latin typeface="Calibri" pitchFamily="34" charset="0"/>
                        <a:cs typeface="Calibri" pitchFamily="34" charset="0"/>
                      </a:endParaRPr>
                    </a:p>
                  </a:txBody>
                  <a:tcPr/>
                </a:tc>
                <a:tc>
                  <a:txBody>
                    <a:bodyPr/>
                    <a:lstStyle/>
                    <a:p>
                      <a:r>
                        <a:rPr lang="fr-FR" sz="1400" b="1" dirty="0" err="1" smtClean="0">
                          <a:latin typeface="Calibri" pitchFamily="34" charset="0"/>
                          <a:cs typeface="Calibri" pitchFamily="34" charset="0"/>
                        </a:rPr>
                        <a:t>Better</a:t>
                      </a:r>
                      <a:r>
                        <a:rPr lang="fr-FR" sz="1400" b="1" dirty="0" smtClean="0">
                          <a:latin typeface="Calibri" pitchFamily="34" charset="0"/>
                          <a:cs typeface="Calibri" pitchFamily="34" charset="0"/>
                        </a:rPr>
                        <a:t> </a:t>
                      </a:r>
                      <a:r>
                        <a:rPr lang="fr-FR" sz="1400" b="1" dirty="0" err="1" smtClean="0">
                          <a:latin typeface="Calibri" pitchFamily="34" charset="0"/>
                          <a:cs typeface="Calibri" pitchFamily="34" charset="0"/>
                        </a:rPr>
                        <a:t>efficiency</a:t>
                      </a:r>
                      <a:r>
                        <a:rPr lang="fr-FR" sz="1400" b="1" baseline="0" dirty="0" smtClean="0">
                          <a:latin typeface="Calibri" pitchFamily="34" charset="0"/>
                          <a:cs typeface="Calibri" pitchFamily="34" charset="0"/>
                        </a:rPr>
                        <a:t> </a:t>
                      </a:r>
                      <a:r>
                        <a:rPr lang="fr-FR" sz="1400" b="1" dirty="0" smtClean="0">
                          <a:latin typeface="Calibri" pitchFamily="34" charset="0"/>
                          <a:cs typeface="Calibri" pitchFamily="34" charset="0"/>
                        </a:rPr>
                        <a:t>( +4,5% for </a:t>
                      </a:r>
                      <a:r>
                        <a:rPr lang="fr-FR" sz="1400" b="1" dirty="0" err="1" smtClean="0">
                          <a:latin typeface="Calibri" pitchFamily="34" charset="0"/>
                          <a:cs typeface="Calibri" pitchFamily="34" charset="0"/>
                        </a:rPr>
                        <a:t>overall</a:t>
                      </a:r>
                      <a:r>
                        <a:rPr lang="fr-FR" sz="1400" b="1" dirty="0" smtClean="0">
                          <a:latin typeface="Calibri" pitchFamily="34" charset="0"/>
                          <a:cs typeface="Calibri" pitchFamily="34" charset="0"/>
                        </a:rPr>
                        <a:t> </a:t>
                      </a:r>
                      <a:r>
                        <a:rPr lang="fr-FR" sz="1400" b="1" dirty="0" err="1" smtClean="0">
                          <a:latin typeface="Calibri" pitchFamily="34" charset="0"/>
                          <a:cs typeface="Calibri" pitchFamily="34" charset="0"/>
                        </a:rPr>
                        <a:t>efficiency</a:t>
                      </a:r>
                      <a:r>
                        <a:rPr lang="fr-FR" sz="1400" b="1" dirty="0" smtClean="0">
                          <a:latin typeface="Calibri" pitchFamily="34" charset="0"/>
                          <a:cs typeface="Calibri" pitchFamily="34" charset="0"/>
                        </a:rPr>
                        <a:t>)</a:t>
                      </a:r>
                      <a:endParaRPr lang="fr-FR" sz="1400" b="1" dirty="0">
                        <a:latin typeface="Calibri" pitchFamily="34" charset="0"/>
                        <a:cs typeface="Calibri" pitchFamily="34" charset="0"/>
                      </a:endParaRPr>
                    </a:p>
                  </a:txBody>
                  <a:tcPr/>
                </a:tc>
              </a:tr>
              <a:tr h="216953">
                <a:tc>
                  <a:txBody>
                    <a:bodyPr/>
                    <a:lstStyle/>
                    <a:p>
                      <a:r>
                        <a:rPr lang="fr-FR" sz="1400" b="1" dirty="0" smtClean="0">
                          <a:latin typeface="Calibri" pitchFamily="34" charset="0"/>
                          <a:cs typeface="Calibri" pitchFamily="34" charset="0"/>
                        </a:rPr>
                        <a:t>Output power</a:t>
                      </a:r>
                      <a:endParaRPr lang="fr-FR" sz="1400" b="1" dirty="0">
                        <a:latin typeface="Calibri" pitchFamily="34" charset="0"/>
                        <a:cs typeface="Calibri" pitchFamily="34" charset="0"/>
                      </a:endParaRPr>
                    </a:p>
                  </a:txBody>
                  <a:tcPr/>
                </a:tc>
                <a:tc>
                  <a:txBody>
                    <a:bodyPr/>
                    <a:lstStyle/>
                    <a:p>
                      <a:r>
                        <a:rPr lang="fr-FR" sz="1400" b="1" dirty="0" smtClean="0">
                          <a:latin typeface="Calibri" pitchFamily="34" charset="0"/>
                          <a:cs typeface="Calibri" pitchFamily="34" charset="0"/>
                        </a:rPr>
                        <a:t>315W ( 350W </a:t>
                      </a:r>
                      <a:r>
                        <a:rPr lang="fr-FR" sz="1400" b="1" dirty="0" err="1" smtClean="0">
                          <a:latin typeface="Calibri" pitchFamily="34" charset="0"/>
                          <a:cs typeface="Calibri" pitchFamily="34" charset="0"/>
                        </a:rPr>
                        <a:t>tested</a:t>
                      </a:r>
                      <a:r>
                        <a:rPr lang="fr-FR" sz="1400" b="1" dirty="0" smtClean="0">
                          <a:latin typeface="Calibri" pitchFamily="34" charset="0"/>
                          <a:cs typeface="Calibri" pitchFamily="34" charset="0"/>
                        </a:rPr>
                        <a:t>)</a:t>
                      </a:r>
                      <a:endParaRPr lang="fr-FR" sz="1400" b="1" dirty="0">
                        <a:latin typeface="Calibri" pitchFamily="34" charset="0"/>
                        <a:cs typeface="Calibri" pitchFamily="34" charset="0"/>
                      </a:endParaRPr>
                    </a:p>
                  </a:txBody>
                  <a:tcPr/>
                </a:tc>
                <a:tc>
                  <a:txBody>
                    <a:bodyPr/>
                    <a:lstStyle/>
                    <a:p>
                      <a:r>
                        <a:rPr lang="fr-FR" sz="1400" b="1" dirty="0" smtClean="0">
                          <a:latin typeface="Calibri" pitchFamily="34" charset="0"/>
                          <a:cs typeface="Calibri" pitchFamily="34" charset="0"/>
                        </a:rPr>
                        <a:t>330W (450W </a:t>
                      </a:r>
                      <a:r>
                        <a:rPr lang="fr-FR" sz="1400" b="1" dirty="0" err="1" smtClean="0">
                          <a:latin typeface="Calibri" pitchFamily="34" charset="0"/>
                          <a:cs typeface="Calibri" pitchFamily="34" charset="0"/>
                        </a:rPr>
                        <a:t>tested</a:t>
                      </a:r>
                      <a:r>
                        <a:rPr lang="fr-FR" sz="1400" b="1" dirty="0" smtClean="0">
                          <a:latin typeface="Calibri" pitchFamily="34" charset="0"/>
                          <a:cs typeface="Calibri" pitchFamily="34" charset="0"/>
                        </a:rPr>
                        <a:t>)</a:t>
                      </a:r>
                      <a:endParaRPr lang="fr-FR" sz="1400" b="1" dirty="0">
                        <a:latin typeface="Calibri" pitchFamily="34" charset="0"/>
                        <a:cs typeface="Calibri" pitchFamily="34" charset="0"/>
                      </a:endParaRPr>
                    </a:p>
                  </a:txBody>
                  <a:tcPr/>
                </a:tc>
                <a:tc>
                  <a:txBody>
                    <a:bodyPr/>
                    <a:lstStyle/>
                    <a:p>
                      <a:r>
                        <a:rPr lang="fr-FR" sz="1400" b="1" dirty="0" smtClean="0">
                          <a:latin typeface="Calibri" pitchFamily="34" charset="0"/>
                          <a:cs typeface="Calibri" pitchFamily="34" charset="0"/>
                        </a:rPr>
                        <a:t>More Power </a:t>
                      </a:r>
                      <a:r>
                        <a:rPr lang="fr-FR" sz="1400" b="1" dirty="0" err="1" smtClean="0">
                          <a:latin typeface="Calibri" pitchFamily="34" charset="0"/>
                          <a:cs typeface="Calibri" pitchFamily="34" charset="0"/>
                        </a:rPr>
                        <a:t>Margin</a:t>
                      </a:r>
                      <a:endParaRPr lang="fr-FR" sz="1400" b="1" dirty="0">
                        <a:latin typeface="Calibri" pitchFamily="34" charset="0"/>
                        <a:cs typeface="Calibri" pitchFamily="34" charset="0"/>
                      </a:endParaRPr>
                    </a:p>
                  </a:txBody>
                  <a:tcPr/>
                </a:tc>
              </a:tr>
              <a:tr h="205506">
                <a:tc>
                  <a:txBody>
                    <a:bodyPr/>
                    <a:lstStyle/>
                    <a:p>
                      <a:r>
                        <a:rPr lang="fr-FR" sz="1400" b="1" dirty="0" smtClean="0">
                          <a:latin typeface="Calibri" pitchFamily="34" charset="0"/>
                          <a:cs typeface="Calibri" pitchFamily="34" charset="0"/>
                        </a:rPr>
                        <a:t>Gain Dispersion</a:t>
                      </a:r>
                      <a:endParaRPr lang="fr-FR" sz="1400" b="1" dirty="0">
                        <a:latin typeface="Calibri" pitchFamily="34" charset="0"/>
                        <a:cs typeface="Calibri" pitchFamily="34" charset="0"/>
                      </a:endParaRPr>
                    </a:p>
                  </a:txBody>
                  <a:tcPr/>
                </a:tc>
                <a:tc>
                  <a:txBody>
                    <a:bodyPr/>
                    <a:lstStyle/>
                    <a:p>
                      <a:r>
                        <a:rPr lang="fr-FR" sz="1400" b="1" dirty="0" smtClean="0">
                          <a:latin typeface="Calibri" pitchFamily="34" charset="0"/>
                          <a:cs typeface="Calibri" pitchFamily="34" charset="0"/>
                        </a:rPr>
                        <a:t>+/-0,8dB </a:t>
                      </a:r>
                      <a:r>
                        <a:rPr lang="fr-FR" sz="1400" b="1" dirty="0" err="1" smtClean="0">
                          <a:latin typeface="Calibri" pitchFamily="34" charset="0"/>
                          <a:cs typeface="Calibri" pitchFamily="34" charset="0"/>
                        </a:rPr>
                        <a:t>at</a:t>
                      </a:r>
                      <a:r>
                        <a:rPr lang="fr-FR" sz="1400" b="1" dirty="0" smtClean="0">
                          <a:latin typeface="Calibri" pitchFamily="34" charset="0"/>
                          <a:cs typeface="Calibri" pitchFamily="34" charset="0"/>
                        </a:rPr>
                        <a:t> </a:t>
                      </a:r>
                      <a:r>
                        <a:rPr lang="fr-FR" sz="1400" b="1" dirty="0" err="1" smtClean="0">
                          <a:latin typeface="Calibri" pitchFamily="34" charset="0"/>
                          <a:cs typeface="Calibri" pitchFamily="34" charset="0"/>
                        </a:rPr>
                        <a:t>Pnom</a:t>
                      </a:r>
                      <a:endParaRPr lang="fr-FR" sz="1400" b="1" dirty="0">
                        <a:latin typeface="Calibri" pitchFamily="34" charset="0"/>
                        <a:cs typeface="Calibri" pitchFamily="34" charset="0"/>
                      </a:endParaRPr>
                    </a:p>
                  </a:txBody>
                  <a:tcPr/>
                </a:tc>
                <a:tc>
                  <a:txBody>
                    <a:bodyPr/>
                    <a:lstStyle/>
                    <a:p>
                      <a:r>
                        <a:rPr lang="fr-FR" sz="1400" b="1" dirty="0" smtClean="0">
                          <a:latin typeface="Calibri" pitchFamily="34" charset="0"/>
                          <a:cs typeface="Calibri" pitchFamily="34" charset="0"/>
                        </a:rPr>
                        <a:t>+/-0,2dB </a:t>
                      </a:r>
                      <a:r>
                        <a:rPr lang="fr-FR" sz="1400" b="1" dirty="0" err="1" smtClean="0">
                          <a:latin typeface="Calibri" pitchFamily="34" charset="0"/>
                          <a:cs typeface="Calibri" pitchFamily="34" charset="0"/>
                        </a:rPr>
                        <a:t>at</a:t>
                      </a:r>
                      <a:r>
                        <a:rPr lang="fr-FR" sz="1400" b="1" dirty="0" smtClean="0">
                          <a:latin typeface="Calibri" pitchFamily="34" charset="0"/>
                          <a:cs typeface="Calibri" pitchFamily="34" charset="0"/>
                        </a:rPr>
                        <a:t> </a:t>
                      </a:r>
                      <a:r>
                        <a:rPr lang="fr-FR" sz="1400" b="1" dirty="0" err="1" smtClean="0">
                          <a:latin typeface="Calibri" pitchFamily="34" charset="0"/>
                          <a:cs typeface="Calibri" pitchFamily="34" charset="0"/>
                        </a:rPr>
                        <a:t>Pnom</a:t>
                      </a:r>
                      <a:endParaRPr lang="fr-FR" sz="1400" b="1" dirty="0">
                        <a:latin typeface="Calibri" pitchFamily="34" charset="0"/>
                        <a:cs typeface="Calibri" pitchFamily="34" charset="0"/>
                      </a:endParaRPr>
                    </a:p>
                  </a:txBody>
                  <a:tcPr/>
                </a:tc>
                <a:tc>
                  <a:txBody>
                    <a:bodyPr/>
                    <a:lstStyle/>
                    <a:p>
                      <a:r>
                        <a:rPr lang="fr-FR" sz="1400" b="1" dirty="0" smtClean="0">
                          <a:latin typeface="Calibri" pitchFamily="34" charset="0"/>
                          <a:cs typeface="Calibri" pitchFamily="34" charset="0"/>
                        </a:rPr>
                        <a:t>No </a:t>
                      </a:r>
                      <a:r>
                        <a:rPr lang="fr-FR" sz="1400" b="1" dirty="0" err="1" smtClean="0">
                          <a:latin typeface="Calibri" pitchFamily="34" charset="0"/>
                          <a:cs typeface="Calibri" pitchFamily="34" charset="0"/>
                        </a:rPr>
                        <a:t>sorting</a:t>
                      </a:r>
                      <a:endParaRPr lang="fr-FR" sz="1400" b="1" dirty="0">
                        <a:latin typeface="Calibri" pitchFamily="34" charset="0"/>
                        <a:cs typeface="Calibri" pitchFamily="34" charset="0"/>
                      </a:endParaRPr>
                    </a:p>
                  </a:txBody>
                  <a:tcPr/>
                </a:tc>
              </a:tr>
              <a:tr h="338481">
                <a:tc>
                  <a:txBody>
                    <a:bodyPr/>
                    <a:lstStyle/>
                    <a:p>
                      <a:r>
                        <a:rPr lang="fr-FR" sz="1400" b="1" dirty="0" smtClean="0">
                          <a:latin typeface="Calibri" pitchFamily="34" charset="0"/>
                          <a:cs typeface="Calibri" pitchFamily="34" charset="0"/>
                        </a:rPr>
                        <a:t>Phase Dispersion</a:t>
                      </a:r>
                      <a:endParaRPr lang="fr-FR" sz="1400" b="1" dirty="0">
                        <a:latin typeface="Calibri" pitchFamily="34" charset="0"/>
                        <a:cs typeface="Calibri" pitchFamily="34" charset="0"/>
                      </a:endParaRPr>
                    </a:p>
                  </a:txBody>
                  <a:tcPr/>
                </a:tc>
                <a:tc>
                  <a:txBody>
                    <a:bodyPr/>
                    <a:lstStyle/>
                    <a:p>
                      <a:r>
                        <a:rPr lang="fr-FR" sz="1400" b="1" dirty="0" smtClean="0">
                          <a:latin typeface="Calibri" pitchFamily="34" charset="0"/>
                          <a:cs typeface="Calibri" pitchFamily="34" charset="0"/>
                        </a:rPr>
                        <a:t>+/-7,5° </a:t>
                      </a:r>
                      <a:r>
                        <a:rPr lang="fr-FR" sz="1400" b="1" dirty="0" err="1" smtClean="0">
                          <a:latin typeface="Calibri" pitchFamily="34" charset="0"/>
                          <a:cs typeface="Calibri" pitchFamily="34" charset="0"/>
                        </a:rPr>
                        <a:t>at</a:t>
                      </a:r>
                      <a:r>
                        <a:rPr lang="fr-FR" sz="1400" b="1" dirty="0" smtClean="0">
                          <a:latin typeface="Calibri" pitchFamily="34" charset="0"/>
                          <a:cs typeface="Calibri" pitchFamily="34" charset="0"/>
                        </a:rPr>
                        <a:t> </a:t>
                      </a:r>
                      <a:r>
                        <a:rPr lang="fr-FR" sz="1400" b="1" dirty="0" err="1" smtClean="0">
                          <a:latin typeface="Calibri" pitchFamily="34" charset="0"/>
                          <a:cs typeface="Calibri" pitchFamily="34" charset="0"/>
                        </a:rPr>
                        <a:t>Pnom</a:t>
                      </a:r>
                      <a:endParaRPr lang="fr-FR" sz="1400" b="1" dirty="0">
                        <a:latin typeface="Calibri" pitchFamily="34" charset="0"/>
                        <a:cs typeface="Calibri" pitchFamily="34" charset="0"/>
                      </a:endParaRPr>
                    </a:p>
                  </a:txBody>
                  <a:tcPr/>
                </a:tc>
                <a:tc>
                  <a:txBody>
                    <a:bodyPr/>
                    <a:lstStyle/>
                    <a:p>
                      <a:r>
                        <a:rPr lang="fr-FR" sz="1400" b="1" dirty="0" smtClean="0">
                          <a:latin typeface="Calibri" pitchFamily="34" charset="0"/>
                          <a:cs typeface="Calibri" pitchFamily="34" charset="0"/>
                        </a:rPr>
                        <a:t>+/-5°  </a:t>
                      </a:r>
                      <a:r>
                        <a:rPr lang="fr-FR" sz="1400" b="1" dirty="0" err="1" smtClean="0">
                          <a:latin typeface="Calibri" pitchFamily="34" charset="0"/>
                          <a:cs typeface="Calibri" pitchFamily="34" charset="0"/>
                        </a:rPr>
                        <a:t>at</a:t>
                      </a:r>
                      <a:r>
                        <a:rPr lang="fr-FR" sz="1400" b="1" dirty="0" smtClean="0">
                          <a:latin typeface="Calibri" pitchFamily="34" charset="0"/>
                          <a:cs typeface="Calibri" pitchFamily="34" charset="0"/>
                        </a:rPr>
                        <a:t> </a:t>
                      </a:r>
                      <a:r>
                        <a:rPr lang="fr-FR" sz="1400" b="1" dirty="0" err="1" smtClean="0">
                          <a:latin typeface="Calibri" pitchFamily="34" charset="0"/>
                          <a:cs typeface="Calibri" pitchFamily="34" charset="0"/>
                        </a:rPr>
                        <a:t>Pnom</a:t>
                      </a:r>
                      <a:endParaRPr lang="fr-FR" sz="1400" b="1" dirty="0" smtClean="0">
                        <a:latin typeface="Calibri" pitchFamily="34" charset="0"/>
                        <a:cs typeface="Calibri" pitchFamily="34" charset="0"/>
                      </a:endParaRPr>
                    </a:p>
                    <a:p>
                      <a:r>
                        <a:rPr lang="fr-FR" sz="1400" b="1" dirty="0" smtClean="0">
                          <a:latin typeface="Calibri" pitchFamily="34" charset="0"/>
                          <a:cs typeface="Calibri" pitchFamily="34" charset="0"/>
                        </a:rPr>
                        <a:t>(+/-2,5° </a:t>
                      </a:r>
                      <a:r>
                        <a:rPr lang="fr-FR" sz="1400" b="1" dirty="0" err="1" smtClean="0">
                          <a:latin typeface="Calibri" pitchFamily="34" charset="0"/>
                          <a:cs typeface="Calibri" pitchFamily="34" charset="0"/>
                        </a:rPr>
                        <a:t>expected</a:t>
                      </a:r>
                      <a:r>
                        <a:rPr lang="fr-FR" sz="1400" b="1" dirty="0" smtClean="0">
                          <a:latin typeface="Calibri" pitchFamily="34" charset="0"/>
                          <a:cs typeface="Calibri" pitchFamily="34" charset="0"/>
                        </a:rPr>
                        <a:t>)</a:t>
                      </a:r>
                      <a:endParaRPr lang="fr-FR" sz="1400" b="1" dirty="0">
                        <a:latin typeface="Calibri" pitchFamily="34" charset="0"/>
                        <a:cs typeface="Calibri" pitchFamily="34" charset="0"/>
                      </a:endParaRPr>
                    </a:p>
                  </a:txBody>
                  <a:tcPr/>
                </a:tc>
                <a:tc>
                  <a:txBody>
                    <a:bodyPr/>
                    <a:lstStyle/>
                    <a:p>
                      <a:r>
                        <a:rPr lang="fr-FR" sz="1400" b="1" dirty="0" err="1" smtClean="0">
                          <a:latin typeface="Calibri" pitchFamily="34" charset="0"/>
                          <a:cs typeface="Calibri" pitchFamily="34" charset="0"/>
                        </a:rPr>
                        <a:t>Better</a:t>
                      </a:r>
                      <a:r>
                        <a:rPr lang="fr-FR" sz="1400" b="1" dirty="0" smtClean="0">
                          <a:latin typeface="Calibri" pitchFamily="34" charset="0"/>
                          <a:cs typeface="Calibri" pitchFamily="34" charset="0"/>
                        </a:rPr>
                        <a:t> </a:t>
                      </a:r>
                      <a:r>
                        <a:rPr lang="fr-FR" sz="1400" b="1" dirty="0" err="1" smtClean="0">
                          <a:latin typeface="Calibri" pitchFamily="34" charset="0"/>
                          <a:cs typeface="Calibri" pitchFamily="34" charset="0"/>
                        </a:rPr>
                        <a:t>combining</a:t>
                      </a:r>
                      <a:r>
                        <a:rPr lang="fr-FR" sz="1400" b="1" dirty="0" smtClean="0">
                          <a:latin typeface="Calibri" pitchFamily="34" charset="0"/>
                          <a:cs typeface="Calibri" pitchFamily="34" charset="0"/>
                        </a:rPr>
                        <a:t> </a:t>
                      </a:r>
                      <a:r>
                        <a:rPr lang="fr-FR" sz="1400" b="1" dirty="0" err="1" smtClean="0">
                          <a:latin typeface="Calibri" pitchFamily="34" charset="0"/>
                          <a:cs typeface="Calibri" pitchFamily="34" charset="0"/>
                        </a:rPr>
                        <a:t>efficiency</a:t>
                      </a:r>
                      <a:endParaRPr lang="fr-FR" sz="1400" b="1" dirty="0">
                        <a:latin typeface="Calibri" pitchFamily="34" charset="0"/>
                        <a:cs typeface="Calibri" pitchFamily="34" charset="0"/>
                      </a:endParaRPr>
                    </a:p>
                  </a:txBody>
                  <a:tcPr/>
                </a:tc>
              </a:tr>
            </a:tbl>
          </a:graphicData>
        </a:graphic>
      </p:graphicFrame>
      <p:sp>
        <p:nvSpPr>
          <p:cNvPr id="19" name="ZoneTexte 18"/>
          <p:cNvSpPr txBox="1">
            <a:spLocks noChangeArrowheads="1"/>
          </p:cNvSpPr>
          <p:nvPr/>
        </p:nvSpPr>
        <p:spPr bwMode="auto">
          <a:xfrm>
            <a:off x="2713768" y="3356992"/>
            <a:ext cx="37767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Arial" pitchFamily="34" charset="0"/>
              </a:defRPr>
            </a:lvl1pPr>
            <a:lvl2pPr marL="742950" indent="-285750" eaLnBrk="0" hangingPunct="0">
              <a:defRPr sz="1300">
                <a:solidFill>
                  <a:schemeClr val="tx1"/>
                </a:solidFill>
                <a:latin typeface="Arial" pitchFamily="34" charset="0"/>
              </a:defRPr>
            </a:lvl2pPr>
            <a:lvl3pPr marL="1143000" indent="-228600" eaLnBrk="0" hangingPunct="0">
              <a:defRPr sz="1300">
                <a:solidFill>
                  <a:schemeClr val="tx1"/>
                </a:solidFill>
                <a:latin typeface="Arial" pitchFamily="34" charset="0"/>
              </a:defRPr>
            </a:lvl3pPr>
            <a:lvl4pPr marL="1600200" indent="-228600" eaLnBrk="0" hangingPunct="0">
              <a:defRPr sz="1300">
                <a:solidFill>
                  <a:schemeClr val="tx1"/>
                </a:solidFill>
                <a:latin typeface="Arial" pitchFamily="34" charset="0"/>
              </a:defRPr>
            </a:lvl4pPr>
            <a:lvl5pPr marL="2057400" indent="-228600" eaLnBrk="0" hangingPunct="0">
              <a:defRPr sz="1300">
                <a:solidFill>
                  <a:schemeClr val="tx1"/>
                </a:solidFill>
                <a:latin typeface="Arial" pitchFamily="34" charset="0"/>
              </a:defRPr>
            </a:lvl5pPr>
            <a:lvl6pPr marL="2514600" indent="-228600" eaLnBrk="0" fontAlgn="base" hangingPunct="0">
              <a:spcBef>
                <a:spcPct val="0"/>
              </a:spcBef>
              <a:spcAft>
                <a:spcPct val="0"/>
              </a:spcAft>
              <a:defRPr sz="1300">
                <a:solidFill>
                  <a:schemeClr val="tx1"/>
                </a:solidFill>
                <a:latin typeface="Arial" pitchFamily="34" charset="0"/>
              </a:defRPr>
            </a:lvl6pPr>
            <a:lvl7pPr marL="2971800" indent="-228600" eaLnBrk="0" fontAlgn="base" hangingPunct="0">
              <a:spcBef>
                <a:spcPct val="0"/>
              </a:spcBef>
              <a:spcAft>
                <a:spcPct val="0"/>
              </a:spcAft>
              <a:defRPr sz="1300">
                <a:solidFill>
                  <a:schemeClr val="tx1"/>
                </a:solidFill>
                <a:latin typeface="Arial" pitchFamily="34" charset="0"/>
              </a:defRPr>
            </a:lvl7pPr>
            <a:lvl8pPr marL="3429000" indent="-228600" eaLnBrk="0" fontAlgn="base" hangingPunct="0">
              <a:spcBef>
                <a:spcPct val="0"/>
              </a:spcBef>
              <a:spcAft>
                <a:spcPct val="0"/>
              </a:spcAft>
              <a:defRPr sz="1300">
                <a:solidFill>
                  <a:schemeClr val="tx1"/>
                </a:solidFill>
                <a:latin typeface="Arial" pitchFamily="34" charset="0"/>
              </a:defRPr>
            </a:lvl8pPr>
            <a:lvl9pPr marL="3886200" indent="-228600" eaLnBrk="0" fontAlgn="base" hangingPunct="0">
              <a:spcBef>
                <a:spcPct val="0"/>
              </a:spcBef>
              <a:spcAft>
                <a:spcPct val="0"/>
              </a:spcAft>
              <a:defRPr sz="1300">
                <a:solidFill>
                  <a:schemeClr val="tx1"/>
                </a:solidFill>
                <a:latin typeface="Arial" pitchFamily="34" charset="0"/>
              </a:defRPr>
            </a:lvl9pPr>
          </a:lstStyle>
          <a:p>
            <a:pPr eaLnBrk="1" hangingPunct="1"/>
            <a:r>
              <a:rPr lang="fr-FR" sz="1800" b="1" dirty="0" err="1" smtClean="0">
                <a:solidFill>
                  <a:schemeClr val="tx2"/>
                </a:solidFill>
                <a:latin typeface="Helvetica" pitchFamily="34" charset="0"/>
              </a:rPr>
              <a:t>Comparison</a:t>
            </a:r>
            <a:r>
              <a:rPr lang="fr-FR" sz="1800" b="1" dirty="0" smtClean="0">
                <a:solidFill>
                  <a:schemeClr val="tx2"/>
                </a:solidFill>
                <a:latin typeface="Helvetica" pitchFamily="34" charset="0"/>
              </a:rPr>
              <a:t> </a:t>
            </a:r>
            <a:r>
              <a:rPr lang="fr-FR" sz="1600" b="1" dirty="0" smtClean="0">
                <a:solidFill>
                  <a:schemeClr val="tx2"/>
                </a:solidFill>
                <a:latin typeface="Helvetica" pitchFamily="34" charset="0"/>
              </a:rPr>
              <a:t>LR301</a:t>
            </a:r>
            <a:r>
              <a:rPr lang="fr-FR" sz="1800" b="1" dirty="0" smtClean="0">
                <a:solidFill>
                  <a:schemeClr val="tx2"/>
                </a:solidFill>
                <a:latin typeface="Helvetica" pitchFamily="34" charset="0"/>
              </a:rPr>
              <a:t> vs BLF574XR</a:t>
            </a:r>
            <a:endParaRPr lang="fr-FR" sz="1800" b="1" dirty="0">
              <a:solidFill>
                <a:schemeClr val="tx2"/>
              </a:solidFill>
              <a:latin typeface="Helvetica" pitchFamily="34" charset="0"/>
            </a:endParaRPr>
          </a:p>
        </p:txBody>
      </p:sp>
      <p:sp>
        <p:nvSpPr>
          <p:cNvPr id="20" name="ZoneTexte 19"/>
          <p:cNvSpPr txBox="1"/>
          <p:nvPr/>
        </p:nvSpPr>
        <p:spPr>
          <a:xfrm>
            <a:off x="170234" y="5910697"/>
            <a:ext cx="9561512" cy="830997"/>
          </a:xfrm>
          <a:prstGeom prst="rect">
            <a:avLst/>
          </a:prstGeom>
          <a:noFill/>
        </p:spPr>
        <p:txBody>
          <a:bodyPr wrap="square">
            <a:spAutoFit/>
          </a:bodyPr>
          <a:lstStyle/>
          <a:p>
            <a:pPr marL="285750" indent="-285750" eaLnBrk="1" hangingPunct="1">
              <a:buFont typeface="Wingdings" pitchFamily="2" charset="2"/>
              <a:buChar char="Ø"/>
            </a:pPr>
            <a:r>
              <a:rPr lang="fr-FR" sz="1600" dirty="0">
                <a:latin typeface="Helvetica" pitchFamily="34" charset="0"/>
              </a:rPr>
              <a:t>Test of 10 BLF574XR </a:t>
            </a:r>
            <a:r>
              <a:rPr lang="fr-FR" sz="1600" dirty="0" err="1">
                <a:latin typeface="Helvetica" pitchFamily="34" charset="0"/>
              </a:rPr>
              <a:t>samples</a:t>
            </a:r>
            <a:r>
              <a:rPr lang="fr-FR" sz="1600" dirty="0">
                <a:latin typeface="Helvetica" pitchFamily="34" charset="0"/>
              </a:rPr>
              <a:t>:</a:t>
            </a:r>
          </a:p>
          <a:p>
            <a:pPr marL="742950" lvl="1" indent="-285750">
              <a:buClr>
                <a:srgbClr val="33CCCC"/>
              </a:buClr>
              <a:buFont typeface="Wingdings" pitchFamily="2" charset="2"/>
              <a:buChar char="§"/>
              <a:defRPr/>
            </a:pPr>
            <a:r>
              <a:rPr lang="fr-FR" sz="1600" dirty="0" err="1" smtClean="0">
                <a:latin typeface="Helvetica" pitchFamily="34" charset="0"/>
              </a:rPr>
              <a:t>Assembling</a:t>
            </a:r>
            <a:r>
              <a:rPr lang="fr-FR" sz="1600" dirty="0" smtClean="0">
                <a:latin typeface="Helvetica" pitchFamily="34" charset="0"/>
              </a:rPr>
              <a:t> </a:t>
            </a:r>
            <a:r>
              <a:rPr lang="fr-FR" sz="1600" dirty="0">
                <a:latin typeface="Helvetica" pitchFamily="34" charset="0"/>
              </a:rPr>
              <a:t>and test of 2,5kW unit </a:t>
            </a:r>
            <a:r>
              <a:rPr lang="fr-FR" sz="1600" dirty="0" err="1">
                <a:latin typeface="Helvetica" pitchFamily="34" charset="0"/>
              </a:rPr>
              <a:t>based</a:t>
            </a:r>
            <a:r>
              <a:rPr lang="fr-FR" sz="1600" dirty="0">
                <a:latin typeface="Helvetica" pitchFamily="34" charset="0"/>
              </a:rPr>
              <a:t> on BLF574XR modules </a:t>
            </a:r>
            <a:r>
              <a:rPr lang="fr-FR" sz="1600" dirty="0" err="1">
                <a:latin typeface="Helvetica" pitchFamily="34" charset="0"/>
              </a:rPr>
              <a:t>during</a:t>
            </a:r>
            <a:r>
              <a:rPr lang="fr-FR" sz="1600" dirty="0">
                <a:latin typeface="Helvetica" pitchFamily="34" charset="0"/>
              </a:rPr>
              <a:t> 4000h on </a:t>
            </a:r>
            <a:r>
              <a:rPr lang="fr-FR" sz="1600" dirty="0" err="1">
                <a:latin typeface="Helvetica" pitchFamily="34" charset="0"/>
              </a:rPr>
              <a:t>dummy</a:t>
            </a:r>
            <a:r>
              <a:rPr lang="fr-FR" sz="1600" dirty="0">
                <a:latin typeface="Helvetica" pitchFamily="34" charset="0"/>
              </a:rPr>
              <a:t> </a:t>
            </a:r>
            <a:r>
              <a:rPr lang="fr-FR" sz="1600" dirty="0" err="1">
                <a:latin typeface="Helvetica" pitchFamily="34" charset="0"/>
              </a:rPr>
              <a:t>load</a:t>
            </a:r>
            <a:r>
              <a:rPr lang="fr-FR" sz="1600" dirty="0">
                <a:latin typeface="Helvetica" pitchFamily="34" charset="0"/>
              </a:rPr>
              <a:t> </a:t>
            </a:r>
          </a:p>
          <a:p>
            <a:pPr marL="742950" lvl="1" indent="-285750">
              <a:buClr>
                <a:srgbClr val="33CCCC"/>
              </a:buClr>
              <a:buFont typeface="Wingdings" pitchFamily="2" charset="2"/>
              <a:buChar char="§"/>
              <a:defRPr/>
            </a:pPr>
            <a:r>
              <a:rPr lang="fr-FR" sz="1600" dirty="0" err="1" smtClean="0">
                <a:latin typeface="Helvetica" pitchFamily="34" charset="0"/>
              </a:rPr>
              <a:t>Mounting</a:t>
            </a:r>
            <a:r>
              <a:rPr lang="fr-FR" sz="1600" dirty="0" smtClean="0">
                <a:latin typeface="Helvetica" pitchFamily="34" charset="0"/>
              </a:rPr>
              <a:t> </a:t>
            </a:r>
            <a:r>
              <a:rPr lang="fr-FR" sz="1600" dirty="0" err="1">
                <a:latin typeface="Helvetica" pitchFamily="34" charset="0"/>
              </a:rPr>
              <a:t>them</a:t>
            </a:r>
            <a:r>
              <a:rPr lang="fr-FR" sz="1600" dirty="0">
                <a:latin typeface="Helvetica" pitchFamily="34" charset="0"/>
              </a:rPr>
              <a:t> in </a:t>
            </a:r>
            <a:r>
              <a:rPr lang="fr-FR" sz="1600" dirty="0" err="1">
                <a:latin typeface="Helvetica" pitchFamily="34" charset="0"/>
              </a:rPr>
              <a:t>our</a:t>
            </a:r>
            <a:r>
              <a:rPr lang="fr-FR" sz="1600" dirty="0">
                <a:latin typeface="Helvetica" pitchFamily="34" charset="0"/>
              </a:rPr>
              <a:t> amplifier </a:t>
            </a:r>
            <a:r>
              <a:rPr lang="fr-FR" sz="1600" dirty="0" smtClean="0">
                <a:latin typeface="Helvetica" pitchFamily="34" charset="0"/>
              </a:rPr>
              <a:t>(AMP1) </a:t>
            </a:r>
            <a:r>
              <a:rPr lang="fr-FR" sz="1600" dirty="0" err="1" smtClean="0">
                <a:latin typeface="Helvetica" pitchFamily="34" charset="0"/>
              </a:rPr>
              <a:t>since</a:t>
            </a:r>
            <a:r>
              <a:rPr lang="fr-FR" sz="1600" dirty="0" smtClean="0">
                <a:latin typeface="Helvetica" pitchFamily="34" charset="0"/>
              </a:rPr>
              <a:t> </a:t>
            </a:r>
            <a:r>
              <a:rPr lang="fr-FR" sz="1600" dirty="0">
                <a:latin typeface="Helvetica" pitchFamily="34" charset="0"/>
              </a:rPr>
              <a:t>one </a:t>
            </a:r>
            <a:r>
              <a:rPr lang="fr-FR" sz="1600" dirty="0" err="1">
                <a:latin typeface="Helvetica" pitchFamily="34" charset="0"/>
              </a:rPr>
              <a:t>year</a:t>
            </a:r>
            <a:r>
              <a:rPr lang="fr-FR" sz="1600" dirty="0">
                <a:latin typeface="Helvetica" pitchFamily="34" charset="0"/>
              </a:rPr>
              <a:t> in </a:t>
            </a:r>
            <a:r>
              <a:rPr lang="fr-FR" sz="1600" dirty="0" err="1">
                <a:latin typeface="Helvetica" pitchFamily="34" charset="0"/>
              </a:rPr>
              <a:t>operation</a:t>
            </a:r>
            <a:r>
              <a:rPr lang="fr-FR" sz="1600" dirty="0">
                <a:latin typeface="Helvetica" pitchFamily="34" charset="0"/>
              </a:rPr>
              <a:t> </a:t>
            </a:r>
            <a:r>
              <a:rPr lang="fr-FR" sz="1600" dirty="0" err="1">
                <a:latin typeface="Helvetica" pitchFamily="34" charset="0"/>
              </a:rPr>
              <a:t>without</a:t>
            </a:r>
            <a:r>
              <a:rPr lang="fr-FR" sz="1600" dirty="0">
                <a:latin typeface="Helvetica" pitchFamily="34" charset="0"/>
              </a:rPr>
              <a:t> </a:t>
            </a:r>
            <a:r>
              <a:rPr lang="fr-FR" sz="1600" dirty="0" err="1">
                <a:latin typeface="Helvetica" pitchFamily="34" charset="0"/>
              </a:rPr>
              <a:t>any</a:t>
            </a:r>
            <a:r>
              <a:rPr lang="fr-FR" sz="1600" dirty="0">
                <a:latin typeface="Helvetica" pitchFamily="34" charset="0"/>
              </a:rPr>
              <a:t> </a:t>
            </a:r>
            <a:r>
              <a:rPr lang="fr-FR" sz="1600" dirty="0" err="1" smtClean="0">
                <a:latin typeface="Helvetica" pitchFamily="34" charset="0"/>
              </a:rPr>
              <a:t>problem</a:t>
            </a:r>
            <a:endParaRPr lang="fr-FR" sz="1600" dirty="0">
              <a:latin typeface="Helvetica" pitchFamily="34" charset="0"/>
            </a:endParaRPr>
          </a:p>
        </p:txBody>
      </p:sp>
      <p:sp>
        <p:nvSpPr>
          <p:cNvPr id="21" name="ZoneTexte 20"/>
          <p:cNvSpPr txBox="1"/>
          <p:nvPr/>
        </p:nvSpPr>
        <p:spPr>
          <a:xfrm>
            <a:off x="4592960" y="1712421"/>
            <a:ext cx="1319592" cy="492443"/>
          </a:xfrm>
          <a:prstGeom prst="rect">
            <a:avLst/>
          </a:prstGeom>
          <a:noFill/>
        </p:spPr>
        <p:txBody>
          <a:bodyPr wrap="none" rtlCol="0">
            <a:spAutoFit/>
          </a:bodyPr>
          <a:lstStyle/>
          <a:p>
            <a:pPr algn="ctr"/>
            <a:r>
              <a:rPr lang="fr-FR" b="1" dirty="0" smtClean="0"/>
              <a:t>Gain &amp; phase</a:t>
            </a:r>
          </a:p>
          <a:p>
            <a:pPr algn="ctr"/>
            <a:r>
              <a:rPr lang="fr-FR" b="1" dirty="0" smtClean="0"/>
              <a:t>compensation</a:t>
            </a:r>
            <a:endParaRPr lang="fr-FR" b="1" dirty="0"/>
          </a:p>
        </p:txBody>
      </p:sp>
      <p:sp>
        <p:nvSpPr>
          <p:cNvPr id="22" name="ZoneTexte 21"/>
          <p:cNvSpPr txBox="1"/>
          <p:nvPr/>
        </p:nvSpPr>
        <p:spPr>
          <a:xfrm>
            <a:off x="5964384" y="1556792"/>
            <a:ext cx="686406" cy="492443"/>
          </a:xfrm>
          <a:prstGeom prst="rect">
            <a:avLst/>
          </a:prstGeom>
          <a:noFill/>
        </p:spPr>
        <p:txBody>
          <a:bodyPr wrap="none" rtlCol="0">
            <a:spAutoFit/>
          </a:bodyPr>
          <a:lstStyle/>
          <a:p>
            <a:pPr algn="ctr"/>
            <a:r>
              <a:rPr lang="fr-FR" b="1" dirty="0" err="1" smtClean="0"/>
              <a:t>Inner</a:t>
            </a:r>
            <a:endParaRPr lang="fr-FR" b="1" dirty="0" smtClean="0"/>
          </a:p>
          <a:p>
            <a:pPr algn="ctr"/>
            <a:r>
              <a:rPr lang="fr-FR" b="1" dirty="0" smtClean="0"/>
              <a:t>circuit</a:t>
            </a:r>
            <a:endParaRPr lang="fr-FR" b="1" dirty="0"/>
          </a:p>
        </p:txBody>
      </p:sp>
      <p:sp>
        <p:nvSpPr>
          <p:cNvPr id="23" name="ZoneTexte 22"/>
          <p:cNvSpPr txBox="1"/>
          <p:nvPr/>
        </p:nvSpPr>
        <p:spPr>
          <a:xfrm>
            <a:off x="7545288" y="1568405"/>
            <a:ext cx="686405" cy="492443"/>
          </a:xfrm>
          <a:prstGeom prst="rect">
            <a:avLst/>
          </a:prstGeom>
          <a:noFill/>
        </p:spPr>
        <p:txBody>
          <a:bodyPr wrap="none" rtlCol="0">
            <a:spAutoFit/>
          </a:bodyPr>
          <a:lstStyle/>
          <a:p>
            <a:pPr algn="ctr"/>
            <a:r>
              <a:rPr lang="fr-FR" b="1" dirty="0" err="1" smtClean="0"/>
              <a:t>Outer</a:t>
            </a:r>
            <a:endParaRPr lang="fr-FR" b="1" dirty="0" smtClean="0"/>
          </a:p>
          <a:p>
            <a:pPr algn="ctr"/>
            <a:r>
              <a:rPr lang="fr-FR" b="1" dirty="0" smtClean="0"/>
              <a:t>circuit</a:t>
            </a:r>
            <a:endParaRPr lang="fr-FR" b="1" dirty="0"/>
          </a:p>
        </p:txBody>
      </p:sp>
    </p:spTree>
    <p:extLst>
      <p:ext uri="{BB962C8B-B14F-4D97-AF65-F5344CB8AC3E}">
        <p14:creationId xmlns:p14="http://schemas.microsoft.com/office/powerpoint/2010/main" val="79239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 calcmode="lin" valueType="num">
                                      <p:cBhvr additive="base">
                                        <p:cTn id="2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0">
                                            <p:txEl>
                                              <p:pRg st="0" end="0"/>
                                            </p:txEl>
                                          </p:spTgt>
                                        </p:tgtEl>
                                        <p:attrNameLst>
                                          <p:attrName>style.visibility</p:attrName>
                                        </p:attrNameLst>
                                      </p:cBhvr>
                                      <p:to>
                                        <p:strVal val="visible"/>
                                      </p:to>
                                    </p:set>
                                    <p:anim calcmode="lin" valueType="num">
                                      <p:cBhvr additive="base">
                                        <p:cTn id="3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0">
                                            <p:txEl>
                                              <p:pRg st="1" end="1"/>
                                            </p:txEl>
                                          </p:spTgt>
                                        </p:tgtEl>
                                        <p:attrNameLst>
                                          <p:attrName>style.visibility</p:attrName>
                                        </p:attrNameLst>
                                      </p:cBhvr>
                                      <p:to>
                                        <p:strVal val="visible"/>
                                      </p:to>
                                    </p:set>
                                    <p:anim calcmode="lin" valueType="num">
                                      <p:cBhvr additive="base">
                                        <p:cTn id="4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0">
                                            <p:txEl>
                                              <p:pRg st="2" end="2"/>
                                            </p:txEl>
                                          </p:spTgt>
                                        </p:tgtEl>
                                        <p:attrNameLst>
                                          <p:attrName>style.visibility</p:attrName>
                                        </p:attrNameLst>
                                      </p:cBhvr>
                                      <p:to>
                                        <p:strVal val="visible"/>
                                      </p:to>
                                    </p:set>
                                    <p:anim calcmode="lin" valueType="num">
                                      <p:cBhvr additive="base">
                                        <p:cTn id="47"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584848" y="116632"/>
            <a:ext cx="2232248" cy="52920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5769" tIns="47884" rIns="95769" bIns="47884"/>
          <a:lstStyle/>
          <a:p>
            <a:pPr algn="ctr" defTabSz="957263" eaLnBrk="0" hangingPunct="0">
              <a:buFont typeface="Monotype Sorts" pitchFamily="2" charset="2"/>
              <a:buNone/>
            </a:pPr>
            <a:r>
              <a:rPr lang="fr-FR" sz="2600" dirty="0" smtClean="0">
                <a:solidFill>
                  <a:srgbClr val="C00000"/>
                </a:solidFill>
                <a:latin typeface="Arial Black" pitchFamily="34" charset="0"/>
              </a:rPr>
              <a:t>O</a:t>
            </a:r>
            <a:r>
              <a:rPr lang="fr-FR" sz="2100" dirty="0" smtClean="0">
                <a:solidFill>
                  <a:srgbClr val="C00000"/>
                </a:solidFill>
                <a:latin typeface="Arial Black" pitchFamily="34" charset="0"/>
              </a:rPr>
              <a:t>UTLINE</a:t>
            </a:r>
            <a:endParaRPr lang="fr-FR" sz="2100" dirty="0">
              <a:solidFill>
                <a:srgbClr val="C00000"/>
              </a:solidFill>
              <a:latin typeface="Arial Black" pitchFamily="34" charset="0"/>
            </a:endParaRPr>
          </a:p>
        </p:txBody>
      </p:sp>
      <p:sp>
        <p:nvSpPr>
          <p:cNvPr id="3" name="Espace réservé du numéro de diapositive 2"/>
          <p:cNvSpPr>
            <a:spLocks noGrp="1"/>
          </p:cNvSpPr>
          <p:nvPr>
            <p:ph type="sldNum" sz="quarter" idx="12"/>
          </p:nvPr>
        </p:nvSpPr>
        <p:spPr/>
        <p:txBody>
          <a:bodyPr/>
          <a:lstStyle/>
          <a:p>
            <a:fld id="{8DB15611-3EB5-4A9B-9A04-D08D95F5E4BF}" type="slidenum">
              <a:rPr lang="fr-FR" smtClean="0"/>
              <a:pPr/>
              <a:t>2</a:t>
            </a:fld>
            <a:endParaRPr lang="fr-FR" dirty="0"/>
          </a:p>
        </p:txBody>
      </p:sp>
      <p:pic>
        <p:nvPicPr>
          <p:cNvPr id="4" name="Picture 6"/>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524" t="7586" r="41" b="6429"/>
          <a:stretch/>
        </p:blipFill>
        <p:spPr bwMode="auto">
          <a:xfrm>
            <a:off x="196931" y="836712"/>
            <a:ext cx="9292573" cy="590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p:cNvSpPr txBox="1">
            <a:spLocks/>
          </p:cNvSpPr>
          <p:nvPr/>
        </p:nvSpPr>
        <p:spPr>
          <a:xfrm>
            <a:off x="200472" y="836712"/>
            <a:ext cx="9289032" cy="5904656"/>
          </a:xfrm>
          <a:prstGeom prst="rect">
            <a:avLst/>
          </a:prstGeom>
          <a:solidFill>
            <a:schemeClr val="bg1">
              <a:alpha val="66000"/>
            </a:schemeClr>
          </a:solidFill>
          <a:ln w="63500" cmpd="dbl">
            <a:solidFill>
              <a:schemeClr val="bg1"/>
            </a:solidFill>
          </a:ln>
        </p:spPr>
        <p:txBody>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ea typeface="WenQuanYi Zen Hei" charset="0"/>
                <a:cs typeface="WenQuanYi Zen Hei" charset="0"/>
              </a:defRPr>
            </a:lvl2pPr>
            <a:lvl3pPr marL="1143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ea typeface="WenQuanYi Zen Hei" charset="0"/>
                <a:cs typeface="WenQuanYi Zen Hei" charset="0"/>
              </a:defRPr>
            </a:lvl3pPr>
            <a:lvl4pPr marL="1600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ea typeface="WenQuanYi Zen Hei" charset="0"/>
                <a:cs typeface="WenQuanYi Zen Hei" charset="0"/>
              </a:defRPr>
            </a:lvl4pPr>
            <a:lvl5pPr marL="20574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ea typeface="WenQuanYi Zen Hei" charset="0"/>
                <a:cs typeface="WenQuanYi Zen Hei"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ea typeface="WenQuanYi Zen Hei" charset="0"/>
                <a:cs typeface="WenQuanYi Zen Hei"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ea typeface="WenQuanYi Zen Hei" charset="0"/>
                <a:cs typeface="WenQuanYi Zen Hei"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ea typeface="WenQuanYi Zen Hei" charset="0"/>
                <a:cs typeface="WenQuanYi Zen Hei"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ea typeface="WenQuanYi Zen Hei" charset="0"/>
                <a:cs typeface="WenQuanYi Zen Hei" charset="0"/>
              </a:defRPr>
            </a:lvl9pPr>
          </a:lstStyle>
          <a:p>
            <a:pPr algn="l"/>
            <a:r>
              <a:rPr lang="en-US" sz="1600" dirty="0" smtClean="0">
                <a:solidFill>
                  <a:srgbClr val="0033CC"/>
                </a:solidFill>
                <a:latin typeface="Helvetica" pitchFamily="34" charset="0"/>
                <a:cs typeface="Helvetica" pitchFamily="34" charset="0"/>
              </a:rPr>
              <a:t>	</a:t>
            </a:r>
          </a:p>
          <a:p>
            <a:pPr marL="342900" lvl="1" indent="-342900" algn="l">
              <a:buClr>
                <a:srgbClr val="0033CC"/>
              </a:buClr>
              <a:buFont typeface="Wingdings" pitchFamily="2" charset="2"/>
              <a:buChar char="Ø"/>
            </a:pPr>
            <a:r>
              <a:rPr lang="en-US" sz="2400" b="1" u="sng" dirty="0" smtClean="0">
                <a:solidFill>
                  <a:srgbClr val="0033CC"/>
                </a:solidFill>
                <a:latin typeface="Helvetica" pitchFamily="34" charset="0"/>
                <a:cs typeface="Helvetica" pitchFamily="34" charset="0"/>
              </a:rPr>
              <a:t>SSA </a:t>
            </a:r>
            <a:r>
              <a:rPr lang="fr-FR" sz="2400" b="1" u="sng" dirty="0" err="1" smtClean="0">
                <a:solidFill>
                  <a:srgbClr val="0033CC"/>
                </a:solidFill>
                <a:latin typeface="Helvetica" pitchFamily="34" charset="0"/>
                <a:cs typeface="Helvetica" pitchFamily="34" charset="0"/>
              </a:rPr>
              <a:t>operation</a:t>
            </a:r>
            <a:r>
              <a:rPr lang="fr-FR" sz="2400" b="1" u="sng" dirty="0" smtClean="0">
                <a:solidFill>
                  <a:srgbClr val="0033CC"/>
                </a:solidFill>
                <a:latin typeface="Helvetica" pitchFamily="34" charset="0"/>
                <a:cs typeface="Helvetica" pitchFamily="34" charset="0"/>
              </a:rPr>
              <a:t> </a:t>
            </a:r>
            <a:r>
              <a:rPr lang="fr-FR" sz="2400" b="1" u="sng" dirty="0" err="1" smtClean="0">
                <a:solidFill>
                  <a:srgbClr val="0033CC"/>
                </a:solidFill>
                <a:latin typeface="Helvetica" pitchFamily="34" charset="0"/>
                <a:cs typeface="Helvetica" pitchFamily="34" charset="0"/>
              </a:rPr>
              <a:t>at</a:t>
            </a:r>
            <a:r>
              <a:rPr lang="fr-FR" sz="2400" b="1" u="sng" dirty="0" smtClean="0">
                <a:solidFill>
                  <a:srgbClr val="0033CC"/>
                </a:solidFill>
                <a:latin typeface="Helvetica" pitchFamily="34" charset="0"/>
                <a:cs typeface="Helvetica" pitchFamily="34" charset="0"/>
              </a:rPr>
              <a:t> SOLEIL</a:t>
            </a:r>
            <a:endParaRPr lang="fr-FR" sz="2400" b="1" u="sng" dirty="0">
              <a:solidFill>
                <a:srgbClr val="0033CC"/>
              </a:solidFill>
              <a:latin typeface="Helvetica" pitchFamily="34" charset="0"/>
              <a:cs typeface="Helvetica" pitchFamily="34" charset="0"/>
            </a:endParaRPr>
          </a:p>
          <a:p>
            <a:pPr marL="800100" lvl="1" indent="-342900" algn="l">
              <a:buClr>
                <a:srgbClr val="33CCCC"/>
              </a:buClr>
              <a:buFont typeface="Wingdings" pitchFamily="2" charset="2"/>
              <a:buChar char="§"/>
            </a:pPr>
            <a:r>
              <a:rPr lang="fr-FR" sz="2400" dirty="0" smtClean="0">
                <a:solidFill>
                  <a:schemeClr val="tx1"/>
                </a:solidFill>
                <a:latin typeface="Helvetica" pitchFamily="34" charset="0"/>
                <a:cs typeface="Helvetica" pitchFamily="34" charset="0"/>
              </a:rPr>
              <a:t>BOOSTER 35 kW</a:t>
            </a:r>
          </a:p>
          <a:p>
            <a:pPr marL="800100" lvl="1" indent="-342900" algn="l">
              <a:buClr>
                <a:srgbClr val="33CCCC"/>
              </a:buClr>
              <a:buFont typeface="Wingdings" pitchFamily="2" charset="2"/>
              <a:buChar char="§"/>
            </a:pPr>
            <a:r>
              <a:rPr lang="fr-FR" sz="2400" dirty="0" smtClean="0">
                <a:solidFill>
                  <a:schemeClr val="tx1"/>
                </a:solidFill>
                <a:latin typeface="Helvetica" pitchFamily="34" charset="0"/>
                <a:cs typeface="Helvetica" pitchFamily="34" charset="0"/>
              </a:rPr>
              <a:t>STORAGE RING 180 kW</a:t>
            </a:r>
          </a:p>
          <a:p>
            <a:pPr lvl="1" algn="l"/>
            <a:endParaRPr lang="fr-FR" sz="1600" dirty="0" smtClean="0">
              <a:solidFill>
                <a:srgbClr val="0033CC"/>
              </a:solidFill>
              <a:latin typeface="Helvetica" pitchFamily="34" charset="0"/>
              <a:cs typeface="Helvetica" pitchFamily="34" charset="0"/>
            </a:endParaRPr>
          </a:p>
          <a:p>
            <a:pPr marL="342900" indent="-342900" algn="l">
              <a:buClr>
                <a:srgbClr val="0033CC"/>
              </a:buClr>
              <a:buFont typeface="Wingdings" pitchFamily="2" charset="2"/>
              <a:buChar char="Ø"/>
            </a:pPr>
            <a:r>
              <a:rPr lang="fr-FR" sz="2400" b="1" u="sng" dirty="0" smtClean="0">
                <a:solidFill>
                  <a:srgbClr val="0033CC"/>
                </a:solidFill>
                <a:latin typeface="Helvetica" pitchFamily="34" charset="0"/>
                <a:cs typeface="Helvetica" pitchFamily="34" charset="0"/>
              </a:rPr>
              <a:t>SOLEIL 352 MHz SSA State of the Art</a:t>
            </a:r>
          </a:p>
          <a:p>
            <a:pPr algn="l"/>
            <a:endParaRPr lang="fr-FR" sz="1600" dirty="0" smtClean="0">
              <a:solidFill>
                <a:srgbClr val="0033CC"/>
              </a:solidFill>
              <a:latin typeface="Helvetica" pitchFamily="34" charset="0"/>
              <a:cs typeface="Helvetica" pitchFamily="34" charset="0"/>
            </a:endParaRPr>
          </a:p>
          <a:p>
            <a:pPr marL="342900" indent="-342900" algn="l">
              <a:buClr>
                <a:srgbClr val="0033CC"/>
              </a:buClr>
              <a:buFont typeface="Wingdings" pitchFamily="2" charset="2"/>
              <a:buChar char="Ø"/>
            </a:pPr>
            <a:r>
              <a:rPr lang="fr-FR" sz="2400" b="1" u="sng" dirty="0" smtClean="0">
                <a:solidFill>
                  <a:srgbClr val="0033CC"/>
                </a:solidFill>
                <a:latin typeface="Helvetica" pitchFamily="34" charset="0"/>
                <a:cs typeface="Helvetica" pitchFamily="34" charset="0"/>
              </a:rPr>
              <a:t>500 MHz SSA R&amp;D and new </a:t>
            </a:r>
            <a:r>
              <a:rPr lang="fr-FR" sz="2400" b="1" u="sng" dirty="0" err="1" smtClean="0">
                <a:solidFill>
                  <a:srgbClr val="0033CC"/>
                </a:solidFill>
                <a:latin typeface="Helvetica" pitchFamily="34" charset="0"/>
                <a:cs typeface="Helvetica" pitchFamily="34" charset="0"/>
              </a:rPr>
              <a:t>projects</a:t>
            </a:r>
            <a:r>
              <a:rPr lang="en-US" sz="2400" dirty="0" smtClean="0">
                <a:solidFill>
                  <a:schemeClr val="tx1"/>
                </a:solidFill>
                <a:latin typeface="Helvetica" pitchFamily="34" charset="0"/>
                <a:cs typeface="Helvetica" pitchFamily="34" charset="0"/>
                <a:sym typeface="Wingdings" pitchFamily="2" charset="2"/>
              </a:rPr>
              <a:t>	</a:t>
            </a:r>
            <a:endParaRPr lang="fr-FR" sz="2400" dirty="0">
              <a:solidFill>
                <a:schemeClr val="tx1"/>
              </a:solidFill>
              <a:latin typeface="Helvetica" pitchFamily="34" charset="0"/>
              <a:cs typeface="Helvetica" pitchFamily="34" charset="0"/>
            </a:endParaRPr>
          </a:p>
          <a:p>
            <a:pPr marL="800100" lvl="1" indent="-342900" algn="l">
              <a:buClr>
                <a:srgbClr val="33CCCC"/>
              </a:buClr>
              <a:buFont typeface="Wingdings" pitchFamily="2" charset="2"/>
              <a:buChar char="§"/>
            </a:pPr>
            <a:r>
              <a:rPr lang="fr-FR" sz="2400" b="1" dirty="0" smtClean="0">
                <a:solidFill>
                  <a:schemeClr val="tx1"/>
                </a:solidFill>
                <a:latin typeface="Helvetica" pitchFamily="34" charset="0"/>
                <a:cs typeface="Helvetica" pitchFamily="34" charset="0"/>
              </a:rPr>
              <a:t>LNLS</a:t>
            </a:r>
            <a:r>
              <a:rPr lang="fr-FR" sz="2400" dirty="0" smtClean="0">
                <a:solidFill>
                  <a:schemeClr val="tx1"/>
                </a:solidFill>
                <a:latin typeface="Helvetica" pitchFamily="34" charset="0"/>
                <a:cs typeface="Helvetica" pitchFamily="34" charset="0"/>
              </a:rPr>
              <a:t> : 2 x 45 kW (476 MHz)</a:t>
            </a:r>
          </a:p>
          <a:p>
            <a:pPr marL="800100" lvl="1" indent="-342900" algn="l">
              <a:buClr>
                <a:srgbClr val="33CCCC"/>
              </a:buClr>
              <a:buFont typeface="Wingdings" pitchFamily="2" charset="2"/>
              <a:buChar char="§"/>
            </a:pPr>
            <a:r>
              <a:rPr lang="fr-FR" sz="2400" b="1" dirty="0" smtClean="0">
                <a:solidFill>
                  <a:schemeClr val="tx1"/>
                </a:solidFill>
                <a:latin typeface="Helvetica" pitchFamily="34" charset="0"/>
                <a:cs typeface="Helvetica" pitchFamily="34" charset="0"/>
              </a:rPr>
              <a:t>SESAME</a:t>
            </a:r>
            <a:r>
              <a:rPr lang="fr-FR" sz="2400" dirty="0" smtClean="0">
                <a:solidFill>
                  <a:schemeClr val="tx1"/>
                </a:solidFill>
                <a:latin typeface="Helvetica" pitchFamily="34" charset="0"/>
                <a:cs typeface="Helvetica" pitchFamily="34" charset="0"/>
              </a:rPr>
              <a:t> : 2 x 75 kW</a:t>
            </a:r>
            <a:endParaRPr lang="fr-FR" sz="2400" dirty="0">
              <a:solidFill>
                <a:schemeClr val="tx1"/>
              </a:solidFill>
              <a:latin typeface="Helvetica" pitchFamily="34" charset="0"/>
              <a:cs typeface="Helvetica" pitchFamily="34" charset="0"/>
            </a:endParaRPr>
          </a:p>
          <a:p>
            <a:pPr marL="800100" lvl="1" indent="-342900" algn="l">
              <a:buClr>
                <a:srgbClr val="33CCCC"/>
              </a:buClr>
              <a:buFont typeface="Wingdings" pitchFamily="2" charset="2"/>
              <a:buChar char="§"/>
            </a:pPr>
            <a:r>
              <a:rPr lang="fr-FR" sz="2400" b="1" dirty="0" smtClean="0">
                <a:solidFill>
                  <a:schemeClr val="tx1"/>
                </a:solidFill>
                <a:latin typeface="Helvetica" pitchFamily="34" charset="0"/>
                <a:cs typeface="Helvetica" pitchFamily="34" charset="0"/>
              </a:rPr>
              <a:t>THOM-X</a:t>
            </a:r>
            <a:r>
              <a:rPr lang="fr-FR" sz="2400" dirty="0" smtClean="0">
                <a:solidFill>
                  <a:schemeClr val="tx1"/>
                </a:solidFill>
                <a:latin typeface="Helvetica" pitchFamily="34" charset="0"/>
                <a:cs typeface="Helvetica" pitchFamily="34" charset="0"/>
              </a:rPr>
              <a:t> : 50 kW</a:t>
            </a:r>
          </a:p>
          <a:p>
            <a:pPr lvl="1" algn="l"/>
            <a:endParaRPr lang="fr-FR" sz="1600" dirty="0">
              <a:solidFill>
                <a:srgbClr val="0033CC"/>
              </a:solidFill>
              <a:latin typeface="Helvetica" pitchFamily="34" charset="0"/>
              <a:cs typeface="Helvetica" pitchFamily="34" charset="0"/>
            </a:endParaRPr>
          </a:p>
          <a:p>
            <a:pPr marL="342900" indent="-342900" algn="l">
              <a:buClr>
                <a:srgbClr val="0033CC"/>
              </a:buClr>
              <a:buFont typeface="Wingdings" pitchFamily="2" charset="2"/>
              <a:buChar char="Ø"/>
            </a:pPr>
            <a:r>
              <a:rPr lang="fr-FR" sz="2400" b="1" u="sng" dirty="0" smtClean="0">
                <a:solidFill>
                  <a:srgbClr val="0033CC"/>
                </a:solidFill>
                <a:latin typeface="Helvetica" pitchFamily="34" charset="0"/>
                <a:cs typeface="Helvetica" pitchFamily="34" charset="0"/>
              </a:rPr>
              <a:t>R&amp;D </a:t>
            </a:r>
            <a:r>
              <a:rPr lang="fr-FR" sz="2400" b="1" u="sng" dirty="0" err="1" smtClean="0">
                <a:solidFill>
                  <a:srgbClr val="0033CC"/>
                </a:solidFill>
                <a:latin typeface="Helvetica" pitchFamily="34" charset="0"/>
                <a:cs typeface="Helvetica" pitchFamily="34" charset="0"/>
              </a:rPr>
              <a:t>at</a:t>
            </a:r>
            <a:r>
              <a:rPr lang="fr-FR" sz="2400" b="1" u="sng" dirty="0" smtClean="0">
                <a:solidFill>
                  <a:srgbClr val="0033CC"/>
                </a:solidFill>
                <a:latin typeface="Helvetica" pitchFamily="34" charset="0"/>
                <a:cs typeface="Helvetica" pitchFamily="34" charset="0"/>
              </a:rPr>
              <a:t> </a:t>
            </a:r>
            <a:r>
              <a:rPr lang="fr-FR" sz="2400" b="1" u="sng" dirty="0" err="1" smtClean="0">
                <a:solidFill>
                  <a:srgbClr val="0033CC"/>
                </a:solidFill>
                <a:latin typeface="Helvetica" pitchFamily="34" charset="0"/>
                <a:cs typeface="Helvetica" pitchFamily="34" charset="0"/>
              </a:rPr>
              <a:t>other</a:t>
            </a:r>
            <a:r>
              <a:rPr lang="fr-FR" sz="2400" b="1" u="sng" dirty="0" smtClean="0">
                <a:solidFill>
                  <a:srgbClr val="0033CC"/>
                </a:solidFill>
                <a:latin typeface="Helvetica" pitchFamily="34" charset="0"/>
                <a:cs typeface="Helvetica" pitchFamily="34" charset="0"/>
              </a:rPr>
              <a:t> </a:t>
            </a:r>
            <a:r>
              <a:rPr lang="fr-FR" sz="2400" b="1" u="sng" dirty="0" err="1" smtClean="0">
                <a:solidFill>
                  <a:srgbClr val="0033CC"/>
                </a:solidFill>
                <a:latin typeface="Helvetica" pitchFamily="34" charset="0"/>
                <a:cs typeface="Helvetica" pitchFamily="34" charset="0"/>
              </a:rPr>
              <a:t>frequencies</a:t>
            </a:r>
            <a:endParaRPr lang="fr-FR" sz="2400" b="1" u="sng" dirty="0">
              <a:solidFill>
                <a:srgbClr val="0033CC"/>
              </a:solidFill>
              <a:latin typeface="Helvetica" pitchFamily="34" charset="0"/>
              <a:cs typeface="Helvetica" pitchFamily="34" charset="0"/>
            </a:endParaRPr>
          </a:p>
        </p:txBody>
      </p:sp>
    </p:spTree>
    <p:extLst>
      <p:ext uri="{BB962C8B-B14F-4D97-AF65-F5344CB8AC3E}">
        <p14:creationId xmlns:p14="http://schemas.microsoft.com/office/powerpoint/2010/main" val="2508184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88FB3D73-BB04-4B69-A39C-151BDEFD594A}" type="slidenum">
              <a:rPr lang="fr-FR"/>
              <a:pPr>
                <a:defRPr/>
              </a:pPr>
              <a:t>20</a:t>
            </a:fld>
            <a:endParaRPr lang="fr-FR" dirty="0"/>
          </a:p>
        </p:txBody>
      </p:sp>
      <p:graphicFrame>
        <p:nvGraphicFramePr>
          <p:cNvPr id="6149" name="Object 1033"/>
          <p:cNvGraphicFramePr>
            <a:graphicFrameLocks noChangeAspect="1"/>
          </p:cNvGraphicFramePr>
          <p:nvPr/>
        </p:nvGraphicFramePr>
        <p:xfrm>
          <a:off x="-3903663" y="7129472"/>
          <a:ext cx="3657600" cy="180975"/>
        </p:xfrm>
        <a:graphic>
          <a:graphicData uri="http://schemas.openxmlformats.org/presentationml/2006/ole">
            <mc:AlternateContent xmlns:mc="http://schemas.openxmlformats.org/markup-compatibility/2006">
              <mc:Choice xmlns:v="urn:schemas-microsoft-com:vml" Requires="v">
                <p:oleObj spid="_x0000_s72010" name="Document WordPad" r:id="rId3" imgW="3657600" imgH="180975" progId="WordPad.Document.1">
                  <p:embed/>
                </p:oleObj>
              </mc:Choice>
              <mc:Fallback>
                <p:oleObj name="Document WordPad" r:id="rId3" imgW="3657600" imgH="180975" progId="WordPad.Document.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3663" y="7129472"/>
                        <a:ext cx="3657600"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Rectangle 9"/>
          <p:cNvSpPr>
            <a:spLocks noChangeArrowheads="1"/>
          </p:cNvSpPr>
          <p:nvPr/>
        </p:nvSpPr>
        <p:spPr bwMode="auto">
          <a:xfrm>
            <a:off x="1568627" y="76280"/>
            <a:ext cx="6480720" cy="54440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5769" tIns="47884" rIns="95769" bIns="47884"/>
          <a:lstStyle/>
          <a:p>
            <a:pPr algn="ctr" defTabSz="957263" eaLnBrk="0" hangingPunct="0">
              <a:buFont typeface="Monotype Sorts" pitchFamily="2" charset="2"/>
              <a:buNone/>
              <a:defRPr/>
            </a:pPr>
            <a:r>
              <a:rPr lang="fr-FR" sz="2600" dirty="0">
                <a:solidFill>
                  <a:srgbClr val="C00000"/>
                </a:solidFill>
                <a:latin typeface="Arial Black" pitchFamily="34" charset="0"/>
              </a:rPr>
              <a:t>SSA upgrade </a:t>
            </a:r>
            <a:r>
              <a:rPr lang="fr-FR" sz="2600" dirty="0" err="1">
                <a:solidFill>
                  <a:srgbClr val="C00000"/>
                </a:solidFill>
                <a:latin typeface="Arial Black" pitchFamily="34" charset="0"/>
              </a:rPr>
              <a:t>at</a:t>
            </a:r>
            <a:r>
              <a:rPr lang="fr-FR" sz="2600" dirty="0">
                <a:solidFill>
                  <a:srgbClr val="C00000"/>
                </a:solidFill>
                <a:latin typeface="Arial Black" pitchFamily="34" charset="0"/>
              </a:rPr>
              <a:t> </a:t>
            </a:r>
            <a:r>
              <a:rPr lang="fr-FR" sz="2600" dirty="0" smtClean="0">
                <a:solidFill>
                  <a:srgbClr val="C00000"/>
                </a:solidFill>
                <a:latin typeface="Arial Black" pitchFamily="34" charset="0"/>
              </a:rPr>
              <a:t>SOLEIL in </a:t>
            </a:r>
            <a:r>
              <a:rPr lang="fr-FR" sz="2600" dirty="0" err="1" smtClean="0">
                <a:solidFill>
                  <a:srgbClr val="C00000"/>
                </a:solidFill>
                <a:latin typeface="Arial Black" pitchFamily="34" charset="0"/>
              </a:rPr>
              <a:t>details</a:t>
            </a:r>
            <a:r>
              <a:rPr lang="fr-FR" sz="2600" dirty="0" smtClean="0">
                <a:solidFill>
                  <a:srgbClr val="C00000"/>
                </a:solidFill>
                <a:latin typeface="Arial Black" pitchFamily="34" charset="0"/>
              </a:rPr>
              <a:t> </a:t>
            </a:r>
            <a:endParaRPr lang="fr-FR" sz="2100" dirty="0">
              <a:solidFill>
                <a:srgbClr val="C00000"/>
              </a:solidFill>
              <a:latin typeface="Arial Black" pitchFamily="34" charset="0"/>
            </a:endParaRPr>
          </a:p>
        </p:txBody>
      </p:sp>
      <p:sp>
        <p:nvSpPr>
          <p:cNvPr id="18" name="ZoneTexte 17"/>
          <p:cNvSpPr txBox="1">
            <a:spLocks noChangeArrowheads="1"/>
          </p:cNvSpPr>
          <p:nvPr/>
        </p:nvSpPr>
        <p:spPr bwMode="auto">
          <a:xfrm>
            <a:off x="1208584" y="5373216"/>
            <a:ext cx="7704856" cy="1323439"/>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300">
                <a:solidFill>
                  <a:schemeClr val="tx1"/>
                </a:solidFill>
                <a:latin typeface="Arial" pitchFamily="34" charset="0"/>
              </a:defRPr>
            </a:lvl1pPr>
            <a:lvl2pPr marL="742950" indent="-285750" eaLnBrk="0" hangingPunct="0">
              <a:defRPr sz="1300">
                <a:solidFill>
                  <a:schemeClr val="tx1"/>
                </a:solidFill>
                <a:latin typeface="Arial" pitchFamily="34" charset="0"/>
              </a:defRPr>
            </a:lvl2pPr>
            <a:lvl3pPr marL="1143000" indent="-228600" eaLnBrk="0" hangingPunct="0">
              <a:defRPr sz="1300">
                <a:solidFill>
                  <a:schemeClr val="tx1"/>
                </a:solidFill>
                <a:latin typeface="Arial" pitchFamily="34" charset="0"/>
              </a:defRPr>
            </a:lvl3pPr>
            <a:lvl4pPr marL="1600200" indent="-228600" eaLnBrk="0" hangingPunct="0">
              <a:defRPr sz="1300">
                <a:solidFill>
                  <a:schemeClr val="tx1"/>
                </a:solidFill>
                <a:latin typeface="Arial" pitchFamily="34" charset="0"/>
              </a:defRPr>
            </a:lvl4pPr>
            <a:lvl5pPr marL="2057400" indent="-228600" eaLnBrk="0" hangingPunct="0">
              <a:defRPr sz="1300">
                <a:solidFill>
                  <a:schemeClr val="tx1"/>
                </a:solidFill>
                <a:latin typeface="Arial" pitchFamily="34" charset="0"/>
              </a:defRPr>
            </a:lvl5pPr>
            <a:lvl6pPr marL="2514600" indent="-228600" eaLnBrk="0" fontAlgn="base" hangingPunct="0">
              <a:spcBef>
                <a:spcPct val="0"/>
              </a:spcBef>
              <a:spcAft>
                <a:spcPct val="0"/>
              </a:spcAft>
              <a:defRPr sz="1300">
                <a:solidFill>
                  <a:schemeClr val="tx1"/>
                </a:solidFill>
                <a:latin typeface="Arial" pitchFamily="34" charset="0"/>
              </a:defRPr>
            </a:lvl6pPr>
            <a:lvl7pPr marL="2971800" indent="-228600" eaLnBrk="0" fontAlgn="base" hangingPunct="0">
              <a:spcBef>
                <a:spcPct val="0"/>
              </a:spcBef>
              <a:spcAft>
                <a:spcPct val="0"/>
              </a:spcAft>
              <a:defRPr sz="1300">
                <a:solidFill>
                  <a:schemeClr val="tx1"/>
                </a:solidFill>
                <a:latin typeface="Arial" pitchFamily="34" charset="0"/>
              </a:defRPr>
            </a:lvl7pPr>
            <a:lvl8pPr marL="3429000" indent="-228600" eaLnBrk="0" fontAlgn="base" hangingPunct="0">
              <a:spcBef>
                <a:spcPct val="0"/>
              </a:spcBef>
              <a:spcAft>
                <a:spcPct val="0"/>
              </a:spcAft>
              <a:defRPr sz="1300">
                <a:solidFill>
                  <a:schemeClr val="tx1"/>
                </a:solidFill>
                <a:latin typeface="Arial" pitchFamily="34" charset="0"/>
              </a:defRPr>
            </a:lvl8pPr>
            <a:lvl9pPr marL="3886200" indent="-228600" eaLnBrk="0" fontAlgn="base" hangingPunct="0">
              <a:spcBef>
                <a:spcPct val="0"/>
              </a:spcBef>
              <a:spcAft>
                <a:spcPct val="0"/>
              </a:spcAft>
              <a:defRPr sz="1300">
                <a:solidFill>
                  <a:schemeClr val="tx1"/>
                </a:solidFill>
                <a:latin typeface="Arial" pitchFamily="34" charset="0"/>
              </a:defRPr>
            </a:lvl9pPr>
          </a:lstStyle>
          <a:p>
            <a:pPr marL="285750" indent="-285750" eaLnBrk="1" hangingPunct="1">
              <a:buFont typeface="Wingdings" pitchFamily="2" charset="2"/>
              <a:buChar char="Ø"/>
            </a:pPr>
            <a:r>
              <a:rPr lang="fr-FR" sz="1600" dirty="0" smtClean="0">
                <a:latin typeface="Helvetica" pitchFamily="34" charset="0"/>
              </a:rPr>
              <a:t>Jan-</a:t>
            </a:r>
            <a:r>
              <a:rPr lang="fr-FR" sz="1600" dirty="0" err="1" smtClean="0">
                <a:latin typeface="Helvetica" pitchFamily="34" charset="0"/>
              </a:rPr>
              <a:t>Feb</a:t>
            </a:r>
            <a:r>
              <a:rPr lang="fr-FR" sz="1600" dirty="0" smtClean="0">
                <a:latin typeface="Helvetica" pitchFamily="34" charset="0"/>
              </a:rPr>
              <a:t> 2013: </a:t>
            </a:r>
            <a:r>
              <a:rPr lang="fr-FR" sz="1600" dirty="0" err="1" smtClean="0">
                <a:latin typeface="Helvetica" pitchFamily="34" charset="0"/>
              </a:rPr>
              <a:t>Supplying</a:t>
            </a:r>
            <a:r>
              <a:rPr lang="fr-FR" sz="1600" dirty="0" smtClean="0">
                <a:latin typeface="Helvetica" pitchFamily="34" charset="0"/>
              </a:rPr>
              <a:t> all components </a:t>
            </a:r>
            <a:r>
              <a:rPr lang="fr-FR" sz="1600" dirty="0" smtClean="0">
                <a:latin typeface="Helvetica" pitchFamily="34" charset="0"/>
              </a:rPr>
              <a:t>(RF </a:t>
            </a:r>
            <a:r>
              <a:rPr lang="fr-FR" sz="1600" dirty="0" err="1" smtClean="0">
                <a:latin typeface="Helvetica" pitchFamily="34" charset="0"/>
              </a:rPr>
              <a:t>capacitors</a:t>
            </a:r>
            <a:r>
              <a:rPr lang="fr-FR" sz="1600" dirty="0" smtClean="0">
                <a:latin typeface="Helvetica" pitchFamily="34" charset="0"/>
              </a:rPr>
              <a:t>, transistor, etc…)</a:t>
            </a:r>
          </a:p>
          <a:p>
            <a:pPr marL="285750" indent="-285750" eaLnBrk="1" hangingPunct="1">
              <a:buFont typeface="Wingdings" pitchFamily="2" charset="2"/>
              <a:buChar char="Ø"/>
            </a:pPr>
            <a:r>
              <a:rPr lang="fr-FR" sz="1600" dirty="0" smtClean="0">
                <a:latin typeface="Helvetica" pitchFamily="34" charset="0"/>
              </a:rPr>
              <a:t>March &amp; April 2013 : Modifications and </a:t>
            </a:r>
            <a:r>
              <a:rPr lang="fr-FR" sz="1600" dirty="0" err="1" smtClean="0">
                <a:latin typeface="Helvetica" pitchFamily="34" charset="0"/>
              </a:rPr>
              <a:t>adjustments</a:t>
            </a:r>
            <a:r>
              <a:rPr lang="fr-FR" sz="1600" dirty="0" smtClean="0">
                <a:latin typeface="Helvetica" pitchFamily="34" charset="0"/>
              </a:rPr>
              <a:t> of 100 modules</a:t>
            </a:r>
            <a:endParaRPr lang="fr-FR" sz="1600" dirty="0">
              <a:latin typeface="Helvetica" pitchFamily="34" charset="0"/>
            </a:endParaRPr>
          </a:p>
          <a:p>
            <a:pPr marL="285750" indent="-285750" eaLnBrk="1" hangingPunct="1">
              <a:buFont typeface="Wingdings" pitchFamily="2" charset="2"/>
              <a:buChar char="Ø"/>
            </a:pPr>
            <a:r>
              <a:rPr lang="fr-FR" sz="1600" dirty="0" smtClean="0">
                <a:latin typeface="Helvetica" pitchFamily="34" charset="0"/>
              </a:rPr>
              <a:t>May 2013 : Replacement of 90 drivers on </a:t>
            </a:r>
            <a:r>
              <a:rPr lang="fr-FR" sz="1600" dirty="0" err="1" smtClean="0">
                <a:latin typeface="Helvetica" pitchFamily="34" charset="0"/>
              </a:rPr>
              <a:t>two</a:t>
            </a:r>
            <a:r>
              <a:rPr lang="fr-FR" sz="1600" dirty="0" smtClean="0">
                <a:latin typeface="Helvetica" pitchFamily="34" charset="0"/>
              </a:rPr>
              <a:t> 180kW </a:t>
            </a:r>
            <a:r>
              <a:rPr lang="fr-FR" sz="1600" dirty="0" err="1" smtClean="0">
                <a:latin typeface="Helvetica" pitchFamily="34" charset="0"/>
              </a:rPr>
              <a:t>amplifiers</a:t>
            </a:r>
            <a:endParaRPr lang="fr-FR" sz="1600" dirty="0" smtClean="0">
              <a:latin typeface="Helvetica" pitchFamily="34" charset="0"/>
            </a:endParaRPr>
          </a:p>
          <a:p>
            <a:pPr marL="285750" indent="-285750" eaLnBrk="1" hangingPunct="1">
              <a:buFont typeface="Wingdings" pitchFamily="2" charset="2"/>
              <a:buChar char="Ø"/>
            </a:pPr>
            <a:r>
              <a:rPr lang="fr-FR" sz="1600" dirty="0" err="1" smtClean="0">
                <a:latin typeface="Helvetica" pitchFamily="34" charset="0"/>
              </a:rPr>
              <a:t>Oct</a:t>
            </a:r>
            <a:r>
              <a:rPr lang="fr-FR" sz="1600" dirty="0" smtClean="0">
                <a:latin typeface="Helvetica" pitchFamily="34" charset="0"/>
              </a:rPr>
              <a:t> 2013 : Replacement </a:t>
            </a:r>
            <a:r>
              <a:rPr lang="fr-FR" sz="1600" dirty="0" err="1" smtClean="0">
                <a:latin typeface="Helvetica" pitchFamily="34" charset="0"/>
              </a:rPr>
              <a:t>planned</a:t>
            </a:r>
            <a:r>
              <a:rPr lang="fr-FR" sz="1600" dirty="0" smtClean="0">
                <a:latin typeface="Helvetica" pitchFamily="34" charset="0"/>
              </a:rPr>
              <a:t> of 90 drivers on </a:t>
            </a:r>
            <a:r>
              <a:rPr lang="fr-FR" sz="1600" dirty="0" err="1" smtClean="0">
                <a:latin typeface="Helvetica" pitchFamily="34" charset="0"/>
              </a:rPr>
              <a:t>two</a:t>
            </a:r>
            <a:r>
              <a:rPr lang="fr-FR" sz="1600" dirty="0" smtClean="0">
                <a:latin typeface="Helvetica" pitchFamily="34" charset="0"/>
              </a:rPr>
              <a:t> last 180 kW </a:t>
            </a:r>
            <a:r>
              <a:rPr lang="fr-FR" sz="1600" dirty="0" err="1" smtClean="0">
                <a:latin typeface="Helvetica" pitchFamily="34" charset="0"/>
              </a:rPr>
              <a:t>amplifiers</a:t>
            </a:r>
            <a:endParaRPr lang="fr-FR" sz="1600" dirty="0" smtClean="0">
              <a:latin typeface="Helvetica" pitchFamily="34" charset="0"/>
            </a:endParaRPr>
          </a:p>
          <a:p>
            <a:pPr marL="285750" indent="-285750" eaLnBrk="1" hangingPunct="1">
              <a:buFont typeface="Wingdings" pitchFamily="2" charset="2"/>
              <a:buChar char="Ø"/>
            </a:pPr>
            <a:r>
              <a:rPr lang="fr-FR" sz="1600" dirty="0" smtClean="0">
                <a:latin typeface="Helvetica" pitchFamily="34" charset="0"/>
              </a:rPr>
              <a:t>Replacement of last stage modules ~ 4-8 </a:t>
            </a:r>
            <a:r>
              <a:rPr lang="fr-FR" sz="1600" dirty="0" err="1" smtClean="0">
                <a:latin typeface="Helvetica" pitchFamily="34" charset="0"/>
              </a:rPr>
              <a:t>years</a:t>
            </a:r>
            <a:r>
              <a:rPr lang="fr-FR" sz="1600" dirty="0" smtClean="0">
                <a:latin typeface="Helvetica" pitchFamily="34" charset="0"/>
              </a:rPr>
              <a:t> (1 or 2 </a:t>
            </a:r>
            <a:r>
              <a:rPr lang="fr-FR" sz="1600" dirty="0" err="1" smtClean="0">
                <a:latin typeface="Helvetica" pitchFamily="34" charset="0"/>
              </a:rPr>
              <a:t>tower</a:t>
            </a:r>
            <a:r>
              <a:rPr lang="fr-FR" sz="1600" dirty="0" smtClean="0">
                <a:latin typeface="Helvetica" pitchFamily="34" charset="0"/>
              </a:rPr>
              <a:t> per </a:t>
            </a:r>
            <a:r>
              <a:rPr lang="fr-FR" sz="1600" dirty="0" err="1" smtClean="0">
                <a:latin typeface="Helvetica" pitchFamily="34" charset="0"/>
              </a:rPr>
              <a:t>year</a:t>
            </a:r>
            <a:r>
              <a:rPr lang="fr-FR" sz="1600" dirty="0" smtClean="0">
                <a:latin typeface="Helvetica" pitchFamily="34" charset="0"/>
              </a:rPr>
              <a:t>)</a:t>
            </a:r>
            <a:endParaRPr lang="fr-FR" sz="1600" dirty="0">
              <a:latin typeface="Helvetica" pitchFamily="34" charset="0"/>
            </a:endParaRPr>
          </a:p>
        </p:txBody>
      </p:sp>
      <p:graphicFrame>
        <p:nvGraphicFramePr>
          <p:cNvPr id="19" name="Graphique 18"/>
          <p:cNvGraphicFramePr>
            <a:graphicFrameLocks/>
          </p:cNvGraphicFramePr>
          <p:nvPr>
            <p:extLst>
              <p:ext uri="{D42A27DB-BD31-4B8C-83A1-F6EECF244321}">
                <p14:modId xmlns:p14="http://schemas.microsoft.com/office/powerpoint/2010/main" val="3472387369"/>
              </p:ext>
            </p:extLst>
          </p:nvPr>
        </p:nvGraphicFramePr>
        <p:xfrm>
          <a:off x="-196103" y="1391759"/>
          <a:ext cx="5848199" cy="3981457"/>
        </p:xfrm>
        <a:graphic>
          <a:graphicData uri="http://schemas.openxmlformats.org/drawingml/2006/chart">
            <c:chart xmlns:c="http://schemas.openxmlformats.org/drawingml/2006/chart" xmlns:r="http://schemas.openxmlformats.org/officeDocument/2006/relationships" r:id="rId5"/>
          </a:graphicData>
        </a:graphic>
      </p:graphicFrame>
      <p:sp>
        <p:nvSpPr>
          <p:cNvPr id="21" name="ZoneTexte 4"/>
          <p:cNvSpPr txBox="1">
            <a:spLocks noChangeArrowheads="1"/>
          </p:cNvSpPr>
          <p:nvPr/>
        </p:nvSpPr>
        <p:spPr bwMode="auto">
          <a:xfrm>
            <a:off x="1756356" y="1882882"/>
            <a:ext cx="155734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Arial" pitchFamily="34" charset="0"/>
              </a:defRPr>
            </a:lvl1pPr>
            <a:lvl2pPr marL="742950" indent="-285750" eaLnBrk="0" hangingPunct="0">
              <a:defRPr sz="1300">
                <a:solidFill>
                  <a:schemeClr val="tx1"/>
                </a:solidFill>
                <a:latin typeface="Arial" pitchFamily="34" charset="0"/>
              </a:defRPr>
            </a:lvl2pPr>
            <a:lvl3pPr marL="1143000" indent="-228600" eaLnBrk="0" hangingPunct="0">
              <a:defRPr sz="1300">
                <a:solidFill>
                  <a:schemeClr val="tx1"/>
                </a:solidFill>
                <a:latin typeface="Arial" pitchFamily="34" charset="0"/>
              </a:defRPr>
            </a:lvl3pPr>
            <a:lvl4pPr marL="1600200" indent="-228600" eaLnBrk="0" hangingPunct="0">
              <a:defRPr sz="1300">
                <a:solidFill>
                  <a:schemeClr val="tx1"/>
                </a:solidFill>
                <a:latin typeface="Arial" pitchFamily="34" charset="0"/>
              </a:defRPr>
            </a:lvl4pPr>
            <a:lvl5pPr marL="2057400" indent="-228600" eaLnBrk="0" hangingPunct="0">
              <a:defRPr sz="1300">
                <a:solidFill>
                  <a:schemeClr val="tx1"/>
                </a:solidFill>
                <a:latin typeface="Arial" pitchFamily="34" charset="0"/>
              </a:defRPr>
            </a:lvl5pPr>
            <a:lvl6pPr marL="2514600" indent="-228600" eaLnBrk="0" fontAlgn="base" hangingPunct="0">
              <a:spcBef>
                <a:spcPct val="0"/>
              </a:spcBef>
              <a:spcAft>
                <a:spcPct val="0"/>
              </a:spcAft>
              <a:defRPr sz="1300">
                <a:solidFill>
                  <a:schemeClr val="tx1"/>
                </a:solidFill>
                <a:latin typeface="Arial" pitchFamily="34" charset="0"/>
              </a:defRPr>
            </a:lvl6pPr>
            <a:lvl7pPr marL="2971800" indent="-228600" eaLnBrk="0" fontAlgn="base" hangingPunct="0">
              <a:spcBef>
                <a:spcPct val="0"/>
              </a:spcBef>
              <a:spcAft>
                <a:spcPct val="0"/>
              </a:spcAft>
              <a:defRPr sz="1300">
                <a:solidFill>
                  <a:schemeClr val="tx1"/>
                </a:solidFill>
                <a:latin typeface="Arial" pitchFamily="34" charset="0"/>
              </a:defRPr>
            </a:lvl7pPr>
            <a:lvl8pPr marL="3429000" indent="-228600" eaLnBrk="0" fontAlgn="base" hangingPunct="0">
              <a:spcBef>
                <a:spcPct val="0"/>
              </a:spcBef>
              <a:spcAft>
                <a:spcPct val="0"/>
              </a:spcAft>
              <a:defRPr sz="1300">
                <a:solidFill>
                  <a:schemeClr val="tx1"/>
                </a:solidFill>
                <a:latin typeface="Arial" pitchFamily="34" charset="0"/>
              </a:defRPr>
            </a:lvl8pPr>
            <a:lvl9pPr marL="3886200" indent="-228600" eaLnBrk="0" fontAlgn="base" hangingPunct="0">
              <a:spcBef>
                <a:spcPct val="0"/>
              </a:spcBef>
              <a:spcAft>
                <a:spcPct val="0"/>
              </a:spcAft>
              <a:defRPr sz="1300">
                <a:solidFill>
                  <a:schemeClr val="tx1"/>
                </a:solidFill>
                <a:latin typeface="Arial" pitchFamily="34" charset="0"/>
              </a:defRPr>
            </a:lvl9pPr>
          </a:lstStyle>
          <a:p>
            <a:pPr eaLnBrk="1" hangingPunct="1"/>
            <a:r>
              <a:rPr lang="fr-FR" b="1" dirty="0"/>
              <a:t>Gain Dispersion </a:t>
            </a:r>
          </a:p>
        </p:txBody>
      </p:sp>
      <p:sp>
        <p:nvSpPr>
          <p:cNvPr id="23" name="ZoneTexte 16"/>
          <p:cNvSpPr txBox="1">
            <a:spLocks noChangeArrowheads="1"/>
          </p:cNvSpPr>
          <p:nvPr/>
        </p:nvSpPr>
        <p:spPr bwMode="auto">
          <a:xfrm>
            <a:off x="2317637" y="995365"/>
            <a:ext cx="53415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Arial" pitchFamily="34" charset="0"/>
              </a:defRPr>
            </a:lvl1pPr>
            <a:lvl2pPr marL="742950" indent="-285750" eaLnBrk="0" hangingPunct="0">
              <a:defRPr sz="1300">
                <a:solidFill>
                  <a:schemeClr val="tx1"/>
                </a:solidFill>
                <a:latin typeface="Arial" pitchFamily="34" charset="0"/>
              </a:defRPr>
            </a:lvl2pPr>
            <a:lvl3pPr marL="1143000" indent="-228600" eaLnBrk="0" hangingPunct="0">
              <a:defRPr sz="1300">
                <a:solidFill>
                  <a:schemeClr val="tx1"/>
                </a:solidFill>
                <a:latin typeface="Arial" pitchFamily="34" charset="0"/>
              </a:defRPr>
            </a:lvl3pPr>
            <a:lvl4pPr marL="1600200" indent="-228600" eaLnBrk="0" hangingPunct="0">
              <a:defRPr sz="1300">
                <a:solidFill>
                  <a:schemeClr val="tx1"/>
                </a:solidFill>
                <a:latin typeface="Arial" pitchFamily="34" charset="0"/>
              </a:defRPr>
            </a:lvl4pPr>
            <a:lvl5pPr marL="2057400" indent="-228600" eaLnBrk="0" hangingPunct="0">
              <a:defRPr sz="1300">
                <a:solidFill>
                  <a:schemeClr val="tx1"/>
                </a:solidFill>
                <a:latin typeface="Arial" pitchFamily="34" charset="0"/>
              </a:defRPr>
            </a:lvl5pPr>
            <a:lvl6pPr marL="2514600" indent="-228600" eaLnBrk="0" fontAlgn="base" hangingPunct="0">
              <a:spcBef>
                <a:spcPct val="0"/>
              </a:spcBef>
              <a:spcAft>
                <a:spcPct val="0"/>
              </a:spcAft>
              <a:defRPr sz="1300">
                <a:solidFill>
                  <a:schemeClr val="tx1"/>
                </a:solidFill>
                <a:latin typeface="Arial" pitchFamily="34" charset="0"/>
              </a:defRPr>
            </a:lvl6pPr>
            <a:lvl7pPr marL="2971800" indent="-228600" eaLnBrk="0" fontAlgn="base" hangingPunct="0">
              <a:spcBef>
                <a:spcPct val="0"/>
              </a:spcBef>
              <a:spcAft>
                <a:spcPct val="0"/>
              </a:spcAft>
              <a:defRPr sz="1300">
                <a:solidFill>
                  <a:schemeClr val="tx1"/>
                </a:solidFill>
                <a:latin typeface="Arial" pitchFamily="34" charset="0"/>
              </a:defRPr>
            </a:lvl7pPr>
            <a:lvl8pPr marL="3429000" indent="-228600" eaLnBrk="0" fontAlgn="base" hangingPunct="0">
              <a:spcBef>
                <a:spcPct val="0"/>
              </a:spcBef>
              <a:spcAft>
                <a:spcPct val="0"/>
              </a:spcAft>
              <a:defRPr sz="1300">
                <a:solidFill>
                  <a:schemeClr val="tx1"/>
                </a:solidFill>
                <a:latin typeface="Arial" pitchFamily="34" charset="0"/>
              </a:defRPr>
            </a:lvl8pPr>
            <a:lvl9pPr marL="3886200" indent="-228600" eaLnBrk="0" fontAlgn="base" hangingPunct="0">
              <a:spcBef>
                <a:spcPct val="0"/>
              </a:spcBef>
              <a:spcAft>
                <a:spcPct val="0"/>
              </a:spcAft>
              <a:defRPr sz="1300">
                <a:solidFill>
                  <a:schemeClr val="tx1"/>
                </a:solidFill>
                <a:latin typeface="Arial" pitchFamily="34" charset="0"/>
              </a:defRPr>
            </a:lvl9pPr>
          </a:lstStyle>
          <a:p>
            <a:pPr eaLnBrk="1" hangingPunct="1"/>
            <a:r>
              <a:rPr lang="fr-FR" sz="1800" b="1" dirty="0"/>
              <a:t>Distribution of 100 first BLF574XR modules</a:t>
            </a:r>
          </a:p>
        </p:txBody>
      </p:sp>
      <p:sp>
        <p:nvSpPr>
          <p:cNvPr id="24" name="ZoneTexte 17"/>
          <p:cNvSpPr txBox="1">
            <a:spLocks noChangeArrowheads="1"/>
          </p:cNvSpPr>
          <p:nvPr/>
        </p:nvSpPr>
        <p:spPr bwMode="auto">
          <a:xfrm rot="16200000">
            <a:off x="-521998" y="2486355"/>
            <a:ext cx="1409685" cy="2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Arial" pitchFamily="34" charset="0"/>
              </a:defRPr>
            </a:lvl1pPr>
            <a:lvl2pPr marL="742950" indent="-285750" eaLnBrk="0" hangingPunct="0">
              <a:defRPr sz="1300">
                <a:solidFill>
                  <a:schemeClr val="tx1"/>
                </a:solidFill>
                <a:latin typeface="Arial" pitchFamily="34" charset="0"/>
              </a:defRPr>
            </a:lvl2pPr>
            <a:lvl3pPr marL="1143000" indent="-228600" eaLnBrk="0" hangingPunct="0">
              <a:defRPr sz="1300">
                <a:solidFill>
                  <a:schemeClr val="tx1"/>
                </a:solidFill>
                <a:latin typeface="Arial" pitchFamily="34" charset="0"/>
              </a:defRPr>
            </a:lvl3pPr>
            <a:lvl4pPr marL="1600200" indent="-228600" eaLnBrk="0" hangingPunct="0">
              <a:defRPr sz="1300">
                <a:solidFill>
                  <a:schemeClr val="tx1"/>
                </a:solidFill>
                <a:latin typeface="Arial" pitchFamily="34" charset="0"/>
              </a:defRPr>
            </a:lvl4pPr>
            <a:lvl5pPr marL="2057400" indent="-228600" eaLnBrk="0" hangingPunct="0">
              <a:defRPr sz="1300">
                <a:solidFill>
                  <a:schemeClr val="tx1"/>
                </a:solidFill>
                <a:latin typeface="Arial" pitchFamily="34" charset="0"/>
              </a:defRPr>
            </a:lvl5pPr>
            <a:lvl6pPr marL="2514600" indent="-228600" eaLnBrk="0" fontAlgn="base" hangingPunct="0">
              <a:spcBef>
                <a:spcPct val="0"/>
              </a:spcBef>
              <a:spcAft>
                <a:spcPct val="0"/>
              </a:spcAft>
              <a:defRPr sz="1300">
                <a:solidFill>
                  <a:schemeClr val="tx1"/>
                </a:solidFill>
                <a:latin typeface="Arial" pitchFamily="34" charset="0"/>
              </a:defRPr>
            </a:lvl6pPr>
            <a:lvl7pPr marL="2971800" indent="-228600" eaLnBrk="0" fontAlgn="base" hangingPunct="0">
              <a:spcBef>
                <a:spcPct val="0"/>
              </a:spcBef>
              <a:spcAft>
                <a:spcPct val="0"/>
              </a:spcAft>
              <a:defRPr sz="1300">
                <a:solidFill>
                  <a:schemeClr val="tx1"/>
                </a:solidFill>
                <a:latin typeface="Arial" pitchFamily="34" charset="0"/>
              </a:defRPr>
            </a:lvl7pPr>
            <a:lvl8pPr marL="3429000" indent="-228600" eaLnBrk="0" fontAlgn="base" hangingPunct="0">
              <a:spcBef>
                <a:spcPct val="0"/>
              </a:spcBef>
              <a:spcAft>
                <a:spcPct val="0"/>
              </a:spcAft>
              <a:defRPr sz="1300">
                <a:solidFill>
                  <a:schemeClr val="tx1"/>
                </a:solidFill>
                <a:latin typeface="Arial" pitchFamily="34" charset="0"/>
              </a:defRPr>
            </a:lvl8pPr>
            <a:lvl9pPr marL="3886200" indent="-228600" eaLnBrk="0" fontAlgn="base" hangingPunct="0">
              <a:spcBef>
                <a:spcPct val="0"/>
              </a:spcBef>
              <a:spcAft>
                <a:spcPct val="0"/>
              </a:spcAft>
              <a:defRPr sz="1300">
                <a:solidFill>
                  <a:schemeClr val="tx1"/>
                </a:solidFill>
                <a:latin typeface="Arial" pitchFamily="34" charset="0"/>
              </a:defRPr>
            </a:lvl9pPr>
          </a:lstStyle>
          <a:p>
            <a:pPr eaLnBrk="1" hangingPunct="1"/>
            <a:r>
              <a:rPr lang="fr-FR" sz="1000" b="1" dirty="0" err="1"/>
              <a:t>Number</a:t>
            </a:r>
            <a:r>
              <a:rPr lang="fr-FR" sz="1000" b="1" dirty="0"/>
              <a:t> of modules</a:t>
            </a:r>
          </a:p>
        </p:txBody>
      </p:sp>
      <p:sp>
        <p:nvSpPr>
          <p:cNvPr id="26" name="ZoneTexte 21"/>
          <p:cNvSpPr txBox="1">
            <a:spLocks noChangeArrowheads="1"/>
          </p:cNvSpPr>
          <p:nvPr/>
        </p:nvSpPr>
        <p:spPr bwMode="auto">
          <a:xfrm>
            <a:off x="2064941" y="4803409"/>
            <a:ext cx="4700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Arial" pitchFamily="34" charset="0"/>
              </a:defRPr>
            </a:lvl1pPr>
            <a:lvl2pPr marL="742950" indent="-285750" eaLnBrk="0" hangingPunct="0">
              <a:defRPr sz="1300">
                <a:solidFill>
                  <a:schemeClr val="tx1"/>
                </a:solidFill>
                <a:latin typeface="Arial" pitchFamily="34" charset="0"/>
              </a:defRPr>
            </a:lvl2pPr>
            <a:lvl3pPr marL="1143000" indent="-228600" eaLnBrk="0" hangingPunct="0">
              <a:defRPr sz="1300">
                <a:solidFill>
                  <a:schemeClr val="tx1"/>
                </a:solidFill>
                <a:latin typeface="Arial" pitchFamily="34" charset="0"/>
              </a:defRPr>
            </a:lvl3pPr>
            <a:lvl4pPr marL="1600200" indent="-228600" eaLnBrk="0" hangingPunct="0">
              <a:defRPr sz="1300">
                <a:solidFill>
                  <a:schemeClr val="tx1"/>
                </a:solidFill>
                <a:latin typeface="Arial" pitchFamily="34" charset="0"/>
              </a:defRPr>
            </a:lvl4pPr>
            <a:lvl5pPr marL="2057400" indent="-228600" eaLnBrk="0" hangingPunct="0">
              <a:defRPr sz="1300">
                <a:solidFill>
                  <a:schemeClr val="tx1"/>
                </a:solidFill>
                <a:latin typeface="Arial" pitchFamily="34" charset="0"/>
              </a:defRPr>
            </a:lvl5pPr>
            <a:lvl6pPr marL="2514600" indent="-228600" eaLnBrk="0" fontAlgn="base" hangingPunct="0">
              <a:spcBef>
                <a:spcPct val="0"/>
              </a:spcBef>
              <a:spcAft>
                <a:spcPct val="0"/>
              </a:spcAft>
              <a:defRPr sz="1300">
                <a:solidFill>
                  <a:schemeClr val="tx1"/>
                </a:solidFill>
                <a:latin typeface="Arial" pitchFamily="34" charset="0"/>
              </a:defRPr>
            </a:lvl6pPr>
            <a:lvl7pPr marL="2971800" indent="-228600" eaLnBrk="0" fontAlgn="base" hangingPunct="0">
              <a:spcBef>
                <a:spcPct val="0"/>
              </a:spcBef>
              <a:spcAft>
                <a:spcPct val="0"/>
              </a:spcAft>
              <a:defRPr sz="1300">
                <a:solidFill>
                  <a:schemeClr val="tx1"/>
                </a:solidFill>
                <a:latin typeface="Arial" pitchFamily="34" charset="0"/>
              </a:defRPr>
            </a:lvl7pPr>
            <a:lvl8pPr marL="3429000" indent="-228600" eaLnBrk="0" fontAlgn="base" hangingPunct="0">
              <a:spcBef>
                <a:spcPct val="0"/>
              </a:spcBef>
              <a:spcAft>
                <a:spcPct val="0"/>
              </a:spcAft>
              <a:defRPr sz="1300">
                <a:solidFill>
                  <a:schemeClr val="tx1"/>
                </a:solidFill>
                <a:latin typeface="Arial" pitchFamily="34" charset="0"/>
              </a:defRPr>
            </a:lvl8pPr>
            <a:lvl9pPr marL="3886200" indent="-228600" eaLnBrk="0" fontAlgn="base" hangingPunct="0">
              <a:spcBef>
                <a:spcPct val="0"/>
              </a:spcBef>
              <a:spcAft>
                <a:spcPct val="0"/>
              </a:spcAft>
              <a:defRPr sz="1300">
                <a:solidFill>
                  <a:schemeClr val="tx1"/>
                </a:solidFill>
                <a:latin typeface="Arial" pitchFamily="34" charset="0"/>
              </a:defRPr>
            </a:lvl9pPr>
          </a:lstStyle>
          <a:p>
            <a:pPr eaLnBrk="1" hangingPunct="1"/>
            <a:r>
              <a:rPr lang="fr-FR" sz="1000" b="1" dirty="0"/>
              <a:t>Gain</a:t>
            </a:r>
          </a:p>
        </p:txBody>
      </p:sp>
      <p:sp>
        <p:nvSpPr>
          <p:cNvPr id="33" name="ZoneTexte 14"/>
          <p:cNvSpPr txBox="1">
            <a:spLocks noChangeArrowheads="1"/>
          </p:cNvSpPr>
          <p:nvPr/>
        </p:nvSpPr>
        <p:spPr bwMode="auto">
          <a:xfrm>
            <a:off x="6552727" y="1859429"/>
            <a:ext cx="163827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Arial" pitchFamily="34" charset="0"/>
              </a:defRPr>
            </a:lvl1pPr>
            <a:lvl2pPr marL="742950" indent="-285750" eaLnBrk="0" hangingPunct="0">
              <a:defRPr sz="1300">
                <a:solidFill>
                  <a:schemeClr val="tx1"/>
                </a:solidFill>
                <a:latin typeface="Arial" pitchFamily="34" charset="0"/>
              </a:defRPr>
            </a:lvl2pPr>
            <a:lvl3pPr marL="1143000" indent="-228600" eaLnBrk="0" hangingPunct="0">
              <a:defRPr sz="1300">
                <a:solidFill>
                  <a:schemeClr val="tx1"/>
                </a:solidFill>
                <a:latin typeface="Arial" pitchFamily="34" charset="0"/>
              </a:defRPr>
            </a:lvl3pPr>
            <a:lvl4pPr marL="1600200" indent="-228600" eaLnBrk="0" hangingPunct="0">
              <a:defRPr sz="1300">
                <a:solidFill>
                  <a:schemeClr val="tx1"/>
                </a:solidFill>
                <a:latin typeface="Arial" pitchFamily="34" charset="0"/>
              </a:defRPr>
            </a:lvl4pPr>
            <a:lvl5pPr marL="2057400" indent="-228600" eaLnBrk="0" hangingPunct="0">
              <a:defRPr sz="1300">
                <a:solidFill>
                  <a:schemeClr val="tx1"/>
                </a:solidFill>
                <a:latin typeface="Arial" pitchFamily="34" charset="0"/>
              </a:defRPr>
            </a:lvl5pPr>
            <a:lvl6pPr marL="2514600" indent="-228600" eaLnBrk="0" fontAlgn="base" hangingPunct="0">
              <a:spcBef>
                <a:spcPct val="0"/>
              </a:spcBef>
              <a:spcAft>
                <a:spcPct val="0"/>
              </a:spcAft>
              <a:defRPr sz="1300">
                <a:solidFill>
                  <a:schemeClr val="tx1"/>
                </a:solidFill>
                <a:latin typeface="Arial" pitchFamily="34" charset="0"/>
              </a:defRPr>
            </a:lvl6pPr>
            <a:lvl7pPr marL="2971800" indent="-228600" eaLnBrk="0" fontAlgn="base" hangingPunct="0">
              <a:spcBef>
                <a:spcPct val="0"/>
              </a:spcBef>
              <a:spcAft>
                <a:spcPct val="0"/>
              </a:spcAft>
              <a:defRPr sz="1300">
                <a:solidFill>
                  <a:schemeClr val="tx1"/>
                </a:solidFill>
                <a:latin typeface="Arial" pitchFamily="34" charset="0"/>
              </a:defRPr>
            </a:lvl7pPr>
            <a:lvl8pPr marL="3429000" indent="-228600" eaLnBrk="0" fontAlgn="base" hangingPunct="0">
              <a:spcBef>
                <a:spcPct val="0"/>
              </a:spcBef>
              <a:spcAft>
                <a:spcPct val="0"/>
              </a:spcAft>
              <a:defRPr sz="1300">
                <a:solidFill>
                  <a:schemeClr val="tx1"/>
                </a:solidFill>
                <a:latin typeface="Arial" pitchFamily="34" charset="0"/>
              </a:defRPr>
            </a:lvl8pPr>
            <a:lvl9pPr marL="3886200" indent="-228600" eaLnBrk="0" fontAlgn="base" hangingPunct="0">
              <a:spcBef>
                <a:spcPct val="0"/>
              </a:spcBef>
              <a:spcAft>
                <a:spcPct val="0"/>
              </a:spcAft>
              <a:defRPr sz="1300">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300" b="1" i="0" u="none" strike="noStrike" kern="0" cap="none" spc="0" normalizeH="0" baseline="0" noProof="0" dirty="0">
                <a:ln>
                  <a:noFill/>
                </a:ln>
                <a:solidFill>
                  <a:sysClr val="windowText" lastClr="000000"/>
                </a:solidFill>
                <a:effectLst/>
                <a:uLnTx/>
                <a:uFillTx/>
                <a:latin typeface="Arial" pitchFamily="34" charset="0"/>
              </a:rPr>
              <a:t>Phase Dispersion</a:t>
            </a:r>
          </a:p>
        </p:txBody>
      </p:sp>
      <p:sp>
        <p:nvSpPr>
          <p:cNvPr id="34" name="ZoneTexte 20"/>
          <p:cNvSpPr txBox="1">
            <a:spLocks noChangeArrowheads="1"/>
          </p:cNvSpPr>
          <p:nvPr/>
        </p:nvSpPr>
        <p:spPr bwMode="auto">
          <a:xfrm rot="16200000">
            <a:off x="4651995" y="2670227"/>
            <a:ext cx="15018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Arial" pitchFamily="34" charset="0"/>
              </a:defRPr>
            </a:lvl1pPr>
            <a:lvl2pPr marL="742950" indent="-285750" eaLnBrk="0" hangingPunct="0">
              <a:defRPr sz="1300">
                <a:solidFill>
                  <a:schemeClr val="tx1"/>
                </a:solidFill>
                <a:latin typeface="Arial" pitchFamily="34" charset="0"/>
              </a:defRPr>
            </a:lvl2pPr>
            <a:lvl3pPr marL="1143000" indent="-228600" eaLnBrk="0" hangingPunct="0">
              <a:defRPr sz="1300">
                <a:solidFill>
                  <a:schemeClr val="tx1"/>
                </a:solidFill>
                <a:latin typeface="Arial" pitchFamily="34" charset="0"/>
              </a:defRPr>
            </a:lvl3pPr>
            <a:lvl4pPr marL="1600200" indent="-228600" eaLnBrk="0" hangingPunct="0">
              <a:defRPr sz="1300">
                <a:solidFill>
                  <a:schemeClr val="tx1"/>
                </a:solidFill>
                <a:latin typeface="Arial" pitchFamily="34" charset="0"/>
              </a:defRPr>
            </a:lvl4pPr>
            <a:lvl5pPr marL="2057400" indent="-228600" eaLnBrk="0" hangingPunct="0">
              <a:defRPr sz="1300">
                <a:solidFill>
                  <a:schemeClr val="tx1"/>
                </a:solidFill>
                <a:latin typeface="Arial" pitchFamily="34" charset="0"/>
              </a:defRPr>
            </a:lvl5pPr>
            <a:lvl6pPr marL="2514600" indent="-228600" eaLnBrk="0" fontAlgn="base" hangingPunct="0">
              <a:spcBef>
                <a:spcPct val="0"/>
              </a:spcBef>
              <a:spcAft>
                <a:spcPct val="0"/>
              </a:spcAft>
              <a:defRPr sz="1300">
                <a:solidFill>
                  <a:schemeClr val="tx1"/>
                </a:solidFill>
                <a:latin typeface="Arial" pitchFamily="34" charset="0"/>
              </a:defRPr>
            </a:lvl6pPr>
            <a:lvl7pPr marL="2971800" indent="-228600" eaLnBrk="0" fontAlgn="base" hangingPunct="0">
              <a:spcBef>
                <a:spcPct val="0"/>
              </a:spcBef>
              <a:spcAft>
                <a:spcPct val="0"/>
              </a:spcAft>
              <a:defRPr sz="1300">
                <a:solidFill>
                  <a:schemeClr val="tx1"/>
                </a:solidFill>
                <a:latin typeface="Arial" pitchFamily="34" charset="0"/>
              </a:defRPr>
            </a:lvl7pPr>
            <a:lvl8pPr marL="3429000" indent="-228600" eaLnBrk="0" fontAlgn="base" hangingPunct="0">
              <a:spcBef>
                <a:spcPct val="0"/>
              </a:spcBef>
              <a:spcAft>
                <a:spcPct val="0"/>
              </a:spcAft>
              <a:defRPr sz="1300">
                <a:solidFill>
                  <a:schemeClr val="tx1"/>
                </a:solidFill>
                <a:latin typeface="Arial" pitchFamily="34" charset="0"/>
              </a:defRPr>
            </a:lvl8pPr>
            <a:lvl9pPr marL="3886200" indent="-228600" eaLnBrk="0" fontAlgn="base" hangingPunct="0">
              <a:spcBef>
                <a:spcPct val="0"/>
              </a:spcBef>
              <a:spcAft>
                <a:spcPct val="0"/>
              </a:spcAft>
              <a:defRPr sz="1300">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dirty="0" err="1">
                <a:ln>
                  <a:noFill/>
                </a:ln>
                <a:solidFill>
                  <a:sysClr val="windowText" lastClr="000000"/>
                </a:solidFill>
                <a:effectLst/>
                <a:uLnTx/>
                <a:uFillTx/>
                <a:latin typeface="Arial" pitchFamily="34" charset="0"/>
              </a:rPr>
              <a:t>Number</a:t>
            </a:r>
            <a:r>
              <a:rPr kumimoji="0" lang="fr-FR" sz="1000" b="1" i="0" u="none" strike="noStrike" kern="0" cap="none" spc="0" normalizeH="0" baseline="0" noProof="0" dirty="0">
                <a:ln>
                  <a:noFill/>
                </a:ln>
                <a:solidFill>
                  <a:sysClr val="windowText" lastClr="000000"/>
                </a:solidFill>
                <a:effectLst/>
                <a:uLnTx/>
                <a:uFillTx/>
                <a:latin typeface="Arial" pitchFamily="34" charset="0"/>
              </a:rPr>
              <a:t> of modules</a:t>
            </a:r>
          </a:p>
        </p:txBody>
      </p:sp>
      <p:sp>
        <p:nvSpPr>
          <p:cNvPr id="35" name="ZoneTexte 22"/>
          <p:cNvSpPr txBox="1">
            <a:spLocks noChangeArrowheads="1"/>
          </p:cNvSpPr>
          <p:nvPr/>
        </p:nvSpPr>
        <p:spPr bwMode="auto">
          <a:xfrm>
            <a:off x="7410683" y="4888363"/>
            <a:ext cx="56157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Arial" pitchFamily="34" charset="0"/>
              </a:defRPr>
            </a:lvl1pPr>
            <a:lvl2pPr marL="742950" indent="-285750" eaLnBrk="0" hangingPunct="0">
              <a:defRPr sz="1300">
                <a:solidFill>
                  <a:schemeClr val="tx1"/>
                </a:solidFill>
                <a:latin typeface="Arial" pitchFamily="34" charset="0"/>
              </a:defRPr>
            </a:lvl2pPr>
            <a:lvl3pPr marL="1143000" indent="-228600" eaLnBrk="0" hangingPunct="0">
              <a:defRPr sz="1300">
                <a:solidFill>
                  <a:schemeClr val="tx1"/>
                </a:solidFill>
                <a:latin typeface="Arial" pitchFamily="34" charset="0"/>
              </a:defRPr>
            </a:lvl3pPr>
            <a:lvl4pPr marL="1600200" indent="-228600" eaLnBrk="0" hangingPunct="0">
              <a:defRPr sz="1300">
                <a:solidFill>
                  <a:schemeClr val="tx1"/>
                </a:solidFill>
                <a:latin typeface="Arial" pitchFamily="34" charset="0"/>
              </a:defRPr>
            </a:lvl4pPr>
            <a:lvl5pPr marL="2057400" indent="-228600" eaLnBrk="0" hangingPunct="0">
              <a:defRPr sz="1300">
                <a:solidFill>
                  <a:schemeClr val="tx1"/>
                </a:solidFill>
                <a:latin typeface="Arial" pitchFamily="34" charset="0"/>
              </a:defRPr>
            </a:lvl5pPr>
            <a:lvl6pPr marL="2514600" indent="-228600" eaLnBrk="0" fontAlgn="base" hangingPunct="0">
              <a:spcBef>
                <a:spcPct val="0"/>
              </a:spcBef>
              <a:spcAft>
                <a:spcPct val="0"/>
              </a:spcAft>
              <a:defRPr sz="1300">
                <a:solidFill>
                  <a:schemeClr val="tx1"/>
                </a:solidFill>
                <a:latin typeface="Arial" pitchFamily="34" charset="0"/>
              </a:defRPr>
            </a:lvl6pPr>
            <a:lvl7pPr marL="2971800" indent="-228600" eaLnBrk="0" fontAlgn="base" hangingPunct="0">
              <a:spcBef>
                <a:spcPct val="0"/>
              </a:spcBef>
              <a:spcAft>
                <a:spcPct val="0"/>
              </a:spcAft>
              <a:defRPr sz="1300">
                <a:solidFill>
                  <a:schemeClr val="tx1"/>
                </a:solidFill>
                <a:latin typeface="Arial" pitchFamily="34" charset="0"/>
              </a:defRPr>
            </a:lvl7pPr>
            <a:lvl8pPr marL="3429000" indent="-228600" eaLnBrk="0" fontAlgn="base" hangingPunct="0">
              <a:spcBef>
                <a:spcPct val="0"/>
              </a:spcBef>
              <a:spcAft>
                <a:spcPct val="0"/>
              </a:spcAft>
              <a:defRPr sz="1300">
                <a:solidFill>
                  <a:schemeClr val="tx1"/>
                </a:solidFill>
                <a:latin typeface="Arial" pitchFamily="34" charset="0"/>
              </a:defRPr>
            </a:lvl8pPr>
            <a:lvl9pPr marL="3886200" indent="-228600" eaLnBrk="0" fontAlgn="base" hangingPunct="0">
              <a:spcBef>
                <a:spcPct val="0"/>
              </a:spcBef>
              <a:spcAft>
                <a:spcPct val="0"/>
              </a:spcAft>
              <a:defRPr sz="1300">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dirty="0">
                <a:ln>
                  <a:noFill/>
                </a:ln>
                <a:solidFill>
                  <a:sysClr val="windowText" lastClr="000000"/>
                </a:solidFill>
                <a:effectLst/>
                <a:uLnTx/>
                <a:uFillTx/>
                <a:latin typeface="Arial" pitchFamily="34" charset="0"/>
              </a:rPr>
              <a:t>Phase</a:t>
            </a:r>
          </a:p>
        </p:txBody>
      </p:sp>
      <p:graphicFrame>
        <p:nvGraphicFramePr>
          <p:cNvPr id="36" name="Graphique 35"/>
          <p:cNvGraphicFramePr>
            <a:graphicFrameLocks/>
          </p:cNvGraphicFramePr>
          <p:nvPr>
            <p:extLst>
              <p:ext uri="{D42A27DB-BD31-4B8C-83A1-F6EECF244321}">
                <p14:modId xmlns:p14="http://schemas.microsoft.com/office/powerpoint/2010/main" val="3202644070"/>
              </p:ext>
            </p:extLst>
          </p:nvPr>
        </p:nvGraphicFramePr>
        <p:xfrm>
          <a:off x="5112568" y="1436706"/>
          <a:ext cx="5097016" cy="386450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0889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1352603" y="117816"/>
            <a:ext cx="6912768" cy="52920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5769" tIns="47884" rIns="95769" bIns="47884"/>
          <a:lstStyle/>
          <a:p>
            <a:pPr algn="ctr" defTabSz="957263" eaLnBrk="0" hangingPunct="0">
              <a:buFont typeface="Monotype Sorts" pitchFamily="2" charset="2"/>
              <a:buNone/>
            </a:pPr>
            <a:r>
              <a:rPr lang="fr-FR" sz="2600" dirty="0" smtClean="0">
                <a:solidFill>
                  <a:srgbClr val="C00000"/>
                </a:solidFill>
                <a:latin typeface="Arial Black" pitchFamily="34" charset="0"/>
              </a:rPr>
              <a:t>S</a:t>
            </a:r>
            <a:r>
              <a:rPr lang="fr-FR" sz="2100" dirty="0">
                <a:solidFill>
                  <a:srgbClr val="C00000"/>
                </a:solidFill>
                <a:latin typeface="Arial Black" pitchFamily="34" charset="0"/>
              </a:rPr>
              <a:t>OLEIL</a:t>
            </a:r>
            <a:r>
              <a:rPr lang="fr-FR" sz="2100" dirty="0" smtClean="0">
                <a:solidFill>
                  <a:srgbClr val="C00000"/>
                </a:solidFill>
                <a:latin typeface="Arial Black" pitchFamily="34" charset="0"/>
              </a:rPr>
              <a:t> </a:t>
            </a:r>
            <a:r>
              <a:rPr lang="fr-FR" sz="2600" dirty="0">
                <a:solidFill>
                  <a:srgbClr val="C00000"/>
                </a:solidFill>
                <a:latin typeface="Arial Black" pitchFamily="34" charset="0"/>
              </a:rPr>
              <a:t>352 MHz</a:t>
            </a:r>
            <a:r>
              <a:rPr lang="fr-FR" sz="2100" dirty="0">
                <a:solidFill>
                  <a:srgbClr val="C00000"/>
                </a:solidFill>
                <a:latin typeface="Arial Black" pitchFamily="34" charset="0"/>
              </a:rPr>
              <a:t> </a:t>
            </a:r>
            <a:r>
              <a:rPr lang="fr-FR" sz="2600" dirty="0">
                <a:solidFill>
                  <a:srgbClr val="C00000"/>
                </a:solidFill>
                <a:latin typeface="Arial Black" pitchFamily="34" charset="0"/>
              </a:rPr>
              <a:t>SSA</a:t>
            </a:r>
            <a:r>
              <a:rPr lang="fr-FR" sz="2100" dirty="0">
                <a:solidFill>
                  <a:srgbClr val="C00000"/>
                </a:solidFill>
                <a:latin typeface="Arial Black" pitchFamily="34" charset="0"/>
              </a:rPr>
              <a:t> </a:t>
            </a:r>
            <a:r>
              <a:rPr lang="fr-FR" sz="2600" dirty="0">
                <a:solidFill>
                  <a:srgbClr val="C00000"/>
                </a:solidFill>
                <a:latin typeface="Arial Black" pitchFamily="34" charset="0"/>
              </a:rPr>
              <a:t>S</a:t>
            </a:r>
            <a:r>
              <a:rPr lang="fr-FR" sz="2100" dirty="0">
                <a:solidFill>
                  <a:srgbClr val="C00000"/>
                </a:solidFill>
                <a:latin typeface="Arial Black" pitchFamily="34" charset="0"/>
              </a:rPr>
              <a:t>TATE </a:t>
            </a:r>
            <a:r>
              <a:rPr lang="fr-FR" sz="2600" dirty="0">
                <a:solidFill>
                  <a:srgbClr val="C00000"/>
                </a:solidFill>
                <a:latin typeface="Arial Black" pitchFamily="34" charset="0"/>
              </a:rPr>
              <a:t>O</a:t>
            </a:r>
            <a:r>
              <a:rPr lang="fr-FR" sz="2100" dirty="0">
                <a:solidFill>
                  <a:srgbClr val="C00000"/>
                </a:solidFill>
                <a:latin typeface="Arial Black" pitchFamily="34" charset="0"/>
              </a:rPr>
              <a:t>F </a:t>
            </a:r>
            <a:r>
              <a:rPr lang="fr-FR" sz="2600" dirty="0">
                <a:solidFill>
                  <a:srgbClr val="C00000"/>
                </a:solidFill>
                <a:latin typeface="Arial Black" pitchFamily="34" charset="0"/>
              </a:rPr>
              <a:t>T</a:t>
            </a:r>
            <a:r>
              <a:rPr lang="fr-FR" sz="2100" dirty="0">
                <a:solidFill>
                  <a:srgbClr val="C00000"/>
                </a:solidFill>
                <a:latin typeface="Arial Black" pitchFamily="34" charset="0"/>
              </a:rPr>
              <a:t>HE </a:t>
            </a:r>
            <a:r>
              <a:rPr lang="fr-FR" sz="2600" dirty="0">
                <a:solidFill>
                  <a:srgbClr val="C00000"/>
                </a:solidFill>
                <a:latin typeface="Arial Black" pitchFamily="34" charset="0"/>
              </a:rPr>
              <a:t>A</a:t>
            </a:r>
            <a:r>
              <a:rPr lang="fr-FR" sz="2100" dirty="0">
                <a:solidFill>
                  <a:srgbClr val="C00000"/>
                </a:solidFill>
                <a:latin typeface="Arial Black" pitchFamily="34" charset="0"/>
              </a:rPr>
              <a:t>RT</a:t>
            </a:r>
          </a:p>
        </p:txBody>
      </p:sp>
      <p:sp>
        <p:nvSpPr>
          <p:cNvPr id="8" name="Espace réservé du numéro de diapositive 7"/>
          <p:cNvSpPr>
            <a:spLocks noGrp="1"/>
          </p:cNvSpPr>
          <p:nvPr>
            <p:ph type="sldNum" sz="quarter" idx="12"/>
          </p:nvPr>
        </p:nvSpPr>
        <p:spPr/>
        <p:txBody>
          <a:bodyPr/>
          <a:lstStyle/>
          <a:p>
            <a:fld id="{8DB15611-3EB5-4A9B-9A04-D08D95F5E4BF}" type="slidenum">
              <a:rPr lang="fr-FR" smtClean="0"/>
              <a:pPr/>
              <a:t>21</a:t>
            </a:fld>
            <a:endParaRPr lang="fr-FR" dirty="0"/>
          </a:p>
        </p:txBody>
      </p:sp>
      <p:sp>
        <p:nvSpPr>
          <p:cNvPr id="6" name="Text Box 1027"/>
          <p:cNvSpPr txBox="1">
            <a:spLocks noChangeArrowheads="1"/>
          </p:cNvSpPr>
          <p:nvPr/>
        </p:nvSpPr>
        <p:spPr bwMode="auto">
          <a:xfrm>
            <a:off x="404978" y="1265757"/>
            <a:ext cx="8940510" cy="4611519"/>
          </a:xfrm>
          <a:prstGeom prst="rect">
            <a:avLst/>
          </a:prstGeom>
          <a:noFill/>
          <a:ln w="9525">
            <a:noFill/>
            <a:miter lim="800000"/>
            <a:headEnd/>
            <a:tailEnd/>
          </a:ln>
          <a:effectLst/>
        </p:spPr>
        <p:txBody>
          <a:bodyPr wrap="square">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spcBef>
                <a:spcPct val="10000"/>
              </a:spcBef>
              <a:defRPr/>
            </a:pPr>
            <a:r>
              <a:rPr lang="en-US" sz="1800" b="0" dirty="0" smtClean="0">
                <a:solidFill>
                  <a:srgbClr val="000000"/>
                </a:solidFill>
                <a:effectLst>
                  <a:outerShdw blurRad="38100" dist="38100" dir="2700000" algn="tl">
                    <a:srgbClr val="000000">
                      <a:alpha val="43137"/>
                    </a:srgbClr>
                  </a:outerShdw>
                </a:effectLst>
                <a:latin typeface="Helvetica" pitchFamily="34" charset="0"/>
                <a:cs typeface="Helvetica" pitchFamily="34" charset="0"/>
              </a:rPr>
              <a:t>     6</a:t>
            </a:r>
            <a:r>
              <a:rPr lang="en-US" sz="1800" b="0" baseline="30000" dirty="0" smtClean="0">
                <a:solidFill>
                  <a:srgbClr val="000000"/>
                </a:solidFill>
                <a:effectLst>
                  <a:outerShdw blurRad="38100" dist="38100" dir="2700000" algn="tl">
                    <a:srgbClr val="000000">
                      <a:alpha val="43137"/>
                    </a:srgbClr>
                  </a:outerShdw>
                </a:effectLst>
                <a:latin typeface="Helvetica" pitchFamily="34" charset="0"/>
                <a:cs typeface="Helvetica" pitchFamily="34" charset="0"/>
              </a:rPr>
              <a:t>th</a:t>
            </a:r>
            <a:r>
              <a:rPr lang="en-US" sz="1800" b="0" dirty="0" smtClean="0">
                <a:solidFill>
                  <a:srgbClr val="000000"/>
                </a:solidFill>
                <a:effectLst>
                  <a:outerShdw blurRad="38100" dist="38100" dir="2700000" algn="tl">
                    <a:srgbClr val="000000">
                      <a:alpha val="43137"/>
                    </a:srgbClr>
                  </a:outerShdw>
                </a:effectLst>
                <a:latin typeface="Helvetica" pitchFamily="34" charset="0"/>
                <a:cs typeface="Helvetica" pitchFamily="34" charset="0"/>
              </a:rPr>
              <a:t> generation transistors (</a:t>
            </a:r>
            <a:r>
              <a:rPr lang="en-US" sz="1800" b="0" dirty="0" err="1" smtClean="0">
                <a:solidFill>
                  <a:srgbClr val="000000"/>
                </a:solidFill>
                <a:effectLst>
                  <a:outerShdw blurRad="38100" dist="38100" dir="2700000" algn="tl">
                    <a:srgbClr val="000000">
                      <a:alpha val="43137"/>
                    </a:srgbClr>
                  </a:outerShdw>
                </a:effectLst>
                <a:latin typeface="Helvetica" pitchFamily="34" charset="0"/>
                <a:cs typeface="Helvetica" pitchFamily="34" charset="0"/>
              </a:rPr>
              <a:t>V</a:t>
            </a:r>
            <a:r>
              <a:rPr lang="en-US" sz="1800" b="0" baseline="-25000" dirty="0" err="1" smtClean="0">
                <a:solidFill>
                  <a:srgbClr val="000000"/>
                </a:solidFill>
                <a:effectLst>
                  <a:outerShdw blurRad="38100" dist="38100" dir="2700000" algn="tl">
                    <a:srgbClr val="000000">
                      <a:alpha val="43137"/>
                    </a:srgbClr>
                  </a:outerShdw>
                </a:effectLst>
                <a:latin typeface="Helvetica" pitchFamily="34" charset="0"/>
                <a:cs typeface="Helvetica" pitchFamily="34" charset="0"/>
              </a:rPr>
              <a:t>dc</a:t>
            </a:r>
            <a:r>
              <a:rPr lang="en-US" sz="1800" b="0" dirty="0" smtClean="0">
                <a:solidFill>
                  <a:srgbClr val="000000"/>
                </a:solidFill>
                <a:effectLst>
                  <a:outerShdw blurRad="38100" dist="38100" dir="2700000" algn="tl">
                    <a:srgbClr val="000000">
                      <a:alpha val="43137"/>
                    </a:srgbClr>
                  </a:outerShdw>
                </a:effectLst>
                <a:latin typeface="Helvetica" pitchFamily="34" charset="0"/>
                <a:cs typeface="Helvetica" pitchFamily="34" charset="0"/>
              </a:rPr>
              <a:t> = 50 V) + SOLEIL expertise </a:t>
            </a:r>
            <a:r>
              <a:rPr lang="en-US" sz="1800" b="0" dirty="0" smtClean="0">
                <a:solidFill>
                  <a:srgbClr val="000000"/>
                </a:solidFill>
                <a:effectLst>
                  <a:outerShdw blurRad="38100" dist="38100" dir="2700000" algn="tl">
                    <a:srgbClr val="000000">
                      <a:alpha val="43137"/>
                    </a:srgbClr>
                  </a:outerShdw>
                </a:effectLst>
                <a:latin typeface="Helvetica" pitchFamily="34" charset="0"/>
                <a:cs typeface="Helvetica" pitchFamily="34" charset="0"/>
                <a:sym typeface="Wingdings" pitchFamily="2" charset="2"/>
              </a:rPr>
              <a:t> fast progress</a:t>
            </a:r>
          </a:p>
          <a:p>
            <a:pPr eaLnBrk="1" hangingPunct="1">
              <a:defRPr/>
            </a:pPr>
            <a:r>
              <a:rPr lang="en-US" sz="1800" b="0" dirty="0" smtClean="0">
                <a:solidFill>
                  <a:srgbClr val="000000"/>
                </a:solidFill>
                <a:effectLst>
                  <a:outerShdw blurRad="38100" dist="38100" dir="2700000" algn="tl">
                    <a:srgbClr val="000000">
                      <a:alpha val="43137"/>
                    </a:srgbClr>
                  </a:outerShdw>
                </a:effectLst>
                <a:latin typeface="Helvetica" pitchFamily="34" charset="0"/>
                <a:cs typeface="Helvetica" pitchFamily="34" charset="0"/>
                <a:sym typeface="Wingdings" pitchFamily="2" charset="2"/>
              </a:rPr>
              <a:t>                       At</a:t>
            </a:r>
            <a:r>
              <a:rPr lang="en-US" sz="1800" b="0" dirty="0" smtClean="0">
                <a:solidFill>
                  <a:srgbClr val="000000"/>
                </a:solidFill>
                <a:effectLst>
                  <a:outerShdw blurRad="38100" dist="38100" dir="2700000" algn="tl">
                    <a:srgbClr val="000000">
                      <a:alpha val="43137"/>
                    </a:srgbClr>
                  </a:outerShdw>
                </a:effectLst>
                <a:latin typeface="Helvetica" pitchFamily="34" charset="0"/>
                <a:cs typeface="Helvetica" pitchFamily="34" charset="0"/>
              </a:rPr>
              <a:t> </a:t>
            </a:r>
            <a:r>
              <a:rPr lang="en-US" sz="1800" b="0" dirty="0">
                <a:solidFill>
                  <a:srgbClr val="000000"/>
                </a:solidFill>
                <a:effectLst>
                  <a:outerShdw blurRad="38100" dist="38100" dir="2700000" algn="tl">
                    <a:srgbClr val="000000">
                      <a:alpha val="43137"/>
                    </a:srgbClr>
                  </a:outerShdw>
                </a:effectLst>
                <a:latin typeface="Helvetica" pitchFamily="34" charset="0"/>
                <a:cs typeface="Helvetica" pitchFamily="34" charset="0"/>
              </a:rPr>
              <a:t>352 </a:t>
            </a:r>
            <a:r>
              <a:rPr lang="en-US" sz="1800" b="0" dirty="0" smtClean="0">
                <a:solidFill>
                  <a:srgbClr val="000000"/>
                </a:solidFill>
                <a:effectLst>
                  <a:outerShdw blurRad="38100" dist="38100" dir="2700000" algn="tl">
                    <a:srgbClr val="000000">
                      <a:alpha val="43137"/>
                    </a:srgbClr>
                  </a:outerShdw>
                </a:effectLst>
                <a:latin typeface="Helvetica" pitchFamily="34" charset="0"/>
                <a:cs typeface="Helvetica" pitchFamily="34" charset="0"/>
              </a:rPr>
              <a:t>MHz,  </a:t>
            </a:r>
            <a:r>
              <a:rPr lang="en-US" sz="1800" b="0" dirty="0" err="1" smtClean="0">
                <a:solidFill>
                  <a:srgbClr val="000000"/>
                </a:solidFill>
                <a:effectLst>
                  <a:outerShdw blurRad="38100" dist="38100" dir="2700000" algn="tl">
                    <a:srgbClr val="000000">
                      <a:alpha val="43137"/>
                    </a:srgbClr>
                  </a:outerShdw>
                </a:effectLst>
                <a:latin typeface="Helvetica" pitchFamily="34" charset="0"/>
                <a:cs typeface="Helvetica" pitchFamily="34" charset="0"/>
              </a:rPr>
              <a:t>P</a:t>
            </a:r>
            <a:r>
              <a:rPr lang="en-US" sz="1800" b="0" baseline="-25000" dirty="0" err="1" smtClean="0">
                <a:solidFill>
                  <a:srgbClr val="000000"/>
                </a:solidFill>
                <a:effectLst>
                  <a:outerShdw blurRad="38100" dist="38100" dir="2700000" algn="tl">
                    <a:srgbClr val="000000">
                      <a:alpha val="43137"/>
                    </a:srgbClr>
                  </a:outerShdw>
                </a:effectLst>
                <a:latin typeface="Helvetica" pitchFamily="34" charset="0"/>
                <a:cs typeface="Helvetica" pitchFamily="34" charset="0"/>
              </a:rPr>
              <a:t>mod</a:t>
            </a:r>
            <a:r>
              <a:rPr lang="en-US" sz="1800" b="0" dirty="0" smtClean="0">
                <a:solidFill>
                  <a:srgbClr val="000000"/>
                </a:solidFill>
                <a:effectLst>
                  <a:outerShdw blurRad="38100" dist="38100" dir="2700000" algn="tl">
                    <a:srgbClr val="000000">
                      <a:alpha val="43137"/>
                    </a:srgbClr>
                  </a:outerShdw>
                </a:effectLst>
                <a:latin typeface="Helvetica" pitchFamily="34" charset="0"/>
                <a:cs typeface="Helvetica" pitchFamily="34" charset="0"/>
              </a:rPr>
              <a:t> ~ 700 W, G  </a:t>
            </a:r>
            <a:r>
              <a:rPr lang="fr-FR" sz="1800" b="0" dirty="0" smtClean="0">
                <a:solidFill>
                  <a:srgbClr val="000000"/>
                </a:solidFill>
                <a:effectLst>
                  <a:outerShdw blurRad="38100" dist="38100" dir="2700000" algn="tl">
                    <a:srgbClr val="000000">
                      <a:alpha val="43137"/>
                    </a:srgbClr>
                  </a:outerShdw>
                </a:effectLst>
                <a:latin typeface="Helvetica" pitchFamily="34" charset="0"/>
                <a:cs typeface="Helvetica" pitchFamily="34" charset="0"/>
              </a:rPr>
              <a:t>&gt;</a:t>
            </a:r>
            <a:r>
              <a:rPr lang="en-US" sz="1800" b="0" dirty="0" smtClean="0">
                <a:solidFill>
                  <a:srgbClr val="000000"/>
                </a:solidFill>
                <a:effectLst>
                  <a:outerShdw blurRad="38100" dist="38100" dir="2700000" algn="tl">
                    <a:srgbClr val="000000">
                      <a:alpha val="43137"/>
                    </a:srgbClr>
                  </a:outerShdw>
                </a:effectLst>
                <a:latin typeface="Helvetica" pitchFamily="34" charset="0"/>
                <a:cs typeface="Helvetica" pitchFamily="34" charset="0"/>
              </a:rPr>
              <a:t> 20 dB, </a:t>
            </a:r>
            <a:r>
              <a:rPr lang="en-US" sz="1800" b="0" dirty="0" smtClean="0">
                <a:solidFill>
                  <a:srgbClr val="000000"/>
                </a:solidFill>
                <a:effectLst>
                  <a:outerShdw blurRad="38100" dist="38100" dir="2700000" algn="tl">
                    <a:srgbClr val="000000">
                      <a:alpha val="43137"/>
                    </a:srgbClr>
                  </a:outerShdw>
                </a:effectLst>
                <a:latin typeface="Helvetica" pitchFamily="34" charset="0"/>
                <a:cs typeface="Helvetica" pitchFamily="34" charset="0"/>
                <a:sym typeface="Symbol" pitchFamily="18" charset="2"/>
              </a:rPr>
              <a:t></a:t>
            </a:r>
            <a:r>
              <a:rPr lang="en-US" sz="1800" b="0" dirty="0" smtClean="0">
                <a:solidFill>
                  <a:srgbClr val="000000"/>
                </a:solidFill>
                <a:effectLst>
                  <a:outerShdw blurRad="38100" dist="38100" dir="2700000" algn="tl">
                    <a:srgbClr val="000000">
                      <a:alpha val="43137"/>
                    </a:srgbClr>
                  </a:outerShdw>
                </a:effectLst>
                <a:latin typeface="Helvetica" pitchFamily="34" charset="0"/>
                <a:cs typeface="Helvetica" pitchFamily="34" charset="0"/>
              </a:rPr>
              <a:t>  &gt; 70%</a:t>
            </a:r>
          </a:p>
          <a:p>
            <a:pPr eaLnBrk="1" hangingPunct="1">
              <a:spcBef>
                <a:spcPts val="400"/>
              </a:spcBef>
              <a:defRPr/>
            </a:pPr>
            <a:r>
              <a:rPr lang="en-US" sz="1800" b="0" dirty="0" smtClean="0">
                <a:solidFill>
                  <a:srgbClr val="FF6600"/>
                </a:solidFill>
                <a:effectLst>
                  <a:outerShdw blurRad="38100" dist="38100" dir="2700000" algn="tl">
                    <a:srgbClr val="000000">
                      <a:alpha val="43137"/>
                    </a:srgbClr>
                  </a:outerShdw>
                </a:effectLst>
                <a:latin typeface="Helvetica" pitchFamily="34" charset="0"/>
                <a:cs typeface="Helvetica" pitchFamily="34" charset="0"/>
                <a:sym typeface="Wingdings" pitchFamily="2" charset="2"/>
              </a:rPr>
              <a:t>[ </a:t>
            </a:r>
            <a:r>
              <a:rPr lang="en-US" sz="1800" b="0" dirty="0" smtClean="0">
                <a:solidFill>
                  <a:srgbClr val="FF6600"/>
                </a:solidFill>
                <a:effectLst>
                  <a:outerShdw blurRad="38100" dist="38100" dir="2700000" algn="tl">
                    <a:srgbClr val="000000">
                      <a:alpha val="43137"/>
                    </a:srgbClr>
                  </a:outerShdw>
                </a:effectLst>
                <a:latin typeface="Helvetica" pitchFamily="34" charset="0"/>
                <a:cs typeface="Helvetica" pitchFamily="34" charset="0"/>
              </a:rPr>
              <a:t>Current LR301 mod. (</a:t>
            </a:r>
            <a:r>
              <a:rPr lang="en-US" sz="1800" b="0" dirty="0" err="1" smtClean="0">
                <a:solidFill>
                  <a:srgbClr val="FF6600"/>
                </a:solidFill>
                <a:effectLst>
                  <a:outerShdw blurRad="38100" dist="38100" dir="2700000" algn="tl">
                    <a:srgbClr val="000000">
                      <a:alpha val="43137"/>
                    </a:srgbClr>
                  </a:outerShdw>
                </a:effectLst>
                <a:latin typeface="Helvetica" pitchFamily="34" charset="0"/>
                <a:cs typeface="Helvetica" pitchFamily="34" charset="0"/>
              </a:rPr>
              <a:t>V</a:t>
            </a:r>
            <a:r>
              <a:rPr lang="en-US" sz="1800" b="0" baseline="-25000" dirty="0" err="1" smtClean="0">
                <a:solidFill>
                  <a:srgbClr val="FF6600"/>
                </a:solidFill>
                <a:effectLst>
                  <a:outerShdw blurRad="38100" dist="38100" dir="2700000" algn="tl">
                    <a:srgbClr val="000000">
                      <a:alpha val="43137"/>
                    </a:srgbClr>
                  </a:outerShdw>
                </a:effectLst>
                <a:latin typeface="Helvetica" pitchFamily="34" charset="0"/>
                <a:cs typeface="Helvetica" pitchFamily="34" charset="0"/>
              </a:rPr>
              <a:t>dc</a:t>
            </a:r>
            <a:r>
              <a:rPr lang="en-US" sz="1800" b="0" dirty="0" smtClean="0">
                <a:solidFill>
                  <a:srgbClr val="FF6600"/>
                </a:solidFill>
                <a:effectLst>
                  <a:outerShdw blurRad="38100" dist="38100" dir="2700000" algn="tl">
                    <a:srgbClr val="000000">
                      <a:alpha val="43137"/>
                    </a:srgbClr>
                  </a:outerShdw>
                </a:effectLst>
                <a:latin typeface="Helvetica" pitchFamily="34" charset="0"/>
                <a:cs typeface="Helvetica" pitchFamily="34" charset="0"/>
              </a:rPr>
              <a:t> = 28 V) : P = 315 W, G = 13 dB, </a:t>
            </a:r>
            <a:r>
              <a:rPr lang="en-US" sz="1800" b="0" dirty="0" smtClean="0">
                <a:solidFill>
                  <a:srgbClr val="FF6600"/>
                </a:solidFill>
                <a:effectLst>
                  <a:outerShdw blurRad="38100" dist="38100" dir="2700000" algn="tl">
                    <a:srgbClr val="000000">
                      <a:alpha val="43137"/>
                    </a:srgbClr>
                  </a:outerShdw>
                </a:effectLst>
                <a:latin typeface="Helvetica" pitchFamily="34" charset="0"/>
                <a:cs typeface="Helvetica" pitchFamily="34" charset="0"/>
                <a:sym typeface="Symbol" pitchFamily="18" charset="2"/>
              </a:rPr>
              <a:t></a:t>
            </a:r>
            <a:r>
              <a:rPr lang="en-US" sz="1800" b="0" dirty="0" smtClean="0">
                <a:solidFill>
                  <a:srgbClr val="FF6600"/>
                </a:solidFill>
                <a:effectLst>
                  <a:outerShdw blurRad="38100" dist="38100" dir="2700000" algn="tl">
                    <a:srgbClr val="000000">
                      <a:alpha val="43137"/>
                    </a:srgbClr>
                  </a:outerShdw>
                </a:effectLst>
                <a:latin typeface="Helvetica" pitchFamily="34" charset="0"/>
                <a:cs typeface="Helvetica" pitchFamily="34" charset="0"/>
              </a:rPr>
              <a:t> = 62</a:t>
            </a:r>
            <a:r>
              <a:rPr lang="en-US" sz="1800" b="0" dirty="0" smtClean="0">
                <a:solidFill>
                  <a:srgbClr val="FF6600"/>
                </a:solidFill>
                <a:effectLst>
                  <a:outerShdw blurRad="38100" dist="38100" dir="2700000" algn="tl">
                    <a:srgbClr val="000000">
                      <a:alpha val="43137"/>
                    </a:srgbClr>
                  </a:outerShdw>
                </a:effectLst>
                <a:latin typeface="Helvetica" pitchFamily="34" charset="0"/>
                <a:cs typeface="Helvetica" pitchFamily="34" charset="0"/>
                <a:sym typeface="Wingdings" pitchFamily="2" charset="2"/>
              </a:rPr>
              <a:t> % @ 352 MHz ]</a:t>
            </a:r>
          </a:p>
          <a:p>
            <a:pPr eaLnBrk="1" hangingPunct="1">
              <a:spcBef>
                <a:spcPts val="400"/>
              </a:spcBef>
              <a:defRPr/>
            </a:pPr>
            <a:r>
              <a:rPr lang="en-US" sz="1800" b="0" dirty="0" smtClean="0">
                <a:solidFill>
                  <a:srgbClr val="00B050"/>
                </a:solidFill>
                <a:effectLst>
                  <a:outerShdw blurRad="38100" dist="38100" dir="2700000" algn="tl">
                    <a:srgbClr val="000000">
                      <a:alpha val="43137"/>
                    </a:srgbClr>
                  </a:outerShdw>
                </a:effectLst>
                <a:latin typeface="Helvetica" pitchFamily="34" charset="0"/>
                <a:cs typeface="Helvetica" pitchFamily="34" charset="0"/>
                <a:sym typeface="Wingdings" pitchFamily="2" charset="2"/>
              </a:rPr>
              <a:t>      Huge improvement : </a:t>
            </a:r>
            <a:r>
              <a:rPr lang="en-US" sz="1800" b="0" dirty="0" err="1" smtClean="0">
                <a:solidFill>
                  <a:srgbClr val="00B050"/>
                </a:solidFill>
                <a:effectLst>
                  <a:outerShdw blurRad="38100" dist="38100" dir="2700000" algn="tl">
                    <a:srgbClr val="000000">
                      <a:alpha val="43137"/>
                    </a:srgbClr>
                  </a:outerShdw>
                </a:effectLst>
                <a:latin typeface="Helvetica" pitchFamily="34" charset="0"/>
                <a:cs typeface="Helvetica" pitchFamily="34" charset="0"/>
                <a:sym typeface="Wingdings" pitchFamily="2" charset="2"/>
              </a:rPr>
              <a:t>P</a:t>
            </a:r>
            <a:r>
              <a:rPr lang="en-US" sz="1800" b="0" baseline="-25000" dirty="0" err="1" smtClean="0">
                <a:solidFill>
                  <a:srgbClr val="00B050"/>
                </a:solidFill>
                <a:effectLst>
                  <a:outerShdw blurRad="38100" dist="38100" dir="2700000" algn="tl">
                    <a:srgbClr val="000000">
                      <a:alpha val="43137"/>
                    </a:srgbClr>
                  </a:outerShdw>
                </a:effectLst>
                <a:latin typeface="Helvetica" pitchFamily="34" charset="0"/>
                <a:cs typeface="Helvetica" pitchFamily="34" charset="0"/>
                <a:sym typeface="Wingdings" pitchFamily="2" charset="2"/>
              </a:rPr>
              <a:t>mod</a:t>
            </a:r>
            <a:r>
              <a:rPr lang="en-US" sz="1800" b="0" dirty="0" smtClean="0">
                <a:solidFill>
                  <a:srgbClr val="00B050"/>
                </a:solidFill>
                <a:effectLst>
                  <a:outerShdw blurRad="38100" dist="38100" dir="2700000" algn="tl">
                    <a:srgbClr val="000000">
                      <a:alpha val="43137"/>
                    </a:srgbClr>
                  </a:outerShdw>
                </a:effectLst>
                <a:latin typeface="Helvetica" pitchFamily="34" charset="0"/>
                <a:cs typeface="Helvetica" pitchFamily="34" charset="0"/>
                <a:sym typeface="Wingdings" pitchFamily="2" charset="2"/>
              </a:rPr>
              <a:t>  x 2.2 , better performance (G , </a:t>
            </a:r>
            <a:r>
              <a:rPr lang="en-US" sz="1800" b="0" dirty="0" smtClean="0">
                <a:solidFill>
                  <a:srgbClr val="00B050"/>
                </a:solidFill>
                <a:effectLst>
                  <a:outerShdw blurRad="38100" dist="38100" dir="2700000" algn="tl">
                    <a:srgbClr val="000000">
                      <a:alpha val="43137"/>
                    </a:srgbClr>
                  </a:outerShdw>
                </a:effectLst>
                <a:latin typeface="Helvetica" pitchFamily="34" charset="0"/>
                <a:cs typeface="Helvetica" pitchFamily="34" charset="0"/>
                <a:sym typeface="Symbol" pitchFamily="18" charset="2"/>
              </a:rPr>
              <a:t></a:t>
            </a:r>
            <a:r>
              <a:rPr lang="en-US" sz="1800" b="0" dirty="0" smtClean="0">
                <a:solidFill>
                  <a:srgbClr val="00B050"/>
                </a:solidFill>
                <a:effectLst>
                  <a:outerShdw blurRad="38100" dist="38100" dir="2700000" algn="tl">
                    <a:srgbClr val="000000">
                      <a:alpha val="43137"/>
                    </a:srgbClr>
                  </a:outerShdw>
                </a:effectLst>
                <a:latin typeface="Helvetica" pitchFamily="34" charset="0"/>
                <a:cs typeface="Helvetica" pitchFamily="34" charset="0"/>
              </a:rPr>
              <a:t> , linearity</a:t>
            </a:r>
            <a:r>
              <a:rPr lang="en-US" sz="1800" b="0" dirty="0" smtClean="0">
                <a:solidFill>
                  <a:srgbClr val="00B050"/>
                </a:solidFill>
                <a:effectLst>
                  <a:outerShdw blurRad="38100" dist="38100" dir="2700000" algn="tl">
                    <a:srgbClr val="000000">
                      <a:alpha val="43137"/>
                    </a:srgbClr>
                  </a:outerShdw>
                </a:effectLst>
                <a:latin typeface="Helvetica" pitchFamily="34" charset="0"/>
                <a:cs typeface="Helvetica" pitchFamily="34" charset="0"/>
                <a:sym typeface="Wingdings" pitchFamily="2" charset="2"/>
              </a:rPr>
              <a:t>) </a:t>
            </a:r>
          </a:p>
          <a:p>
            <a:pPr eaLnBrk="1" hangingPunct="1">
              <a:spcBef>
                <a:spcPts val="0"/>
              </a:spcBef>
              <a:defRPr/>
            </a:pPr>
            <a:r>
              <a:rPr lang="en-US" sz="1800" b="0" dirty="0" smtClean="0">
                <a:solidFill>
                  <a:srgbClr val="00B050"/>
                </a:solidFill>
                <a:effectLst>
                  <a:outerShdw blurRad="38100" dist="38100" dir="2700000" algn="tl">
                    <a:srgbClr val="000000">
                      <a:alpha val="43137"/>
                    </a:srgbClr>
                  </a:outerShdw>
                </a:effectLst>
                <a:latin typeface="Helvetica" pitchFamily="34" charset="0"/>
                <a:cs typeface="Helvetica" pitchFamily="34" charset="0"/>
                <a:sym typeface="Wingdings" pitchFamily="2" charset="2"/>
              </a:rPr>
              <a:t>           &amp; thermal stress strongly reduced (</a:t>
            </a:r>
            <a:r>
              <a:rPr lang="el-GR" sz="1800" b="0" dirty="0" smtClean="0">
                <a:solidFill>
                  <a:srgbClr val="00B050"/>
                </a:solidFill>
                <a:effectLst>
                  <a:outerShdw blurRad="38100" dist="38100" dir="2700000" algn="tl">
                    <a:srgbClr val="000000">
                      <a:alpha val="43137"/>
                    </a:srgbClr>
                  </a:outerShdw>
                </a:effectLst>
                <a:latin typeface="Helvetica" pitchFamily="34" charset="0"/>
                <a:cs typeface="Helvetica" pitchFamily="34" charset="0"/>
                <a:sym typeface="Wingdings" pitchFamily="2" charset="2"/>
              </a:rPr>
              <a:t>Δ</a:t>
            </a:r>
            <a:r>
              <a:rPr lang="en-US" sz="1800" b="0" dirty="0" smtClean="0">
                <a:solidFill>
                  <a:srgbClr val="00B050"/>
                </a:solidFill>
                <a:effectLst>
                  <a:outerShdw blurRad="38100" dist="38100" dir="2700000" algn="tl">
                    <a:srgbClr val="000000">
                      <a:alpha val="43137"/>
                    </a:srgbClr>
                  </a:outerShdw>
                </a:effectLst>
                <a:latin typeface="Helvetica" pitchFamily="34" charset="0"/>
                <a:cs typeface="Helvetica" pitchFamily="34" charset="0"/>
                <a:sym typeface="Wingdings" pitchFamily="2" charset="2"/>
              </a:rPr>
              <a:t>T : - 60 °C)  longer lifetime</a:t>
            </a:r>
          </a:p>
          <a:p>
            <a:pPr eaLnBrk="1" hangingPunct="1">
              <a:defRPr/>
            </a:pPr>
            <a:endParaRPr lang="en-US" sz="1800" b="0" dirty="0" smtClean="0">
              <a:solidFill>
                <a:srgbClr val="0000FF"/>
              </a:solidFill>
              <a:effectLst>
                <a:outerShdw blurRad="38100" dist="38100" dir="2700000" algn="tl">
                  <a:srgbClr val="000000">
                    <a:alpha val="43137"/>
                  </a:srgbClr>
                </a:outerShdw>
              </a:effectLst>
              <a:latin typeface="Helvetica" pitchFamily="34" charset="0"/>
              <a:cs typeface="Helvetica" pitchFamily="34" charset="0"/>
            </a:endParaRPr>
          </a:p>
          <a:p>
            <a:pPr eaLnBrk="1" hangingPunct="1">
              <a:spcBef>
                <a:spcPts val="600"/>
              </a:spcBef>
              <a:defRPr/>
            </a:pPr>
            <a:r>
              <a:rPr lang="en-US" sz="1800" b="0" dirty="0" smtClean="0">
                <a:solidFill>
                  <a:srgbClr val="800080"/>
                </a:solidFill>
                <a:effectLst>
                  <a:outerShdw blurRad="38100" dist="38100" dir="2700000" algn="tl">
                    <a:srgbClr val="000000">
                      <a:alpha val="43137"/>
                    </a:srgbClr>
                  </a:outerShdw>
                </a:effectLst>
                <a:latin typeface="Helvetica" pitchFamily="34" charset="0"/>
                <a:cs typeface="Helvetica" pitchFamily="34" charset="0"/>
                <a:sym typeface="Wingdings" pitchFamily="2" charset="2"/>
              </a:rPr>
              <a:t> </a:t>
            </a:r>
            <a:r>
              <a:rPr lang="en-US" sz="1800" b="0" dirty="0" smtClean="0">
                <a:solidFill>
                  <a:srgbClr val="800080"/>
                </a:solidFill>
                <a:effectLst>
                  <a:outerShdw blurRad="38100" dist="38100" dir="2700000" algn="tl">
                    <a:srgbClr val="000000">
                      <a:alpha val="43137"/>
                    </a:srgbClr>
                  </a:outerShdw>
                </a:effectLst>
                <a:latin typeface="Helvetica" pitchFamily="34" charset="0"/>
                <a:cs typeface="Helvetica" pitchFamily="34" charset="0"/>
              </a:rPr>
              <a:t>Beg. 2009, </a:t>
            </a:r>
            <a:r>
              <a:rPr lang="en-US" sz="1800" b="0" u="dotted" dirty="0" smtClean="0">
                <a:solidFill>
                  <a:srgbClr val="800080"/>
                </a:solidFill>
                <a:effectLst>
                  <a:outerShdw blurRad="38100" dist="38100" dir="2700000" algn="tl">
                    <a:srgbClr val="000000">
                      <a:alpha val="43137"/>
                    </a:srgbClr>
                  </a:outerShdw>
                </a:effectLst>
                <a:latin typeface="Helvetica" pitchFamily="34" charset="0"/>
                <a:cs typeface="Helvetica" pitchFamily="34" charset="0"/>
                <a:sym typeface="Wingdings" pitchFamily="2" charset="2"/>
              </a:rPr>
              <a:t>transfer of technology </a:t>
            </a:r>
            <a:r>
              <a:rPr lang="en-US" sz="1800" b="0" dirty="0" smtClean="0">
                <a:solidFill>
                  <a:srgbClr val="800080"/>
                </a:solidFill>
                <a:effectLst>
                  <a:outerShdw blurRad="38100" dist="38100" dir="2700000" algn="tl">
                    <a:srgbClr val="000000">
                      <a:alpha val="43137"/>
                    </a:srgbClr>
                  </a:outerShdw>
                </a:effectLst>
                <a:latin typeface="Helvetica" pitchFamily="34" charset="0"/>
                <a:cs typeface="Helvetica" pitchFamily="34" charset="0"/>
                <a:sym typeface="Wingdings" pitchFamily="2" charset="2"/>
              </a:rPr>
              <a:t>agreement concluded with ELTA-AREVA</a:t>
            </a:r>
          </a:p>
          <a:p>
            <a:pPr marL="342900" indent="-342900" eaLnBrk="1" hangingPunct="1">
              <a:spcBef>
                <a:spcPts val="600"/>
              </a:spcBef>
              <a:buFont typeface="Wingdings" pitchFamily="2" charset="2"/>
              <a:buChar char="à"/>
              <a:defRPr/>
            </a:pPr>
            <a:r>
              <a:rPr lang="en-US" sz="1800" b="0" u="dotted" dirty="0" smtClean="0">
                <a:solidFill>
                  <a:srgbClr val="800080"/>
                </a:solidFill>
                <a:effectLst>
                  <a:outerShdw blurRad="38100" dist="38100" dir="2700000" algn="tl">
                    <a:srgbClr val="000000">
                      <a:alpha val="43137"/>
                    </a:srgbClr>
                  </a:outerShdw>
                </a:effectLst>
                <a:latin typeface="Helvetica" pitchFamily="34" charset="0"/>
                <a:cs typeface="Helvetica" pitchFamily="34" charset="0"/>
                <a:sym typeface="Wingdings" pitchFamily="2" charset="2"/>
              </a:rPr>
              <a:t>ESRF contract</a:t>
            </a:r>
            <a:r>
              <a:rPr lang="en-US" sz="1800" b="0" dirty="0" smtClean="0">
                <a:solidFill>
                  <a:srgbClr val="800080"/>
                </a:solidFill>
                <a:effectLst>
                  <a:outerShdw blurRad="38100" dist="38100" dir="2700000" algn="tl">
                    <a:srgbClr val="000000">
                      <a:alpha val="43137"/>
                    </a:srgbClr>
                  </a:outerShdw>
                </a:effectLst>
                <a:latin typeface="Helvetica" pitchFamily="34" charset="0"/>
                <a:cs typeface="Helvetica" pitchFamily="34" charset="0"/>
                <a:sym typeface="Wingdings" pitchFamily="2" charset="2"/>
              </a:rPr>
              <a:t> for 7 SOLEIL type amplifiers of 150 kW (14 x 75 kW</a:t>
            </a:r>
            <a:r>
              <a:rPr lang="en-US" sz="1800" b="0" dirty="0" smtClean="0">
                <a:solidFill>
                  <a:srgbClr val="000000"/>
                </a:solidFill>
                <a:effectLst>
                  <a:outerShdw blurRad="38100" dist="38100" dir="2700000" algn="tl">
                    <a:srgbClr val="000000">
                      <a:alpha val="43137"/>
                    </a:srgbClr>
                  </a:outerShdw>
                </a:effectLst>
                <a:latin typeface="Helvetica" pitchFamily="34" charset="0"/>
                <a:cs typeface="Helvetica" pitchFamily="34" charset="0"/>
                <a:sym typeface="Wingdings" pitchFamily="2" charset="2"/>
              </a:rPr>
              <a:t> </a:t>
            </a:r>
            <a:r>
              <a:rPr lang="en-US" sz="1800" b="0" dirty="0" smtClean="0">
                <a:solidFill>
                  <a:srgbClr val="800080"/>
                </a:solidFill>
                <a:effectLst>
                  <a:outerShdw blurRad="38100" dist="38100" dir="2700000" algn="tl">
                    <a:srgbClr val="000000">
                      <a:alpha val="43137"/>
                    </a:srgbClr>
                  </a:outerShdw>
                </a:effectLst>
                <a:latin typeface="Helvetica" pitchFamily="34" charset="0"/>
                <a:cs typeface="Helvetica" pitchFamily="34" charset="0"/>
                <a:sym typeface="Wingdings" pitchFamily="2" charset="2"/>
              </a:rPr>
              <a:t>towers)</a:t>
            </a:r>
          </a:p>
          <a:p>
            <a:pPr marL="342900" indent="101600" eaLnBrk="1" hangingPunct="1">
              <a:spcBef>
                <a:spcPts val="600"/>
              </a:spcBef>
              <a:buFont typeface="Wingdings" pitchFamily="2" charset="2"/>
              <a:buChar char="Ø"/>
              <a:defRPr/>
            </a:pPr>
            <a:r>
              <a:rPr lang="en-US" sz="1800" b="0" dirty="0" smtClean="0">
                <a:solidFill>
                  <a:srgbClr val="800080"/>
                </a:solidFill>
                <a:effectLst>
                  <a:outerShdw blurRad="38100" dist="38100" dir="2700000" algn="tl">
                    <a:srgbClr val="000000">
                      <a:alpha val="43137"/>
                    </a:srgbClr>
                  </a:outerShdw>
                </a:effectLst>
                <a:latin typeface="Helvetica" pitchFamily="34" charset="0"/>
                <a:cs typeface="Helvetica" pitchFamily="34" charset="0"/>
                <a:sym typeface="Wingdings" pitchFamily="2" charset="2"/>
              </a:rPr>
              <a:t>  June 2010 : A 10 kW unit (16 modules) successfully tested at SOLEIL</a:t>
            </a:r>
          </a:p>
          <a:p>
            <a:pPr marL="342900" indent="12700" eaLnBrk="1" hangingPunct="1">
              <a:spcBef>
                <a:spcPts val="600"/>
              </a:spcBef>
              <a:buFont typeface="Wingdings" pitchFamily="2" charset="2"/>
              <a:buChar char="Ø"/>
              <a:defRPr/>
            </a:pPr>
            <a:r>
              <a:rPr lang="en-US" sz="1800" b="0" dirty="0" smtClean="0">
                <a:solidFill>
                  <a:srgbClr val="800080"/>
                </a:solidFill>
                <a:effectLst>
                  <a:outerShdw blurRad="38100" dist="38100" dir="2700000" algn="tl">
                    <a:srgbClr val="000000">
                      <a:alpha val="43137"/>
                    </a:srgbClr>
                  </a:outerShdw>
                </a:effectLst>
                <a:latin typeface="Helvetica" pitchFamily="34" charset="0"/>
                <a:cs typeface="Helvetica" pitchFamily="34" charset="0"/>
                <a:sym typeface="Wingdings" pitchFamily="2" charset="2"/>
              </a:rPr>
              <a:t>  June 2011 : Commissioning of the first 75 kW tower at ESRF</a:t>
            </a:r>
          </a:p>
          <a:p>
            <a:pPr marL="342900" indent="12700" eaLnBrk="1" hangingPunct="1">
              <a:spcBef>
                <a:spcPts val="600"/>
              </a:spcBef>
              <a:buFont typeface="Wingdings" pitchFamily="2" charset="2"/>
              <a:buChar char="Ø"/>
              <a:defRPr/>
            </a:pPr>
            <a:r>
              <a:rPr lang="en-US" sz="1800" b="0" dirty="0">
                <a:solidFill>
                  <a:srgbClr val="800080"/>
                </a:solidFill>
                <a:effectLst>
                  <a:outerShdw blurRad="38100" dist="38100" dir="2700000" algn="tl">
                    <a:srgbClr val="000000">
                      <a:alpha val="43137"/>
                    </a:srgbClr>
                  </a:outerShdw>
                </a:effectLst>
                <a:latin typeface="Helvetica" pitchFamily="34" charset="0"/>
                <a:cs typeface="Helvetica" pitchFamily="34" charset="0"/>
                <a:sym typeface="Wingdings" pitchFamily="2" charset="2"/>
              </a:rPr>
              <a:t> </a:t>
            </a:r>
            <a:r>
              <a:rPr lang="en-US" sz="1800" b="0" dirty="0" smtClean="0">
                <a:solidFill>
                  <a:srgbClr val="800080"/>
                </a:solidFill>
                <a:effectLst>
                  <a:outerShdw blurRad="38100" dist="38100" dir="2700000" algn="tl">
                    <a:srgbClr val="000000">
                      <a:alpha val="43137"/>
                    </a:srgbClr>
                  </a:outerShdw>
                </a:effectLst>
                <a:latin typeface="Helvetica" pitchFamily="34" charset="0"/>
                <a:cs typeface="Helvetica" pitchFamily="34" charset="0"/>
                <a:sym typeface="Wingdings" pitchFamily="2" charset="2"/>
              </a:rPr>
              <a:t> March 2012 : Commissioning of the 4 x 150 kW amplifiers for the booster,</a:t>
            </a:r>
          </a:p>
          <a:p>
            <a:pPr marL="342900" eaLnBrk="1" hangingPunct="1">
              <a:spcBef>
                <a:spcPts val="600"/>
              </a:spcBef>
              <a:defRPr/>
            </a:pPr>
            <a:r>
              <a:rPr lang="en-US" sz="1800" b="0" dirty="0">
                <a:solidFill>
                  <a:srgbClr val="800080"/>
                </a:solidFill>
                <a:effectLst>
                  <a:outerShdw blurRad="38100" dist="38100" dir="2700000" algn="tl">
                    <a:srgbClr val="000000">
                      <a:alpha val="43137"/>
                    </a:srgbClr>
                  </a:outerShdw>
                </a:effectLst>
                <a:latin typeface="Helvetica" pitchFamily="34" charset="0"/>
                <a:cs typeface="Helvetica" pitchFamily="34" charset="0"/>
                <a:sym typeface="Wingdings" pitchFamily="2" charset="2"/>
              </a:rPr>
              <a:t> </a:t>
            </a:r>
            <a:r>
              <a:rPr lang="en-US" sz="1800" b="0" dirty="0" smtClean="0">
                <a:solidFill>
                  <a:srgbClr val="800080"/>
                </a:solidFill>
                <a:effectLst>
                  <a:outerShdw blurRad="38100" dist="38100" dir="2700000" algn="tl">
                    <a:srgbClr val="000000">
                      <a:alpha val="43137"/>
                    </a:srgbClr>
                  </a:outerShdw>
                </a:effectLst>
                <a:latin typeface="Helvetica" pitchFamily="34" charset="0"/>
                <a:cs typeface="Helvetica" pitchFamily="34" charset="0"/>
                <a:sym typeface="Wingdings" pitchFamily="2" charset="2"/>
              </a:rPr>
              <a:t>    which, up to now, have run quite satisfactorily for 1.5 year </a:t>
            </a:r>
          </a:p>
          <a:p>
            <a:pPr marL="685800" indent="-342900" eaLnBrk="1" hangingPunct="1">
              <a:spcBef>
                <a:spcPts val="600"/>
              </a:spcBef>
              <a:buFont typeface="Wingdings" pitchFamily="2" charset="2"/>
              <a:buChar char="Ø"/>
              <a:defRPr/>
            </a:pPr>
            <a:r>
              <a:rPr lang="en-US" sz="1800" b="0" dirty="0" smtClean="0">
                <a:solidFill>
                  <a:srgbClr val="800080"/>
                </a:solidFill>
                <a:effectLst>
                  <a:outerShdw blurRad="38100" dist="38100" dir="2700000" algn="tl">
                    <a:srgbClr val="000000">
                      <a:alpha val="43137"/>
                    </a:srgbClr>
                  </a:outerShdw>
                </a:effectLst>
                <a:latin typeface="Helvetica" pitchFamily="34" charset="0"/>
                <a:cs typeface="Helvetica" pitchFamily="34" charset="0"/>
                <a:sym typeface="Wingdings" pitchFamily="2" charset="2"/>
              </a:rPr>
              <a:t>2013 – 2014 : Delivery of the 3 amplifiers for the SR, slightly </a:t>
            </a:r>
            <a:r>
              <a:rPr lang="en-US" sz="1800" b="0" dirty="0">
                <a:solidFill>
                  <a:srgbClr val="800080"/>
                </a:solidFill>
                <a:effectLst>
                  <a:outerShdw blurRad="38100" dist="38100" dir="2700000" algn="tl">
                    <a:srgbClr val="000000">
                      <a:alpha val="43137"/>
                    </a:srgbClr>
                  </a:outerShdw>
                </a:effectLst>
                <a:latin typeface="Helvetica" pitchFamily="34" charset="0"/>
                <a:cs typeface="Helvetica" pitchFamily="34" charset="0"/>
                <a:sym typeface="Wingdings" pitchFamily="2" charset="2"/>
              </a:rPr>
              <a:t>modified </a:t>
            </a:r>
            <a:r>
              <a:rPr lang="en-US" sz="1800" b="0" dirty="0" smtClean="0">
                <a:solidFill>
                  <a:srgbClr val="800080"/>
                </a:solidFill>
                <a:effectLst>
                  <a:outerShdw blurRad="38100" dist="38100" dir="2700000" algn="tl">
                    <a:srgbClr val="000000">
                      <a:alpha val="43137"/>
                    </a:srgbClr>
                  </a:outerShdw>
                </a:effectLst>
                <a:latin typeface="Helvetica" pitchFamily="34" charset="0"/>
                <a:cs typeface="Helvetica" pitchFamily="34" charset="0"/>
                <a:sym typeface="Wingdings" pitchFamily="2" charset="2"/>
              </a:rPr>
              <a:t>as compared to the Booster for </a:t>
            </a:r>
            <a:r>
              <a:rPr lang="en-US" sz="1800" b="0" dirty="0">
                <a:solidFill>
                  <a:srgbClr val="800080"/>
                </a:solidFill>
                <a:effectLst>
                  <a:outerShdw blurRad="38100" dist="38100" dir="2700000" algn="tl">
                    <a:srgbClr val="000000">
                      <a:alpha val="43137"/>
                    </a:srgbClr>
                  </a:outerShdw>
                </a:effectLst>
                <a:latin typeface="Helvetica" pitchFamily="34" charset="0"/>
                <a:cs typeface="Helvetica" pitchFamily="34" charset="0"/>
                <a:sym typeface="Wingdings" pitchFamily="2" charset="2"/>
              </a:rPr>
              <a:t>handling high CW </a:t>
            </a:r>
            <a:r>
              <a:rPr lang="en-US" sz="1800" b="0" dirty="0" smtClean="0">
                <a:solidFill>
                  <a:srgbClr val="800080"/>
                </a:solidFill>
                <a:effectLst>
                  <a:outerShdw blurRad="38100" dist="38100" dir="2700000" algn="tl">
                    <a:srgbClr val="000000">
                      <a:alpha val="43137"/>
                    </a:srgbClr>
                  </a:outerShdw>
                </a:effectLst>
                <a:latin typeface="Helvetica" pitchFamily="34" charset="0"/>
                <a:cs typeface="Helvetica" pitchFamily="34" charset="0"/>
                <a:sym typeface="Wingdings" pitchFamily="2" charset="2"/>
              </a:rPr>
              <a:t>VSWR ( </a:t>
            </a:r>
            <a:r>
              <a:rPr lang="en-US" sz="1800" b="0" dirty="0" err="1" smtClean="0">
                <a:solidFill>
                  <a:srgbClr val="800080"/>
                </a:solidFill>
                <a:effectLst>
                  <a:outerShdw blurRad="38100" dist="38100" dir="2700000" algn="tl">
                    <a:srgbClr val="000000">
                      <a:alpha val="43137"/>
                    </a:srgbClr>
                  </a:outerShdw>
                </a:effectLst>
                <a:latin typeface="Helvetica" pitchFamily="34" charset="0"/>
                <a:cs typeface="Helvetica" pitchFamily="34" charset="0"/>
                <a:sym typeface="Wingdings" pitchFamily="2" charset="2"/>
              </a:rPr>
              <a:t>Jorn</a:t>
            </a:r>
            <a:r>
              <a:rPr lang="en-US" sz="1800" b="0" dirty="0" smtClean="0">
                <a:solidFill>
                  <a:srgbClr val="800080"/>
                </a:solidFill>
                <a:effectLst>
                  <a:outerShdw blurRad="38100" dist="38100" dir="2700000" algn="tl">
                    <a:srgbClr val="000000">
                      <a:alpha val="43137"/>
                    </a:srgbClr>
                  </a:outerShdw>
                </a:effectLst>
                <a:latin typeface="Helvetica" pitchFamily="34" charset="0"/>
                <a:cs typeface="Helvetica" pitchFamily="34" charset="0"/>
                <a:sym typeface="Wingdings" pitchFamily="2" charset="2"/>
              </a:rPr>
              <a:t> Jacob)</a:t>
            </a:r>
            <a:endParaRPr lang="en-US" sz="1800" b="0" dirty="0" smtClean="0">
              <a:solidFill>
                <a:srgbClr val="33CC33"/>
              </a:solidFill>
              <a:effectLst>
                <a:outerShdw blurRad="38100" dist="38100" dir="2700000" algn="tl">
                  <a:srgbClr val="000000">
                    <a:alpha val="43137"/>
                  </a:srgbClr>
                </a:outerShdw>
              </a:effectLst>
              <a:latin typeface="Helvetica" pitchFamily="34" charset="0"/>
              <a:cs typeface="Helvetica" pitchFamily="34" charset="0"/>
              <a:sym typeface="Wingdings" pitchFamily="2" charset="2"/>
            </a:endParaRPr>
          </a:p>
        </p:txBody>
      </p:sp>
    </p:spTree>
    <p:extLst>
      <p:ext uri="{BB962C8B-B14F-4D97-AF65-F5344CB8AC3E}">
        <p14:creationId xmlns:p14="http://schemas.microsoft.com/office/powerpoint/2010/main" val="280646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 calcmode="lin" valueType="num">
                                      <p:cBhvr additive="base">
                                        <p:cTn id="1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 calcmode="lin" valueType="num">
                                      <p:cBhvr additive="base">
                                        <p:cTn id="1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 calcmode="lin" valueType="num">
                                      <p:cBhvr additive="base">
                                        <p:cTn id="2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 calcmode="lin" valueType="num">
                                      <p:cBhvr additive="base">
                                        <p:cTn id="2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anim calcmode="lin" valueType="num">
                                      <p:cBhvr additive="base">
                                        <p:cTn id="2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anim calcmode="lin" valueType="num">
                                      <p:cBhvr additive="base">
                                        <p:cTn id="3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anim calcmode="lin" valueType="num">
                                      <p:cBhvr additive="base">
                                        <p:cTn id="3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11" end="11"/>
                                            </p:txEl>
                                          </p:spTgt>
                                        </p:tgtEl>
                                        <p:attrNameLst>
                                          <p:attrName>style.visibility</p:attrName>
                                        </p:attrNameLst>
                                      </p:cBhvr>
                                      <p:to>
                                        <p:strVal val="visible"/>
                                      </p:to>
                                    </p:set>
                                    <p:anim calcmode="lin" valueType="num">
                                      <p:cBhvr additive="base">
                                        <p:cTn id="41"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12" end="12"/>
                                            </p:txEl>
                                          </p:spTgt>
                                        </p:tgtEl>
                                        <p:attrNameLst>
                                          <p:attrName>style.visibility</p:attrName>
                                        </p:attrNameLst>
                                      </p:cBhvr>
                                      <p:to>
                                        <p:strVal val="visible"/>
                                      </p:to>
                                    </p:set>
                                    <p:anim calcmode="lin" valueType="num">
                                      <p:cBhvr additive="base">
                                        <p:cTn id="45"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DB15611-3EB5-4A9B-9A04-D08D95F5E4BF}" type="slidenum">
              <a:rPr lang="fr-FR" smtClean="0"/>
              <a:pPr/>
              <a:t>22</a:t>
            </a:fld>
            <a:endParaRPr lang="fr-FR" dirty="0"/>
          </a:p>
        </p:txBody>
      </p:sp>
      <p:graphicFrame>
        <p:nvGraphicFramePr>
          <p:cNvPr id="3" name="Group 80"/>
          <p:cNvGraphicFramePr>
            <a:graphicFrameLocks/>
          </p:cNvGraphicFramePr>
          <p:nvPr>
            <p:extLst>
              <p:ext uri="{D42A27DB-BD31-4B8C-83A1-F6EECF244321}">
                <p14:modId xmlns:p14="http://schemas.microsoft.com/office/powerpoint/2010/main" val="25646462"/>
              </p:ext>
            </p:extLst>
          </p:nvPr>
        </p:nvGraphicFramePr>
        <p:xfrm>
          <a:off x="128464" y="1196752"/>
          <a:ext cx="9649072" cy="3735388"/>
        </p:xfrm>
        <a:graphic>
          <a:graphicData uri="http://schemas.openxmlformats.org/drawingml/2006/table">
            <a:tbl>
              <a:tblPr/>
              <a:tblGrid>
                <a:gridCol w="1005086"/>
                <a:gridCol w="1188725"/>
                <a:gridCol w="1004190"/>
                <a:gridCol w="1842559"/>
                <a:gridCol w="1440160"/>
                <a:gridCol w="1656184"/>
                <a:gridCol w="1512168"/>
              </a:tblGrid>
              <a:tr h="549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5875"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Transistor</a:t>
                      </a:r>
                    </a:p>
                    <a:p>
                      <a:pPr marL="0" marR="0" lvl="0" indent="15875"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type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Power supply  per module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cs typeface="Times New Roman" pitchFamily="18" charset="0"/>
                        </a:rPr>
                        <a:t>Module </a:t>
                      </a:r>
                      <a:r>
                        <a:rPr kumimoji="0" lang="fr-FR" sz="1200" b="0" i="0" u="none" strike="noStrike" cap="none" normalizeH="0" baseline="0" dirty="0" err="1" smtClean="0">
                          <a:ln>
                            <a:noFill/>
                          </a:ln>
                          <a:solidFill>
                            <a:schemeClr val="tx1"/>
                          </a:solidFill>
                          <a:effectLst/>
                          <a:latin typeface="Times New Roman" pitchFamily="18" charset="0"/>
                          <a:cs typeface="Times New Roman" pitchFamily="18" charset="0"/>
                        </a:rPr>
                        <a:t>Parameters</a:t>
                      </a: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err="1" smtClean="0">
                          <a:ln>
                            <a:noFill/>
                          </a:ln>
                          <a:solidFill>
                            <a:schemeClr val="tx1"/>
                          </a:solidFill>
                          <a:effectLst/>
                          <a:latin typeface="Times New Roman" pitchFamily="18" charset="0"/>
                          <a:cs typeface="Times New Roman" pitchFamily="18" charset="0"/>
                        </a:rPr>
                        <a:t>at</a:t>
                      </a:r>
                      <a:r>
                        <a:rPr kumimoji="0" lang="fr-FR" sz="1200" b="0" i="0" u="none" strike="noStrike" cap="none" normalizeH="0" baseline="0" dirty="0" smtClean="0">
                          <a:ln>
                            <a:noFill/>
                          </a:ln>
                          <a:solidFill>
                            <a:schemeClr val="tx1"/>
                          </a:solidFill>
                          <a:effectLst/>
                          <a:latin typeface="Times New Roman" pitchFamily="18" charset="0"/>
                          <a:cs typeface="Times New Roman" pitchFamily="18" charset="0"/>
                        </a:rPr>
                        <a:t> nominal conditions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Amplifier design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&amp; nominal power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VSWR limitation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Comments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B050"/>
                          </a:solidFill>
                          <a:effectLst/>
                          <a:latin typeface="Times New Roman" pitchFamily="18" charset="0"/>
                          <a:cs typeface="Times New Roman" pitchFamily="18" charset="0"/>
                        </a:rPr>
                        <a:t>SOLEIL</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B050"/>
                          </a:solidFill>
                          <a:effectLst/>
                          <a:latin typeface="Times New Roman" pitchFamily="18" charset="0"/>
                          <a:cs typeface="Times New Roman" pitchFamily="18" charset="0"/>
                        </a:rPr>
                        <a:t>Booster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B050"/>
                          </a:solidFill>
                          <a:effectLst/>
                          <a:latin typeface="Times New Roman" pitchFamily="18" charset="0"/>
                          <a:cs typeface="Times New Roman" pitchFamily="18" charset="0"/>
                        </a:rPr>
                        <a:t>D1029UK05 </a:t>
                      </a:r>
                      <a:r>
                        <a:rPr kumimoji="0" lang="fr-FR" sz="1400" b="0" i="0" u="none" strike="noStrike" cap="none" normalizeH="0" baseline="30000" dirty="0" smtClean="0">
                          <a:ln>
                            <a:noFill/>
                          </a:ln>
                          <a:solidFill>
                            <a:srgbClr val="00B050"/>
                          </a:solidFill>
                          <a:effectLst/>
                          <a:latin typeface="Times New Roman" pitchFamily="18" charset="0"/>
                          <a:cs typeface="Times New Roman" pitchFamily="18" charset="0"/>
                          <a:sym typeface="Symbol" pitchFamily="18" charset="2"/>
                        </a:rPr>
                        <a:t></a:t>
                      </a:r>
                      <a:endParaRPr kumimoji="0" lang="fr-FR" sz="1200" b="0" i="0" u="none" strike="noStrike" cap="none" normalizeH="0" baseline="0" dirty="0" smtClean="0">
                        <a:ln>
                          <a:noFill/>
                        </a:ln>
                        <a:solidFill>
                          <a:srgbClr val="00B05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B050"/>
                          </a:solidFill>
                          <a:effectLst/>
                          <a:latin typeface="Times New Roman" pitchFamily="18" charset="0"/>
                          <a:cs typeface="Times New Roman" pitchFamily="18" charset="0"/>
                        </a:rPr>
                        <a:t>SEMELAB</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B050"/>
                          </a:solidFill>
                          <a:effectLst/>
                          <a:latin typeface="Times New Roman" pitchFamily="18" charset="0"/>
                          <a:cs typeface="Times New Roman" pitchFamily="18" charset="0"/>
                        </a:rPr>
                        <a:t>1 x 600 W 280/28 </a:t>
                      </a:r>
                      <a:r>
                        <a:rPr kumimoji="0" lang="fr-FR" sz="1200" b="0" i="0" u="none" strike="noStrike" cap="none" normalizeH="0" baseline="0" dirty="0" err="1" smtClean="0">
                          <a:ln>
                            <a:noFill/>
                          </a:ln>
                          <a:solidFill>
                            <a:srgbClr val="00B050"/>
                          </a:solidFill>
                          <a:effectLst/>
                          <a:latin typeface="Times New Roman" pitchFamily="18" charset="0"/>
                          <a:cs typeface="Times New Roman" pitchFamily="18" charset="0"/>
                        </a:rPr>
                        <a:t>Vdc</a:t>
                      </a:r>
                      <a:endParaRPr kumimoji="0" lang="fr-FR" sz="1200" b="0" i="0" u="none" strike="noStrike" cap="none" normalizeH="0" baseline="0" dirty="0" smtClean="0">
                        <a:ln>
                          <a:noFill/>
                        </a:ln>
                        <a:solidFill>
                          <a:srgbClr val="00B05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B050"/>
                          </a:solidFill>
                          <a:effectLst/>
                          <a:latin typeface="Times New Roman" pitchFamily="18" charset="0"/>
                          <a:cs typeface="Times New Roman" pitchFamily="18" charset="0"/>
                        </a:rPr>
                        <a:t>P</a:t>
                      </a:r>
                      <a:r>
                        <a:rPr kumimoji="0" lang="en-GB" sz="1200" b="0" i="0" u="none" strike="noStrike" cap="none" normalizeH="0" baseline="-25000" dirty="0" smtClean="0">
                          <a:ln>
                            <a:noFill/>
                          </a:ln>
                          <a:solidFill>
                            <a:srgbClr val="00B050"/>
                          </a:solidFill>
                          <a:effectLst/>
                          <a:latin typeface="Times New Roman" pitchFamily="18" charset="0"/>
                          <a:cs typeface="Times New Roman" pitchFamily="18" charset="0"/>
                        </a:rPr>
                        <a:t>1dB</a:t>
                      </a:r>
                      <a:r>
                        <a:rPr kumimoji="0" lang="en-GB" sz="1200" b="0" i="0" u="none" strike="noStrike" cap="none" normalizeH="0" baseline="0" dirty="0" smtClean="0">
                          <a:ln>
                            <a:noFill/>
                          </a:ln>
                          <a:solidFill>
                            <a:srgbClr val="00B050"/>
                          </a:solidFill>
                          <a:effectLst/>
                          <a:latin typeface="Times New Roman" pitchFamily="18" charset="0"/>
                          <a:cs typeface="Times New Roman" pitchFamily="18" charset="0"/>
                        </a:rPr>
                        <a:t> = 330 W, G = 11 dB</a:t>
                      </a:r>
                      <a:endParaRPr kumimoji="0" lang="fr-FR" sz="1200" b="0" i="0" u="none" strike="noStrike" cap="none" normalizeH="0" baseline="0" dirty="0" smtClean="0">
                        <a:ln>
                          <a:noFill/>
                        </a:ln>
                        <a:solidFill>
                          <a:srgbClr val="00B05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B050"/>
                          </a:solidFill>
                          <a:effectLst/>
                          <a:latin typeface="Times New Roman" pitchFamily="18" charset="0"/>
                          <a:cs typeface="Times New Roman" pitchFamily="18" charset="0"/>
                          <a:sym typeface="Symbol" pitchFamily="18" charset="2"/>
                        </a:rPr>
                        <a:t></a:t>
                      </a:r>
                      <a:r>
                        <a:rPr kumimoji="0" lang="en-GB" sz="1200" b="0" i="0" u="none" strike="noStrike" cap="none" normalizeH="0" baseline="0" dirty="0" smtClean="0">
                          <a:ln>
                            <a:noFill/>
                          </a:ln>
                          <a:solidFill>
                            <a:srgbClr val="00B050"/>
                          </a:solidFill>
                          <a:effectLst/>
                          <a:latin typeface="Times New Roman" pitchFamily="18" charset="0"/>
                          <a:cs typeface="Times New Roman" pitchFamily="18" charset="0"/>
                        </a:rPr>
                        <a:t> = 60 % , </a:t>
                      </a:r>
                      <a:r>
                        <a:rPr kumimoji="0" lang="en-GB" sz="1200" b="0" i="0" u="none" strike="noStrike" cap="none" normalizeH="0" baseline="0" dirty="0" err="1" smtClean="0">
                          <a:ln>
                            <a:noFill/>
                          </a:ln>
                          <a:solidFill>
                            <a:srgbClr val="00B050"/>
                          </a:solidFill>
                          <a:effectLst/>
                          <a:latin typeface="Times New Roman" pitchFamily="18" charset="0"/>
                          <a:cs typeface="Times New Roman" pitchFamily="18" charset="0"/>
                        </a:rPr>
                        <a:t>T</a:t>
                      </a:r>
                      <a:r>
                        <a:rPr kumimoji="0" lang="en-GB" sz="1200" b="0" i="0" u="none" strike="noStrike" cap="none" normalizeH="0" baseline="-25000" dirty="0" err="1" smtClean="0">
                          <a:ln>
                            <a:noFill/>
                          </a:ln>
                          <a:solidFill>
                            <a:srgbClr val="00B050"/>
                          </a:solidFill>
                          <a:effectLst/>
                          <a:latin typeface="Times New Roman" pitchFamily="18" charset="0"/>
                          <a:cs typeface="Times New Roman" pitchFamily="18" charset="0"/>
                        </a:rPr>
                        <a:t>max</a:t>
                      </a:r>
                      <a:r>
                        <a:rPr kumimoji="0" lang="en-GB" sz="1200" b="0" i="0" u="none" strike="noStrike" cap="none" normalizeH="0" baseline="0" dirty="0" smtClean="0">
                          <a:ln>
                            <a:noFill/>
                          </a:ln>
                          <a:solidFill>
                            <a:srgbClr val="00B050"/>
                          </a:solidFill>
                          <a:effectLst/>
                          <a:latin typeface="Times New Roman" pitchFamily="18" charset="0"/>
                          <a:cs typeface="Times New Roman" pitchFamily="18" charset="0"/>
                        </a:rPr>
                        <a:t> = 130°C</a:t>
                      </a:r>
                      <a:endParaRPr kumimoji="0" lang="fr-FR" sz="1200" b="0" i="0" u="none" strike="noStrike" cap="none" normalizeH="0" baseline="0" dirty="0" smtClean="0">
                        <a:ln>
                          <a:noFill/>
                        </a:ln>
                        <a:solidFill>
                          <a:srgbClr val="00B05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B050"/>
                          </a:solidFill>
                          <a:effectLst/>
                          <a:latin typeface="Times New Roman" pitchFamily="18" charset="0"/>
                          <a:cs typeface="Times New Roman" pitchFamily="18" charset="0"/>
                        </a:rPr>
                        <a:t>1 tower of 8 dis</a:t>
                      </a:r>
                      <a:endParaRPr kumimoji="0" lang="fr-FR" sz="1200" b="0" i="0" u="none" strike="noStrike" cap="none" normalizeH="0" baseline="0" dirty="0" smtClean="0">
                        <a:ln>
                          <a:noFill/>
                        </a:ln>
                        <a:solidFill>
                          <a:srgbClr val="00B05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err="1" smtClean="0">
                          <a:ln>
                            <a:noFill/>
                          </a:ln>
                          <a:solidFill>
                            <a:srgbClr val="00B050"/>
                          </a:solidFill>
                          <a:effectLst/>
                          <a:latin typeface="Times New Roman" pitchFamily="18" charset="0"/>
                          <a:cs typeface="Times New Roman" pitchFamily="18" charset="0"/>
                        </a:rPr>
                        <a:t>P</a:t>
                      </a:r>
                      <a:r>
                        <a:rPr kumimoji="0" lang="en-GB" sz="1200" b="0" i="0" u="none" strike="noStrike" cap="none" normalizeH="0" baseline="-25000" dirty="0" err="1" smtClean="0">
                          <a:ln>
                            <a:noFill/>
                          </a:ln>
                          <a:solidFill>
                            <a:srgbClr val="00B050"/>
                          </a:solidFill>
                          <a:effectLst/>
                          <a:latin typeface="Times New Roman" pitchFamily="18" charset="0"/>
                          <a:cs typeface="Times New Roman" pitchFamily="18" charset="0"/>
                        </a:rPr>
                        <a:t>nom</a:t>
                      </a:r>
                      <a:r>
                        <a:rPr kumimoji="0" lang="en-GB" sz="1200" b="0" i="0" u="none" strike="noStrike" cap="none" normalizeH="0" baseline="0" dirty="0" smtClean="0">
                          <a:ln>
                            <a:noFill/>
                          </a:ln>
                          <a:solidFill>
                            <a:srgbClr val="00B050"/>
                          </a:solidFill>
                          <a:effectLst/>
                          <a:latin typeface="Times New Roman" pitchFamily="18" charset="0"/>
                          <a:cs typeface="Times New Roman" pitchFamily="18" charset="0"/>
                        </a:rPr>
                        <a:t> = 35 kW modulated</a:t>
                      </a:r>
                      <a:endParaRPr kumimoji="0" lang="fr-FR" sz="1200" b="0" i="0" u="none" strike="noStrike" cap="none" normalizeH="0" baseline="0" dirty="0" smtClean="0">
                        <a:ln>
                          <a:noFill/>
                        </a:ln>
                        <a:solidFill>
                          <a:srgbClr val="00B05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B050"/>
                          </a:solidFill>
                          <a:effectLst/>
                          <a:latin typeface="Times New Roman" pitchFamily="18" charset="0"/>
                          <a:cs typeface="Times New Roman" pitchFamily="18" charset="0"/>
                        </a:rPr>
                        <a:t>No limit with SOLEIL Booster duty cycle</a:t>
                      </a:r>
                      <a:endParaRPr kumimoji="0" lang="fr-FR" sz="1200" b="0" i="0" u="none" strike="noStrike" cap="none" normalizeH="0" baseline="0" dirty="0" smtClean="0">
                        <a:ln>
                          <a:noFill/>
                        </a:ln>
                        <a:solidFill>
                          <a:srgbClr val="00B05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B050"/>
                          </a:solidFill>
                          <a:effectLst/>
                          <a:latin typeface="Times New Roman" pitchFamily="18" charset="0"/>
                          <a:cs typeface="Times New Roman" pitchFamily="18" charset="0"/>
                        </a:rPr>
                        <a:t>1 trip over 7 years due to a human mistake</a:t>
                      </a:r>
                      <a:endParaRPr kumimoji="0" lang="fr-FR" sz="1200" b="0" i="0" u="none" strike="noStrike" cap="none" normalizeH="0" baseline="0" dirty="0" smtClean="0">
                        <a:ln>
                          <a:noFill/>
                        </a:ln>
                        <a:solidFill>
                          <a:srgbClr val="00B05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FF0000"/>
                          </a:solidFill>
                          <a:effectLst/>
                          <a:latin typeface="Times New Roman" pitchFamily="18" charset="0"/>
                          <a:cs typeface="Times New Roman" pitchFamily="18" charset="0"/>
                        </a:rPr>
                        <a:t>SOLEIL SR (</a:t>
                      </a:r>
                      <a:r>
                        <a:rPr kumimoji="0" lang="fr-FR" sz="1200" b="0" i="0" u="none" strike="noStrike" cap="none" normalizeH="0" baseline="0" dirty="0" err="1" smtClean="0">
                          <a:ln>
                            <a:noFill/>
                          </a:ln>
                          <a:solidFill>
                            <a:srgbClr val="FF0000"/>
                          </a:solidFill>
                          <a:effectLst/>
                          <a:latin typeface="Times New Roman" pitchFamily="18" charset="0"/>
                          <a:cs typeface="Times New Roman" pitchFamily="18" charset="0"/>
                        </a:rPr>
                        <a:t>actual</a:t>
                      </a:r>
                      <a:r>
                        <a:rPr kumimoji="0" lang="fr-FR" sz="1200" b="0" i="0" u="none" strike="noStrike" cap="none" normalizeH="0" baseline="0" dirty="0" smtClean="0">
                          <a:ln>
                            <a:noFill/>
                          </a:ln>
                          <a:solidFill>
                            <a:srgbClr val="FF0000"/>
                          </a:solidFill>
                          <a:effectLst/>
                          <a:latin typeface="Times New Roman" pitchFamily="18"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FF0000"/>
                          </a:solidFill>
                          <a:effectLst/>
                          <a:latin typeface="Times New Roman" pitchFamily="18" charset="0"/>
                          <a:cs typeface="Times New Roman" pitchFamily="18" charset="0"/>
                        </a:rPr>
                        <a:t>LR301</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err="1" smtClean="0">
                          <a:ln>
                            <a:noFill/>
                          </a:ln>
                          <a:solidFill>
                            <a:srgbClr val="FF0000"/>
                          </a:solidFill>
                          <a:effectLst/>
                          <a:latin typeface="Times New Roman" pitchFamily="18" charset="0"/>
                          <a:cs typeface="Times New Roman" pitchFamily="18" charset="0"/>
                        </a:rPr>
                        <a:t>Polyfet</a:t>
                      </a:r>
                      <a:endParaRPr kumimoji="0" lang="fr-FR" sz="12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FF0000"/>
                          </a:solidFill>
                          <a:effectLst/>
                          <a:latin typeface="Times New Roman" pitchFamily="18" charset="0"/>
                          <a:cs typeface="Times New Roman" pitchFamily="18" charset="0"/>
                        </a:rPr>
                        <a:t>1 x 600 W 280/28 </a:t>
                      </a:r>
                      <a:r>
                        <a:rPr kumimoji="0" lang="fr-FR" sz="1200" b="0" i="0" u="none" strike="noStrike" cap="none" normalizeH="0" baseline="0" dirty="0" err="1" smtClean="0">
                          <a:ln>
                            <a:noFill/>
                          </a:ln>
                          <a:solidFill>
                            <a:srgbClr val="FF0000"/>
                          </a:solidFill>
                          <a:effectLst/>
                          <a:latin typeface="Times New Roman" pitchFamily="18" charset="0"/>
                          <a:cs typeface="Times New Roman" pitchFamily="18" charset="0"/>
                        </a:rPr>
                        <a:t>Vdc</a:t>
                      </a:r>
                      <a:endParaRPr kumimoji="0" lang="fr-FR" sz="12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imes New Roman" pitchFamily="18" charset="0"/>
                          <a:cs typeface="Times New Roman" pitchFamily="18" charset="0"/>
                        </a:rPr>
                        <a:t>P</a:t>
                      </a:r>
                      <a:r>
                        <a:rPr kumimoji="0" lang="en-GB" sz="1200" b="0" i="0" u="none" strike="noStrike" cap="none" normalizeH="0" baseline="-25000" dirty="0" smtClean="0">
                          <a:ln>
                            <a:noFill/>
                          </a:ln>
                          <a:solidFill>
                            <a:srgbClr val="FF0000"/>
                          </a:solidFill>
                          <a:effectLst/>
                          <a:latin typeface="Times New Roman" pitchFamily="18" charset="0"/>
                          <a:cs typeface="Times New Roman" pitchFamily="18" charset="0"/>
                        </a:rPr>
                        <a:t>1dB</a:t>
                      </a:r>
                      <a:r>
                        <a:rPr kumimoji="0" lang="en-GB" sz="1200" b="0" i="0" u="none" strike="noStrike" cap="none" normalizeH="0" baseline="0" dirty="0" smtClean="0">
                          <a:ln>
                            <a:noFill/>
                          </a:ln>
                          <a:solidFill>
                            <a:srgbClr val="FF0000"/>
                          </a:solidFill>
                          <a:effectLst/>
                          <a:latin typeface="Times New Roman" pitchFamily="18" charset="0"/>
                          <a:cs typeface="Times New Roman" pitchFamily="18" charset="0"/>
                        </a:rPr>
                        <a:t> = 315 W, G = 13 dB</a:t>
                      </a:r>
                      <a:endParaRPr kumimoji="0" lang="fr-FR" sz="12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imes New Roman" pitchFamily="18" charset="0"/>
                          <a:cs typeface="Times New Roman" pitchFamily="18" charset="0"/>
                          <a:sym typeface="Symbol" pitchFamily="18" charset="2"/>
                        </a:rPr>
                        <a:t></a:t>
                      </a:r>
                      <a:r>
                        <a:rPr kumimoji="0" lang="en-GB" sz="1200" b="0" i="0" u="none" strike="noStrike" cap="none" normalizeH="0" baseline="0" dirty="0" smtClean="0">
                          <a:ln>
                            <a:noFill/>
                          </a:ln>
                          <a:solidFill>
                            <a:srgbClr val="FF0000"/>
                          </a:solidFill>
                          <a:effectLst/>
                          <a:latin typeface="Times New Roman" pitchFamily="18" charset="0"/>
                          <a:cs typeface="Times New Roman" pitchFamily="18" charset="0"/>
                        </a:rPr>
                        <a:t> = 62 % , </a:t>
                      </a:r>
                      <a:r>
                        <a:rPr kumimoji="0" lang="en-GB" sz="1200" b="0" i="0" u="none" strike="noStrike" cap="none" normalizeH="0" baseline="0" dirty="0" err="1" smtClean="0">
                          <a:ln>
                            <a:noFill/>
                          </a:ln>
                          <a:solidFill>
                            <a:srgbClr val="FF0000"/>
                          </a:solidFill>
                          <a:effectLst/>
                          <a:latin typeface="Times New Roman" pitchFamily="18" charset="0"/>
                          <a:cs typeface="Times New Roman" pitchFamily="18" charset="0"/>
                        </a:rPr>
                        <a:t>T</a:t>
                      </a:r>
                      <a:r>
                        <a:rPr kumimoji="0" lang="en-GB" sz="1200" b="0" i="0" u="none" strike="noStrike" cap="none" normalizeH="0" baseline="-25000" dirty="0" err="1" smtClean="0">
                          <a:ln>
                            <a:noFill/>
                          </a:ln>
                          <a:solidFill>
                            <a:srgbClr val="FF0000"/>
                          </a:solidFill>
                          <a:effectLst/>
                          <a:latin typeface="Times New Roman" pitchFamily="18" charset="0"/>
                          <a:cs typeface="Times New Roman" pitchFamily="18" charset="0"/>
                        </a:rPr>
                        <a:t>max</a:t>
                      </a:r>
                      <a:r>
                        <a:rPr kumimoji="0" lang="en-GB" sz="1200" b="0" i="0" u="none" strike="noStrike" cap="none" normalizeH="0" baseline="0" dirty="0" smtClean="0">
                          <a:ln>
                            <a:noFill/>
                          </a:ln>
                          <a:solidFill>
                            <a:srgbClr val="FF0000"/>
                          </a:solidFill>
                          <a:effectLst/>
                          <a:latin typeface="Times New Roman" pitchFamily="18" charset="0"/>
                          <a:cs typeface="Times New Roman" pitchFamily="18" charset="0"/>
                        </a:rPr>
                        <a:t> = 130°C</a:t>
                      </a:r>
                      <a:endParaRPr kumimoji="0" lang="fr-FR" sz="12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imes New Roman" pitchFamily="18" charset="0"/>
                          <a:cs typeface="Times New Roman" pitchFamily="18" charset="0"/>
                        </a:rPr>
                        <a:t>4 towers of 10 dis</a:t>
                      </a:r>
                      <a:endParaRPr kumimoji="0" lang="fr-FR" sz="12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err="1" smtClean="0">
                          <a:ln>
                            <a:noFill/>
                          </a:ln>
                          <a:solidFill>
                            <a:srgbClr val="FF0000"/>
                          </a:solidFill>
                          <a:effectLst/>
                          <a:latin typeface="Times New Roman" pitchFamily="18" charset="0"/>
                          <a:cs typeface="Times New Roman" pitchFamily="18" charset="0"/>
                        </a:rPr>
                        <a:t>P</a:t>
                      </a:r>
                      <a:r>
                        <a:rPr kumimoji="0" lang="en-GB" sz="1200" b="0" i="0" u="none" strike="noStrike" cap="none" normalizeH="0" baseline="-25000" dirty="0" err="1" smtClean="0">
                          <a:ln>
                            <a:noFill/>
                          </a:ln>
                          <a:solidFill>
                            <a:srgbClr val="FF0000"/>
                          </a:solidFill>
                          <a:effectLst/>
                          <a:latin typeface="Times New Roman" pitchFamily="18" charset="0"/>
                          <a:cs typeface="Times New Roman" pitchFamily="18" charset="0"/>
                        </a:rPr>
                        <a:t>nom</a:t>
                      </a:r>
                      <a:r>
                        <a:rPr kumimoji="0" lang="en-GB" sz="1200" b="0" i="0" u="none" strike="noStrike" cap="none" normalizeH="0" baseline="0" dirty="0" smtClean="0">
                          <a:ln>
                            <a:noFill/>
                          </a:ln>
                          <a:solidFill>
                            <a:srgbClr val="FF0000"/>
                          </a:solidFill>
                          <a:effectLst/>
                          <a:latin typeface="Times New Roman" pitchFamily="18" charset="0"/>
                          <a:cs typeface="Times New Roman" pitchFamily="18" charset="0"/>
                        </a:rPr>
                        <a:t> = 180 kW </a:t>
                      </a:r>
                      <a:r>
                        <a:rPr kumimoji="0" lang="en-GB" sz="1200" b="0" i="0" u="none" strike="noStrike" cap="none" normalizeH="0" baseline="0" dirty="0" err="1" smtClean="0">
                          <a:ln>
                            <a:noFill/>
                          </a:ln>
                          <a:solidFill>
                            <a:srgbClr val="FF0000"/>
                          </a:solidFill>
                          <a:effectLst/>
                          <a:latin typeface="Times New Roman" pitchFamily="18" charset="0"/>
                          <a:cs typeface="Times New Roman" pitchFamily="18" charset="0"/>
                        </a:rPr>
                        <a:t>cw</a:t>
                      </a:r>
                      <a:endParaRPr kumimoji="0" lang="fr-FR" sz="12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imes New Roman" pitchFamily="18" charset="0"/>
                          <a:cs typeface="Times New Roman" pitchFamily="18" charset="0"/>
                        </a:rPr>
                        <a:t>70 kW full reflection</a:t>
                      </a:r>
                      <a:endParaRPr kumimoji="0" lang="fr-FR" sz="12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err="1" smtClean="0">
                          <a:ln>
                            <a:noFill/>
                          </a:ln>
                          <a:solidFill>
                            <a:srgbClr val="FF0000"/>
                          </a:solidFill>
                          <a:effectLst/>
                          <a:latin typeface="Times New Roman" pitchFamily="18" charset="0"/>
                          <a:cs typeface="Times New Roman" pitchFamily="18" charset="0"/>
                        </a:rPr>
                        <a:t>Pr</a:t>
                      </a:r>
                      <a:r>
                        <a:rPr kumimoji="0" lang="en-GB" sz="1200" b="0" i="0" u="none" strike="noStrike" cap="none" normalizeH="0" baseline="0" dirty="0" smtClean="0">
                          <a:ln>
                            <a:noFill/>
                          </a:ln>
                          <a:solidFill>
                            <a:srgbClr val="FF0000"/>
                          </a:solidFill>
                          <a:effectLst/>
                          <a:latin typeface="Times New Roman" pitchFamily="18" charset="0"/>
                          <a:cs typeface="Times New Roman" pitchFamily="18" charset="0"/>
                        </a:rPr>
                        <a:t> = 35 kW</a:t>
                      </a:r>
                      <a:r>
                        <a:rPr kumimoji="0" lang="en-GB" sz="1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GB" sz="1200" b="0" i="0" u="none" strike="noStrike" cap="none" normalizeH="0" baseline="0" dirty="0" smtClean="0">
                          <a:ln>
                            <a:noFill/>
                          </a:ln>
                          <a:solidFill>
                            <a:srgbClr val="FF0000"/>
                          </a:solidFill>
                          <a:effectLst/>
                          <a:latin typeface="Times New Roman" pitchFamily="18" charset="0"/>
                          <a:cs typeface="Times New Roman" pitchFamily="18" charset="0"/>
                        </a:rPr>
                        <a:t> 180 kW</a:t>
                      </a:r>
                      <a:endParaRPr kumimoji="0" lang="fr-FR" sz="12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GB" sz="1200" b="0" i="0" u="none" strike="noStrike" cap="none" normalizeH="0" baseline="0" dirty="0" smtClean="0">
                          <a:ln>
                            <a:noFill/>
                          </a:ln>
                          <a:solidFill>
                            <a:srgbClr val="FF0000"/>
                          </a:solidFill>
                          <a:effectLst/>
                          <a:latin typeface="Times New Roman" pitchFamily="18" charset="0"/>
                          <a:cs typeface="Times New Roman" pitchFamily="18" charset="0"/>
                        </a:rPr>
                        <a:t>MTBF &gt; 1 year</a:t>
                      </a:r>
                      <a:endParaRPr kumimoji="0" lang="fr-FR" sz="12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33CC"/>
                          </a:solidFill>
                          <a:effectLst/>
                          <a:latin typeface="Times New Roman" pitchFamily="18" charset="0"/>
                          <a:cs typeface="Times New Roman" pitchFamily="18" charset="0"/>
                        </a:rPr>
                        <a:t>SOLEIL SR (upgrade)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33CC"/>
                          </a:solidFill>
                          <a:effectLst/>
                          <a:latin typeface="Times New Roman" pitchFamily="18" charset="0"/>
                          <a:cs typeface="Times New Roman" pitchFamily="18" charset="0"/>
                        </a:rPr>
                        <a:t>BLF574XR</a:t>
                      </a:r>
                      <a:endParaRPr kumimoji="0" lang="fr-FR" sz="1200" b="0" i="0" u="none" strike="noStrike" cap="none" normalizeH="0" baseline="0" dirty="0" smtClean="0">
                        <a:ln>
                          <a:noFill/>
                        </a:ln>
                        <a:solidFill>
                          <a:srgbClr val="0033CC"/>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33CC"/>
                          </a:solidFill>
                          <a:effectLst/>
                          <a:latin typeface="Times New Roman" pitchFamily="18" charset="0"/>
                          <a:cs typeface="Times New Roman" pitchFamily="18" charset="0"/>
                        </a:rPr>
                        <a:t>NXP</a:t>
                      </a:r>
                      <a:endParaRPr kumimoji="0" lang="fr-FR" sz="1200" b="0" i="0" u="none" strike="noStrike" cap="none" normalizeH="0" baseline="0" dirty="0" smtClean="0">
                        <a:ln>
                          <a:noFill/>
                        </a:ln>
                        <a:solidFill>
                          <a:srgbClr val="0033CC"/>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33CC"/>
                          </a:solidFill>
                          <a:effectLst/>
                          <a:latin typeface="Times New Roman" pitchFamily="18" charset="0"/>
                          <a:cs typeface="Times New Roman" pitchFamily="18" charset="0"/>
                        </a:rPr>
                        <a:t>1 x 600 W</a:t>
                      </a:r>
                      <a:r>
                        <a:rPr kumimoji="0" lang="fr-FR" sz="1400" b="0" i="0" u="none" strike="noStrike" cap="none" normalizeH="0" baseline="30000" dirty="0" smtClean="0">
                          <a:ln>
                            <a:noFill/>
                          </a:ln>
                          <a:solidFill>
                            <a:srgbClr val="0033CC"/>
                          </a:solidFill>
                          <a:effectLst/>
                          <a:latin typeface="Times New Roman" pitchFamily="18" charset="0"/>
                          <a:cs typeface="Times New Roman" pitchFamily="18" charset="0"/>
                        </a:rPr>
                        <a:t> ♯</a:t>
                      </a:r>
                      <a:endParaRPr kumimoji="0" lang="fr-FR" sz="1200" b="0" i="0" u="none" strike="noStrike" cap="none" normalizeH="0" baseline="0" dirty="0" smtClean="0">
                        <a:ln>
                          <a:noFill/>
                        </a:ln>
                        <a:solidFill>
                          <a:srgbClr val="0033CC"/>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33CC"/>
                          </a:solidFill>
                          <a:effectLst/>
                          <a:latin typeface="Times New Roman" pitchFamily="18" charset="0"/>
                          <a:cs typeface="Times New Roman" pitchFamily="18" charset="0"/>
                        </a:rPr>
                        <a:t>280/48 </a:t>
                      </a:r>
                      <a:r>
                        <a:rPr kumimoji="0" lang="fr-FR" sz="1200" b="0" i="0" u="none" strike="noStrike" cap="none" normalizeH="0" baseline="0" dirty="0" err="1" smtClean="0">
                          <a:ln>
                            <a:noFill/>
                          </a:ln>
                          <a:solidFill>
                            <a:srgbClr val="0033CC"/>
                          </a:solidFill>
                          <a:effectLst/>
                          <a:latin typeface="Times New Roman" pitchFamily="18" charset="0"/>
                          <a:cs typeface="Times New Roman" pitchFamily="18" charset="0"/>
                        </a:rPr>
                        <a:t>Vdc</a:t>
                      </a:r>
                      <a:endParaRPr kumimoji="0" lang="fr-FR" sz="1200" b="0" i="0" u="none" strike="noStrike" cap="none" normalizeH="0" baseline="0" dirty="0" smtClean="0">
                        <a:ln>
                          <a:noFill/>
                        </a:ln>
                        <a:solidFill>
                          <a:srgbClr val="0033CC"/>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33CC"/>
                          </a:solidFill>
                          <a:effectLst/>
                          <a:latin typeface="Times New Roman" pitchFamily="18" charset="0"/>
                          <a:cs typeface="Times New Roman" pitchFamily="18" charset="0"/>
                        </a:rPr>
                        <a:t>P</a:t>
                      </a:r>
                      <a:r>
                        <a:rPr kumimoji="0" lang="en-GB" sz="1200" b="0" i="0" u="none" strike="noStrike" cap="none" normalizeH="0" baseline="-25000" dirty="0" smtClean="0">
                          <a:ln>
                            <a:noFill/>
                          </a:ln>
                          <a:solidFill>
                            <a:srgbClr val="0033CC"/>
                          </a:solidFill>
                          <a:effectLst/>
                          <a:latin typeface="Times New Roman" pitchFamily="18" charset="0"/>
                          <a:cs typeface="Times New Roman" pitchFamily="18" charset="0"/>
                        </a:rPr>
                        <a:t>1dB</a:t>
                      </a:r>
                      <a:r>
                        <a:rPr kumimoji="0" lang="en-GB" sz="1200" b="0" i="0" u="none" strike="noStrike" cap="none" normalizeH="0" baseline="0" dirty="0" smtClean="0">
                          <a:ln>
                            <a:noFill/>
                          </a:ln>
                          <a:solidFill>
                            <a:srgbClr val="0033CC"/>
                          </a:solidFill>
                          <a:effectLst/>
                          <a:latin typeface="Times New Roman" pitchFamily="18" charset="0"/>
                          <a:cs typeface="Times New Roman" pitchFamily="18" charset="0"/>
                        </a:rPr>
                        <a:t> = 350 W, G = 22 dB</a:t>
                      </a:r>
                      <a:endParaRPr kumimoji="0" lang="fr-FR" sz="1200" b="0" i="0" u="none" strike="noStrike" cap="none" normalizeH="0" baseline="0" dirty="0" smtClean="0">
                        <a:ln>
                          <a:noFill/>
                        </a:ln>
                        <a:solidFill>
                          <a:srgbClr val="0033CC"/>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33CC"/>
                          </a:solidFill>
                          <a:effectLst/>
                          <a:latin typeface="Times New Roman" pitchFamily="18" charset="0"/>
                          <a:cs typeface="Times New Roman" pitchFamily="18" charset="0"/>
                          <a:sym typeface="Symbol" pitchFamily="18" charset="2"/>
                        </a:rPr>
                        <a:t></a:t>
                      </a:r>
                      <a:r>
                        <a:rPr kumimoji="0" lang="en-GB" sz="1200" b="0" i="0" u="none" strike="noStrike" cap="none" normalizeH="0" baseline="0" dirty="0" smtClean="0">
                          <a:ln>
                            <a:noFill/>
                          </a:ln>
                          <a:solidFill>
                            <a:srgbClr val="0033CC"/>
                          </a:solidFill>
                          <a:effectLst/>
                          <a:latin typeface="Times New Roman" pitchFamily="18" charset="0"/>
                          <a:cs typeface="Times New Roman" pitchFamily="18" charset="0"/>
                        </a:rPr>
                        <a:t> = 69 % , </a:t>
                      </a:r>
                      <a:r>
                        <a:rPr kumimoji="0" lang="en-GB" sz="1200" b="0" i="0" u="none" strike="noStrike" cap="none" normalizeH="0" baseline="0" dirty="0" err="1" smtClean="0">
                          <a:ln>
                            <a:noFill/>
                          </a:ln>
                          <a:solidFill>
                            <a:srgbClr val="0033CC"/>
                          </a:solidFill>
                          <a:effectLst/>
                          <a:latin typeface="Times New Roman" pitchFamily="18" charset="0"/>
                          <a:cs typeface="Times New Roman" pitchFamily="18" charset="0"/>
                        </a:rPr>
                        <a:t>T</a:t>
                      </a:r>
                      <a:r>
                        <a:rPr kumimoji="0" lang="en-GB" sz="1200" b="0" i="0" u="none" strike="noStrike" cap="none" normalizeH="0" baseline="-25000" dirty="0" err="1" smtClean="0">
                          <a:ln>
                            <a:noFill/>
                          </a:ln>
                          <a:solidFill>
                            <a:srgbClr val="0033CC"/>
                          </a:solidFill>
                          <a:effectLst/>
                          <a:latin typeface="Times New Roman" pitchFamily="18" charset="0"/>
                          <a:cs typeface="Times New Roman" pitchFamily="18" charset="0"/>
                        </a:rPr>
                        <a:t>max</a:t>
                      </a:r>
                      <a:r>
                        <a:rPr kumimoji="0" lang="en-GB" sz="1200" b="0" i="0" u="none" strike="noStrike" cap="none" normalizeH="0" baseline="0" dirty="0" smtClean="0">
                          <a:ln>
                            <a:noFill/>
                          </a:ln>
                          <a:solidFill>
                            <a:srgbClr val="0033CC"/>
                          </a:solidFill>
                          <a:effectLst/>
                          <a:latin typeface="Times New Roman" pitchFamily="18" charset="0"/>
                          <a:cs typeface="Times New Roman" pitchFamily="18" charset="0"/>
                        </a:rPr>
                        <a:t> = 90°C</a:t>
                      </a:r>
                      <a:endParaRPr kumimoji="0" lang="fr-FR" sz="1200" b="0" i="0" u="none" strike="noStrike" cap="none" normalizeH="0" baseline="0" dirty="0" smtClean="0">
                        <a:ln>
                          <a:noFill/>
                        </a:ln>
                        <a:solidFill>
                          <a:srgbClr val="0033CC"/>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33CC"/>
                          </a:solidFill>
                          <a:effectLst/>
                          <a:latin typeface="Times New Roman" pitchFamily="18" charset="0"/>
                          <a:cs typeface="Times New Roman" pitchFamily="18" charset="0"/>
                        </a:rPr>
                        <a:t>4 towers of 10 dis</a:t>
                      </a:r>
                      <a:endParaRPr kumimoji="0" lang="fr-FR" sz="1200" b="0" i="0" u="none" strike="noStrike" cap="none" normalizeH="0" baseline="0" dirty="0" smtClean="0">
                        <a:ln>
                          <a:noFill/>
                        </a:ln>
                        <a:solidFill>
                          <a:srgbClr val="0033CC"/>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err="1" smtClean="0">
                          <a:ln>
                            <a:noFill/>
                          </a:ln>
                          <a:solidFill>
                            <a:srgbClr val="0033CC"/>
                          </a:solidFill>
                          <a:effectLst/>
                          <a:latin typeface="Times New Roman" pitchFamily="18" charset="0"/>
                          <a:cs typeface="Times New Roman" pitchFamily="18" charset="0"/>
                        </a:rPr>
                        <a:t>P</a:t>
                      </a:r>
                      <a:r>
                        <a:rPr kumimoji="0" lang="en-GB" sz="1200" b="0" i="0" u="none" strike="noStrike" cap="none" normalizeH="0" baseline="-25000" dirty="0" err="1" smtClean="0">
                          <a:ln>
                            <a:noFill/>
                          </a:ln>
                          <a:solidFill>
                            <a:srgbClr val="0033CC"/>
                          </a:solidFill>
                          <a:effectLst/>
                          <a:latin typeface="Times New Roman" pitchFamily="18" charset="0"/>
                          <a:cs typeface="Times New Roman" pitchFamily="18" charset="0"/>
                        </a:rPr>
                        <a:t>nom</a:t>
                      </a:r>
                      <a:r>
                        <a:rPr kumimoji="0" lang="en-GB" sz="1200" b="0" i="0" u="none" strike="noStrike" cap="none" normalizeH="0" baseline="0" dirty="0" smtClean="0">
                          <a:ln>
                            <a:noFill/>
                          </a:ln>
                          <a:solidFill>
                            <a:srgbClr val="0033CC"/>
                          </a:solidFill>
                          <a:effectLst/>
                          <a:latin typeface="Times New Roman" pitchFamily="18" charset="0"/>
                          <a:cs typeface="Times New Roman" pitchFamily="18" charset="0"/>
                        </a:rPr>
                        <a:t> = 200 kW </a:t>
                      </a:r>
                      <a:r>
                        <a:rPr kumimoji="0" lang="en-GB" sz="1200" b="0" i="0" u="none" strike="noStrike" cap="none" normalizeH="0" baseline="0" dirty="0" err="1" smtClean="0">
                          <a:ln>
                            <a:noFill/>
                          </a:ln>
                          <a:solidFill>
                            <a:srgbClr val="0033CC"/>
                          </a:solidFill>
                          <a:effectLst/>
                          <a:latin typeface="Times New Roman" pitchFamily="18" charset="0"/>
                          <a:cs typeface="Times New Roman" pitchFamily="18" charset="0"/>
                        </a:rPr>
                        <a:t>cw</a:t>
                      </a:r>
                      <a:endParaRPr kumimoji="0" lang="fr-FR" sz="1200" b="0" i="0" u="none" strike="noStrike" cap="none" normalizeH="0" baseline="0" dirty="0" smtClean="0">
                        <a:ln>
                          <a:noFill/>
                        </a:ln>
                        <a:solidFill>
                          <a:srgbClr val="0033CC"/>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33CC"/>
                          </a:solidFill>
                          <a:effectLst/>
                          <a:latin typeface="Times New Roman" pitchFamily="18" charset="0"/>
                          <a:cs typeface="Times New Roman" pitchFamily="18" charset="0"/>
                        </a:rPr>
                        <a:t>70 kW full reflection</a:t>
                      </a:r>
                      <a:endParaRPr kumimoji="0" lang="fr-FR" sz="1200" b="0" i="0" u="none" strike="noStrike" cap="none" normalizeH="0" baseline="0" dirty="0" smtClean="0">
                        <a:ln>
                          <a:noFill/>
                        </a:ln>
                        <a:solidFill>
                          <a:srgbClr val="0033CC"/>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err="1" smtClean="0">
                          <a:ln>
                            <a:noFill/>
                          </a:ln>
                          <a:solidFill>
                            <a:srgbClr val="0033CC"/>
                          </a:solidFill>
                          <a:effectLst/>
                          <a:latin typeface="Times New Roman" pitchFamily="18" charset="0"/>
                          <a:cs typeface="Times New Roman" pitchFamily="18" charset="0"/>
                        </a:rPr>
                        <a:t>Pr</a:t>
                      </a:r>
                      <a:r>
                        <a:rPr kumimoji="0" lang="en-GB" sz="1200" b="0" i="0" u="none" strike="noStrike" cap="none" normalizeH="0" baseline="0" dirty="0" smtClean="0">
                          <a:ln>
                            <a:noFill/>
                          </a:ln>
                          <a:solidFill>
                            <a:srgbClr val="0033CC"/>
                          </a:solidFill>
                          <a:effectLst/>
                          <a:latin typeface="Times New Roman" pitchFamily="18" charset="0"/>
                          <a:cs typeface="Times New Roman" pitchFamily="18" charset="0"/>
                        </a:rPr>
                        <a:t> = 32 kW</a:t>
                      </a:r>
                      <a:r>
                        <a:rPr kumimoji="0" lang="en-GB" sz="1000" b="0" i="0" u="none" strike="noStrike" cap="none" normalizeH="0" baseline="0" dirty="0" smtClean="0">
                          <a:ln>
                            <a:noFill/>
                          </a:ln>
                          <a:solidFill>
                            <a:srgbClr val="0033CC"/>
                          </a:solidFill>
                          <a:effectLst/>
                          <a:latin typeface="Times New Roman" pitchFamily="18" charset="0"/>
                          <a:cs typeface="Times New Roman" pitchFamily="18" charset="0"/>
                        </a:rPr>
                        <a:t> @</a:t>
                      </a:r>
                      <a:r>
                        <a:rPr kumimoji="0" lang="en-GB" sz="1200" b="0" i="0" u="none" strike="noStrike" cap="none" normalizeH="0" baseline="0" dirty="0" smtClean="0">
                          <a:ln>
                            <a:noFill/>
                          </a:ln>
                          <a:solidFill>
                            <a:srgbClr val="0033CC"/>
                          </a:solidFill>
                          <a:effectLst/>
                          <a:latin typeface="Times New Roman" pitchFamily="18" charset="0"/>
                          <a:cs typeface="Times New Roman" pitchFamily="18" charset="0"/>
                        </a:rPr>
                        <a:t> 200 kW</a:t>
                      </a:r>
                      <a:endParaRPr kumimoji="0" lang="fr-FR" sz="1200" b="0" i="0" u="none" strike="noStrike" cap="none" normalizeH="0" baseline="0" dirty="0" smtClean="0">
                        <a:ln>
                          <a:noFill/>
                        </a:ln>
                        <a:solidFill>
                          <a:srgbClr val="0033CC"/>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33CC"/>
                          </a:solidFill>
                          <a:effectLst/>
                          <a:latin typeface="Times New Roman" pitchFamily="18" charset="0"/>
                          <a:cs typeface="Times New Roman" pitchFamily="18" charset="0"/>
                        </a:rPr>
                        <a:t>Much more robust</a:t>
                      </a:r>
                      <a:endParaRPr kumimoji="0" lang="fr-FR" sz="1200" b="0" i="0" u="none" strike="noStrike" cap="none" normalizeH="0" baseline="0" dirty="0" smtClean="0">
                        <a:ln>
                          <a:noFill/>
                        </a:ln>
                        <a:solidFill>
                          <a:srgbClr val="0033CC"/>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33CC"/>
                          </a:solidFill>
                          <a:effectLst/>
                          <a:latin typeface="Times New Roman" pitchFamily="18" charset="0"/>
                          <a:cs typeface="Times New Roman" pitchFamily="18" charset="0"/>
                        </a:rPr>
                        <a:t>than LR301</a:t>
                      </a:r>
                      <a:endParaRPr kumimoji="0" lang="fr-FR" sz="1200" b="0" i="0" u="none" strike="noStrike" cap="none" normalizeH="0" baseline="0" dirty="0" smtClean="0">
                        <a:ln>
                          <a:noFill/>
                        </a:ln>
                        <a:solidFill>
                          <a:srgbClr val="0033CC"/>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5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ESRF Booster</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(800W load)</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BLF578</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NXP</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2 x 600 W</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280/48 Vdc</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P</a:t>
                      </a:r>
                      <a:r>
                        <a:rPr kumimoji="0" lang="en-GB" sz="1200" b="0" i="0" u="none" strike="noStrike" cap="none" normalizeH="0" baseline="-25000" dirty="0" smtClean="0">
                          <a:ln>
                            <a:noFill/>
                          </a:ln>
                          <a:solidFill>
                            <a:schemeClr val="tx1"/>
                          </a:solidFill>
                          <a:effectLst/>
                          <a:latin typeface="Times New Roman" pitchFamily="18" charset="0"/>
                          <a:cs typeface="Times New Roman" pitchFamily="18" charset="0"/>
                        </a:rPr>
                        <a:t>1dB</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 650 W, G = 20 dB</a:t>
                      </a: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 71 % , </a:t>
                      </a:r>
                      <a:r>
                        <a:rPr kumimoji="0" lang="en-GB" sz="1200" b="0" i="0" u="none" strike="noStrike" cap="none" normalizeH="0" baseline="0" dirty="0" err="1" smtClean="0">
                          <a:ln>
                            <a:noFill/>
                          </a:ln>
                          <a:solidFill>
                            <a:schemeClr val="tx1"/>
                          </a:solidFill>
                          <a:effectLst/>
                          <a:latin typeface="Times New Roman" pitchFamily="18" charset="0"/>
                          <a:cs typeface="Times New Roman" pitchFamily="18" charset="0"/>
                        </a:rPr>
                        <a:t>T</a:t>
                      </a:r>
                      <a:r>
                        <a:rPr kumimoji="0" lang="en-GB" sz="1200" b="0" i="0" u="none" strike="noStrike" cap="none" normalizeH="0" baseline="-25000" dirty="0" err="1" smtClean="0">
                          <a:ln>
                            <a:noFill/>
                          </a:ln>
                          <a:solidFill>
                            <a:schemeClr val="tx1"/>
                          </a:solidFill>
                          <a:effectLst/>
                          <a:latin typeface="Times New Roman" pitchFamily="18" charset="0"/>
                          <a:cs typeface="Times New Roman" pitchFamily="18" charset="0"/>
                        </a:rPr>
                        <a:t>max</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&lt;&lt; 75°C</a:t>
                      </a: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2 towers of 8 dis</a:t>
                      </a: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Times New Roman" pitchFamily="18" charset="0"/>
                          <a:cs typeface="Times New Roman" pitchFamily="18" charset="0"/>
                        </a:rPr>
                        <a:t>P</a:t>
                      </a:r>
                      <a:r>
                        <a:rPr kumimoji="0" lang="en-GB" sz="1200" b="0" i="0" u="none" strike="noStrike" cap="none" normalizeH="0" baseline="-25000" dirty="0" err="1" smtClean="0">
                          <a:ln>
                            <a:noFill/>
                          </a:ln>
                          <a:solidFill>
                            <a:schemeClr val="tx1"/>
                          </a:solidFill>
                          <a:effectLst/>
                          <a:latin typeface="Times New Roman" pitchFamily="18" charset="0"/>
                          <a:cs typeface="Times New Roman" pitchFamily="18" charset="0"/>
                        </a:rPr>
                        <a:t>nom</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=150 kW modulated</a:t>
                      </a: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imes New Roman" pitchFamily="18" charset="0"/>
                          <a:cs typeface="Times New Roman" pitchFamily="18" charset="0"/>
                        </a:rPr>
                        <a:t>No limit with ESRF Booster duty cycle</a:t>
                      </a: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Times New Roman" pitchFamily="18" charset="0"/>
                          <a:cs typeface="Times New Roman" pitchFamily="18" charset="0"/>
                        </a:rPr>
                        <a:t>In CW Pr limited at 5 kW</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Times New Roman" pitchFamily="18" charset="0"/>
                          <a:cs typeface="Times New Roman" pitchFamily="18" charset="0"/>
                        </a:rPr>
                        <a:t>for Pi = 150 kW</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Times New Roman" pitchFamily="18" charset="0"/>
                          <a:cs typeface="Times New Roman" pitchFamily="18" charset="0"/>
                        </a:rPr>
                        <a:t>ESRF SR V2 (1.2kW </a:t>
                      </a:r>
                      <a:r>
                        <a:rPr kumimoji="0" lang="de-DE" sz="1200" b="0" i="0" u="none" strike="noStrike" cap="none" normalizeH="0" baseline="0" dirty="0" err="1" smtClean="0">
                          <a:ln>
                            <a:noFill/>
                          </a:ln>
                          <a:solidFill>
                            <a:schemeClr val="tx1"/>
                          </a:solidFill>
                          <a:effectLst/>
                          <a:latin typeface="Times New Roman" pitchFamily="18" charset="0"/>
                          <a:cs typeface="Times New Roman" pitchFamily="18" charset="0"/>
                        </a:rPr>
                        <a:t>load</a:t>
                      </a:r>
                      <a:r>
                        <a:rPr kumimoji="0" lang="de-DE"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2 towers of 8 dis</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P</a:t>
                      </a:r>
                      <a:r>
                        <a:rPr kumimoji="0" lang="en-GB" sz="1200" b="0" i="0" u="none" strike="noStrike" cap="none" normalizeH="0" baseline="-25000" smtClean="0">
                          <a:ln>
                            <a:noFill/>
                          </a:ln>
                          <a:solidFill>
                            <a:schemeClr val="tx1"/>
                          </a:solidFill>
                          <a:effectLst/>
                          <a:latin typeface="Times New Roman" pitchFamily="18" charset="0"/>
                          <a:cs typeface="Times New Roman" pitchFamily="18" charset="0"/>
                        </a:rPr>
                        <a:t>nom</a:t>
                      </a: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 = 150 kW cw</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imes New Roman" pitchFamily="18" charset="0"/>
                          <a:cs typeface="Times New Roman" pitchFamily="18" charset="0"/>
                        </a:rPr>
                        <a:t>85 kW full reflection</a:t>
                      </a: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err="1" smtClean="0">
                          <a:ln>
                            <a:noFill/>
                          </a:ln>
                          <a:solidFill>
                            <a:srgbClr val="000000"/>
                          </a:solidFill>
                          <a:effectLst/>
                          <a:latin typeface="Times New Roman" pitchFamily="18" charset="0"/>
                          <a:cs typeface="Times New Roman" pitchFamily="18" charset="0"/>
                        </a:rPr>
                        <a:t>Pr</a:t>
                      </a:r>
                      <a:r>
                        <a:rPr kumimoji="0" lang="en-GB" sz="1200" b="0" i="0" u="none" strike="noStrike" cap="none" normalizeH="0" baseline="0" dirty="0" smtClean="0">
                          <a:ln>
                            <a:noFill/>
                          </a:ln>
                          <a:solidFill>
                            <a:srgbClr val="000000"/>
                          </a:solidFill>
                          <a:effectLst/>
                          <a:latin typeface="Times New Roman" pitchFamily="18" charset="0"/>
                          <a:cs typeface="Times New Roman" pitchFamily="18" charset="0"/>
                        </a:rPr>
                        <a:t> = 50 kW</a:t>
                      </a:r>
                      <a:r>
                        <a:rPr kumimoji="0" lang="en-GB" sz="1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GB" sz="1200" b="0" i="0" u="none" strike="noStrike" cap="none" normalizeH="0" baseline="0" dirty="0" smtClean="0">
                          <a:ln>
                            <a:noFill/>
                          </a:ln>
                          <a:solidFill>
                            <a:srgbClr val="000000"/>
                          </a:solidFill>
                          <a:effectLst/>
                          <a:latin typeface="Times New Roman" pitchFamily="18" charset="0"/>
                          <a:cs typeface="Times New Roman" pitchFamily="18" charset="0"/>
                        </a:rPr>
                        <a:t> 150 kW</a:t>
                      </a: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Times New Roman" pitchFamily="18" charset="0"/>
                          <a:cs typeface="Times New Roman" pitchFamily="18" charset="0"/>
                          <a:sym typeface="Wingdings" pitchFamily="2" charset="2"/>
                        </a:rPr>
                        <a:t></a:t>
                      </a:r>
                      <a:r>
                        <a:rPr kumimoji="0" lang="en-GB" sz="1200" b="0" i="0" u="none" strike="noStrike" cap="none" normalizeH="0" baseline="0" smtClean="0">
                          <a:ln>
                            <a:noFill/>
                          </a:ln>
                          <a:solidFill>
                            <a:srgbClr val="000000"/>
                          </a:solidFill>
                          <a:effectLst/>
                          <a:latin typeface="Times New Roman" pitchFamily="18" charset="0"/>
                          <a:cs typeface="Times New Roman" pitchFamily="18" charset="0"/>
                        </a:rPr>
                        <a:t> modified combination</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Times New Roman" pitchFamily="18" charset="0"/>
                          <a:cs typeface="Times New Roman" pitchFamily="18" charset="0"/>
                          <a:sym typeface="Wingdings" pitchFamily="2" charset="2"/>
                        </a:rPr>
                        <a:t></a:t>
                      </a:r>
                      <a:r>
                        <a:rPr kumimoji="0" lang="en-GB" sz="1200" b="0" i="0" u="none" strike="noStrike" cap="none" normalizeH="0" baseline="0" smtClean="0">
                          <a:ln>
                            <a:noFill/>
                          </a:ln>
                          <a:solidFill>
                            <a:srgbClr val="000000"/>
                          </a:solidFill>
                          <a:effectLst/>
                          <a:latin typeface="Times New Roman" pitchFamily="18" charset="0"/>
                          <a:cs typeface="Times New Roman" pitchFamily="18" charset="0"/>
                        </a:rPr>
                        <a:t> + 1.2 kW load</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ESRF SR V3 (power circul)</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 P</a:t>
                      </a:r>
                      <a:r>
                        <a:rPr kumimoji="0" lang="en-GB" sz="1200" b="0" i="0" u="none" strike="noStrike" cap="none" normalizeH="0" baseline="-25000" smtClean="0">
                          <a:ln>
                            <a:noFill/>
                          </a:ln>
                          <a:solidFill>
                            <a:schemeClr val="tx1"/>
                          </a:solidFill>
                          <a:effectLst/>
                          <a:latin typeface="Times New Roman" pitchFamily="18" charset="0"/>
                          <a:cs typeface="Times New Roman" pitchFamily="18" charset="0"/>
                        </a:rPr>
                        <a:t>nom</a:t>
                      </a: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 = 140 kW</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140 kW CW full reflection</a:t>
                      </a: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+ 5% power loss</a:t>
                      </a: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- 3% on efficiency</a:t>
                      </a: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Extra costs</a:t>
                      </a: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Espace réservé du contenu 9"/>
          <p:cNvSpPr txBox="1">
            <a:spLocks/>
          </p:cNvSpPr>
          <p:nvPr/>
        </p:nvSpPr>
        <p:spPr>
          <a:xfrm>
            <a:off x="378969" y="5085184"/>
            <a:ext cx="9326563" cy="1280026"/>
          </a:xfrm>
          <a:prstGeom prst="rect">
            <a:avLst/>
          </a:prstGeom>
        </p:spPr>
        <p:txBody>
          <a:bodyPr/>
          <a:lstStyle>
            <a:lvl1pPr marL="358775" indent="-358775" algn="l" defTabSz="957263" rtl="0" fontAlgn="base">
              <a:spcBef>
                <a:spcPct val="20000"/>
              </a:spcBef>
              <a:spcAft>
                <a:spcPct val="0"/>
              </a:spcAft>
              <a:buChar char="•"/>
              <a:defRPr sz="3300">
                <a:solidFill>
                  <a:schemeClr val="tx1"/>
                </a:solidFill>
                <a:latin typeface="+mn-lt"/>
                <a:ea typeface="+mn-ea"/>
                <a:cs typeface="+mn-cs"/>
              </a:defRPr>
            </a:lvl1pPr>
            <a:lvl2pPr marL="777875" indent="-298450" algn="l" defTabSz="957263" rtl="0" fontAlgn="base">
              <a:spcBef>
                <a:spcPct val="20000"/>
              </a:spcBef>
              <a:spcAft>
                <a:spcPct val="0"/>
              </a:spcAft>
              <a:buClr>
                <a:srgbClr val="33CCCC"/>
              </a:buClr>
              <a:buFont typeface="Wingdings" pitchFamily="2" charset="2"/>
              <a:buChar char="u"/>
              <a:defRPr sz="2000" b="1" u="sng">
                <a:solidFill>
                  <a:srgbClr val="000066"/>
                </a:solidFill>
                <a:latin typeface="Helvetica" pitchFamily="34" charset="0"/>
              </a:defRPr>
            </a:lvl2pPr>
            <a:lvl3pPr marL="1196975" indent="-239713" algn="l" defTabSz="957263" rtl="0" fontAlgn="base">
              <a:spcBef>
                <a:spcPct val="20000"/>
              </a:spcBef>
              <a:spcAft>
                <a:spcPct val="0"/>
              </a:spcAft>
              <a:buClr>
                <a:srgbClr val="5F5F5F"/>
              </a:buClr>
              <a:buFont typeface="Wingdings" pitchFamily="2" charset="2"/>
              <a:buChar char="Ø"/>
              <a:defRPr sz="1900" b="1">
                <a:solidFill>
                  <a:srgbClr val="000066"/>
                </a:solidFill>
                <a:latin typeface="Helvetica" pitchFamily="34" charset="0"/>
              </a:defRPr>
            </a:lvl3pPr>
            <a:lvl4pPr marL="1676400" indent="-239713" algn="l" defTabSz="957263" rtl="0" fontAlgn="base">
              <a:spcBef>
                <a:spcPct val="20000"/>
              </a:spcBef>
              <a:spcAft>
                <a:spcPct val="0"/>
              </a:spcAft>
              <a:buChar char="–"/>
              <a:defRPr sz="1900" b="1">
                <a:solidFill>
                  <a:srgbClr val="000066"/>
                </a:solidFill>
                <a:latin typeface="Helvetica" pitchFamily="34" charset="0"/>
              </a:defRPr>
            </a:lvl4pPr>
            <a:lvl5pPr marL="2155825" indent="-239713" algn="l" defTabSz="957263" rtl="0" fontAlgn="base">
              <a:spcBef>
                <a:spcPct val="20000"/>
              </a:spcBef>
              <a:spcAft>
                <a:spcPct val="0"/>
              </a:spcAft>
              <a:buChar char="»"/>
              <a:defRPr sz="2100">
                <a:solidFill>
                  <a:schemeClr val="tx1"/>
                </a:solidFill>
                <a:latin typeface="+mn-lt"/>
              </a:defRPr>
            </a:lvl5pPr>
            <a:lvl6pPr marL="2613025" indent="-239713" algn="l" defTabSz="957263" rtl="0" fontAlgn="base">
              <a:spcBef>
                <a:spcPct val="20000"/>
              </a:spcBef>
              <a:spcAft>
                <a:spcPct val="0"/>
              </a:spcAft>
              <a:buChar char="»"/>
              <a:defRPr sz="2100">
                <a:solidFill>
                  <a:schemeClr val="tx1"/>
                </a:solidFill>
                <a:latin typeface="+mn-lt"/>
              </a:defRPr>
            </a:lvl6pPr>
            <a:lvl7pPr marL="3070225" indent="-239713" algn="l" defTabSz="957263" rtl="0" fontAlgn="base">
              <a:spcBef>
                <a:spcPct val="20000"/>
              </a:spcBef>
              <a:spcAft>
                <a:spcPct val="0"/>
              </a:spcAft>
              <a:buChar char="»"/>
              <a:defRPr sz="2100">
                <a:solidFill>
                  <a:schemeClr val="tx1"/>
                </a:solidFill>
                <a:latin typeface="+mn-lt"/>
              </a:defRPr>
            </a:lvl7pPr>
            <a:lvl8pPr marL="3527425" indent="-239713" algn="l" defTabSz="957263" rtl="0" fontAlgn="base">
              <a:spcBef>
                <a:spcPct val="20000"/>
              </a:spcBef>
              <a:spcAft>
                <a:spcPct val="0"/>
              </a:spcAft>
              <a:buChar char="»"/>
              <a:defRPr sz="2100">
                <a:solidFill>
                  <a:schemeClr val="tx1"/>
                </a:solidFill>
                <a:latin typeface="+mn-lt"/>
              </a:defRPr>
            </a:lvl8pPr>
            <a:lvl9pPr marL="3984625" indent="-239713" algn="l" defTabSz="957263" rtl="0" fontAlgn="base">
              <a:spcBef>
                <a:spcPct val="20000"/>
              </a:spcBef>
              <a:spcAft>
                <a:spcPct val="0"/>
              </a:spcAft>
              <a:buChar char="»"/>
              <a:defRPr sz="2100">
                <a:solidFill>
                  <a:schemeClr val="tx1"/>
                </a:solidFill>
                <a:latin typeface="+mn-lt"/>
              </a:defRPr>
            </a:lvl9pPr>
          </a:lstStyle>
          <a:p>
            <a:r>
              <a:rPr lang="en-GB" sz="1200" dirty="0" smtClean="0">
                <a:latin typeface="Times New Roman" pitchFamily="18" charset="0"/>
                <a:cs typeface="Times New Roman" pitchFamily="18" charset="0"/>
              </a:rPr>
              <a:t>* </a:t>
            </a:r>
            <a:r>
              <a:rPr lang="en-GB" sz="1200" u="sng" dirty="0" smtClean="0">
                <a:latin typeface="Times New Roman" pitchFamily="18" charset="0"/>
                <a:cs typeface="Times New Roman" pitchFamily="18" charset="0"/>
              </a:rPr>
              <a:t>VSWR limitation</a:t>
            </a:r>
            <a:r>
              <a:rPr lang="en-GB" sz="1200" dirty="0" smtClean="0">
                <a:latin typeface="Times New Roman" pitchFamily="18" charset="0"/>
                <a:cs typeface="Times New Roman" pitchFamily="18" charset="0"/>
              </a:rPr>
              <a:t>: when operating the amplifier at high CW incident power, Pi, with a high VSWR and the worst phase condition, </a:t>
            </a:r>
            <a:r>
              <a:rPr lang="en-GB" sz="1200" b="1" dirty="0" smtClean="0">
                <a:solidFill>
                  <a:srgbClr val="000000"/>
                </a:solidFill>
                <a:latin typeface="Times New Roman" pitchFamily="18" charset="0"/>
                <a:cs typeface="Times New Roman" pitchFamily="18" charset="0"/>
              </a:rPr>
              <a:t>an</a:t>
            </a:r>
            <a:r>
              <a:rPr lang="en-GB" sz="1200" dirty="0" smtClean="0">
                <a:solidFill>
                  <a:srgbClr val="000000"/>
                </a:solidFill>
                <a:latin typeface="Times New Roman" pitchFamily="18" charset="0"/>
                <a:cs typeface="Times New Roman" pitchFamily="18" charset="0"/>
              </a:rPr>
              <a:t> </a:t>
            </a:r>
            <a:r>
              <a:rPr lang="en-GB" sz="1200" b="1" dirty="0" smtClean="0">
                <a:solidFill>
                  <a:srgbClr val="000000"/>
                </a:solidFill>
                <a:latin typeface="Times New Roman" pitchFamily="18" charset="0"/>
                <a:cs typeface="Times New Roman" pitchFamily="18" charset="0"/>
              </a:rPr>
              <a:t>unpowered</a:t>
            </a:r>
            <a:r>
              <a:rPr lang="en-GB" sz="1200" dirty="0" smtClean="0">
                <a:solidFill>
                  <a:srgbClr val="000000"/>
                </a:solidFill>
                <a:latin typeface="Times New Roman" pitchFamily="18" charset="0"/>
                <a:cs typeface="Times New Roman" pitchFamily="18" charset="0"/>
              </a:rPr>
              <a:t> </a:t>
            </a:r>
            <a:r>
              <a:rPr lang="en-GB" sz="1200" b="1" dirty="0" smtClean="0">
                <a:solidFill>
                  <a:srgbClr val="000000"/>
                </a:solidFill>
                <a:latin typeface="Times New Roman" pitchFamily="18" charset="0"/>
                <a:cs typeface="Times New Roman" pitchFamily="18" charset="0"/>
              </a:rPr>
              <a:t>module</a:t>
            </a:r>
            <a:r>
              <a:rPr lang="en-GB" sz="1200" dirty="0" smtClean="0">
                <a:solidFill>
                  <a:srgbClr val="000000"/>
                </a:solidFill>
                <a:latin typeface="Times New Roman" pitchFamily="18" charset="0"/>
                <a:cs typeface="Times New Roman" pitchFamily="18" charset="0"/>
              </a:rPr>
              <a:t> </a:t>
            </a:r>
            <a:r>
              <a:rPr lang="en-GB" sz="1200" dirty="0" smtClean="0">
                <a:latin typeface="Times New Roman" pitchFamily="18" charset="0"/>
                <a:cs typeface="Times New Roman" pitchFamily="18" charset="0"/>
              </a:rPr>
              <a:t>(</a:t>
            </a:r>
            <a:r>
              <a:rPr lang="en-GB" sz="1200" dirty="0" err="1" smtClean="0">
                <a:latin typeface="Times New Roman" pitchFamily="18" charset="0"/>
                <a:cs typeface="Times New Roman" pitchFamily="18" charset="0"/>
              </a:rPr>
              <a:t>ie</a:t>
            </a:r>
            <a:r>
              <a:rPr lang="en-GB" sz="1200" dirty="0" smtClean="0">
                <a:latin typeface="Times New Roman" pitchFamily="18" charset="0"/>
                <a:cs typeface="Times New Roman" pitchFamily="18" charset="0"/>
              </a:rPr>
              <a:t>, both of its power supplies, or both sides of its push-pull broken) can see a power on its circulator load, </a:t>
            </a:r>
            <a:r>
              <a:rPr lang="en-GB" sz="1200" dirty="0" err="1" smtClean="0">
                <a:latin typeface="Times New Roman" pitchFamily="18" charset="0"/>
                <a:cs typeface="Times New Roman" pitchFamily="18" charset="0"/>
              </a:rPr>
              <a:t>Pload</a:t>
            </a:r>
            <a:r>
              <a:rPr lang="en-GB" sz="1200" dirty="0" smtClean="0">
                <a:latin typeface="Times New Roman" pitchFamily="18" charset="0"/>
                <a:cs typeface="Times New Roman" pitchFamily="18" charset="0"/>
              </a:rPr>
              <a:t> &gt; Pi</a:t>
            </a:r>
            <a:endParaRPr lang="fr-FR" sz="1200" dirty="0" smtClean="0">
              <a:latin typeface="Times New Roman" pitchFamily="18" charset="0"/>
              <a:cs typeface="Times New Roman" pitchFamily="18" charset="0"/>
            </a:endParaRPr>
          </a:p>
          <a:p>
            <a:r>
              <a:rPr lang="en-GB" sz="1200" b="1" i="1" dirty="0" smtClean="0">
                <a:latin typeface="Times New Roman" pitchFamily="18" charset="0"/>
                <a:cs typeface="Times New Roman" pitchFamily="18" charset="0"/>
              </a:rPr>
              <a:t>Rem</a:t>
            </a:r>
            <a:r>
              <a:rPr lang="en-GB" sz="1200" dirty="0" smtClean="0">
                <a:latin typeface="Times New Roman" pitchFamily="18" charset="0"/>
                <a:cs typeface="Times New Roman" pitchFamily="18" charset="0"/>
              </a:rPr>
              <a:t>: full reflection for a short time (~10 </a:t>
            </a:r>
            <a:r>
              <a:rPr lang="en-GB" sz="1200" dirty="0" err="1" smtClean="0">
                <a:latin typeface="Times New Roman" pitchFamily="18" charset="0"/>
                <a:cs typeface="Times New Roman" pitchFamily="18" charset="0"/>
              </a:rPr>
              <a:t>ms</a:t>
            </a:r>
            <a:r>
              <a:rPr lang="en-GB" sz="1200" dirty="0" smtClean="0">
                <a:latin typeface="Times New Roman" pitchFamily="18" charset="0"/>
                <a:cs typeface="Times New Roman" pitchFamily="18" charset="0"/>
              </a:rPr>
              <a:t>) is not a problem (</a:t>
            </a:r>
            <a:r>
              <a:rPr lang="en-GB" sz="1200" dirty="0" smtClean="0">
                <a:latin typeface="Times New Roman" pitchFamily="18" charset="0"/>
                <a:cs typeface="Times New Roman" pitchFamily="18" charset="0"/>
                <a:sym typeface="Wingdings" pitchFamily="2" charset="2"/>
              </a:rPr>
              <a:t></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Pr</a:t>
            </a:r>
            <a:r>
              <a:rPr lang="en-GB" sz="1200" dirty="0" smtClean="0">
                <a:latin typeface="Times New Roman" pitchFamily="18" charset="0"/>
                <a:cs typeface="Times New Roman" pitchFamily="18" charset="0"/>
              </a:rPr>
              <a:t> interlock) </a:t>
            </a:r>
          </a:p>
          <a:p>
            <a:pPr>
              <a:spcBef>
                <a:spcPts val="600"/>
              </a:spcBef>
            </a:pPr>
            <a:r>
              <a:rPr lang="en-US" sz="1400" baseline="30000" dirty="0">
                <a:latin typeface="Times New Roman" pitchFamily="18" charset="0"/>
                <a:cs typeface="Times New Roman" pitchFamily="18" charset="0"/>
              </a:rPr>
              <a:t>♯</a:t>
            </a:r>
            <a:r>
              <a:rPr lang="en-US" sz="1200" dirty="0">
                <a:latin typeface="Times New Roman" pitchFamily="18" charset="0"/>
                <a:cs typeface="Times New Roman" pitchFamily="18" charset="0"/>
              </a:rPr>
              <a:t> 2 PS in series on 2 modules in // </a:t>
            </a:r>
            <a:endParaRPr lang="fr-FR" sz="1200" dirty="0">
              <a:latin typeface="Times New Roman" pitchFamily="18" charset="0"/>
              <a:cs typeface="Times New Roman" pitchFamily="18" charset="0"/>
            </a:endParaRPr>
          </a:p>
          <a:p>
            <a:r>
              <a:rPr lang="fr-FR" sz="1400" baseline="30000" dirty="0">
                <a:latin typeface="Times New Roman" pitchFamily="18" charset="0"/>
                <a:cs typeface="Times New Roman" pitchFamily="18" charset="0"/>
                <a:sym typeface="Symbol" pitchFamily="18" charset="2"/>
              </a:rPr>
              <a:t></a:t>
            </a:r>
            <a:r>
              <a:rPr lang="fr-FR" sz="1400" baseline="30000" dirty="0">
                <a:latin typeface="Times New Roman" pitchFamily="18" charset="0"/>
                <a:cs typeface="Times New Roman" pitchFamily="18" charset="0"/>
              </a:rPr>
              <a:t> </a:t>
            </a:r>
            <a:r>
              <a:rPr lang="en-US" sz="1200" dirty="0">
                <a:latin typeface="Times New Roman" pitchFamily="18" charset="0"/>
                <a:cs typeface="Times New Roman" pitchFamily="18" charset="0"/>
              </a:rPr>
              <a:t>VDMOS ; all the other cases are LDMOS</a:t>
            </a:r>
            <a:r>
              <a:rPr lang="en-US" sz="1400" dirty="0">
                <a:latin typeface="Times New Roman" pitchFamily="18" charset="0"/>
                <a:cs typeface="Times New Roman" pitchFamily="18" charset="0"/>
              </a:rPr>
              <a:t> </a:t>
            </a:r>
            <a:endParaRPr lang="fr-FR" sz="1200" dirty="0"/>
          </a:p>
        </p:txBody>
      </p:sp>
      <p:sp>
        <p:nvSpPr>
          <p:cNvPr id="5" name="Rectangle 9"/>
          <p:cNvSpPr>
            <a:spLocks noChangeArrowheads="1"/>
          </p:cNvSpPr>
          <p:nvPr/>
        </p:nvSpPr>
        <p:spPr bwMode="auto">
          <a:xfrm>
            <a:off x="1352603" y="117816"/>
            <a:ext cx="6912768" cy="52920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5769" tIns="47884" rIns="95769" bIns="47884"/>
          <a:lstStyle/>
          <a:p>
            <a:pPr algn="ctr" defTabSz="957263" eaLnBrk="0" hangingPunct="0">
              <a:buFont typeface="Monotype Sorts" pitchFamily="2" charset="2"/>
              <a:buNone/>
            </a:pPr>
            <a:r>
              <a:rPr lang="fr-FR" sz="2600" dirty="0" smtClean="0">
                <a:solidFill>
                  <a:srgbClr val="C00000"/>
                </a:solidFill>
                <a:latin typeface="Arial Black" pitchFamily="34" charset="0"/>
              </a:rPr>
              <a:t>S</a:t>
            </a:r>
            <a:r>
              <a:rPr lang="fr-FR" sz="2100" dirty="0">
                <a:solidFill>
                  <a:srgbClr val="C00000"/>
                </a:solidFill>
                <a:latin typeface="Arial Black" pitchFamily="34" charset="0"/>
              </a:rPr>
              <a:t>OLEIL</a:t>
            </a:r>
            <a:r>
              <a:rPr lang="fr-FR" sz="2100" dirty="0" smtClean="0">
                <a:solidFill>
                  <a:srgbClr val="C00000"/>
                </a:solidFill>
                <a:latin typeface="Arial Black" pitchFamily="34" charset="0"/>
              </a:rPr>
              <a:t> </a:t>
            </a:r>
            <a:r>
              <a:rPr lang="fr-FR" sz="2600" dirty="0">
                <a:solidFill>
                  <a:srgbClr val="C00000"/>
                </a:solidFill>
                <a:latin typeface="Arial Black" pitchFamily="34" charset="0"/>
              </a:rPr>
              <a:t>352 MHz</a:t>
            </a:r>
            <a:r>
              <a:rPr lang="fr-FR" sz="2100" dirty="0">
                <a:solidFill>
                  <a:srgbClr val="C00000"/>
                </a:solidFill>
                <a:latin typeface="Arial Black" pitchFamily="34" charset="0"/>
              </a:rPr>
              <a:t> </a:t>
            </a:r>
            <a:r>
              <a:rPr lang="fr-FR" sz="2600" dirty="0">
                <a:solidFill>
                  <a:srgbClr val="C00000"/>
                </a:solidFill>
                <a:latin typeface="Arial Black" pitchFamily="34" charset="0"/>
              </a:rPr>
              <a:t>SSA</a:t>
            </a:r>
            <a:r>
              <a:rPr lang="fr-FR" sz="2100" dirty="0">
                <a:solidFill>
                  <a:srgbClr val="C00000"/>
                </a:solidFill>
                <a:latin typeface="Arial Black" pitchFamily="34" charset="0"/>
              </a:rPr>
              <a:t> </a:t>
            </a:r>
            <a:r>
              <a:rPr lang="fr-FR" sz="2600" dirty="0">
                <a:solidFill>
                  <a:srgbClr val="C00000"/>
                </a:solidFill>
                <a:latin typeface="Arial Black" pitchFamily="34" charset="0"/>
              </a:rPr>
              <a:t>S</a:t>
            </a:r>
            <a:r>
              <a:rPr lang="fr-FR" sz="2100" dirty="0">
                <a:solidFill>
                  <a:srgbClr val="C00000"/>
                </a:solidFill>
                <a:latin typeface="Arial Black" pitchFamily="34" charset="0"/>
              </a:rPr>
              <a:t>TATE </a:t>
            </a:r>
            <a:r>
              <a:rPr lang="fr-FR" sz="2600" dirty="0">
                <a:solidFill>
                  <a:srgbClr val="C00000"/>
                </a:solidFill>
                <a:latin typeface="Arial Black" pitchFamily="34" charset="0"/>
              </a:rPr>
              <a:t>O</a:t>
            </a:r>
            <a:r>
              <a:rPr lang="fr-FR" sz="2100" dirty="0">
                <a:solidFill>
                  <a:srgbClr val="C00000"/>
                </a:solidFill>
                <a:latin typeface="Arial Black" pitchFamily="34" charset="0"/>
              </a:rPr>
              <a:t>F </a:t>
            </a:r>
            <a:r>
              <a:rPr lang="fr-FR" sz="2600" dirty="0">
                <a:solidFill>
                  <a:srgbClr val="C00000"/>
                </a:solidFill>
                <a:latin typeface="Arial Black" pitchFamily="34" charset="0"/>
              </a:rPr>
              <a:t>T</a:t>
            </a:r>
            <a:r>
              <a:rPr lang="fr-FR" sz="2100" dirty="0">
                <a:solidFill>
                  <a:srgbClr val="C00000"/>
                </a:solidFill>
                <a:latin typeface="Arial Black" pitchFamily="34" charset="0"/>
              </a:rPr>
              <a:t>HE </a:t>
            </a:r>
            <a:r>
              <a:rPr lang="fr-FR" sz="2600" dirty="0">
                <a:solidFill>
                  <a:srgbClr val="C00000"/>
                </a:solidFill>
                <a:latin typeface="Arial Black" pitchFamily="34" charset="0"/>
              </a:rPr>
              <a:t>A</a:t>
            </a:r>
            <a:r>
              <a:rPr lang="fr-FR" sz="2100" dirty="0">
                <a:solidFill>
                  <a:srgbClr val="C00000"/>
                </a:solidFill>
                <a:latin typeface="Arial Black" pitchFamily="34" charset="0"/>
              </a:rPr>
              <a:t>RT</a:t>
            </a:r>
          </a:p>
        </p:txBody>
      </p:sp>
    </p:spTree>
    <p:extLst>
      <p:ext uri="{BB962C8B-B14F-4D97-AF65-F5344CB8AC3E}">
        <p14:creationId xmlns:p14="http://schemas.microsoft.com/office/powerpoint/2010/main" val="250434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p:cNvSpPr>
            <a:spLocks noChangeArrowheads="1"/>
          </p:cNvSpPr>
          <p:nvPr/>
        </p:nvSpPr>
        <p:spPr bwMode="auto">
          <a:xfrm>
            <a:off x="2648745" y="116632"/>
            <a:ext cx="4536504" cy="52920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5769" tIns="47884" rIns="95769" bIns="47884"/>
          <a:lstStyle/>
          <a:p>
            <a:pPr algn="ctr" defTabSz="957263" eaLnBrk="0" hangingPunct="0">
              <a:buFont typeface="Monotype Sorts" pitchFamily="2" charset="2"/>
              <a:buNone/>
            </a:pPr>
            <a:r>
              <a:rPr lang="fr-FR" sz="2600" dirty="0" smtClean="0">
                <a:solidFill>
                  <a:srgbClr val="C00000"/>
                </a:solidFill>
                <a:latin typeface="Arial Black" pitchFamily="34" charset="0"/>
              </a:rPr>
              <a:t>500 MHz R&amp;D </a:t>
            </a:r>
            <a:r>
              <a:rPr lang="fr-FR" sz="2100" dirty="0" smtClean="0">
                <a:solidFill>
                  <a:srgbClr val="C00000"/>
                </a:solidFill>
                <a:latin typeface="Arial Black" pitchFamily="34" charset="0"/>
              </a:rPr>
              <a:t>ON</a:t>
            </a:r>
            <a:r>
              <a:rPr lang="fr-FR" sz="2600" dirty="0" smtClean="0">
                <a:solidFill>
                  <a:srgbClr val="C00000"/>
                </a:solidFill>
                <a:latin typeface="Arial Black" pitchFamily="34" charset="0"/>
              </a:rPr>
              <a:t> SSA</a:t>
            </a:r>
            <a:endParaRPr lang="fr-FR" sz="2600" dirty="0">
              <a:solidFill>
                <a:srgbClr val="C00000"/>
              </a:solidFill>
              <a:latin typeface="Arial Black" pitchFamily="34" charset="0"/>
            </a:endParaRPr>
          </a:p>
        </p:txBody>
      </p:sp>
      <p:sp>
        <p:nvSpPr>
          <p:cNvPr id="12" name="Espace réservé du numéro de diapositive 11"/>
          <p:cNvSpPr>
            <a:spLocks noGrp="1"/>
          </p:cNvSpPr>
          <p:nvPr>
            <p:ph type="sldNum" sz="quarter" idx="12"/>
          </p:nvPr>
        </p:nvSpPr>
        <p:spPr/>
        <p:txBody>
          <a:bodyPr/>
          <a:lstStyle/>
          <a:p>
            <a:fld id="{8DB15611-3EB5-4A9B-9A04-D08D95F5E4BF}" type="slidenum">
              <a:rPr lang="fr-FR" smtClean="0"/>
              <a:pPr/>
              <a:t>23</a:t>
            </a:fld>
            <a:endParaRPr lang="fr-FR" dirty="0"/>
          </a:p>
        </p:txBody>
      </p:sp>
      <p:sp>
        <p:nvSpPr>
          <p:cNvPr id="10" name="ZoneTexte 2"/>
          <p:cNvSpPr txBox="1">
            <a:spLocks noChangeArrowheads="1"/>
          </p:cNvSpPr>
          <p:nvPr/>
        </p:nvSpPr>
        <p:spPr bwMode="auto">
          <a:xfrm>
            <a:off x="2186038" y="6196485"/>
            <a:ext cx="49992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fr-FR" sz="1400" b="0" i="1" dirty="0">
                <a:latin typeface="Helvetica" pitchFamily="34" charset="0"/>
              </a:rPr>
              <a:t> High </a:t>
            </a:r>
            <a:r>
              <a:rPr lang="fr-FR" sz="1400" b="0" i="1" dirty="0" err="1">
                <a:latin typeface="Helvetica" pitchFamily="34" charset="0"/>
              </a:rPr>
              <a:t>efficiency</a:t>
            </a:r>
            <a:r>
              <a:rPr lang="fr-FR" sz="1400" b="0" i="1" dirty="0">
                <a:latin typeface="Helvetica" pitchFamily="34" charset="0"/>
              </a:rPr>
              <a:t> (</a:t>
            </a:r>
            <a:r>
              <a:rPr lang="fr-FR" sz="1400" b="0" i="1" dirty="0" smtClean="0">
                <a:latin typeface="Helvetica" pitchFamily="34" charset="0"/>
              </a:rPr>
              <a:t>96%) 230 </a:t>
            </a:r>
            <a:r>
              <a:rPr lang="fr-FR" sz="1400" b="0" i="1" dirty="0" err="1">
                <a:latin typeface="Helvetica" pitchFamily="34" charset="0"/>
              </a:rPr>
              <a:t>V_ac</a:t>
            </a:r>
            <a:r>
              <a:rPr lang="fr-FR" sz="1400" b="0" i="1" dirty="0">
                <a:latin typeface="Helvetica" pitchFamily="34" charset="0"/>
              </a:rPr>
              <a:t> / 50 </a:t>
            </a:r>
            <a:r>
              <a:rPr lang="fr-FR" sz="1400" b="0" i="1" dirty="0" err="1">
                <a:latin typeface="Helvetica" pitchFamily="34" charset="0"/>
              </a:rPr>
              <a:t>V_dc</a:t>
            </a:r>
            <a:r>
              <a:rPr lang="fr-FR" sz="1400" b="0" i="1" dirty="0">
                <a:latin typeface="Helvetica" pitchFamily="34" charset="0"/>
              </a:rPr>
              <a:t> power </a:t>
            </a:r>
            <a:r>
              <a:rPr lang="fr-FR" sz="1400" b="0" i="1" dirty="0" err="1">
                <a:latin typeface="Helvetica" pitchFamily="34" charset="0"/>
              </a:rPr>
              <a:t>converters</a:t>
            </a:r>
            <a:endParaRPr lang="fr-FR" sz="1400" b="0" i="1" dirty="0">
              <a:latin typeface="Helvetica" pitchFamily="34" charset="0"/>
            </a:endParaRPr>
          </a:p>
        </p:txBody>
      </p:sp>
      <p:sp>
        <p:nvSpPr>
          <p:cNvPr id="11" name="ZoneTexte 1"/>
          <p:cNvSpPr txBox="1">
            <a:spLocks noChangeArrowheads="1"/>
          </p:cNvSpPr>
          <p:nvPr/>
        </p:nvSpPr>
        <p:spPr bwMode="auto">
          <a:xfrm>
            <a:off x="776536" y="908720"/>
            <a:ext cx="87849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ts val="600"/>
              </a:spcBef>
            </a:pPr>
            <a:r>
              <a:rPr lang="fr-FR" sz="1600" dirty="0">
                <a:latin typeface="Helvetica" pitchFamily="34" charset="0"/>
              </a:rPr>
              <a:t>6</a:t>
            </a:r>
            <a:r>
              <a:rPr lang="fr-FR" sz="1600" baseline="30000" dirty="0">
                <a:latin typeface="Helvetica" pitchFamily="34" charset="0"/>
              </a:rPr>
              <a:t>th</a:t>
            </a:r>
            <a:r>
              <a:rPr lang="fr-FR" sz="1600" dirty="0">
                <a:latin typeface="Helvetica" pitchFamily="34" charset="0"/>
              </a:rPr>
              <a:t> </a:t>
            </a:r>
            <a:r>
              <a:rPr lang="fr-FR" sz="1600" dirty="0" err="1">
                <a:latin typeface="Helvetica" pitchFamily="34" charset="0"/>
              </a:rPr>
              <a:t>generation</a:t>
            </a:r>
            <a:r>
              <a:rPr lang="fr-FR" sz="1600" dirty="0">
                <a:latin typeface="Helvetica" pitchFamily="34" charset="0"/>
              </a:rPr>
              <a:t> LDMOS </a:t>
            </a:r>
            <a:r>
              <a:rPr lang="fr-FR" sz="1600" dirty="0">
                <a:latin typeface="Helvetica" pitchFamily="34" charset="0"/>
                <a:sym typeface="Wingdings" pitchFamily="2" charset="2"/>
              </a:rPr>
              <a:t> </a:t>
            </a:r>
            <a:r>
              <a:rPr lang="fr-FR" sz="1600" dirty="0" smtClean="0">
                <a:latin typeface="Helvetica" pitchFamily="34" charset="0"/>
                <a:sym typeface="Wingdings" pitchFamily="2" charset="2"/>
              </a:rPr>
              <a:t>BLF578 : </a:t>
            </a:r>
            <a:r>
              <a:rPr lang="fr-FR" sz="1600" dirty="0" smtClean="0">
                <a:latin typeface="Helvetica" pitchFamily="34" charset="0"/>
              </a:rPr>
              <a:t>650 </a:t>
            </a:r>
            <a:r>
              <a:rPr lang="fr-FR" sz="1600" dirty="0">
                <a:latin typeface="Helvetica" pitchFamily="34" charset="0"/>
              </a:rPr>
              <a:t>W modules </a:t>
            </a:r>
            <a:endParaRPr lang="fr-FR" sz="1600" dirty="0" smtClean="0">
              <a:latin typeface="Helvetica" pitchFamily="34" charset="0"/>
            </a:endParaRPr>
          </a:p>
        </p:txBody>
      </p:sp>
      <p:pic>
        <p:nvPicPr>
          <p:cNvPr id="13"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81" y="3861270"/>
            <a:ext cx="7370254"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669" y="1484785"/>
            <a:ext cx="5614868"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ZoneTexte 14"/>
          <p:cNvSpPr txBox="1">
            <a:spLocks noChangeArrowheads="1"/>
          </p:cNvSpPr>
          <p:nvPr/>
        </p:nvSpPr>
        <p:spPr bwMode="auto">
          <a:xfrm>
            <a:off x="6451221" y="1569746"/>
            <a:ext cx="3472217" cy="2062103"/>
          </a:xfrm>
          <a:prstGeom prst="rect">
            <a:avLst/>
          </a:prstGeom>
          <a:noFill/>
          <a:ln>
            <a:noFill/>
          </a:ln>
        </p:spPr>
        <p:txBody>
          <a:bodyPr wrap="square">
            <a:spAutoFit/>
          </a:bodyPr>
          <a:lstStyle>
            <a:lvl1pPr eaLnBrk="0" hangingPunct="0">
              <a:defRPr sz="1300">
                <a:solidFill>
                  <a:schemeClr val="tx1"/>
                </a:solidFill>
                <a:latin typeface="Arial" pitchFamily="34" charset="0"/>
              </a:defRPr>
            </a:lvl1pPr>
            <a:lvl2pPr marL="742950" indent="-285750" eaLnBrk="0" hangingPunct="0">
              <a:defRPr sz="1300">
                <a:solidFill>
                  <a:schemeClr val="tx1"/>
                </a:solidFill>
                <a:latin typeface="Arial" pitchFamily="34" charset="0"/>
              </a:defRPr>
            </a:lvl2pPr>
            <a:lvl3pPr marL="1143000" indent="-228600" eaLnBrk="0" hangingPunct="0">
              <a:defRPr sz="1300">
                <a:solidFill>
                  <a:schemeClr val="tx1"/>
                </a:solidFill>
                <a:latin typeface="Arial" pitchFamily="34" charset="0"/>
              </a:defRPr>
            </a:lvl3pPr>
            <a:lvl4pPr marL="1600200" indent="-228600" eaLnBrk="0" hangingPunct="0">
              <a:defRPr sz="1300">
                <a:solidFill>
                  <a:schemeClr val="tx1"/>
                </a:solidFill>
                <a:latin typeface="Arial" pitchFamily="34" charset="0"/>
              </a:defRPr>
            </a:lvl4pPr>
            <a:lvl5pPr marL="2057400" indent="-228600" eaLnBrk="0" hangingPunct="0">
              <a:defRPr sz="1300">
                <a:solidFill>
                  <a:schemeClr val="tx1"/>
                </a:solidFill>
                <a:latin typeface="Arial" pitchFamily="34" charset="0"/>
              </a:defRPr>
            </a:lvl5pPr>
            <a:lvl6pPr marL="2514600" indent="-228600" eaLnBrk="0" fontAlgn="base" hangingPunct="0">
              <a:spcBef>
                <a:spcPct val="0"/>
              </a:spcBef>
              <a:spcAft>
                <a:spcPct val="0"/>
              </a:spcAft>
              <a:defRPr sz="1300">
                <a:solidFill>
                  <a:schemeClr val="tx1"/>
                </a:solidFill>
                <a:latin typeface="Arial" pitchFamily="34" charset="0"/>
              </a:defRPr>
            </a:lvl6pPr>
            <a:lvl7pPr marL="2971800" indent="-228600" eaLnBrk="0" fontAlgn="base" hangingPunct="0">
              <a:spcBef>
                <a:spcPct val="0"/>
              </a:spcBef>
              <a:spcAft>
                <a:spcPct val="0"/>
              </a:spcAft>
              <a:defRPr sz="1300">
                <a:solidFill>
                  <a:schemeClr val="tx1"/>
                </a:solidFill>
                <a:latin typeface="Arial" pitchFamily="34" charset="0"/>
              </a:defRPr>
            </a:lvl7pPr>
            <a:lvl8pPr marL="3429000" indent="-228600" eaLnBrk="0" fontAlgn="base" hangingPunct="0">
              <a:spcBef>
                <a:spcPct val="0"/>
              </a:spcBef>
              <a:spcAft>
                <a:spcPct val="0"/>
              </a:spcAft>
              <a:defRPr sz="1300">
                <a:solidFill>
                  <a:schemeClr val="tx1"/>
                </a:solidFill>
                <a:latin typeface="Arial" pitchFamily="34" charset="0"/>
              </a:defRPr>
            </a:lvl8pPr>
            <a:lvl9pPr marL="3886200" indent="-228600" eaLnBrk="0" fontAlgn="base" hangingPunct="0">
              <a:spcBef>
                <a:spcPct val="0"/>
              </a:spcBef>
              <a:spcAft>
                <a:spcPct val="0"/>
              </a:spcAft>
              <a:defRPr sz="1300">
                <a:solidFill>
                  <a:schemeClr val="tx1"/>
                </a:solidFill>
                <a:latin typeface="Arial" pitchFamily="34" charset="0"/>
              </a:defRPr>
            </a:lvl9pPr>
          </a:lstStyle>
          <a:p>
            <a:pPr eaLnBrk="1" hangingPunct="1"/>
            <a:r>
              <a:rPr lang="fr-FR" sz="1600" dirty="0" smtClean="0">
                <a:latin typeface="Helvetica" pitchFamily="34" charset="0"/>
                <a:cs typeface="Helvetica" pitchFamily="34" charset="0"/>
              </a:rPr>
              <a:t>RF </a:t>
            </a:r>
            <a:r>
              <a:rPr lang="fr-FR" sz="1600" dirty="0" err="1" smtClean="0">
                <a:latin typeface="Helvetica" pitchFamily="34" charset="0"/>
                <a:cs typeface="Helvetica" pitchFamily="34" charset="0"/>
              </a:rPr>
              <a:t>characteristics</a:t>
            </a:r>
            <a:r>
              <a:rPr lang="fr-FR" sz="1600" dirty="0" smtClean="0">
                <a:latin typeface="Helvetica" pitchFamily="34" charset="0"/>
                <a:cs typeface="Helvetica" pitchFamily="34" charset="0"/>
              </a:rPr>
              <a:t>:</a:t>
            </a:r>
            <a:endParaRPr lang="fr-FR" sz="1600" dirty="0">
              <a:latin typeface="Helvetica" pitchFamily="34" charset="0"/>
              <a:cs typeface="Helvetica" pitchFamily="34" charset="0"/>
            </a:endParaRPr>
          </a:p>
          <a:p>
            <a:pPr eaLnBrk="1" hangingPunct="1"/>
            <a:endParaRPr lang="fr-FR" sz="1400" i="1" dirty="0">
              <a:latin typeface="Helvetica" pitchFamily="34" charset="0"/>
              <a:cs typeface="Helvetica" pitchFamily="34" charset="0"/>
            </a:endParaRPr>
          </a:p>
          <a:p>
            <a:pPr marL="285750" indent="-285750" eaLnBrk="1" hangingPunct="1">
              <a:buFont typeface="Wingdings" pitchFamily="2" charset="2"/>
              <a:buChar char="v"/>
            </a:pPr>
            <a:r>
              <a:rPr lang="en-US" sz="1400" dirty="0" smtClean="0">
                <a:latin typeface="Helvetica" pitchFamily="34" charset="0"/>
                <a:cs typeface="Helvetica" pitchFamily="34" charset="0"/>
              </a:rPr>
              <a:t>RF Output Power: 650 </a:t>
            </a:r>
            <a:r>
              <a:rPr lang="en-US" sz="1400" dirty="0">
                <a:latin typeface="Helvetica" pitchFamily="34" charset="0"/>
                <a:cs typeface="Helvetica" pitchFamily="34" charset="0"/>
              </a:rPr>
              <a:t>W CW at </a:t>
            </a:r>
            <a:r>
              <a:rPr lang="en-US" sz="1400" dirty="0" smtClean="0">
                <a:latin typeface="Helvetica" pitchFamily="34" charset="0"/>
                <a:cs typeface="Helvetica" pitchFamily="34" charset="0"/>
              </a:rPr>
              <a:t>1 dB</a:t>
            </a:r>
          </a:p>
          <a:p>
            <a:pPr marL="285750" indent="-285750" eaLnBrk="1" hangingPunct="1">
              <a:buFont typeface="Wingdings" pitchFamily="2" charset="2"/>
              <a:buChar char="v"/>
            </a:pPr>
            <a:r>
              <a:rPr lang="en-US" sz="1400" dirty="0" smtClean="0">
                <a:latin typeface="Helvetica" pitchFamily="34" charset="0"/>
                <a:cs typeface="Helvetica" pitchFamily="34" charset="0"/>
              </a:rPr>
              <a:t>Gain : 17dB </a:t>
            </a:r>
            <a:endParaRPr lang="en-US" sz="1400" dirty="0">
              <a:latin typeface="Helvetica" pitchFamily="34" charset="0"/>
              <a:cs typeface="Helvetica" pitchFamily="34" charset="0"/>
            </a:endParaRPr>
          </a:p>
          <a:p>
            <a:pPr marL="285750" indent="-285750" eaLnBrk="1" hangingPunct="1">
              <a:buFont typeface="Wingdings" pitchFamily="2" charset="2"/>
              <a:buChar char="v"/>
            </a:pPr>
            <a:r>
              <a:rPr lang="en-US" sz="1400" dirty="0" smtClean="0">
                <a:latin typeface="Helvetica" pitchFamily="34" charset="0"/>
                <a:cs typeface="Helvetica" pitchFamily="34" charset="0"/>
              </a:rPr>
              <a:t>Efficiency: </a:t>
            </a:r>
            <a:r>
              <a:rPr lang="en-US" sz="1400" dirty="0">
                <a:latin typeface="Helvetica" pitchFamily="34" charset="0"/>
                <a:cs typeface="Helvetica" pitchFamily="34" charset="0"/>
              </a:rPr>
              <a:t>&gt; 60% at </a:t>
            </a:r>
            <a:r>
              <a:rPr lang="en-US" sz="1400" dirty="0" err="1">
                <a:latin typeface="Helvetica" pitchFamily="34" charset="0"/>
                <a:cs typeface="Helvetica" pitchFamily="34" charset="0"/>
              </a:rPr>
              <a:t>P</a:t>
            </a:r>
            <a:r>
              <a:rPr lang="en-US" sz="1400" baseline="-25000" dirty="0" err="1">
                <a:latin typeface="Helvetica" pitchFamily="34" charset="0"/>
                <a:cs typeface="Helvetica" pitchFamily="34" charset="0"/>
              </a:rPr>
              <a:t>n</a:t>
            </a:r>
            <a:endParaRPr lang="fr-FR" sz="1400" dirty="0">
              <a:latin typeface="Helvetica" pitchFamily="34" charset="0"/>
              <a:cs typeface="Helvetica" pitchFamily="34" charset="0"/>
            </a:endParaRPr>
          </a:p>
          <a:p>
            <a:pPr marL="285750" indent="-285750" eaLnBrk="1" hangingPunct="1">
              <a:buFont typeface="Wingdings" pitchFamily="2" charset="2"/>
              <a:buChar char="v"/>
            </a:pPr>
            <a:r>
              <a:rPr lang="en-US" sz="1400" dirty="0">
                <a:latin typeface="Helvetica" pitchFamily="34" charset="0"/>
                <a:cs typeface="Helvetica" pitchFamily="34" charset="0"/>
              </a:rPr>
              <a:t>Gain dispersion </a:t>
            </a:r>
            <a:r>
              <a:rPr lang="en-US" sz="1400" dirty="0" smtClean="0">
                <a:latin typeface="Helvetica" pitchFamily="34" charset="0"/>
                <a:cs typeface="Helvetica" pitchFamily="34" charset="0"/>
              </a:rPr>
              <a:t>: </a:t>
            </a:r>
            <a:r>
              <a:rPr lang="en-US" sz="1400" dirty="0">
                <a:latin typeface="Helvetica" pitchFamily="34" charset="0"/>
                <a:cs typeface="Helvetica" pitchFamily="34" charset="0"/>
              </a:rPr>
              <a:t>+/- 0.2 dB at </a:t>
            </a:r>
            <a:r>
              <a:rPr lang="en-US" sz="1400" dirty="0" err="1">
                <a:latin typeface="Helvetica" pitchFamily="34" charset="0"/>
                <a:cs typeface="Helvetica" pitchFamily="34" charset="0"/>
              </a:rPr>
              <a:t>P</a:t>
            </a:r>
            <a:r>
              <a:rPr lang="en-US" sz="1400" baseline="-25000" dirty="0" err="1">
                <a:latin typeface="Helvetica" pitchFamily="34" charset="0"/>
                <a:cs typeface="Helvetica" pitchFamily="34" charset="0"/>
              </a:rPr>
              <a:t>n</a:t>
            </a:r>
            <a:endParaRPr lang="fr-FR" sz="1400" dirty="0">
              <a:latin typeface="Helvetica" pitchFamily="34" charset="0"/>
              <a:cs typeface="Helvetica" pitchFamily="34" charset="0"/>
            </a:endParaRPr>
          </a:p>
          <a:p>
            <a:pPr marL="285750" indent="-285750" eaLnBrk="1" hangingPunct="1">
              <a:buFont typeface="Wingdings" pitchFamily="2" charset="2"/>
              <a:buChar char="v"/>
            </a:pPr>
            <a:r>
              <a:rPr lang="en-US" sz="1400" dirty="0">
                <a:latin typeface="Helvetica" pitchFamily="34" charset="0"/>
                <a:cs typeface="Helvetica" pitchFamily="34" charset="0"/>
              </a:rPr>
              <a:t>Phase dispersion </a:t>
            </a:r>
            <a:r>
              <a:rPr lang="en-US" sz="1400" dirty="0" smtClean="0">
                <a:latin typeface="Helvetica" pitchFamily="34" charset="0"/>
                <a:cs typeface="Helvetica" pitchFamily="34" charset="0"/>
              </a:rPr>
              <a:t>:+/- 5° </a:t>
            </a:r>
            <a:r>
              <a:rPr lang="en-US" sz="1400" dirty="0">
                <a:latin typeface="Helvetica" pitchFamily="34" charset="0"/>
                <a:cs typeface="Helvetica" pitchFamily="34" charset="0"/>
              </a:rPr>
              <a:t>at </a:t>
            </a:r>
            <a:r>
              <a:rPr lang="en-US" sz="1400" dirty="0" err="1" smtClean="0">
                <a:latin typeface="Helvetica" pitchFamily="34" charset="0"/>
                <a:cs typeface="Helvetica" pitchFamily="34" charset="0"/>
              </a:rPr>
              <a:t>P</a:t>
            </a:r>
            <a:r>
              <a:rPr lang="en-US" sz="1400" baseline="-25000" dirty="0" err="1" smtClean="0">
                <a:latin typeface="Helvetica" pitchFamily="34" charset="0"/>
                <a:cs typeface="Helvetica" pitchFamily="34" charset="0"/>
              </a:rPr>
              <a:t>n</a:t>
            </a:r>
            <a:endParaRPr lang="en-US" sz="1400" baseline="-25000" dirty="0" smtClean="0">
              <a:latin typeface="Helvetica" pitchFamily="34" charset="0"/>
              <a:cs typeface="Helvetica" pitchFamily="34" charset="0"/>
            </a:endParaRPr>
          </a:p>
          <a:p>
            <a:pPr marL="285750" indent="-285750" eaLnBrk="1" hangingPunct="1">
              <a:buFont typeface="Wingdings" pitchFamily="2" charset="2"/>
              <a:buChar char="v"/>
            </a:pPr>
            <a:r>
              <a:rPr lang="en-US" sz="1400" dirty="0" smtClean="0">
                <a:latin typeface="Helvetica" pitchFamily="34" charset="0"/>
                <a:cs typeface="Helvetica" pitchFamily="34" charset="0"/>
              </a:rPr>
              <a:t>Input Return Loss : </a:t>
            </a:r>
            <a:r>
              <a:rPr lang="en-US" sz="1400" dirty="0">
                <a:latin typeface="Helvetica" pitchFamily="34" charset="0"/>
                <a:cs typeface="Helvetica" pitchFamily="34" charset="0"/>
              </a:rPr>
              <a:t>&lt; - 40 dB at </a:t>
            </a:r>
            <a:r>
              <a:rPr lang="en-US" sz="1400" dirty="0" err="1" smtClean="0">
                <a:latin typeface="Helvetica" pitchFamily="34" charset="0"/>
                <a:cs typeface="Helvetica" pitchFamily="34" charset="0"/>
              </a:rPr>
              <a:t>P</a:t>
            </a:r>
            <a:r>
              <a:rPr lang="en-US" sz="1400" baseline="-25000" dirty="0" err="1" smtClean="0">
                <a:latin typeface="Helvetica" pitchFamily="34" charset="0"/>
                <a:cs typeface="Helvetica" pitchFamily="34" charset="0"/>
              </a:rPr>
              <a:t>n</a:t>
            </a:r>
            <a:endParaRPr lang="en-US" sz="1400" baseline="-25000" dirty="0">
              <a:latin typeface="Helvetica" pitchFamily="34" charset="0"/>
              <a:cs typeface="Helvetica" pitchFamily="34" charset="0"/>
            </a:endParaRPr>
          </a:p>
          <a:p>
            <a:pPr marL="285750" indent="-285750" eaLnBrk="1" hangingPunct="1">
              <a:buFont typeface="Wingdings" pitchFamily="2" charset="2"/>
              <a:buChar char="v"/>
            </a:pPr>
            <a:r>
              <a:rPr lang="en-US" sz="1400" dirty="0">
                <a:latin typeface="Helvetica" pitchFamily="34" charset="0"/>
                <a:cs typeface="Helvetica" pitchFamily="34" charset="0"/>
              </a:rPr>
              <a:t>Unconditional stability (K&gt;10 dB)</a:t>
            </a:r>
            <a:endParaRPr lang="en-US" sz="1400" baseline="-25000" dirty="0">
              <a:latin typeface="Helvetica" pitchFamily="34" charset="0"/>
              <a:cs typeface="Helvetica" pitchFamily="34" charset="0"/>
            </a:endParaRPr>
          </a:p>
        </p:txBody>
      </p:sp>
    </p:spTree>
    <p:extLst>
      <p:ext uri="{BB962C8B-B14F-4D97-AF65-F5344CB8AC3E}">
        <p14:creationId xmlns:p14="http://schemas.microsoft.com/office/powerpoint/2010/main" val="19380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0-#ppt_w/2"/>
                                          </p:val>
                                        </p:tav>
                                        <p:tav tm="100000">
                                          <p:val>
                                            <p:strVal val="#ppt_x"/>
                                          </p:val>
                                        </p:tav>
                                      </p:tavLst>
                                    </p:anim>
                                    <p:anim calcmode="lin" valueType="num">
                                      <p:cBhvr additive="base">
                                        <p:cTn id="11" dur="500" fill="hold"/>
                                        <p:tgtEl>
                                          <p:spTgt spid="14"/>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1+#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1+#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2648745" y="116632"/>
            <a:ext cx="4536504" cy="52920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5769" tIns="47884" rIns="95769" bIns="47884"/>
          <a:lstStyle/>
          <a:p>
            <a:pPr algn="ctr" defTabSz="957263" eaLnBrk="0" hangingPunct="0">
              <a:buFont typeface="Monotype Sorts" pitchFamily="2" charset="2"/>
              <a:buNone/>
            </a:pPr>
            <a:r>
              <a:rPr lang="fr-FR" sz="2600" dirty="0" smtClean="0">
                <a:solidFill>
                  <a:srgbClr val="C00000"/>
                </a:solidFill>
                <a:latin typeface="Arial Black" pitchFamily="34" charset="0"/>
              </a:rPr>
              <a:t>500 MHz R&amp;D </a:t>
            </a:r>
            <a:r>
              <a:rPr lang="fr-FR" sz="2100" dirty="0" smtClean="0">
                <a:solidFill>
                  <a:srgbClr val="C00000"/>
                </a:solidFill>
                <a:latin typeface="Arial Black" pitchFamily="34" charset="0"/>
              </a:rPr>
              <a:t>ON</a:t>
            </a:r>
            <a:r>
              <a:rPr lang="fr-FR" sz="2600" dirty="0" smtClean="0">
                <a:solidFill>
                  <a:srgbClr val="C00000"/>
                </a:solidFill>
                <a:latin typeface="Arial Black" pitchFamily="34" charset="0"/>
              </a:rPr>
              <a:t> SSA</a:t>
            </a:r>
            <a:endParaRPr lang="fr-FR" sz="2600" dirty="0">
              <a:solidFill>
                <a:srgbClr val="C00000"/>
              </a:solidFill>
              <a:latin typeface="Arial Black" pitchFamily="34" charset="0"/>
            </a:endParaRPr>
          </a:p>
        </p:txBody>
      </p:sp>
      <p:sp>
        <p:nvSpPr>
          <p:cNvPr id="4" name="ZoneTexte 1"/>
          <p:cNvSpPr txBox="1">
            <a:spLocks noChangeArrowheads="1"/>
          </p:cNvSpPr>
          <p:nvPr/>
        </p:nvSpPr>
        <p:spPr bwMode="auto">
          <a:xfrm>
            <a:off x="776536" y="908720"/>
            <a:ext cx="87849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ts val="600"/>
              </a:spcBef>
            </a:pPr>
            <a:r>
              <a:rPr lang="fr-FR" sz="1600" dirty="0" smtClean="0">
                <a:latin typeface="Helvetica" pitchFamily="34" charset="0"/>
              </a:rPr>
              <a:t>10 kW unit prototype for long </a:t>
            </a:r>
            <a:r>
              <a:rPr lang="fr-FR" sz="1600" dirty="0" err="1" smtClean="0">
                <a:latin typeface="Helvetica" pitchFamily="34" charset="0"/>
              </a:rPr>
              <a:t>term</a:t>
            </a:r>
            <a:r>
              <a:rPr lang="fr-FR" sz="1600" dirty="0" smtClean="0">
                <a:latin typeface="Helvetica" pitchFamily="34" charset="0"/>
              </a:rPr>
              <a:t> test (&gt; 500 </a:t>
            </a:r>
            <a:r>
              <a:rPr lang="fr-FR" sz="1600" dirty="0" err="1" smtClean="0">
                <a:latin typeface="Helvetica" pitchFamily="34" charset="0"/>
              </a:rPr>
              <a:t>hours</a:t>
            </a:r>
            <a:r>
              <a:rPr lang="fr-FR" sz="1600" dirty="0" smtClean="0">
                <a:latin typeface="Helvetica" pitchFamily="34" charset="0"/>
              </a:rPr>
              <a:t>)</a:t>
            </a:r>
          </a:p>
        </p:txBody>
      </p:sp>
      <p:sp>
        <p:nvSpPr>
          <p:cNvPr id="5" name="Espace réservé du numéro de diapositive 4"/>
          <p:cNvSpPr>
            <a:spLocks noGrp="1"/>
          </p:cNvSpPr>
          <p:nvPr>
            <p:ph type="sldNum" sz="quarter" idx="12"/>
          </p:nvPr>
        </p:nvSpPr>
        <p:spPr/>
        <p:txBody>
          <a:bodyPr/>
          <a:lstStyle/>
          <a:p>
            <a:fld id="{8DB15611-3EB5-4A9B-9A04-D08D95F5E4BF}" type="slidenum">
              <a:rPr lang="fr-FR" smtClean="0"/>
              <a:pPr/>
              <a:t>24</a:t>
            </a:fld>
            <a:endParaRPr lang="fr-FR" dirty="0"/>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477" y="1447300"/>
            <a:ext cx="5714608" cy="4285956"/>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1074" y="3284984"/>
            <a:ext cx="4076531" cy="3057398"/>
          </a:xfrm>
          <a:prstGeom prst="rect">
            <a:avLst/>
          </a:prstGeom>
        </p:spPr>
      </p:pic>
      <p:sp>
        <p:nvSpPr>
          <p:cNvPr id="3" name="ZoneTexte 2"/>
          <p:cNvSpPr txBox="1"/>
          <p:nvPr/>
        </p:nvSpPr>
        <p:spPr>
          <a:xfrm>
            <a:off x="6308365" y="2132856"/>
            <a:ext cx="1892506" cy="369332"/>
          </a:xfrm>
          <a:prstGeom prst="rect">
            <a:avLst/>
          </a:prstGeom>
          <a:noFill/>
          <a:ln w="28575">
            <a:solidFill>
              <a:srgbClr val="0033CC"/>
            </a:solidFill>
          </a:ln>
        </p:spPr>
        <p:txBody>
          <a:bodyPr wrap="none" rtlCol="0">
            <a:spAutoFit/>
          </a:bodyPr>
          <a:lstStyle/>
          <a:p>
            <a:r>
              <a:rPr lang="fr-FR" sz="1800" dirty="0" err="1" smtClean="0">
                <a:solidFill>
                  <a:srgbClr val="0033CC"/>
                </a:solidFill>
                <a:effectLst>
                  <a:outerShdw blurRad="38100" dist="38100" dir="2700000" algn="tl">
                    <a:srgbClr val="000000">
                      <a:alpha val="43137"/>
                    </a:srgbClr>
                  </a:outerShdw>
                </a:effectLst>
                <a:latin typeface="Helvetica" pitchFamily="34" charset="0"/>
                <a:cs typeface="Helvetica" pitchFamily="34" charset="0"/>
              </a:rPr>
              <a:t>Efficiency</a:t>
            </a:r>
            <a:r>
              <a:rPr lang="fr-FR" sz="1800" dirty="0" smtClean="0">
                <a:solidFill>
                  <a:srgbClr val="0033CC"/>
                </a:solidFill>
                <a:effectLst>
                  <a:outerShdw blurRad="38100" dist="38100" dir="2700000" algn="tl">
                    <a:srgbClr val="000000">
                      <a:alpha val="43137"/>
                    </a:srgbClr>
                  </a:outerShdw>
                </a:effectLst>
                <a:latin typeface="Helvetica" pitchFamily="34" charset="0"/>
                <a:cs typeface="Helvetica" pitchFamily="34" charset="0"/>
              </a:rPr>
              <a:t> ~ 55%</a:t>
            </a:r>
            <a:endParaRPr lang="fr-FR" sz="1800" dirty="0">
              <a:solidFill>
                <a:srgbClr val="0033CC"/>
              </a:solidFill>
              <a:effectLst>
                <a:outerShdw blurRad="38100" dist="38100" dir="2700000" algn="tl">
                  <a:srgbClr val="000000">
                    <a:alpha val="43137"/>
                  </a:srgbClr>
                </a:outerShdw>
              </a:effectLst>
              <a:latin typeface="Helvetica" pitchFamily="34" charset="0"/>
              <a:cs typeface="Helvetica" pitchFamily="34" charset="0"/>
            </a:endParaRPr>
          </a:p>
        </p:txBody>
      </p:sp>
    </p:spTree>
    <p:extLst>
      <p:ext uri="{BB962C8B-B14F-4D97-AF65-F5344CB8AC3E}">
        <p14:creationId xmlns:p14="http://schemas.microsoft.com/office/powerpoint/2010/main" val="200610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ppt_y"/>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2648745" y="116632"/>
            <a:ext cx="4536504" cy="52920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5769" tIns="47884" rIns="95769" bIns="47884"/>
          <a:lstStyle/>
          <a:p>
            <a:pPr algn="ctr" defTabSz="957263" eaLnBrk="0" hangingPunct="0">
              <a:buFont typeface="Monotype Sorts" pitchFamily="2" charset="2"/>
              <a:buNone/>
            </a:pPr>
            <a:r>
              <a:rPr lang="fr-FR" sz="2600" dirty="0" smtClean="0">
                <a:solidFill>
                  <a:srgbClr val="C00000"/>
                </a:solidFill>
                <a:latin typeface="Arial Black" pitchFamily="34" charset="0"/>
              </a:rPr>
              <a:t>500 MHz R&amp;D </a:t>
            </a:r>
            <a:r>
              <a:rPr lang="fr-FR" sz="2100" dirty="0" smtClean="0">
                <a:solidFill>
                  <a:srgbClr val="C00000"/>
                </a:solidFill>
                <a:latin typeface="Arial Black" pitchFamily="34" charset="0"/>
              </a:rPr>
              <a:t>ON</a:t>
            </a:r>
            <a:r>
              <a:rPr lang="fr-FR" sz="2600" dirty="0" smtClean="0">
                <a:solidFill>
                  <a:srgbClr val="C00000"/>
                </a:solidFill>
                <a:latin typeface="Arial Black" pitchFamily="34" charset="0"/>
              </a:rPr>
              <a:t> SSA</a:t>
            </a:r>
            <a:endParaRPr lang="fr-FR" sz="2600" dirty="0">
              <a:solidFill>
                <a:srgbClr val="C00000"/>
              </a:solidFill>
              <a:latin typeface="Arial Black" pitchFamily="34" charset="0"/>
            </a:endParaRPr>
          </a:p>
        </p:txBody>
      </p:sp>
      <p:pic>
        <p:nvPicPr>
          <p:cNvPr id="3" name="Picture 3" descr="D:\Photos 500_MHz\1 part\IMG_02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9895" y="4872756"/>
            <a:ext cx="2386784"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D:\Photos 500_MHz\1 part\IMG_02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1116" y="4353644"/>
            <a:ext cx="2500198"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24"/>
          <p:cNvSpPr txBox="1">
            <a:spLocks noChangeArrowheads="1"/>
          </p:cNvSpPr>
          <p:nvPr/>
        </p:nvSpPr>
        <p:spPr bwMode="auto">
          <a:xfrm>
            <a:off x="1113839" y="6485444"/>
            <a:ext cx="15353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fr-FR" sz="1400" b="0" i="1" dirty="0">
                <a:latin typeface="Helvetica" pitchFamily="34" charset="0"/>
              </a:rPr>
              <a:t>2-way splitter</a:t>
            </a:r>
          </a:p>
        </p:txBody>
      </p:sp>
      <p:sp>
        <p:nvSpPr>
          <p:cNvPr id="6" name="ZoneTexte 26"/>
          <p:cNvSpPr txBox="1">
            <a:spLocks noChangeArrowheads="1"/>
          </p:cNvSpPr>
          <p:nvPr/>
        </p:nvSpPr>
        <p:spPr bwMode="auto">
          <a:xfrm>
            <a:off x="4262363" y="6506082"/>
            <a:ext cx="15353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fr-FR" sz="1400" b="0" i="1" dirty="0">
                <a:latin typeface="Helvetica" pitchFamily="34" charset="0"/>
              </a:rPr>
              <a:t>8-way splitter</a:t>
            </a:r>
          </a:p>
        </p:txBody>
      </p:sp>
      <p:sp>
        <p:nvSpPr>
          <p:cNvPr id="7" name="ZoneTexte 27"/>
          <p:cNvSpPr txBox="1">
            <a:spLocks noChangeArrowheads="1"/>
          </p:cNvSpPr>
          <p:nvPr/>
        </p:nvSpPr>
        <p:spPr bwMode="auto">
          <a:xfrm>
            <a:off x="6686956" y="6506077"/>
            <a:ext cx="22264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fr-FR" sz="1400" b="0" i="1" dirty="0">
                <a:latin typeface="Helvetica" pitchFamily="34" charset="0"/>
              </a:rPr>
              <a:t>P</a:t>
            </a:r>
            <a:r>
              <a:rPr lang="fr-FR" sz="1400" b="0" i="1" baseline="-25000" dirty="0">
                <a:latin typeface="Helvetica" pitchFamily="34" charset="0"/>
              </a:rPr>
              <a:t>i</a:t>
            </a:r>
            <a:r>
              <a:rPr lang="fr-FR" sz="1400" b="0" i="1" dirty="0">
                <a:latin typeface="Helvetica" pitchFamily="34" charset="0"/>
              </a:rPr>
              <a:t> - P</a:t>
            </a:r>
            <a:r>
              <a:rPr lang="fr-FR" sz="1400" b="0" i="1" baseline="-25000" dirty="0">
                <a:latin typeface="Helvetica" pitchFamily="34" charset="0"/>
              </a:rPr>
              <a:t>r</a:t>
            </a:r>
            <a:r>
              <a:rPr lang="fr-FR" sz="1400" b="0" i="1" dirty="0">
                <a:latin typeface="Helvetica" pitchFamily="34" charset="0"/>
              </a:rPr>
              <a:t> monitoring coupler </a:t>
            </a:r>
          </a:p>
        </p:txBody>
      </p:sp>
      <p:pic>
        <p:nvPicPr>
          <p:cNvPr id="8" name="Picture 20" descr="D:\Photos 500_MHz\2 part\IMG_03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714" y="1268760"/>
            <a:ext cx="8321582" cy="284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D:\Photos 500_MHz\1 part\IMG_025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395" y="4839429"/>
            <a:ext cx="2534053"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p:cNvSpPr txBox="1"/>
          <p:nvPr/>
        </p:nvSpPr>
        <p:spPr>
          <a:xfrm>
            <a:off x="3111369" y="858198"/>
            <a:ext cx="3353803" cy="338554"/>
          </a:xfrm>
          <a:prstGeom prst="rect">
            <a:avLst/>
          </a:prstGeom>
          <a:noFill/>
        </p:spPr>
        <p:txBody>
          <a:bodyPr wrap="none" rtlCol="0">
            <a:spAutoFit/>
          </a:bodyPr>
          <a:lstStyle/>
          <a:p>
            <a:r>
              <a:rPr lang="fr-FR" sz="1600" b="1" dirty="0" smtClean="0">
                <a:solidFill>
                  <a:srgbClr val="000000"/>
                </a:solidFill>
                <a:latin typeface="Helvetica" pitchFamily="34" charset="0"/>
                <a:cs typeface="Arial" charset="0"/>
              </a:rPr>
              <a:t>Power </a:t>
            </a:r>
            <a:r>
              <a:rPr lang="fr-FR" sz="1600" b="1" dirty="0" err="1" smtClean="0">
                <a:solidFill>
                  <a:srgbClr val="000000"/>
                </a:solidFill>
                <a:latin typeface="Helvetica" pitchFamily="34" charset="0"/>
                <a:cs typeface="Arial" charset="0"/>
              </a:rPr>
              <a:t>combination</a:t>
            </a:r>
            <a:r>
              <a:rPr lang="fr-FR" sz="1600" b="1" dirty="0" smtClean="0">
                <a:solidFill>
                  <a:srgbClr val="000000"/>
                </a:solidFill>
                <a:latin typeface="Helvetica" pitchFamily="34" charset="0"/>
                <a:cs typeface="Arial" charset="0"/>
              </a:rPr>
              <a:t> components</a:t>
            </a:r>
            <a:endParaRPr lang="fr-FR" sz="1600" b="1" dirty="0">
              <a:latin typeface="Helvetica" pitchFamily="34" charset="0"/>
              <a:sym typeface="Wingdings" pitchFamily="2" charset="2"/>
            </a:endParaRPr>
          </a:p>
        </p:txBody>
      </p:sp>
      <p:sp>
        <p:nvSpPr>
          <p:cNvPr id="16" name="ZoneTexte 2"/>
          <p:cNvSpPr txBox="1">
            <a:spLocks noChangeArrowheads="1"/>
          </p:cNvSpPr>
          <p:nvPr/>
        </p:nvSpPr>
        <p:spPr bwMode="auto">
          <a:xfrm>
            <a:off x="7977960" y="3789047"/>
            <a:ext cx="107950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fr-FR" sz="1400" i="1" dirty="0">
                <a:solidFill>
                  <a:schemeClr val="bg1"/>
                </a:solidFill>
              </a:rPr>
              <a:t>8 x 650 W</a:t>
            </a:r>
          </a:p>
        </p:txBody>
      </p:sp>
      <p:sp>
        <p:nvSpPr>
          <p:cNvPr id="17" name="ZoneTexte 21"/>
          <p:cNvSpPr txBox="1">
            <a:spLocks noChangeArrowheads="1"/>
          </p:cNvSpPr>
          <p:nvPr/>
        </p:nvSpPr>
        <p:spPr bwMode="auto">
          <a:xfrm>
            <a:off x="6848624" y="3809680"/>
            <a:ext cx="1128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fr-FR" sz="1400" i="1" dirty="0">
                <a:solidFill>
                  <a:schemeClr val="bg1"/>
                </a:solidFill>
              </a:rPr>
              <a:t>8 x 5 kW</a:t>
            </a:r>
          </a:p>
        </p:txBody>
      </p:sp>
      <p:sp>
        <p:nvSpPr>
          <p:cNvPr id="18" name="ZoneTexte 22"/>
          <p:cNvSpPr txBox="1">
            <a:spLocks noChangeArrowheads="1"/>
          </p:cNvSpPr>
          <p:nvPr/>
        </p:nvSpPr>
        <p:spPr bwMode="auto">
          <a:xfrm>
            <a:off x="5096054" y="3809680"/>
            <a:ext cx="10810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fr-FR" sz="1400" i="1" dirty="0">
                <a:solidFill>
                  <a:schemeClr val="bg1"/>
                </a:solidFill>
              </a:rPr>
              <a:t>2 x 40 kW</a:t>
            </a:r>
          </a:p>
        </p:txBody>
      </p:sp>
      <p:sp>
        <p:nvSpPr>
          <p:cNvPr id="19" name="ZoneTexte 28"/>
          <p:cNvSpPr txBox="1">
            <a:spLocks noChangeArrowheads="1"/>
          </p:cNvSpPr>
          <p:nvPr/>
        </p:nvSpPr>
        <p:spPr bwMode="auto">
          <a:xfrm>
            <a:off x="849385" y="3823965"/>
            <a:ext cx="1079501"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fr-FR" sz="1400" i="1" dirty="0">
                <a:solidFill>
                  <a:schemeClr val="bg1"/>
                </a:solidFill>
              </a:rPr>
              <a:t>2 x 80 kW</a:t>
            </a:r>
          </a:p>
        </p:txBody>
      </p:sp>
      <p:sp>
        <p:nvSpPr>
          <p:cNvPr id="20" name="Espace réservé du numéro de diapositive 19"/>
          <p:cNvSpPr>
            <a:spLocks noGrp="1"/>
          </p:cNvSpPr>
          <p:nvPr>
            <p:ph type="sldNum" sz="quarter" idx="12"/>
          </p:nvPr>
        </p:nvSpPr>
        <p:spPr/>
        <p:txBody>
          <a:bodyPr/>
          <a:lstStyle/>
          <a:p>
            <a:fld id="{8DB15611-3EB5-4A9B-9A04-D08D95F5E4BF}" type="slidenum">
              <a:rPr lang="fr-FR" smtClean="0"/>
              <a:pPr/>
              <a:t>25</a:t>
            </a:fld>
            <a:endParaRPr lang="fr-FR" dirty="0"/>
          </a:p>
        </p:txBody>
      </p:sp>
    </p:spTree>
    <p:extLst>
      <p:ext uri="{BB962C8B-B14F-4D97-AF65-F5344CB8AC3E}">
        <p14:creationId xmlns:p14="http://schemas.microsoft.com/office/powerpoint/2010/main" val="184767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par>
                                <p:cTn id="25" presetID="14"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par>
                                <p:cTn id="28" presetID="14" presetClass="entr" presetSubtype="1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randombar(horizontal)">
                                      <p:cBhvr>
                                        <p:cTn id="36" dur="500"/>
                                        <p:tgtEl>
                                          <p:spTgt spid="17"/>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randombar(horizontal)">
                                      <p:cBhvr>
                                        <p:cTn id="39" dur="500"/>
                                        <p:tgtEl>
                                          <p:spTgt spid="18"/>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randombar(horizont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4" grpId="0"/>
      <p:bldP spid="16" grpId="0"/>
      <p:bldP spid="17" grpId="0"/>
      <p:bldP spid="18"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DB15611-3EB5-4A9B-9A04-D08D95F5E4BF}" type="slidenum">
              <a:rPr lang="fr-FR" smtClean="0"/>
              <a:pPr/>
              <a:t>26</a:t>
            </a:fld>
            <a:endParaRPr lang="fr-FR" dirty="0"/>
          </a:p>
        </p:txBody>
      </p:sp>
      <p:sp>
        <p:nvSpPr>
          <p:cNvPr id="3" name="Rectangle 9"/>
          <p:cNvSpPr>
            <a:spLocks noChangeArrowheads="1"/>
          </p:cNvSpPr>
          <p:nvPr/>
        </p:nvSpPr>
        <p:spPr bwMode="auto">
          <a:xfrm>
            <a:off x="2576740" y="116632"/>
            <a:ext cx="4320480" cy="86409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5769" tIns="47884" rIns="95769" bIns="47884"/>
          <a:lstStyle/>
          <a:p>
            <a:pPr algn="ctr" defTabSz="957263" eaLnBrk="0" hangingPunct="0">
              <a:buFont typeface="Monotype Sorts" pitchFamily="2" charset="2"/>
              <a:buNone/>
            </a:pPr>
            <a:r>
              <a:rPr lang="fr-FR" sz="2600" dirty="0" smtClean="0">
                <a:solidFill>
                  <a:srgbClr val="C00000"/>
                </a:solidFill>
                <a:latin typeface="Arial Black" pitchFamily="34" charset="0"/>
              </a:rPr>
              <a:t>W</a:t>
            </a:r>
            <a:r>
              <a:rPr lang="fr-FR" sz="2100" dirty="0" smtClean="0">
                <a:solidFill>
                  <a:srgbClr val="C00000"/>
                </a:solidFill>
                <a:latin typeface="Arial Black" pitchFamily="34" charset="0"/>
              </a:rPr>
              <a:t>AVEGUIDE-to-</a:t>
            </a:r>
            <a:r>
              <a:rPr lang="fr-FR" sz="2600" dirty="0" smtClean="0">
                <a:solidFill>
                  <a:srgbClr val="C00000"/>
                </a:solidFill>
                <a:latin typeface="Arial Black" pitchFamily="34" charset="0"/>
              </a:rPr>
              <a:t>C</a:t>
            </a:r>
            <a:r>
              <a:rPr lang="fr-FR" sz="2100" dirty="0" smtClean="0">
                <a:solidFill>
                  <a:srgbClr val="C00000"/>
                </a:solidFill>
                <a:latin typeface="Arial Black" pitchFamily="34" charset="0"/>
              </a:rPr>
              <a:t>OAXIAL </a:t>
            </a:r>
            <a:r>
              <a:rPr lang="fr-FR" sz="2600" dirty="0" smtClean="0">
                <a:solidFill>
                  <a:srgbClr val="C00000"/>
                </a:solidFill>
                <a:latin typeface="Arial Black" pitchFamily="34" charset="0"/>
              </a:rPr>
              <a:t>C</a:t>
            </a:r>
            <a:r>
              <a:rPr lang="fr-FR" sz="2100" dirty="0" smtClean="0">
                <a:solidFill>
                  <a:srgbClr val="C00000"/>
                </a:solidFill>
                <a:latin typeface="Arial Black" pitchFamily="34" charset="0"/>
              </a:rPr>
              <a:t>OMBINER (</a:t>
            </a:r>
            <a:r>
              <a:rPr lang="fr-FR" sz="2100" dirty="0" err="1" smtClean="0">
                <a:solidFill>
                  <a:srgbClr val="C00000"/>
                </a:solidFill>
                <a:latin typeface="Arial Black" pitchFamily="34" charset="0"/>
              </a:rPr>
              <a:t>WaCCo</a:t>
            </a:r>
            <a:r>
              <a:rPr lang="fr-FR" sz="2100" dirty="0" smtClean="0">
                <a:solidFill>
                  <a:srgbClr val="C00000"/>
                </a:solidFill>
                <a:latin typeface="Arial Black" pitchFamily="34" charset="0"/>
              </a:rPr>
              <a:t>)</a:t>
            </a:r>
            <a:endParaRPr lang="fr-FR" sz="2100" dirty="0">
              <a:solidFill>
                <a:srgbClr val="C00000"/>
              </a:solidFill>
              <a:latin typeface="Arial Black"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b="5122"/>
          <a:stretch>
            <a:fillRect/>
          </a:stretch>
        </p:blipFill>
        <p:spPr bwMode="auto">
          <a:xfrm>
            <a:off x="1209014" y="1746250"/>
            <a:ext cx="421349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1187" r="4747"/>
          <a:stretch>
            <a:fillRect/>
          </a:stretch>
        </p:blipFill>
        <p:spPr bwMode="auto">
          <a:xfrm>
            <a:off x="6046794" y="1746254"/>
            <a:ext cx="333983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507339" y="4540190"/>
            <a:ext cx="8968713" cy="1985159"/>
          </a:xfrm>
          <a:prstGeom prst="rect">
            <a:avLst/>
          </a:prstGeom>
          <a:noFill/>
        </p:spPr>
        <p:txBody>
          <a:bodyPr>
            <a:spAutoFit/>
          </a:bodyPr>
          <a:lstStyle/>
          <a:p>
            <a:pPr marL="342900" indent="-342900">
              <a:spcBef>
                <a:spcPts val="600"/>
              </a:spcBef>
              <a:buFont typeface="Wingdings" pitchFamily="2" charset="2"/>
              <a:buChar char="Ø"/>
              <a:defRPr/>
            </a:pPr>
            <a:r>
              <a:rPr lang="en-US" sz="1800" b="1" dirty="0">
                <a:solidFill>
                  <a:srgbClr val="000000"/>
                </a:solidFill>
                <a:latin typeface="Helvetica" pitchFamily="34" charset="0"/>
                <a:cs typeface="Helvetica" pitchFamily="34" charset="0"/>
              </a:rPr>
              <a:t>Two 6 inches coaxial input ports (2 x 80 kW) </a:t>
            </a:r>
            <a:r>
              <a:rPr lang="en-US" sz="1800" b="1" dirty="0">
                <a:solidFill>
                  <a:srgbClr val="000000"/>
                </a:solidFill>
                <a:latin typeface="Helvetica" pitchFamily="34" charset="0"/>
                <a:cs typeface="Helvetica" pitchFamily="34" charset="0"/>
                <a:sym typeface="Wingdings" pitchFamily="2" charset="2"/>
              </a:rPr>
              <a:t> 1 WG output</a:t>
            </a:r>
          </a:p>
          <a:p>
            <a:pPr marL="342900" indent="-342900">
              <a:spcBef>
                <a:spcPts val="600"/>
              </a:spcBef>
              <a:buFont typeface="Wingdings" pitchFamily="2" charset="2"/>
              <a:buChar char="Ø"/>
              <a:defRPr/>
            </a:pPr>
            <a:r>
              <a:rPr lang="en-US" sz="1800" b="1" dirty="0">
                <a:solidFill>
                  <a:srgbClr val="000000"/>
                </a:solidFill>
                <a:latin typeface="Helvetica" pitchFamily="34" charset="0"/>
                <a:cs typeface="Helvetica" pitchFamily="34" charset="0"/>
                <a:sym typeface="Wingdings" pitchFamily="2" charset="2"/>
              </a:rPr>
              <a:t>Replace a coaxial combiner + a coaxial-to-WG transition</a:t>
            </a:r>
          </a:p>
          <a:p>
            <a:pPr marL="342900" indent="-342900">
              <a:spcBef>
                <a:spcPts val="600"/>
              </a:spcBef>
              <a:buFont typeface="Wingdings" pitchFamily="2" charset="2"/>
              <a:buChar char="Ø"/>
              <a:defRPr/>
            </a:pPr>
            <a:r>
              <a:rPr lang="en-US" sz="1800" b="1" dirty="0">
                <a:solidFill>
                  <a:srgbClr val="000000"/>
                </a:solidFill>
                <a:latin typeface="Helvetica" pitchFamily="34" charset="0"/>
                <a:cs typeface="Helvetica" pitchFamily="34" charset="0"/>
              </a:rPr>
              <a:t>Design optimization with</a:t>
            </a:r>
            <a:r>
              <a:rPr lang="en-US" sz="1800" b="1" dirty="0">
                <a:solidFill>
                  <a:srgbClr val="000000"/>
                </a:solidFill>
                <a:latin typeface="Helvetica" pitchFamily="34" charset="0"/>
                <a:cs typeface="Helvetica" pitchFamily="34" charset="0"/>
                <a:sym typeface="Wingdings" pitchFamily="2" charset="2"/>
              </a:rPr>
              <a:t> HFSS and Microwave Studio</a:t>
            </a:r>
          </a:p>
          <a:p>
            <a:pPr>
              <a:spcBef>
                <a:spcPts val="0"/>
              </a:spcBef>
              <a:defRPr/>
            </a:pPr>
            <a:r>
              <a:rPr lang="en-US" sz="1800" b="1" dirty="0">
                <a:solidFill>
                  <a:srgbClr val="000000"/>
                </a:solidFill>
                <a:latin typeface="Helvetica" pitchFamily="34" charset="0"/>
                <a:cs typeface="Helvetica" pitchFamily="34" charset="0"/>
                <a:sym typeface="Wingdings" pitchFamily="2" charset="2"/>
              </a:rPr>
              <a:t>       A 500 MHz prototype has been validated at signal level</a:t>
            </a:r>
          </a:p>
          <a:p>
            <a:pPr marL="342900" indent="-342900">
              <a:spcBef>
                <a:spcPts val="600"/>
              </a:spcBef>
              <a:buFont typeface="Wingdings" pitchFamily="2" charset="2"/>
              <a:buChar char="Ø"/>
              <a:defRPr/>
            </a:pPr>
            <a:r>
              <a:rPr lang="en-US" sz="1800" b="1" u="sng" dirty="0">
                <a:solidFill>
                  <a:srgbClr val="000000"/>
                </a:solidFill>
                <a:latin typeface="Helvetica" pitchFamily="34" charset="0"/>
                <a:cs typeface="Helvetica" pitchFamily="34" charset="0"/>
                <a:sym typeface="Wingdings" pitchFamily="2" charset="2"/>
              </a:rPr>
              <a:t>Movable SC</a:t>
            </a:r>
            <a:r>
              <a:rPr lang="en-US" sz="1800" b="1" dirty="0">
                <a:solidFill>
                  <a:srgbClr val="000000"/>
                </a:solidFill>
                <a:latin typeface="Helvetica" pitchFamily="34" charset="0"/>
                <a:cs typeface="Helvetica" pitchFamily="34" charset="0"/>
                <a:sym typeface="Wingdings" pitchFamily="2" charset="2"/>
              </a:rPr>
              <a:t>  can ensure a good matching for different configurations  with diff </a:t>
            </a:r>
            <a:r>
              <a:rPr lang="en-US" sz="1800" b="1" dirty="0" err="1">
                <a:solidFill>
                  <a:srgbClr val="000000"/>
                </a:solidFill>
                <a:latin typeface="Helvetica" pitchFamily="34" charset="0"/>
                <a:cs typeface="Helvetica" pitchFamily="34" charset="0"/>
                <a:sym typeface="Wingdings" pitchFamily="2" charset="2"/>
              </a:rPr>
              <a:t>nb</a:t>
            </a:r>
            <a:r>
              <a:rPr lang="en-US" sz="1800" b="1" dirty="0">
                <a:solidFill>
                  <a:srgbClr val="000000"/>
                </a:solidFill>
                <a:latin typeface="Helvetica" pitchFamily="34" charset="0"/>
                <a:cs typeface="Helvetica" pitchFamily="34" charset="0"/>
                <a:sym typeface="Wingdings" pitchFamily="2" charset="2"/>
              </a:rPr>
              <a:t> of dissipaters per tower or diff </a:t>
            </a:r>
            <a:r>
              <a:rPr lang="en-US" sz="1800" b="1" dirty="0" err="1">
                <a:solidFill>
                  <a:srgbClr val="000000"/>
                </a:solidFill>
                <a:latin typeface="Helvetica" pitchFamily="34" charset="0"/>
                <a:cs typeface="Helvetica" pitchFamily="34" charset="0"/>
                <a:sym typeface="Wingdings" pitchFamily="2" charset="2"/>
              </a:rPr>
              <a:t>nb</a:t>
            </a:r>
            <a:r>
              <a:rPr lang="en-US" sz="1800" b="1" dirty="0">
                <a:solidFill>
                  <a:srgbClr val="000000"/>
                </a:solidFill>
                <a:latin typeface="Helvetica" pitchFamily="34" charset="0"/>
                <a:cs typeface="Helvetica" pitchFamily="34" charset="0"/>
                <a:sym typeface="Wingdings" pitchFamily="2" charset="2"/>
              </a:rPr>
              <a:t> of modules per dissipater  </a:t>
            </a:r>
            <a:r>
              <a:rPr lang="en-US" sz="1800" b="1" dirty="0">
                <a:solidFill>
                  <a:srgbClr val="000000"/>
                </a:solidFill>
                <a:latin typeface="Helvetica" pitchFamily="34" charset="0"/>
                <a:cs typeface="Helvetica" pitchFamily="34" charset="0"/>
              </a:rPr>
              <a:t> </a:t>
            </a:r>
          </a:p>
        </p:txBody>
      </p:sp>
      <p:grpSp>
        <p:nvGrpSpPr>
          <p:cNvPr id="9" name="Groupe 9"/>
          <p:cNvGrpSpPr>
            <a:grpSpLocks/>
          </p:cNvGrpSpPr>
          <p:nvPr/>
        </p:nvGrpSpPr>
        <p:grpSpPr bwMode="auto">
          <a:xfrm>
            <a:off x="3644239" y="1379542"/>
            <a:ext cx="3066388" cy="769937"/>
            <a:chOff x="3364632" y="1378868"/>
            <a:chExt cx="2829644" cy="771193"/>
          </a:xfrm>
        </p:grpSpPr>
        <p:cxnSp>
          <p:nvCxnSpPr>
            <p:cNvPr id="10" name="Connecteur droit avec flèche 2"/>
            <p:cNvCxnSpPr>
              <a:cxnSpLocks noChangeShapeType="1"/>
            </p:cNvCxnSpPr>
            <p:nvPr/>
          </p:nvCxnSpPr>
          <p:spPr bwMode="auto">
            <a:xfrm>
              <a:off x="3364632" y="1569180"/>
              <a:ext cx="0" cy="580881"/>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Connecteur droit avec flèche 5"/>
            <p:cNvCxnSpPr>
              <a:cxnSpLocks noChangeShapeType="1"/>
            </p:cNvCxnSpPr>
            <p:nvPr/>
          </p:nvCxnSpPr>
          <p:spPr bwMode="auto">
            <a:xfrm>
              <a:off x="3720480" y="1569492"/>
              <a:ext cx="0" cy="324036"/>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Connecteur droit 7"/>
            <p:cNvCxnSpPr>
              <a:cxnSpLocks noChangeShapeType="1"/>
            </p:cNvCxnSpPr>
            <p:nvPr/>
          </p:nvCxnSpPr>
          <p:spPr bwMode="auto">
            <a:xfrm>
              <a:off x="3364632" y="1569492"/>
              <a:ext cx="970012"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ZoneTexte 8"/>
            <p:cNvSpPr txBox="1">
              <a:spLocks noChangeArrowheads="1"/>
            </p:cNvSpPr>
            <p:nvPr/>
          </p:nvSpPr>
          <p:spPr bwMode="auto">
            <a:xfrm>
              <a:off x="4394076" y="1378868"/>
              <a:ext cx="1800200" cy="36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fr-FR" sz="1800" dirty="0" smtClean="0">
                  <a:solidFill>
                    <a:srgbClr val="000000"/>
                  </a:solidFill>
                  <a:latin typeface="Helvetica" pitchFamily="34" charset="0"/>
                  <a:cs typeface="Helvetica" pitchFamily="34" charset="0"/>
                </a:rPr>
                <a:t>2 coaxial inputs</a:t>
              </a:r>
              <a:endParaRPr lang="en-US" sz="1800" dirty="0">
                <a:solidFill>
                  <a:srgbClr val="000000"/>
                </a:solidFill>
                <a:latin typeface="Helvetica" pitchFamily="34" charset="0"/>
                <a:cs typeface="Helvetica" pitchFamily="34" charset="0"/>
              </a:endParaRPr>
            </a:p>
          </p:txBody>
        </p:sp>
      </p:grpSp>
      <p:cxnSp>
        <p:nvCxnSpPr>
          <p:cNvPr id="14" name="Connecteur droit avec flèche 11"/>
          <p:cNvCxnSpPr>
            <a:cxnSpLocks noChangeShapeType="1"/>
          </p:cNvCxnSpPr>
          <p:nvPr/>
        </p:nvCxnSpPr>
        <p:spPr bwMode="auto">
          <a:xfrm flipH="1" flipV="1">
            <a:off x="1129904" y="3098811"/>
            <a:ext cx="703394" cy="3651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ZoneTexte 14"/>
          <p:cNvSpPr txBox="1">
            <a:spLocks noChangeArrowheads="1"/>
          </p:cNvSpPr>
          <p:nvPr/>
        </p:nvSpPr>
        <p:spPr bwMode="auto">
          <a:xfrm>
            <a:off x="193913" y="2780938"/>
            <a:ext cx="10146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fr-FR" sz="1800" dirty="0">
                <a:solidFill>
                  <a:srgbClr val="000000"/>
                </a:solidFill>
                <a:latin typeface="Helvetica" pitchFamily="34" charset="0"/>
                <a:cs typeface="Helvetica" pitchFamily="34" charset="0"/>
              </a:rPr>
              <a:t>WG</a:t>
            </a:r>
          </a:p>
          <a:p>
            <a:pPr algn="ctr" eaLnBrk="1" hangingPunct="1"/>
            <a:r>
              <a:rPr lang="fr-FR" sz="1800" dirty="0">
                <a:solidFill>
                  <a:srgbClr val="000000"/>
                </a:solidFill>
                <a:latin typeface="Helvetica" pitchFamily="34" charset="0"/>
                <a:cs typeface="Helvetica" pitchFamily="34" charset="0"/>
              </a:rPr>
              <a:t>output</a:t>
            </a:r>
            <a:endParaRPr lang="en-US" sz="1800" dirty="0">
              <a:solidFill>
                <a:srgbClr val="000000"/>
              </a:solidFill>
              <a:latin typeface="Helvetica" pitchFamily="34" charset="0"/>
              <a:cs typeface="Helvetica" pitchFamily="34" charset="0"/>
            </a:endParaRPr>
          </a:p>
        </p:txBody>
      </p:sp>
      <p:cxnSp>
        <p:nvCxnSpPr>
          <p:cNvPr id="16" name="Connecteur droit avec flèche 16"/>
          <p:cNvCxnSpPr>
            <a:cxnSpLocks noChangeShapeType="1"/>
          </p:cNvCxnSpPr>
          <p:nvPr/>
        </p:nvCxnSpPr>
        <p:spPr bwMode="auto">
          <a:xfrm>
            <a:off x="4875616" y="2205038"/>
            <a:ext cx="271727" cy="0"/>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ZoneTexte 17"/>
          <p:cNvSpPr txBox="1">
            <a:spLocks noChangeArrowheads="1"/>
          </p:cNvSpPr>
          <p:nvPr/>
        </p:nvSpPr>
        <p:spPr bwMode="auto">
          <a:xfrm>
            <a:off x="4801658" y="1833567"/>
            <a:ext cx="503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fr-FR" sz="1800" b="1">
                <a:solidFill>
                  <a:srgbClr val="000000"/>
                </a:solidFill>
                <a:latin typeface="Symbol" pitchFamily="18" charset="2"/>
              </a:rPr>
              <a:t>d</a:t>
            </a:r>
            <a:r>
              <a:rPr lang="fr-FR" sz="1800" b="1">
                <a:solidFill>
                  <a:srgbClr val="000000"/>
                </a:solidFill>
                <a:latin typeface="Times New Roman" pitchFamily="18" charset="0"/>
              </a:rPr>
              <a:t>l</a:t>
            </a:r>
            <a:endParaRPr lang="en-US" sz="1800" b="1">
              <a:solidFill>
                <a:srgbClr val="000000"/>
              </a:solidFill>
              <a:latin typeface="Times New Roman" pitchFamily="18" charset="0"/>
            </a:endParaRPr>
          </a:p>
        </p:txBody>
      </p:sp>
    </p:spTree>
    <p:extLst>
      <p:ext uri="{BB962C8B-B14F-4D97-AF65-F5344CB8AC3E}">
        <p14:creationId xmlns:p14="http://schemas.microsoft.com/office/powerpoint/2010/main" val="13538846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DB15611-3EB5-4A9B-9A04-D08D95F5E4BF}" type="slidenum">
              <a:rPr lang="fr-FR" smtClean="0"/>
              <a:pPr/>
              <a:t>27</a:t>
            </a:fld>
            <a:endParaRPr lang="fr-FR" dirty="0"/>
          </a:p>
        </p:txBody>
      </p:sp>
      <p:sp>
        <p:nvSpPr>
          <p:cNvPr id="6" name="ZoneTexte 5"/>
          <p:cNvSpPr txBox="1"/>
          <p:nvPr/>
        </p:nvSpPr>
        <p:spPr>
          <a:xfrm>
            <a:off x="128462" y="1305123"/>
            <a:ext cx="9377369" cy="4585871"/>
          </a:xfrm>
          <a:prstGeom prst="rect">
            <a:avLst/>
          </a:prstGeom>
          <a:noFill/>
        </p:spPr>
        <p:txBody>
          <a:bodyPr wrap="square" rtlCol="0">
            <a:spAutoFit/>
          </a:bodyPr>
          <a:lstStyle/>
          <a:p>
            <a:pPr marL="285750" indent="-285750" algn="just">
              <a:buFont typeface="Wingdings" pitchFamily="2" charset="2"/>
              <a:buChar char="Ø"/>
            </a:pPr>
            <a:r>
              <a:rPr lang="en-US" sz="2000" b="1" u="sng" dirty="0" smtClean="0">
                <a:solidFill>
                  <a:srgbClr val="0033CC"/>
                </a:solidFill>
                <a:latin typeface="Helvetica" pitchFamily="34" charset="0"/>
                <a:cs typeface="Helvetica" pitchFamily="34" charset="0"/>
              </a:rPr>
              <a:t>Collaboration agreements</a:t>
            </a:r>
          </a:p>
          <a:p>
            <a:pPr marL="742950" lvl="1" indent="-285750" algn="just">
              <a:buClr>
                <a:srgbClr val="66FF99"/>
              </a:buClr>
              <a:buFont typeface="Wingdings" pitchFamily="2" charset="2"/>
              <a:buChar char="§"/>
            </a:pPr>
            <a:endParaRPr lang="en-US" sz="600" b="1" u="sng" dirty="0">
              <a:solidFill>
                <a:srgbClr val="0033CC"/>
              </a:solidFill>
              <a:latin typeface="Helvetica" pitchFamily="34" charset="0"/>
              <a:cs typeface="Helvetica" pitchFamily="34" charset="0"/>
            </a:endParaRPr>
          </a:p>
          <a:p>
            <a:pPr marL="742950" lvl="1" indent="-285750" algn="just">
              <a:buClr>
                <a:srgbClr val="33CCCC"/>
              </a:buClr>
              <a:buFont typeface="Wingdings" pitchFamily="2" charset="2"/>
              <a:buChar char="§"/>
            </a:pPr>
            <a:r>
              <a:rPr lang="en-US" sz="2000" b="1" dirty="0" smtClean="0">
                <a:solidFill>
                  <a:srgbClr val="0033CC"/>
                </a:solidFill>
                <a:effectLst>
                  <a:outerShdw blurRad="38100" dist="38100" dir="2700000" algn="tl">
                    <a:srgbClr val="000000">
                      <a:alpha val="43137"/>
                    </a:srgbClr>
                  </a:outerShdw>
                </a:effectLst>
                <a:latin typeface="Helvetica" pitchFamily="34" charset="0"/>
                <a:cs typeface="Helvetica" pitchFamily="34" charset="0"/>
              </a:rPr>
              <a:t>LNLS</a:t>
            </a:r>
            <a:r>
              <a:rPr lang="en-US" sz="2000" dirty="0" smtClean="0">
                <a:solidFill>
                  <a:srgbClr val="0033CC"/>
                </a:solidFill>
                <a:latin typeface="Helvetica" pitchFamily="34" charset="0"/>
                <a:cs typeface="Helvetica" pitchFamily="34" charset="0"/>
              </a:rPr>
              <a:t> (Brazilian LS) : 2 x 45 kW @ 476 </a:t>
            </a:r>
            <a:r>
              <a:rPr lang="en-US" sz="2000" dirty="0" smtClean="0">
                <a:solidFill>
                  <a:srgbClr val="0033CC"/>
                </a:solidFill>
                <a:latin typeface="Helvetica" pitchFamily="34" charset="0"/>
                <a:cs typeface="Helvetica" pitchFamily="34" charset="0"/>
              </a:rPr>
              <a:t>MHz, in operation</a:t>
            </a:r>
            <a:endParaRPr lang="en-US" sz="2000" dirty="0" smtClean="0">
              <a:solidFill>
                <a:srgbClr val="0033CC"/>
              </a:solidFill>
              <a:latin typeface="Helvetica" pitchFamily="34" charset="0"/>
              <a:cs typeface="Helvetica" pitchFamily="34" charset="0"/>
            </a:endParaRPr>
          </a:p>
          <a:p>
            <a:pPr marL="742950" lvl="1" indent="-285750" algn="just">
              <a:buClr>
                <a:srgbClr val="33CCCC"/>
              </a:buClr>
              <a:buFont typeface="Wingdings" pitchFamily="2" charset="2"/>
              <a:buChar char="§"/>
            </a:pPr>
            <a:r>
              <a:rPr lang="en-US" sz="2000" b="1" dirty="0" smtClean="0">
                <a:solidFill>
                  <a:srgbClr val="0033CC"/>
                </a:solidFill>
                <a:effectLst>
                  <a:outerShdw blurRad="38100" dist="38100" dir="2700000" algn="tl">
                    <a:srgbClr val="000000">
                      <a:alpha val="43137"/>
                    </a:srgbClr>
                  </a:outerShdw>
                </a:effectLst>
                <a:latin typeface="Helvetica" pitchFamily="34" charset="0"/>
                <a:cs typeface="Helvetica" pitchFamily="34" charset="0"/>
              </a:rPr>
              <a:t>SESAME</a:t>
            </a:r>
            <a:r>
              <a:rPr lang="en-US" sz="2000" dirty="0" smtClean="0">
                <a:solidFill>
                  <a:srgbClr val="0033CC"/>
                </a:solidFill>
                <a:effectLst>
                  <a:outerShdw blurRad="38100" dist="38100" dir="2700000" algn="tl">
                    <a:srgbClr val="000000">
                      <a:alpha val="43137"/>
                    </a:srgbClr>
                  </a:outerShdw>
                </a:effectLst>
                <a:latin typeface="Helvetica" pitchFamily="34" charset="0"/>
                <a:cs typeface="Helvetica" pitchFamily="34" charset="0"/>
              </a:rPr>
              <a:t> </a:t>
            </a:r>
            <a:r>
              <a:rPr lang="en-US" sz="2000" dirty="0" smtClean="0">
                <a:solidFill>
                  <a:srgbClr val="0033CC"/>
                </a:solidFill>
                <a:latin typeface="Helvetica" pitchFamily="34" charset="0"/>
                <a:cs typeface="Helvetica" pitchFamily="34" charset="0"/>
              </a:rPr>
              <a:t>(LS in Jordan) : 4 x 150 kW @ 500MHz</a:t>
            </a:r>
          </a:p>
          <a:p>
            <a:pPr marL="742950" lvl="1" indent="-285750" algn="just">
              <a:buClr>
                <a:srgbClr val="33CCCC"/>
              </a:buClr>
              <a:buFont typeface="Wingdings" pitchFamily="2" charset="2"/>
              <a:buChar char="§"/>
            </a:pPr>
            <a:r>
              <a:rPr lang="en-US" sz="2000" b="1" dirty="0" smtClean="0">
                <a:solidFill>
                  <a:srgbClr val="0033CC"/>
                </a:solidFill>
                <a:effectLst>
                  <a:outerShdw blurRad="38100" dist="38100" dir="2700000" algn="tl">
                    <a:srgbClr val="000000">
                      <a:alpha val="43137"/>
                    </a:srgbClr>
                  </a:outerShdw>
                </a:effectLst>
                <a:latin typeface="Helvetica" pitchFamily="34" charset="0"/>
                <a:cs typeface="Helvetica" pitchFamily="34" charset="0"/>
              </a:rPr>
              <a:t>THOM-X</a:t>
            </a:r>
            <a:r>
              <a:rPr lang="en-US" sz="2000" dirty="0" smtClean="0">
                <a:solidFill>
                  <a:srgbClr val="0033CC"/>
                </a:solidFill>
                <a:effectLst>
                  <a:outerShdw blurRad="38100" dist="38100" dir="2700000" algn="tl">
                    <a:srgbClr val="000000">
                      <a:alpha val="43137"/>
                    </a:srgbClr>
                  </a:outerShdw>
                </a:effectLst>
                <a:latin typeface="Helvetica" pitchFamily="34" charset="0"/>
                <a:cs typeface="Helvetica" pitchFamily="34" charset="0"/>
              </a:rPr>
              <a:t> </a:t>
            </a:r>
            <a:r>
              <a:rPr lang="en-US" sz="2000" dirty="0" smtClean="0">
                <a:solidFill>
                  <a:srgbClr val="0033CC"/>
                </a:solidFill>
                <a:latin typeface="Helvetica" pitchFamily="34" charset="0"/>
                <a:cs typeface="Helvetica" pitchFamily="34" charset="0"/>
              </a:rPr>
              <a:t>(Compact source of hard rays): 50 kW @ 500MHz</a:t>
            </a:r>
          </a:p>
          <a:p>
            <a:pPr marL="742950" lvl="1" indent="-285750" algn="just">
              <a:buClr>
                <a:srgbClr val="66FF99"/>
              </a:buClr>
              <a:buFont typeface="Wingdings" pitchFamily="2" charset="2"/>
              <a:buChar char="§"/>
            </a:pPr>
            <a:endParaRPr lang="en-US" sz="2000" dirty="0" smtClean="0">
              <a:solidFill>
                <a:srgbClr val="0033CC"/>
              </a:solidFill>
              <a:latin typeface="Helvetica" pitchFamily="34" charset="0"/>
              <a:cs typeface="Helvetica" pitchFamily="34" charset="0"/>
            </a:endParaRPr>
          </a:p>
          <a:p>
            <a:pPr marL="285750" indent="-285750" algn="just">
              <a:buFont typeface="Wingdings" pitchFamily="2" charset="2"/>
              <a:buChar char="Ø"/>
            </a:pPr>
            <a:r>
              <a:rPr lang="en-US" sz="2000" b="1" u="sng" dirty="0" smtClean="0">
                <a:solidFill>
                  <a:srgbClr val="0033CC"/>
                </a:solidFill>
                <a:latin typeface="Helvetica" pitchFamily="34" charset="0"/>
                <a:cs typeface="Helvetica" pitchFamily="34" charset="0"/>
              </a:rPr>
              <a:t>R&amp;D at other frequencies</a:t>
            </a:r>
            <a:endParaRPr lang="en-US" sz="2000" b="1" dirty="0">
              <a:solidFill>
                <a:srgbClr val="0033CC"/>
              </a:solidFill>
              <a:latin typeface="Helvetica" pitchFamily="34" charset="0"/>
              <a:cs typeface="Helvetica" pitchFamily="34" charset="0"/>
            </a:endParaRPr>
          </a:p>
          <a:p>
            <a:pPr marL="742950" lvl="1" indent="-285750" algn="just">
              <a:buClr>
                <a:srgbClr val="33CCCC"/>
              </a:buClr>
              <a:buFont typeface="Wingdings" pitchFamily="2" charset="2"/>
              <a:buChar char="§"/>
            </a:pPr>
            <a:endParaRPr lang="en-US" sz="600" i="1" u="sng" dirty="0" smtClean="0">
              <a:solidFill>
                <a:srgbClr val="0033CC"/>
              </a:solidFill>
              <a:latin typeface="Helvetica" pitchFamily="34" charset="0"/>
              <a:cs typeface="Helvetica" pitchFamily="34" charset="0"/>
            </a:endParaRPr>
          </a:p>
          <a:p>
            <a:pPr marL="742950" lvl="1" indent="-285750" algn="just">
              <a:buClr>
                <a:srgbClr val="33CCCC"/>
              </a:buClr>
              <a:buFont typeface="Wingdings" pitchFamily="2" charset="2"/>
              <a:buChar char="§"/>
            </a:pPr>
            <a:r>
              <a:rPr lang="en-US" sz="2000" dirty="0">
                <a:solidFill>
                  <a:srgbClr val="0033CC"/>
                </a:solidFill>
                <a:latin typeface="Helvetica" pitchFamily="34" charset="0"/>
                <a:cs typeface="Helvetica" pitchFamily="34" charset="0"/>
                <a:sym typeface="Wingdings" pitchFamily="2" charset="2"/>
              </a:rPr>
              <a:t>FM band  </a:t>
            </a:r>
            <a:r>
              <a:rPr lang="fr-FR" sz="2000" dirty="0">
                <a:solidFill>
                  <a:srgbClr val="0033CC"/>
                </a:solidFill>
                <a:latin typeface="Helvetica" pitchFamily="34" charset="0"/>
                <a:cs typeface="Helvetica" pitchFamily="34" charset="0"/>
                <a:sym typeface="Wingdings" pitchFamily="2" charset="2"/>
              </a:rPr>
              <a:t>(88 – 108 MHz) </a:t>
            </a:r>
            <a:r>
              <a:rPr lang="en-US" sz="2000" dirty="0">
                <a:solidFill>
                  <a:srgbClr val="0033CC"/>
                </a:solidFill>
                <a:latin typeface="Helvetica" pitchFamily="34" charset="0"/>
                <a:cs typeface="Helvetica" pitchFamily="34" charset="0"/>
                <a:sym typeface="Wingdings" pitchFamily="2" charset="2"/>
              </a:rPr>
              <a:t> 1 kW module with G &gt; 25 dB and </a:t>
            </a:r>
            <a:r>
              <a:rPr lang="en-US" sz="2000" dirty="0">
                <a:solidFill>
                  <a:srgbClr val="0033CC"/>
                </a:solidFill>
                <a:latin typeface="Helvetica" pitchFamily="34" charset="0"/>
                <a:cs typeface="Helvetica" pitchFamily="34" charset="0"/>
                <a:sym typeface="Symbol" pitchFamily="18" charset="2"/>
              </a:rPr>
              <a:t></a:t>
            </a:r>
            <a:r>
              <a:rPr lang="en-US" sz="2000" dirty="0">
                <a:solidFill>
                  <a:srgbClr val="0033CC"/>
                </a:solidFill>
                <a:latin typeface="Helvetica" pitchFamily="34" charset="0"/>
                <a:cs typeface="Helvetica" pitchFamily="34" charset="0"/>
              </a:rPr>
              <a:t> ~ 80</a:t>
            </a:r>
            <a:r>
              <a:rPr lang="en-US" sz="2000" dirty="0">
                <a:solidFill>
                  <a:srgbClr val="0033CC"/>
                </a:solidFill>
                <a:latin typeface="Helvetica" pitchFamily="34" charset="0"/>
                <a:cs typeface="Helvetica" pitchFamily="34" charset="0"/>
                <a:sym typeface="Wingdings" pitchFamily="2" charset="2"/>
              </a:rPr>
              <a:t> </a:t>
            </a:r>
            <a:r>
              <a:rPr lang="en-US" sz="2000" dirty="0" smtClean="0">
                <a:solidFill>
                  <a:srgbClr val="0033CC"/>
                </a:solidFill>
                <a:latin typeface="Helvetica" pitchFamily="34" charset="0"/>
                <a:cs typeface="Helvetica" pitchFamily="34" charset="0"/>
                <a:sym typeface="Wingdings" pitchFamily="2" charset="2"/>
              </a:rPr>
              <a:t>%</a:t>
            </a:r>
          </a:p>
          <a:p>
            <a:pPr marL="742950" lvl="1" indent="-285750" algn="just">
              <a:buClr>
                <a:srgbClr val="33CCCC"/>
              </a:buClr>
              <a:buFont typeface="Wingdings" pitchFamily="2" charset="2"/>
              <a:buChar char="§"/>
            </a:pPr>
            <a:r>
              <a:rPr lang="en-US" sz="2000" dirty="0">
                <a:solidFill>
                  <a:srgbClr val="0033CC"/>
                </a:solidFill>
                <a:latin typeface="Helvetica" pitchFamily="34" charset="0"/>
                <a:cs typeface="Helvetica" pitchFamily="34" charset="0"/>
                <a:sym typeface="Wingdings" pitchFamily="2" charset="2"/>
              </a:rPr>
              <a:t>L band (1.3 </a:t>
            </a:r>
            <a:r>
              <a:rPr lang="fr-FR" sz="2000" dirty="0">
                <a:solidFill>
                  <a:srgbClr val="0033CC"/>
                </a:solidFill>
                <a:latin typeface="Helvetica" pitchFamily="34" charset="0"/>
                <a:cs typeface="Helvetica" pitchFamily="34" charset="0"/>
                <a:sym typeface="Wingdings" pitchFamily="2" charset="2"/>
              </a:rPr>
              <a:t>&amp;</a:t>
            </a:r>
            <a:r>
              <a:rPr lang="en-US" sz="2000" dirty="0">
                <a:solidFill>
                  <a:srgbClr val="0033CC"/>
                </a:solidFill>
                <a:latin typeface="Helvetica" pitchFamily="34" charset="0"/>
                <a:cs typeface="Helvetica" pitchFamily="34" charset="0"/>
                <a:sym typeface="Wingdings" pitchFamily="2" charset="2"/>
              </a:rPr>
              <a:t> 1.5 GHz) for 4</a:t>
            </a:r>
            <a:r>
              <a:rPr lang="en-US" sz="2000" baseline="30000" dirty="0">
                <a:solidFill>
                  <a:srgbClr val="0033CC"/>
                </a:solidFill>
                <a:latin typeface="Helvetica" pitchFamily="34" charset="0"/>
                <a:cs typeface="Helvetica" pitchFamily="34" charset="0"/>
                <a:sym typeface="Wingdings" pitchFamily="2" charset="2"/>
              </a:rPr>
              <a:t>th </a:t>
            </a:r>
            <a:r>
              <a:rPr lang="en-US" sz="2000" dirty="0">
                <a:solidFill>
                  <a:srgbClr val="0033CC"/>
                </a:solidFill>
                <a:latin typeface="Helvetica" pitchFamily="34" charset="0"/>
                <a:cs typeface="Helvetica" pitchFamily="34" charset="0"/>
                <a:sym typeface="Wingdings" pitchFamily="2" charset="2"/>
              </a:rPr>
              <a:t>generation L</a:t>
            </a:r>
            <a:r>
              <a:rPr lang="fr-FR" sz="2000" dirty="0">
                <a:solidFill>
                  <a:srgbClr val="0033CC"/>
                </a:solidFill>
                <a:latin typeface="Helvetica" pitchFamily="34" charset="0"/>
                <a:cs typeface="Helvetica" pitchFamily="34" charset="0"/>
                <a:sym typeface="Wingdings" pitchFamily="2" charset="2"/>
              </a:rPr>
              <a:t>S   </a:t>
            </a:r>
            <a:r>
              <a:rPr lang="fr-FR" sz="2000" dirty="0" err="1">
                <a:solidFill>
                  <a:srgbClr val="0033CC"/>
                </a:solidFill>
                <a:latin typeface="Helvetica" pitchFamily="34" charset="0"/>
                <a:cs typeface="Helvetica" pitchFamily="34" charset="0"/>
                <a:sym typeface="Wingdings" pitchFamily="2" charset="2"/>
              </a:rPr>
              <a:t>P</a:t>
            </a:r>
            <a:r>
              <a:rPr lang="fr-FR" sz="2000" baseline="-25000" dirty="0" err="1">
                <a:solidFill>
                  <a:srgbClr val="0033CC"/>
                </a:solidFill>
                <a:latin typeface="Helvetica" pitchFamily="34" charset="0"/>
                <a:cs typeface="Helvetica" pitchFamily="34" charset="0"/>
                <a:sym typeface="Wingdings" pitchFamily="2" charset="2"/>
              </a:rPr>
              <a:t>mod</a:t>
            </a:r>
            <a:r>
              <a:rPr lang="fr-FR" sz="2000" dirty="0">
                <a:solidFill>
                  <a:srgbClr val="0033CC"/>
                </a:solidFill>
                <a:latin typeface="Helvetica" pitchFamily="34" charset="0"/>
                <a:cs typeface="Helvetica" pitchFamily="34" charset="0"/>
                <a:sym typeface="Wingdings" pitchFamily="2" charset="2"/>
              </a:rPr>
              <a:t> &gt; 400 </a:t>
            </a:r>
            <a:r>
              <a:rPr lang="fr-FR" sz="2000" dirty="0" smtClean="0">
                <a:solidFill>
                  <a:srgbClr val="0033CC"/>
                </a:solidFill>
                <a:latin typeface="Helvetica" pitchFamily="34" charset="0"/>
                <a:cs typeface="Helvetica" pitchFamily="34" charset="0"/>
                <a:sym typeface="Wingdings" pitchFamily="2" charset="2"/>
              </a:rPr>
              <a:t>W </a:t>
            </a:r>
            <a:endParaRPr lang="en-US" sz="2000" i="1" u="sng" dirty="0">
              <a:solidFill>
                <a:srgbClr val="0033CC"/>
              </a:solidFill>
              <a:latin typeface="Helvetica" pitchFamily="34" charset="0"/>
              <a:cs typeface="Helvetica" pitchFamily="34" charset="0"/>
            </a:endParaRPr>
          </a:p>
          <a:p>
            <a:pPr marL="1200150" lvl="2" indent="-285750" algn="just">
              <a:buClr>
                <a:srgbClr val="33CCCC"/>
              </a:buClr>
              <a:buFont typeface="Courier New" pitchFamily="49" charset="0"/>
              <a:buChar char="o"/>
            </a:pPr>
            <a:r>
              <a:rPr lang="en-US" sz="2000" b="1" dirty="0" smtClean="0">
                <a:solidFill>
                  <a:srgbClr val="0033CC"/>
                </a:solidFill>
                <a:effectLst>
                  <a:outerShdw blurRad="38100" dist="38100" dir="2700000" algn="tl">
                    <a:srgbClr val="000000">
                      <a:alpha val="43137"/>
                    </a:srgbClr>
                  </a:outerShdw>
                </a:effectLst>
                <a:latin typeface="Helvetica" pitchFamily="34" charset="0"/>
                <a:cs typeface="Helvetica" pitchFamily="34" charset="0"/>
              </a:rPr>
              <a:t>LUNEX5 </a:t>
            </a:r>
            <a:r>
              <a:rPr lang="en-US" sz="2000" b="1" dirty="0" smtClean="0">
                <a:solidFill>
                  <a:srgbClr val="0033CC"/>
                </a:solidFill>
                <a:latin typeface="Helvetica" pitchFamily="34" charset="0"/>
                <a:cs typeface="Helvetica" pitchFamily="34" charset="0"/>
              </a:rPr>
              <a:t>: </a:t>
            </a:r>
            <a:r>
              <a:rPr lang="en-US" sz="2000" dirty="0" smtClean="0">
                <a:solidFill>
                  <a:srgbClr val="0033CC"/>
                </a:solidFill>
                <a:latin typeface="Helvetica" pitchFamily="34" charset="0"/>
                <a:cs typeface="Helvetica" pitchFamily="34" charset="0"/>
              </a:rPr>
              <a:t>20kW</a:t>
            </a:r>
            <a:r>
              <a:rPr lang="en-US" sz="2000" dirty="0">
                <a:solidFill>
                  <a:srgbClr val="0033CC"/>
                </a:solidFill>
                <a:latin typeface="Helvetica" pitchFamily="34" charset="0"/>
                <a:cs typeface="Helvetica" pitchFamily="34" charset="0"/>
              </a:rPr>
              <a:t> </a:t>
            </a:r>
            <a:r>
              <a:rPr lang="en-US" sz="2000" dirty="0" smtClean="0">
                <a:solidFill>
                  <a:srgbClr val="0033CC"/>
                </a:solidFill>
                <a:latin typeface="Helvetica" pitchFamily="34" charset="0"/>
                <a:cs typeface="Helvetica" pitchFamily="34" charset="0"/>
              </a:rPr>
              <a:t>@</a:t>
            </a:r>
            <a:r>
              <a:rPr lang="en-US" sz="2000" dirty="0">
                <a:solidFill>
                  <a:srgbClr val="0033CC"/>
                </a:solidFill>
                <a:latin typeface="Helvetica" pitchFamily="34" charset="0"/>
                <a:cs typeface="Helvetica" pitchFamily="34" charset="0"/>
              </a:rPr>
              <a:t> 1.3 </a:t>
            </a:r>
            <a:r>
              <a:rPr lang="en-US" sz="2000" dirty="0" smtClean="0">
                <a:solidFill>
                  <a:srgbClr val="0033CC"/>
                </a:solidFill>
                <a:latin typeface="Helvetica" pitchFamily="34" charset="0"/>
                <a:cs typeface="Helvetica" pitchFamily="34" charset="0"/>
              </a:rPr>
              <a:t>GHz – R&amp;D for the TDR</a:t>
            </a:r>
            <a:endParaRPr lang="en-US" sz="2000" dirty="0">
              <a:latin typeface="Helvetica" pitchFamily="34" charset="0"/>
              <a:cs typeface="Helvetica" pitchFamily="34" charset="0"/>
            </a:endParaRPr>
          </a:p>
          <a:p>
            <a:pPr algn="just"/>
            <a:r>
              <a:rPr lang="en-US" sz="2000" dirty="0">
                <a:latin typeface="Helvetica" pitchFamily="34" charset="0"/>
                <a:cs typeface="Helvetica" pitchFamily="34" charset="0"/>
              </a:rPr>
              <a:t>  </a:t>
            </a:r>
            <a:endParaRPr lang="en-US" sz="2000" dirty="0" smtClean="0">
              <a:latin typeface="Helvetica" pitchFamily="34" charset="0"/>
              <a:cs typeface="Helvetica" pitchFamily="34" charset="0"/>
            </a:endParaRPr>
          </a:p>
          <a:p>
            <a:pPr algn="just"/>
            <a:endParaRPr lang="en-US" sz="2000" dirty="0">
              <a:latin typeface="Helvetica" pitchFamily="34" charset="0"/>
              <a:cs typeface="Helvetica" pitchFamily="34" charset="0"/>
            </a:endParaRPr>
          </a:p>
          <a:p>
            <a:pPr algn="just"/>
            <a:r>
              <a:rPr lang="en-US" sz="2000" b="1" dirty="0">
                <a:solidFill>
                  <a:srgbClr val="C00000"/>
                </a:solidFill>
                <a:effectLst>
                  <a:outerShdw blurRad="38100" dist="38100" dir="2700000" algn="tl">
                    <a:srgbClr val="000000">
                      <a:alpha val="43137"/>
                    </a:srgbClr>
                  </a:outerShdw>
                </a:effectLst>
                <a:latin typeface="Helvetica" pitchFamily="34" charset="0"/>
                <a:cs typeface="Helvetica" pitchFamily="34" charset="0"/>
              </a:rPr>
              <a:t>The SSA technology is ideally suited to the ERL requirement, which is typically of a few tens of kW at 1.3 – 1.5 GHz. </a:t>
            </a:r>
          </a:p>
          <a:p>
            <a:endParaRPr lang="fr-FR" sz="2000" dirty="0">
              <a:latin typeface="Helvetica" pitchFamily="34" charset="0"/>
              <a:cs typeface="Helvetica" pitchFamily="34" charset="0"/>
            </a:endParaRPr>
          </a:p>
        </p:txBody>
      </p:sp>
      <p:sp>
        <p:nvSpPr>
          <p:cNvPr id="7" name="Rectangle 9"/>
          <p:cNvSpPr>
            <a:spLocks noChangeArrowheads="1"/>
          </p:cNvSpPr>
          <p:nvPr/>
        </p:nvSpPr>
        <p:spPr bwMode="auto">
          <a:xfrm>
            <a:off x="2864768" y="117816"/>
            <a:ext cx="3744416" cy="52920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5769" tIns="47884" rIns="95769" bIns="47884"/>
          <a:lstStyle/>
          <a:p>
            <a:pPr algn="ctr" defTabSz="957263" eaLnBrk="0" hangingPunct="0">
              <a:buFont typeface="Monotype Sorts" pitchFamily="2" charset="2"/>
              <a:buNone/>
            </a:pPr>
            <a:r>
              <a:rPr lang="fr-FR" sz="2600" dirty="0" smtClean="0">
                <a:solidFill>
                  <a:srgbClr val="C00000"/>
                </a:solidFill>
                <a:latin typeface="Arial Black" pitchFamily="34" charset="0"/>
              </a:rPr>
              <a:t>S</a:t>
            </a:r>
            <a:r>
              <a:rPr lang="fr-FR" sz="2100" dirty="0" smtClean="0">
                <a:solidFill>
                  <a:srgbClr val="C00000"/>
                </a:solidFill>
                <a:latin typeface="Arial Black" pitchFamily="34" charset="0"/>
              </a:rPr>
              <a:t>OLEIL</a:t>
            </a:r>
            <a:r>
              <a:rPr lang="fr-FR" sz="2600" dirty="0" smtClean="0">
                <a:solidFill>
                  <a:srgbClr val="C00000"/>
                </a:solidFill>
                <a:latin typeface="Arial Black" pitchFamily="34" charset="0"/>
              </a:rPr>
              <a:t> R&amp;D </a:t>
            </a:r>
            <a:r>
              <a:rPr lang="fr-FR" sz="2100" dirty="0" smtClean="0">
                <a:solidFill>
                  <a:srgbClr val="C00000"/>
                </a:solidFill>
                <a:latin typeface="Arial Black" pitchFamily="34" charset="0"/>
              </a:rPr>
              <a:t>ON</a:t>
            </a:r>
            <a:r>
              <a:rPr lang="fr-FR" sz="2600" dirty="0" smtClean="0">
                <a:solidFill>
                  <a:srgbClr val="C00000"/>
                </a:solidFill>
                <a:latin typeface="Arial Black" pitchFamily="34" charset="0"/>
              </a:rPr>
              <a:t> SSA</a:t>
            </a:r>
            <a:endParaRPr lang="fr-FR" sz="2600" dirty="0">
              <a:solidFill>
                <a:srgbClr val="C00000"/>
              </a:solidFill>
              <a:latin typeface="Arial Black" pitchFamily="34" charset="0"/>
            </a:endParaRPr>
          </a:p>
        </p:txBody>
      </p:sp>
    </p:spTree>
    <p:extLst>
      <p:ext uri="{BB962C8B-B14F-4D97-AF65-F5344CB8AC3E}">
        <p14:creationId xmlns:p14="http://schemas.microsoft.com/office/powerpoint/2010/main" val="252325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anim calcmode="lin" valueType="num">
                                      <p:cBhvr additive="base">
                                        <p:cTn id="29" dur="500" fill="hold"/>
                                        <p:tgtEl>
                                          <p:spTgt spid="6">
                                            <p:txEl>
                                              <p:pRg st="8" end="8"/>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
                                            <p:txEl>
                                              <p:pRg st="8" end="8"/>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anim calcmode="lin" valueType="num">
                                      <p:cBhvr additive="base">
                                        <p:cTn id="33" dur="500" fill="hold"/>
                                        <p:tgtEl>
                                          <p:spTgt spid="6">
                                            <p:txEl>
                                              <p:pRg st="9" end="9"/>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6">
                                            <p:txEl>
                                              <p:pRg st="9" end="9"/>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anim calcmode="lin" valueType="num">
                                      <p:cBhvr additive="base">
                                        <p:cTn id="37" dur="500" fill="hold"/>
                                        <p:tgtEl>
                                          <p:spTgt spid="6">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13" end="13"/>
                                            </p:txEl>
                                          </p:spTgt>
                                        </p:tgtEl>
                                        <p:attrNameLst>
                                          <p:attrName>style.visibility</p:attrName>
                                        </p:attrNameLst>
                                      </p:cBhvr>
                                      <p:to>
                                        <p:strVal val="visible"/>
                                      </p:to>
                                    </p:set>
                                    <p:anim calcmode="lin" valueType="num">
                                      <p:cBhvr additive="base">
                                        <p:cTn id="43"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DB15611-3EB5-4A9B-9A04-D08D95F5E4BF}" type="slidenum">
              <a:rPr lang="fr-FR" smtClean="0"/>
              <a:pPr/>
              <a:t>28</a:t>
            </a:fld>
            <a:endParaRPr lang="fr-FR" dirty="0"/>
          </a:p>
        </p:txBody>
      </p:sp>
      <p:sp>
        <p:nvSpPr>
          <p:cNvPr id="3" name="Rectangle 9"/>
          <p:cNvSpPr>
            <a:spLocks noChangeArrowheads="1"/>
          </p:cNvSpPr>
          <p:nvPr/>
        </p:nvSpPr>
        <p:spPr bwMode="auto">
          <a:xfrm>
            <a:off x="2000672" y="116632"/>
            <a:ext cx="5400600" cy="52920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5769" tIns="47884" rIns="95769" bIns="47884"/>
          <a:lstStyle/>
          <a:p>
            <a:pPr algn="ctr" defTabSz="957263" eaLnBrk="0" hangingPunct="0">
              <a:buFont typeface="Monotype Sorts" pitchFamily="2" charset="2"/>
              <a:buNone/>
            </a:pPr>
            <a:r>
              <a:rPr lang="fr-FR" sz="2600" dirty="0" smtClean="0">
                <a:solidFill>
                  <a:srgbClr val="C00000"/>
                </a:solidFill>
                <a:latin typeface="Arial Black" pitchFamily="34" charset="0"/>
              </a:rPr>
              <a:t>SOLEIL-LNLS</a:t>
            </a:r>
            <a:r>
              <a:rPr lang="fr-FR" sz="2100" dirty="0" smtClean="0">
                <a:solidFill>
                  <a:srgbClr val="C00000"/>
                </a:solidFill>
                <a:latin typeface="Arial Black" pitchFamily="34" charset="0"/>
              </a:rPr>
              <a:t> </a:t>
            </a:r>
            <a:r>
              <a:rPr lang="fr-FR" sz="2600" dirty="0" smtClean="0">
                <a:solidFill>
                  <a:srgbClr val="C00000"/>
                </a:solidFill>
                <a:latin typeface="Arial Black" pitchFamily="34" charset="0"/>
              </a:rPr>
              <a:t>C</a:t>
            </a:r>
            <a:r>
              <a:rPr lang="fr-FR" sz="2100" dirty="0" smtClean="0">
                <a:solidFill>
                  <a:srgbClr val="C00000"/>
                </a:solidFill>
                <a:latin typeface="Arial Black" pitchFamily="34" charset="0"/>
              </a:rPr>
              <a:t>OLLABORATON</a:t>
            </a:r>
            <a:endParaRPr lang="fr-FR" sz="2100" dirty="0">
              <a:solidFill>
                <a:srgbClr val="C00000"/>
              </a:solidFill>
              <a:latin typeface="Arial Black" pitchFamily="34" charset="0"/>
            </a:endParaRPr>
          </a:p>
        </p:txBody>
      </p:sp>
      <p:sp>
        <p:nvSpPr>
          <p:cNvPr id="4" name="Text Box 43"/>
          <p:cNvSpPr txBox="1">
            <a:spLocks noChangeArrowheads="1"/>
          </p:cNvSpPr>
          <p:nvPr/>
        </p:nvSpPr>
        <p:spPr bwMode="auto">
          <a:xfrm>
            <a:off x="1363795" y="5784861"/>
            <a:ext cx="678801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sz="1900">
                <a:solidFill>
                  <a:srgbClr val="00B050"/>
                </a:solidFill>
                <a:effectLst>
                  <a:outerShdw blurRad="38100" dist="38100" dir="2700000" algn="tl">
                    <a:srgbClr val="000000">
                      <a:alpha val="43137"/>
                    </a:srgbClr>
                  </a:outerShdw>
                </a:effectLst>
                <a:latin typeface="Helvetica" pitchFamily="34" charset="0"/>
                <a:cs typeface="Helvetica" pitchFamily="34" charset="0"/>
              </a:rPr>
              <a:t>April 2010 : </a:t>
            </a:r>
            <a:r>
              <a:rPr lang="en-US" sz="1900">
                <a:solidFill>
                  <a:srgbClr val="00B050"/>
                </a:solidFill>
                <a:effectLst>
                  <a:outerShdw blurRad="38100" dist="38100" dir="2700000" algn="tl">
                    <a:srgbClr val="000000">
                      <a:alpha val="43137"/>
                    </a:srgbClr>
                  </a:outerShdw>
                </a:effectLst>
                <a:latin typeface="Helvetica" pitchFamily="34" charset="0"/>
                <a:cs typeface="Helvetica" pitchFamily="34" charset="0"/>
                <a:sym typeface="Wingdings" pitchFamily="2" charset="2"/>
              </a:rPr>
              <a:t>the </a:t>
            </a:r>
            <a:r>
              <a:rPr lang="fr-FR" sz="1900">
                <a:solidFill>
                  <a:srgbClr val="00B050"/>
                </a:solidFill>
                <a:effectLst>
                  <a:outerShdw blurRad="38100" dist="38100" dir="2700000" algn="tl">
                    <a:srgbClr val="000000">
                      <a:alpha val="43137"/>
                    </a:srgbClr>
                  </a:outerShdw>
                </a:effectLst>
                <a:latin typeface="Helvetica" pitchFamily="34" charset="0"/>
                <a:cs typeface="Helvetica" pitchFamily="34" charset="0"/>
              </a:rPr>
              <a:t>SOLEIL</a:t>
            </a:r>
            <a:r>
              <a:rPr lang="fr-FR" sz="800">
                <a:solidFill>
                  <a:srgbClr val="00B050"/>
                </a:solidFill>
                <a:effectLst>
                  <a:outerShdw blurRad="38100" dist="38100" dir="2700000" algn="tl">
                    <a:srgbClr val="000000">
                      <a:alpha val="43137"/>
                    </a:srgbClr>
                  </a:outerShdw>
                </a:effectLst>
                <a:latin typeface="Helvetica" pitchFamily="34" charset="0"/>
                <a:cs typeface="Helvetica" pitchFamily="34" charset="0"/>
              </a:rPr>
              <a:t>  </a:t>
            </a:r>
            <a:r>
              <a:rPr lang="fr-FR" sz="1900">
                <a:solidFill>
                  <a:srgbClr val="00B050"/>
                </a:solidFill>
                <a:effectLst>
                  <a:outerShdw blurRad="38100" dist="38100" dir="2700000" algn="tl">
                    <a:srgbClr val="000000">
                      <a:alpha val="43137"/>
                    </a:srgbClr>
                  </a:outerShdw>
                </a:effectLst>
                <a:latin typeface="Helvetica" pitchFamily="34" charset="0"/>
                <a:cs typeface="Helvetica" pitchFamily="34" charset="0"/>
              </a:rPr>
              <a:t>-</a:t>
            </a:r>
            <a:r>
              <a:rPr lang="fr-FR" sz="800">
                <a:solidFill>
                  <a:srgbClr val="00B050"/>
                </a:solidFill>
                <a:effectLst>
                  <a:outerShdw blurRad="38100" dist="38100" dir="2700000" algn="tl">
                    <a:srgbClr val="000000">
                      <a:alpha val="43137"/>
                    </a:srgbClr>
                  </a:outerShdw>
                </a:effectLst>
                <a:latin typeface="Helvetica" pitchFamily="34" charset="0"/>
                <a:cs typeface="Helvetica" pitchFamily="34" charset="0"/>
              </a:rPr>
              <a:t> </a:t>
            </a:r>
            <a:r>
              <a:rPr lang="fr-FR" sz="1900">
                <a:solidFill>
                  <a:srgbClr val="00B050"/>
                </a:solidFill>
                <a:effectLst>
                  <a:outerShdw blurRad="38100" dist="38100" dir="2700000" algn="tl">
                    <a:srgbClr val="000000">
                      <a:alpha val="43137"/>
                    </a:srgbClr>
                  </a:outerShdw>
                </a:effectLst>
                <a:latin typeface="Helvetica" pitchFamily="34" charset="0"/>
                <a:cs typeface="Helvetica" pitchFamily="34" charset="0"/>
              </a:rPr>
              <a:t>LNLS team</a:t>
            </a:r>
            <a:r>
              <a:rPr lang="en-US" sz="1900">
                <a:solidFill>
                  <a:srgbClr val="00B050"/>
                </a:solidFill>
                <a:effectLst>
                  <a:outerShdw blurRad="38100" dist="38100" dir="2700000" algn="tl">
                    <a:srgbClr val="000000">
                      <a:alpha val="43137"/>
                    </a:srgbClr>
                  </a:outerShdw>
                </a:effectLst>
                <a:latin typeface="Helvetica" pitchFamily="34" charset="0"/>
                <a:cs typeface="Helvetica" pitchFamily="34" charset="0"/>
                <a:sym typeface="Wingdings" pitchFamily="2" charset="2"/>
              </a:rPr>
              <a:t> in Campinas-Brazil,</a:t>
            </a:r>
          </a:p>
          <a:p>
            <a:pPr algn="ctr" eaLnBrk="1" hangingPunct="1"/>
            <a:r>
              <a:rPr lang="en-US" sz="1900">
                <a:solidFill>
                  <a:srgbClr val="00B050"/>
                </a:solidFill>
                <a:effectLst>
                  <a:outerShdw blurRad="38100" dist="38100" dir="2700000" algn="tl">
                    <a:srgbClr val="000000">
                      <a:alpha val="43137"/>
                    </a:srgbClr>
                  </a:outerShdw>
                </a:effectLst>
                <a:latin typeface="Helvetica" pitchFamily="34" charset="0"/>
                <a:cs typeface="Helvetica" pitchFamily="34" charset="0"/>
                <a:sym typeface="Wingdings" pitchFamily="2" charset="2"/>
              </a:rPr>
              <a:t>after successful tests of the amplifiers</a:t>
            </a:r>
          </a:p>
        </p:txBody>
      </p:sp>
      <p:pic>
        <p:nvPicPr>
          <p:cNvPr id="5" name="Picture 4" descr="DSC04872"/>
          <p:cNvPicPr>
            <a:picLocks noChangeAspect="1" noChangeArrowheads="1"/>
          </p:cNvPicPr>
          <p:nvPr/>
        </p:nvPicPr>
        <p:blipFill>
          <a:blip r:embed="rId2">
            <a:lum bright="18000" contrast="24000"/>
            <a:extLst>
              <a:ext uri="{28A0092B-C50C-407E-A947-70E740481C1C}">
                <a14:useLocalDpi xmlns:a14="http://schemas.microsoft.com/office/drawing/2010/main" val="0"/>
              </a:ext>
            </a:extLst>
          </a:blip>
          <a:srcRect/>
          <a:stretch>
            <a:fillRect/>
          </a:stretch>
        </p:blipFill>
        <p:spPr bwMode="auto">
          <a:xfrm>
            <a:off x="1363797" y="1730376"/>
            <a:ext cx="6917002" cy="4003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507345" y="920752"/>
            <a:ext cx="904782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sz="2000" dirty="0">
                <a:solidFill>
                  <a:srgbClr val="0000FF"/>
                </a:solidFill>
                <a:effectLst>
                  <a:outerShdw blurRad="38100" dist="38100" dir="2700000" algn="tl">
                    <a:srgbClr val="000000">
                      <a:alpha val="43137"/>
                    </a:srgbClr>
                  </a:outerShdw>
                </a:effectLst>
                <a:latin typeface="Helvetica" pitchFamily="34" charset="0"/>
                <a:cs typeface="Helvetica" pitchFamily="34" charset="0"/>
              </a:rPr>
              <a:t>Two amplifiers of</a:t>
            </a:r>
            <a:r>
              <a:rPr lang="fr-FR" sz="2000" dirty="0">
                <a:solidFill>
                  <a:srgbClr val="0000FF"/>
                </a:solidFill>
                <a:effectLst>
                  <a:outerShdw blurRad="38100" dist="38100" dir="2700000" algn="tl">
                    <a:srgbClr val="000000">
                      <a:alpha val="43137"/>
                    </a:srgbClr>
                  </a:outerShdw>
                </a:effectLst>
                <a:latin typeface="Helvetica" pitchFamily="34" charset="0"/>
                <a:cs typeface="Helvetica" pitchFamily="34" charset="0"/>
              </a:rPr>
              <a:t> </a:t>
            </a:r>
            <a:r>
              <a:rPr lang="en-US" sz="2000" dirty="0">
                <a:solidFill>
                  <a:srgbClr val="0000FF"/>
                </a:solidFill>
                <a:effectLst>
                  <a:outerShdw blurRad="38100" dist="38100" dir="2700000" algn="tl">
                    <a:srgbClr val="000000">
                      <a:alpha val="43137"/>
                    </a:srgbClr>
                  </a:outerShdw>
                </a:effectLst>
                <a:latin typeface="Helvetica" pitchFamily="34" charset="0"/>
                <a:cs typeface="Helvetica" pitchFamily="34" charset="0"/>
              </a:rPr>
              <a:t>50 kW @ 476 MHz for the LNLS storage ring with components designed by SOLEIL (400 W RF modules with </a:t>
            </a:r>
            <a:r>
              <a:rPr lang="en-US" sz="2000" b="1" u="sng" dirty="0">
                <a:solidFill>
                  <a:srgbClr val="0000FF"/>
                </a:solidFill>
                <a:effectLst>
                  <a:outerShdw blurRad="38100" dist="38100" dir="2700000" algn="tl">
                    <a:srgbClr val="000000">
                      <a:alpha val="43137"/>
                    </a:srgbClr>
                  </a:outerShdw>
                </a:effectLst>
                <a:latin typeface="Helvetica" pitchFamily="34" charset="0"/>
                <a:cs typeface="Helvetica" pitchFamily="34" charset="0"/>
              </a:rPr>
              <a:t>BLF574</a:t>
            </a:r>
            <a:r>
              <a:rPr lang="en-US" sz="2000" dirty="0">
                <a:solidFill>
                  <a:srgbClr val="0000FF"/>
                </a:solidFill>
                <a:effectLst>
                  <a:outerShdw blurRad="38100" dist="38100" dir="2700000" algn="tl">
                    <a:srgbClr val="000000">
                      <a:alpha val="43137"/>
                    </a:srgbClr>
                  </a:outerShdw>
                </a:effectLst>
                <a:latin typeface="Helvetica" pitchFamily="34" charset="0"/>
                <a:cs typeface="Helvetica" pitchFamily="34" charset="0"/>
              </a:rPr>
              <a:t>) </a:t>
            </a:r>
          </a:p>
        </p:txBody>
      </p:sp>
    </p:spTree>
    <p:extLst>
      <p:ext uri="{BB962C8B-B14F-4D97-AF65-F5344CB8AC3E}">
        <p14:creationId xmlns:p14="http://schemas.microsoft.com/office/powerpoint/2010/main" val="106792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DB15611-3EB5-4A9B-9A04-D08D95F5E4BF}" type="slidenum">
              <a:rPr lang="fr-FR" smtClean="0"/>
              <a:pPr/>
              <a:t>29</a:t>
            </a:fld>
            <a:endParaRPr lang="fr-FR" dirty="0"/>
          </a:p>
        </p:txBody>
      </p:sp>
      <p:sp>
        <p:nvSpPr>
          <p:cNvPr id="3" name="Rectangle 9"/>
          <p:cNvSpPr>
            <a:spLocks noChangeArrowheads="1"/>
          </p:cNvSpPr>
          <p:nvPr/>
        </p:nvSpPr>
        <p:spPr bwMode="auto">
          <a:xfrm>
            <a:off x="2504728" y="116632"/>
            <a:ext cx="4680520" cy="52920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5769" tIns="47884" rIns="95769" bIns="47884"/>
          <a:lstStyle/>
          <a:p>
            <a:pPr algn="ctr" defTabSz="957263" eaLnBrk="0" hangingPunct="0">
              <a:buFont typeface="Monotype Sorts" pitchFamily="2" charset="2"/>
              <a:buNone/>
            </a:pPr>
            <a:r>
              <a:rPr lang="fr-FR" sz="2600" dirty="0" smtClean="0">
                <a:solidFill>
                  <a:srgbClr val="C00000"/>
                </a:solidFill>
                <a:latin typeface="Arial Black" pitchFamily="34" charset="0"/>
              </a:rPr>
              <a:t>LNLS</a:t>
            </a:r>
            <a:r>
              <a:rPr lang="fr-FR" sz="2100" dirty="0" smtClean="0">
                <a:solidFill>
                  <a:srgbClr val="C00000"/>
                </a:solidFill>
                <a:latin typeface="Arial Black" pitchFamily="34" charset="0"/>
              </a:rPr>
              <a:t> </a:t>
            </a:r>
            <a:r>
              <a:rPr lang="fr-FR" sz="2600" dirty="0" smtClean="0">
                <a:solidFill>
                  <a:srgbClr val="C00000"/>
                </a:solidFill>
                <a:latin typeface="Arial Black" pitchFamily="34" charset="0"/>
              </a:rPr>
              <a:t>50 kW RF P</a:t>
            </a:r>
            <a:r>
              <a:rPr lang="fr-FR" sz="2100" dirty="0" smtClean="0">
                <a:solidFill>
                  <a:srgbClr val="C00000"/>
                </a:solidFill>
                <a:latin typeface="Arial Black" pitchFamily="34" charset="0"/>
              </a:rPr>
              <a:t>LANTS</a:t>
            </a:r>
            <a:endParaRPr lang="fr-FR" sz="2100" dirty="0">
              <a:solidFill>
                <a:srgbClr val="C00000"/>
              </a:solidFill>
              <a:latin typeface="Arial Black" pitchFamily="34" charset="0"/>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014" y="1084411"/>
            <a:ext cx="7407142"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3"/>
          <p:cNvSpPr txBox="1">
            <a:spLocks noChangeArrowheads="1"/>
          </p:cNvSpPr>
          <p:nvPr/>
        </p:nvSpPr>
        <p:spPr bwMode="auto">
          <a:xfrm>
            <a:off x="507345" y="6053286"/>
            <a:ext cx="90478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sz="2000">
                <a:solidFill>
                  <a:srgbClr val="00B050"/>
                </a:solidFill>
                <a:effectLst>
                  <a:outerShdw blurRad="38100" dist="38100" dir="2700000" algn="tl">
                    <a:srgbClr val="000000">
                      <a:alpha val="43137"/>
                    </a:srgbClr>
                  </a:outerShdw>
                </a:effectLst>
                <a:latin typeface="Helvetica" pitchFamily="34" charset="0"/>
                <a:cs typeface="Helvetica" pitchFamily="34" charset="0"/>
              </a:rPr>
              <a:t>The two 50 kW SSA have run satisfactorily on the LNLS SR for ~ 3 years </a:t>
            </a:r>
          </a:p>
        </p:txBody>
      </p:sp>
    </p:spTree>
    <p:extLst>
      <p:ext uri="{BB962C8B-B14F-4D97-AF65-F5344CB8AC3E}">
        <p14:creationId xmlns:p14="http://schemas.microsoft.com/office/powerpoint/2010/main" val="4049251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SOLEIL_plaquettepdf.pdf - Foxit Reader - [SOLEIL_plaquettepdf.pdf]"/>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352603" y="1718571"/>
            <a:ext cx="6768752" cy="4207601"/>
          </a:xfrm>
          <a:prstGeom prst="rect">
            <a:avLst/>
          </a:prstGeom>
        </p:spPr>
      </p:pic>
      <p:sp>
        <p:nvSpPr>
          <p:cNvPr id="9" name="Rectangle 8"/>
          <p:cNvSpPr/>
          <p:nvPr/>
        </p:nvSpPr>
        <p:spPr>
          <a:xfrm>
            <a:off x="200477" y="6048939"/>
            <a:ext cx="9433048" cy="701731"/>
          </a:xfrm>
          <a:prstGeom prst="rect">
            <a:avLst/>
          </a:prstGeom>
        </p:spPr>
        <p:txBody>
          <a:bodyPr wrap="square">
            <a:spAutoFit/>
          </a:bodyPr>
          <a:lstStyle/>
          <a:p>
            <a:pPr marL="288000" algn="just">
              <a:spcBef>
                <a:spcPct val="20000"/>
              </a:spcBef>
              <a:buClr>
                <a:schemeClr val="tx2"/>
              </a:buClr>
            </a:pPr>
            <a:r>
              <a:rPr lang="fr-FR" sz="1800" dirty="0" smtClean="0">
                <a:latin typeface="Helvetica" pitchFamily="34" charset="0"/>
                <a:cs typeface="Helvetica" pitchFamily="34" charset="0"/>
              </a:rPr>
              <a:t>26 </a:t>
            </a:r>
            <a:r>
              <a:rPr lang="fr-FR" sz="1800" dirty="0" err="1" smtClean="0">
                <a:latin typeface="Helvetica" pitchFamily="34" charset="0"/>
                <a:cs typeface="Helvetica" pitchFamily="34" charset="0"/>
              </a:rPr>
              <a:t>beamlines</a:t>
            </a:r>
            <a:r>
              <a:rPr lang="fr-FR" sz="1800" dirty="0" smtClean="0">
                <a:latin typeface="Helvetica" pitchFamily="34" charset="0"/>
                <a:cs typeface="Helvetica" pitchFamily="34" charset="0"/>
              </a:rPr>
              <a:t> </a:t>
            </a:r>
            <a:r>
              <a:rPr lang="fr-FR" sz="1800" dirty="0" err="1" smtClean="0">
                <a:latin typeface="Helvetica" pitchFamily="34" charset="0"/>
                <a:cs typeface="Helvetica" pitchFamily="34" charset="0"/>
              </a:rPr>
              <a:t>funded</a:t>
            </a:r>
            <a:r>
              <a:rPr lang="fr-FR" sz="1800" dirty="0" smtClean="0">
                <a:latin typeface="Helvetica" pitchFamily="34" charset="0"/>
                <a:cs typeface="Helvetica" pitchFamily="34" charset="0"/>
              </a:rPr>
              <a:t>: </a:t>
            </a:r>
            <a:r>
              <a:rPr lang="fr-FR" sz="1800" dirty="0">
                <a:latin typeface="Helvetica" pitchFamily="34" charset="0"/>
                <a:cs typeface="Helvetica" pitchFamily="34" charset="0"/>
              </a:rPr>
              <a:t>18 </a:t>
            </a:r>
            <a:r>
              <a:rPr lang="fr-FR" sz="1800" dirty="0" err="1" smtClean="0">
                <a:latin typeface="Helvetica" pitchFamily="34" charset="0"/>
                <a:cs typeface="Helvetica" pitchFamily="34" charset="0"/>
              </a:rPr>
              <a:t>with</a:t>
            </a:r>
            <a:r>
              <a:rPr lang="fr-FR" sz="1800" dirty="0" smtClean="0">
                <a:latin typeface="Helvetica" pitchFamily="34" charset="0"/>
                <a:cs typeface="Helvetica" pitchFamily="34" charset="0"/>
              </a:rPr>
              <a:t> insertion </a:t>
            </a:r>
            <a:r>
              <a:rPr lang="fr-FR" sz="1800" dirty="0" err="1" smtClean="0">
                <a:latin typeface="Helvetica" pitchFamily="34" charset="0"/>
                <a:cs typeface="Helvetica" pitchFamily="34" charset="0"/>
              </a:rPr>
              <a:t>devices</a:t>
            </a:r>
            <a:r>
              <a:rPr lang="fr-FR" sz="1800" dirty="0" smtClean="0">
                <a:latin typeface="Helvetica" pitchFamily="34" charset="0"/>
                <a:cs typeface="Helvetica" pitchFamily="34" charset="0"/>
              </a:rPr>
              <a:t> and 8 </a:t>
            </a:r>
            <a:r>
              <a:rPr lang="fr-FR" sz="1800" dirty="0" err="1" smtClean="0">
                <a:latin typeface="Helvetica" pitchFamily="34" charset="0"/>
                <a:cs typeface="Helvetica" pitchFamily="34" charset="0"/>
              </a:rPr>
              <a:t>with</a:t>
            </a:r>
            <a:r>
              <a:rPr lang="fr-FR" sz="1800" dirty="0" smtClean="0">
                <a:latin typeface="Helvetica" pitchFamily="34" charset="0"/>
                <a:cs typeface="Helvetica" pitchFamily="34" charset="0"/>
              </a:rPr>
              <a:t> </a:t>
            </a:r>
            <a:r>
              <a:rPr lang="fr-FR" sz="1800" dirty="0" err="1" smtClean="0">
                <a:latin typeface="Helvetica" pitchFamily="34" charset="0"/>
                <a:cs typeface="Helvetica" pitchFamily="34" charset="0"/>
              </a:rPr>
              <a:t>bending</a:t>
            </a:r>
            <a:r>
              <a:rPr lang="fr-FR" sz="1800" dirty="0" smtClean="0">
                <a:latin typeface="Helvetica" pitchFamily="34" charset="0"/>
                <a:cs typeface="Helvetica" pitchFamily="34" charset="0"/>
              </a:rPr>
              <a:t> </a:t>
            </a:r>
            <a:r>
              <a:rPr lang="fr-FR" sz="1800" dirty="0" err="1" smtClean="0">
                <a:latin typeface="Helvetica" pitchFamily="34" charset="0"/>
                <a:cs typeface="Helvetica" pitchFamily="34" charset="0"/>
              </a:rPr>
              <a:t>magnets</a:t>
            </a:r>
            <a:endParaRPr lang="fr-FR" sz="1800" dirty="0" smtClean="0">
              <a:latin typeface="Helvetica" pitchFamily="34" charset="0"/>
              <a:cs typeface="Helvetica" pitchFamily="34" charset="0"/>
            </a:endParaRPr>
          </a:p>
          <a:p>
            <a:pPr marL="285750" indent="-285750" algn="just">
              <a:spcBef>
                <a:spcPct val="20000"/>
              </a:spcBef>
              <a:buClr>
                <a:srgbClr val="00B050"/>
              </a:buClr>
              <a:buFont typeface="Wingdings" pitchFamily="2" charset="2"/>
              <a:buChar char="Ø"/>
            </a:pPr>
            <a:r>
              <a:rPr lang="fr-FR" sz="1800" b="1" dirty="0" smtClean="0">
                <a:solidFill>
                  <a:srgbClr val="00B050"/>
                </a:solidFill>
                <a:effectLst>
                  <a:outerShdw blurRad="38100" dist="38100" dir="2700000" algn="tl">
                    <a:srgbClr val="000000">
                      <a:alpha val="43137"/>
                    </a:srgbClr>
                  </a:outerShdw>
                </a:effectLst>
                <a:latin typeface="Helvetica" pitchFamily="34" charset="0"/>
                <a:cs typeface="Helvetica" pitchFamily="34" charset="0"/>
              </a:rPr>
              <a:t>2012: 22 </a:t>
            </a:r>
            <a:r>
              <a:rPr lang="fr-FR" sz="1800" b="1" dirty="0" err="1" smtClean="0">
                <a:solidFill>
                  <a:srgbClr val="00B050"/>
                </a:solidFill>
                <a:effectLst>
                  <a:outerShdw blurRad="38100" dist="38100" dir="2700000" algn="tl">
                    <a:srgbClr val="000000">
                      <a:alpha val="43137"/>
                    </a:srgbClr>
                  </a:outerShdw>
                </a:effectLst>
                <a:latin typeface="Helvetica" pitchFamily="34" charset="0"/>
                <a:cs typeface="Helvetica" pitchFamily="34" charset="0"/>
              </a:rPr>
              <a:t>beamlines</a:t>
            </a:r>
            <a:r>
              <a:rPr lang="fr-FR" sz="1800" b="1" dirty="0" smtClean="0">
                <a:solidFill>
                  <a:srgbClr val="00B050"/>
                </a:solidFill>
                <a:effectLst>
                  <a:outerShdw blurRad="38100" dist="38100" dir="2700000" algn="tl">
                    <a:srgbClr val="000000">
                      <a:alpha val="43137"/>
                    </a:srgbClr>
                  </a:outerShdw>
                </a:effectLst>
                <a:latin typeface="Helvetica" pitchFamily="34" charset="0"/>
                <a:cs typeface="Helvetica" pitchFamily="34" charset="0"/>
              </a:rPr>
              <a:t> </a:t>
            </a:r>
            <a:r>
              <a:rPr lang="fr-FR" sz="1800" b="1" dirty="0" err="1" smtClean="0">
                <a:solidFill>
                  <a:srgbClr val="00B050"/>
                </a:solidFill>
                <a:effectLst>
                  <a:outerShdw blurRad="38100" dist="38100" dir="2700000" algn="tl">
                    <a:srgbClr val="000000">
                      <a:alpha val="43137"/>
                    </a:srgbClr>
                  </a:outerShdw>
                </a:effectLst>
                <a:latin typeface="Helvetica" pitchFamily="34" charset="0"/>
                <a:cs typeface="Helvetica" pitchFamily="34" charset="0"/>
              </a:rPr>
              <a:t>opened</a:t>
            </a:r>
            <a:r>
              <a:rPr lang="fr-FR" sz="1800" b="1" dirty="0" smtClean="0">
                <a:solidFill>
                  <a:srgbClr val="00B050"/>
                </a:solidFill>
                <a:effectLst>
                  <a:outerShdw blurRad="38100" dist="38100" dir="2700000" algn="tl">
                    <a:srgbClr val="000000">
                      <a:alpha val="43137"/>
                    </a:srgbClr>
                  </a:outerShdw>
                </a:effectLst>
                <a:latin typeface="Helvetica" pitchFamily="34" charset="0"/>
                <a:cs typeface="Helvetica" pitchFamily="34" charset="0"/>
              </a:rPr>
              <a:t> to </a:t>
            </a:r>
            <a:r>
              <a:rPr lang="fr-FR" sz="1800" b="1" dirty="0" err="1" smtClean="0">
                <a:solidFill>
                  <a:srgbClr val="00B050"/>
                </a:solidFill>
                <a:effectLst>
                  <a:outerShdw blurRad="38100" dist="38100" dir="2700000" algn="tl">
                    <a:srgbClr val="000000">
                      <a:alpha val="43137"/>
                    </a:srgbClr>
                  </a:outerShdw>
                </a:effectLst>
                <a:latin typeface="Helvetica" pitchFamily="34" charset="0"/>
                <a:cs typeface="Helvetica" pitchFamily="34" charset="0"/>
              </a:rPr>
              <a:t>users</a:t>
            </a:r>
            <a:endParaRPr lang="fr-FR" sz="1800" b="1" dirty="0">
              <a:solidFill>
                <a:srgbClr val="00B050"/>
              </a:solidFill>
              <a:effectLst>
                <a:outerShdw blurRad="38100" dist="38100" dir="2700000" algn="tl">
                  <a:srgbClr val="000000">
                    <a:alpha val="43137"/>
                  </a:srgbClr>
                </a:outerShdw>
              </a:effectLst>
              <a:latin typeface="Helvetica" pitchFamily="34" charset="0"/>
              <a:cs typeface="Helvetica" pitchFamily="34" charset="0"/>
            </a:endParaRPr>
          </a:p>
        </p:txBody>
      </p:sp>
      <p:sp>
        <p:nvSpPr>
          <p:cNvPr id="10" name="Rectangle 9"/>
          <p:cNvSpPr/>
          <p:nvPr/>
        </p:nvSpPr>
        <p:spPr>
          <a:xfrm>
            <a:off x="200744" y="5733256"/>
            <a:ext cx="6192416" cy="369332"/>
          </a:xfrm>
          <a:prstGeom prst="rect">
            <a:avLst/>
          </a:prstGeom>
        </p:spPr>
        <p:txBody>
          <a:bodyPr wrap="square">
            <a:spAutoFit/>
          </a:bodyPr>
          <a:lstStyle/>
          <a:p>
            <a:pPr marL="285750" indent="-285750" algn="just">
              <a:spcBef>
                <a:spcPct val="20000"/>
              </a:spcBef>
              <a:buClr>
                <a:srgbClr val="0033CC"/>
              </a:buClr>
              <a:buFont typeface="Wingdings" pitchFamily="2" charset="2"/>
              <a:buChar char="Ø"/>
            </a:pPr>
            <a:r>
              <a:rPr lang="fr-FR" sz="1800" b="1" dirty="0" err="1" smtClean="0">
                <a:solidFill>
                  <a:srgbClr val="0033CC"/>
                </a:solidFill>
                <a:effectLst>
                  <a:outerShdw blurRad="38100" dist="38100" dir="2700000" algn="tl">
                    <a:srgbClr val="000000">
                      <a:alpha val="43137"/>
                    </a:srgbClr>
                  </a:outerShdw>
                </a:effectLst>
                <a:latin typeface="Helvetica" pitchFamily="34" charset="0"/>
                <a:cs typeface="Helvetica" pitchFamily="34" charset="0"/>
              </a:rPr>
              <a:t>Opened</a:t>
            </a:r>
            <a:r>
              <a:rPr lang="fr-FR" sz="1800" b="1" dirty="0" smtClean="0">
                <a:solidFill>
                  <a:srgbClr val="0033CC"/>
                </a:solidFill>
                <a:effectLst>
                  <a:outerShdw blurRad="38100" dist="38100" dir="2700000" algn="tl">
                    <a:srgbClr val="000000">
                      <a:alpha val="43137"/>
                    </a:srgbClr>
                  </a:outerShdw>
                </a:effectLst>
                <a:latin typeface="Helvetica" pitchFamily="34" charset="0"/>
                <a:cs typeface="Helvetica" pitchFamily="34" charset="0"/>
              </a:rPr>
              <a:t> to </a:t>
            </a:r>
            <a:r>
              <a:rPr lang="fr-FR" sz="1800" b="1" dirty="0" err="1" smtClean="0">
                <a:solidFill>
                  <a:srgbClr val="0033CC"/>
                </a:solidFill>
                <a:effectLst>
                  <a:outerShdw blurRad="38100" dist="38100" dir="2700000" algn="tl">
                    <a:srgbClr val="000000">
                      <a:alpha val="43137"/>
                    </a:srgbClr>
                  </a:outerShdw>
                </a:effectLst>
                <a:latin typeface="Helvetica" pitchFamily="34" charset="0"/>
                <a:cs typeface="Helvetica" pitchFamily="34" charset="0"/>
              </a:rPr>
              <a:t>users</a:t>
            </a:r>
            <a:r>
              <a:rPr lang="fr-FR" sz="1800" b="1" dirty="0" smtClean="0">
                <a:solidFill>
                  <a:srgbClr val="0033CC"/>
                </a:solidFill>
                <a:effectLst>
                  <a:outerShdw blurRad="38100" dist="38100" dir="2700000" algn="tl">
                    <a:srgbClr val="000000">
                      <a:alpha val="43137"/>
                    </a:srgbClr>
                  </a:outerShdw>
                </a:effectLst>
                <a:latin typeface="Helvetica" pitchFamily="34" charset="0"/>
                <a:cs typeface="Helvetica" pitchFamily="34" charset="0"/>
              </a:rPr>
              <a:t> </a:t>
            </a:r>
            <a:r>
              <a:rPr lang="fr-FR" sz="1800" b="1" dirty="0" err="1" smtClean="0">
                <a:solidFill>
                  <a:srgbClr val="0033CC"/>
                </a:solidFill>
                <a:effectLst>
                  <a:outerShdw blurRad="38100" dist="38100" dir="2700000" algn="tl">
                    <a:srgbClr val="000000">
                      <a:alpha val="43137"/>
                    </a:srgbClr>
                  </a:outerShdw>
                </a:effectLst>
                <a:latin typeface="Helvetica" pitchFamily="34" charset="0"/>
                <a:cs typeface="Helvetica" pitchFamily="34" charset="0"/>
              </a:rPr>
              <a:t>since</a:t>
            </a:r>
            <a:r>
              <a:rPr lang="fr-FR" sz="1800" b="1" dirty="0" smtClean="0">
                <a:solidFill>
                  <a:srgbClr val="0033CC"/>
                </a:solidFill>
                <a:effectLst>
                  <a:outerShdw blurRad="38100" dist="38100" dir="2700000" algn="tl">
                    <a:srgbClr val="000000">
                      <a:alpha val="43137"/>
                    </a:srgbClr>
                  </a:outerShdw>
                </a:effectLst>
                <a:latin typeface="Helvetica" pitchFamily="34" charset="0"/>
                <a:cs typeface="Helvetica" pitchFamily="34" charset="0"/>
              </a:rPr>
              <a:t> 2007 </a:t>
            </a:r>
            <a:endParaRPr lang="fr-FR" sz="1800" b="1" dirty="0">
              <a:solidFill>
                <a:srgbClr val="0033CC"/>
              </a:solidFill>
              <a:effectLst>
                <a:outerShdw blurRad="38100" dist="38100" dir="2700000" algn="tl">
                  <a:srgbClr val="000000">
                    <a:alpha val="43137"/>
                  </a:srgbClr>
                </a:outerShdw>
              </a:effectLst>
              <a:latin typeface="Helvetica" pitchFamily="34" charset="0"/>
              <a:cs typeface="Helvetica" pitchFamily="34" charset="0"/>
            </a:endParaRPr>
          </a:p>
        </p:txBody>
      </p:sp>
      <p:sp>
        <p:nvSpPr>
          <p:cNvPr id="12" name="Rectangle 11"/>
          <p:cNvSpPr>
            <a:spLocks noChangeArrowheads="1"/>
          </p:cNvSpPr>
          <p:nvPr/>
        </p:nvSpPr>
        <p:spPr bwMode="auto">
          <a:xfrm>
            <a:off x="3080792" y="116632"/>
            <a:ext cx="3312368" cy="52920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5769" tIns="47884" rIns="95769" bIns="47884"/>
          <a:lstStyle/>
          <a:p>
            <a:pPr algn="ctr" defTabSz="957263" eaLnBrk="0" hangingPunct="0">
              <a:buFont typeface="Monotype Sorts" pitchFamily="2" charset="2"/>
              <a:buNone/>
            </a:pPr>
            <a:r>
              <a:rPr lang="fr-FR" sz="2600" dirty="0" smtClean="0">
                <a:solidFill>
                  <a:srgbClr val="C00000"/>
                </a:solidFill>
                <a:latin typeface="Arial Black" pitchFamily="34" charset="0"/>
              </a:rPr>
              <a:t>S</a:t>
            </a:r>
            <a:r>
              <a:rPr lang="fr-FR" sz="2100" dirty="0" smtClean="0">
                <a:solidFill>
                  <a:srgbClr val="C00000"/>
                </a:solidFill>
                <a:latin typeface="Arial Black" pitchFamily="34" charset="0"/>
              </a:rPr>
              <a:t>OLEIL </a:t>
            </a:r>
            <a:r>
              <a:rPr lang="fr-FR" sz="2600" dirty="0" smtClean="0">
                <a:solidFill>
                  <a:srgbClr val="C00000"/>
                </a:solidFill>
                <a:latin typeface="Arial Black" pitchFamily="34" charset="0"/>
              </a:rPr>
              <a:t>O</a:t>
            </a:r>
            <a:r>
              <a:rPr lang="fr-FR" sz="2100" dirty="0" smtClean="0">
                <a:solidFill>
                  <a:srgbClr val="C00000"/>
                </a:solidFill>
                <a:latin typeface="Arial Black" pitchFamily="34" charset="0"/>
              </a:rPr>
              <a:t>VERVIEW</a:t>
            </a:r>
            <a:endParaRPr lang="fr-FR" sz="2100" dirty="0">
              <a:solidFill>
                <a:srgbClr val="C00000"/>
              </a:solidFill>
              <a:latin typeface="Arial Black" pitchFamily="34" charset="0"/>
            </a:endParaRPr>
          </a:p>
        </p:txBody>
      </p:sp>
      <p:sp>
        <p:nvSpPr>
          <p:cNvPr id="4" name="ZoneTexte 3"/>
          <p:cNvSpPr txBox="1"/>
          <p:nvPr/>
        </p:nvSpPr>
        <p:spPr>
          <a:xfrm>
            <a:off x="1136576" y="836712"/>
            <a:ext cx="4743606" cy="923330"/>
          </a:xfrm>
          <a:prstGeom prst="rect">
            <a:avLst/>
          </a:prstGeom>
          <a:noFill/>
        </p:spPr>
        <p:txBody>
          <a:bodyPr wrap="none" rtlCol="0">
            <a:spAutoFit/>
          </a:bodyPr>
          <a:lstStyle/>
          <a:p>
            <a:pPr marL="285750" indent="-285750">
              <a:buFont typeface="Wingdings" pitchFamily="2" charset="2"/>
              <a:buChar char="§"/>
            </a:pPr>
            <a:r>
              <a:rPr lang="fr-FR" sz="1800" b="1" dirty="0" smtClean="0">
                <a:effectLst>
                  <a:outerShdw blurRad="38100" dist="38100" dir="2700000" algn="tl">
                    <a:srgbClr val="000000">
                      <a:alpha val="43137"/>
                    </a:srgbClr>
                  </a:outerShdw>
                </a:effectLst>
                <a:latin typeface="Helvetica" pitchFamily="34" charset="0"/>
                <a:cs typeface="Helvetica" pitchFamily="34" charset="0"/>
              </a:rPr>
              <a:t>S-Band (3 GHz) LINAC</a:t>
            </a:r>
          </a:p>
          <a:p>
            <a:pPr marL="285750" indent="-285750">
              <a:buFont typeface="Wingdings" pitchFamily="2" charset="2"/>
              <a:buChar char="§"/>
            </a:pPr>
            <a:r>
              <a:rPr lang="fr-FR" sz="1800" b="1" dirty="0" smtClean="0">
                <a:effectLst>
                  <a:outerShdw blurRad="38100" dist="38100" dir="2700000" algn="tl">
                    <a:srgbClr val="000000">
                      <a:alpha val="43137"/>
                    </a:srgbClr>
                  </a:outerShdw>
                </a:effectLst>
                <a:latin typeface="Helvetica" pitchFamily="34" charset="0"/>
                <a:cs typeface="Helvetica" pitchFamily="34" charset="0"/>
              </a:rPr>
              <a:t>BOOSTER: 100 MeV =&gt; 2,75 </a:t>
            </a:r>
            <a:r>
              <a:rPr lang="fr-FR" sz="1800" b="1" dirty="0" err="1" smtClean="0">
                <a:effectLst>
                  <a:outerShdw blurRad="38100" dist="38100" dir="2700000" algn="tl">
                    <a:srgbClr val="000000">
                      <a:alpha val="43137"/>
                    </a:srgbClr>
                  </a:outerShdw>
                </a:effectLst>
                <a:latin typeface="Helvetica" pitchFamily="34" charset="0"/>
                <a:cs typeface="Helvetica" pitchFamily="34" charset="0"/>
              </a:rPr>
              <a:t>GeV</a:t>
            </a:r>
            <a:r>
              <a:rPr lang="fr-FR" sz="1800" b="1" dirty="0" smtClean="0">
                <a:effectLst>
                  <a:outerShdw blurRad="38100" dist="38100" dir="2700000" algn="tl">
                    <a:srgbClr val="000000">
                      <a:alpha val="43137"/>
                    </a:srgbClr>
                  </a:outerShdw>
                </a:effectLst>
                <a:latin typeface="Helvetica" pitchFamily="34" charset="0"/>
                <a:cs typeface="Helvetica" pitchFamily="34" charset="0"/>
              </a:rPr>
              <a:t> (3 Hz)</a:t>
            </a:r>
          </a:p>
          <a:p>
            <a:pPr marL="285750" indent="-285750">
              <a:buFont typeface="Wingdings" pitchFamily="2" charset="2"/>
              <a:buChar char="§"/>
            </a:pPr>
            <a:r>
              <a:rPr lang="fr-FR" sz="1800" b="1" dirty="0" smtClean="0">
                <a:effectLst>
                  <a:outerShdw blurRad="38100" dist="38100" dir="2700000" algn="tl">
                    <a:srgbClr val="000000">
                      <a:alpha val="43137"/>
                    </a:srgbClr>
                  </a:outerShdw>
                </a:effectLst>
                <a:latin typeface="Helvetica" pitchFamily="34" charset="0"/>
                <a:cs typeface="Helvetica" pitchFamily="34" charset="0"/>
              </a:rPr>
              <a:t>2,75 </a:t>
            </a:r>
            <a:r>
              <a:rPr lang="fr-FR" sz="1800" b="1" dirty="0" err="1" smtClean="0">
                <a:effectLst>
                  <a:outerShdw blurRad="38100" dist="38100" dir="2700000" algn="tl">
                    <a:srgbClr val="000000">
                      <a:alpha val="43137"/>
                    </a:srgbClr>
                  </a:outerShdw>
                </a:effectLst>
                <a:latin typeface="Helvetica" pitchFamily="34" charset="0"/>
                <a:cs typeface="Helvetica" pitchFamily="34" charset="0"/>
              </a:rPr>
              <a:t>GeV</a:t>
            </a:r>
            <a:r>
              <a:rPr lang="fr-FR" sz="1800" b="1" dirty="0" smtClean="0">
                <a:effectLst>
                  <a:outerShdw blurRad="38100" dist="38100" dir="2700000" algn="tl">
                    <a:srgbClr val="000000">
                      <a:alpha val="43137"/>
                    </a:srgbClr>
                  </a:outerShdw>
                </a:effectLst>
                <a:latin typeface="Helvetica" pitchFamily="34" charset="0"/>
                <a:cs typeface="Helvetica" pitchFamily="34" charset="0"/>
              </a:rPr>
              <a:t> STORAGE RING (500 mA)</a:t>
            </a:r>
            <a:endParaRPr lang="fr-FR" sz="1800" b="1" dirty="0">
              <a:effectLst>
                <a:outerShdw blurRad="38100" dist="38100" dir="2700000" algn="tl">
                  <a:srgbClr val="000000">
                    <a:alpha val="43137"/>
                  </a:srgbClr>
                </a:outerShdw>
              </a:effectLst>
              <a:latin typeface="Helvetica" pitchFamily="34" charset="0"/>
              <a:cs typeface="Helvetica" pitchFamily="34" charset="0"/>
            </a:endParaRPr>
          </a:p>
        </p:txBody>
      </p:sp>
    </p:spTree>
    <p:extLst>
      <p:ext uri="{BB962C8B-B14F-4D97-AF65-F5344CB8AC3E}">
        <p14:creationId xmlns:p14="http://schemas.microsoft.com/office/powerpoint/2010/main" val="71725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 calcmode="lin" valueType="num">
                                      <p:cBhvr additive="base">
                                        <p:cTn id="16"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p:cNvSpPr>
            <a:spLocks noChangeArrowheads="1"/>
          </p:cNvSpPr>
          <p:nvPr/>
        </p:nvSpPr>
        <p:spPr bwMode="auto">
          <a:xfrm>
            <a:off x="1712640" y="116632"/>
            <a:ext cx="6229285" cy="86409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5769" tIns="47884" rIns="95769" bIns="47884"/>
          <a:lstStyle/>
          <a:p>
            <a:pPr algn="ctr" defTabSz="957263" eaLnBrk="0" hangingPunct="0">
              <a:buFont typeface="Monotype Sorts" pitchFamily="2" charset="2"/>
              <a:buNone/>
            </a:pPr>
            <a:r>
              <a:rPr lang="fr-FR" sz="2600" dirty="0" smtClean="0">
                <a:solidFill>
                  <a:srgbClr val="C00000"/>
                </a:solidFill>
                <a:latin typeface="Arial Black" pitchFamily="34" charset="0"/>
              </a:rPr>
              <a:t>T</a:t>
            </a:r>
            <a:r>
              <a:rPr lang="fr-FR" sz="2100" dirty="0" smtClean="0">
                <a:solidFill>
                  <a:srgbClr val="C00000"/>
                </a:solidFill>
                <a:latin typeface="Arial Black" pitchFamily="34" charset="0"/>
              </a:rPr>
              <a:t>HOM-</a:t>
            </a:r>
            <a:r>
              <a:rPr lang="fr-FR" sz="2600" dirty="0" smtClean="0">
                <a:solidFill>
                  <a:srgbClr val="C00000"/>
                </a:solidFill>
                <a:latin typeface="Arial Black" pitchFamily="34" charset="0"/>
              </a:rPr>
              <a:t>X 500 MHz 50 kW A</a:t>
            </a:r>
            <a:r>
              <a:rPr lang="fr-FR" sz="2100" dirty="0" smtClean="0">
                <a:solidFill>
                  <a:srgbClr val="C00000"/>
                </a:solidFill>
                <a:latin typeface="Arial Black" pitchFamily="34" charset="0"/>
              </a:rPr>
              <a:t>MPLIFIER </a:t>
            </a:r>
            <a:r>
              <a:rPr lang="fr-FR" sz="2600" dirty="0" smtClean="0">
                <a:solidFill>
                  <a:srgbClr val="C00000"/>
                </a:solidFill>
                <a:latin typeface="Arial Black" pitchFamily="34" charset="0"/>
              </a:rPr>
              <a:t>(P</a:t>
            </a:r>
            <a:r>
              <a:rPr lang="fr-FR" sz="2100" dirty="0" smtClean="0">
                <a:solidFill>
                  <a:srgbClr val="C00000"/>
                </a:solidFill>
                <a:latin typeface="Arial Black" pitchFamily="34" charset="0"/>
              </a:rPr>
              <a:t>RELIMINARY DESIGN</a:t>
            </a:r>
            <a:r>
              <a:rPr lang="fr-FR" sz="2600" dirty="0" smtClean="0">
                <a:solidFill>
                  <a:srgbClr val="C00000"/>
                </a:solidFill>
                <a:latin typeface="Arial Black" pitchFamily="34" charset="0"/>
              </a:rPr>
              <a:t>)</a:t>
            </a:r>
            <a:endParaRPr lang="fr-FR" sz="2600" dirty="0">
              <a:solidFill>
                <a:srgbClr val="C00000"/>
              </a:solidFill>
              <a:latin typeface="Arial Black" pitchFamily="34" charset="0"/>
            </a:endParaRPr>
          </a:p>
        </p:txBody>
      </p:sp>
      <p:sp>
        <p:nvSpPr>
          <p:cNvPr id="25" name="Espace réservé du numéro de diapositive 1"/>
          <p:cNvSpPr>
            <a:spLocks noGrp="1"/>
          </p:cNvSpPr>
          <p:nvPr>
            <p:ph type="sldNum" sz="quarter" idx="12"/>
          </p:nvPr>
        </p:nvSpPr>
        <p:spPr>
          <a:xfrm>
            <a:off x="7099300" y="6408143"/>
            <a:ext cx="2311400" cy="365125"/>
          </a:xfrm>
        </p:spPr>
        <p:txBody>
          <a:bodyPr/>
          <a:lstStyle/>
          <a:p>
            <a:fld id="{8DB15611-3EB5-4A9B-9A04-D08D95F5E4BF}" type="slidenum">
              <a:rPr lang="fr-FR" smtClean="0"/>
              <a:pPr/>
              <a:t>30</a:t>
            </a:fld>
            <a:endParaRPr lang="fr-FR" dirty="0"/>
          </a:p>
        </p:txBody>
      </p:sp>
      <p:sp>
        <p:nvSpPr>
          <p:cNvPr id="26" name="Rectangle 13"/>
          <p:cNvSpPr>
            <a:spLocks noChangeArrowheads="1"/>
          </p:cNvSpPr>
          <p:nvPr/>
        </p:nvSpPr>
        <p:spPr bwMode="auto">
          <a:xfrm>
            <a:off x="3582388" y="3694623"/>
            <a:ext cx="237626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fr-FR" b="1" dirty="0">
                <a:effectLst>
                  <a:outerShdw blurRad="38100" dist="38100" dir="2700000" algn="tl">
                    <a:srgbClr val="000000">
                      <a:alpha val="43137"/>
                    </a:srgbClr>
                  </a:outerShdw>
                </a:effectLst>
                <a:latin typeface="Arial" pitchFamily="34" charset="0"/>
              </a:rPr>
              <a:t>16 </a:t>
            </a:r>
            <a:r>
              <a:rPr lang="fr-FR" b="1" dirty="0" err="1">
                <a:effectLst>
                  <a:outerShdw blurRad="38100" dist="38100" dir="2700000" algn="tl">
                    <a:srgbClr val="000000">
                      <a:alpha val="43137"/>
                    </a:srgbClr>
                  </a:outerShdw>
                </a:effectLst>
                <a:latin typeface="Arial" pitchFamily="34" charset="0"/>
              </a:rPr>
              <a:t>A</a:t>
            </a:r>
            <a:r>
              <a:rPr lang="fr-FR" b="1" dirty="0" err="1" smtClean="0">
                <a:effectLst>
                  <a:outerShdw blurRad="38100" dist="38100" dir="2700000" algn="tl">
                    <a:srgbClr val="000000">
                      <a:alpha val="43137"/>
                    </a:srgbClr>
                  </a:outerShdw>
                </a:effectLst>
                <a:latin typeface="Arial" pitchFamily="34" charset="0"/>
              </a:rPr>
              <a:t>mplifiers</a:t>
            </a:r>
            <a:r>
              <a:rPr lang="fr-FR" b="1" dirty="0" smtClean="0">
                <a:effectLst>
                  <a:outerShdw blurRad="38100" dist="38100" dir="2700000" algn="tl">
                    <a:srgbClr val="000000">
                      <a:alpha val="43137"/>
                    </a:srgbClr>
                  </a:outerShdw>
                </a:effectLst>
                <a:latin typeface="Arial" pitchFamily="34" charset="0"/>
              </a:rPr>
              <a:t> per </a:t>
            </a:r>
            <a:r>
              <a:rPr lang="fr-FR" b="1" dirty="0" err="1" smtClean="0">
                <a:effectLst>
                  <a:outerShdw blurRad="38100" dist="38100" dir="2700000" algn="tl">
                    <a:srgbClr val="000000">
                      <a:alpha val="43137"/>
                    </a:srgbClr>
                  </a:outerShdw>
                </a:effectLst>
                <a:latin typeface="Arial" pitchFamily="34" charset="0"/>
              </a:rPr>
              <a:t>Dissipator</a:t>
            </a:r>
            <a:endParaRPr lang="fr-FR" b="1" dirty="0">
              <a:effectLst>
                <a:outerShdw blurRad="38100" dist="38100" dir="2700000" algn="tl">
                  <a:srgbClr val="000000">
                    <a:alpha val="43137"/>
                  </a:srgbClr>
                </a:outerShdw>
              </a:effectLst>
              <a:latin typeface="Arial" pitchFamily="34" charset="0"/>
            </a:endParaRPr>
          </a:p>
        </p:txBody>
      </p:sp>
      <p:cxnSp>
        <p:nvCxnSpPr>
          <p:cNvPr id="27" name="Connecteur droit avec flèche 2"/>
          <p:cNvCxnSpPr>
            <a:cxnSpLocks noChangeShapeType="1"/>
          </p:cNvCxnSpPr>
          <p:nvPr/>
        </p:nvCxnSpPr>
        <p:spPr bwMode="auto">
          <a:xfrm flipV="1">
            <a:off x="652980" y="6547248"/>
            <a:ext cx="2559843" cy="1"/>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8" name="Connecteur droit avec flèche 4"/>
          <p:cNvCxnSpPr>
            <a:cxnSpLocks noChangeShapeType="1"/>
          </p:cNvCxnSpPr>
          <p:nvPr/>
        </p:nvCxnSpPr>
        <p:spPr bwMode="auto">
          <a:xfrm>
            <a:off x="323850" y="3480776"/>
            <a:ext cx="0" cy="2592958"/>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29" name="ZoneTexte 5"/>
          <p:cNvSpPr txBox="1">
            <a:spLocks noChangeArrowheads="1"/>
          </p:cNvSpPr>
          <p:nvPr/>
        </p:nvSpPr>
        <p:spPr bwMode="auto">
          <a:xfrm rot="16200000">
            <a:off x="-305922" y="4276614"/>
            <a:ext cx="10080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eaLnBrk="1" hangingPunct="1">
              <a:defRPr/>
            </a:pPr>
            <a:r>
              <a:rPr lang="fr-FR" sz="1600" dirty="0" smtClean="0">
                <a:effectLst>
                  <a:outerShdw blurRad="38100" dist="38100" dir="2700000" algn="tl">
                    <a:srgbClr val="000000">
                      <a:alpha val="43137"/>
                    </a:srgbClr>
                  </a:outerShdw>
                </a:effectLst>
              </a:rPr>
              <a:t>2 m</a:t>
            </a:r>
          </a:p>
        </p:txBody>
      </p:sp>
      <p:sp>
        <p:nvSpPr>
          <p:cNvPr id="30" name="ZoneTexte 28"/>
          <p:cNvSpPr txBox="1">
            <a:spLocks noChangeArrowheads="1"/>
          </p:cNvSpPr>
          <p:nvPr/>
        </p:nvSpPr>
        <p:spPr bwMode="auto">
          <a:xfrm>
            <a:off x="1712666" y="6547247"/>
            <a:ext cx="10080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eaLnBrk="1" hangingPunct="1">
              <a:defRPr/>
            </a:pPr>
            <a:r>
              <a:rPr lang="fr-FR" sz="1600" dirty="0" smtClean="0">
                <a:effectLst>
                  <a:outerShdw blurRad="38100" dist="38100" dir="2700000" algn="tl">
                    <a:srgbClr val="000000">
                      <a:alpha val="43137"/>
                    </a:srgbClr>
                  </a:outerShdw>
                </a:effectLst>
              </a:rPr>
              <a:t>2 m</a:t>
            </a:r>
          </a:p>
        </p:txBody>
      </p:sp>
      <p:sp>
        <p:nvSpPr>
          <p:cNvPr id="31" name="ZoneTexte 30"/>
          <p:cNvSpPr txBox="1"/>
          <p:nvPr/>
        </p:nvSpPr>
        <p:spPr>
          <a:xfrm>
            <a:off x="7185248" y="1896600"/>
            <a:ext cx="1728192" cy="338554"/>
          </a:xfrm>
          <a:prstGeom prst="rect">
            <a:avLst/>
          </a:prstGeom>
          <a:noFill/>
        </p:spPr>
        <p:txBody>
          <a:bodyPr wrap="square" rtlCol="0">
            <a:spAutoFit/>
          </a:bodyPr>
          <a:lstStyle/>
          <a:p>
            <a:r>
              <a:rPr lang="en-GB" sz="1600" b="1" dirty="0" smtClean="0">
                <a:latin typeface="Helvetica" pitchFamily="34" charset="0"/>
                <a:cs typeface="Times New Roman" pitchFamily="18" charset="0"/>
              </a:rPr>
              <a:t>Cabinet Design</a:t>
            </a:r>
            <a:endParaRPr lang="en-GB" sz="1600" b="1" dirty="0">
              <a:solidFill>
                <a:srgbClr val="00B050"/>
              </a:solidFill>
              <a:latin typeface="Helvetica" pitchFamily="34" charset="0"/>
            </a:endParaRPr>
          </a:p>
        </p:txBody>
      </p:sp>
      <p:sp>
        <p:nvSpPr>
          <p:cNvPr id="32" name="ZoneTexte 3"/>
          <p:cNvSpPr txBox="1">
            <a:spLocks noChangeArrowheads="1"/>
          </p:cNvSpPr>
          <p:nvPr/>
        </p:nvSpPr>
        <p:spPr bwMode="auto">
          <a:xfrm>
            <a:off x="3908883" y="3264755"/>
            <a:ext cx="204976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eaLnBrk="1" hangingPunct="1">
              <a:defRPr/>
            </a:pPr>
            <a:r>
              <a:rPr lang="fr-FR" sz="1300" dirty="0" smtClean="0">
                <a:effectLst>
                  <a:outerShdw blurRad="38100" dist="38100" dir="2700000" algn="tl">
                    <a:srgbClr val="000000">
                      <a:alpha val="43137"/>
                    </a:srgbClr>
                  </a:outerShdw>
                </a:effectLst>
                <a:latin typeface="Arial" pitchFamily="34" charset="0"/>
                <a:cs typeface="Arial" pitchFamily="34" charset="0"/>
              </a:rPr>
              <a:t>AC-DC Power Supplies</a:t>
            </a:r>
          </a:p>
        </p:txBody>
      </p:sp>
      <p:pic>
        <p:nvPicPr>
          <p:cNvPr id="3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1397" r="10150"/>
          <a:stretch>
            <a:fillRect/>
          </a:stretch>
        </p:blipFill>
        <p:spPr bwMode="auto">
          <a:xfrm>
            <a:off x="496829" y="2529615"/>
            <a:ext cx="2847206" cy="387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ZoneTexte 33"/>
          <p:cNvSpPr txBox="1"/>
          <p:nvPr/>
        </p:nvSpPr>
        <p:spPr>
          <a:xfrm>
            <a:off x="1097020" y="1951493"/>
            <a:ext cx="1636612" cy="338554"/>
          </a:xfrm>
          <a:prstGeom prst="rect">
            <a:avLst/>
          </a:prstGeom>
          <a:noFill/>
        </p:spPr>
        <p:txBody>
          <a:bodyPr wrap="square" rtlCol="0">
            <a:spAutoFit/>
          </a:bodyPr>
          <a:lstStyle/>
          <a:p>
            <a:r>
              <a:rPr lang="en-GB" sz="1600" b="1" dirty="0" smtClean="0">
                <a:latin typeface="Helvetica" pitchFamily="34" charset="0"/>
                <a:cs typeface="Times New Roman" pitchFamily="18" charset="0"/>
              </a:rPr>
              <a:t>Tower Design</a:t>
            </a:r>
            <a:endParaRPr lang="en-GB" sz="1600" b="1" dirty="0">
              <a:solidFill>
                <a:srgbClr val="00B050"/>
              </a:solidFill>
              <a:latin typeface="Helvetica" pitchFamily="34" charset="0"/>
            </a:endParaRPr>
          </a:p>
        </p:txBody>
      </p:sp>
      <p:grpSp>
        <p:nvGrpSpPr>
          <p:cNvPr id="35" name="Groupe 34"/>
          <p:cNvGrpSpPr/>
          <p:nvPr/>
        </p:nvGrpSpPr>
        <p:grpSpPr>
          <a:xfrm>
            <a:off x="6452290" y="2417185"/>
            <a:ext cx="3193925" cy="3871903"/>
            <a:chOff x="6308366" y="2572262"/>
            <a:chExt cx="3193924" cy="3641213"/>
          </a:xfrm>
        </p:grpSpPr>
        <p:pic>
          <p:nvPicPr>
            <p:cNvPr id="3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791" t="8001" r="17604" b="5167"/>
            <a:stretch/>
          </p:blipFill>
          <p:spPr bwMode="auto">
            <a:xfrm>
              <a:off x="6308366" y="2572262"/>
              <a:ext cx="3193924" cy="364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Ellipse 36"/>
            <p:cNvSpPr/>
            <p:nvPr/>
          </p:nvSpPr>
          <p:spPr>
            <a:xfrm>
              <a:off x="7708715" y="4600972"/>
              <a:ext cx="206046" cy="184944"/>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6817" y="962418"/>
            <a:ext cx="3555694" cy="2302336"/>
          </a:xfrm>
          <a:prstGeom prst="rect">
            <a:avLst/>
          </a:prstGeom>
          <a:noFill/>
          <a:ln w="15875">
            <a:solidFill>
              <a:schemeClr val="tx1">
                <a:lumMod val="95000"/>
                <a:lumOff val="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9" name="Connecteur droit avec flèche 134148"/>
          <p:cNvCxnSpPr>
            <a:cxnSpLocks noChangeShapeType="1"/>
            <a:stCxn id="26" idx="1"/>
          </p:cNvCxnSpPr>
          <p:nvPr/>
        </p:nvCxnSpPr>
        <p:spPr bwMode="auto">
          <a:xfrm flipH="1">
            <a:off x="2611236" y="3840817"/>
            <a:ext cx="971152" cy="26451"/>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0" name="Connecteur droit avec flèche 134148"/>
          <p:cNvCxnSpPr>
            <a:cxnSpLocks noChangeShapeType="1"/>
            <a:stCxn id="26" idx="3"/>
          </p:cNvCxnSpPr>
          <p:nvPr/>
        </p:nvCxnSpPr>
        <p:spPr bwMode="auto">
          <a:xfrm>
            <a:off x="5958652" y="3840817"/>
            <a:ext cx="1226596" cy="52903"/>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1" name="Connecteur droit avec flèche 5"/>
          <p:cNvCxnSpPr>
            <a:cxnSpLocks noChangeShapeType="1"/>
            <a:stCxn id="32" idx="1"/>
          </p:cNvCxnSpPr>
          <p:nvPr/>
        </p:nvCxnSpPr>
        <p:spPr bwMode="auto">
          <a:xfrm flipH="1" flipV="1">
            <a:off x="2792760" y="3214760"/>
            <a:ext cx="1116123" cy="196189"/>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2" name="Connecteur droit avec flèche 5"/>
          <p:cNvCxnSpPr>
            <a:cxnSpLocks noChangeShapeType="1"/>
          </p:cNvCxnSpPr>
          <p:nvPr/>
        </p:nvCxnSpPr>
        <p:spPr bwMode="auto">
          <a:xfrm flipV="1">
            <a:off x="5958652" y="3001494"/>
            <a:ext cx="1514628" cy="426532"/>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3" name="Connecteur droit avec flèche 2"/>
          <p:cNvCxnSpPr>
            <a:cxnSpLocks noChangeShapeType="1"/>
          </p:cNvCxnSpPr>
          <p:nvPr/>
        </p:nvCxnSpPr>
        <p:spPr bwMode="auto">
          <a:xfrm>
            <a:off x="6583796" y="6538009"/>
            <a:ext cx="2340260" cy="1"/>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44" name="Connecteur droit avec flèche 4"/>
          <p:cNvCxnSpPr>
            <a:cxnSpLocks noChangeShapeType="1"/>
          </p:cNvCxnSpPr>
          <p:nvPr/>
        </p:nvCxnSpPr>
        <p:spPr bwMode="auto">
          <a:xfrm>
            <a:off x="9562025" y="3259984"/>
            <a:ext cx="0" cy="2592958"/>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45" name="ZoneTexte 5"/>
          <p:cNvSpPr txBox="1">
            <a:spLocks noChangeArrowheads="1"/>
          </p:cNvSpPr>
          <p:nvPr/>
        </p:nvSpPr>
        <p:spPr bwMode="auto">
          <a:xfrm rot="16200000">
            <a:off x="9214962" y="3883155"/>
            <a:ext cx="10080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eaLnBrk="1" hangingPunct="1">
              <a:defRPr/>
            </a:pPr>
            <a:r>
              <a:rPr lang="fr-FR" sz="1600" dirty="0" smtClean="0">
                <a:effectLst>
                  <a:outerShdw blurRad="38100" dist="38100" dir="2700000" algn="tl">
                    <a:srgbClr val="000000">
                      <a:alpha val="43137"/>
                    </a:srgbClr>
                  </a:outerShdw>
                </a:effectLst>
              </a:rPr>
              <a:t>2 m</a:t>
            </a:r>
          </a:p>
        </p:txBody>
      </p:sp>
      <p:sp>
        <p:nvSpPr>
          <p:cNvPr id="46" name="ZoneTexte 28"/>
          <p:cNvSpPr txBox="1">
            <a:spLocks noChangeArrowheads="1"/>
          </p:cNvSpPr>
          <p:nvPr/>
        </p:nvSpPr>
        <p:spPr bwMode="auto">
          <a:xfrm>
            <a:off x="7560858" y="6547245"/>
            <a:ext cx="10080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eaLnBrk="1" hangingPunct="1">
              <a:defRPr/>
            </a:pPr>
            <a:r>
              <a:rPr lang="fr-FR" sz="1600" dirty="0" smtClean="0">
                <a:effectLst>
                  <a:outerShdw blurRad="38100" dist="38100" dir="2700000" algn="tl">
                    <a:srgbClr val="000000">
                      <a:alpha val="43137"/>
                    </a:srgbClr>
                  </a:outerShdw>
                </a:effectLst>
              </a:rPr>
              <a:t>2 m</a:t>
            </a:r>
          </a:p>
        </p:txBody>
      </p:sp>
      <p:sp>
        <p:nvSpPr>
          <p:cNvPr id="47" name="Rectangle 13"/>
          <p:cNvSpPr>
            <a:spLocks noChangeArrowheads="1"/>
          </p:cNvSpPr>
          <p:nvPr/>
        </p:nvSpPr>
        <p:spPr bwMode="auto">
          <a:xfrm>
            <a:off x="3696225" y="4323372"/>
            <a:ext cx="219288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fr-FR" b="1" dirty="0" smtClean="0">
                <a:effectLst>
                  <a:outerShdw blurRad="38100" dist="38100" dir="2700000" algn="tl">
                    <a:srgbClr val="000000">
                      <a:alpha val="43137"/>
                    </a:srgbClr>
                  </a:outerShdw>
                </a:effectLst>
                <a:latin typeface="Arial" pitchFamily="34" charset="0"/>
              </a:rPr>
              <a:t>High Power </a:t>
            </a:r>
            <a:r>
              <a:rPr lang="fr-FR" b="1" dirty="0" err="1" smtClean="0">
                <a:effectLst>
                  <a:outerShdw blurRad="38100" dist="38100" dir="2700000" algn="tl">
                    <a:srgbClr val="000000">
                      <a:alpha val="43137"/>
                    </a:srgbClr>
                  </a:outerShdw>
                </a:effectLst>
                <a:latin typeface="Arial" pitchFamily="34" charset="0"/>
              </a:rPr>
              <a:t>Combination</a:t>
            </a:r>
            <a:endParaRPr lang="fr-FR" b="1" dirty="0">
              <a:effectLst>
                <a:outerShdw blurRad="38100" dist="38100" dir="2700000" algn="tl">
                  <a:srgbClr val="000000">
                    <a:alpha val="43137"/>
                  </a:srgbClr>
                </a:outerShdw>
              </a:effectLst>
              <a:latin typeface="Arial" pitchFamily="34" charset="0"/>
            </a:endParaRPr>
          </a:p>
        </p:txBody>
      </p:sp>
      <p:sp>
        <p:nvSpPr>
          <p:cNvPr id="48" name="Accolade fermante 47"/>
          <p:cNvSpPr/>
          <p:nvPr/>
        </p:nvSpPr>
        <p:spPr>
          <a:xfrm>
            <a:off x="2501742" y="4015099"/>
            <a:ext cx="218986" cy="1121861"/>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3200" dirty="0">
              <a:solidFill>
                <a:srgbClr val="FF0000"/>
              </a:solidFill>
              <a:latin typeface="Britannic Bold" pitchFamily="34" charset="0"/>
              <a:cs typeface="Arial" pitchFamily="34" charset="0"/>
            </a:endParaRPr>
          </a:p>
        </p:txBody>
      </p:sp>
      <p:sp>
        <p:nvSpPr>
          <p:cNvPr id="49" name="Accolade fermante 48"/>
          <p:cNvSpPr/>
          <p:nvPr/>
        </p:nvSpPr>
        <p:spPr>
          <a:xfrm flipH="1">
            <a:off x="7247668" y="4124441"/>
            <a:ext cx="225613" cy="1012521"/>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3200" dirty="0">
              <a:solidFill>
                <a:srgbClr val="FF0000"/>
              </a:solidFill>
              <a:latin typeface="Britannic Bold" pitchFamily="34" charset="0"/>
              <a:cs typeface="Arial" pitchFamily="34" charset="0"/>
            </a:endParaRPr>
          </a:p>
        </p:txBody>
      </p:sp>
      <p:cxnSp>
        <p:nvCxnSpPr>
          <p:cNvPr id="50" name="Connecteur droit avec flèche 134148"/>
          <p:cNvCxnSpPr>
            <a:cxnSpLocks noChangeShapeType="1"/>
            <a:stCxn id="47" idx="1"/>
          </p:cNvCxnSpPr>
          <p:nvPr/>
        </p:nvCxnSpPr>
        <p:spPr bwMode="auto">
          <a:xfrm flipH="1">
            <a:off x="2705796" y="4469566"/>
            <a:ext cx="990429" cy="105729"/>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1" name="Connecteur droit avec flèche 134148"/>
          <p:cNvCxnSpPr>
            <a:cxnSpLocks noChangeShapeType="1"/>
            <a:stCxn id="47" idx="3"/>
            <a:endCxn id="49" idx="1"/>
          </p:cNvCxnSpPr>
          <p:nvPr/>
        </p:nvCxnSpPr>
        <p:spPr bwMode="auto">
          <a:xfrm>
            <a:off x="5889105" y="4469566"/>
            <a:ext cx="1358563" cy="161136"/>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9402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par>
                                <p:cTn id="27" presetID="10"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par>
                                <p:cTn id="38" presetID="10"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par>
                                <p:cTn id="41" presetID="10" presetClass="entr" presetSubtype="0"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500"/>
                                        <p:tgtEl>
                                          <p:spTgt spid="4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P spid="47" grpId="0"/>
      <p:bldP spid="47" grpId="1"/>
      <p:bldP spid="48" grpId="0" animBg="1"/>
      <p:bldP spid="4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DB15611-3EB5-4A9B-9A04-D08D95F5E4BF}" type="slidenum">
              <a:rPr lang="fr-FR" smtClean="0"/>
              <a:pPr/>
              <a:t>31</a:t>
            </a:fld>
            <a:endParaRPr lang="fr-FR" dirty="0"/>
          </a:p>
        </p:txBody>
      </p:sp>
      <p:sp>
        <p:nvSpPr>
          <p:cNvPr id="3" name="Rectangle 2"/>
          <p:cNvSpPr>
            <a:spLocks noChangeArrowheads="1"/>
          </p:cNvSpPr>
          <p:nvPr/>
        </p:nvSpPr>
        <p:spPr bwMode="auto">
          <a:xfrm>
            <a:off x="1856656" y="116632"/>
            <a:ext cx="5904656" cy="86409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5769" tIns="47884" rIns="95769" bIns="47884"/>
          <a:lstStyle/>
          <a:p>
            <a:pPr algn="ctr" defTabSz="957263" eaLnBrk="0" hangingPunct="0">
              <a:buFont typeface="Monotype Sorts" pitchFamily="2" charset="2"/>
              <a:buNone/>
            </a:pPr>
            <a:r>
              <a:rPr lang="fr-FR" sz="2600" dirty="0" smtClean="0">
                <a:solidFill>
                  <a:srgbClr val="C00000"/>
                </a:solidFill>
                <a:latin typeface="Arial Black" pitchFamily="34" charset="0"/>
              </a:rPr>
              <a:t>P</a:t>
            </a:r>
            <a:r>
              <a:rPr lang="fr-FR" sz="2100" dirty="0" smtClean="0">
                <a:solidFill>
                  <a:srgbClr val="C00000"/>
                </a:solidFill>
                <a:latin typeface="Arial Black" pitchFamily="34" charset="0"/>
              </a:rPr>
              <a:t>ROPOSAL FOR </a:t>
            </a:r>
            <a:r>
              <a:rPr lang="fr-FR" sz="2600" dirty="0" smtClean="0">
                <a:solidFill>
                  <a:srgbClr val="C00000"/>
                </a:solidFill>
                <a:latin typeface="Arial Black" pitchFamily="34" charset="0"/>
              </a:rPr>
              <a:t>T</a:t>
            </a:r>
            <a:r>
              <a:rPr lang="fr-FR" sz="2100" dirty="0" smtClean="0">
                <a:solidFill>
                  <a:srgbClr val="C00000"/>
                </a:solidFill>
                <a:latin typeface="Arial Black" pitchFamily="34" charset="0"/>
              </a:rPr>
              <a:t>HOM-</a:t>
            </a:r>
            <a:r>
              <a:rPr lang="fr-FR" sz="2600" dirty="0" smtClean="0">
                <a:solidFill>
                  <a:srgbClr val="C00000"/>
                </a:solidFill>
                <a:latin typeface="Arial Black" pitchFamily="34" charset="0"/>
              </a:rPr>
              <a:t>X A</a:t>
            </a:r>
            <a:r>
              <a:rPr lang="fr-FR" sz="2100" dirty="0" smtClean="0">
                <a:solidFill>
                  <a:srgbClr val="C00000"/>
                </a:solidFill>
                <a:latin typeface="Arial Black" pitchFamily="34" charset="0"/>
              </a:rPr>
              <a:t>MPLIFIER </a:t>
            </a:r>
            <a:r>
              <a:rPr lang="fr-FR" sz="2600" dirty="0" smtClean="0">
                <a:solidFill>
                  <a:srgbClr val="C00000"/>
                </a:solidFill>
                <a:latin typeface="Arial Black" pitchFamily="34" charset="0"/>
              </a:rPr>
              <a:t>C</a:t>
            </a:r>
            <a:r>
              <a:rPr lang="fr-FR" sz="2100" dirty="0" smtClean="0">
                <a:solidFill>
                  <a:srgbClr val="C00000"/>
                </a:solidFill>
                <a:latin typeface="Arial Black" pitchFamily="34" charset="0"/>
              </a:rPr>
              <a:t>ONTROL </a:t>
            </a:r>
            <a:r>
              <a:rPr lang="fr-FR" sz="2600" dirty="0" smtClean="0">
                <a:solidFill>
                  <a:srgbClr val="C00000"/>
                </a:solidFill>
                <a:latin typeface="Arial Black" pitchFamily="34" charset="0"/>
              </a:rPr>
              <a:t>S</a:t>
            </a:r>
            <a:r>
              <a:rPr lang="fr-FR" sz="2100" dirty="0" smtClean="0">
                <a:solidFill>
                  <a:srgbClr val="C00000"/>
                </a:solidFill>
                <a:latin typeface="Arial Black" pitchFamily="34" charset="0"/>
              </a:rPr>
              <a:t>YSTEM</a:t>
            </a:r>
            <a:endParaRPr lang="fr-FR" sz="2100" dirty="0">
              <a:solidFill>
                <a:srgbClr val="C00000"/>
              </a:solidFill>
              <a:latin typeface="Arial Black" pitchFamily="34" charset="0"/>
            </a:endParaRPr>
          </a:p>
        </p:txBody>
      </p:sp>
      <p:sp>
        <p:nvSpPr>
          <p:cNvPr id="4" name="Text Box 256"/>
          <p:cNvSpPr txBox="1">
            <a:spLocks noChangeArrowheads="1"/>
          </p:cNvSpPr>
          <p:nvPr/>
        </p:nvSpPr>
        <p:spPr bwMode="auto">
          <a:xfrm>
            <a:off x="5109507" y="3003202"/>
            <a:ext cx="4368271"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eaLnBrk="1" hangingPunct="1">
              <a:spcBef>
                <a:spcPct val="50000"/>
              </a:spcBef>
              <a:defRPr/>
            </a:pPr>
            <a:r>
              <a:rPr lang="fr-FR" sz="2200" u="sng" smtClean="0">
                <a:effectLst>
                  <a:outerShdw blurRad="38100" dist="38100" dir="2700000" algn="tl">
                    <a:srgbClr val="000000">
                      <a:alpha val="43137"/>
                    </a:srgbClr>
                  </a:outerShdw>
                </a:effectLst>
              </a:rPr>
              <a:t>MUX D numérique</a:t>
            </a:r>
            <a:r>
              <a:rPr lang="fr-FR" smtClean="0">
                <a:effectLst>
                  <a:outerShdw blurRad="38100" dist="38100" dir="2700000" algn="tl">
                    <a:srgbClr val="000000">
                      <a:alpha val="43137"/>
                    </a:srgbClr>
                  </a:outerShdw>
                </a:effectLst>
              </a:rPr>
              <a:t> </a:t>
            </a:r>
          </a:p>
          <a:p>
            <a:pPr eaLnBrk="1" hangingPunct="1">
              <a:defRPr/>
            </a:pPr>
            <a:r>
              <a:rPr lang="fr-FR" smtClean="0">
                <a:effectLst>
                  <a:outerShdw blurRad="38100" dist="38100" dir="2700000" algn="tl">
                    <a:srgbClr val="000000">
                      <a:alpha val="43137"/>
                    </a:srgbClr>
                  </a:outerShdw>
                </a:effectLst>
              </a:rPr>
              <a:t>(1 par dissipateur de 16 modules)</a:t>
            </a:r>
          </a:p>
        </p:txBody>
      </p:sp>
      <p:grpSp>
        <p:nvGrpSpPr>
          <p:cNvPr id="5" name="Groupe 8"/>
          <p:cNvGrpSpPr>
            <a:grpSpLocks/>
          </p:cNvGrpSpPr>
          <p:nvPr/>
        </p:nvGrpSpPr>
        <p:grpSpPr bwMode="auto">
          <a:xfrm>
            <a:off x="1209020" y="980728"/>
            <a:ext cx="8189648" cy="1889125"/>
            <a:chOff x="1116807" y="819150"/>
            <a:chExt cx="7559649" cy="1889125"/>
          </a:xfrm>
        </p:grpSpPr>
        <p:sp>
          <p:nvSpPr>
            <p:cNvPr id="6" name="Line 62"/>
            <p:cNvSpPr>
              <a:spLocks noChangeShapeType="1"/>
            </p:cNvSpPr>
            <p:nvPr/>
          </p:nvSpPr>
          <p:spPr bwMode="auto">
            <a:xfrm flipV="1">
              <a:off x="1464468" y="2087563"/>
              <a:ext cx="0" cy="244475"/>
            </a:xfrm>
            <a:prstGeom prst="line">
              <a:avLst/>
            </a:prstGeom>
            <a:noFill/>
            <a:ln w="28575" algn="ctr">
              <a:solidFill>
                <a:srgbClr val="7575D1"/>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7" name="Rectangle 35"/>
            <p:cNvSpPr>
              <a:spLocks noChangeArrowheads="1"/>
            </p:cNvSpPr>
            <p:nvPr/>
          </p:nvSpPr>
          <p:spPr bwMode="auto">
            <a:xfrm>
              <a:off x="1173957" y="1624013"/>
              <a:ext cx="577848" cy="4635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800" b="0">
                <a:effectLst>
                  <a:outerShdw blurRad="38100" dist="38100" dir="2700000" algn="tl">
                    <a:srgbClr val="000000">
                      <a:alpha val="43137"/>
                    </a:srgbClr>
                  </a:outerShdw>
                </a:effectLst>
                <a:latin typeface="Arial" pitchFamily="34" charset="0"/>
              </a:endParaRPr>
            </a:p>
          </p:txBody>
        </p:sp>
        <p:sp>
          <p:nvSpPr>
            <p:cNvPr id="8" name="Text Box 36"/>
            <p:cNvSpPr txBox="1">
              <a:spLocks noChangeArrowheads="1"/>
            </p:cNvSpPr>
            <p:nvPr/>
          </p:nvSpPr>
          <p:spPr bwMode="auto">
            <a:xfrm>
              <a:off x="1173957" y="1682750"/>
              <a:ext cx="57626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eaLnBrk="1" hangingPunct="1">
                <a:spcBef>
                  <a:spcPct val="50000"/>
                </a:spcBef>
                <a:defRPr/>
              </a:pPr>
              <a:r>
                <a:rPr lang="fr-FR" sz="800" b="0" smtClean="0">
                  <a:effectLst>
                    <a:outerShdw blurRad="38100" dist="38100" dir="2700000" algn="tl">
                      <a:srgbClr val="000000">
                        <a:alpha val="43137"/>
                      </a:srgbClr>
                    </a:outerShdw>
                  </a:effectLst>
                  <a:latin typeface="Arial" pitchFamily="34" charset="0"/>
                </a:rPr>
                <a:t>MUX D1</a:t>
              </a:r>
            </a:p>
            <a:p>
              <a:pPr eaLnBrk="1" hangingPunct="1">
                <a:defRPr/>
              </a:pPr>
              <a:r>
                <a:rPr lang="fr-FR" sz="1000" b="0" smtClean="0">
                  <a:effectLst>
                    <a:outerShdw blurRad="38100" dist="38100" dir="2700000" algn="tl">
                      <a:srgbClr val="000000">
                        <a:alpha val="43137"/>
                      </a:srgbClr>
                    </a:outerShdw>
                  </a:effectLst>
                  <a:latin typeface="Arial" pitchFamily="34" charset="0"/>
                </a:rPr>
                <a:t>µC</a:t>
              </a:r>
            </a:p>
          </p:txBody>
        </p:sp>
        <p:sp>
          <p:nvSpPr>
            <p:cNvPr id="9" name="Rectangle 37"/>
            <p:cNvSpPr>
              <a:spLocks noChangeArrowheads="1"/>
            </p:cNvSpPr>
            <p:nvPr/>
          </p:nvSpPr>
          <p:spPr bwMode="auto">
            <a:xfrm>
              <a:off x="1823242" y="1624013"/>
              <a:ext cx="576261" cy="4635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800" b="0">
                <a:effectLst>
                  <a:outerShdw blurRad="38100" dist="38100" dir="2700000" algn="tl">
                    <a:srgbClr val="000000">
                      <a:alpha val="43137"/>
                    </a:srgbClr>
                  </a:outerShdw>
                </a:effectLst>
                <a:latin typeface="Arial" pitchFamily="34" charset="0"/>
              </a:endParaRPr>
            </a:p>
          </p:txBody>
        </p:sp>
        <p:sp>
          <p:nvSpPr>
            <p:cNvPr id="10" name="Rectangle 39"/>
            <p:cNvSpPr>
              <a:spLocks noChangeArrowheads="1"/>
            </p:cNvSpPr>
            <p:nvPr/>
          </p:nvSpPr>
          <p:spPr bwMode="auto">
            <a:xfrm>
              <a:off x="2470939" y="1624013"/>
              <a:ext cx="576261" cy="4635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800" b="0">
                <a:effectLst>
                  <a:outerShdw blurRad="38100" dist="38100" dir="2700000" algn="tl">
                    <a:srgbClr val="000000">
                      <a:alpha val="43137"/>
                    </a:srgbClr>
                  </a:outerShdw>
                </a:effectLst>
                <a:latin typeface="Arial" pitchFamily="34" charset="0"/>
              </a:endParaRPr>
            </a:p>
          </p:txBody>
        </p:sp>
        <p:sp>
          <p:nvSpPr>
            <p:cNvPr id="11" name="Rectangle 41"/>
            <p:cNvSpPr>
              <a:spLocks noChangeArrowheads="1"/>
            </p:cNvSpPr>
            <p:nvPr/>
          </p:nvSpPr>
          <p:spPr bwMode="auto">
            <a:xfrm>
              <a:off x="3120225" y="1624013"/>
              <a:ext cx="576260" cy="4635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800" b="0">
                <a:effectLst>
                  <a:outerShdw blurRad="38100" dist="38100" dir="2700000" algn="tl">
                    <a:srgbClr val="000000">
                      <a:alpha val="43137"/>
                    </a:srgbClr>
                  </a:outerShdw>
                </a:effectLst>
                <a:latin typeface="Arial" pitchFamily="34" charset="0"/>
              </a:endParaRPr>
            </a:p>
          </p:txBody>
        </p:sp>
        <p:sp>
          <p:nvSpPr>
            <p:cNvPr id="12" name="Rectangle 43"/>
            <p:cNvSpPr>
              <a:spLocks noChangeArrowheads="1"/>
            </p:cNvSpPr>
            <p:nvPr/>
          </p:nvSpPr>
          <p:spPr bwMode="auto">
            <a:xfrm>
              <a:off x="3767923" y="1624013"/>
              <a:ext cx="576260" cy="4635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800" b="0">
                <a:effectLst>
                  <a:outerShdw blurRad="38100" dist="38100" dir="2700000" algn="tl">
                    <a:srgbClr val="000000">
                      <a:alpha val="43137"/>
                    </a:srgbClr>
                  </a:outerShdw>
                </a:effectLst>
                <a:latin typeface="Arial" pitchFamily="34" charset="0"/>
              </a:endParaRPr>
            </a:p>
          </p:txBody>
        </p:sp>
        <p:sp>
          <p:nvSpPr>
            <p:cNvPr id="13" name="Rectangle 45"/>
            <p:cNvSpPr>
              <a:spLocks noChangeArrowheads="1"/>
            </p:cNvSpPr>
            <p:nvPr/>
          </p:nvSpPr>
          <p:spPr bwMode="auto">
            <a:xfrm>
              <a:off x="4415621" y="1624013"/>
              <a:ext cx="576260" cy="4635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800" b="0">
                <a:effectLst>
                  <a:outerShdw blurRad="38100" dist="38100" dir="2700000" algn="tl">
                    <a:srgbClr val="000000">
                      <a:alpha val="43137"/>
                    </a:srgbClr>
                  </a:outerShdw>
                </a:effectLst>
                <a:latin typeface="Arial" pitchFamily="34" charset="0"/>
              </a:endParaRPr>
            </a:p>
          </p:txBody>
        </p:sp>
        <p:sp>
          <p:nvSpPr>
            <p:cNvPr id="14" name="Line 55"/>
            <p:cNvSpPr>
              <a:spLocks noChangeShapeType="1"/>
            </p:cNvSpPr>
            <p:nvPr/>
          </p:nvSpPr>
          <p:spPr bwMode="auto">
            <a:xfrm flipV="1">
              <a:off x="1464468" y="1379538"/>
              <a:ext cx="0" cy="244475"/>
            </a:xfrm>
            <a:prstGeom prst="line">
              <a:avLst/>
            </a:prstGeom>
            <a:noFill/>
            <a:ln w="28575">
              <a:solidFill>
                <a:schemeClr val="accent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defRPr/>
              </a:pPr>
              <a:endParaRPr lang="en-US" b="0">
                <a:effectLst>
                  <a:outerShdw blurRad="38100" dist="38100" dir="2700000" algn="tl">
                    <a:srgbClr val="000000">
                      <a:alpha val="43137"/>
                    </a:srgbClr>
                  </a:outerShdw>
                </a:effectLst>
              </a:endParaRPr>
            </a:p>
          </p:txBody>
        </p:sp>
        <p:sp>
          <p:nvSpPr>
            <p:cNvPr id="15" name="Line 56"/>
            <p:cNvSpPr>
              <a:spLocks noChangeShapeType="1"/>
            </p:cNvSpPr>
            <p:nvPr/>
          </p:nvSpPr>
          <p:spPr bwMode="auto">
            <a:xfrm flipV="1">
              <a:off x="2112166" y="1379538"/>
              <a:ext cx="0" cy="244475"/>
            </a:xfrm>
            <a:prstGeom prst="line">
              <a:avLst/>
            </a:prstGeom>
            <a:noFill/>
            <a:ln w="28575">
              <a:solidFill>
                <a:schemeClr val="accent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defRPr/>
              </a:pPr>
              <a:endParaRPr lang="en-US" b="0">
                <a:effectLst>
                  <a:outerShdw blurRad="38100" dist="38100" dir="2700000" algn="tl">
                    <a:srgbClr val="000000">
                      <a:alpha val="43137"/>
                    </a:srgbClr>
                  </a:outerShdw>
                </a:effectLst>
              </a:endParaRPr>
            </a:p>
          </p:txBody>
        </p:sp>
        <p:sp>
          <p:nvSpPr>
            <p:cNvPr id="16" name="Line 57"/>
            <p:cNvSpPr>
              <a:spLocks noChangeShapeType="1"/>
            </p:cNvSpPr>
            <p:nvPr/>
          </p:nvSpPr>
          <p:spPr bwMode="auto">
            <a:xfrm flipV="1">
              <a:off x="2759863" y="1379538"/>
              <a:ext cx="0" cy="244475"/>
            </a:xfrm>
            <a:prstGeom prst="line">
              <a:avLst/>
            </a:prstGeom>
            <a:noFill/>
            <a:ln w="28575">
              <a:solidFill>
                <a:schemeClr val="accent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defRPr/>
              </a:pPr>
              <a:endParaRPr lang="en-US" b="0">
                <a:effectLst>
                  <a:outerShdw blurRad="38100" dist="38100" dir="2700000" algn="tl">
                    <a:srgbClr val="000000">
                      <a:alpha val="43137"/>
                    </a:srgbClr>
                  </a:outerShdw>
                </a:effectLst>
              </a:endParaRPr>
            </a:p>
          </p:txBody>
        </p:sp>
        <p:sp>
          <p:nvSpPr>
            <p:cNvPr id="17" name="Line 58"/>
            <p:cNvSpPr>
              <a:spLocks noChangeShapeType="1"/>
            </p:cNvSpPr>
            <p:nvPr/>
          </p:nvSpPr>
          <p:spPr bwMode="auto">
            <a:xfrm flipV="1">
              <a:off x="3407561" y="1379538"/>
              <a:ext cx="0" cy="244475"/>
            </a:xfrm>
            <a:prstGeom prst="line">
              <a:avLst/>
            </a:prstGeom>
            <a:noFill/>
            <a:ln w="28575">
              <a:solidFill>
                <a:schemeClr val="accent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defRPr/>
              </a:pPr>
              <a:endParaRPr lang="en-US" b="0">
                <a:effectLst>
                  <a:outerShdw blurRad="38100" dist="38100" dir="2700000" algn="tl">
                    <a:srgbClr val="000000">
                      <a:alpha val="43137"/>
                    </a:srgbClr>
                  </a:outerShdw>
                </a:effectLst>
              </a:endParaRPr>
            </a:p>
          </p:txBody>
        </p:sp>
        <p:sp>
          <p:nvSpPr>
            <p:cNvPr id="18" name="Line 59"/>
            <p:cNvSpPr>
              <a:spLocks noChangeShapeType="1"/>
            </p:cNvSpPr>
            <p:nvPr/>
          </p:nvSpPr>
          <p:spPr bwMode="auto">
            <a:xfrm flipV="1">
              <a:off x="4056847" y="1379538"/>
              <a:ext cx="0" cy="244475"/>
            </a:xfrm>
            <a:prstGeom prst="line">
              <a:avLst/>
            </a:prstGeom>
            <a:noFill/>
            <a:ln w="28575">
              <a:solidFill>
                <a:schemeClr val="accent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defRPr/>
              </a:pPr>
              <a:endParaRPr lang="en-US" b="0">
                <a:effectLst>
                  <a:outerShdw blurRad="38100" dist="38100" dir="2700000" algn="tl">
                    <a:srgbClr val="000000">
                      <a:alpha val="43137"/>
                    </a:srgbClr>
                  </a:outerShdw>
                </a:effectLst>
              </a:endParaRPr>
            </a:p>
          </p:txBody>
        </p:sp>
        <p:sp>
          <p:nvSpPr>
            <p:cNvPr id="19" name="Line 60"/>
            <p:cNvSpPr>
              <a:spLocks noChangeShapeType="1"/>
            </p:cNvSpPr>
            <p:nvPr/>
          </p:nvSpPr>
          <p:spPr bwMode="auto">
            <a:xfrm flipV="1">
              <a:off x="4704545" y="1379538"/>
              <a:ext cx="0" cy="244475"/>
            </a:xfrm>
            <a:prstGeom prst="line">
              <a:avLst/>
            </a:prstGeom>
            <a:noFill/>
            <a:ln w="28575">
              <a:solidFill>
                <a:schemeClr val="accent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defRPr/>
              </a:pPr>
              <a:endParaRPr lang="en-US" b="0">
                <a:effectLst>
                  <a:outerShdw blurRad="38100" dist="38100" dir="2700000" algn="tl">
                    <a:srgbClr val="000000">
                      <a:alpha val="43137"/>
                    </a:srgbClr>
                  </a:outerShdw>
                </a:effectLst>
              </a:endParaRPr>
            </a:p>
          </p:txBody>
        </p:sp>
        <p:sp>
          <p:nvSpPr>
            <p:cNvPr id="20" name="Rectangle 49"/>
            <p:cNvSpPr>
              <a:spLocks noChangeArrowheads="1"/>
            </p:cNvSpPr>
            <p:nvPr/>
          </p:nvSpPr>
          <p:spPr bwMode="auto">
            <a:xfrm>
              <a:off x="6157102" y="1011238"/>
              <a:ext cx="576261" cy="736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defRPr/>
              </a:pPr>
              <a:endParaRPr lang="en-US" sz="800" b="0">
                <a:effectLst>
                  <a:outerShdw blurRad="38100" dist="38100" dir="2700000" algn="tl">
                    <a:srgbClr val="000000">
                      <a:alpha val="43137"/>
                    </a:srgbClr>
                  </a:outerShdw>
                </a:effectLst>
                <a:latin typeface="Arial" pitchFamily="34" charset="0"/>
              </a:endParaRPr>
            </a:p>
          </p:txBody>
        </p:sp>
        <p:sp>
          <p:nvSpPr>
            <p:cNvPr id="21" name="Text Box 50"/>
            <p:cNvSpPr txBox="1">
              <a:spLocks noChangeArrowheads="1"/>
            </p:cNvSpPr>
            <p:nvPr/>
          </p:nvSpPr>
          <p:spPr bwMode="auto">
            <a:xfrm>
              <a:off x="6087252" y="1133475"/>
              <a:ext cx="720723"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eaLnBrk="1" hangingPunct="1">
                <a:spcBef>
                  <a:spcPct val="50000"/>
                </a:spcBef>
                <a:defRPr/>
              </a:pPr>
              <a:r>
                <a:rPr lang="fr-FR" sz="1000" smtClean="0">
                  <a:effectLst>
                    <a:outerShdw blurRad="38100" dist="38100" dir="2700000" algn="tl">
                      <a:srgbClr val="000000">
                        <a:alpha val="43137"/>
                      </a:srgbClr>
                    </a:outerShdw>
                  </a:effectLst>
                  <a:latin typeface="Arial" pitchFamily="34" charset="0"/>
                </a:rPr>
                <a:t>MUX</a:t>
              </a:r>
            </a:p>
            <a:p>
              <a:pPr eaLnBrk="1" hangingPunct="1">
                <a:spcBef>
                  <a:spcPct val="50000"/>
                </a:spcBef>
                <a:defRPr/>
              </a:pPr>
              <a:r>
                <a:rPr lang="fr-FR" sz="1000" smtClean="0">
                  <a:effectLst>
                    <a:outerShdw blurRad="38100" dist="38100" dir="2700000" algn="tl">
                      <a:srgbClr val="000000">
                        <a:alpha val="43137"/>
                      </a:srgbClr>
                    </a:outerShdw>
                  </a:effectLst>
                  <a:latin typeface="Arial" pitchFamily="34" charset="0"/>
                </a:rPr>
                <a:t>Maitre</a:t>
              </a:r>
            </a:p>
          </p:txBody>
        </p:sp>
        <p:sp>
          <p:nvSpPr>
            <p:cNvPr id="22" name="Line 62"/>
            <p:cNvSpPr>
              <a:spLocks noChangeShapeType="1"/>
            </p:cNvSpPr>
            <p:nvPr/>
          </p:nvSpPr>
          <p:spPr bwMode="auto">
            <a:xfrm flipH="1">
              <a:off x="6733363" y="1370013"/>
              <a:ext cx="1438270" cy="4762"/>
            </a:xfrm>
            <a:prstGeom prst="line">
              <a:avLst/>
            </a:prstGeom>
            <a:noFill/>
            <a:ln w="28575">
              <a:solidFill>
                <a:srgbClr val="7575D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23" name="ZoneTexte 74"/>
            <p:cNvSpPr txBox="1">
              <a:spLocks noChangeArrowheads="1"/>
            </p:cNvSpPr>
            <p:nvPr/>
          </p:nvSpPr>
          <p:spPr bwMode="auto">
            <a:xfrm>
              <a:off x="5255405" y="1158875"/>
              <a:ext cx="5699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algn="l" eaLnBrk="1" hangingPunct="1">
                <a:defRPr/>
              </a:pPr>
              <a:r>
                <a:rPr lang="fr-FR" sz="1000" b="0" smtClean="0">
                  <a:effectLst>
                    <a:outerShdw blurRad="38100" dist="38100" dir="2700000" algn="tl">
                      <a:srgbClr val="000000">
                        <a:alpha val="43137"/>
                      </a:srgbClr>
                    </a:outerShdw>
                  </a:effectLst>
                  <a:latin typeface="Arial" pitchFamily="34" charset="0"/>
                </a:rPr>
                <a:t>RS-485</a:t>
              </a:r>
              <a:endParaRPr lang="en-US" sz="1000" b="0" smtClean="0">
                <a:effectLst>
                  <a:outerShdw blurRad="38100" dist="38100" dir="2700000" algn="tl">
                    <a:srgbClr val="000000">
                      <a:alpha val="43137"/>
                    </a:srgbClr>
                  </a:outerShdw>
                </a:effectLst>
                <a:latin typeface="Arial" pitchFamily="34" charset="0"/>
              </a:endParaRPr>
            </a:p>
          </p:txBody>
        </p:sp>
        <p:sp>
          <p:nvSpPr>
            <p:cNvPr id="24" name="Accolade fermante 23"/>
            <p:cNvSpPr>
              <a:spLocks/>
            </p:cNvSpPr>
            <p:nvPr/>
          </p:nvSpPr>
          <p:spPr bwMode="auto">
            <a:xfrm rot="5400000" flipH="1">
              <a:off x="2978144" y="-756437"/>
              <a:ext cx="165100" cy="3887774"/>
            </a:xfrm>
            <a:prstGeom prst="rightBrace">
              <a:avLst>
                <a:gd name="adj1" fmla="val 14500"/>
                <a:gd name="adj2" fmla="val 50000"/>
              </a:avLst>
            </a:prstGeom>
            <a:noFill/>
            <a:ln w="19050" algn="ctr">
              <a:solidFill>
                <a:srgbClr val="0D0D0D"/>
              </a:solidFill>
              <a:round/>
              <a:headEnd/>
              <a:tailEnd/>
            </a:ln>
            <a:extLst>
              <a:ext uri="{909E8E84-426E-40DD-AFC4-6F175D3DCCD1}">
                <a14:hiddenFill xmlns:a14="http://schemas.microsoft.com/office/drawing/2010/main">
                  <a:solidFill>
                    <a:srgbClr val="FFFFFF"/>
                  </a:solidFill>
                </a14:hiddenFill>
              </a:ext>
            </a:extLst>
          </p:spPr>
          <p:txBody>
            <a:bodyPr rot="10800000" vert="eaVert" anchor="ctr"/>
            <a:lstStyle/>
            <a:p>
              <a:pPr>
                <a:defRPr/>
              </a:pPr>
              <a:endParaRPr lang="en-US" b="0">
                <a:effectLst>
                  <a:outerShdw blurRad="38100" dist="38100" dir="2700000" algn="tl">
                    <a:srgbClr val="000000">
                      <a:alpha val="43137"/>
                    </a:srgbClr>
                  </a:outerShdw>
                </a:effectLst>
                <a:latin typeface="+mn-lt"/>
              </a:endParaRPr>
            </a:p>
          </p:txBody>
        </p:sp>
        <p:sp>
          <p:nvSpPr>
            <p:cNvPr id="25" name="ZoneTexte 3"/>
            <p:cNvSpPr txBox="1">
              <a:spLocks noChangeArrowheads="1"/>
            </p:cNvSpPr>
            <p:nvPr/>
          </p:nvSpPr>
          <p:spPr bwMode="auto">
            <a:xfrm>
              <a:off x="2340765" y="819150"/>
              <a:ext cx="14296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eaLnBrk="1" hangingPunct="1">
                <a:defRPr/>
              </a:pPr>
              <a:r>
                <a:rPr lang="fr-FR" sz="1400" dirty="0" smtClean="0">
                  <a:effectLst>
                    <a:outerShdw blurRad="38100" dist="38100" dir="2700000" algn="tl">
                      <a:srgbClr val="000000">
                        <a:alpha val="43137"/>
                      </a:srgbClr>
                    </a:outerShdw>
                  </a:effectLst>
                  <a:latin typeface="Arial" pitchFamily="34" charset="0"/>
                </a:rPr>
                <a:t>6 MUX Esclaves</a:t>
              </a:r>
              <a:endParaRPr lang="en-US" sz="1400" dirty="0" smtClean="0">
                <a:effectLst>
                  <a:outerShdw blurRad="38100" dist="38100" dir="2700000" algn="tl">
                    <a:srgbClr val="000000">
                      <a:alpha val="43137"/>
                    </a:srgbClr>
                  </a:outerShdw>
                </a:effectLst>
                <a:latin typeface="Arial" pitchFamily="34" charset="0"/>
              </a:endParaRPr>
            </a:p>
          </p:txBody>
        </p:sp>
        <p:sp>
          <p:nvSpPr>
            <p:cNvPr id="26" name="Rectangle 49"/>
            <p:cNvSpPr>
              <a:spLocks noChangeArrowheads="1"/>
            </p:cNvSpPr>
            <p:nvPr/>
          </p:nvSpPr>
          <p:spPr bwMode="auto">
            <a:xfrm>
              <a:off x="5333192" y="1712913"/>
              <a:ext cx="646110" cy="368300"/>
            </a:xfrm>
            <a:prstGeom prst="rect">
              <a:avLst/>
            </a:prstGeom>
            <a:solidFill>
              <a:srgbClr val="FFFF00"/>
            </a:solidFill>
            <a:ln w="9525">
              <a:solidFill>
                <a:schemeClr val="tx1"/>
              </a:solidFill>
              <a:miter lim="800000"/>
              <a:headEnd/>
              <a:tailEnd/>
            </a:ln>
          </p:spPr>
          <p:txBody>
            <a:bodyPr wrap="none" anchor="ctr"/>
            <a:lstStyle/>
            <a:p>
              <a:pPr algn="l">
                <a:defRPr/>
              </a:pPr>
              <a:endParaRPr lang="en-US" sz="800" b="0">
                <a:effectLst>
                  <a:outerShdw blurRad="38100" dist="38100" dir="2700000" algn="tl">
                    <a:srgbClr val="000000">
                      <a:alpha val="43137"/>
                    </a:srgbClr>
                  </a:outerShdw>
                </a:effectLst>
                <a:latin typeface="Arial" pitchFamily="34" charset="0"/>
              </a:endParaRPr>
            </a:p>
          </p:txBody>
        </p:sp>
        <p:cxnSp>
          <p:nvCxnSpPr>
            <p:cNvPr id="27" name="Connecteur droit 26"/>
            <p:cNvCxnSpPr>
              <a:stCxn id="26" idx="0"/>
              <a:endCxn id="26" idx="0"/>
            </p:cNvCxnSpPr>
            <p:nvPr/>
          </p:nvCxnSpPr>
          <p:spPr bwMode="auto">
            <a:xfrm>
              <a:off x="5655453" y="1712913"/>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49"/>
            <p:cNvSpPr>
              <a:spLocks noChangeArrowheads="1"/>
            </p:cNvSpPr>
            <p:nvPr/>
          </p:nvSpPr>
          <p:spPr bwMode="auto">
            <a:xfrm>
              <a:off x="1173957" y="2333625"/>
              <a:ext cx="568323" cy="374650"/>
            </a:xfrm>
            <a:prstGeom prst="rect">
              <a:avLst/>
            </a:prstGeom>
            <a:solidFill>
              <a:srgbClr val="FFFF00"/>
            </a:solidFill>
            <a:ln w="9525">
              <a:solidFill>
                <a:schemeClr val="tx1"/>
              </a:solidFill>
              <a:miter lim="800000"/>
              <a:headEnd/>
              <a:tailEnd/>
            </a:ln>
          </p:spPr>
          <p:txBody>
            <a:bodyPr wrap="none" anchor="ctr"/>
            <a:lstStyle/>
            <a:p>
              <a:pPr>
                <a:defRPr/>
              </a:pPr>
              <a:r>
                <a:rPr lang="en-US" sz="800" b="0">
                  <a:effectLst>
                    <a:outerShdw blurRad="38100" dist="38100" dir="2700000" algn="tl">
                      <a:srgbClr val="000000">
                        <a:alpha val="43137"/>
                      </a:srgbClr>
                    </a:outerShdw>
                  </a:effectLst>
                  <a:latin typeface="Arial" pitchFamily="34" charset="0"/>
                </a:rPr>
                <a:t>16 modules</a:t>
              </a:r>
            </a:p>
          </p:txBody>
        </p:sp>
        <p:sp>
          <p:nvSpPr>
            <p:cNvPr id="29" name="Line 62"/>
            <p:cNvSpPr>
              <a:spLocks noChangeShapeType="1"/>
            </p:cNvSpPr>
            <p:nvPr/>
          </p:nvSpPr>
          <p:spPr bwMode="auto">
            <a:xfrm flipV="1">
              <a:off x="2112166" y="2095500"/>
              <a:ext cx="0" cy="244475"/>
            </a:xfrm>
            <a:prstGeom prst="line">
              <a:avLst/>
            </a:prstGeom>
            <a:noFill/>
            <a:ln w="28575" algn="ctr">
              <a:solidFill>
                <a:srgbClr val="7575D1"/>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30" name="Rectangle 49"/>
            <p:cNvSpPr>
              <a:spLocks noChangeArrowheads="1"/>
            </p:cNvSpPr>
            <p:nvPr/>
          </p:nvSpPr>
          <p:spPr bwMode="auto">
            <a:xfrm>
              <a:off x="1823242" y="2332038"/>
              <a:ext cx="566736" cy="368300"/>
            </a:xfrm>
            <a:prstGeom prst="rect">
              <a:avLst/>
            </a:prstGeom>
            <a:solidFill>
              <a:srgbClr val="FFFF00"/>
            </a:solidFill>
            <a:ln w="9525">
              <a:solidFill>
                <a:schemeClr val="tx1"/>
              </a:solidFill>
              <a:miter lim="800000"/>
              <a:headEnd/>
              <a:tailEnd/>
            </a:ln>
          </p:spPr>
          <p:txBody>
            <a:bodyPr wrap="none" anchor="ctr"/>
            <a:lstStyle/>
            <a:p>
              <a:pPr>
                <a:defRPr/>
              </a:pPr>
              <a:r>
                <a:rPr lang="en-US" sz="800" b="0">
                  <a:effectLst>
                    <a:outerShdw blurRad="38100" dist="38100" dir="2700000" algn="tl">
                      <a:srgbClr val="000000">
                        <a:alpha val="43137"/>
                      </a:srgbClr>
                    </a:outerShdw>
                  </a:effectLst>
                  <a:latin typeface="Arial" pitchFamily="34" charset="0"/>
                </a:rPr>
                <a:t>16 modules</a:t>
              </a:r>
            </a:p>
          </p:txBody>
        </p:sp>
        <p:sp>
          <p:nvSpPr>
            <p:cNvPr id="31" name="Line 62"/>
            <p:cNvSpPr>
              <a:spLocks noChangeShapeType="1"/>
            </p:cNvSpPr>
            <p:nvPr/>
          </p:nvSpPr>
          <p:spPr bwMode="auto">
            <a:xfrm flipV="1">
              <a:off x="2769388" y="2095500"/>
              <a:ext cx="0" cy="244475"/>
            </a:xfrm>
            <a:prstGeom prst="line">
              <a:avLst/>
            </a:prstGeom>
            <a:noFill/>
            <a:ln w="28575" algn="ctr">
              <a:solidFill>
                <a:srgbClr val="7575D1"/>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32" name="Rectangle 49"/>
            <p:cNvSpPr>
              <a:spLocks noChangeArrowheads="1"/>
            </p:cNvSpPr>
            <p:nvPr/>
          </p:nvSpPr>
          <p:spPr bwMode="auto">
            <a:xfrm>
              <a:off x="2480464" y="2332038"/>
              <a:ext cx="566736" cy="368300"/>
            </a:xfrm>
            <a:prstGeom prst="rect">
              <a:avLst/>
            </a:prstGeom>
            <a:solidFill>
              <a:srgbClr val="FFFF00"/>
            </a:solidFill>
            <a:ln w="9525">
              <a:solidFill>
                <a:schemeClr val="tx1"/>
              </a:solidFill>
              <a:miter lim="800000"/>
              <a:headEnd/>
              <a:tailEnd/>
            </a:ln>
          </p:spPr>
          <p:txBody>
            <a:bodyPr wrap="none" anchor="ctr"/>
            <a:lstStyle/>
            <a:p>
              <a:pPr>
                <a:defRPr/>
              </a:pPr>
              <a:r>
                <a:rPr lang="en-US" sz="800" b="0">
                  <a:effectLst>
                    <a:outerShdw blurRad="38100" dist="38100" dir="2700000" algn="tl">
                      <a:srgbClr val="000000">
                        <a:alpha val="43137"/>
                      </a:srgbClr>
                    </a:outerShdw>
                  </a:effectLst>
                  <a:latin typeface="Arial" pitchFamily="34" charset="0"/>
                </a:rPr>
                <a:t>16 modules</a:t>
              </a:r>
            </a:p>
          </p:txBody>
        </p:sp>
        <p:sp>
          <p:nvSpPr>
            <p:cNvPr id="33" name="Line 62"/>
            <p:cNvSpPr>
              <a:spLocks noChangeShapeType="1"/>
            </p:cNvSpPr>
            <p:nvPr/>
          </p:nvSpPr>
          <p:spPr bwMode="auto">
            <a:xfrm flipV="1">
              <a:off x="3418674" y="2087563"/>
              <a:ext cx="0" cy="244475"/>
            </a:xfrm>
            <a:prstGeom prst="line">
              <a:avLst/>
            </a:prstGeom>
            <a:noFill/>
            <a:ln w="28575" algn="ctr">
              <a:solidFill>
                <a:srgbClr val="7575D1"/>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34" name="Rectangle 49"/>
            <p:cNvSpPr>
              <a:spLocks noChangeArrowheads="1"/>
            </p:cNvSpPr>
            <p:nvPr/>
          </p:nvSpPr>
          <p:spPr bwMode="auto">
            <a:xfrm>
              <a:off x="3129750" y="2325688"/>
              <a:ext cx="566735" cy="368300"/>
            </a:xfrm>
            <a:prstGeom prst="rect">
              <a:avLst/>
            </a:prstGeom>
            <a:solidFill>
              <a:srgbClr val="FFFF00"/>
            </a:solidFill>
            <a:ln w="9525">
              <a:solidFill>
                <a:schemeClr val="tx1"/>
              </a:solidFill>
              <a:miter lim="800000"/>
              <a:headEnd/>
              <a:tailEnd/>
            </a:ln>
          </p:spPr>
          <p:txBody>
            <a:bodyPr wrap="none" anchor="ctr"/>
            <a:lstStyle/>
            <a:p>
              <a:pPr>
                <a:defRPr/>
              </a:pPr>
              <a:r>
                <a:rPr lang="en-US" sz="800" b="0">
                  <a:effectLst>
                    <a:outerShdw blurRad="38100" dist="38100" dir="2700000" algn="tl">
                      <a:srgbClr val="000000">
                        <a:alpha val="43137"/>
                      </a:srgbClr>
                    </a:outerShdw>
                  </a:effectLst>
                  <a:latin typeface="Arial" pitchFamily="34" charset="0"/>
                </a:rPr>
                <a:t>16 modules</a:t>
              </a:r>
            </a:p>
          </p:txBody>
        </p:sp>
        <p:sp>
          <p:nvSpPr>
            <p:cNvPr id="35" name="Line 62"/>
            <p:cNvSpPr>
              <a:spLocks noChangeShapeType="1"/>
            </p:cNvSpPr>
            <p:nvPr/>
          </p:nvSpPr>
          <p:spPr bwMode="auto">
            <a:xfrm flipV="1">
              <a:off x="4056847" y="2087563"/>
              <a:ext cx="0" cy="244475"/>
            </a:xfrm>
            <a:prstGeom prst="line">
              <a:avLst/>
            </a:prstGeom>
            <a:noFill/>
            <a:ln w="28575" algn="ctr">
              <a:solidFill>
                <a:srgbClr val="7575D1"/>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36" name="Rectangle 49"/>
            <p:cNvSpPr>
              <a:spLocks noChangeArrowheads="1"/>
            </p:cNvSpPr>
            <p:nvPr/>
          </p:nvSpPr>
          <p:spPr bwMode="auto">
            <a:xfrm>
              <a:off x="3767923" y="2325688"/>
              <a:ext cx="566735" cy="368300"/>
            </a:xfrm>
            <a:prstGeom prst="rect">
              <a:avLst/>
            </a:prstGeom>
            <a:solidFill>
              <a:srgbClr val="FFFF00"/>
            </a:solidFill>
            <a:ln w="9525">
              <a:solidFill>
                <a:schemeClr val="tx1"/>
              </a:solidFill>
              <a:miter lim="800000"/>
              <a:headEnd/>
              <a:tailEnd/>
            </a:ln>
          </p:spPr>
          <p:txBody>
            <a:bodyPr wrap="none" anchor="ctr"/>
            <a:lstStyle/>
            <a:p>
              <a:pPr>
                <a:defRPr/>
              </a:pPr>
              <a:r>
                <a:rPr lang="en-US" sz="800" b="0">
                  <a:effectLst>
                    <a:outerShdw blurRad="38100" dist="38100" dir="2700000" algn="tl">
                      <a:srgbClr val="000000">
                        <a:alpha val="43137"/>
                      </a:srgbClr>
                    </a:outerShdw>
                  </a:effectLst>
                  <a:latin typeface="Arial" pitchFamily="34" charset="0"/>
                </a:rPr>
                <a:t>16 modules</a:t>
              </a:r>
            </a:p>
          </p:txBody>
        </p:sp>
        <p:sp>
          <p:nvSpPr>
            <p:cNvPr id="37" name="Line 62"/>
            <p:cNvSpPr>
              <a:spLocks noChangeShapeType="1"/>
            </p:cNvSpPr>
            <p:nvPr/>
          </p:nvSpPr>
          <p:spPr bwMode="auto">
            <a:xfrm flipV="1">
              <a:off x="4704545" y="2087563"/>
              <a:ext cx="0" cy="244475"/>
            </a:xfrm>
            <a:prstGeom prst="line">
              <a:avLst/>
            </a:prstGeom>
            <a:noFill/>
            <a:ln w="28575" algn="ctr">
              <a:solidFill>
                <a:srgbClr val="7575D1"/>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38" name="Rectangle 49"/>
            <p:cNvSpPr>
              <a:spLocks noChangeArrowheads="1"/>
            </p:cNvSpPr>
            <p:nvPr/>
          </p:nvSpPr>
          <p:spPr bwMode="auto">
            <a:xfrm>
              <a:off x="4415621" y="2325688"/>
              <a:ext cx="566735" cy="368300"/>
            </a:xfrm>
            <a:prstGeom prst="rect">
              <a:avLst/>
            </a:prstGeom>
            <a:solidFill>
              <a:srgbClr val="FFFF00"/>
            </a:solidFill>
            <a:ln w="9525">
              <a:solidFill>
                <a:schemeClr val="tx1"/>
              </a:solidFill>
              <a:miter lim="800000"/>
              <a:headEnd/>
              <a:tailEnd/>
            </a:ln>
          </p:spPr>
          <p:txBody>
            <a:bodyPr wrap="none" anchor="ctr"/>
            <a:lstStyle/>
            <a:p>
              <a:pPr>
                <a:defRPr/>
              </a:pPr>
              <a:r>
                <a:rPr lang="en-US" sz="800" b="0">
                  <a:effectLst>
                    <a:outerShdw blurRad="38100" dist="38100" dir="2700000" algn="tl">
                      <a:srgbClr val="000000">
                        <a:alpha val="43137"/>
                      </a:srgbClr>
                    </a:outerShdw>
                  </a:effectLst>
                  <a:latin typeface="Arial" pitchFamily="34" charset="0"/>
                </a:rPr>
                <a:t>16 modules</a:t>
              </a:r>
            </a:p>
          </p:txBody>
        </p:sp>
        <p:sp>
          <p:nvSpPr>
            <p:cNvPr id="39" name="ZoneTexte 72"/>
            <p:cNvSpPr txBox="1">
              <a:spLocks noChangeArrowheads="1"/>
            </p:cNvSpPr>
            <p:nvPr/>
          </p:nvSpPr>
          <p:spPr bwMode="auto">
            <a:xfrm>
              <a:off x="7236598" y="1128713"/>
              <a:ext cx="6143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algn="l" eaLnBrk="1" hangingPunct="1">
                <a:defRPr/>
              </a:pPr>
              <a:r>
                <a:rPr lang="en-US" sz="1000" b="0" smtClean="0">
                  <a:effectLst>
                    <a:outerShdw blurRad="38100" dist="38100" dir="2700000" algn="tl">
                      <a:srgbClr val="000000">
                        <a:alpha val="43137"/>
                      </a:srgbClr>
                    </a:outerShdw>
                  </a:effectLst>
                  <a:latin typeface="Arial" pitchFamily="34" charset="0"/>
                </a:rPr>
                <a:t>Ethernet</a:t>
              </a:r>
            </a:p>
          </p:txBody>
        </p:sp>
        <p:sp>
          <p:nvSpPr>
            <p:cNvPr id="40" name="Rectangle 49"/>
            <p:cNvSpPr>
              <a:spLocks noChangeArrowheads="1"/>
            </p:cNvSpPr>
            <p:nvPr/>
          </p:nvSpPr>
          <p:spPr bwMode="auto">
            <a:xfrm>
              <a:off x="6782575" y="1844675"/>
              <a:ext cx="741360" cy="4191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1000" b="0">
                  <a:effectLst>
                    <a:outerShdw blurRad="38100" dist="38100" dir="2700000" algn="tl">
                      <a:srgbClr val="000000">
                        <a:alpha val="43137"/>
                      </a:srgbClr>
                    </a:outerShdw>
                  </a:effectLst>
                  <a:latin typeface="Arial" pitchFamily="34" charset="0"/>
                </a:rPr>
                <a:t>PC local</a:t>
              </a:r>
            </a:p>
            <a:p>
              <a:pPr>
                <a:defRPr/>
              </a:pPr>
              <a:r>
                <a:rPr lang="en-US" sz="1000" b="0">
                  <a:effectLst>
                    <a:outerShdw blurRad="38100" dist="38100" dir="2700000" algn="tl">
                      <a:srgbClr val="000000">
                        <a:alpha val="43137"/>
                      </a:srgbClr>
                    </a:outerShdw>
                  </a:effectLst>
                  <a:latin typeface="Arial" pitchFamily="34" charset="0"/>
                </a:rPr>
                <a:t> supervision</a:t>
              </a:r>
              <a:r>
                <a:rPr lang="en-US" sz="800" b="0">
                  <a:effectLst>
                    <a:outerShdw blurRad="38100" dist="38100" dir="2700000" algn="tl">
                      <a:srgbClr val="000000">
                        <a:alpha val="43137"/>
                      </a:srgbClr>
                    </a:outerShdw>
                  </a:effectLst>
                  <a:latin typeface="Arial" pitchFamily="34" charset="0"/>
                </a:rPr>
                <a:t> </a:t>
              </a:r>
            </a:p>
          </p:txBody>
        </p:sp>
        <p:sp>
          <p:nvSpPr>
            <p:cNvPr id="41" name="Text Box 260"/>
            <p:cNvSpPr txBox="1">
              <a:spLocks noChangeArrowheads="1"/>
            </p:cNvSpPr>
            <p:nvPr/>
          </p:nvSpPr>
          <p:spPr bwMode="auto">
            <a:xfrm>
              <a:off x="7595372" y="1900238"/>
              <a:ext cx="1081084"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eaLnBrk="1" hangingPunct="1">
                <a:spcBef>
                  <a:spcPct val="50000"/>
                </a:spcBef>
                <a:defRPr/>
              </a:pPr>
              <a:r>
                <a:rPr lang="fr-FR" sz="1400" smtClean="0">
                  <a:effectLst>
                    <a:outerShdw blurRad="38100" dist="38100" dir="2700000" algn="tl">
                      <a:srgbClr val="000000">
                        <a:alpha val="43137"/>
                      </a:srgbClr>
                    </a:outerShdw>
                  </a:effectLst>
                </a:rPr>
                <a:t>TANGO</a:t>
              </a:r>
            </a:p>
          </p:txBody>
        </p:sp>
        <p:sp>
          <p:nvSpPr>
            <p:cNvPr id="42" name="Line 263"/>
            <p:cNvSpPr>
              <a:spLocks noChangeShapeType="1"/>
            </p:cNvSpPr>
            <p:nvPr/>
          </p:nvSpPr>
          <p:spPr bwMode="auto">
            <a:xfrm>
              <a:off x="1462881" y="1392238"/>
              <a:ext cx="4679934" cy="0"/>
            </a:xfrm>
            <a:prstGeom prst="line">
              <a:avLst/>
            </a:prstGeom>
            <a:noFill/>
            <a:ln w="28575">
              <a:solidFill>
                <a:srgbClr val="7575D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3" name="Text Box 264"/>
            <p:cNvSpPr txBox="1">
              <a:spLocks noChangeArrowheads="1"/>
            </p:cNvSpPr>
            <p:nvPr/>
          </p:nvSpPr>
          <p:spPr bwMode="auto">
            <a:xfrm>
              <a:off x="4980769" y="1785938"/>
              <a:ext cx="136842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eaLnBrk="1" hangingPunct="1">
                <a:spcBef>
                  <a:spcPct val="50000"/>
                </a:spcBef>
                <a:defRPr/>
              </a:pPr>
              <a:r>
                <a:rPr lang="fr-FR" sz="800" smtClean="0">
                  <a:effectLst>
                    <a:outerShdw blurRad="38100" dist="38100" dir="2700000" algn="tl">
                      <a:srgbClr val="000000">
                        <a:alpha val="43137"/>
                      </a:srgbClr>
                    </a:outerShdw>
                  </a:effectLst>
                  <a:latin typeface="Arial" pitchFamily="34" charset="0"/>
                </a:rPr>
                <a:t>4 </a:t>
              </a:r>
              <a:r>
                <a:rPr lang="fr-FR" sz="800" b="0" smtClean="0">
                  <a:effectLst>
                    <a:outerShdw blurRad="38100" dist="38100" dir="2700000" algn="tl">
                      <a:srgbClr val="000000">
                        <a:alpha val="43137"/>
                      </a:srgbClr>
                    </a:outerShdw>
                  </a:effectLst>
                  <a:latin typeface="Arial" pitchFamily="34" charset="0"/>
                </a:rPr>
                <a:t>préampli</a:t>
              </a:r>
            </a:p>
          </p:txBody>
        </p:sp>
        <p:sp>
          <p:nvSpPr>
            <p:cNvPr id="44" name="Line 265"/>
            <p:cNvSpPr>
              <a:spLocks noChangeShapeType="1"/>
            </p:cNvSpPr>
            <p:nvPr/>
          </p:nvSpPr>
          <p:spPr bwMode="auto">
            <a:xfrm flipH="1">
              <a:off x="5652278" y="1582738"/>
              <a:ext cx="504823" cy="0"/>
            </a:xfrm>
            <a:prstGeom prst="line">
              <a:avLst/>
            </a:prstGeom>
            <a:noFill/>
            <a:ln w="28575">
              <a:solidFill>
                <a:srgbClr val="7575D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5" name="Line 266"/>
            <p:cNvSpPr>
              <a:spLocks noChangeShapeType="1"/>
            </p:cNvSpPr>
            <p:nvPr/>
          </p:nvSpPr>
          <p:spPr bwMode="auto">
            <a:xfrm>
              <a:off x="5652278" y="1570038"/>
              <a:ext cx="0" cy="142875"/>
            </a:xfrm>
            <a:prstGeom prst="line">
              <a:avLst/>
            </a:prstGeom>
            <a:noFill/>
            <a:ln w="28575">
              <a:solidFill>
                <a:srgbClr val="7575D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6" name="Line 267"/>
            <p:cNvSpPr>
              <a:spLocks noChangeShapeType="1"/>
            </p:cNvSpPr>
            <p:nvPr/>
          </p:nvSpPr>
          <p:spPr bwMode="auto">
            <a:xfrm>
              <a:off x="7163573" y="1362075"/>
              <a:ext cx="0" cy="503238"/>
            </a:xfrm>
            <a:prstGeom prst="line">
              <a:avLst/>
            </a:prstGeom>
            <a:noFill/>
            <a:ln w="28575">
              <a:solidFill>
                <a:srgbClr val="7575D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7" name="Line 267"/>
            <p:cNvSpPr>
              <a:spLocks noChangeShapeType="1"/>
            </p:cNvSpPr>
            <p:nvPr/>
          </p:nvSpPr>
          <p:spPr bwMode="auto">
            <a:xfrm>
              <a:off x="8162108" y="1373188"/>
              <a:ext cx="0" cy="503237"/>
            </a:xfrm>
            <a:prstGeom prst="line">
              <a:avLst/>
            </a:prstGeom>
            <a:noFill/>
            <a:ln w="28575">
              <a:solidFill>
                <a:srgbClr val="7575D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grpSp>
      <p:sp>
        <p:nvSpPr>
          <p:cNvPr id="48" name="Text Box 36"/>
          <p:cNvSpPr txBox="1">
            <a:spLocks noChangeArrowheads="1"/>
          </p:cNvSpPr>
          <p:nvPr/>
        </p:nvSpPr>
        <p:spPr bwMode="auto">
          <a:xfrm>
            <a:off x="1976041" y="1844327"/>
            <a:ext cx="624284"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eaLnBrk="1" hangingPunct="1">
              <a:spcBef>
                <a:spcPct val="50000"/>
              </a:spcBef>
              <a:defRPr/>
            </a:pPr>
            <a:r>
              <a:rPr lang="fr-FR" sz="800" b="0" smtClean="0">
                <a:effectLst>
                  <a:outerShdw blurRad="38100" dist="38100" dir="2700000" algn="tl">
                    <a:srgbClr val="000000">
                      <a:alpha val="43137"/>
                    </a:srgbClr>
                  </a:outerShdw>
                </a:effectLst>
                <a:latin typeface="Arial" pitchFamily="34" charset="0"/>
              </a:rPr>
              <a:t>MUX D2</a:t>
            </a:r>
          </a:p>
          <a:p>
            <a:pPr eaLnBrk="1" hangingPunct="1">
              <a:defRPr/>
            </a:pPr>
            <a:r>
              <a:rPr lang="fr-FR" sz="1000" b="0" smtClean="0">
                <a:effectLst>
                  <a:outerShdw blurRad="38100" dist="38100" dir="2700000" algn="tl">
                    <a:srgbClr val="000000">
                      <a:alpha val="43137"/>
                    </a:srgbClr>
                  </a:outerShdw>
                </a:effectLst>
                <a:latin typeface="Arial" pitchFamily="34" charset="0"/>
              </a:rPr>
              <a:t>µC</a:t>
            </a:r>
          </a:p>
        </p:txBody>
      </p:sp>
      <p:sp>
        <p:nvSpPr>
          <p:cNvPr id="49" name="Text Box 36"/>
          <p:cNvSpPr txBox="1">
            <a:spLocks noChangeArrowheads="1"/>
          </p:cNvSpPr>
          <p:nvPr/>
        </p:nvSpPr>
        <p:spPr bwMode="auto">
          <a:xfrm>
            <a:off x="2691474" y="1861791"/>
            <a:ext cx="624284"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eaLnBrk="1" hangingPunct="1">
              <a:spcBef>
                <a:spcPct val="50000"/>
              </a:spcBef>
              <a:defRPr/>
            </a:pPr>
            <a:r>
              <a:rPr lang="fr-FR" sz="800" b="0" smtClean="0">
                <a:effectLst>
                  <a:outerShdw blurRad="38100" dist="38100" dir="2700000" algn="tl">
                    <a:srgbClr val="000000">
                      <a:alpha val="43137"/>
                    </a:srgbClr>
                  </a:outerShdw>
                </a:effectLst>
                <a:latin typeface="Arial" pitchFamily="34" charset="0"/>
              </a:rPr>
              <a:t>MUX D3</a:t>
            </a:r>
          </a:p>
          <a:p>
            <a:pPr eaLnBrk="1" hangingPunct="1">
              <a:defRPr/>
            </a:pPr>
            <a:r>
              <a:rPr lang="fr-FR" sz="1000" b="0" smtClean="0">
                <a:effectLst>
                  <a:outerShdw blurRad="38100" dist="38100" dir="2700000" algn="tl">
                    <a:srgbClr val="000000">
                      <a:alpha val="43137"/>
                    </a:srgbClr>
                  </a:outerShdw>
                </a:effectLst>
                <a:latin typeface="Arial" pitchFamily="34" charset="0"/>
              </a:rPr>
              <a:t>µC</a:t>
            </a:r>
          </a:p>
        </p:txBody>
      </p:sp>
      <p:sp>
        <p:nvSpPr>
          <p:cNvPr id="50" name="Text Box 36"/>
          <p:cNvSpPr txBox="1">
            <a:spLocks noChangeArrowheads="1"/>
          </p:cNvSpPr>
          <p:nvPr/>
        </p:nvSpPr>
        <p:spPr bwMode="auto">
          <a:xfrm>
            <a:off x="3393149" y="1861791"/>
            <a:ext cx="624284"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eaLnBrk="1" hangingPunct="1">
              <a:spcBef>
                <a:spcPct val="50000"/>
              </a:spcBef>
              <a:defRPr/>
            </a:pPr>
            <a:r>
              <a:rPr lang="fr-FR" sz="800" b="0" smtClean="0">
                <a:effectLst>
                  <a:outerShdw blurRad="38100" dist="38100" dir="2700000" algn="tl">
                    <a:srgbClr val="000000">
                      <a:alpha val="43137"/>
                    </a:srgbClr>
                  </a:outerShdw>
                </a:effectLst>
                <a:latin typeface="Arial" pitchFamily="34" charset="0"/>
              </a:rPr>
              <a:t>MUX D4</a:t>
            </a:r>
          </a:p>
          <a:p>
            <a:pPr eaLnBrk="1" hangingPunct="1">
              <a:defRPr/>
            </a:pPr>
            <a:r>
              <a:rPr lang="fr-FR" sz="1000" b="0" smtClean="0">
                <a:effectLst>
                  <a:outerShdw blurRad="38100" dist="38100" dir="2700000" algn="tl">
                    <a:srgbClr val="000000">
                      <a:alpha val="43137"/>
                    </a:srgbClr>
                  </a:outerShdw>
                </a:effectLst>
                <a:latin typeface="Arial" pitchFamily="34" charset="0"/>
              </a:rPr>
              <a:t>µC</a:t>
            </a:r>
          </a:p>
        </p:txBody>
      </p:sp>
      <p:sp>
        <p:nvSpPr>
          <p:cNvPr id="51" name="Text Box 36"/>
          <p:cNvSpPr txBox="1">
            <a:spLocks noChangeArrowheads="1"/>
          </p:cNvSpPr>
          <p:nvPr/>
        </p:nvSpPr>
        <p:spPr bwMode="auto">
          <a:xfrm>
            <a:off x="4094824" y="1861791"/>
            <a:ext cx="624284"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eaLnBrk="1" hangingPunct="1">
              <a:spcBef>
                <a:spcPct val="50000"/>
              </a:spcBef>
              <a:defRPr/>
            </a:pPr>
            <a:r>
              <a:rPr lang="fr-FR" sz="800" b="0" smtClean="0">
                <a:effectLst>
                  <a:outerShdw blurRad="38100" dist="38100" dir="2700000" algn="tl">
                    <a:srgbClr val="000000">
                      <a:alpha val="43137"/>
                    </a:srgbClr>
                  </a:outerShdw>
                </a:effectLst>
                <a:latin typeface="Arial" pitchFamily="34" charset="0"/>
              </a:rPr>
              <a:t>MUX D5</a:t>
            </a:r>
          </a:p>
          <a:p>
            <a:pPr eaLnBrk="1" hangingPunct="1">
              <a:defRPr/>
            </a:pPr>
            <a:r>
              <a:rPr lang="fr-FR" sz="1000" b="0" smtClean="0">
                <a:effectLst>
                  <a:outerShdw blurRad="38100" dist="38100" dir="2700000" algn="tl">
                    <a:srgbClr val="000000">
                      <a:alpha val="43137"/>
                    </a:srgbClr>
                  </a:outerShdw>
                </a:effectLst>
                <a:latin typeface="Arial" pitchFamily="34" charset="0"/>
              </a:rPr>
              <a:t>µC</a:t>
            </a:r>
          </a:p>
        </p:txBody>
      </p:sp>
      <p:sp>
        <p:nvSpPr>
          <p:cNvPr id="52" name="Text Box 36"/>
          <p:cNvSpPr txBox="1">
            <a:spLocks noChangeArrowheads="1"/>
          </p:cNvSpPr>
          <p:nvPr/>
        </p:nvSpPr>
        <p:spPr bwMode="auto">
          <a:xfrm>
            <a:off x="4796499" y="1861791"/>
            <a:ext cx="624284"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eaLnBrk="1" hangingPunct="1">
              <a:spcBef>
                <a:spcPct val="50000"/>
              </a:spcBef>
              <a:defRPr/>
            </a:pPr>
            <a:r>
              <a:rPr lang="fr-FR" sz="800" b="0" smtClean="0">
                <a:effectLst>
                  <a:outerShdw blurRad="38100" dist="38100" dir="2700000" algn="tl">
                    <a:srgbClr val="000000">
                      <a:alpha val="43137"/>
                    </a:srgbClr>
                  </a:outerShdw>
                </a:effectLst>
                <a:latin typeface="Arial" pitchFamily="34" charset="0"/>
              </a:rPr>
              <a:t>MUX D6</a:t>
            </a:r>
          </a:p>
          <a:p>
            <a:pPr eaLnBrk="1" hangingPunct="1">
              <a:defRPr/>
            </a:pPr>
            <a:r>
              <a:rPr lang="fr-FR" sz="1000" b="0" smtClean="0">
                <a:effectLst>
                  <a:outerShdw blurRad="38100" dist="38100" dir="2700000" algn="tl">
                    <a:srgbClr val="000000">
                      <a:alpha val="43137"/>
                    </a:srgbClr>
                  </a:outerShdw>
                </a:effectLst>
                <a:latin typeface="Arial" pitchFamily="34" charset="0"/>
              </a:rPr>
              <a:t>µC</a:t>
            </a:r>
          </a:p>
        </p:txBody>
      </p:sp>
      <p:grpSp>
        <p:nvGrpSpPr>
          <p:cNvPr id="53" name="Group 149"/>
          <p:cNvGrpSpPr>
            <a:grpSpLocks/>
          </p:cNvGrpSpPr>
          <p:nvPr/>
        </p:nvGrpSpPr>
        <p:grpSpPr bwMode="auto">
          <a:xfrm>
            <a:off x="601929" y="3303248"/>
            <a:ext cx="8273917" cy="3743325"/>
            <a:chOff x="350" y="1979"/>
            <a:chExt cx="4811" cy="2358"/>
          </a:xfrm>
        </p:grpSpPr>
        <p:sp>
          <p:nvSpPr>
            <p:cNvPr id="54" name="Rectangle 53"/>
            <p:cNvSpPr/>
            <p:nvPr/>
          </p:nvSpPr>
          <p:spPr>
            <a:xfrm>
              <a:off x="762" y="2515"/>
              <a:ext cx="2801" cy="104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defRPr/>
              </a:pPr>
              <a:endParaRPr lang="en-US" b="0">
                <a:effectLst>
                  <a:outerShdw blurRad="38100" dist="38100" dir="2700000" algn="tl">
                    <a:srgbClr val="000000">
                      <a:alpha val="43137"/>
                    </a:srgbClr>
                  </a:outerShdw>
                </a:effectLst>
              </a:endParaRPr>
            </a:p>
          </p:txBody>
        </p:sp>
        <p:sp>
          <p:nvSpPr>
            <p:cNvPr id="55" name="ZoneTexte 20"/>
            <p:cNvSpPr txBox="1">
              <a:spLocks noChangeArrowheads="1"/>
            </p:cNvSpPr>
            <p:nvPr/>
          </p:nvSpPr>
          <p:spPr bwMode="auto">
            <a:xfrm>
              <a:off x="1510" y="1994"/>
              <a:ext cx="132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eaLnBrk="1" hangingPunct="1">
                <a:defRPr/>
              </a:pPr>
              <a:r>
                <a:rPr lang="fr-FR" sz="1200" smtClean="0">
                  <a:effectLst>
                    <a:outerShdw blurRad="38100" dist="38100" dir="2700000" algn="tl">
                      <a:srgbClr val="000000">
                        <a:alpha val="43137"/>
                      </a:srgbClr>
                    </a:outerShdw>
                  </a:effectLst>
                  <a:latin typeface="Arial" pitchFamily="34" charset="0"/>
                </a:rPr>
                <a:t>8 x (2 courants + 1 temp. )</a:t>
              </a:r>
            </a:p>
            <a:p>
              <a:pPr eaLnBrk="1" hangingPunct="1">
                <a:defRPr/>
              </a:pPr>
              <a:r>
                <a:rPr lang="fr-FR" sz="1200" smtClean="0">
                  <a:effectLst>
                    <a:outerShdw blurRad="38100" dist="38100" dir="2700000" algn="tl">
                      <a:srgbClr val="000000">
                        <a:alpha val="43137"/>
                      </a:srgbClr>
                    </a:outerShdw>
                  </a:effectLst>
                  <a:latin typeface="Arial" pitchFamily="34" charset="0"/>
                </a:rPr>
                <a:t>½ dissipateur haut </a:t>
              </a:r>
              <a:endParaRPr lang="en-US" sz="1200" smtClean="0">
                <a:effectLst>
                  <a:outerShdw blurRad="38100" dist="38100" dir="2700000" algn="tl">
                    <a:srgbClr val="000000">
                      <a:alpha val="43137"/>
                    </a:srgbClr>
                  </a:outerShdw>
                </a:effectLst>
                <a:latin typeface="Arial" pitchFamily="34" charset="0"/>
              </a:endParaRPr>
            </a:p>
          </p:txBody>
        </p:sp>
        <p:sp>
          <p:nvSpPr>
            <p:cNvPr id="56" name="Flèche vers le bas 55"/>
            <p:cNvSpPr>
              <a:spLocks noChangeArrowheads="1"/>
            </p:cNvSpPr>
            <p:nvPr/>
          </p:nvSpPr>
          <p:spPr bwMode="auto">
            <a:xfrm rot="10800000">
              <a:off x="1704" y="3568"/>
              <a:ext cx="73" cy="209"/>
            </a:xfrm>
            <a:prstGeom prst="downArrow">
              <a:avLst>
                <a:gd name="adj1" fmla="val 50000"/>
                <a:gd name="adj2" fmla="val 41090"/>
              </a:avLst>
            </a:prstGeom>
            <a:solidFill>
              <a:schemeClr val="accent2"/>
            </a:solidFill>
            <a:ln w="25400" algn="ctr">
              <a:solidFill>
                <a:srgbClr val="23236F"/>
              </a:solidFill>
              <a:miter lim="800000"/>
              <a:headEnd/>
              <a:tailEnd/>
            </a:ln>
          </p:spPr>
          <p:txBody>
            <a:bodyPr rot="10800000" anchor="ctr"/>
            <a:lstStyle/>
            <a:p>
              <a:pPr>
                <a:defRPr/>
              </a:pPr>
              <a:endParaRPr lang="en-US" b="0">
                <a:solidFill>
                  <a:schemeClr val="lt1"/>
                </a:solidFill>
                <a:effectLst>
                  <a:outerShdw blurRad="38100" dist="38100" dir="2700000" algn="tl">
                    <a:srgbClr val="000000">
                      <a:alpha val="43137"/>
                    </a:srgbClr>
                  </a:outerShdw>
                </a:effectLst>
                <a:latin typeface="+mn-lt"/>
              </a:endParaRPr>
            </a:p>
          </p:txBody>
        </p:sp>
        <p:sp>
          <p:nvSpPr>
            <p:cNvPr id="57" name="Flèche gauche 49"/>
            <p:cNvSpPr>
              <a:spLocks noChangeArrowheads="1"/>
            </p:cNvSpPr>
            <p:nvPr/>
          </p:nvSpPr>
          <p:spPr bwMode="auto">
            <a:xfrm>
              <a:off x="3565" y="2664"/>
              <a:ext cx="268" cy="71"/>
            </a:xfrm>
            <a:prstGeom prst="leftArrow">
              <a:avLst>
                <a:gd name="adj1" fmla="val 50000"/>
                <a:gd name="adj2" fmla="val 61233"/>
              </a:avLst>
            </a:prstGeom>
            <a:solidFill>
              <a:srgbClr val="FFFF00"/>
            </a:solidFill>
            <a:ln w="25400" algn="ctr">
              <a:solidFill>
                <a:srgbClr val="89A4A7"/>
              </a:solidFill>
              <a:miter lim="800000"/>
              <a:headEnd/>
              <a:tailEnd/>
            </a:ln>
          </p:spPr>
          <p:txBody>
            <a:bodyPr anchor="ctr"/>
            <a:lstStyle/>
            <a:p>
              <a:pPr>
                <a:defRPr/>
              </a:pPr>
              <a:endParaRPr lang="en-US" b="0">
                <a:solidFill>
                  <a:schemeClr val="lt1"/>
                </a:solidFill>
                <a:effectLst>
                  <a:outerShdw blurRad="38100" dist="38100" dir="2700000" algn="tl">
                    <a:srgbClr val="000000">
                      <a:alpha val="43137"/>
                    </a:srgbClr>
                  </a:outerShdw>
                </a:effectLst>
                <a:latin typeface="+mn-lt"/>
              </a:endParaRPr>
            </a:p>
          </p:txBody>
        </p:sp>
        <p:sp>
          <p:nvSpPr>
            <p:cNvPr id="58" name="ZoneTexte 50"/>
            <p:cNvSpPr txBox="1">
              <a:spLocks noChangeArrowheads="1"/>
            </p:cNvSpPr>
            <p:nvPr/>
          </p:nvSpPr>
          <p:spPr bwMode="auto">
            <a:xfrm>
              <a:off x="3849" y="2589"/>
              <a:ext cx="70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algn="l" eaLnBrk="1" hangingPunct="1">
                <a:defRPr/>
              </a:pPr>
              <a:r>
                <a:rPr lang="fr-FR" sz="1200" smtClean="0">
                  <a:effectLst>
                    <a:outerShdw blurRad="38100" dist="38100" dir="2700000" algn="tl">
                      <a:srgbClr val="000000">
                        <a:alpha val="43137"/>
                      </a:srgbClr>
                    </a:outerShdw>
                  </a:effectLst>
                </a:rPr>
                <a:t>P_incidente</a:t>
              </a:r>
              <a:endParaRPr lang="en-US" sz="1200" smtClean="0">
                <a:effectLst>
                  <a:outerShdw blurRad="38100" dist="38100" dir="2700000" algn="tl">
                    <a:srgbClr val="000000">
                      <a:alpha val="43137"/>
                    </a:srgbClr>
                  </a:outerShdw>
                </a:effectLst>
              </a:endParaRPr>
            </a:p>
          </p:txBody>
        </p:sp>
        <p:sp>
          <p:nvSpPr>
            <p:cNvPr id="59" name="Flèche gauche 53"/>
            <p:cNvSpPr/>
            <p:nvPr/>
          </p:nvSpPr>
          <p:spPr>
            <a:xfrm>
              <a:off x="3566" y="2828"/>
              <a:ext cx="268" cy="7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b="0">
                <a:effectLst>
                  <a:outerShdw blurRad="38100" dist="38100" dir="2700000" algn="tl">
                    <a:srgbClr val="000000">
                      <a:alpha val="43137"/>
                    </a:srgbClr>
                  </a:outerShdw>
                </a:effectLst>
              </a:endParaRPr>
            </a:p>
          </p:txBody>
        </p:sp>
        <p:sp>
          <p:nvSpPr>
            <p:cNvPr id="60" name="ZoneTexte 54"/>
            <p:cNvSpPr txBox="1">
              <a:spLocks noChangeArrowheads="1"/>
            </p:cNvSpPr>
            <p:nvPr/>
          </p:nvSpPr>
          <p:spPr bwMode="auto">
            <a:xfrm>
              <a:off x="3850" y="2759"/>
              <a:ext cx="6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algn="l" eaLnBrk="1" hangingPunct="1">
                <a:defRPr/>
              </a:pPr>
              <a:r>
                <a:rPr lang="fr-FR" sz="1200" smtClean="0">
                  <a:effectLst>
                    <a:outerShdw blurRad="38100" dist="38100" dir="2700000" algn="tl">
                      <a:srgbClr val="000000">
                        <a:alpha val="43137"/>
                      </a:srgbClr>
                    </a:outerShdw>
                  </a:effectLst>
                </a:rPr>
                <a:t>P_réfléchie</a:t>
              </a:r>
              <a:endParaRPr lang="en-US" sz="1200" smtClean="0">
                <a:effectLst>
                  <a:outerShdw blurRad="38100" dist="38100" dir="2700000" algn="tl">
                    <a:srgbClr val="000000">
                      <a:alpha val="43137"/>
                    </a:srgbClr>
                  </a:outerShdw>
                </a:effectLst>
              </a:endParaRPr>
            </a:p>
          </p:txBody>
        </p:sp>
        <p:sp>
          <p:nvSpPr>
            <p:cNvPr id="61" name="Flèche gauche 56"/>
            <p:cNvSpPr>
              <a:spLocks noChangeArrowheads="1"/>
            </p:cNvSpPr>
            <p:nvPr/>
          </p:nvSpPr>
          <p:spPr bwMode="auto">
            <a:xfrm>
              <a:off x="3563" y="3190"/>
              <a:ext cx="269" cy="72"/>
            </a:xfrm>
            <a:prstGeom prst="leftArrow">
              <a:avLst>
                <a:gd name="adj1" fmla="val 50000"/>
                <a:gd name="adj2" fmla="val 60781"/>
              </a:avLst>
            </a:prstGeom>
            <a:solidFill>
              <a:srgbClr val="FFFF00"/>
            </a:solidFill>
            <a:ln w="25400" algn="ctr">
              <a:solidFill>
                <a:srgbClr val="89A4A7"/>
              </a:solidFill>
              <a:miter lim="800000"/>
              <a:headEnd/>
              <a:tailEnd/>
            </a:ln>
          </p:spPr>
          <p:txBody>
            <a:bodyPr anchor="ctr"/>
            <a:lstStyle/>
            <a:p>
              <a:pPr>
                <a:defRPr/>
              </a:pPr>
              <a:endParaRPr lang="en-US" b="0">
                <a:solidFill>
                  <a:schemeClr val="lt1"/>
                </a:solidFill>
                <a:effectLst>
                  <a:outerShdw blurRad="38100" dist="38100" dir="2700000" algn="tl">
                    <a:srgbClr val="000000">
                      <a:alpha val="43137"/>
                    </a:srgbClr>
                  </a:outerShdw>
                </a:effectLst>
                <a:latin typeface="+mn-lt"/>
              </a:endParaRPr>
            </a:p>
          </p:txBody>
        </p:sp>
        <p:sp>
          <p:nvSpPr>
            <p:cNvPr id="62" name="ZoneTexte 57"/>
            <p:cNvSpPr txBox="1">
              <a:spLocks noChangeArrowheads="1"/>
            </p:cNvSpPr>
            <p:nvPr/>
          </p:nvSpPr>
          <p:spPr bwMode="auto">
            <a:xfrm>
              <a:off x="3833" y="3117"/>
              <a:ext cx="63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algn="l" eaLnBrk="1" hangingPunct="1">
                <a:defRPr/>
              </a:pPr>
              <a:r>
                <a:rPr lang="fr-FR" sz="1200" smtClean="0">
                  <a:effectLst>
                    <a:outerShdw blurRad="38100" dist="38100" dir="2700000" algn="tl">
                      <a:srgbClr val="000000">
                        <a:alpha val="43137"/>
                      </a:srgbClr>
                    </a:outerShdw>
                  </a:effectLst>
                </a:rPr>
                <a:t>P_incidente</a:t>
              </a:r>
              <a:endParaRPr lang="en-US" sz="1200" smtClean="0">
                <a:effectLst>
                  <a:outerShdw blurRad="38100" dist="38100" dir="2700000" algn="tl">
                    <a:srgbClr val="000000">
                      <a:alpha val="43137"/>
                    </a:srgbClr>
                  </a:outerShdw>
                </a:effectLst>
              </a:endParaRPr>
            </a:p>
          </p:txBody>
        </p:sp>
        <p:sp>
          <p:nvSpPr>
            <p:cNvPr id="63" name="Flèche gauche 62"/>
            <p:cNvSpPr/>
            <p:nvPr/>
          </p:nvSpPr>
          <p:spPr>
            <a:xfrm>
              <a:off x="3563" y="3356"/>
              <a:ext cx="269" cy="7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b="0">
                <a:effectLst>
                  <a:outerShdw blurRad="38100" dist="38100" dir="2700000" algn="tl">
                    <a:srgbClr val="000000">
                      <a:alpha val="43137"/>
                    </a:srgbClr>
                  </a:outerShdw>
                </a:effectLst>
              </a:endParaRPr>
            </a:p>
          </p:txBody>
        </p:sp>
        <p:sp>
          <p:nvSpPr>
            <p:cNvPr id="64" name="ZoneTexte 60"/>
            <p:cNvSpPr txBox="1">
              <a:spLocks noChangeArrowheads="1"/>
            </p:cNvSpPr>
            <p:nvPr/>
          </p:nvSpPr>
          <p:spPr bwMode="auto">
            <a:xfrm>
              <a:off x="3833" y="3284"/>
              <a:ext cx="63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algn="l" eaLnBrk="1" hangingPunct="1">
                <a:defRPr/>
              </a:pPr>
              <a:r>
                <a:rPr lang="fr-FR" sz="1200" smtClean="0">
                  <a:effectLst>
                    <a:outerShdw blurRad="38100" dist="38100" dir="2700000" algn="tl">
                      <a:srgbClr val="000000">
                        <a:alpha val="43137"/>
                      </a:srgbClr>
                    </a:outerShdw>
                  </a:effectLst>
                </a:rPr>
                <a:t>P_réfléchie</a:t>
              </a:r>
              <a:endParaRPr lang="en-US" sz="1200" smtClean="0">
                <a:effectLst>
                  <a:outerShdw blurRad="38100" dist="38100" dir="2700000" algn="tl">
                    <a:srgbClr val="000000">
                      <a:alpha val="43137"/>
                    </a:srgbClr>
                  </a:outerShdw>
                </a:effectLst>
              </a:endParaRPr>
            </a:p>
          </p:txBody>
        </p:sp>
        <p:sp>
          <p:nvSpPr>
            <p:cNvPr id="65" name="Rectangle 62"/>
            <p:cNvSpPr/>
            <p:nvPr/>
          </p:nvSpPr>
          <p:spPr>
            <a:xfrm>
              <a:off x="1201" y="2816"/>
              <a:ext cx="1377" cy="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0" dirty="0">
                  <a:solidFill>
                    <a:schemeClr val="tx1"/>
                  </a:solidFill>
                  <a:effectLst>
                    <a:outerShdw blurRad="38100" dist="38100" dir="2700000" algn="tl">
                      <a:srgbClr val="000000">
                        <a:alpha val="43137"/>
                      </a:srgbClr>
                    </a:outerShdw>
                  </a:effectLst>
                </a:rPr>
                <a:t>µC</a:t>
              </a:r>
            </a:p>
          </p:txBody>
        </p:sp>
        <p:cxnSp>
          <p:nvCxnSpPr>
            <p:cNvPr id="66" name="Connecteur droit 65"/>
            <p:cNvCxnSpPr/>
            <p:nvPr/>
          </p:nvCxnSpPr>
          <p:spPr>
            <a:xfrm flipH="1">
              <a:off x="3440" y="2699"/>
              <a:ext cx="123"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Connecteur droit 66"/>
            <p:cNvCxnSpPr/>
            <p:nvPr/>
          </p:nvCxnSpPr>
          <p:spPr>
            <a:xfrm flipH="1">
              <a:off x="3445" y="2861"/>
              <a:ext cx="123"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1667" y="2522"/>
              <a:ext cx="966" cy="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b="0" dirty="0">
                  <a:solidFill>
                    <a:schemeClr val="bg2"/>
                  </a:solidFill>
                  <a:effectLst>
                    <a:outerShdw blurRad="38100" dist="38100" dir="2700000" algn="tl">
                      <a:srgbClr val="000000">
                        <a:alpha val="43137"/>
                      </a:srgbClr>
                    </a:outerShdw>
                  </a:effectLst>
                </a:rPr>
                <a:t>Multiplexeur</a:t>
              </a:r>
              <a:endParaRPr lang="en-US" b="0" dirty="0">
                <a:solidFill>
                  <a:schemeClr val="bg2"/>
                </a:solidFill>
                <a:effectLst>
                  <a:outerShdw blurRad="38100" dist="38100" dir="2700000" algn="tl">
                    <a:srgbClr val="000000">
                      <a:alpha val="43137"/>
                    </a:srgbClr>
                  </a:outerShdw>
                </a:effectLst>
              </a:endParaRPr>
            </a:p>
          </p:txBody>
        </p:sp>
        <p:sp>
          <p:nvSpPr>
            <p:cNvPr id="69" name="Rectangle 68"/>
            <p:cNvSpPr/>
            <p:nvPr/>
          </p:nvSpPr>
          <p:spPr>
            <a:xfrm>
              <a:off x="1664" y="3393"/>
              <a:ext cx="966" cy="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b="0" dirty="0">
                  <a:solidFill>
                    <a:schemeClr val="bg2"/>
                  </a:solidFill>
                  <a:effectLst>
                    <a:outerShdw blurRad="38100" dist="38100" dir="2700000" algn="tl">
                      <a:srgbClr val="000000">
                        <a:alpha val="43137"/>
                      </a:srgbClr>
                    </a:outerShdw>
                  </a:effectLst>
                </a:rPr>
                <a:t>Multiplexeur</a:t>
              </a:r>
              <a:endParaRPr lang="en-US" b="0" dirty="0">
                <a:solidFill>
                  <a:schemeClr val="bg2"/>
                </a:solidFill>
                <a:effectLst>
                  <a:outerShdw blurRad="38100" dist="38100" dir="2700000" algn="tl">
                    <a:srgbClr val="000000">
                      <a:alpha val="43137"/>
                    </a:srgbClr>
                  </a:outerShdw>
                </a:effectLst>
              </a:endParaRPr>
            </a:p>
          </p:txBody>
        </p:sp>
        <p:grpSp>
          <p:nvGrpSpPr>
            <p:cNvPr id="70" name="Groupe 80"/>
            <p:cNvGrpSpPr>
              <a:grpSpLocks/>
            </p:cNvGrpSpPr>
            <p:nvPr/>
          </p:nvGrpSpPr>
          <p:grpSpPr bwMode="auto">
            <a:xfrm>
              <a:off x="3320" y="2640"/>
              <a:ext cx="120" cy="115"/>
              <a:chOff x="6732239" y="991476"/>
              <a:chExt cx="237531" cy="277284"/>
            </a:xfrm>
          </p:grpSpPr>
          <p:sp>
            <p:nvSpPr>
              <p:cNvPr id="145" name="Triangle isocèle 144"/>
              <p:cNvSpPr>
                <a:spLocks noChangeArrowheads="1"/>
              </p:cNvSpPr>
              <p:nvPr/>
            </p:nvSpPr>
            <p:spPr bwMode="auto">
              <a:xfrm rot="-5400000">
                <a:off x="6712361" y="1011352"/>
                <a:ext cx="277284" cy="237531"/>
              </a:xfrm>
              <a:prstGeom prst="triangle">
                <a:avLst>
                  <a:gd name="adj" fmla="val 50000"/>
                </a:avLst>
              </a:prstGeom>
              <a:solidFill>
                <a:schemeClr val="accent1"/>
              </a:solidFill>
              <a:ln w="25400" algn="ctr">
                <a:solidFill>
                  <a:srgbClr val="89A4A7"/>
                </a:solidFill>
                <a:miter lim="800000"/>
                <a:headEnd/>
                <a:tailEnd/>
              </a:ln>
            </p:spPr>
            <p:txBody>
              <a:bodyPr rot="10800000" anchor="ctr"/>
              <a:lstStyle/>
              <a:p>
                <a:pPr>
                  <a:defRPr/>
                </a:pPr>
                <a:endParaRPr lang="en-US" b="0">
                  <a:solidFill>
                    <a:schemeClr val="lt1"/>
                  </a:solidFill>
                  <a:effectLst>
                    <a:outerShdw blurRad="38100" dist="38100" dir="2700000" algn="tl">
                      <a:srgbClr val="000000">
                        <a:alpha val="43137"/>
                      </a:srgbClr>
                    </a:outerShdw>
                  </a:effectLst>
                  <a:latin typeface="+mn-lt"/>
                </a:endParaRPr>
              </a:p>
            </p:txBody>
          </p:sp>
          <p:cxnSp>
            <p:nvCxnSpPr>
              <p:cNvPr id="146" name="Connecteur droit 145"/>
              <p:cNvCxnSpPr/>
              <p:nvPr/>
            </p:nvCxnSpPr>
            <p:spPr>
              <a:xfrm>
                <a:off x="6732238" y="991474"/>
                <a:ext cx="0" cy="277284"/>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1" name="Groupe 81"/>
            <p:cNvGrpSpPr>
              <a:grpSpLocks/>
            </p:cNvGrpSpPr>
            <p:nvPr/>
          </p:nvGrpSpPr>
          <p:grpSpPr bwMode="auto">
            <a:xfrm>
              <a:off x="3320" y="2797"/>
              <a:ext cx="120" cy="115"/>
              <a:chOff x="6732239" y="991476"/>
              <a:chExt cx="237531" cy="277284"/>
            </a:xfrm>
          </p:grpSpPr>
          <p:sp>
            <p:nvSpPr>
              <p:cNvPr id="143" name="Triangle isocèle 142"/>
              <p:cNvSpPr>
                <a:spLocks noChangeArrowheads="1"/>
              </p:cNvSpPr>
              <p:nvPr/>
            </p:nvSpPr>
            <p:spPr bwMode="auto">
              <a:xfrm rot="-5400000">
                <a:off x="6712362" y="1011352"/>
                <a:ext cx="277282" cy="237531"/>
              </a:xfrm>
              <a:prstGeom prst="triangle">
                <a:avLst>
                  <a:gd name="adj" fmla="val 50000"/>
                </a:avLst>
              </a:prstGeom>
              <a:solidFill>
                <a:schemeClr val="accent1"/>
              </a:solidFill>
              <a:ln w="25400" algn="ctr">
                <a:solidFill>
                  <a:srgbClr val="89A4A7"/>
                </a:solidFill>
                <a:miter lim="800000"/>
                <a:headEnd/>
                <a:tailEnd/>
              </a:ln>
            </p:spPr>
            <p:txBody>
              <a:bodyPr rot="10800000" anchor="ctr"/>
              <a:lstStyle/>
              <a:p>
                <a:pPr>
                  <a:defRPr/>
                </a:pPr>
                <a:endParaRPr lang="en-US" b="0">
                  <a:solidFill>
                    <a:schemeClr val="lt1"/>
                  </a:solidFill>
                  <a:effectLst>
                    <a:outerShdw blurRad="38100" dist="38100" dir="2700000" algn="tl">
                      <a:srgbClr val="000000">
                        <a:alpha val="43137"/>
                      </a:srgbClr>
                    </a:outerShdw>
                  </a:effectLst>
                  <a:latin typeface="+mn-lt"/>
                </a:endParaRPr>
              </a:p>
            </p:txBody>
          </p:sp>
          <p:cxnSp>
            <p:nvCxnSpPr>
              <p:cNvPr id="144" name="Connecteur droit 143"/>
              <p:cNvCxnSpPr/>
              <p:nvPr/>
            </p:nvCxnSpPr>
            <p:spPr>
              <a:xfrm>
                <a:off x="6732238" y="991476"/>
                <a:ext cx="0" cy="277282"/>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72" name="Connecteur droit 71"/>
            <p:cNvCxnSpPr/>
            <p:nvPr/>
          </p:nvCxnSpPr>
          <p:spPr>
            <a:xfrm flipH="1">
              <a:off x="3440" y="3230"/>
              <a:ext cx="123"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Connecteur droit 72"/>
            <p:cNvCxnSpPr/>
            <p:nvPr/>
          </p:nvCxnSpPr>
          <p:spPr>
            <a:xfrm flipH="1">
              <a:off x="3445" y="3391"/>
              <a:ext cx="123"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74" name="Groupe 92"/>
            <p:cNvGrpSpPr>
              <a:grpSpLocks/>
            </p:cNvGrpSpPr>
            <p:nvPr/>
          </p:nvGrpSpPr>
          <p:grpSpPr bwMode="auto">
            <a:xfrm>
              <a:off x="3320" y="3170"/>
              <a:ext cx="120" cy="115"/>
              <a:chOff x="6732239" y="991476"/>
              <a:chExt cx="237531" cy="277284"/>
            </a:xfrm>
          </p:grpSpPr>
          <p:sp>
            <p:nvSpPr>
              <p:cNvPr id="141" name="Triangle isocèle 140"/>
              <p:cNvSpPr>
                <a:spLocks noChangeArrowheads="1"/>
              </p:cNvSpPr>
              <p:nvPr/>
            </p:nvSpPr>
            <p:spPr bwMode="auto">
              <a:xfrm rot="-5400000">
                <a:off x="6712361" y="1011352"/>
                <a:ext cx="277284" cy="237531"/>
              </a:xfrm>
              <a:prstGeom prst="triangle">
                <a:avLst>
                  <a:gd name="adj" fmla="val 50000"/>
                </a:avLst>
              </a:prstGeom>
              <a:solidFill>
                <a:schemeClr val="accent1"/>
              </a:solidFill>
              <a:ln w="25400" algn="ctr">
                <a:solidFill>
                  <a:srgbClr val="89A4A7"/>
                </a:solidFill>
                <a:miter lim="800000"/>
                <a:headEnd/>
                <a:tailEnd/>
              </a:ln>
            </p:spPr>
            <p:txBody>
              <a:bodyPr rot="10800000" anchor="ctr"/>
              <a:lstStyle/>
              <a:p>
                <a:pPr>
                  <a:defRPr/>
                </a:pPr>
                <a:endParaRPr lang="en-US" b="0">
                  <a:solidFill>
                    <a:schemeClr val="lt1"/>
                  </a:solidFill>
                  <a:effectLst>
                    <a:outerShdw blurRad="38100" dist="38100" dir="2700000" algn="tl">
                      <a:srgbClr val="000000">
                        <a:alpha val="43137"/>
                      </a:srgbClr>
                    </a:outerShdw>
                  </a:effectLst>
                  <a:latin typeface="+mn-lt"/>
                </a:endParaRPr>
              </a:p>
            </p:txBody>
          </p:sp>
          <p:cxnSp>
            <p:nvCxnSpPr>
              <p:cNvPr id="142" name="Connecteur droit 141"/>
              <p:cNvCxnSpPr/>
              <p:nvPr/>
            </p:nvCxnSpPr>
            <p:spPr>
              <a:xfrm>
                <a:off x="6732238" y="991474"/>
                <a:ext cx="0" cy="277284"/>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5" name="Groupe 95"/>
            <p:cNvGrpSpPr>
              <a:grpSpLocks/>
            </p:cNvGrpSpPr>
            <p:nvPr/>
          </p:nvGrpSpPr>
          <p:grpSpPr bwMode="auto">
            <a:xfrm>
              <a:off x="3320" y="3327"/>
              <a:ext cx="120" cy="114"/>
              <a:chOff x="6732239" y="991476"/>
              <a:chExt cx="237531" cy="277284"/>
            </a:xfrm>
          </p:grpSpPr>
          <p:sp>
            <p:nvSpPr>
              <p:cNvPr id="139" name="Triangle isocèle 138"/>
              <p:cNvSpPr>
                <a:spLocks noChangeArrowheads="1"/>
              </p:cNvSpPr>
              <p:nvPr/>
            </p:nvSpPr>
            <p:spPr bwMode="auto">
              <a:xfrm rot="-5400000">
                <a:off x="6712361" y="1011353"/>
                <a:ext cx="277284" cy="237531"/>
              </a:xfrm>
              <a:prstGeom prst="triangle">
                <a:avLst>
                  <a:gd name="adj" fmla="val 50000"/>
                </a:avLst>
              </a:prstGeom>
              <a:solidFill>
                <a:schemeClr val="accent1"/>
              </a:solidFill>
              <a:ln w="25400" algn="ctr">
                <a:solidFill>
                  <a:srgbClr val="89A4A7"/>
                </a:solidFill>
                <a:miter lim="800000"/>
                <a:headEnd/>
                <a:tailEnd/>
              </a:ln>
            </p:spPr>
            <p:txBody>
              <a:bodyPr rot="10800000" anchor="ctr"/>
              <a:lstStyle/>
              <a:p>
                <a:pPr>
                  <a:defRPr/>
                </a:pPr>
                <a:endParaRPr lang="en-US" b="0">
                  <a:solidFill>
                    <a:schemeClr val="lt1"/>
                  </a:solidFill>
                  <a:effectLst>
                    <a:outerShdw blurRad="38100" dist="38100" dir="2700000" algn="tl">
                      <a:srgbClr val="000000">
                        <a:alpha val="43137"/>
                      </a:srgbClr>
                    </a:outerShdw>
                  </a:effectLst>
                  <a:latin typeface="+mn-lt"/>
                </a:endParaRPr>
              </a:p>
            </p:txBody>
          </p:sp>
          <p:cxnSp>
            <p:nvCxnSpPr>
              <p:cNvPr id="140" name="Connecteur droit 139"/>
              <p:cNvCxnSpPr/>
              <p:nvPr/>
            </p:nvCxnSpPr>
            <p:spPr>
              <a:xfrm>
                <a:off x="6732238" y="991476"/>
                <a:ext cx="0" cy="277284"/>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6" name="Rectangle 75"/>
            <p:cNvSpPr/>
            <p:nvPr/>
          </p:nvSpPr>
          <p:spPr>
            <a:xfrm>
              <a:off x="2933" y="2584"/>
              <a:ext cx="253" cy="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defRPr/>
              </a:pPr>
              <a:r>
                <a:rPr lang="fr-FR" sz="1600" b="0" dirty="0">
                  <a:solidFill>
                    <a:schemeClr val="bg2"/>
                  </a:solidFill>
                  <a:effectLst>
                    <a:outerShdw blurRad="38100" dist="38100" dir="2700000" algn="tl">
                      <a:srgbClr val="000000">
                        <a:alpha val="43137"/>
                      </a:srgbClr>
                    </a:outerShdw>
                  </a:effectLst>
                </a:rPr>
                <a:t>Comparateurs</a:t>
              </a:r>
              <a:endParaRPr lang="en-US" sz="1600" b="0" dirty="0">
                <a:solidFill>
                  <a:schemeClr val="bg2"/>
                </a:solidFill>
                <a:effectLst>
                  <a:outerShdw blurRad="38100" dist="38100" dir="2700000" algn="tl">
                    <a:srgbClr val="000000">
                      <a:alpha val="43137"/>
                    </a:srgbClr>
                  </a:outerShdw>
                </a:effectLst>
              </a:endParaRPr>
            </a:p>
          </p:txBody>
        </p:sp>
        <p:cxnSp>
          <p:nvCxnSpPr>
            <p:cNvPr id="77" name="Connecteur droit 76"/>
            <p:cNvCxnSpPr/>
            <p:nvPr/>
          </p:nvCxnSpPr>
          <p:spPr>
            <a:xfrm>
              <a:off x="2578" y="2881"/>
              <a:ext cx="355" cy="0"/>
            </a:xfrm>
            <a:prstGeom prst="line">
              <a:avLst/>
            </a:prstGeom>
            <a:ln w="28575">
              <a:solidFill>
                <a:srgbClr val="FFC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Connecteur droit 77"/>
            <p:cNvCxnSpPr/>
            <p:nvPr/>
          </p:nvCxnSpPr>
          <p:spPr>
            <a:xfrm>
              <a:off x="2578" y="2984"/>
              <a:ext cx="355" cy="0"/>
            </a:xfrm>
            <a:prstGeom prst="line">
              <a:avLst/>
            </a:prstGeom>
            <a:ln w="28575">
              <a:solidFill>
                <a:srgbClr val="FFC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Connecteur droit 78"/>
            <p:cNvCxnSpPr/>
            <p:nvPr/>
          </p:nvCxnSpPr>
          <p:spPr>
            <a:xfrm>
              <a:off x="2578" y="3095"/>
              <a:ext cx="355" cy="0"/>
            </a:xfrm>
            <a:prstGeom prst="line">
              <a:avLst/>
            </a:prstGeom>
            <a:ln w="28575">
              <a:solidFill>
                <a:srgbClr val="FFC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Connecteur droit 79"/>
            <p:cNvCxnSpPr/>
            <p:nvPr/>
          </p:nvCxnSpPr>
          <p:spPr>
            <a:xfrm>
              <a:off x="2578" y="3209"/>
              <a:ext cx="355" cy="0"/>
            </a:xfrm>
            <a:prstGeom prst="line">
              <a:avLst/>
            </a:prstGeom>
            <a:ln w="28575">
              <a:solidFill>
                <a:srgbClr val="FFC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Connecteur droit 80"/>
            <p:cNvCxnSpPr/>
            <p:nvPr/>
          </p:nvCxnSpPr>
          <p:spPr>
            <a:xfrm flipH="1">
              <a:off x="3186" y="2699"/>
              <a:ext cx="124"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Connecteur droit 81"/>
            <p:cNvCxnSpPr/>
            <p:nvPr/>
          </p:nvCxnSpPr>
          <p:spPr>
            <a:xfrm flipH="1">
              <a:off x="3186" y="2851"/>
              <a:ext cx="124"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Connecteur droit 82"/>
            <p:cNvCxnSpPr/>
            <p:nvPr/>
          </p:nvCxnSpPr>
          <p:spPr>
            <a:xfrm flipH="1">
              <a:off x="3189" y="3225"/>
              <a:ext cx="123"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Connecteur droit 83"/>
            <p:cNvCxnSpPr/>
            <p:nvPr/>
          </p:nvCxnSpPr>
          <p:spPr>
            <a:xfrm flipH="1">
              <a:off x="3186" y="3392"/>
              <a:ext cx="124"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Connecteur droit avec flèche 84"/>
            <p:cNvCxnSpPr/>
            <p:nvPr/>
          </p:nvCxnSpPr>
          <p:spPr>
            <a:xfrm>
              <a:off x="580" y="3028"/>
              <a:ext cx="625" cy="0"/>
            </a:xfrm>
            <a:prstGeom prst="straightConnector1">
              <a:avLst/>
            </a:prstGeom>
            <a:ln w="38100">
              <a:solidFill>
                <a:schemeClr val="accent2">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6" name="Connecteur droit 85"/>
            <p:cNvCxnSpPr/>
            <p:nvPr/>
          </p:nvCxnSpPr>
          <p:spPr>
            <a:xfrm>
              <a:off x="580" y="2505"/>
              <a:ext cx="0" cy="1064"/>
            </a:xfrm>
            <a:prstGeom prst="line">
              <a:avLst/>
            </a:prstGeom>
            <a:ln w="762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7" name="ZoneTexte 119"/>
            <p:cNvSpPr txBox="1">
              <a:spLocks noChangeArrowheads="1"/>
            </p:cNvSpPr>
            <p:nvPr/>
          </p:nvSpPr>
          <p:spPr bwMode="auto">
            <a:xfrm rot="16200000">
              <a:off x="8" y="2906"/>
              <a:ext cx="900"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algn="l" eaLnBrk="1" hangingPunct="1">
                <a:defRPr/>
              </a:pPr>
              <a:r>
                <a:rPr lang="fr-FR" sz="1800" b="0" smtClean="0">
                  <a:effectLst>
                    <a:outerShdw blurRad="38100" dist="38100" dir="2700000" algn="tl">
                      <a:srgbClr val="000000">
                        <a:alpha val="43137"/>
                      </a:srgbClr>
                    </a:outerShdw>
                  </a:effectLst>
                  <a:latin typeface="Arial" pitchFamily="34" charset="0"/>
                </a:rPr>
                <a:t>Bus RS-485</a:t>
              </a:r>
              <a:endParaRPr lang="en-US" sz="1800" b="0" smtClean="0">
                <a:effectLst>
                  <a:outerShdw blurRad="38100" dist="38100" dir="2700000" algn="tl">
                    <a:srgbClr val="000000">
                      <a:alpha val="43137"/>
                    </a:srgbClr>
                  </a:outerShdw>
                </a:effectLst>
                <a:latin typeface="Arial" pitchFamily="34" charset="0"/>
              </a:endParaRPr>
            </a:p>
          </p:txBody>
        </p:sp>
        <p:sp>
          <p:nvSpPr>
            <p:cNvPr id="88" name="ZoneTexte 121"/>
            <p:cNvSpPr txBox="1">
              <a:spLocks noChangeArrowheads="1"/>
            </p:cNvSpPr>
            <p:nvPr/>
          </p:nvSpPr>
          <p:spPr bwMode="auto">
            <a:xfrm>
              <a:off x="1981" y="2810"/>
              <a:ext cx="26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algn="l" eaLnBrk="1" hangingPunct="1">
                <a:defRPr/>
              </a:pPr>
              <a:r>
                <a:rPr lang="fr-FR" sz="1000" b="0" smtClean="0">
                  <a:effectLst>
                    <a:outerShdw blurRad="38100" dist="38100" dir="2700000" algn="tl">
                      <a:srgbClr val="000000">
                        <a:alpha val="43137"/>
                      </a:srgbClr>
                    </a:outerShdw>
                  </a:effectLst>
                  <a:latin typeface="Arial" pitchFamily="34" charset="0"/>
                </a:rPr>
                <a:t>ADC</a:t>
              </a:r>
              <a:endParaRPr lang="en-US" sz="1000" b="0" smtClean="0">
                <a:effectLst>
                  <a:outerShdw blurRad="38100" dist="38100" dir="2700000" algn="tl">
                    <a:srgbClr val="000000">
                      <a:alpha val="43137"/>
                    </a:srgbClr>
                  </a:outerShdw>
                </a:effectLst>
                <a:latin typeface="Arial" pitchFamily="34" charset="0"/>
              </a:endParaRPr>
            </a:p>
          </p:txBody>
        </p:sp>
        <p:sp>
          <p:nvSpPr>
            <p:cNvPr id="89" name="ZoneTexte 122"/>
            <p:cNvSpPr txBox="1">
              <a:spLocks noChangeArrowheads="1"/>
            </p:cNvSpPr>
            <p:nvPr/>
          </p:nvSpPr>
          <p:spPr bwMode="auto">
            <a:xfrm>
              <a:off x="1973" y="3128"/>
              <a:ext cx="26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algn="l" eaLnBrk="1" hangingPunct="1">
                <a:defRPr/>
              </a:pPr>
              <a:r>
                <a:rPr lang="fr-FR" sz="1000" b="0" smtClean="0">
                  <a:effectLst>
                    <a:outerShdw blurRad="38100" dist="38100" dir="2700000" algn="tl">
                      <a:srgbClr val="000000">
                        <a:alpha val="43137"/>
                      </a:srgbClr>
                    </a:outerShdw>
                  </a:effectLst>
                  <a:latin typeface="Arial" pitchFamily="34" charset="0"/>
                </a:rPr>
                <a:t>ADC</a:t>
              </a:r>
              <a:endParaRPr lang="en-US" sz="1000" b="0" smtClean="0">
                <a:effectLst>
                  <a:outerShdw blurRad="38100" dist="38100" dir="2700000" algn="tl">
                    <a:srgbClr val="000000">
                      <a:alpha val="43137"/>
                    </a:srgbClr>
                  </a:outerShdw>
                </a:effectLst>
                <a:latin typeface="Arial" pitchFamily="34" charset="0"/>
              </a:endParaRPr>
            </a:p>
          </p:txBody>
        </p:sp>
        <p:sp>
          <p:nvSpPr>
            <p:cNvPr id="90" name="ZoneTexte 123"/>
            <p:cNvSpPr txBox="1">
              <a:spLocks noChangeArrowheads="1"/>
            </p:cNvSpPr>
            <p:nvPr/>
          </p:nvSpPr>
          <p:spPr bwMode="auto">
            <a:xfrm>
              <a:off x="2333" y="2814"/>
              <a:ext cx="26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algn="l" eaLnBrk="1" hangingPunct="1">
                <a:defRPr/>
              </a:pPr>
              <a:r>
                <a:rPr lang="fr-FR" sz="1000" b="0" smtClean="0">
                  <a:effectLst>
                    <a:outerShdw blurRad="38100" dist="38100" dir="2700000" algn="tl">
                      <a:srgbClr val="000000">
                        <a:alpha val="43137"/>
                      </a:srgbClr>
                    </a:outerShdw>
                  </a:effectLst>
                  <a:latin typeface="Arial" pitchFamily="34" charset="0"/>
                </a:rPr>
                <a:t>ADC</a:t>
              </a:r>
              <a:endParaRPr lang="en-US" sz="1000" b="0" smtClean="0">
                <a:effectLst>
                  <a:outerShdw blurRad="38100" dist="38100" dir="2700000" algn="tl">
                    <a:srgbClr val="000000">
                      <a:alpha val="43137"/>
                    </a:srgbClr>
                  </a:outerShdw>
                </a:effectLst>
                <a:latin typeface="Arial" pitchFamily="34" charset="0"/>
              </a:endParaRPr>
            </a:p>
          </p:txBody>
        </p:sp>
        <p:sp>
          <p:nvSpPr>
            <p:cNvPr id="91" name="ZoneTexte 124"/>
            <p:cNvSpPr txBox="1">
              <a:spLocks noChangeArrowheads="1"/>
            </p:cNvSpPr>
            <p:nvPr/>
          </p:nvSpPr>
          <p:spPr bwMode="auto">
            <a:xfrm>
              <a:off x="2332" y="2909"/>
              <a:ext cx="28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algn="l" eaLnBrk="1" hangingPunct="1">
                <a:defRPr/>
              </a:pPr>
              <a:r>
                <a:rPr lang="fr-FR" sz="1000" b="0" smtClean="0">
                  <a:effectLst>
                    <a:outerShdw blurRad="38100" dist="38100" dir="2700000" algn="tl">
                      <a:srgbClr val="000000">
                        <a:alpha val="43137"/>
                      </a:srgbClr>
                    </a:outerShdw>
                  </a:effectLst>
                  <a:latin typeface="Arial" pitchFamily="34" charset="0"/>
                </a:rPr>
                <a:t>ADC</a:t>
              </a:r>
              <a:endParaRPr lang="en-US" sz="1000" b="0" smtClean="0">
                <a:effectLst>
                  <a:outerShdw blurRad="38100" dist="38100" dir="2700000" algn="tl">
                    <a:srgbClr val="000000">
                      <a:alpha val="43137"/>
                    </a:srgbClr>
                  </a:outerShdw>
                </a:effectLst>
                <a:latin typeface="Arial" pitchFamily="34" charset="0"/>
              </a:endParaRPr>
            </a:p>
          </p:txBody>
        </p:sp>
        <p:sp>
          <p:nvSpPr>
            <p:cNvPr id="92" name="ZoneTexte 125"/>
            <p:cNvSpPr txBox="1">
              <a:spLocks noChangeArrowheads="1"/>
            </p:cNvSpPr>
            <p:nvPr/>
          </p:nvSpPr>
          <p:spPr bwMode="auto">
            <a:xfrm>
              <a:off x="2326" y="3020"/>
              <a:ext cx="26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algn="l" eaLnBrk="1" hangingPunct="1">
                <a:defRPr/>
              </a:pPr>
              <a:r>
                <a:rPr lang="fr-FR" sz="1000" b="0" smtClean="0">
                  <a:effectLst>
                    <a:outerShdw blurRad="38100" dist="38100" dir="2700000" algn="tl">
                      <a:srgbClr val="000000">
                        <a:alpha val="43137"/>
                      </a:srgbClr>
                    </a:outerShdw>
                  </a:effectLst>
                  <a:latin typeface="Arial" pitchFamily="34" charset="0"/>
                </a:rPr>
                <a:t>ADC</a:t>
              </a:r>
              <a:endParaRPr lang="en-US" sz="1000" b="0" smtClean="0">
                <a:effectLst>
                  <a:outerShdw blurRad="38100" dist="38100" dir="2700000" algn="tl">
                    <a:srgbClr val="000000">
                      <a:alpha val="43137"/>
                    </a:srgbClr>
                  </a:outerShdw>
                </a:effectLst>
                <a:latin typeface="Arial" pitchFamily="34" charset="0"/>
              </a:endParaRPr>
            </a:p>
          </p:txBody>
        </p:sp>
        <p:sp>
          <p:nvSpPr>
            <p:cNvPr id="93" name="ZoneTexte 126"/>
            <p:cNvSpPr txBox="1">
              <a:spLocks noChangeArrowheads="1"/>
            </p:cNvSpPr>
            <p:nvPr/>
          </p:nvSpPr>
          <p:spPr bwMode="auto">
            <a:xfrm>
              <a:off x="2327" y="3127"/>
              <a:ext cx="26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algn="l" eaLnBrk="1" hangingPunct="1">
                <a:defRPr/>
              </a:pPr>
              <a:r>
                <a:rPr lang="fr-FR" sz="1000" b="0" smtClean="0">
                  <a:effectLst>
                    <a:outerShdw blurRad="38100" dist="38100" dir="2700000" algn="tl">
                      <a:srgbClr val="000000">
                        <a:alpha val="43137"/>
                      </a:srgbClr>
                    </a:outerShdw>
                  </a:effectLst>
                  <a:latin typeface="Arial" pitchFamily="34" charset="0"/>
                </a:rPr>
                <a:t>ADC</a:t>
              </a:r>
              <a:endParaRPr lang="en-US" sz="1000" b="0" smtClean="0">
                <a:effectLst>
                  <a:outerShdw blurRad="38100" dist="38100" dir="2700000" algn="tl">
                    <a:srgbClr val="000000">
                      <a:alpha val="43137"/>
                    </a:srgbClr>
                  </a:outerShdw>
                </a:effectLst>
                <a:latin typeface="Arial" pitchFamily="34" charset="0"/>
              </a:endParaRPr>
            </a:p>
          </p:txBody>
        </p:sp>
        <p:sp>
          <p:nvSpPr>
            <p:cNvPr id="94" name="Flèche vers le bas 93"/>
            <p:cNvSpPr>
              <a:spLocks noChangeArrowheads="1"/>
            </p:cNvSpPr>
            <p:nvPr/>
          </p:nvSpPr>
          <p:spPr bwMode="auto">
            <a:xfrm rot="10800000">
              <a:off x="808" y="3558"/>
              <a:ext cx="72" cy="209"/>
            </a:xfrm>
            <a:prstGeom prst="downArrow">
              <a:avLst>
                <a:gd name="adj1" fmla="val 50000"/>
                <a:gd name="adj2" fmla="val 41082"/>
              </a:avLst>
            </a:prstGeom>
            <a:solidFill>
              <a:srgbClr val="00B0F0"/>
            </a:solidFill>
            <a:ln w="25400" algn="ctr">
              <a:solidFill>
                <a:srgbClr val="23236F"/>
              </a:solidFill>
              <a:miter lim="800000"/>
              <a:headEnd/>
              <a:tailEnd/>
            </a:ln>
          </p:spPr>
          <p:txBody>
            <a:bodyPr rot="10800000" anchor="ctr"/>
            <a:lstStyle/>
            <a:p>
              <a:pPr>
                <a:defRPr/>
              </a:pPr>
              <a:endParaRPr lang="en-US" b="0">
                <a:solidFill>
                  <a:schemeClr val="lt1"/>
                </a:solidFill>
                <a:effectLst>
                  <a:outerShdw blurRad="38100" dist="38100" dir="2700000" algn="tl">
                    <a:srgbClr val="000000">
                      <a:alpha val="43137"/>
                    </a:srgbClr>
                  </a:outerShdw>
                </a:effectLst>
                <a:latin typeface="+mn-lt"/>
              </a:endParaRPr>
            </a:p>
          </p:txBody>
        </p:sp>
        <p:sp>
          <p:nvSpPr>
            <p:cNvPr id="95" name="Flèche vers le bas 94"/>
            <p:cNvSpPr>
              <a:spLocks noChangeArrowheads="1"/>
            </p:cNvSpPr>
            <p:nvPr/>
          </p:nvSpPr>
          <p:spPr bwMode="auto">
            <a:xfrm rot="10800000">
              <a:off x="940" y="3557"/>
              <a:ext cx="72" cy="209"/>
            </a:xfrm>
            <a:prstGeom prst="downArrow">
              <a:avLst>
                <a:gd name="adj1" fmla="val 50000"/>
                <a:gd name="adj2" fmla="val 41539"/>
              </a:avLst>
            </a:prstGeom>
            <a:solidFill>
              <a:srgbClr val="00B0F0"/>
            </a:solidFill>
            <a:ln w="25400" algn="ctr">
              <a:solidFill>
                <a:srgbClr val="23236F"/>
              </a:solidFill>
              <a:miter lim="800000"/>
              <a:headEnd/>
              <a:tailEnd/>
            </a:ln>
          </p:spPr>
          <p:txBody>
            <a:bodyPr rot="10800000" anchor="ctr"/>
            <a:lstStyle/>
            <a:p>
              <a:pPr>
                <a:defRPr/>
              </a:pPr>
              <a:endParaRPr lang="en-US" b="0">
                <a:solidFill>
                  <a:schemeClr val="lt1"/>
                </a:solidFill>
                <a:effectLst>
                  <a:outerShdw blurRad="38100" dist="38100" dir="2700000" algn="tl">
                    <a:srgbClr val="000000">
                      <a:alpha val="43137"/>
                    </a:srgbClr>
                  </a:outerShdw>
                </a:effectLst>
                <a:latin typeface="+mn-lt"/>
              </a:endParaRPr>
            </a:p>
          </p:txBody>
        </p:sp>
        <p:sp>
          <p:nvSpPr>
            <p:cNvPr id="96" name="ZoneTexte 129"/>
            <p:cNvSpPr txBox="1">
              <a:spLocks noChangeArrowheads="1"/>
            </p:cNvSpPr>
            <p:nvPr/>
          </p:nvSpPr>
          <p:spPr bwMode="auto">
            <a:xfrm rot="18770296">
              <a:off x="414" y="3902"/>
              <a:ext cx="525"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algn="r" eaLnBrk="1" hangingPunct="1">
                <a:defRPr/>
              </a:pPr>
              <a:r>
                <a:rPr lang="fr-FR" sz="1000" smtClean="0">
                  <a:effectLst>
                    <a:outerShdw blurRad="38100" dist="38100" dir="2700000" algn="tl">
                      <a:srgbClr val="000000">
                        <a:alpha val="43137"/>
                      </a:srgbClr>
                    </a:outerShdw>
                  </a:effectLst>
                </a:rPr>
                <a:t>Débit eau</a:t>
              </a:r>
              <a:endParaRPr lang="en-US" sz="1000" smtClean="0">
                <a:effectLst>
                  <a:outerShdw blurRad="38100" dist="38100" dir="2700000" algn="tl">
                    <a:srgbClr val="000000">
                      <a:alpha val="43137"/>
                    </a:srgbClr>
                  </a:outerShdw>
                </a:effectLst>
              </a:endParaRPr>
            </a:p>
          </p:txBody>
        </p:sp>
        <p:sp>
          <p:nvSpPr>
            <p:cNvPr id="97" name="ZoneTexte 130"/>
            <p:cNvSpPr txBox="1">
              <a:spLocks noChangeArrowheads="1"/>
            </p:cNvSpPr>
            <p:nvPr/>
          </p:nvSpPr>
          <p:spPr bwMode="auto">
            <a:xfrm rot="18804308">
              <a:off x="468" y="3942"/>
              <a:ext cx="646"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algn="r" eaLnBrk="1" hangingPunct="1">
                <a:defRPr/>
              </a:pPr>
              <a:r>
                <a:rPr lang="fr-FR" sz="1000" smtClean="0">
                  <a:effectLst>
                    <a:outerShdw blurRad="38100" dist="38100" dir="2700000" algn="tl">
                      <a:srgbClr val="000000">
                        <a:alpha val="43137"/>
                      </a:srgbClr>
                    </a:outerShdw>
                  </a:effectLst>
                </a:rPr>
                <a:t>Thermo-switch</a:t>
              </a:r>
              <a:endParaRPr lang="en-US" sz="1000" smtClean="0">
                <a:effectLst>
                  <a:outerShdw blurRad="38100" dist="38100" dir="2700000" algn="tl">
                    <a:srgbClr val="000000">
                      <a:alpha val="43137"/>
                    </a:srgbClr>
                  </a:outerShdw>
                </a:effectLst>
              </a:endParaRPr>
            </a:p>
          </p:txBody>
        </p:sp>
        <p:cxnSp>
          <p:nvCxnSpPr>
            <p:cNvPr id="98" name="Connecteur droit 97"/>
            <p:cNvCxnSpPr/>
            <p:nvPr/>
          </p:nvCxnSpPr>
          <p:spPr>
            <a:xfrm>
              <a:off x="844" y="3127"/>
              <a:ext cx="0" cy="439"/>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Connecteur droit 98"/>
            <p:cNvCxnSpPr/>
            <p:nvPr/>
          </p:nvCxnSpPr>
          <p:spPr>
            <a:xfrm>
              <a:off x="972" y="3200"/>
              <a:ext cx="0" cy="345"/>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Connecteur droit 99"/>
            <p:cNvCxnSpPr/>
            <p:nvPr/>
          </p:nvCxnSpPr>
          <p:spPr>
            <a:xfrm flipH="1">
              <a:off x="966" y="3199"/>
              <a:ext cx="239" cy="0"/>
            </a:xfrm>
            <a:prstGeom prst="line">
              <a:avLst/>
            </a:prstGeom>
            <a:ln w="28575">
              <a:solidFill>
                <a:schemeClr val="accent5">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Connecteur droit 100"/>
            <p:cNvCxnSpPr/>
            <p:nvPr/>
          </p:nvCxnSpPr>
          <p:spPr>
            <a:xfrm flipH="1">
              <a:off x="844" y="3133"/>
              <a:ext cx="357" cy="0"/>
            </a:xfrm>
            <a:prstGeom prst="line">
              <a:avLst/>
            </a:prstGeom>
            <a:ln w="28575">
              <a:solidFill>
                <a:schemeClr val="accent5">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Connecteur droit 101"/>
            <p:cNvCxnSpPr/>
            <p:nvPr/>
          </p:nvCxnSpPr>
          <p:spPr>
            <a:xfrm>
              <a:off x="580" y="2161"/>
              <a:ext cx="0" cy="396"/>
            </a:xfrm>
            <a:prstGeom prst="line">
              <a:avLst/>
            </a:prstGeom>
            <a:ln w="76200">
              <a:solidFill>
                <a:schemeClr val="accent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3" name="Connecteur droit 102"/>
            <p:cNvCxnSpPr/>
            <p:nvPr/>
          </p:nvCxnSpPr>
          <p:spPr>
            <a:xfrm>
              <a:off x="580" y="3541"/>
              <a:ext cx="0" cy="397"/>
            </a:xfrm>
            <a:prstGeom prst="line">
              <a:avLst/>
            </a:prstGeom>
            <a:ln w="76200">
              <a:solidFill>
                <a:schemeClr val="accent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4" name="Connecteur droit 103"/>
            <p:cNvCxnSpPr/>
            <p:nvPr/>
          </p:nvCxnSpPr>
          <p:spPr>
            <a:xfrm flipH="1">
              <a:off x="844" y="2927"/>
              <a:ext cx="361"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Connecteur droit 104"/>
            <p:cNvCxnSpPr/>
            <p:nvPr/>
          </p:nvCxnSpPr>
          <p:spPr>
            <a:xfrm>
              <a:off x="844" y="2492"/>
              <a:ext cx="0" cy="44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Connecteur droit 105"/>
            <p:cNvCxnSpPr/>
            <p:nvPr/>
          </p:nvCxnSpPr>
          <p:spPr>
            <a:xfrm flipH="1">
              <a:off x="966" y="2866"/>
              <a:ext cx="242"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Connecteur droit 106"/>
            <p:cNvCxnSpPr/>
            <p:nvPr/>
          </p:nvCxnSpPr>
          <p:spPr>
            <a:xfrm>
              <a:off x="966" y="2497"/>
              <a:ext cx="0" cy="38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08" name="Flèche vers le bas 107"/>
            <p:cNvSpPr>
              <a:spLocks noChangeArrowheads="1"/>
            </p:cNvSpPr>
            <p:nvPr/>
          </p:nvSpPr>
          <p:spPr bwMode="auto">
            <a:xfrm rot="10800000">
              <a:off x="807" y="2306"/>
              <a:ext cx="73" cy="209"/>
            </a:xfrm>
            <a:prstGeom prst="downArrow">
              <a:avLst>
                <a:gd name="adj1" fmla="val 50000"/>
                <a:gd name="adj2" fmla="val 41090"/>
              </a:avLst>
            </a:prstGeom>
            <a:solidFill>
              <a:srgbClr val="FF0000"/>
            </a:solidFill>
            <a:ln w="25400" algn="ctr">
              <a:solidFill>
                <a:srgbClr val="23236F"/>
              </a:solidFill>
              <a:miter lim="800000"/>
              <a:headEnd/>
              <a:tailEnd/>
            </a:ln>
          </p:spPr>
          <p:txBody>
            <a:bodyPr rot="10800000" anchor="ctr"/>
            <a:lstStyle/>
            <a:p>
              <a:pPr>
                <a:defRPr/>
              </a:pPr>
              <a:endParaRPr lang="en-US" b="0">
                <a:solidFill>
                  <a:schemeClr val="lt1"/>
                </a:solidFill>
                <a:effectLst>
                  <a:outerShdw blurRad="38100" dist="38100" dir="2700000" algn="tl">
                    <a:srgbClr val="000000">
                      <a:alpha val="43137"/>
                    </a:srgbClr>
                  </a:outerShdw>
                </a:effectLst>
                <a:latin typeface="+mn-lt"/>
              </a:endParaRPr>
            </a:p>
          </p:txBody>
        </p:sp>
        <p:sp>
          <p:nvSpPr>
            <p:cNvPr id="109" name="Flèche vers le bas 108"/>
            <p:cNvSpPr>
              <a:spLocks noChangeArrowheads="1"/>
            </p:cNvSpPr>
            <p:nvPr/>
          </p:nvSpPr>
          <p:spPr bwMode="auto">
            <a:xfrm rot="10800000">
              <a:off x="936" y="2306"/>
              <a:ext cx="73" cy="209"/>
            </a:xfrm>
            <a:prstGeom prst="downArrow">
              <a:avLst>
                <a:gd name="adj1" fmla="val 50000"/>
                <a:gd name="adj2" fmla="val 40970"/>
              </a:avLst>
            </a:prstGeom>
            <a:solidFill>
              <a:srgbClr val="FF0000"/>
            </a:solidFill>
            <a:ln w="25400" algn="ctr">
              <a:solidFill>
                <a:srgbClr val="23236F"/>
              </a:solidFill>
              <a:miter lim="800000"/>
              <a:headEnd/>
              <a:tailEnd/>
            </a:ln>
          </p:spPr>
          <p:txBody>
            <a:bodyPr rot="10800000" anchor="ctr"/>
            <a:lstStyle/>
            <a:p>
              <a:pPr>
                <a:defRPr/>
              </a:pPr>
              <a:endParaRPr lang="en-US" b="0">
                <a:solidFill>
                  <a:schemeClr val="lt1"/>
                </a:solidFill>
                <a:effectLst>
                  <a:outerShdw blurRad="38100" dist="38100" dir="2700000" algn="tl">
                    <a:srgbClr val="000000">
                      <a:alpha val="43137"/>
                    </a:srgbClr>
                  </a:outerShdw>
                </a:effectLst>
                <a:latin typeface="+mn-lt"/>
              </a:endParaRPr>
            </a:p>
          </p:txBody>
        </p:sp>
        <p:sp>
          <p:nvSpPr>
            <p:cNvPr id="110" name="ZoneTexte 160"/>
            <p:cNvSpPr txBox="1">
              <a:spLocks noChangeArrowheads="1"/>
            </p:cNvSpPr>
            <p:nvPr/>
          </p:nvSpPr>
          <p:spPr bwMode="auto">
            <a:xfrm rot="-2399378">
              <a:off x="563" y="2053"/>
              <a:ext cx="78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algn="r" eaLnBrk="1" hangingPunct="1">
                <a:defRPr/>
              </a:pPr>
              <a:r>
                <a:rPr lang="fr-FR" sz="1000" smtClean="0">
                  <a:effectLst>
                    <a:outerShdw blurRad="38100" dist="38100" dir="2700000" algn="tl">
                      <a:srgbClr val="000000">
                        <a:alpha val="43137"/>
                      </a:srgbClr>
                    </a:outerShdw>
                  </a:effectLst>
                </a:rPr>
                <a:t>Interlock alims</a:t>
              </a:r>
              <a:endParaRPr lang="en-US" sz="1000" smtClean="0">
                <a:effectLst>
                  <a:outerShdw blurRad="38100" dist="38100" dir="2700000" algn="tl">
                    <a:srgbClr val="000000">
                      <a:alpha val="43137"/>
                    </a:srgbClr>
                  </a:outerShdw>
                </a:effectLst>
              </a:endParaRPr>
            </a:p>
          </p:txBody>
        </p:sp>
        <p:sp>
          <p:nvSpPr>
            <p:cNvPr id="111" name="ZoneTexte 161"/>
            <p:cNvSpPr txBox="1">
              <a:spLocks noChangeArrowheads="1"/>
            </p:cNvSpPr>
            <p:nvPr/>
          </p:nvSpPr>
          <p:spPr bwMode="auto">
            <a:xfrm rot="-2403229">
              <a:off x="860" y="1979"/>
              <a:ext cx="75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algn="l" eaLnBrk="1" hangingPunct="1">
                <a:defRPr/>
              </a:pPr>
              <a:r>
                <a:rPr lang="fr-FR" sz="1000" smtClean="0">
                  <a:effectLst>
                    <a:outerShdw blurRad="38100" dist="38100" dir="2700000" algn="tl">
                      <a:srgbClr val="000000">
                        <a:alpha val="43137"/>
                      </a:srgbClr>
                    </a:outerShdw>
                  </a:effectLst>
                </a:rPr>
                <a:t>Interlock RF</a:t>
              </a:r>
              <a:endParaRPr lang="en-US" sz="1000" smtClean="0">
                <a:effectLst>
                  <a:outerShdw blurRad="38100" dist="38100" dir="2700000" algn="tl">
                    <a:srgbClr val="000000">
                      <a:alpha val="43137"/>
                    </a:srgbClr>
                  </a:outerShdw>
                </a:effectLst>
              </a:endParaRPr>
            </a:p>
          </p:txBody>
        </p:sp>
        <p:cxnSp>
          <p:nvCxnSpPr>
            <p:cNvPr id="112" name="Connecteur droit 111"/>
            <p:cNvCxnSpPr/>
            <p:nvPr/>
          </p:nvCxnSpPr>
          <p:spPr>
            <a:xfrm flipH="1">
              <a:off x="972" y="2732"/>
              <a:ext cx="1961" cy="0"/>
            </a:xfrm>
            <a:prstGeom prst="line">
              <a:avLst/>
            </a:prstGeom>
            <a:ln w="28575">
              <a:solidFill>
                <a:schemeClr val="accent5">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3" name="ZoneTexte 164"/>
            <p:cNvSpPr txBox="1">
              <a:spLocks noChangeArrowheads="1"/>
            </p:cNvSpPr>
            <p:nvPr/>
          </p:nvSpPr>
          <p:spPr bwMode="auto">
            <a:xfrm>
              <a:off x="1242" y="2797"/>
              <a:ext cx="24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algn="l" eaLnBrk="1" hangingPunct="1">
                <a:defRPr/>
              </a:pPr>
              <a:r>
                <a:rPr lang="fr-FR" sz="1400" b="0" smtClean="0">
                  <a:effectLst>
                    <a:outerShdw blurRad="38100" dist="38100" dir="2700000" algn="tl">
                      <a:srgbClr val="000000">
                        <a:alpha val="43137"/>
                      </a:srgbClr>
                    </a:outerShdw>
                  </a:effectLst>
                  <a:latin typeface="Arial" pitchFamily="34" charset="0"/>
                </a:rPr>
                <a:t>I/O</a:t>
              </a:r>
              <a:endParaRPr lang="en-US" sz="1400" b="0" smtClean="0">
                <a:effectLst>
                  <a:outerShdw blurRad="38100" dist="38100" dir="2700000" algn="tl">
                    <a:srgbClr val="000000">
                      <a:alpha val="43137"/>
                    </a:srgbClr>
                  </a:outerShdw>
                </a:effectLst>
                <a:latin typeface="Arial" pitchFamily="34" charset="0"/>
              </a:endParaRPr>
            </a:p>
          </p:txBody>
        </p:sp>
        <p:sp>
          <p:nvSpPr>
            <p:cNvPr id="114" name="ZoneTexte 20"/>
            <p:cNvSpPr txBox="1">
              <a:spLocks noChangeArrowheads="1"/>
            </p:cNvSpPr>
            <p:nvPr/>
          </p:nvSpPr>
          <p:spPr bwMode="auto">
            <a:xfrm>
              <a:off x="1482" y="3792"/>
              <a:ext cx="132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eaLnBrk="1" hangingPunct="1">
                <a:defRPr/>
              </a:pPr>
              <a:r>
                <a:rPr lang="fr-FR" sz="1200" smtClean="0">
                  <a:effectLst>
                    <a:outerShdw blurRad="38100" dist="38100" dir="2700000" algn="tl">
                      <a:srgbClr val="000000">
                        <a:alpha val="43137"/>
                      </a:srgbClr>
                    </a:outerShdw>
                  </a:effectLst>
                  <a:latin typeface="Arial" pitchFamily="34" charset="0"/>
                </a:rPr>
                <a:t>8 x (2 courants + 1 temp.)</a:t>
              </a:r>
            </a:p>
            <a:p>
              <a:pPr eaLnBrk="1" hangingPunct="1">
                <a:defRPr/>
              </a:pPr>
              <a:r>
                <a:rPr lang="fr-FR" sz="1200" smtClean="0">
                  <a:effectLst>
                    <a:outerShdw blurRad="38100" dist="38100" dir="2700000" algn="tl">
                      <a:srgbClr val="000000">
                        <a:alpha val="43137"/>
                      </a:srgbClr>
                    </a:outerShdw>
                  </a:effectLst>
                  <a:latin typeface="Arial" pitchFamily="34" charset="0"/>
                </a:rPr>
                <a:t>½ dissipateur bas</a:t>
              </a:r>
              <a:endParaRPr lang="en-US" sz="1200" smtClean="0">
                <a:effectLst>
                  <a:outerShdw blurRad="38100" dist="38100" dir="2700000" algn="tl">
                    <a:srgbClr val="000000">
                      <a:alpha val="43137"/>
                    </a:srgbClr>
                  </a:outerShdw>
                </a:effectLst>
                <a:latin typeface="Arial" pitchFamily="34" charset="0"/>
              </a:endParaRPr>
            </a:p>
            <a:p>
              <a:pPr eaLnBrk="1" hangingPunct="1">
                <a:defRPr/>
              </a:pPr>
              <a:endParaRPr lang="en-US" sz="1200" smtClean="0">
                <a:effectLst>
                  <a:outerShdw blurRad="38100" dist="38100" dir="2700000" algn="tl">
                    <a:srgbClr val="000000">
                      <a:alpha val="43137"/>
                    </a:srgbClr>
                  </a:outerShdw>
                </a:effectLst>
                <a:latin typeface="Arial" pitchFamily="34" charset="0"/>
              </a:endParaRPr>
            </a:p>
          </p:txBody>
        </p:sp>
        <p:sp>
          <p:nvSpPr>
            <p:cNvPr id="115" name="ZoneTexte 164"/>
            <p:cNvSpPr txBox="1">
              <a:spLocks noChangeArrowheads="1"/>
            </p:cNvSpPr>
            <p:nvPr/>
          </p:nvSpPr>
          <p:spPr bwMode="auto">
            <a:xfrm>
              <a:off x="1237" y="3084"/>
              <a:ext cx="24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algn="l" eaLnBrk="1" hangingPunct="1">
                <a:defRPr/>
              </a:pPr>
              <a:r>
                <a:rPr lang="fr-FR" sz="1400" b="0" smtClean="0">
                  <a:effectLst>
                    <a:outerShdw blurRad="38100" dist="38100" dir="2700000" algn="tl">
                      <a:srgbClr val="000000">
                        <a:alpha val="43137"/>
                      </a:srgbClr>
                    </a:outerShdw>
                  </a:effectLst>
                  <a:latin typeface="Arial" pitchFamily="34" charset="0"/>
                </a:rPr>
                <a:t>I/O</a:t>
              </a:r>
              <a:endParaRPr lang="en-US" sz="1400" b="0" smtClean="0">
                <a:effectLst>
                  <a:outerShdw blurRad="38100" dist="38100" dir="2700000" algn="tl">
                    <a:srgbClr val="000000">
                      <a:alpha val="43137"/>
                    </a:srgbClr>
                  </a:outerShdw>
                </a:effectLst>
                <a:latin typeface="Arial" pitchFamily="34" charset="0"/>
              </a:endParaRPr>
            </a:p>
          </p:txBody>
        </p:sp>
        <p:sp>
          <p:nvSpPr>
            <p:cNvPr id="116" name="ZoneTexte 164"/>
            <p:cNvSpPr txBox="1">
              <a:spLocks noChangeArrowheads="1"/>
            </p:cNvSpPr>
            <p:nvPr/>
          </p:nvSpPr>
          <p:spPr bwMode="auto">
            <a:xfrm>
              <a:off x="1230" y="2928"/>
              <a:ext cx="42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algn="l" eaLnBrk="1" hangingPunct="1">
                <a:defRPr/>
              </a:pPr>
              <a:r>
                <a:rPr lang="fr-FR" sz="1400" b="0" smtClean="0">
                  <a:effectLst>
                    <a:outerShdw blurRad="38100" dist="38100" dir="2700000" algn="tl">
                      <a:srgbClr val="000000">
                        <a:alpha val="43137"/>
                      </a:srgbClr>
                    </a:outerShdw>
                  </a:effectLst>
                  <a:latin typeface="Arial" pitchFamily="34" charset="0"/>
                </a:rPr>
                <a:t>RS485</a:t>
              </a:r>
              <a:endParaRPr lang="en-US" sz="1400" b="0" smtClean="0">
                <a:effectLst>
                  <a:outerShdw blurRad="38100" dist="38100" dir="2700000" algn="tl">
                    <a:srgbClr val="000000">
                      <a:alpha val="43137"/>
                    </a:srgbClr>
                  </a:outerShdw>
                </a:effectLst>
                <a:latin typeface="Arial" pitchFamily="34" charset="0"/>
              </a:endParaRPr>
            </a:p>
          </p:txBody>
        </p:sp>
        <p:sp>
          <p:nvSpPr>
            <p:cNvPr id="117" name="Flèche vers le bas 116"/>
            <p:cNvSpPr/>
            <p:nvPr/>
          </p:nvSpPr>
          <p:spPr>
            <a:xfrm>
              <a:off x="1824" y="2297"/>
              <a:ext cx="72" cy="20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endParaRPr lang="en-US" b="0">
                <a:effectLst>
                  <a:outerShdw blurRad="38100" dist="38100" dir="2700000" algn="tl">
                    <a:srgbClr val="000000">
                      <a:alpha val="43137"/>
                    </a:srgbClr>
                  </a:outerShdw>
                </a:effectLst>
              </a:endParaRPr>
            </a:p>
          </p:txBody>
        </p:sp>
        <p:sp>
          <p:nvSpPr>
            <p:cNvPr id="118" name="Flèche vers le bas 117"/>
            <p:cNvSpPr/>
            <p:nvPr/>
          </p:nvSpPr>
          <p:spPr>
            <a:xfrm>
              <a:off x="1715" y="2297"/>
              <a:ext cx="72" cy="20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endParaRPr lang="en-US" b="0">
                <a:effectLst>
                  <a:outerShdw blurRad="38100" dist="38100" dir="2700000" algn="tl">
                    <a:srgbClr val="000000">
                      <a:alpha val="43137"/>
                    </a:srgbClr>
                  </a:outerShdw>
                </a:effectLst>
              </a:endParaRPr>
            </a:p>
          </p:txBody>
        </p:sp>
        <p:sp>
          <p:nvSpPr>
            <p:cNvPr id="119" name="Flèche vers le bas 118"/>
            <p:cNvSpPr/>
            <p:nvPr/>
          </p:nvSpPr>
          <p:spPr>
            <a:xfrm>
              <a:off x="2053" y="2297"/>
              <a:ext cx="73" cy="20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endParaRPr lang="en-US" b="0">
                <a:effectLst>
                  <a:outerShdw blurRad="38100" dist="38100" dir="2700000" algn="tl">
                    <a:srgbClr val="000000">
                      <a:alpha val="43137"/>
                    </a:srgbClr>
                  </a:outerShdw>
                </a:effectLst>
              </a:endParaRPr>
            </a:p>
          </p:txBody>
        </p:sp>
        <p:sp>
          <p:nvSpPr>
            <p:cNvPr id="120" name="Flèche vers le bas 119"/>
            <p:cNvSpPr/>
            <p:nvPr/>
          </p:nvSpPr>
          <p:spPr>
            <a:xfrm>
              <a:off x="1939" y="2297"/>
              <a:ext cx="73" cy="20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endParaRPr lang="en-US" b="0">
                <a:effectLst>
                  <a:outerShdw blurRad="38100" dist="38100" dir="2700000" algn="tl">
                    <a:srgbClr val="000000">
                      <a:alpha val="43137"/>
                    </a:srgbClr>
                  </a:outerShdw>
                </a:effectLst>
              </a:endParaRPr>
            </a:p>
          </p:txBody>
        </p:sp>
        <p:sp>
          <p:nvSpPr>
            <p:cNvPr id="121" name="Flèche vers le bas 120"/>
            <p:cNvSpPr/>
            <p:nvPr/>
          </p:nvSpPr>
          <p:spPr>
            <a:xfrm>
              <a:off x="2516" y="2297"/>
              <a:ext cx="73" cy="20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endParaRPr lang="en-US" b="0">
                <a:effectLst>
                  <a:outerShdw blurRad="38100" dist="38100" dir="2700000" algn="tl">
                    <a:srgbClr val="000000">
                      <a:alpha val="43137"/>
                    </a:srgbClr>
                  </a:outerShdw>
                </a:effectLst>
              </a:endParaRPr>
            </a:p>
          </p:txBody>
        </p:sp>
        <p:sp>
          <p:nvSpPr>
            <p:cNvPr id="122" name="Flèche vers le bas 121"/>
            <p:cNvSpPr/>
            <p:nvPr/>
          </p:nvSpPr>
          <p:spPr>
            <a:xfrm>
              <a:off x="2171" y="2297"/>
              <a:ext cx="73" cy="20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endParaRPr lang="en-US" b="0">
                <a:effectLst>
                  <a:outerShdw blurRad="38100" dist="38100" dir="2700000" algn="tl">
                    <a:srgbClr val="000000">
                      <a:alpha val="43137"/>
                    </a:srgbClr>
                  </a:outerShdw>
                </a:effectLst>
              </a:endParaRPr>
            </a:p>
          </p:txBody>
        </p:sp>
        <p:sp>
          <p:nvSpPr>
            <p:cNvPr id="123" name="Flèche vers le bas 122"/>
            <p:cNvSpPr/>
            <p:nvPr/>
          </p:nvSpPr>
          <p:spPr>
            <a:xfrm>
              <a:off x="2402" y="2297"/>
              <a:ext cx="73" cy="20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endParaRPr lang="en-US" b="0">
                <a:effectLst>
                  <a:outerShdw blurRad="38100" dist="38100" dir="2700000" algn="tl">
                    <a:srgbClr val="000000">
                      <a:alpha val="43137"/>
                    </a:srgbClr>
                  </a:outerShdw>
                </a:effectLst>
              </a:endParaRPr>
            </a:p>
          </p:txBody>
        </p:sp>
        <p:sp>
          <p:nvSpPr>
            <p:cNvPr id="124" name="Flèche vers le bas 123"/>
            <p:cNvSpPr/>
            <p:nvPr/>
          </p:nvSpPr>
          <p:spPr>
            <a:xfrm>
              <a:off x="2288" y="2297"/>
              <a:ext cx="72" cy="20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endParaRPr lang="en-US" b="0">
                <a:effectLst>
                  <a:outerShdw blurRad="38100" dist="38100" dir="2700000" algn="tl">
                    <a:srgbClr val="000000">
                      <a:alpha val="43137"/>
                    </a:srgbClr>
                  </a:outerShdw>
                </a:effectLst>
              </a:endParaRPr>
            </a:p>
          </p:txBody>
        </p:sp>
        <p:sp>
          <p:nvSpPr>
            <p:cNvPr id="125" name="Flèche vers le bas 124"/>
            <p:cNvSpPr>
              <a:spLocks noChangeArrowheads="1"/>
            </p:cNvSpPr>
            <p:nvPr/>
          </p:nvSpPr>
          <p:spPr bwMode="auto">
            <a:xfrm rot="10800000">
              <a:off x="1812" y="3568"/>
              <a:ext cx="74" cy="209"/>
            </a:xfrm>
            <a:prstGeom prst="downArrow">
              <a:avLst>
                <a:gd name="adj1" fmla="val 50000"/>
                <a:gd name="adj2" fmla="val 40534"/>
              </a:avLst>
            </a:prstGeom>
            <a:solidFill>
              <a:schemeClr val="accent2"/>
            </a:solidFill>
            <a:ln w="25400" algn="ctr">
              <a:solidFill>
                <a:srgbClr val="23236F"/>
              </a:solidFill>
              <a:miter lim="800000"/>
              <a:headEnd/>
              <a:tailEnd/>
            </a:ln>
          </p:spPr>
          <p:txBody>
            <a:bodyPr rot="10800000" anchor="ctr"/>
            <a:lstStyle/>
            <a:p>
              <a:pPr>
                <a:defRPr/>
              </a:pPr>
              <a:endParaRPr lang="en-US" b="0">
                <a:solidFill>
                  <a:schemeClr val="lt1"/>
                </a:solidFill>
                <a:effectLst>
                  <a:outerShdw blurRad="38100" dist="38100" dir="2700000" algn="tl">
                    <a:srgbClr val="000000">
                      <a:alpha val="43137"/>
                    </a:srgbClr>
                  </a:outerShdw>
                </a:effectLst>
                <a:latin typeface="+mn-lt"/>
              </a:endParaRPr>
            </a:p>
          </p:txBody>
        </p:sp>
        <p:sp>
          <p:nvSpPr>
            <p:cNvPr id="126" name="Flèche vers le bas 125"/>
            <p:cNvSpPr>
              <a:spLocks noChangeArrowheads="1"/>
            </p:cNvSpPr>
            <p:nvPr/>
          </p:nvSpPr>
          <p:spPr bwMode="auto">
            <a:xfrm rot="10800000">
              <a:off x="1934" y="3568"/>
              <a:ext cx="72" cy="209"/>
            </a:xfrm>
            <a:prstGeom prst="downArrow">
              <a:avLst>
                <a:gd name="adj1" fmla="val 50000"/>
                <a:gd name="adj2" fmla="val 41660"/>
              </a:avLst>
            </a:prstGeom>
            <a:solidFill>
              <a:schemeClr val="accent2"/>
            </a:solidFill>
            <a:ln w="25400" algn="ctr">
              <a:solidFill>
                <a:srgbClr val="23236F"/>
              </a:solidFill>
              <a:miter lim="800000"/>
              <a:headEnd/>
              <a:tailEnd/>
            </a:ln>
          </p:spPr>
          <p:txBody>
            <a:bodyPr rot="10800000" anchor="ctr"/>
            <a:lstStyle/>
            <a:p>
              <a:pPr>
                <a:defRPr/>
              </a:pPr>
              <a:endParaRPr lang="en-US" b="0">
                <a:solidFill>
                  <a:schemeClr val="lt1"/>
                </a:solidFill>
                <a:effectLst>
                  <a:outerShdw blurRad="38100" dist="38100" dir="2700000" algn="tl">
                    <a:srgbClr val="000000">
                      <a:alpha val="43137"/>
                    </a:srgbClr>
                  </a:outerShdw>
                </a:effectLst>
                <a:latin typeface="+mn-lt"/>
              </a:endParaRPr>
            </a:p>
          </p:txBody>
        </p:sp>
        <p:sp>
          <p:nvSpPr>
            <p:cNvPr id="127" name="Flèche vers le bas 126"/>
            <p:cNvSpPr>
              <a:spLocks noChangeArrowheads="1"/>
            </p:cNvSpPr>
            <p:nvPr/>
          </p:nvSpPr>
          <p:spPr bwMode="auto">
            <a:xfrm rot="10800000">
              <a:off x="2042" y="3568"/>
              <a:ext cx="73" cy="209"/>
            </a:xfrm>
            <a:prstGeom prst="downArrow">
              <a:avLst>
                <a:gd name="adj1" fmla="val 50000"/>
                <a:gd name="adj2" fmla="val 41090"/>
              </a:avLst>
            </a:prstGeom>
            <a:solidFill>
              <a:schemeClr val="accent2"/>
            </a:solidFill>
            <a:ln w="25400" algn="ctr">
              <a:solidFill>
                <a:srgbClr val="23236F"/>
              </a:solidFill>
              <a:miter lim="800000"/>
              <a:headEnd/>
              <a:tailEnd/>
            </a:ln>
          </p:spPr>
          <p:txBody>
            <a:bodyPr rot="10800000" anchor="ctr"/>
            <a:lstStyle/>
            <a:p>
              <a:pPr>
                <a:defRPr/>
              </a:pPr>
              <a:endParaRPr lang="en-US" b="0">
                <a:solidFill>
                  <a:schemeClr val="lt1"/>
                </a:solidFill>
                <a:effectLst>
                  <a:outerShdw blurRad="38100" dist="38100" dir="2700000" algn="tl">
                    <a:srgbClr val="000000">
                      <a:alpha val="43137"/>
                    </a:srgbClr>
                  </a:outerShdw>
                </a:effectLst>
                <a:latin typeface="+mn-lt"/>
              </a:endParaRPr>
            </a:p>
          </p:txBody>
        </p:sp>
        <p:sp>
          <p:nvSpPr>
            <p:cNvPr id="128" name="Flèche vers le bas 127"/>
            <p:cNvSpPr>
              <a:spLocks noChangeArrowheads="1"/>
            </p:cNvSpPr>
            <p:nvPr/>
          </p:nvSpPr>
          <p:spPr bwMode="auto">
            <a:xfrm rot="10800000">
              <a:off x="2155" y="3568"/>
              <a:ext cx="72" cy="209"/>
            </a:xfrm>
            <a:prstGeom prst="downArrow">
              <a:avLst>
                <a:gd name="adj1" fmla="val 50000"/>
                <a:gd name="adj2" fmla="val 41660"/>
              </a:avLst>
            </a:prstGeom>
            <a:solidFill>
              <a:schemeClr val="accent2"/>
            </a:solidFill>
            <a:ln w="25400" algn="ctr">
              <a:solidFill>
                <a:srgbClr val="23236F"/>
              </a:solidFill>
              <a:miter lim="800000"/>
              <a:headEnd/>
              <a:tailEnd/>
            </a:ln>
          </p:spPr>
          <p:txBody>
            <a:bodyPr rot="10800000" anchor="ctr"/>
            <a:lstStyle/>
            <a:p>
              <a:pPr>
                <a:defRPr/>
              </a:pPr>
              <a:endParaRPr lang="en-US" b="0">
                <a:solidFill>
                  <a:schemeClr val="lt1"/>
                </a:solidFill>
                <a:effectLst>
                  <a:outerShdw blurRad="38100" dist="38100" dir="2700000" algn="tl">
                    <a:srgbClr val="000000">
                      <a:alpha val="43137"/>
                    </a:srgbClr>
                  </a:outerShdw>
                </a:effectLst>
                <a:latin typeface="+mn-lt"/>
              </a:endParaRPr>
            </a:p>
          </p:txBody>
        </p:sp>
        <p:sp>
          <p:nvSpPr>
            <p:cNvPr id="129" name="Flèche vers le bas 128"/>
            <p:cNvSpPr>
              <a:spLocks noChangeArrowheads="1"/>
            </p:cNvSpPr>
            <p:nvPr/>
          </p:nvSpPr>
          <p:spPr bwMode="auto">
            <a:xfrm rot="10800000">
              <a:off x="2264" y="3568"/>
              <a:ext cx="72" cy="209"/>
            </a:xfrm>
            <a:prstGeom prst="downArrow">
              <a:avLst>
                <a:gd name="adj1" fmla="val 50000"/>
                <a:gd name="adj2" fmla="val 41660"/>
              </a:avLst>
            </a:prstGeom>
            <a:solidFill>
              <a:schemeClr val="accent2"/>
            </a:solidFill>
            <a:ln w="25400" algn="ctr">
              <a:solidFill>
                <a:srgbClr val="23236F"/>
              </a:solidFill>
              <a:miter lim="800000"/>
              <a:headEnd/>
              <a:tailEnd/>
            </a:ln>
          </p:spPr>
          <p:txBody>
            <a:bodyPr rot="10800000" anchor="ctr"/>
            <a:lstStyle/>
            <a:p>
              <a:pPr>
                <a:defRPr/>
              </a:pPr>
              <a:endParaRPr lang="en-US" b="0">
                <a:solidFill>
                  <a:schemeClr val="lt1"/>
                </a:solidFill>
                <a:effectLst>
                  <a:outerShdw blurRad="38100" dist="38100" dir="2700000" algn="tl">
                    <a:srgbClr val="000000">
                      <a:alpha val="43137"/>
                    </a:srgbClr>
                  </a:outerShdw>
                </a:effectLst>
                <a:latin typeface="+mn-lt"/>
              </a:endParaRPr>
            </a:p>
          </p:txBody>
        </p:sp>
        <p:sp>
          <p:nvSpPr>
            <p:cNvPr id="130" name="Flèche vers le bas 129"/>
            <p:cNvSpPr>
              <a:spLocks noChangeArrowheads="1"/>
            </p:cNvSpPr>
            <p:nvPr/>
          </p:nvSpPr>
          <p:spPr bwMode="auto">
            <a:xfrm rot="10800000">
              <a:off x="2384" y="3568"/>
              <a:ext cx="73" cy="209"/>
            </a:xfrm>
            <a:prstGeom prst="downArrow">
              <a:avLst>
                <a:gd name="adj1" fmla="val 50000"/>
                <a:gd name="adj2" fmla="val 41090"/>
              </a:avLst>
            </a:prstGeom>
            <a:solidFill>
              <a:schemeClr val="accent2"/>
            </a:solidFill>
            <a:ln w="25400" algn="ctr">
              <a:solidFill>
                <a:srgbClr val="23236F"/>
              </a:solidFill>
              <a:miter lim="800000"/>
              <a:headEnd/>
              <a:tailEnd/>
            </a:ln>
          </p:spPr>
          <p:txBody>
            <a:bodyPr rot="10800000" anchor="ctr"/>
            <a:lstStyle/>
            <a:p>
              <a:pPr>
                <a:defRPr/>
              </a:pPr>
              <a:endParaRPr lang="en-US" b="0">
                <a:solidFill>
                  <a:schemeClr val="lt1"/>
                </a:solidFill>
                <a:effectLst>
                  <a:outerShdw blurRad="38100" dist="38100" dir="2700000" algn="tl">
                    <a:srgbClr val="000000">
                      <a:alpha val="43137"/>
                    </a:srgbClr>
                  </a:outerShdw>
                </a:effectLst>
                <a:latin typeface="+mn-lt"/>
              </a:endParaRPr>
            </a:p>
          </p:txBody>
        </p:sp>
        <p:sp>
          <p:nvSpPr>
            <p:cNvPr id="131" name="Flèche vers le bas 130"/>
            <p:cNvSpPr>
              <a:spLocks noChangeArrowheads="1"/>
            </p:cNvSpPr>
            <p:nvPr/>
          </p:nvSpPr>
          <p:spPr bwMode="auto">
            <a:xfrm rot="10800000">
              <a:off x="2493" y="3568"/>
              <a:ext cx="73" cy="209"/>
            </a:xfrm>
            <a:prstGeom prst="downArrow">
              <a:avLst>
                <a:gd name="adj1" fmla="val 50000"/>
                <a:gd name="adj2" fmla="val 41090"/>
              </a:avLst>
            </a:prstGeom>
            <a:solidFill>
              <a:schemeClr val="accent2"/>
            </a:solidFill>
            <a:ln w="25400" algn="ctr">
              <a:solidFill>
                <a:srgbClr val="23236F"/>
              </a:solidFill>
              <a:miter lim="800000"/>
              <a:headEnd/>
              <a:tailEnd/>
            </a:ln>
          </p:spPr>
          <p:txBody>
            <a:bodyPr rot="10800000" anchor="ctr"/>
            <a:lstStyle/>
            <a:p>
              <a:pPr>
                <a:defRPr/>
              </a:pPr>
              <a:endParaRPr lang="en-US" b="0">
                <a:solidFill>
                  <a:schemeClr val="lt1"/>
                </a:solidFill>
                <a:effectLst>
                  <a:outerShdw blurRad="38100" dist="38100" dir="2700000" algn="tl">
                    <a:srgbClr val="000000">
                      <a:alpha val="43137"/>
                    </a:srgbClr>
                  </a:outerShdw>
                </a:effectLst>
                <a:latin typeface="+mn-lt"/>
              </a:endParaRPr>
            </a:p>
          </p:txBody>
        </p:sp>
        <p:sp>
          <p:nvSpPr>
            <p:cNvPr id="132" name="Rectangle 131"/>
            <p:cNvSpPr/>
            <p:nvPr/>
          </p:nvSpPr>
          <p:spPr>
            <a:xfrm>
              <a:off x="1201" y="3262"/>
              <a:ext cx="487" cy="8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200" b="0" dirty="0">
                  <a:solidFill>
                    <a:schemeClr val="tx1"/>
                  </a:solidFill>
                  <a:effectLst>
                    <a:outerShdw blurRad="38100" dist="38100" dir="2700000" algn="tl">
                      <a:srgbClr val="000000">
                        <a:alpha val="43137"/>
                      </a:srgbClr>
                    </a:outerShdw>
                  </a:effectLst>
                </a:rPr>
                <a:t>adresse</a:t>
              </a:r>
            </a:p>
          </p:txBody>
        </p:sp>
        <p:sp>
          <p:nvSpPr>
            <p:cNvPr id="133" name="ZoneTexte 1"/>
            <p:cNvSpPr txBox="1">
              <a:spLocks noChangeArrowheads="1"/>
            </p:cNvSpPr>
            <p:nvPr/>
          </p:nvSpPr>
          <p:spPr bwMode="auto">
            <a:xfrm>
              <a:off x="4464" y="2616"/>
              <a:ext cx="69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eaLnBrk="1" hangingPunct="1">
                <a:defRPr/>
              </a:pPr>
              <a:r>
                <a:rPr lang="fr-FR" sz="1200" smtClean="0">
                  <a:effectLst>
                    <a:outerShdw blurRad="38100" dist="38100" dir="2700000" algn="tl">
                      <a:srgbClr val="000000">
                        <a:alpha val="43137"/>
                      </a:srgbClr>
                    </a:outerShdw>
                  </a:effectLst>
                </a:rPr>
                <a:t>½ dissip. haut</a:t>
              </a:r>
            </a:p>
            <a:p>
              <a:pPr eaLnBrk="1" hangingPunct="1">
                <a:defRPr/>
              </a:pPr>
              <a:r>
                <a:rPr lang="fr-FR" sz="1200" smtClean="0">
                  <a:effectLst>
                    <a:outerShdw blurRad="38100" dist="38100" dir="2700000" algn="tl">
                      <a:srgbClr val="000000">
                        <a:alpha val="43137"/>
                      </a:srgbClr>
                    </a:outerShdw>
                  </a:effectLst>
                </a:rPr>
                <a:t>(8 mod.)</a:t>
              </a:r>
              <a:endParaRPr lang="en-US" sz="1200" smtClean="0">
                <a:effectLst>
                  <a:outerShdw blurRad="38100" dist="38100" dir="2700000" algn="tl">
                    <a:srgbClr val="000000">
                      <a:alpha val="43137"/>
                    </a:srgbClr>
                  </a:outerShdw>
                </a:effectLst>
              </a:endParaRPr>
            </a:p>
            <a:p>
              <a:pPr eaLnBrk="1" hangingPunct="1">
                <a:defRPr/>
              </a:pPr>
              <a:endParaRPr lang="fr-FR" sz="1200" smtClean="0">
                <a:effectLst>
                  <a:outerShdw blurRad="38100" dist="38100" dir="2700000" algn="tl">
                    <a:srgbClr val="000000">
                      <a:alpha val="43137"/>
                    </a:srgbClr>
                  </a:outerShdw>
                </a:effectLst>
              </a:endParaRPr>
            </a:p>
          </p:txBody>
        </p:sp>
        <p:sp>
          <p:nvSpPr>
            <p:cNvPr id="134" name="ZoneTexte 95"/>
            <p:cNvSpPr txBox="1">
              <a:spLocks noChangeArrowheads="1"/>
            </p:cNvSpPr>
            <p:nvPr/>
          </p:nvSpPr>
          <p:spPr bwMode="auto">
            <a:xfrm>
              <a:off x="4467" y="3141"/>
              <a:ext cx="6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eaLnBrk="1" hangingPunct="1">
                <a:defRPr/>
              </a:pPr>
              <a:r>
                <a:rPr lang="fr-FR" sz="1200" smtClean="0">
                  <a:effectLst>
                    <a:outerShdw blurRad="38100" dist="38100" dir="2700000" algn="tl">
                      <a:srgbClr val="000000">
                        <a:alpha val="43137"/>
                      </a:srgbClr>
                    </a:outerShdw>
                  </a:effectLst>
                </a:rPr>
                <a:t>½ dissip. bas</a:t>
              </a:r>
              <a:endParaRPr lang="en-US" sz="1200" smtClean="0">
                <a:effectLst>
                  <a:outerShdw blurRad="38100" dist="38100" dir="2700000" algn="tl">
                    <a:srgbClr val="000000">
                      <a:alpha val="43137"/>
                    </a:srgbClr>
                  </a:outerShdw>
                </a:effectLst>
              </a:endParaRPr>
            </a:p>
            <a:p>
              <a:pPr eaLnBrk="1" hangingPunct="1">
                <a:defRPr/>
              </a:pPr>
              <a:r>
                <a:rPr lang="fr-FR" sz="1200" smtClean="0">
                  <a:effectLst>
                    <a:outerShdw blurRad="38100" dist="38100" dir="2700000" algn="tl">
                      <a:srgbClr val="000000">
                        <a:alpha val="43137"/>
                      </a:srgbClr>
                    </a:outerShdw>
                  </a:effectLst>
                </a:rPr>
                <a:t>(8 mod.)</a:t>
              </a:r>
            </a:p>
          </p:txBody>
        </p:sp>
        <p:sp>
          <p:nvSpPr>
            <p:cNvPr id="135" name="Line 251"/>
            <p:cNvSpPr>
              <a:spLocks noChangeShapeType="1"/>
            </p:cNvSpPr>
            <p:nvPr/>
          </p:nvSpPr>
          <p:spPr bwMode="auto">
            <a:xfrm>
              <a:off x="2135" y="2684"/>
              <a:ext cx="0" cy="129"/>
            </a:xfrm>
            <a:prstGeom prst="line">
              <a:avLst/>
            </a:prstGeom>
            <a:noFill/>
            <a:ln w="38100">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136" name="Line 252"/>
            <p:cNvSpPr>
              <a:spLocks noChangeShapeType="1"/>
            </p:cNvSpPr>
            <p:nvPr/>
          </p:nvSpPr>
          <p:spPr bwMode="auto">
            <a:xfrm rot="10800000">
              <a:off x="2119" y="3259"/>
              <a:ext cx="0" cy="129"/>
            </a:xfrm>
            <a:prstGeom prst="line">
              <a:avLst/>
            </a:prstGeom>
            <a:noFill/>
            <a:ln w="38100">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137" name="AutoShape 253"/>
            <p:cNvSpPr>
              <a:spLocks/>
            </p:cNvSpPr>
            <p:nvPr/>
          </p:nvSpPr>
          <p:spPr bwMode="auto">
            <a:xfrm>
              <a:off x="4427" y="2652"/>
              <a:ext cx="46" cy="216"/>
            </a:xfrm>
            <a:prstGeom prst="rightBrace">
              <a:avLst>
                <a:gd name="adj1" fmla="val 39130"/>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effectLst>
                  <a:outerShdw blurRad="38100" dist="38100" dir="2700000" algn="tl">
                    <a:srgbClr val="000000">
                      <a:alpha val="43137"/>
                    </a:srgbClr>
                  </a:outerShdw>
                </a:effectLst>
                <a:latin typeface="Arial" pitchFamily="34" charset="0"/>
              </a:endParaRPr>
            </a:p>
          </p:txBody>
        </p:sp>
        <p:sp>
          <p:nvSpPr>
            <p:cNvPr id="138" name="AutoShape 254"/>
            <p:cNvSpPr>
              <a:spLocks/>
            </p:cNvSpPr>
            <p:nvPr/>
          </p:nvSpPr>
          <p:spPr bwMode="auto">
            <a:xfrm>
              <a:off x="4419" y="3182"/>
              <a:ext cx="46" cy="216"/>
            </a:xfrm>
            <a:prstGeom prst="rightBrace">
              <a:avLst>
                <a:gd name="adj1" fmla="val 39130"/>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effectLst>
                  <a:outerShdw blurRad="38100" dist="38100" dir="2700000" algn="tl">
                    <a:srgbClr val="000000">
                      <a:alpha val="43137"/>
                    </a:srgbClr>
                  </a:outerShdw>
                </a:effectLst>
                <a:latin typeface="Arial" pitchFamily="34" charset="0"/>
              </a:endParaRPr>
            </a:p>
          </p:txBody>
        </p:sp>
      </p:grpSp>
    </p:spTree>
    <p:extLst>
      <p:ext uri="{BB962C8B-B14F-4D97-AF65-F5344CB8AC3E}">
        <p14:creationId xmlns:p14="http://schemas.microsoft.com/office/powerpoint/2010/main" val="39669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DB15611-3EB5-4A9B-9A04-D08D95F5E4BF}" type="slidenum">
              <a:rPr lang="fr-FR" smtClean="0"/>
              <a:pPr/>
              <a:t>32</a:t>
            </a:fld>
            <a:endParaRPr lang="fr-FR" dirty="0"/>
          </a:p>
        </p:txBody>
      </p:sp>
      <p:sp>
        <p:nvSpPr>
          <p:cNvPr id="5" name="Rectangle à coins arrondis 4"/>
          <p:cNvSpPr/>
          <p:nvPr/>
        </p:nvSpPr>
        <p:spPr>
          <a:xfrm>
            <a:off x="7235109" y="2492896"/>
            <a:ext cx="2448272" cy="34144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avec flèche 2"/>
          <p:cNvCxnSpPr>
            <a:cxnSpLocks noChangeShapeType="1"/>
          </p:cNvCxnSpPr>
          <p:nvPr/>
        </p:nvCxnSpPr>
        <p:spPr bwMode="auto">
          <a:xfrm flipV="1">
            <a:off x="1136577" y="6393754"/>
            <a:ext cx="5832624" cy="4"/>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7" name="Connecteur droit avec flèche 4"/>
          <p:cNvCxnSpPr>
            <a:cxnSpLocks noChangeShapeType="1"/>
          </p:cNvCxnSpPr>
          <p:nvPr/>
        </p:nvCxnSpPr>
        <p:spPr bwMode="auto">
          <a:xfrm>
            <a:off x="473071" y="2521598"/>
            <a:ext cx="0" cy="3067642"/>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8" name="ZoneTexte 5"/>
          <p:cNvSpPr txBox="1">
            <a:spLocks noChangeArrowheads="1"/>
          </p:cNvSpPr>
          <p:nvPr/>
        </p:nvSpPr>
        <p:spPr bwMode="auto">
          <a:xfrm rot="16200000">
            <a:off x="-200027" y="3886143"/>
            <a:ext cx="10080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eaLnBrk="1" hangingPunct="1">
              <a:defRPr/>
            </a:pPr>
            <a:r>
              <a:rPr lang="fr-FR" sz="1600" dirty="0" smtClean="0">
                <a:effectLst>
                  <a:outerShdw blurRad="38100" dist="38100" dir="2700000" algn="tl">
                    <a:srgbClr val="000000">
                      <a:alpha val="43137"/>
                    </a:srgbClr>
                  </a:outerShdw>
                </a:effectLst>
              </a:rPr>
              <a:t>2 m</a:t>
            </a:r>
          </a:p>
        </p:txBody>
      </p:sp>
      <p:sp>
        <p:nvSpPr>
          <p:cNvPr id="9" name="ZoneTexte 3"/>
          <p:cNvSpPr txBox="1">
            <a:spLocks noChangeArrowheads="1"/>
          </p:cNvSpPr>
          <p:nvPr/>
        </p:nvSpPr>
        <p:spPr bwMode="auto">
          <a:xfrm>
            <a:off x="7257234" y="2753552"/>
            <a:ext cx="2426148"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marL="171450" indent="-171450" eaLnBrk="1" hangingPunct="1">
              <a:buFont typeface="Wingdings" pitchFamily="2" charset="2"/>
              <a:buChar char="v"/>
              <a:defRPr/>
            </a:pPr>
            <a:r>
              <a:rPr lang="fr-FR" sz="1400" dirty="0" smtClean="0">
                <a:effectLst>
                  <a:outerShdw blurRad="38100" dist="38100" dir="2700000" algn="tl">
                    <a:srgbClr val="000000">
                      <a:alpha val="43137"/>
                    </a:srgbClr>
                  </a:outerShdw>
                </a:effectLst>
              </a:rPr>
              <a:t> AC-DC </a:t>
            </a:r>
            <a:r>
              <a:rPr lang="fr-FR" sz="1400" dirty="0">
                <a:effectLst>
                  <a:outerShdw blurRad="38100" dist="38100" dir="2700000" algn="tl">
                    <a:srgbClr val="000000">
                      <a:alpha val="43137"/>
                    </a:srgbClr>
                  </a:outerShdw>
                </a:effectLst>
              </a:rPr>
              <a:t>Power Supplies </a:t>
            </a:r>
            <a:endParaRPr lang="fr-FR" sz="1400" dirty="0" smtClean="0">
              <a:effectLst>
                <a:outerShdw blurRad="38100" dist="38100" dir="2700000" algn="tl">
                  <a:srgbClr val="000000">
                    <a:alpha val="43137"/>
                  </a:srgbClr>
                </a:outerShdw>
              </a:effectLst>
            </a:endParaRPr>
          </a:p>
          <a:p>
            <a:pPr eaLnBrk="1" hangingPunct="1">
              <a:defRPr/>
            </a:pPr>
            <a:r>
              <a:rPr lang="fr-FR" sz="1400" dirty="0">
                <a:effectLst>
                  <a:outerShdw blurRad="38100" dist="38100" dir="2700000" algn="tl">
                    <a:srgbClr val="000000">
                      <a:alpha val="43137"/>
                    </a:srgbClr>
                  </a:outerShdw>
                </a:effectLst>
              </a:rPr>
              <a:t> </a:t>
            </a:r>
            <a:r>
              <a:rPr lang="fr-FR" sz="1400" dirty="0" smtClean="0">
                <a:effectLst>
                  <a:outerShdw blurRad="38100" dist="38100" dir="2700000" algn="tl">
                    <a:srgbClr val="000000">
                      <a:alpha val="43137"/>
                    </a:srgbClr>
                  </a:outerShdw>
                </a:effectLst>
              </a:rPr>
              <a:t>   (</a:t>
            </a:r>
            <a:r>
              <a:rPr lang="fr-FR" sz="1400" dirty="0">
                <a:effectLst>
                  <a:outerShdw blurRad="38100" dist="38100" dir="2700000" algn="tl">
                    <a:srgbClr val="000000">
                      <a:alpha val="43137"/>
                    </a:srgbClr>
                  </a:outerShdw>
                </a:effectLst>
              </a:rPr>
              <a:t>160 x 2kW </a:t>
            </a:r>
            <a:r>
              <a:rPr lang="fr-FR" sz="1400" dirty="0" smtClean="0">
                <a:effectLst>
                  <a:outerShdw blurRad="38100" dist="38100" dir="2700000" algn="tl">
                    <a:srgbClr val="000000">
                      <a:alpha val="43137"/>
                    </a:srgbClr>
                  </a:outerShdw>
                </a:effectLst>
              </a:rPr>
              <a:t>modules)</a:t>
            </a:r>
          </a:p>
          <a:p>
            <a:pPr eaLnBrk="1" hangingPunct="1">
              <a:defRPr/>
            </a:pPr>
            <a:endParaRPr lang="fr-FR" sz="1400" dirty="0" smtClean="0">
              <a:effectLst>
                <a:outerShdw blurRad="38100" dist="38100" dir="2700000" algn="tl">
                  <a:srgbClr val="000000">
                    <a:alpha val="43137"/>
                  </a:srgbClr>
                </a:outerShdw>
              </a:effectLst>
            </a:endParaRPr>
          </a:p>
          <a:p>
            <a:pPr marL="171450" indent="-171450" eaLnBrk="1" hangingPunct="1">
              <a:buFont typeface="Wingdings" pitchFamily="2" charset="2"/>
              <a:buChar char="v"/>
              <a:defRPr/>
            </a:pPr>
            <a:r>
              <a:rPr lang="fr-FR" sz="1400" dirty="0">
                <a:effectLst>
                  <a:outerShdw blurRad="38100" dist="38100" dir="2700000" algn="tl">
                    <a:srgbClr val="000000">
                      <a:alpha val="43137"/>
                    </a:srgbClr>
                  </a:outerShdw>
                </a:effectLst>
              </a:rPr>
              <a:t>1 </a:t>
            </a:r>
            <a:r>
              <a:rPr lang="fr-FR" sz="1400" dirty="0" err="1">
                <a:effectLst>
                  <a:outerShdw blurRad="38100" dist="38100" dir="2700000" algn="tl">
                    <a:srgbClr val="000000">
                      <a:alpha val="43137"/>
                    </a:srgbClr>
                  </a:outerShdw>
                </a:effectLst>
              </a:rPr>
              <a:t>Waveguide</a:t>
            </a:r>
            <a:r>
              <a:rPr lang="fr-FR" sz="1400" dirty="0">
                <a:effectLst>
                  <a:outerShdw blurRad="38100" dist="38100" dir="2700000" algn="tl">
                    <a:srgbClr val="000000">
                      <a:alpha val="43137"/>
                    </a:srgbClr>
                  </a:outerShdw>
                </a:effectLst>
              </a:rPr>
              <a:t> Combiner                       (</a:t>
            </a:r>
            <a:r>
              <a:rPr lang="fr-FR" sz="1400" dirty="0" err="1">
                <a:effectLst>
                  <a:outerShdw blurRad="38100" dist="38100" dir="2700000" algn="tl">
                    <a:srgbClr val="000000">
                      <a:alpha val="43137"/>
                    </a:srgbClr>
                  </a:outerShdw>
                </a:effectLst>
              </a:rPr>
              <a:t>WaCCo</a:t>
            </a:r>
            <a:r>
              <a:rPr lang="fr-FR" sz="1400" dirty="0">
                <a:effectLst>
                  <a:outerShdw blurRad="38100" dist="38100" dir="2700000" algn="tl">
                    <a:srgbClr val="000000">
                      <a:alpha val="43137"/>
                    </a:srgbClr>
                  </a:outerShdw>
                </a:effectLst>
              </a:rPr>
              <a:t>)</a:t>
            </a:r>
          </a:p>
          <a:p>
            <a:pPr eaLnBrk="1" hangingPunct="1">
              <a:defRPr/>
            </a:pPr>
            <a:endParaRPr lang="fr-FR" sz="1400" dirty="0" smtClean="0">
              <a:effectLst>
                <a:outerShdw blurRad="38100" dist="38100" dir="2700000" algn="tl">
                  <a:srgbClr val="000000">
                    <a:alpha val="43137"/>
                  </a:srgbClr>
                </a:outerShdw>
              </a:effectLst>
            </a:endParaRPr>
          </a:p>
          <a:p>
            <a:pPr marL="171450" indent="-171450" eaLnBrk="1" hangingPunct="1">
              <a:buFont typeface="Wingdings" pitchFamily="2" charset="2"/>
              <a:buChar char="v"/>
              <a:defRPr/>
            </a:pPr>
            <a:r>
              <a:rPr lang="fr-FR" sz="1400" dirty="0" smtClean="0">
                <a:effectLst>
                  <a:outerShdw blurRad="38100" dist="38100" dir="2700000" algn="tl">
                    <a:srgbClr val="000000">
                      <a:alpha val="43137"/>
                    </a:srgbClr>
                  </a:outerShdw>
                </a:effectLst>
              </a:rPr>
              <a:t> 2 </a:t>
            </a:r>
            <a:r>
              <a:rPr lang="fr-FR" sz="1400" dirty="0">
                <a:effectLst>
                  <a:outerShdw blurRad="38100" dist="38100" dir="2700000" algn="tl">
                    <a:srgbClr val="000000">
                      <a:alpha val="43137"/>
                    </a:srgbClr>
                  </a:outerShdw>
                </a:effectLst>
              </a:rPr>
              <a:t>x 75 kW RF </a:t>
            </a:r>
            <a:r>
              <a:rPr lang="fr-FR" sz="1400" dirty="0" err="1" smtClean="0">
                <a:effectLst>
                  <a:outerShdw blurRad="38100" dist="38100" dir="2700000" algn="tl">
                    <a:srgbClr val="000000">
                      <a:alpha val="43137"/>
                    </a:srgbClr>
                  </a:outerShdw>
                </a:effectLst>
              </a:rPr>
              <a:t>combination</a:t>
            </a:r>
            <a:endParaRPr lang="fr-FR" sz="1400" dirty="0" smtClean="0">
              <a:effectLst>
                <a:outerShdw blurRad="38100" dist="38100" dir="2700000" algn="tl">
                  <a:srgbClr val="000000">
                    <a:alpha val="43137"/>
                  </a:srgbClr>
                </a:outerShdw>
              </a:effectLst>
            </a:endParaRPr>
          </a:p>
          <a:p>
            <a:pPr eaLnBrk="1" hangingPunct="1">
              <a:defRPr/>
            </a:pPr>
            <a:endParaRPr lang="fr-FR" sz="1400" dirty="0" smtClean="0">
              <a:effectLst>
                <a:outerShdw blurRad="38100" dist="38100" dir="2700000" algn="tl">
                  <a:srgbClr val="000000">
                    <a:alpha val="43137"/>
                  </a:srgbClr>
                </a:outerShdw>
              </a:effectLst>
            </a:endParaRPr>
          </a:p>
          <a:p>
            <a:pPr marL="171450" indent="-171450" eaLnBrk="1" hangingPunct="1">
              <a:buFont typeface="Wingdings" pitchFamily="2" charset="2"/>
              <a:buChar char="v"/>
              <a:defRPr/>
            </a:pPr>
            <a:r>
              <a:rPr lang="fr-FR" sz="1400" dirty="0" smtClean="0">
                <a:effectLst>
                  <a:outerShdw blurRad="38100" dist="38100" dir="2700000" algn="tl">
                    <a:srgbClr val="000000">
                      <a:alpha val="43137"/>
                    </a:srgbClr>
                  </a:outerShdw>
                </a:effectLst>
              </a:rPr>
              <a:t> 64 8-way </a:t>
            </a:r>
            <a:r>
              <a:rPr lang="fr-FR" sz="1400" dirty="0" err="1" smtClean="0">
                <a:effectLst>
                  <a:outerShdw blurRad="38100" dist="38100" dir="2700000" algn="tl">
                    <a:srgbClr val="000000">
                      <a:alpha val="43137"/>
                    </a:srgbClr>
                  </a:outerShdw>
                </a:effectLst>
              </a:rPr>
              <a:t>splitters</a:t>
            </a:r>
            <a:endParaRPr lang="fr-FR" sz="1400" dirty="0">
              <a:effectLst>
                <a:outerShdw blurRad="38100" dist="38100" dir="2700000" algn="tl">
                  <a:srgbClr val="000000">
                    <a:alpha val="43137"/>
                  </a:srgbClr>
                </a:outerShdw>
              </a:effectLst>
            </a:endParaRPr>
          </a:p>
          <a:p>
            <a:pPr marL="171450" indent="-171450" eaLnBrk="1" hangingPunct="1">
              <a:buFont typeface="Wingdings" pitchFamily="2" charset="2"/>
              <a:buChar char="v"/>
              <a:defRPr/>
            </a:pPr>
            <a:endParaRPr lang="fr-FR" sz="1400" dirty="0" smtClean="0">
              <a:effectLst>
                <a:outerShdw blurRad="38100" dist="38100" dir="2700000" algn="tl">
                  <a:srgbClr val="000000">
                    <a:alpha val="43137"/>
                  </a:srgbClr>
                </a:outerShdw>
              </a:effectLst>
            </a:endParaRPr>
          </a:p>
          <a:p>
            <a:pPr marL="171450" indent="-171450" eaLnBrk="1" hangingPunct="1">
              <a:buFont typeface="Wingdings" pitchFamily="2" charset="2"/>
              <a:buChar char="v"/>
              <a:defRPr/>
            </a:pPr>
            <a:r>
              <a:rPr lang="fr-FR" sz="1400" dirty="0" smtClean="0">
                <a:effectLst>
                  <a:outerShdw blurRad="38100" dist="38100" dir="2700000" algn="tl">
                    <a:srgbClr val="000000">
                      <a:alpha val="43137"/>
                    </a:srgbClr>
                  </a:outerShdw>
                </a:effectLst>
              </a:rPr>
              <a:t> 16 </a:t>
            </a:r>
            <a:r>
              <a:rPr lang="fr-FR" sz="1400" dirty="0" err="1" smtClean="0">
                <a:effectLst>
                  <a:outerShdw blurRad="38100" dist="38100" dir="2700000" algn="tl">
                    <a:srgbClr val="000000">
                      <a:alpha val="43137"/>
                    </a:srgbClr>
                  </a:outerShdw>
                </a:effectLst>
              </a:rPr>
              <a:t>dissipators</a:t>
            </a:r>
            <a:endParaRPr lang="fr-FR" sz="1400" dirty="0" smtClean="0">
              <a:effectLst>
                <a:outerShdw blurRad="38100" dist="38100" dir="2700000" algn="tl">
                  <a:srgbClr val="000000">
                    <a:alpha val="43137"/>
                  </a:srgbClr>
                </a:outerShdw>
              </a:effectLst>
            </a:endParaRPr>
          </a:p>
          <a:p>
            <a:pPr marL="171450" indent="-171450" eaLnBrk="1" hangingPunct="1">
              <a:buFont typeface="Wingdings" pitchFamily="2" charset="2"/>
              <a:buChar char="v"/>
              <a:defRPr/>
            </a:pPr>
            <a:endParaRPr lang="fr-FR" sz="1400" dirty="0">
              <a:effectLst>
                <a:outerShdw blurRad="38100" dist="38100" dir="2700000" algn="tl">
                  <a:srgbClr val="000000">
                    <a:alpha val="43137"/>
                  </a:srgbClr>
                </a:outerShdw>
              </a:effectLst>
            </a:endParaRPr>
          </a:p>
          <a:p>
            <a:pPr marL="171450" indent="-171450" eaLnBrk="1" hangingPunct="1">
              <a:buFont typeface="Wingdings" pitchFamily="2" charset="2"/>
              <a:buChar char="v"/>
              <a:defRPr/>
            </a:pPr>
            <a:r>
              <a:rPr lang="fr-FR" sz="1400" dirty="0" smtClean="0">
                <a:effectLst>
                  <a:outerShdw blurRad="38100" dist="38100" dir="2700000" algn="tl">
                    <a:srgbClr val="000000">
                      <a:alpha val="43137"/>
                    </a:srgbClr>
                  </a:outerShdw>
                </a:effectLst>
              </a:rPr>
              <a:t> 256  amplifier modules</a:t>
            </a:r>
          </a:p>
        </p:txBody>
      </p:sp>
      <p:sp>
        <p:nvSpPr>
          <p:cNvPr id="10" name="Rectangle 9"/>
          <p:cNvSpPr>
            <a:spLocks noChangeArrowheads="1"/>
          </p:cNvSpPr>
          <p:nvPr/>
        </p:nvSpPr>
        <p:spPr bwMode="auto">
          <a:xfrm>
            <a:off x="1712640" y="116632"/>
            <a:ext cx="6192688" cy="86409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5769" tIns="47884" rIns="95769" bIns="47884"/>
          <a:lstStyle/>
          <a:p>
            <a:pPr algn="ctr" defTabSz="957263" eaLnBrk="0" hangingPunct="0">
              <a:buFont typeface="Monotype Sorts" pitchFamily="2" charset="2"/>
              <a:buNone/>
            </a:pPr>
            <a:r>
              <a:rPr lang="fr-FR" sz="2600" dirty="0" smtClean="0">
                <a:solidFill>
                  <a:srgbClr val="C00000"/>
                </a:solidFill>
                <a:latin typeface="Arial Black" pitchFamily="34" charset="0"/>
              </a:rPr>
              <a:t>S</a:t>
            </a:r>
            <a:r>
              <a:rPr lang="fr-FR" sz="2100" dirty="0" smtClean="0">
                <a:solidFill>
                  <a:srgbClr val="C00000"/>
                </a:solidFill>
                <a:latin typeface="Arial Black" pitchFamily="34" charset="0"/>
              </a:rPr>
              <a:t>ESAME</a:t>
            </a:r>
            <a:r>
              <a:rPr lang="fr-FR" sz="2600" dirty="0" smtClean="0">
                <a:solidFill>
                  <a:srgbClr val="C00000"/>
                </a:solidFill>
                <a:latin typeface="Arial Black" pitchFamily="34" charset="0"/>
              </a:rPr>
              <a:t> </a:t>
            </a:r>
            <a:r>
              <a:rPr lang="fr-FR" sz="2600" dirty="0">
                <a:solidFill>
                  <a:srgbClr val="C00000"/>
                </a:solidFill>
                <a:latin typeface="Arial Black" pitchFamily="34" charset="0"/>
              </a:rPr>
              <a:t>500MHz 140kW A</a:t>
            </a:r>
            <a:r>
              <a:rPr lang="fr-FR" sz="2100" dirty="0" smtClean="0">
                <a:solidFill>
                  <a:srgbClr val="C00000"/>
                </a:solidFill>
                <a:latin typeface="Arial Black" pitchFamily="34" charset="0"/>
              </a:rPr>
              <a:t>MPLIFIER </a:t>
            </a:r>
            <a:r>
              <a:rPr lang="fr-FR" sz="2600" dirty="0" smtClean="0">
                <a:solidFill>
                  <a:srgbClr val="C00000"/>
                </a:solidFill>
                <a:latin typeface="Arial Black" pitchFamily="34" charset="0"/>
              </a:rPr>
              <a:t>(P</a:t>
            </a:r>
            <a:r>
              <a:rPr lang="fr-FR" sz="2100" dirty="0" smtClean="0">
                <a:solidFill>
                  <a:srgbClr val="C00000"/>
                </a:solidFill>
                <a:latin typeface="Arial Black" pitchFamily="34" charset="0"/>
              </a:rPr>
              <a:t>RELIMINARY DESIGN</a:t>
            </a:r>
            <a:r>
              <a:rPr lang="fr-FR" sz="2600" dirty="0" smtClean="0">
                <a:solidFill>
                  <a:srgbClr val="C00000"/>
                </a:solidFill>
                <a:latin typeface="Arial Black" pitchFamily="34" charset="0"/>
              </a:rPr>
              <a:t>)</a:t>
            </a:r>
            <a:endParaRPr lang="fr-FR" sz="2600" dirty="0">
              <a:solidFill>
                <a:srgbClr val="C00000"/>
              </a:solidFill>
              <a:latin typeface="Arial Black" pitchFamily="34" charset="0"/>
            </a:endParaRPr>
          </a:p>
        </p:txBody>
      </p:sp>
      <p:sp>
        <p:nvSpPr>
          <p:cNvPr id="11" name="ZoneTexte 28"/>
          <p:cNvSpPr txBox="1">
            <a:spLocks noChangeArrowheads="1"/>
          </p:cNvSpPr>
          <p:nvPr/>
        </p:nvSpPr>
        <p:spPr bwMode="auto">
          <a:xfrm>
            <a:off x="3764857" y="6458320"/>
            <a:ext cx="576064"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eaLnBrk="1" hangingPunct="1">
              <a:defRPr/>
            </a:pPr>
            <a:r>
              <a:rPr lang="fr-FR" sz="1600" dirty="0" smtClean="0">
                <a:effectLst>
                  <a:outerShdw blurRad="38100" dist="38100" dir="2700000" algn="tl">
                    <a:srgbClr val="000000">
                      <a:alpha val="43137"/>
                    </a:srgbClr>
                  </a:outerShdw>
                </a:effectLst>
              </a:rPr>
              <a:t>3 m</a:t>
            </a: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536" y="1074217"/>
            <a:ext cx="6192688" cy="5358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8680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2504728" y="116632"/>
            <a:ext cx="4536504" cy="52920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5769" tIns="47884" rIns="95769" bIns="47884"/>
          <a:lstStyle/>
          <a:p>
            <a:pPr algn="ctr" defTabSz="957263" eaLnBrk="0" hangingPunct="0">
              <a:buFont typeface="Monotype Sorts" pitchFamily="2" charset="2"/>
              <a:buNone/>
            </a:pPr>
            <a:r>
              <a:rPr lang="fr-FR" sz="2600" dirty="0" smtClean="0">
                <a:solidFill>
                  <a:srgbClr val="C00000"/>
                </a:solidFill>
                <a:latin typeface="Arial Black" pitchFamily="34" charset="0"/>
              </a:rPr>
              <a:t>S</a:t>
            </a:r>
            <a:r>
              <a:rPr lang="fr-FR" sz="2100" dirty="0" smtClean="0">
                <a:solidFill>
                  <a:srgbClr val="C00000"/>
                </a:solidFill>
                <a:latin typeface="Arial Black" pitchFamily="34" charset="0"/>
              </a:rPr>
              <a:t>UMMARY </a:t>
            </a:r>
            <a:r>
              <a:rPr lang="fr-FR" sz="2600" dirty="0" smtClean="0">
                <a:solidFill>
                  <a:srgbClr val="C00000"/>
                </a:solidFill>
                <a:latin typeface="Arial Black" pitchFamily="34" charset="0"/>
              </a:rPr>
              <a:t>&amp;</a:t>
            </a:r>
            <a:r>
              <a:rPr lang="fr-FR" sz="2100" dirty="0" smtClean="0">
                <a:solidFill>
                  <a:srgbClr val="C00000"/>
                </a:solidFill>
                <a:latin typeface="Arial Black" pitchFamily="34" charset="0"/>
              </a:rPr>
              <a:t> </a:t>
            </a:r>
            <a:r>
              <a:rPr lang="fr-FR" sz="2600" dirty="0" smtClean="0">
                <a:solidFill>
                  <a:srgbClr val="C00000"/>
                </a:solidFill>
                <a:latin typeface="Arial Black" pitchFamily="34" charset="0"/>
              </a:rPr>
              <a:t>C</a:t>
            </a:r>
            <a:r>
              <a:rPr lang="fr-FR" sz="2100" dirty="0" smtClean="0">
                <a:solidFill>
                  <a:srgbClr val="C00000"/>
                </a:solidFill>
                <a:latin typeface="Arial Black" pitchFamily="34" charset="0"/>
              </a:rPr>
              <a:t>ONCLUSIONS</a:t>
            </a:r>
            <a:endParaRPr lang="fr-FR" sz="2100" dirty="0">
              <a:solidFill>
                <a:srgbClr val="C00000"/>
              </a:solidFill>
              <a:latin typeface="Arial Black" pitchFamily="34" charset="0"/>
            </a:endParaRPr>
          </a:p>
        </p:txBody>
      </p:sp>
      <p:sp>
        <p:nvSpPr>
          <p:cNvPr id="3" name="Espace réservé du numéro de diapositive 2"/>
          <p:cNvSpPr>
            <a:spLocks noGrp="1"/>
          </p:cNvSpPr>
          <p:nvPr>
            <p:ph type="sldNum" sz="quarter" idx="12"/>
          </p:nvPr>
        </p:nvSpPr>
        <p:spPr/>
        <p:txBody>
          <a:bodyPr/>
          <a:lstStyle/>
          <a:p>
            <a:fld id="{8DB15611-3EB5-4A9B-9A04-D08D95F5E4BF}" type="slidenum">
              <a:rPr lang="fr-FR" smtClean="0"/>
              <a:pPr/>
              <a:t>33</a:t>
            </a:fld>
            <a:endParaRPr lang="fr-FR" dirty="0"/>
          </a:p>
        </p:txBody>
      </p:sp>
      <p:pic>
        <p:nvPicPr>
          <p:cNvPr id="4" name="Picture 6"/>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524" t="7586" r="41" b="6429"/>
          <a:stretch/>
        </p:blipFill>
        <p:spPr bwMode="auto">
          <a:xfrm>
            <a:off x="200472" y="904273"/>
            <a:ext cx="9186246" cy="58370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itre 1"/>
          <p:cNvSpPr txBox="1">
            <a:spLocks/>
          </p:cNvSpPr>
          <p:nvPr/>
        </p:nvSpPr>
        <p:spPr>
          <a:xfrm>
            <a:off x="200472" y="904273"/>
            <a:ext cx="9186246" cy="5837095"/>
          </a:xfrm>
          <a:prstGeom prst="rect">
            <a:avLst/>
          </a:prstGeom>
          <a:solidFill>
            <a:schemeClr val="bg1">
              <a:alpha val="66000"/>
            </a:schemeClr>
          </a:solidFill>
          <a:ln w="63500" cmpd="dbl">
            <a:solidFill>
              <a:schemeClr val="bg1"/>
            </a:solidFill>
          </a:ln>
        </p:spPr>
        <p:txBody>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ea typeface="WenQuanYi Zen Hei" charset="0"/>
                <a:cs typeface="WenQuanYi Zen Hei" charset="0"/>
              </a:defRPr>
            </a:lvl2pPr>
            <a:lvl3pPr marL="1143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ea typeface="WenQuanYi Zen Hei" charset="0"/>
                <a:cs typeface="WenQuanYi Zen Hei" charset="0"/>
              </a:defRPr>
            </a:lvl3pPr>
            <a:lvl4pPr marL="1600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ea typeface="WenQuanYi Zen Hei" charset="0"/>
                <a:cs typeface="WenQuanYi Zen Hei" charset="0"/>
              </a:defRPr>
            </a:lvl4pPr>
            <a:lvl5pPr marL="20574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ea typeface="WenQuanYi Zen Hei" charset="0"/>
                <a:cs typeface="WenQuanYi Zen Hei"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ea typeface="WenQuanYi Zen Hei" charset="0"/>
                <a:cs typeface="WenQuanYi Zen Hei"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ea typeface="WenQuanYi Zen Hei" charset="0"/>
                <a:cs typeface="WenQuanYi Zen Hei"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ea typeface="WenQuanYi Zen Hei" charset="0"/>
                <a:cs typeface="WenQuanYi Zen Hei"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ea typeface="WenQuanYi Zen Hei" charset="0"/>
                <a:cs typeface="WenQuanYi Zen Hei" charset="0"/>
              </a:defRPr>
            </a:lvl9pPr>
          </a:lstStyle>
          <a:p>
            <a:pPr marL="342900" indent="-342900" algn="l">
              <a:buClr>
                <a:srgbClr val="0033CC"/>
              </a:buClr>
              <a:buFont typeface="Wingdings" pitchFamily="2" charset="2"/>
              <a:buChar char="Ø"/>
            </a:pPr>
            <a:endParaRPr lang="en-US" sz="600" b="1" u="sng" dirty="0" smtClean="0">
              <a:solidFill>
                <a:srgbClr val="0033CC"/>
              </a:solidFill>
              <a:latin typeface="Helvetica" pitchFamily="34" charset="0"/>
              <a:cs typeface="Helvetica" pitchFamily="34" charset="0"/>
            </a:endParaRPr>
          </a:p>
          <a:p>
            <a:pPr marL="342900" indent="-342900" algn="l">
              <a:buClr>
                <a:srgbClr val="0033CC"/>
              </a:buClr>
              <a:buFont typeface="Wingdings" pitchFamily="2" charset="2"/>
              <a:buChar char="Ø"/>
            </a:pPr>
            <a:r>
              <a:rPr lang="en-US" sz="2000" b="1" u="sng" dirty="0" smtClean="0">
                <a:solidFill>
                  <a:srgbClr val="0033CC"/>
                </a:solidFill>
                <a:latin typeface="Helvetica" pitchFamily="34" charset="0"/>
                <a:cs typeface="Helvetica" pitchFamily="34" charset="0"/>
              </a:rPr>
              <a:t>BOOSTER 35 kW SSA (</a:t>
            </a:r>
            <a:r>
              <a:rPr lang="fr-FR" sz="2000" b="1" u="sng" dirty="0">
                <a:solidFill>
                  <a:srgbClr val="0033CC"/>
                </a:solidFill>
                <a:latin typeface="Helvetica" pitchFamily="34" charset="0"/>
                <a:cs typeface="Helvetica" pitchFamily="34" charset="0"/>
              </a:rPr>
              <a:t>D1029UK05)</a:t>
            </a:r>
            <a:endParaRPr lang="en-US" sz="2000" b="1" u="sng" dirty="0">
              <a:solidFill>
                <a:srgbClr val="0033CC"/>
              </a:solidFill>
              <a:latin typeface="Helvetica" pitchFamily="34" charset="0"/>
              <a:cs typeface="Helvetica" pitchFamily="34" charset="0"/>
            </a:endParaRPr>
          </a:p>
          <a:p>
            <a:pPr algn="l"/>
            <a:r>
              <a:rPr lang="en-US" sz="1400" dirty="0" smtClean="0">
                <a:solidFill>
                  <a:srgbClr val="0033CC"/>
                </a:solidFill>
                <a:latin typeface="Helvetica" pitchFamily="34" charset="0"/>
                <a:cs typeface="Helvetica" pitchFamily="34" charset="0"/>
              </a:rPr>
              <a:t>	</a:t>
            </a:r>
          </a:p>
          <a:p>
            <a:pPr marL="342900" lvl="1" indent="-342900" algn="l">
              <a:buClr>
                <a:srgbClr val="0033CC"/>
              </a:buClr>
              <a:buFont typeface="Wingdings" pitchFamily="2" charset="2"/>
              <a:buChar char="Ø"/>
            </a:pPr>
            <a:r>
              <a:rPr lang="en-US" sz="2000" b="1" u="sng" dirty="0" smtClean="0">
                <a:solidFill>
                  <a:srgbClr val="0033CC"/>
                </a:solidFill>
                <a:latin typeface="Helvetica" pitchFamily="34" charset="0"/>
                <a:cs typeface="Helvetica" pitchFamily="34" charset="0"/>
              </a:rPr>
              <a:t>STORAGE RING 180 kW SSA </a:t>
            </a:r>
            <a:r>
              <a:rPr lang="fr-FR" sz="2000" b="1" u="sng" dirty="0" smtClean="0">
                <a:solidFill>
                  <a:srgbClr val="0033CC"/>
                </a:solidFill>
                <a:latin typeface="Helvetica" pitchFamily="34" charset="0"/>
                <a:cs typeface="Helvetica" pitchFamily="34" charset="0"/>
              </a:rPr>
              <a:t>(LR301</a:t>
            </a:r>
            <a:r>
              <a:rPr lang="fr-FR" sz="2000" b="1" u="sng" dirty="0">
                <a:solidFill>
                  <a:srgbClr val="0033CC"/>
                </a:solidFill>
                <a:latin typeface="Helvetica" pitchFamily="34" charset="0"/>
                <a:cs typeface="Helvetica" pitchFamily="34" charset="0"/>
              </a:rPr>
              <a:t>)</a:t>
            </a:r>
          </a:p>
          <a:p>
            <a:pPr marL="800100" lvl="1" indent="-342900" algn="l">
              <a:buClr>
                <a:srgbClr val="33CCCC"/>
              </a:buClr>
              <a:buFont typeface="Wingdings" pitchFamily="2" charset="2"/>
              <a:buChar char="§"/>
            </a:pPr>
            <a:r>
              <a:rPr lang="fr-FR" sz="2000" dirty="0" err="1" smtClean="0">
                <a:solidFill>
                  <a:schemeClr val="tx1"/>
                </a:solidFill>
                <a:latin typeface="Helvetica" pitchFamily="34" charset="0"/>
                <a:cs typeface="Helvetica" pitchFamily="34" charset="0"/>
              </a:rPr>
              <a:t>Operation</a:t>
            </a:r>
            <a:r>
              <a:rPr lang="fr-FR" sz="2000" dirty="0" smtClean="0">
                <a:solidFill>
                  <a:schemeClr val="tx1"/>
                </a:solidFill>
                <a:latin typeface="Helvetica" pitchFamily="34" charset="0"/>
                <a:cs typeface="Helvetica" pitchFamily="34" charset="0"/>
              </a:rPr>
              <a:t> and upgrade to 6th </a:t>
            </a:r>
            <a:r>
              <a:rPr lang="fr-FR" sz="2000" dirty="0" err="1" smtClean="0">
                <a:solidFill>
                  <a:schemeClr val="tx1"/>
                </a:solidFill>
                <a:latin typeface="Helvetica" pitchFamily="34" charset="0"/>
                <a:cs typeface="Helvetica" pitchFamily="34" charset="0"/>
              </a:rPr>
              <a:t>generation</a:t>
            </a:r>
            <a:r>
              <a:rPr lang="fr-FR" sz="2000" dirty="0" smtClean="0">
                <a:solidFill>
                  <a:schemeClr val="tx1"/>
                </a:solidFill>
                <a:latin typeface="Helvetica" pitchFamily="34" charset="0"/>
                <a:cs typeface="Helvetica" pitchFamily="34" charset="0"/>
              </a:rPr>
              <a:t> BLF574XR</a:t>
            </a:r>
          </a:p>
          <a:p>
            <a:pPr lvl="1" algn="l"/>
            <a:endParaRPr lang="fr-FR" sz="1400" dirty="0" smtClean="0">
              <a:solidFill>
                <a:srgbClr val="0033CC"/>
              </a:solidFill>
              <a:latin typeface="Helvetica" pitchFamily="34" charset="0"/>
              <a:cs typeface="Helvetica" pitchFamily="34" charset="0"/>
            </a:endParaRPr>
          </a:p>
          <a:p>
            <a:pPr marL="342900" indent="-342900" algn="l">
              <a:buClr>
                <a:srgbClr val="0033CC"/>
              </a:buClr>
              <a:buFont typeface="Wingdings" pitchFamily="2" charset="2"/>
              <a:buChar char="Ø"/>
            </a:pPr>
            <a:r>
              <a:rPr lang="fr-FR" sz="2000" b="1" u="sng" dirty="0" smtClean="0">
                <a:solidFill>
                  <a:srgbClr val="0033CC"/>
                </a:solidFill>
                <a:latin typeface="Helvetica" pitchFamily="34" charset="0"/>
                <a:cs typeface="Helvetica" pitchFamily="34" charset="0"/>
              </a:rPr>
              <a:t>SOLEIL 352 MHz SSA State of the Art</a:t>
            </a:r>
          </a:p>
          <a:p>
            <a:pPr marL="800100" lvl="1" indent="-342900" algn="l">
              <a:buClr>
                <a:srgbClr val="33CCCC"/>
              </a:buClr>
              <a:buFont typeface="Wingdings" pitchFamily="2" charset="2"/>
              <a:buChar char="§"/>
            </a:pPr>
            <a:r>
              <a:rPr lang="en-US" sz="2000" dirty="0" err="1" smtClean="0">
                <a:solidFill>
                  <a:schemeClr val="tx1"/>
                </a:solidFill>
                <a:latin typeface="Helvetica" pitchFamily="34" charset="0"/>
                <a:cs typeface="Helvetica" pitchFamily="34" charset="0"/>
                <a:sym typeface="Wingdings" pitchFamily="2" charset="2"/>
              </a:rPr>
              <a:t>P</a:t>
            </a:r>
            <a:r>
              <a:rPr lang="en-US" sz="2000" baseline="-25000" dirty="0" err="1" smtClean="0">
                <a:solidFill>
                  <a:schemeClr val="tx1"/>
                </a:solidFill>
                <a:latin typeface="Helvetica" pitchFamily="34" charset="0"/>
                <a:cs typeface="Helvetica" pitchFamily="34" charset="0"/>
                <a:sym typeface="Wingdings" pitchFamily="2" charset="2"/>
              </a:rPr>
              <a:t>mod</a:t>
            </a:r>
            <a:r>
              <a:rPr lang="fr-FR" sz="2000" dirty="0" smtClean="0">
                <a:solidFill>
                  <a:schemeClr val="tx1"/>
                </a:solidFill>
                <a:latin typeface="Helvetica" pitchFamily="34" charset="0"/>
                <a:cs typeface="Helvetica" pitchFamily="34" charset="0"/>
              </a:rPr>
              <a:t> ~ 700 W, G &gt; 20 dB, </a:t>
            </a:r>
            <a:r>
              <a:rPr lang="en-US" sz="2000" dirty="0">
                <a:solidFill>
                  <a:schemeClr val="tx1"/>
                </a:solidFill>
                <a:latin typeface="Helvetica" pitchFamily="34" charset="0"/>
                <a:cs typeface="Helvetica" pitchFamily="34" charset="0"/>
                <a:sym typeface="Symbol" pitchFamily="18" charset="2"/>
              </a:rPr>
              <a:t></a:t>
            </a:r>
            <a:r>
              <a:rPr lang="fr-FR" sz="2000" dirty="0" smtClean="0">
                <a:solidFill>
                  <a:schemeClr val="tx1"/>
                </a:solidFill>
                <a:latin typeface="Helvetica" pitchFamily="34" charset="0"/>
                <a:cs typeface="Helvetica" pitchFamily="34" charset="0"/>
              </a:rPr>
              <a:t> &gt; 70%</a:t>
            </a:r>
            <a:endParaRPr lang="fr-FR" sz="2000" dirty="0">
              <a:solidFill>
                <a:schemeClr val="tx1"/>
              </a:solidFill>
              <a:latin typeface="Helvetica" pitchFamily="34" charset="0"/>
              <a:cs typeface="Helvetica" pitchFamily="34" charset="0"/>
            </a:endParaRPr>
          </a:p>
          <a:p>
            <a:pPr algn="l"/>
            <a:endParaRPr lang="fr-FR" sz="1400" dirty="0" smtClean="0">
              <a:solidFill>
                <a:srgbClr val="0033CC"/>
              </a:solidFill>
              <a:latin typeface="Helvetica" pitchFamily="34" charset="0"/>
              <a:cs typeface="Helvetica" pitchFamily="34" charset="0"/>
            </a:endParaRPr>
          </a:p>
          <a:p>
            <a:pPr marL="342900" indent="-342900" algn="l">
              <a:buClr>
                <a:srgbClr val="0033CC"/>
              </a:buClr>
              <a:buFont typeface="Wingdings" pitchFamily="2" charset="2"/>
              <a:buChar char="Ø"/>
            </a:pPr>
            <a:r>
              <a:rPr lang="fr-FR" sz="2000" b="1" u="sng" dirty="0" smtClean="0">
                <a:solidFill>
                  <a:srgbClr val="0033CC"/>
                </a:solidFill>
                <a:latin typeface="Helvetica" pitchFamily="34" charset="0"/>
                <a:cs typeface="Helvetica" pitchFamily="34" charset="0"/>
              </a:rPr>
              <a:t>500 MHz SSA R&amp;D (BLF578)</a:t>
            </a:r>
            <a:r>
              <a:rPr lang="en-US" sz="2000" dirty="0" smtClean="0">
                <a:solidFill>
                  <a:schemeClr val="tx1"/>
                </a:solidFill>
                <a:latin typeface="Helvetica" pitchFamily="34" charset="0"/>
                <a:cs typeface="Helvetica" pitchFamily="34" charset="0"/>
                <a:sym typeface="Wingdings" pitchFamily="2" charset="2"/>
              </a:rPr>
              <a:t>	</a:t>
            </a:r>
            <a:endParaRPr lang="fr-FR" sz="2000" dirty="0">
              <a:solidFill>
                <a:schemeClr val="tx1"/>
              </a:solidFill>
              <a:latin typeface="Helvetica" pitchFamily="34" charset="0"/>
              <a:cs typeface="Helvetica" pitchFamily="34" charset="0"/>
            </a:endParaRPr>
          </a:p>
          <a:p>
            <a:pPr marL="742950" lvl="2" indent="-342900" algn="l">
              <a:buClr>
                <a:srgbClr val="33CCCC"/>
              </a:buClr>
              <a:buFont typeface="Wingdings" pitchFamily="2" charset="2"/>
              <a:buChar char="§"/>
            </a:pPr>
            <a:r>
              <a:rPr lang="en-US" sz="2000" dirty="0" err="1">
                <a:solidFill>
                  <a:schemeClr val="tx1"/>
                </a:solidFill>
                <a:latin typeface="Helvetica" pitchFamily="34" charset="0"/>
                <a:cs typeface="Helvetica" pitchFamily="34" charset="0"/>
                <a:sym typeface="Wingdings" pitchFamily="2" charset="2"/>
              </a:rPr>
              <a:t>P</a:t>
            </a:r>
            <a:r>
              <a:rPr lang="en-US" sz="2000" baseline="-25000" dirty="0" err="1">
                <a:solidFill>
                  <a:schemeClr val="tx1"/>
                </a:solidFill>
                <a:latin typeface="Helvetica" pitchFamily="34" charset="0"/>
                <a:cs typeface="Helvetica" pitchFamily="34" charset="0"/>
                <a:sym typeface="Wingdings" pitchFamily="2" charset="2"/>
              </a:rPr>
              <a:t>mod</a:t>
            </a:r>
            <a:r>
              <a:rPr lang="fr-FR" sz="2000" dirty="0">
                <a:solidFill>
                  <a:schemeClr val="tx1"/>
                </a:solidFill>
                <a:latin typeface="Helvetica" pitchFamily="34" charset="0"/>
                <a:cs typeface="Helvetica" pitchFamily="34" charset="0"/>
              </a:rPr>
              <a:t> ~ 650 W, G ~ 17 dB, </a:t>
            </a:r>
            <a:r>
              <a:rPr lang="en-US" sz="2000" dirty="0">
                <a:solidFill>
                  <a:schemeClr val="tx1"/>
                </a:solidFill>
                <a:latin typeface="Helvetica" pitchFamily="34" charset="0"/>
                <a:cs typeface="Helvetica" pitchFamily="34" charset="0"/>
                <a:sym typeface="Symbol" pitchFamily="18" charset="2"/>
              </a:rPr>
              <a:t></a:t>
            </a:r>
            <a:r>
              <a:rPr lang="fr-FR" sz="2000" dirty="0">
                <a:solidFill>
                  <a:schemeClr val="tx1"/>
                </a:solidFill>
                <a:latin typeface="Helvetica" pitchFamily="34" charset="0"/>
                <a:cs typeface="Helvetica" pitchFamily="34" charset="0"/>
              </a:rPr>
              <a:t> &gt; 60%</a:t>
            </a:r>
          </a:p>
          <a:p>
            <a:pPr algn="l"/>
            <a:endParaRPr lang="fr-FR" sz="1400" dirty="0" smtClean="0">
              <a:solidFill>
                <a:srgbClr val="0033CC"/>
              </a:solidFill>
              <a:latin typeface="Helvetica" pitchFamily="34" charset="0"/>
              <a:cs typeface="Helvetica" pitchFamily="34" charset="0"/>
            </a:endParaRPr>
          </a:p>
          <a:p>
            <a:pPr marL="342900" indent="-342900" algn="l">
              <a:buClr>
                <a:srgbClr val="0033CC"/>
              </a:buClr>
              <a:buFont typeface="Wingdings" pitchFamily="2" charset="2"/>
              <a:buChar char="Ø"/>
            </a:pPr>
            <a:r>
              <a:rPr lang="fr-FR" sz="2000" b="1" u="sng" dirty="0" smtClean="0">
                <a:solidFill>
                  <a:srgbClr val="0033CC"/>
                </a:solidFill>
                <a:latin typeface="Helvetica" pitchFamily="34" charset="0"/>
                <a:cs typeface="Helvetica" pitchFamily="34" charset="0"/>
              </a:rPr>
              <a:t>500 MHz SSA </a:t>
            </a:r>
            <a:r>
              <a:rPr lang="fr-FR" sz="2000" b="1" u="sng" dirty="0" err="1" smtClean="0">
                <a:solidFill>
                  <a:srgbClr val="0033CC"/>
                </a:solidFill>
                <a:latin typeface="Helvetica" pitchFamily="34" charset="0"/>
                <a:cs typeface="Helvetica" pitchFamily="34" charset="0"/>
              </a:rPr>
              <a:t>based</a:t>
            </a:r>
            <a:r>
              <a:rPr lang="fr-FR" sz="2000" b="1" u="sng" dirty="0" smtClean="0">
                <a:solidFill>
                  <a:srgbClr val="0033CC"/>
                </a:solidFill>
                <a:latin typeface="Helvetica" pitchFamily="34" charset="0"/>
                <a:cs typeface="Helvetica" pitchFamily="34" charset="0"/>
              </a:rPr>
              <a:t> </a:t>
            </a:r>
            <a:r>
              <a:rPr lang="fr-FR" sz="2000" b="1" u="sng" dirty="0" err="1" smtClean="0">
                <a:solidFill>
                  <a:srgbClr val="0033CC"/>
                </a:solidFill>
                <a:latin typeface="Helvetica" pitchFamily="34" charset="0"/>
                <a:cs typeface="Helvetica" pitchFamily="34" charset="0"/>
              </a:rPr>
              <a:t>projects</a:t>
            </a:r>
            <a:endParaRPr lang="fr-FR" sz="2000" b="1" u="sng" dirty="0">
              <a:solidFill>
                <a:srgbClr val="0033CC"/>
              </a:solidFill>
              <a:latin typeface="Helvetica" pitchFamily="34" charset="0"/>
              <a:cs typeface="Helvetica" pitchFamily="34" charset="0"/>
            </a:endParaRPr>
          </a:p>
          <a:p>
            <a:pPr marL="800100" lvl="1" indent="-342900" algn="l">
              <a:buClr>
                <a:srgbClr val="33CCCC"/>
              </a:buClr>
              <a:buFont typeface="Wingdings" pitchFamily="2" charset="2"/>
              <a:buChar char="§"/>
            </a:pPr>
            <a:r>
              <a:rPr lang="fr-FR" sz="2000" b="1" dirty="0" smtClean="0">
                <a:solidFill>
                  <a:schemeClr val="tx1"/>
                </a:solidFill>
                <a:latin typeface="Helvetica" pitchFamily="34" charset="0"/>
                <a:cs typeface="Helvetica" pitchFamily="34" charset="0"/>
              </a:rPr>
              <a:t>LNLS</a:t>
            </a:r>
            <a:r>
              <a:rPr lang="fr-FR" sz="2000" dirty="0" smtClean="0">
                <a:solidFill>
                  <a:schemeClr val="tx1"/>
                </a:solidFill>
                <a:latin typeface="Helvetica" pitchFamily="34" charset="0"/>
                <a:cs typeface="Helvetica" pitchFamily="34" charset="0"/>
              </a:rPr>
              <a:t> : 2 x 45 kW (476 MHz)</a:t>
            </a:r>
          </a:p>
          <a:p>
            <a:pPr marL="800100" lvl="1" indent="-342900" algn="l">
              <a:buClr>
                <a:srgbClr val="33CCCC"/>
              </a:buClr>
              <a:buFont typeface="Wingdings" pitchFamily="2" charset="2"/>
              <a:buChar char="§"/>
            </a:pPr>
            <a:r>
              <a:rPr lang="fr-FR" sz="2000" b="1" dirty="0" smtClean="0">
                <a:solidFill>
                  <a:schemeClr val="tx1"/>
                </a:solidFill>
                <a:latin typeface="Helvetica" pitchFamily="34" charset="0"/>
                <a:cs typeface="Helvetica" pitchFamily="34" charset="0"/>
              </a:rPr>
              <a:t>SESAME</a:t>
            </a:r>
            <a:r>
              <a:rPr lang="fr-FR" sz="2000" dirty="0" smtClean="0">
                <a:solidFill>
                  <a:schemeClr val="tx1"/>
                </a:solidFill>
                <a:latin typeface="Helvetica" pitchFamily="34" charset="0"/>
                <a:cs typeface="Helvetica" pitchFamily="34" charset="0"/>
              </a:rPr>
              <a:t> : 2 x 75 kW</a:t>
            </a:r>
            <a:endParaRPr lang="fr-FR" sz="2000" dirty="0">
              <a:solidFill>
                <a:schemeClr val="tx1"/>
              </a:solidFill>
              <a:latin typeface="Helvetica" pitchFamily="34" charset="0"/>
              <a:cs typeface="Helvetica" pitchFamily="34" charset="0"/>
            </a:endParaRPr>
          </a:p>
          <a:p>
            <a:pPr marL="800100" lvl="1" indent="-342900" algn="l">
              <a:buClr>
                <a:srgbClr val="33CCCC"/>
              </a:buClr>
              <a:buFont typeface="Wingdings" pitchFamily="2" charset="2"/>
              <a:buChar char="§"/>
            </a:pPr>
            <a:r>
              <a:rPr lang="fr-FR" sz="2000" b="1" dirty="0" smtClean="0">
                <a:solidFill>
                  <a:schemeClr val="tx1"/>
                </a:solidFill>
                <a:latin typeface="Helvetica" pitchFamily="34" charset="0"/>
                <a:cs typeface="Helvetica" pitchFamily="34" charset="0"/>
              </a:rPr>
              <a:t>THOM-X</a:t>
            </a:r>
            <a:r>
              <a:rPr lang="fr-FR" sz="2000" dirty="0" smtClean="0">
                <a:solidFill>
                  <a:schemeClr val="tx1"/>
                </a:solidFill>
                <a:latin typeface="Helvetica" pitchFamily="34" charset="0"/>
                <a:cs typeface="Helvetica" pitchFamily="34" charset="0"/>
              </a:rPr>
              <a:t> : 50 kW</a:t>
            </a:r>
          </a:p>
          <a:p>
            <a:pPr lvl="1" algn="l"/>
            <a:endParaRPr lang="fr-FR" sz="1400" dirty="0">
              <a:solidFill>
                <a:srgbClr val="0033CC"/>
              </a:solidFill>
              <a:latin typeface="Helvetica" pitchFamily="34" charset="0"/>
              <a:cs typeface="Helvetica" pitchFamily="34" charset="0"/>
            </a:endParaRPr>
          </a:p>
          <a:p>
            <a:pPr marL="342900" indent="-342900" algn="l">
              <a:buClr>
                <a:srgbClr val="0033CC"/>
              </a:buClr>
              <a:buFont typeface="Wingdings" pitchFamily="2" charset="2"/>
              <a:buChar char="Ø"/>
            </a:pPr>
            <a:r>
              <a:rPr lang="fr-FR" sz="2000" b="1" u="sng" dirty="0" smtClean="0">
                <a:solidFill>
                  <a:srgbClr val="0033CC"/>
                </a:solidFill>
                <a:latin typeface="Helvetica" pitchFamily="34" charset="0"/>
                <a:cs typeface="Helvetica" pitchFamily="34" charset="0"/>
              </a:rPr>
              <a:t>R&amp;D </a:t>
            </a:r>
            <a:r>
              <a:rPr lang="fr-FR" sz="2000" b="1" u="sng" dirty="0" err="1" smtClean="0">
                <a:solidFill>
                  <a:srgbClr val="0033CC"/>
                </a:solidFill>
                <a:latin typeface="Helvetica" pitchFamily="34" charset="0"/>
                <a:cs typeface="Helvetica" pitchFamily="34" charset="0"/>
              </a:rPr>
              <a:t>at</a:t>
            </a:r>
            <a:r>
              <a:rPr lang="fr-FR" sz="2000" b="1" u="sng" dirty="0" smtClean="0">
                <a:solidFill>
                  <a:srgbClr val="0033CC"/>
                </a:solidFill>
                <a:latin typeface="Helvetica" pitchFamily="34" charset="0"/>
                <a:cs typeface="Helvetica" pitchFamily="34" charset="0"/>
              </a:rPr>
              <a:t> </a:t>
            </a:r>
            <a:r>
              <a:rPr lang="fr-FR" sz="2000" b="1" u="sng" dirty="0" err="1" smtClean="0">
                <a:solidFill>
                  <a:srgbClr val="0033CC"/>
                </a:solidFill>
                <a:latin typeface="Helvetica" pitchFamily="34" charset="0"/>
                <a:cs typeface="Helvetica" pitchFamily="34" charset="0"/>
              </a:rPr>
              <a:t>other</a:t>
            </a:r>
            <a:r>
              <a:rPr lang="fr-FR" sz="2000" b="1" u="sng" dirty="0" smtClean="0">
                <a:solidFill>
                  <a:srgbClr val="0033CC"/>
                </a:solidFill>
                <a:latin typeface="Helvetica" pitchFamily="34" charset="0"/>
                <a:cs typeface="Helvetica" pitchFamily="34" charset="0"/>
              </a:rPr>
              <a:t> </a:t>
            </a:r>
            <a:r>
              <a:rPr lang="fr-FR" sz="2000" b="1" u="sng" dirty="0" err="1" smtClean="0">
                <a:solidFill>
                  <a:srgbClr val="0033CC"/>
                </a:solidFill>
                <a:latin typeface="Helvetica" pitchFamily="34" charset="0"/>
                <a:cs typeface="Helvetica" pitchFamily="34" charset="0"/>
              </a:rPr>
              <a:t>frequencies</a:t>
            </a:r>
            <a:endParaRPr lang="fr-FR" sz="2000" b="1" u="sng" dirty="0">
              <a:solidFill>
                <a:srgbClr val="0033CC"/>
              </a:solidFill>
              <a:latin typeface="Helvetica" pitchFamily="34" charset="0"/>
              <a:cs typeface="Helvetica" pitchFamily="34" charset="0"/>
            </a:endParaRPr>
          </a:p>
          <a:p>
            <a:pPr marL="800100" lvl="1" indent="-342900" algn="just">
              <a:buClr>
                <a:srgbClr val="33CCCC"/>
              </a:buClr>
              <a:buFont typeface="Wingdings" pitchFamily="2" charset="2"/>
              <a:buChar char="§"/>
            </a:pPr>
            <a:r>
              <a:rPr lang="en-US" sz="2000" dirty="0" smtClean="0">
                <a:solidFill>
                  <a:schemeClr val="tx1"/>
                </a:solidFill>
                <a:latin typeface="Helvetica" pitchFamily="34" charset="0"/>
                <a:cs typeface="Helvetica" pitchFamily="34" charset="0"/>
                <a:sym typeface="Wingdings" pitchFamily="2" charset="2"/>
              </a:rPr>
              <a:t>FM </a:t>
            </a:r>
            <a:r>
              <a:rPr lang="en-US" sz="2000" dirty="0">
                <a:solidFill>
                  <a:schemeClr val="tx1"/>
                </a:solidFill>
                <a:latin typeface="Helvetica" pitchFamily="34" charset="0"/>
                <a:cs typeface="Helvetica" pitchFamily="34" charset="0"/>
                <a:sym typeface="Wingdings" pitchFamily="2" charset="2"/>
              </a:rPr>
              <a:t>band  </a:t>
            </a:r>
            <a:r>
              <a:rPr lang="fr-FR" sz="2000" dirty="0">
                <a:solidFill>
                  <a:schemeClr val="tx1"/>
                </a:solidFill>
                <a:latin typeface="Helvetica" pitchFamily="34" charset="0"/>
                <a:cs typeface="Helvetica" pitchFamily="34" charset="0"/>
                <a:sym typeface="Wingdings" pitchFamily="2" charset="2"/>
              </a:rPr>
              <a:t>(88 – 108 MHz) </a:t>
            </a:r>
            <a:r>
              <a:rPr lang="en-US" sz="2000" dirty="0">
                <a:solidFill>
                  <a:schemeClr val="tx1"/>
                </a:solidFill>
                <a:latin typeface="Helvetica" pitchFamily="34" charset="0"/>
                <a:cs typeface="Helvetica" pitchFamily="34" charset="0"/>
                <a:sym typeface="Wingdings" pitchFamily="2" charset="2"/>
              </a:rPr>
              <a:t> 1 </a:t>
            </a:r>
            <a:r>
              <a:rPr lang="en-US" sz="2000" dirty="0" smtClean="0">
                <a:solidFill>
                  <a:schemeClr val="tx1"/>
                </a:solidFill>
                <a:latin typeface="Helvetica" pitchFamily="34" charset="0"/>
                <a:cs typeface="Helvetica" pitchFamily="34" charset="0"/>
                <a:sym typeface="Wingdings" pitchFamily="2" charset="2"/>
              </a:rPr>
              <a:t>kW module </a:t>
            </a:r>
            <a:r>
              <a:rPr lang="en-US" sz="2000" dirty="0">
                <a:solidFill>
                  <a:schemeClr val="tx1"/>
                </a:solidFill>
                <a:latin typeface="Helvetica" pitchFamily="34" charset="0"/>
                <a:cs typeface="Helvetica" pitchFamily="34" charset="0"/>
                <a:sym typeface="Wingdings" pitchFamily="2" charset="2"/>
              </a:rPr>
              <a:t>with G &gt; 25 dB and </a:t>
            </a:r>
            <a:r>
              <a:rPr lang="en-US" sz="2000" dirty="0">
                <a:solidFill>
                  <a:schemeClr val="tx1"/>
                </a:solidFill>
                <a:latin typeface="Helvetica" pitchFamily="34" charset="0"/>
                <a:cs typeface="Helvetica" pitchFamily="34" charset="0"/>
                <a:sym typeface="Symbol" pitchFamily="18" charset="2"/>
              </a:rPr>
              <a:t></a:t>
            </a:r>
            <a:r>
              <a:rPr lang="en-US" sz="2000" dirty="0">
                <a:solidFill>
                  <a:schemeClr val="tx1"/>
                </a:solidFill>
                <a:latin typeface="Helvetica" pitchFamily="34" charset="0"/>
                <a:cs typeface="Helvetica" pitchFamily="34" charset="0"/>
              </a:rPr>
              <a:t> ~ 80</a:t>
            </a:r>
            <a:r>
              <a:rPr lang="en-US" sz="2000" dirty="0">
                <a:solidFill>
                  <a:schemeClr val="tx1"/>
                </a:solidFill>
                <a:latin typeface="Helvetica" pitchFamily="34" charset="0"/>
                <a:cs typeface="Helvetica" pitchFamily="34" charset="0"/>
                <a:sym typeface="Wingdings" pitchFamily="2" charset="2"/>
              </a:rPr>
              <a:t> %</a:t>
            </a:r>
          </a:p>
          <a:p>
            <a:pPr marL="800100" lvl="1" indent="-342900" algn="just">
              <a:buClr>
                <a:srgbClr val="33CCCC"/>
              </a:buClr>
              <a:buFont typeface="Wingdings" pitchFamily="2" charset="2"/>
              <a:buChar char="§"/>
            </a:pPr>
            <a:r>
              <a:rPr lang="en-US" sz="2000" dirty="0">
                <a:solidFill>
                  <a:schemeClr val="tx1"/>
                </a:solidFill>
                <a:latin typeface="Helvetica" pitchFamily="34" charset="0"/>
                <a:cs typeface="Helvetica" pitchFamily="34" charset="0"/>
                <a:sym typeface="Wingdings" pitchFamily="2" charset="2"/>
              </a:rPr>
              <a:t>L band (1.3 </a:t>
            </a:r>
            <a:r>
              <a:rPr lang="fr-FR" sz="2000" dirty="0">
                <a:solidFill>
                  <a:schemeClr val="tx1"/>
                </a:solidFill>
                <a:latin typeface="Helvetica" pitchFamily="34" charset="0"/>
                <a:cs typeface="Helvetica" pitchFamily="34" charset="0"/>
                <a:sym typeface="Wingdings" pitchFamily="2" charset="2"/>
              </a:rPr>
              <a:t>&amp;</a:t>
            </a:r>
            <a:r>
              <a:rPr lang="en-US" sz="2000" dirty="0">
                <a:solidFill>
                  <a:schemeClr val="tx1"/>
                </a:solidFill>
                <a:latin typeface="Helvetica" pitchFamily="34" charset="0"/>
                <a:cs typeface="Helvetica" pitchFamily="34" charset="0"/>
                <a:sym typeface="Wingdings" pitchFamily="2" charset="2"/>
              </a:rPr>
              <a:t> 1.5 GHz) for 4</a:t>
            </a:r>
            <a:r>
              <a:rPr lang="en-US" sz="2000" baseline="30000" dirty="0">
                <a:solidFill>
                  <a:schemeClr val="tx1"/>
                </a:solidFill>
                <a:latin typeface="Helvetica" pitchFamily="34" charset="0"/>
                <a:cs typeface="Helvetica" pitchFamily="34" charset="0"/>
                <a:sym typeface="Wingdings" pitchFamily="2" charset="2"/>
              </a:rPr>
              <a:t>th </a:t>
            </a:r>
            <a:r>
              <a:rPr lang="en-US" sz="2000" dirty="0">
                <a:solidFill>
                  <a:schemeClr val="tx1"/>
                </a:solidFill>
                <a:latin typeface="Helvetica" pitchFamily="34" charset="0"/>
                <a:cs typeface="Helvetica" pitchFamily="34" charset="0"/>
                <a:sym typeface="Wingdings" pitchFamily="2" charset="2"/>
              </a:rPr>
              <a:t>generation L</a:t>
            </a:r>
            <a:r>
              <a:rPr lang="fr-FR" sz="2000" dirty="0">
                <a:solidFill>
                  <a:schemeClr val="tx1"/>
                </a:solidFill>
                <a:latin typeface="Helvetica" pitchFamily="34" charset="0"/>
                <a:cs typeface="Helvetica" pitchFamily="34" charset="0"/>
                <a:sym typeface="Wingdings" pitchFamily="2" charset="2"/>
              </a:rPr>
              <a:t>S   </a:t>
            </a:r>
            <a:r>
              <a:rPr lang="fr-FR" sz="2000" dirty="0" err="1">
                <a:solidFill>
                  <a:schemeClr val="tx1"/>
                </a:solidFill>
                <a:latin typeface="Helvetica" pitchFamily="34" charset="0"/>
                <a:cs typeface="Helvetica" pitchFamily="34" charset="0"/>
                <a:sym typeface="Wingdings" pitchFamily="2" charset="2"/>
              </a:rPr>
              <a:t>P</a:t>
            </a:r>
            <a:r>
              <a:rPr lang="fr-FR" sz="2000" baseline="-25000" dirty="0" err="1">
                <a:solidFill>
                  <a:schemeClr val="tx1"/>
                </a:solidFill>
                <a:latin typeface="Helvetica" pitchFamily="34" charset="0"/>
                <a:cs typeface="Helvetica" pitchFamily="34" charset="0"/>
                <a:sym typeface="Wingdings" pitchFamily="2" charset="2"/>
              </a:rPr>
              <a:t>mod</a:t>
            </a:r>
            <a:r>
              <a:rPr lang="fr-FR" sz="2000" dirty="0">
                <a:solidFill>
                  <a:schemeClr val="tx1"/>
                </a:solidFill>
                <a:latin typeface="Helvetica" pitchFamily="34" charset="0"/>
                <a:cs typeface="Helvetica" pitchFamily="34" charset="0"/>
                <a:sym typeface="Wingdings" pitchFamily="2" charset="2"/>
              </a:rPr>
              <a:t> &gt; 400 </a:t>
            </a:r>
            <a:r>
              <a:rPr lang="fr-FR" sz="2000" dirty="0" smtClean="0">
                <a:solidFill>
                  <a:schemeClr val="tx1"/>
                </a:solidFill>
                <a:latin typeface="Helvetica" pitchFamily="34" charset="0"/>
                <a:cs typeface="Helvetica" pitchFamily="34" charset="0"/>
                <a:sym typeface="Wingdings" pitchFamily="2" charset="2"/>
              </a:rPr>
              <a:t>W</a:t>
            </a:r>
          </a:p>
          <a:p>
            <a:pPr marL="1200150" lvl="2" indent="-342900" algn="just">
              <a:buClr>
                <a:srgbClr val="33CCCC"/>
              </a:buClr>
              <a:buFont typeface="Courier New" pitchFamily="49" charset="0"/>
              <a:buChar char="o"/>
            </a:pPr>
            <a:r>
              <a:rPr lang="en-US" sz="2000" b="1" dirty="0">
                <a:solidFill>
                  <a:schemeClr val="tx1"/>
                </a:solidFill>
                <a:latin typeface="Helvetica" pitchFamily="34" charset="0"/>
                <a:cs typeface="Helvetica" pitchFamily="34" charset="0"/>
              </a:rPr>
              <a:t>LUNEX5 : </a:t>
            </a:r>
            <a:r>
              <a:rPr lang="en-US" sz="2000" dirty="0">
                <a:solidFill>
                  <a:schemeClr val="tx1"/>
                </a:solidFill>
                <a:latin typeface="Helvetica" pitchFamily="34" charset="0"/>
                <a:cs typeface="Helvetica" pitchFamily="34" charset="0"/>
              </a:rPr>
              <a:t>20kW @ 1.3 GHz</a:t>
            </a:r>
            <a:endParaRPr lang="fr-FR" sz="2000" dirty="0">
              <a:solidFill>
                <a:schemeClr val="tx1"/>
              </a:solidFill>
              <a:latin typeface="Helvetica" pitchFamily="34" charset="0"/>
              <a:cs typeface="Helvetica" pitchFamily="34" charset="0"/>
            </a:endParaRPr>
          </a:p>
        </p:txBody>
      </p:sp>
    </p:spTree>
    <p:extLst>
      <p:ext uri="{BB962C8B-B14F-4D97-AF65-F5344CB8AC3E}">
        <p14:creationId xmlns:p14="http://schemas.microsoft.com/office/powerpoint/2010/main" val="154004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 calcmode="lin" valueType="num">
                                      <p:cBhvr additive="base">
                                        <p:cTn id="1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 calcmode="lin" valueType="num">
                                      <p:cBhvr additive="base">
                                        <p:cTn id="2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 calcmode="lin" valueType="num">
                                      <p:cBhvr additive="base">
                                        <p:cTn id="2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anim calcmode="lin" valueType="num">
                                      <p:cBhvr additive="base">
                                        <p:cTn id="3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anim calcmode="lin" valueType="num">
                                      <p:cBhvr additive="base">
                                        <p:cTn id="3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12" end="12"/>
                                            </p:txEl>
                                          </p:spTgt>
                                        </p:tgtEl>
                                        <p:attrNameLst>
                                          <p:attrName>style.visibility</p:attrName>
                                        </p:attrNameLst>
                                      </p:cBhvr>
                                      <p:to>
                                        <p:strVal val="visible"/>
                                      </p:to>
                                    </p:set>
                                    <p:anim calcmode="lin" valueType="num">
                                      <p:cBhvr additive="base">
                                        <p:cTn id="43"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2" end="1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xEl>
                                              <p:pRg st="13" end="13"/>
                                            </p:txEl>
                                          </p:spTgt>
                                        </p:tgtEl>
                                        <p:attrNameLst>
                                          <p:attrName>style.visibility</p:attrName>
                                        </p:attrNameLst>
                                      </p:cBhvr>
                                      <p:to>
                                        <p:strVal val="visible"/>
                                      </p:to>
                                    </p:set>
                                    <p:anim calcmode="lin" valueType="num">
                                      <p:cBhvr additive="base">
                                        <p:cTn id="47"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13" end="13"/>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xEl>
                                              <p:pRg st="14" end="14"/>
                                            </p:txEl>
                                          </p:spTgt>
                                        </p:tgtEl>
                                        <p:attrNameLst>
                                          <p:attrName>style.visibility</p:attrName>
                                        </p:attrNameLst>
                                      </p:cBhvr>
                                      <p:to>
                                        <p:strVal val="visible"/>
                                      </p:to>
                                    </p:set>
                                    <p:anim calcmode="lin" valueType="num">
                                      <p:cBhvr additive="base">
                                        <p:cTn id="51" dur="5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14" end="14"/>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
                                            <p:txEl>
                                              <p:pRg st="15" end="15"/>
                                            </p:txEl>
                                          </p:spTgt>
                                        </p:tgtEl>
                                        <p:attrNameLst>
                                          <p:attrName>style.visibility</p:attrName>
                                        </p:attrNameLst>
                                      </p:cBhvr>
                                      <p:to>
                                        <p:strVal val="visible"/>
                                      </p:to>
                                    </p:set>
                                    <p:anim calcmode="lin" valueType="num">
                                      <p:cBhvr additive="base">
                                        <p:cTn id="55" dur="500" fill="hold"/>
                                        <p:tgtEl>
                                          <p:spTgt spid="6">
                                            <p:txEl>
                                              <p:pRg st="15" end="1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17" end="17"/>
                                            </p:txEl>
                                          </p:spTgt>
                                        </p:tgtEl>
                                        <p:attrNameLst>
                                          <p:attrName>style.visibility</p:attrName>
                                        </p:attrNameLst>
                                      </p:cBhvr>
                                      <p:to>
                                        <p:strVal val="visible"/>
                                      </p:to>
                                    </p:set>
                                    <p:anim calcmode="lin" valueType="num">
                                      <p:cBhvr additive="base">
                                        <p:cTn id="61" dur="500" fill="hold"/>
                                        <p:tgtEl>
                                          <p:spTgt spid="6">
                                            <p:txEl>
                                              <p:pRg st="17" end="1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17" end="17"/>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6">
                                            <p:txEl>
                                              <p:pRg st="18" end="18"/>
                                            </p:txEl>
                                          </p:spTgt>
                                        </p:tgtEl>
                                        <p:attrNameLst>
                                          <p:attrName>style.visibility</p:attrName>
                                        </p:attrNameLst>
                                      </p:cBhvr>
                                      <p:to>
                                        <p:strVal val="visible"/>
                                      </p:to>
                                    </p:set>
                                    <p:anim calcmode="lin" valueType="num">
                                      <p:cBhvr additive="base">
                                        <p:cTn id="65" dur="500" fill="hold"/>
                                        <p:tgtEl>
                                          <p:spTgt spid="6">
                                            <p:txEl>
                                              <p:pRg st="18" end="1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6">
                                            <p:txEl>
                                              <p:pRg st="18" end="18"/>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6">
                                            <p:txEl>
                                              <p:pRg st="19" end="19"/>
                                            </p:txEl>
                                          </p:spTgt>
                                        </p:tgtEl>
                                        <p:attrNameLst>
                                          <p:attrName>style.visibility</p:attrName>
                                        </p:attrNameLst>
                                      </p:cBhvr>
                                      <p:to>
                                        <p:strVal val="visible"/>
                                      </p:to>
                                    </p:set>
                                    <p:anim calcmode="lin" valueType="num">
                                      <p:cBhvr additive="base">
                                        <p:cTn id="69" dur="500" fill="hold"/>
                                        <p:tgtEl>
                                          <p:spTgt spid="6">
                                            <p:txEl>
                                              <p:pRg st="19" end="19"/>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
                                            <p:txEl>
                                              <p:pRg st="19" end="19"/>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6">
                                            <p:txEl>
                                              <p:pRg st="20" end="20"/>
                                            </p:txEl>
                                          </p:spTgt>
                                        </p:tgtEl>
                                        <p:attrNameLst>
                                          <p:attrName>style.visibility</p:attrName>
                                        </p:attrNameLst>
                                      </p:cBhvr>
                                      <p:to>
                                        <p:strVal val="visible"/>
                                      </p:to>
                                    </p:set>
                                    <p:anim calcmode="lin" valueType="num">
                                      <p:cBhvr additive="base">
                                        <p:cTn id="73" dur="500" fill="hold"/>
                                        <p:tgtEl>
                                          <p:spTgt spid="6">
                                            <p:txEl>
                                              <p:pRg st="20" end="2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20" end="2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524" t="7586" r="41" b="6429"/>
          <a:stretch/>
        </p:blipFill>
        <p:spPr bwMode="auto">
          <a:xfrm>
            <a:off x="200472" y="908719"/>
            <a:ext cx="9217024" cy="585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8DB15611-3EB5-4A9B-9A04-D08D95F5E4BF}" type="slidenum">
              <a:rPr lang="fr-FR" smtClean="0"/>
              <a:pPr/>
              <a:t>34</a:t>
            </a:fld>
            <a:endParaRPr lang="fr-FR" dirty="0"/>
          </a:p>
        </p:txBody>
      </p:sp>
      <p:sp>
        <p:nvSpPr>
          <p:cNvPr id="3" name="ZoneTexte 2"/>
          <p:cNvSpPr txBox="1"/>
          <p:nvPr/>
        </p:nvSpPr>
        <p:spPr>
          <a:xfrm>
            <a:off x="1276793" y="1918573"/>
            <a:ext cx="7348615" cy="646331"/>
          </a:xfrm>
          <a:prstGeom prst="rect">
            <a:avLst/>
          </a:prstGeom>
          <a:gradFill flip="none" rotWithShape="1">
            <a:gsLst>
              <a:gs pos="0">
                <a:srgbClr val="3333FF">
                  <a:tint val="66000"/>
                  <a:satMod val="160000"/>
                </a:srgbClr>
              </a:gs>
              <a:gs pos="50000">
                <a:srgbClr val="3333FF">
                  <a:tint val="44500"/>
                  <a:satMod val="160000"/>
                </a:srgbClr>
              </a:gs>
              <a:gs pos="100000">
                <a:srgbClr val="3333FF">
                  <a:tint val="23500"/>
                  <a:satMod val="160000"/>
                </a:srgbClr>
              </a:gs>
            </a:gsLst>
            <a:lin ang="16200000" scaled="1"/>
            <a:tileRect/>
          </a:gradFill>
          <a:ln>
            <a:solidFill>
              <a:srgbClr val="3333FF"/>
            </a:solidFill>
          </a:ln>
          <a:effectLst>
            <a:outerShdw blurRad="76200" dir="13500000" sy="23000" kx="1200000" algn="br"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wrap="none" rtlCol="0">
            <a:spAutoFit/>
          </a:bodyPr>
          <a:lstStyle/>
          <a:p>
            <a:r>
              <a:rPr lang="fr-FR" sz="3600" dirty="0" err="1" smtClean="0">
                <a:latin typeface="Arial Black" pitchFamily="34" charset="0"/>
              </a:rPr>
              <a:t>Thank</a:t>
            </a:r>
            <a:r>
              <a:rPr lang="fr-FR" sz="3600" dirty="0" smtClean="0">
                <a:latin typeface="Arial Black" pitchFamily="34" charset="0"/>
              </a:rPr>
              <a:t> </a:t>
            </a:r>
            <a:r>
              <a:rPr lang="fr-FR" sz="3600" dirty="0" err="1" smtClean="0">
                <a:latin typeface="Arial Black" pitchFamily="34" charset="0"/>
              </a:rPr>
              <a:t>you</a:t>
            </a:r>
            <a:r>
              <a:rPr lang="fr-FR" sz="3600" dirty="0" smtClean="0">
                <a:latin typeface="Arial Black" pitchFamily="34" charset="0"/>
              </a:rPr>
              <a:t> for </a:t>
            </a:r>
            <a:r>
              <a:rPr lang="fr-FR" sz="3600" dirty="0" err="1" smtClean="0">
                <a:latin typeface="Arial Black" pitchFamily="34" charset="0"/>
              </a:rPr>
              <a:t>your</a:t>
            </a:r>
            <a:r>
              <a:rPr lang="fr-FR" sz="3600" dirty="0" smtClean="0">
                <a:latin typeface="Arial Black" pitchFamily="34" charset="0"/>
              </a:rPr>
              <a:t> attention</a:t>
            </a:r>
            <a:endParaRPr lang="fr-FR" sz="3600" dirty="0">
              <a:latin typeface="Arial Black" pitchFamily="34" charset="0"/>
            </a:endParaRPr>
          </a:p>
        </p:txBody>
      </p:sp>
    </p:spTree>
    <p:extLst>
      <p:ext uri="{BB962C8B-B14F-4D97-AF65-F5344CB8AC3E}">
        <p14:creationId xmlns:p14="http://schemas.microsoft.com/office/powerpoint/2010/main" val="1119344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8DB15611-3EB5-4A9B-9A04-D08D95F5E4BF}" type="slidenum">
              <a:rPr lang="fr-FR" smtClean="0"/>
              <a:pPr/>
              <a:t>4</a:t>
            </a:fld>
            <a:endParaRPr lang="fr-FR" dirty="0"/>
          </a:p>
        </p:txBody>
      </p:sp>
      <p:sp>
        <p:nvSpPr>
          <p:cNvPr id="10" name="Text Box 3"/>
          <p:cNvSpPr txBox="1">
            <a:spLocks noChangeArrowheads="1"/>
          </p:cNvSpPr>
          <p:nvPr/>
        </p:nvSpPr>
        <p:spPr bwMode="auto">
          <a:xfrm>
            <a:off x="103188" y="919165"/>
            <a:ext cx="8522220" cy="1089529"/>
          </a:xfrm>
          <a:prstGeom prst="rect">
            <a:avLst/>
          </a:prstGeom>
          <a:solidFill>
            <a:schemeClr val="bg1"/>
          </a:solidFill>
          <a:ln>
            <a:noFill/>
          </a:ln>
          <a:effectLst/>
          <a:extLst/>
        </p:spPr>
        <p:txBody>
          <a:bodyPr wrap="square">
            <a:spAutoFit/>
          </a:bodyPr>
          <a:lstStyle/>
          <a:p>
            <a:pPr algn="l">
              <a:buFont typeface="Wingdings" pitchFamily="2" charset="2"/>
              <a:buChar char="Ø"/>
              <a:defRPr/>
            </a:pPr>
            <a:r>
              <a:rPr lang="en-US" sz="1800" dirty="0">
                <a:latin typeface="Helvetica" pitchFamily="34" charset="0"/>
                <a:cs typeface="Helvetica" pitchFamily="34" charset="0"/>
              </a:rPr>
              <a:t> E</a:t>
            </a:r>
            <a:r>
              <a:rPr lang="en-US" sz="1800" baseline="-25000" dirty="0">
                <a:latin typeface="Helvetica" pitchFamily="34" charset="0"/>
                <a:cs typeface="Helvetica" pitchFamily="34" charset="0"/>
              </a:rPr>
              <a:t>n</a:t>
            </a:r>
            <a:r>
              <a:rPr lang="en-US" sz="1800" dirty="0">
                <a:latin typeface="Helvetica" pitchFamily="34" charset="0"/>
                <a:cs typeface="Helvetica" pitchFamily="34" charset="0"/>
              </a:rPr>
              <a:t> : 100 MeV </a:t>
            </a:r>
            <a:r>
              <a:rPr lang="en-US" sz="1800" dirty="0">
                <a:latin typeface="Helvetica" pitchFamily="34" charset="0"/>
                <a:cs typeface="Helvetica" pitchFamily="34" charset="0"/>
                <a:sym typeface="Wingdings" pitchFamily="2" charset="2"/>
              </a:rPr>
              <a:t> 2.75 </a:t>
            </a:r>
            <a:r>
              <a:rPr lang="en-US" sz="1800" dirty="0" err="1">
                <a:latin typeface="Helvetica" pitchFamily="34" charset="0"/>
                <a:cs typeface="Helvetica" pitchFamily="34" charset="0"/>
                <a:sym typeface="Wingdings" pitchFamily="2" charset="2"/>
              </a:rPr>
              <a:t>GeV</a:t>
            </a:r>
            <a:r>
              <a:rPr lang="en-US" sz="1800" dirty="0">
                <a:latin typeface="Helvetica" pitchFamily="34" charset="0"/>
                <a:cs typeface="Helvetica" pitchFamily="34" charset="0"/>
              </a:rPr>
              <a:t> (rep. 3 Hz) ; </a:t>
            </a:r>
            <a:r>
              <a:rPr lang="en-US" sz="1800" dirty="0" err="1">
                <a:latin typeface="Helvetica" pitchFamily="34" charset="0"/>
                <a:cs typeface="Helvetica" pitchFamily="34" charset="0"/>
              </a:rPr>
              <a:t>V</a:t>
            </a:r>
            <a:r>
              <a:rPr lang="en-US" sz="1800" baseline="-25000" dirty="0" err="1">
                <a:latin typeface="Helvetica" pitchFamily="34" charset="0"/>
                <a:cs typeface="Helvetica" pitchFamily="34" charset="0"/>
              </a:rPr>
              <a:t>cav</a:t>
            </a:r>
            <a:r>
              <a:rPr lang="en-US" sz="1800" dirty="0">
                <a:latin typeface="Helvetica" pitchFamily="34" charset="0"/>
                <a:cs typeface="Helvetica" pitchFamily="34" charset="0"/>
              </a:rPr>
              <a:t> : 100 </a:t>
            </a:r>
            <a:r>
              <a:rPr lang="en-US" sz="1800" dirty="0">
                <a:latin typeface="Helvetica" pitchFamily="34" charset="0"/>
                <a:cs typeface="Helvetica" pitchFamily="34" charset="0"/>
                <a:sym typeface="Wingdings" pitchFamily="2" charset="2"/>
              </a:rPr>
              <a:t></a:t>
            </a:r>
            <a:r>
              <a:rPr lang="en-US" sz="1800" dirty="0">
                <a:latin typeface="Helvetica" pitchFamily="34" charset="0"/>
                <a:cs typeface="Helvetica" pitchFamily="34" charset="0"/>
              </a:rPr>
              <a:t> 900 kV @ 352 MHz</a:t>
            </a:r>
          </a:p>
          <a:p>
            <a:pPr algn="l">
              <a:spcBef>
                <a:spcPct val="30000"/>
              </a:spcBef>
              <a:buFont typeface="Wingdings" pitchFamily="2" charset="2"/>
              <a:buChar char="Ø"/>
              <a:defRPr/>
            </a:pPr>
            <a:r>
              <a:rPr lang="en-US" sz="1800" dirty="0">
                <a:latin typeface="Helvetica" pitchFamily="34" charset="0"/>
                <a:cs typeface="Helvetica" pitchFamily="34" charset="0"/>
              </a:rPr>
              <a:t> 1 x 5-cell Cu cavity (CERN LEP) </a:t>
            </a:r>
            <a:r>
              <a:rPr lang="en-US" sz="1800" dirty="0">
                <a:latin typeface="Helvetica" pitchFamily="34" charset="0"/>
                <a:cs typeface="Helvetica" pitchFamily="34" charset="0"/>
                <a:sym typeface="Wingdings" pitchFamily="2" charset="2"/>
              </a:rPr>
              <a:t> </a:t>
            </a:r>
            <a:r>
              <a:rPr lang="en-US" sz="1800" dirty="0" err="1">
                <a:latin typeface="Helvetica" pitchFamily="34" charset="0"/>
                <a:cs typeface="Helvetica" pitchFamily="34" charset="0"/>
                <a:sym typeface="Wingdings" pitchFamily="2" charset="2"/>
              </a:rPr>
              <a:t>P</a:t>
            </a:r>
            <a:r>
              <a:rPr lang="en-US" sz="1800" baseline="-25000" dirty="0" err="1">
                <a:latin typeface="Helvetica" pitchFamily="34" charset="0"/>
                <a:cs typeface="Helvetica" pitchFamily="34" charset="0"/>
                <a:sym typeface="Wingdings" pitchFamily="2" charset="2"/>
              </a:rPr>
              <a:t>tot</a:t>
            </a:r>
            <a:r>
              <a:rPr lang="en-US" sz="1800" dirty="0">
                <a:latin typeface="Helvetica" pitchFamily="34" charset="0"/>
                <a:cs typeface="Helvetica" pitchFamily="34" charset="0"/>
                <a:sym typeface="Wingdings" pitchFamily="2" charset="2"/>
              </a:rPr>
              <a:t> : 20 kW (</a:t>
            </a:r>
            <a:r>
              <a:rPr lang="en-US" sz="1800" dirty="0" err="1">
                <a:latin typeface="Helvetica" pitchFamily="34" charset="0"/>
                <a:cs typeface="Helvetica" pitchFamily="34" charset="0"/>
                <a:sym typeface="Wingdings" pitchFamily="2" charset="2"/>
              </a:rPr>
              <a:t>P</a:t>
            </a:r>
            <a:r>
              <a:rPr lang="en-US" sz="1800" baseline="-25000" dirty="0" err="1">
                <a:latin typeface="Helvetica" pitchFamily="34" charset="0"/>
                <a:cs typeface="Helvetica" pitchFamily="34" charset="0"/>
                <a:sym typeface="Wingdings" pitchFamily="2" charset="2"/>
              </a:rPr>
              <a:t>dis</a:t>
            </a:r>
            <a:r>
              <a:rPr lang="en-US" sz="1800" dirty="0">
                <a:latin typeface="Helvetica" pitchFamily="34" charset="0"/>
                <a:cs typeface="Helvetica" pitchFamily="34" charset="0"/>
                <a:sym typeface="Wingdings" pitchFamily="2" charset="2"/>
              </a:rPr>
              <a:t> : 15 kW,  </a:t>
            </a:r>
            <a:r>
              <a:rPr lang="en-US" sz="1800" dirty="0" err="1">
                <a:latin typeface="Helvetica" pitchFamily="34" charset="0"/>
                <a:cs typeface="Helvetica" pitchFamily="34" charset="0"/>
                <a:sym typeface="Wingdings" pitchFamily="2" charset="2"/>
              </a:rPr>
              <a:t>P</a:t>
            </a:r>
            <a:r>
              <a:rPr lang="en-US" sz="1800" baseline="-25000" dirty="0" err="1">
                <a:latin typeface="Helvetica" pitchFamily="34" charset="0"/>
                <a:cs typeface="Helvetica" pitchFamily="34" charset="0"/>
                <a:sym typeface="Wingdings" pitchFamily="2" charset="2"/>
              </a:rPr>
              <a:t>beam</a:t>
            </a:r>
            <a:r>
              <a:rPr lang="en-US" sz="1800" dirty="0">
                <a:latin typeface="Helvetica" pitchFamily="34" charset="0"/>
                <a:cs typeface="Helvetica" pitchFamily="34" charset="0"/>
                <a:sym typeface="Wingdings" pitchFamily="2" charset="2"/>
              </a:rPr>
              <a:t> : 5 kW) </a:t>
            </a:r>
            <a:endParaRPr lang="en-US" sz="1800" dirty="0">
              <a:latin typeface="Helvetica" pitchFamily="34" charset="0"/>
              <a:cs typeface="Helvetica" pitchFamily="34" charset="0"/>
            </a:endParaRPr>
          </a:p>
          <a:p>
            <a:pPr algn="l">
              <a:spcBef>
                <a:spcPct val="30000"/>
              </a:spcBef>
              <a:buFont typeface="Wingdings" pitchFamily="2" charset="2"/>
              <a:buChar char="Ø"/>
              <a:defRPr/>
            </a:pPr>
            <a:r>
              <a:rPr lang="en-US" sz="1800" dirty="0">
                <a:latin typeface="Helvetica" pitchFamily="34" charset="0"/>
                <a:cs typeface="Helvetica" pitchFamily="34" charset="0"/>
              </a:rPr>
              <a:t> 1 x solid state amplifier  </a:t>
            </a:r>
            <a:r>
              <a:rPr lang="en-US" sz="1800" dirty="0">
                <a:latin typeface="Helvetica" pitchFamily="34" charset="0"/>
                <a:cs typeface="Helvetica" pitchFamily="34" charset="0"/>
                <a:sym typeface="Wingdings" pitchFamily="2" charset="2"/>
              </a:rPr>
              <a:t></a:t>
            </a:r>
            <a:r>
              <a:rPr lang="en-US" sz="1800" dirty="0">
                <a:latin typeface="Helvetica" pitchFamily="34" charset="0"/>
                <a:cs typeface="Helvetica" pitchFamily="34" charset="0"/>
              </a:rPr>
              <a:t> 35 kW CW @ 352 MHz (developed in house)</a:t>
            </a: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r="2307"/>
          <a:stretch>
            <a:fillRect/>
          </a:stretch>
        </p:blipFill>
        <p:spPr bwMode="auto">
          <a:xfrm>
            <a:off x="4641718" y="2565400"/>
            <a:ext cx="5226446" cy="370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15" y="2374900"/>
            <a:ext cx="4483497" cy="389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6"/>
          <p:cNvSpPr txBox="1">
            <a:spLocks noChangeArrowheads="1"/>
          </p:cNvSpPr>
          <p:nvPr/>
        </p:nvSpPr>
        <p:spPr bwMode="auto">
          <a:xfrm>
            <a:off x="1155700" y="6324600"/>
            <a:ext cx="2311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fr-FR" sz="1600" dirty="0" err="1">
                <a:effectLst>
                  <a:outerShdw blurRad="38100" dist="38100" dir="2700000" algn="tl">
                    <a:srgbClr val="C0C0C0"/>
                  </a:outerShdw>
                </a:effectLst>
                <a:latin typeface="Helvetica" pitchFamily="34" charset="0"/>
                <a:cs typeface="Helvetica" pitchFamily="34" charset="0"/>
              </a:rPr>
              <a:t>Cavity</a:t>
            </a:r>
            <a:r>
              <a:rPr lang="fr-FR" sz="1600" dirty="0">
                <a:effectLst>
                  <a:outerShdw blurRad="38100" dist="38100" dir="2700000" algn="tl">
                    <a:srgbClr val="C0C0C0"/>
                  </a:outerShdw>
                </a:effectLst>
                <a:latin typeface="Helvetica" pitchFamily="34" charset="0"/>
                <a:cs typeface="Helvetica" pitchFamily="34" charset="0"/>
              </a:rPr>
              <a:t> in the BO ring</a:t>
            </a:r>
            <a:endParaRPr lang="en-US" sz="1600" dirty="0">
              <a:effectLst>
                <a:outerShdw blurRad="38100" dist="38100" dir="2700000" algn="tl">
                  <a:srgbClr val="C0C0C0"/>
                </a:outerShdw>
              </a:effectLst>
              <a:latin typeface="Helvetica" pitchFamily="34" charset="0"/>
              <a:cs typeface="Helvetica" pitchFamily="34" charset="0"/>
            </a:endParaRPr>
          </a:p>
        </p:txBody>
      </p:sp>
      <p:sp>
        <p:nvSpPr>
          <p:cNvPr id="15" name="Text Box 7"/>
          <p:cNvSpPr txBox="1">
            <a:spLocks noChangeArrowheads="1"/>
          </p:cNvSpPr>
          <p:nvPr/>
        </p:nvSpPr>
        <p:spPr bwMode="auto">
          <a:xfrm>
            <a:off x="5420783" y="6324600"/>
            <a:ext cx="343270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fr-FR" sz="1600" dirty="0">
                <a:effectLst>
                  <a:outerShdw blurRad="38100" dist="38100" dir="2700000" algn="tl">
                    <a:srgbClr val="C0C0C0"/>
                  </a:outerShdw>
                </a:effectLst>
                <a:latin typeface="Helvetica" pitchFamily="34" charset="0"/>
                <a:cs typeface="Helvetica" pitchFamily="34" charset="0"/>
              </a:rPr>
              <a:t>BO RF room (amplifier &amp; LLRF) </a:t>
            </a:r>
            <a:endParaRPr lang="en-US" sz="1600" dirty="0">
              <a:effectLst>
                <a:outerShdw blurRad="38100" dist="38100" dir="2700000" algn="tl">
                  <a:srgbClr val="C0C0C0"/>
                </a:outerShdw>
              </a:effectLst>
              <a:latin typeface="Helvetica" pitchFamily="34" charset="0"/>
              <a:cs typeface="Helvetica" pitchFamily="34" charset="0"/>
            </a:endParaRPr>
          </a:p>
        </p:txBody>
      </p:sp>
      <p:sp>
        <p:nvSpPr>
          <p:cNvPr id="17" name="Rectangle 16"/>
          <p:cNvSpPr>
            <a:spLocks noChangeArrowheads="1"/>
          </p:cNvSpPr>
          <p:nvPr/>
        </p:nvSpPr>
        <p:spPr bwMode="auto">
          <a:xfrm>
            <a:off x="2216696" y="116632"/>
            <a:ext cx="4824536" cy="52920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5769" tIns="47884" rIns="95769" bIns="47884"/>
          <a:lstStyle/>
          <a:p>
            <a:pPr algn="ctr" defTabSz="957263" eaLnBrk="0" hangingPunct="0">
              <a:buFont typeface="Monotype Sorts" pitchFamily="2" charset="2"/>
              <a:buNone/>
            </a:pPr>
            <a:r>
              <a:rPr lang="fr-FR" sz="2600" dirty="0" smtClean="0">
                <a:solidFill>
                  <a:srgbClr val="C00000"/>
                </a:solidFill>
                <a:latin typeface="Arial Black" pitchFamily="34" charset="0"/>
              </a:rPr>
              <a:t>B</a:t>
            </a:r>
            <a:r>
              <a:rPr lang="fr-FR" sz="2100" dirty="0" smtClean="0">
                <a:solidFill>
                  <a:srgbClr val="C00000"/>
                </a:solidFill>
                <a:latin typeface="Arial Black" pitchFamily="34" charset="0"/>
              </a:rPr>
              <a:t>OOSTER </a:t>
            </a:r>
            <a:r>
              <a:rPr lang="fr-FR" sz="2600" dirty="0" smtClean="0">
                <a:solidFill>
                  <a:srgbClr val="C00000"/>
                </a:solidFill>
                <a:latin typeface="Arial Black" pitchFamily="34" charset="0"/>
              </a:rPr>
              <a:t>(BO)</a:t>
            </a:r>
            <a:r>
              <a:rPr lang="fr-FR" sz="2100" dirty="0" smtClean="0">
                <a:solidFill>
                  <a:srgbClr val="C00000"/>
                </a:solidFill>
                <a:latin typeface="Arial Black" pitchFamily="34" charset="0"/>
              </a:rPr>
              <a:t> </a:t>
            </a:r>
            <a:r>
              <a:rPr lang="fr-FR" sz="2600" dirty="0" smtClean="0">
                <a:solidFill>
                  <a:srgbClr val="C00000"/>
                </a:solidFill>
                <a:latin typeface="Arial Black" pitchFamily="34" charset="0"/>
              </a:rPr>
              <a:t>RF</a:t>
            </a:r>
            <a:r>
              <a:rPr lang="fr-FR" sz="2100" dirty="0" smtClean="0">
                <a:solidFill>
                  <a:srgbClr val="C00000"/>
                </a:solidFill>
                <a:latin typeface="Arial Black" pitchFamily="34" charset="0"/>
              </a:rPr>
              <a:t> SYSTEM</a:t>
            </a:r>
            <a:endParaRPr lang="fr-FR" sz="2100" dirty="0">
              <a:solidFill>
                <a:srgbClr val="C00000"/>
              </a:solidFill>
              <a:latin typeface="Arial Black" pitchFamily="34" charset="0"/>
            </a:endParaRPr>
          </a:p>
        </p:txBody>
      </p:sp>
    </p:spTree>
    <p:extLst>
      <p:ext uri="{BB962C8B-B14F-4D97-AF65-F5344CB8AC3E}">
        <p14:creationId xmlns:p14="http://schemas.microsoft.com/office/powerpoint/2010/main" val="135283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 calcmode="lin" valueType="num">
                                      <p:cBhvr additive="base">
                                        <p:cTn id="21" dur="500" fill="hold"/>
                                        <p:tgtEl>
                                          <p:spTgt spid="10">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0">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1+#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13"/>
          <p:cNvPicPr>
            <a:picLocks noChangeAspect="1" noChangeArrowheads="1"/>
          </p:cNvPicPr>
          <p:nvPr/>
        </p:nvPicPr>
        <p:blipFill>
          <a:blip r:embed="rId2">
            <a:lum contrast="4000"/>
            <a:extLst>
              <a:ext uri="{28A0092B-C50C-407E-A947-70E740481C1C}">
                <a14:useLocalDpi xmlns:a14="http://schemas.microsoft.com/office/drawing/2010/main" val="0"/>
              </a:ext>
            </a:extLst>
          </a:blip>
          <a:srcRect l="1537" r="1537" b="1114"/>
          <a:stretch>
            <a:fillRect/>
          </a:stretch>
        </p:blipFill>
        <p:spPr bwMode="auto">
          <a:xfrm>
            <a:off x="5159186" y="849259"/>
            <a:ext cx="4495728" cy="58420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8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1" y="4652963"/>
            <a:ext cx="4364831"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8387" name="Picture 3"/>
          <p:cNvPicPr>
            <a:picLocks noChangeAspect="1" noChangeArrowheads="1"/>
          </p:cNvPicPr>
          <p:nvPr/>
        </p:nvPicPr>
        <p:blipFill>
          <a:blip r:embed="rId4">
            <a:extLst>
              <a:ext uri="{28A0092B-C50C-407E-A947-70E740481C1C}">
                <a14:useLocalDpi xmlns:a14="http://schemas.microsoft.com/office/drawing/2010/main" val="0"/>
              </a:ext>
            </a:extLst>
          </a:blip>
          <a:srcRect r="1753"/>
          <a:stretch>
            <a:fillRect/>
          </a:stretch>
        </p:blipFill>
        <p:spPr bwMode="auto">
          <a:xfrm>
            <a:off x="37841" y="2525713"/>
            <a:ext cx="4369991"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8389" name="Rectangle 5"/>
          <p:cNvSpPr>
            <a:spLocks noChangeArrowheads="1"/>
          </p:cNvSpPr>
          <p:nvPr/>
        </p:nvSpPr>
        <p:spPr bwMode="auto">
          <a:xfrm>
            <a:off x="327055" y="2205039"/>
            <a:ext cx="3977877" cy="504828"/>
          </a:xfrm>
          <a:prstGeom prst="rect">
            <a:avLst/>
          </a:prstGeom>
          <a:solidFill>
            <a:srgbClr val="99FF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nchor="ctr"/>
          <a:lstStyle/>
          <a:p>
            <a:pPr algn="ctr"/>
            <a:r>
              <a:rPr lang="fr-FR" sz="1600" dirty="0">
                <a:latin typeface="Helvetica" pitchFamily="34" charset="0"/>
                <a:cs typeface="Helvetica" pitchFamily="34" charset="0"/>
              </a:rPr>
              <a:t>330 W amplifier </a:t>
            </a:r>
            <a:r>
              <a:rPr lang="fr-FR" sz="1600" dirty="0" smtClean="0">
                <a:latin typeface="Helvetica" pitchFamily="34" charset="0"/>
                <a:cs typeface="Helvetica" pitchFamily="34" charset="0"/>
              </a:rPr>
              <a:t>module -</a:t>
            </a:r>
          </a:p>
          <a:p>
            <a:pPr algn="ctr"/>
            <a:r>
              <a:rPr lang="fr-FR" sz="1600" dirty="0" smtClean="0"/>
              <a:t>(VDMOS Transistor - </a:t>
            </a:r>
            <a:r>
              <a:rPr lang="fr-FR" sz="1600" dirty="0" err="1" smtClean="0"/>
              <a:t>Semelab</a:t>
            </a:r>
            <a:r>
              <a:rPr lang="fr-FR" sz="1600" dirty="0" smtClean="0"/>
              <a:t> D1029UK05)</a:t>
            </a:r>
            <a:endParaRPr lang="fr-FR" sz="1600" dirty="0">
              <a:latin typeface="Helvetica" pitchFamily="34" charset="0"/>
              <a:cs typeface="Helvetica" pitchFamily="34" charset="0"/>
            </a:endParaRPr>
          </a:p>
        </p:txBody>
      </p:sp>
      <p:sp>
        <p:nvSpPr>
          <p:cNvPr id="528390" name="Rectangle 6"/>
          <p:cNvSpPr>
            <a:spLocks noChangeArrowheads="1"/>
          </p:cNvSpPr>
          <p:nvPr/>
        </p:nvSpPr>
        <p:spPr bwMode="auto">
          <a:xfrm>
            <a:off x="428229" y="4508511"/>
            <a:ext cx="3432704" cy="290513"/>
          </a:xfrm>
          <a:prstGeom prst="rect">
            <a:avLst/>
          </a:prstGeom>
          <a:solidFill>
            <a:srgbClr val="99FF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nchor="ctr"/>
          <a:lstStyle/>
          <a:p>
            <a:r>
              <a:rPr lang="fr-FR" sz="1600" dirty="0">
                <a:latin typeface="Helvetica" pitchFamily="34" charset="0"/>
                <a:cs typeface="Helvetica" pitchFamily="34" charset="0"/>
              </a:rPr>
              <a:t>600 W, 300 </a:t>
            </a:r>
            <a:r>
              <a:rPr lang="fr-FR" sz="1600" dirty="0" err="1">
                <a:latin typeface="Helvetica" pitchFamily="34" charset="0"/>
                <a:cs typeface="Helvetica" pitchFamily="34" charset="0"/>
              </a:rPr>
              <a:t>Vdc</a:t>
            </a:r>
            <a:r>
              <a:rPr lang="fr-FR" sz="1600" dirty="0">
                <a:latin typeface="Helvetica" pitchFamily="34" charset="0"/>
                <a:cs typeface="Helvetica" pitchFamily="34" charset="0"/>
              </a:rPr>
              <a:t> / 30 </a:t>
            </a:r>
            <a:r>
              <a:rPr lang="fr-FR" sz="1600" dirty="0" err="1">
                <a:latin typeface="Helvetica" pitchFamily="34" charset="0"/>
                <a:cs typeface="Helvetica" pitchFamily="34" charset="0"/>
              </a:rPr>
              <a:t>Vdc</a:t>
            </a:r>
            <a:r>
              <a:rPr lang="fr-FR" sz="1600" dirty="0">
                <a:latin typeface="Helvetica" pitchFamily="34" charset="0"/>
                <a:cs typeface="Helvetica" pitchFamily="34" charset="0"/>
              </a:rPr>
              <a:t> </a:t>
            </a:r>
            <a:r>
              <a:rPr lang="fr-FR" sz="1600" dirty="0" err="1">
                <a:latin typeface="Helvetica" pitchFamily="34" charset="0"/>
                <a:cs typeface="Helvetica" pitchFamily="34" charset="0"/>
              </a:rPr>
              <a:t>converter</a:t>
            </a:r>
            <a:endParaRPr lang="fr-FR" sz="1600" dirty="0">
              <a:latin typeface="Helvetica" pitchFamily="34" charset="0"/>
              <a:cs typeface="Helvetica" pitchFamily="34" charset="0"/>
            </a:endParaRPr>
          </a:p>
        </p:txBody>
      </p:sp>
      <p:sp>
        <p:nvSpPr>
          <p:cNvPr id="528393" name="Line 9"/>
          <p:cNvSpPr>
            <a:spLocks noChangeShapeType="1"/>
          </p:cNvSpPr>
          <p:nvPr/>
        </p:nvSpPr>
        <p:spPr bwMode="auto">
          <a:xfrm flipV="1">
            <a:off x="4017433" y="2205038"/>
            <a:ext cx="1485900" cy="68580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528394" name="Line 10"/>
          <p:cNvSpPr>
            <a:spLocks noChangeShapeType="1"/>
          </p:cNvSpPr>
          <p:nvPr/>
        </p:nvSpPr>
        <p:spPr bwMode="auto">
          <a:xfrm flipV="1">
            <a:off x="3962400" y="4365636"/>
            <a:ext cx="2393950" cy="1196975"/>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12" name="Rectangle 11"/>
          <p:cNvSpPr>
            <a:spLocks noChangeArrowheads="1"/>
          </p:cNvSpPr>
          <p:nvPr/>
        </p:nvSpPr>
        <p:spPr bwMode="auto">
          <a:xfrm>
            <a:off x="1712639" y="116632"/>
            <a:ext cx="6048673" cy="52920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5769" tIns="47884" rIns="95769" bIns="47884"/>
          <a:lstStyle/>
          <a:p>
            <a:pPr algn="ctr" defTabSz="957263" eaLnBrk="0" hangingPunct="0">
              <a:buFont typeface="Monotype Sorts" pitchFamily="2" charset="2"/>
              <a:buNone/>
            </a:pPr>
            <a:r>
              <a:rPr lang="fr-FR" sz="2600" dirty="0" smtClean="0">
                <a:solidFill>
                  <a:srgbClr val="C00000"/>
                </a:solidFill>
                <a:latin typeface="Arial Black" pitchFamily="34" charset="0"/>
              </a:rPr>
              <a:t>35</a:t>
            </a:r>
            <a:r>
              <a:rPr lang="fr-FR" sz="2100" dirty="0" smtClean="0">
                <a:solidFill>
                  <a:srgbClr val="C00000"/>
                </a:solidFill>
                <a:latin typeface="Arial Black" pitchFamily="34" charset="0"/>
              </a:rPr>
              <a:t> kW </a:t>
            </a:r>
            <a:r>
              <a:rPr lang="fr-FR" sz="2600" dirty="0" smtClean="0">
                <a:solidFill>
                  <a:srgbClr val="C00000"/>
                </a:solidFill>
                <a:latin typeface="Arial Black" pitchFamily="34" charset="0"/>
              </a:rPr>
              <a:t>SSA</a:t>
            </a:r>
            <a:r>
              <a:rPr lang="fr-FR" sz="2100" dirty="0" smtClean="0">
                <a:solidFill>
                  <a:srgbClr val="C00000"/>
                </a:solidFill>
                <a:latin typeface="Arial Black" pitchFamily="34" charset="0"/>
              </a:rPr>
              <a:t> OF THE </a:t>
            </a:r>
            <a:r>
              <a:rPr lang="fr-FR" sz="2600" dirty="0" smtClean="0">
                <a:solidFill>
                  <a:srgbClr val="C00000"/>
                </a:solidFill>
                <a:latin typeface="Arial Black" pitchFamily="34" charset="0"/>
              </a:rPr>
              <a:t>S</a:t>
            </a:r>
            <a:r>
              <a:rPr lang="fr-FR" sz="2100" dirty="0" smtClean="0">
                <a:solidFill>
                  <a:srgbClr val="C00000"/>
                </a:solidFill>
                <a:latin typeface="Arial Black" pitchFamily="34" charset="0"/>
              </a:rPr>
              <a:t>OLEIL</a:t>
            </a:r>
            <a:r>
              <a:rPr lang="fr-FR" sz="2600" dirty="0" smtClean="0">
                <a:solidFill>
                  <a:srgbClr val="C00000"/>
                </a:solidFill>
                <a:latin typeface="Arial Black" pitchFamily="34" charset="0"/>
              </a:rPr>
              <a:t> B</a:t>
            </a:r>
            <a:r>
              <a:rPr lang="fr-FR" sz="2100" dirty="0" smtClean="0">
                <a:solidFill>
                  <a:srgbClr val="C00000"/>
                </a:solidFill>
                <a:latin typeface="Arial Black" pitchFamily="34" charset="0"/>
              </a:rPr>
              <a:t>OOSTER</a:t>
            </a:r>
            <a:endParaRPr lang="fr-FR" sz="2100" dirty="0">
              <a:solidFill>
                <a:srgbClr val="C00000"/>
              </a:solidFill>
              <a:latin typeface="Arial Black" pitchFamily="34" charset="0"/>
            </a:endParaRPr>
          </a:p>
        </p:txBody>
      </p:sp>
      <p:sp>
        <p:nvSpPr>
          <p:cNvPr id="14" name="Text Box 3"/>
          <p:cNvSpPr txBox="1">
            <a:spLocks noChangeArrowheads="1"/>
          </p:cNvSpPr>
          <p:nvPr/>
        </p:nvSpPr>
        <p:spPr bwMode="auto">
          <a:xfrm>
            <a:off x="56456" y="1196762"/>
            <a:ext cx="5055994" cy="646331"/>
          </a:xfrm>
          <a:prstGeom prst="rect">
            <a:avLst/>
          </a:prstGeom>
          <a:solidFill>
            <a:schemeClr val="bg1"/>
          </a:solidFill>
          <a:ln>
            <a:noFill/>
          </a:ln>
          <a:effectLst/>
          <a:extLst/>
        </p:spPr>
        <p:txBody>
          <a:bodyPr wrap="square">
            <a:spAutoFit/>
          </a:bodyPr>
          <a:lstStyle/>
          <a:p>
            <a:pPr>
              <a:buFont typeface="Wingdings" pitchFamily="2" charset="2"/>
              <a:buChar char="Ø"/>
              <a:defRPr/>
            </a:pPr>
            <a:r>
              <a:rPr lang="en-US" sz="1800" dirty="0">
                <a:latin typeface="Helvetica" pitchFamily="34" charset="0"/>
                <a:cs typeface="Helvetica" pitchFamily="34" charset="0"/>
              </a:rPr>
              <a:t> 147 amplifier modules and power supplies on 8 water-cooled </a:t>
            </a:r>
            <a:r>
              <a:rPr lang="en-US" sz="1800" dirty="0" smtClean="0">
                <a:latin typeface="Helvetica" pitchFamily="34" charset="0"/>
                <a:cs typeface="Helvetica" pitchFamily="34" charset="0"/>
              </a:rPr>
              <a:t>dissipaters</a:t>
            </a:r>
            <a:endParaRPr lang="en-US" sz="1800" dirty="0">
              <a:latin typeface="Helvetica" pitchFamily="34" charset="0"/>
              <a:cs typeface="Helvetica" pitchFamily="34" charset="0"/>
            </a:endParaRPr>
          </a:p>
        </p:txBody>
      </p:sp>
      <p:sp>
        <p:nvSpPr>
          <p:cNvPr id="2" name="Espace réservé du numéro de diapositive 1"/>
          <p:cNvSpPr>
            <a:spLocks noGrp="1"/>
          </p:cNvSpPr>
          <p:nvPr>
            <p:ph type="sldNum" sz="quarter" idx="12"/>
          </p:nvPr>
        </p:nvSpPr>
        <p:spPr/>
        <p:txBody>
          <a:bodyPr/>
          <a:lstStyle/>
          <a:p>
            <a:fld id="{8DB15611-3EB5-4A9B-9A04-D08D95F5E4BF}" type="slidenum">
              <a:rPr lang="fr-FR" smtClean="0"/>
              <a:pPr/>
              <a:t>5</a:t>
            </a:fld>
            <a:endParaRPr lang="fr-FR" dirty="0"/>
          </a:p>
        </p:txBody>
      </p:sp>
    </p:spTree>
    <p:extLst>
      <p:ext uri="{BB962C8B-B14F-4D97-AF65-F5344CB8AC3E}">
        <p14:creationId xmlns:p14="http://schemas.microsoft.com/office/powerpoint/2010/main" val="120089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8389"/>
                                        </p:tgtEl>
                                        <p:attrNameLst>
                                          <p:attrName>style.visibility</p:attrName>
                                        </p:attrNameLst>
                                      </p:cBhvr>
                                      <p:to>
                                        <p:strVal val="visible"/>
                                      </p:to>
                                    </p:set>
                                    <p:anim calcmode="lin" valueType="num">
                                      <p:cBhvr additive="base">
                                        <p:cTn id="7" dur="500" fill="hold"/>
                                        <p:tgtEl>
                                          <p:spTgt spid="528389"/>
                                        </p:tgtEl>
                                        <p:attrNameLst>
                                          <p:attrName>ppt_x</p:attrName>
                                        </p:attrNameLst>
                                      </p:cBhvr>
                                      <p:tavLst>
                                        <p:tav tm="0">
                                          <p:val>
                                            <p:strVal val="0-#ppt_w/2"/>
                                          </p:val>
                                        </p:tav>
                                        <p:tav tm="100000">
                                          <p:val>
                                            <p:strVal val="#ppt_x"/>
                                          </p:val>
                                        </p:tav>
                                      </p:tavLst>
                                    </p:anim>
                                    <p:anim calcmode="lin" valueType="num">
                                      <p:cBhvr additive="base">
                                        <p:cTn id="8" dur="500" fill="hold"/>
                                        <p:tgtEl>
                                          <p:spTgt spid="52838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528387"/>
                                        </p:tgtEl>
                                        <p:attrNameLst>
                                          <p:attrName>style.visibility</p:attrName>
                                        </p:attrNameLst>
                                      </p:cBhvr>
                                      <p:to>
                                        <p:strVal val="visible"/>
                                      </p:to>
                                    </p:set>
                                    <p:anim calcmode="lin" valueType="num">
                                      <p:cBhvr additive="base">
                                        <p:cTn id="12" dur="500" fill="hold"/>
                                        <p:tgtEl>
                                          <p:spTgt spid="528387"/>
                                        </p:tgtEl>
                                        <p:attrNameLst>
                                          <p:attrName>ppt_x</p:attrName>
                                        </p:attrNameLst>
                                      </p:cBhvr>
                                      <p:tavLst>
                                        <p:tav tm="0">
                                          <p:val>
                                            <p:strVal val="0-#ppt_w/2"/>
                                          </p:val>
                                        </p:tav>
                                        <p:tav tm="100000">
                                          <p:val>
                                            <p:strVal val="#ppt_x"/>
                                          </p:val>
                                        </p:tav>
                                      </p:tavLst>
                                    </p:anim>
                                    <p:anim calcmode="lin" valueType="num">
                                      <p:cBhvr additive="base">
                                        <p:cTn id="13" dur="500" fill="hold"/>
                                        <p:tgtEl>
                                          <p:spTgt spid="52838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528393"/>
                                        </p:tgtEl>
                                        <p:attrNameLst>
                                          <p:attrName>style.visibility</p:attrName>
                                        </p:attrNameLst>
                                      </p:cBhvr>
                                      <p:to>
                                        <p:strVal val="visible"/>
                                      </p:to>
                                    </p:set>
                                    <p:anim calcmode="lin" valueType="num">
                                      <p:cBhvr additive="base">
                                        <p:cTn id="17" dur="500" fill="hold"/>
                                        <p:tgtEl>
                                          <p:spTgt spid="528393"/>
                                        </p:tgtEl>
                                        <p:attrNameLst>
                                          <p:attrName>ppt_x</p:attrName>
                                        </p:attrNameLst>
                                      </p:cBhvr>
                                      <p:tavLst>
                                        <p:tav tm="0">
                                          <p:val>
                                            <p:strVal val="0-#ppt_w/2"/>
                                          </p:val>
                                        </p:tav>
                                        <p:tav tm="100000">
                                          <p:val>
                                            <p:strVal val="#ppt_x"/>
                                          </p:val>
                                        </p:tav>
                                      </p:tavLst>
                                    </p:anim>
                                    <p:anim calcmode="lin" valueType="num">
                                      <p:cBhvr additive="base">
                                        <p:cTn id="18" dur="500" fill="hold"/>
                                        <p:tgtEl>
                                          <p:spTgt spid="528393"/>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28390"/>
                                        </p:tgtEl>
                                        <p:attrNameLst>
                                          <p:attrName>style.visibility</p:attrName>
                                        </p:attrNameLst>
                                      </p:cBhvr>
                                      <p:to>
                                        <p:strVal val="visible"/>
                                      </p:to>
                                    </p:set>
                                    <p:anim calcmode="lin" valueType="num">
                                      <p:cBhvr additive="base">
                                        <p:cTn id="23" dur="500" fill="hold"/>
                                        <p:tgtEl>
                                          <p:spTgt spid="528390"/>
                                        </p:tgtEl>
                                        <p:attrNameLst>
                                          <p:attrName>ppt_x</p:attrName>
                                        </p:attrNameLst>
                                      </p:cBhvr>
                                      <p:tavLst>
                                        <p:tav tm="0">
                                          <p:val>
                                            <p:strVal val="#ppt_x"/>
                                          </p:val>
                                        </p:tav>
                                        <p:tav tm="100000">
                                          <p:val>
                                            <p:strVal val="#ppt_x"/>
                                          </p:val>
                                        </p:tav>
                                      </p:tavLst>
                                    </p:anim>
                                    <p:anim calcmode="lin" valueType="num">
                                      <p:cBhvr additive="base">
                                        <p:cTn id="24" dur="500" fill="hold"/>
                                        <p:tgtEl>
                                          <p:spTgt spid="528390"/>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500"/>
                            </p:stCondLst>
                            <p:childTnLst>
                              <p:par>
                                <p:cTn id="26" presetID="2" presetClass="entr" presetSubtype="4" fill="hold" nodeType="afterEffect">
                                  <p:stCondLst>
                                    <p:cond delay="0"/>
                                  </p:stCondLst>
                                  <p:childTnLst>
                                    <p:set>
                                      <p:cBhvr>
                                        <p:cTn id="27" dur="1" fill="hold">
                                          <p:stCondLst>
                                            <p:cond delay="0"/>
                                          </p:stCondLst>
                                        </p:cTn>
                                        <p:tgtEl>
                                          <p:spTgt spid="528386"/>
                                        </p:tgtEl>
                                        <p:attrNameLst>
                                          <p:attrName>style.visibility</p:attrName>
                                        </p:attrNameLst>
                                      </p:cBhvr>
                                      <p:to>
                                        <p:strVal val="visible"/>
                                      </p:to>
                                    </p:set>
                                    <p:anim calcmode="lin" valueType="num">
                                      <p:cBhvr additive="base">
                                        <p:cTn id="28" dur="500" fill="hold"/>
                                        <p:tgtEl>
                                          <p:spTgt spid="528386"/>
                                        </p:tgtEl>
                                        <p:attrNameLst>
                                          <p:attrName>ppt_x</p:attrName>
                                        </p:attrNameLst>
                                      </p:cBhvr>
                                      <p:tavLst>
                                        <p:tav tm="0">
                                          <p:val>
                                            <p:strVal val="#ppt_x"/>
                                          </p:val>
                                        </p:tav>
                                        <p:tav tm="100000">
                                          <p:val>
                                            <p:strVal val="#ppt_x"/>
                                          </p:val>
                                        </p:tav>
                                      </p:tavLst>
                                    </p:anim>
                                    <p:anim calcmode="lin" valueType="num">
                                      <p:cBhvr additive="base">
                                        <p:cTn id="29" dur="500" fill="hold"/>
                                        <p:tgtEl>
                                          <p:spTgt spid="528386"/>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1000"/>
                            </p:stCondLst>
                            <p:childTnLst>
                              <p:par>
                                <p:cTn id="31" presetID="2" presetClass="entr" presetSubtype="4" fill="hold" nodeType="afterEffect">
                                  <p:stCondLst>
                                    <p:cond delay="0"/>
                                  </p:stCondLst>
                                  <p:childTnLst>
                                    <p:set>
                                      <p:cBhvr>
                                        <p:cTn id="32" dur="1" fill="hold">
                                          <p:stCondLst>
                                            <p:cond delay="0"/>
                                          </p:stCondLst>
                                        </p:cTn>
                                        <p:tgtEl>
                                          <p:spTgt spid="528394"/>
                                        </p:tgtEl>
                                        <p:attrNameLst>
                                          <p:attrName>style.visibility</p:attrName>
                                        </p:attrNameLst>
                                      </p:cBhvr>
                                      <p:to>
                                        <p:strVal val="visible"/>
                                      </p:to>
                                    </p:set>
                                    <p:anim calcmode="lin" valueType="num">
                                      <p:cBhvr additive="base">
                                        <p:cTn id="33" dur="500" fill="hold"/>
                                        <p:tgtEl>
                                          <p:spTgt spid="528394"/>
                                        </p:tgtEl>
                                        <p:attrNameLst>
                                          <p:attrName>ppt_x</p:attrName>
                                        </p:attrNameLst>
                                      </p:cBhvr>
                                      <p:tavLst>
                                        <p:tav tm="0">
                                          <p:val>
                                            <p:strVal val="#ppt_x"/>
                                          </p:val>
                                        </p:tav>
                                        <p:tav tm="100000">
                                          <p:val>
                                            <p:strVal val="#ppt_x"/>
                                          </p:val>
                                        </p:tav>
                                      </p:tavLst>
                                    </p:anim>
                                    <p:anim calcmode="lin" valueType="num">
                                      <p:cBhvr additive="base">
                                        <p:cTn id="34" dur="500" fill="hold"/>
                                        <p:tgtEl>
                                          <p:spTgt spid="5283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89" grpId="0" animBg="1" autoUpdateAnimBg="0"/>
      <p:bldP spid="528390"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0" name="Group 31"/>
          <p:cNvGrpSpPr>
            <a:grpSpLocks/>
          </p:cNvGrpSpPr>
          <p:nvPr/>
        </p:nvGrpSpPr>
        <p:grpSpPr bwMode="auto">
          <a:xfrm>
            <a:off x="4552295" y="958552"/>
            <a:ext cx="5353711" cy="5638800"/>
            <a:chOff x="2647" y="443"/>
            <a:chExt cx="3113" cy="3552"/>
          </a:xfrm>
        </p:grpSpPr>
        <p:grpSp>
          <p:nvGrpSpPr>
            <p:cNvPr id="4102" name="Group 29"/>
            <p:cNvGrpSpPr>
              <a:grpSpLocks/>
            </p:cNvGrpSpPr>
            <p:nvPr/>
          </p:nvGrpSpPr>
          <p:grpSpPr bwMode="auto">
            <a:xfrm>
              <a:off x="2647" y="443"/>
              <a:ext cx="3113" cy="3552"/>
              <a:chOff x="2647" y="443"/>
              <a:chExt cx="3113" cy="3552"/>
            </a:xfrm>
          </p:grpSpPr>
          <p:pic>
            <p:nvPicPr>
              <p:cNvPr id="4104"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 y="443"/>
                <a:ext cx="2922" cy="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6601" name="Rectangle 25"/>
              <p:cNvSpPr>
                <a:spLocks noChangeArrowheads="1"/>
              </p:cNvSpPr>
              <p:nvPr/>
            </p:nvSpPr>
            <p:spPr bwMode="auto">
              <a:xfrm>
                <a:off x="5575" y="3530"/>
                <a:ext cx="89"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4800" b="0">
                    <a:solidFill>
                      <a:srgbClr val="000000"/>
                    </a:solidFill>
                    <a:latin typeface="Times New Roman" pitchFamily="18" charset="0"/>
                  </a:rPr>
                  <a:t> </a:t>
                </a:r>
                <a:endParaRPr lang="en-US">
                  <a:effectLst>
                    <a:outerShdw blurRad="38100" dist="38100" dir="2700000" algn="tl">
                      <a:srgbClr val="C0C0C0"/>
                    </a:outerShdw>
                  </a:effectLst>
                  <a:latin typeface="Arial" pitchFamily="34" charset="0"/>
                </a:endParaRPr>
              </a:p>
            </p:txBody>
          </p:sp>
          <p:sp>
            <p:nvSpPr>
              <p:cNvPr id="536586" name="Rectangle 10"/>
              <p:cNvSpPr>
                <a:spLocks noChangeArrowheads="1"/>
              </p:cNvSpPr>
              <p:nvPr/>
            </p:nvSpPr>
            <p:spPr bwMode="auto">
              <a:xfrm>
                <a:off x="3900" y="3456"/>
                <a:ext cx="219"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effectLst>
                    <a:outerShdw blurRad="38100" dist="38100" dir="2700000" algn="tl">
                      <a:srgbClr val="000000">
                        <a:alpha val="43137"/>
                      </a:srgbClr>
                    </a:outerShdw>
                  </a:effectLst>
                  <a:latin typeface="Arial" pitchFamily="34" charset="0"/>
                </a:endParaRPr>
              </a:p>
            </p:txBody>
          </p:sp>
          <p:sp>
            <p:nvSpPr>
              <p:cNvPr id="536581" name="Rectangle 5"/>
              <p:cNvSpPr>
                <a:spLocks noChangeArrowheads="1"/>
              </p:cNvSpPr>
              <p:nvPr/>
            </p:nvSpPr>
            <p:spPr bwMode="auto">
              <a:xfrm>
                <a:off x="2697" y="1680"/>
                <a:ext cx="274" cy="100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effectLst>
                    <a:outerShdw blurRad="38100" dist="38100" dir="2700000" algn="tl">
                      <a:srgbClr val="000000">
                        <a:alpha val="43137"/>
                      </a:srgbClr>
                    </a:outerShdw>
                  </a:effectLst>
                  <a:latin typeface="Arial" pitchFamily="34" charset="0"/>
                </a:endParaRPr>
              </a:p>
            </p:txBody>
          </p:sp>
          <p:sp>
            <p:nvSpPr>
              <p:cNvPr id="536583" name="Rectangle 7"/>
              <p:cNvSpPr>
                <a:spLocks noChangeArrowheads="1"/>
              </p:cNvSpPr>
              <p:nvPr/>
            </p:nvSpPr>
            <p:spPr bwMode="auto">
              <a:xfrm>
                <a:off x="5248" y="964"/>
                <a:ext cx="274" cy="6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fr-FR" sz="120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24 W</a:t>
                </a:r>
              </a:p>
              <a:p>
                <a:pPr>
                  <a:defRPr/>
                </a:pPr>
                <a:endParaRPr lang="fr-FR" sz="120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a:p>
                <a:pPr>
                  <a:defRPr/>
                </a:pPr>
                <a:r>
                  <a:rPr lang="fr-FR" sz="120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240 W</a:t>
                </a:r>
                <a:endParaRPr lang="fr-FR" sz="120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36584" name="Rectangle 8"/>
              <p:cNvSpPr>
                <a:spLocks noChangeArrowheads="1"/>
              </p:cNvSpPr>
              <p:nvPr/>
            </p:nvSpPr>
            <p:spPr bwMode="auto">
              <a:xfrm>
                <a:off x="5358" y="1728"/>
                <a:ext cx="219" cy="7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effectLst>
                    <a:outerShdw blurRad="38100" dist="38100" dir="2700000" algn="tl">
                      <a:srgbClr val="000000">
                        <a:alpha val="43137"/>
                      </a:srgbClr>
                    </a:outerShdw>
                  </a:effectLst>
                  <a:latin typeface="Arial" pitchFamily="34" charset="0"/>
                </a:endParaRPr>
              </a:p>
            </p:txBody>
          </p:sp>
          <p:sp>
            <p:nvSpPr>
              <p:cNvPr id="536585" name="Rectangle 9"/>
              <p:cNvSpPr>
                <a:spLocks noChangeArrowheads="1"/>
              </p:cNvSpPr>
              <p:nvPr/>
            </p:nvSpPr>
            <p:spPr bwMode="auto">
              <a:xfrm>
                <a:off x="5248" y="2544"/>
                <a:ext cx="219"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effectLst>
                    <a:outerShdw blurRad="38100" dist="38100" dir="2700000" algn="tl">
                      <a:srgbClr val="000000">
                        <a:alpha val="43137"/>
                      </a:srgbClr>
                    </a:outerShdw>
                  </a:effectLst>
                  <a:latin typeface="Arial" pitchFamily="34" charset="0"/>
                </a:endParaRPr>
              </a:p>
            </p:txBody>
          </p:sp>
          <p:sp>
            <p:nvSpPr>
              <p:cNvPr id="4112" name="Text Box 13"/>
              <p:cNvSpPr txBox="1">
                <a:spLocks noChangeArrowheads="1"/>
              </p:cNvSpPr>
              <p:nvPr/>
            </p:nvSpPr>
            <p:spPr bwMode="auto">
              <a:xfrm>
                <a:off x="5328" y="2227"/>
                <a:ext cx="432"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20000"/>
                  </a:spcBef>
                </a:pPr>
                <a:r>
                  <a:rPr lang="fr-FR" sz="1200">
                    <a:solidFill>
                      <a:srgbClr val="3333FF"/>
                    </a:solidFill>
                    <a:latin typeface="Times New Roman" pitchFamily="18" charset="0"/>
                  </a:rPr>
                  <a:t>330 W</a:t>
                </a:r>
                <a:endParaRPr lang="en-US" sz="1200">
                  <a:solidFill>
                    <a:srgbClr val="3333FF"/>
                  </a:solidFill>
                  <a:latin typeface="Times New Roman" pitchFamily="18" charset="0"/>
                </a:endParaRPr>
              </a:p>
            </p:txBody>
          </p:sp>
          <p:sp>
            <p:nvSpPr>
              <p:cNvPr id="536591" name="Line 15"/>
              <p:cNvSpPr>
                <a:spLocks noChangeShapeType="1"/>
              </p:cNvSpPr>
              <p:nvPr/>
            </p:nvSpPr>
            <p:spPr bwMode="auto">
              <a:xfrm>
                <a:off x="4155" y="3840"/>
                <a:ext cx="272" cy="0"/>
              </a:xfrm>
              <a:prstGeom prst="line">
                <a:avLst/>
              </a:prstGeom>
              <a:noFill/>
              <a:ln w="9525">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effectLst>
                    <a:outerShdw blurRad="38100" dist="38100" dir="2700000" algn="tl">
                      <a:srgbClr val="000000">
                        <a:alpha val="43137"/>
                      </a:srgbClr>
                    </a:outerShdw>
                  </a:effectLst>
                  <a:latin typeface="Arial" pitchFamily="34" charset="0"/>
                </a:endParaRPr>
              </a:p>
            </p:txBody>
          </p:sp>
          <p:sp>
            <p:nvSpPr>
              <p:cNvPr id="4114" name="Text Box 17"/>
              <p:cNvSpPr txBox="1">
                <a:spLocks noChangeArrowheads="1"/>
              </p:cNvSpPr>
              <p:nvPr/>
            </p:nvSpPr>
            <p:spPr bwMode="auto">
              <a:xfrm>
                <a:off x="3702" y="3495"/>
                <a:ext cx="432"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fr-FR" sz="1400">
                    <a:solidFill>
                      <a:srgbClr val="3333FF"/>
                    </a:solidFill>
                    <a:latin typeface="Times New Roman" pitchFamily="18" charset="0"/>
                  </a:rPr>
                  <a:t>20 kW</a:t>
                </a:r>
                <a:endParaRPr lang="en-US" sz="1400">
                  <a:solidFill>
                    <a:srgbClr val="3333FF"/>
                  </a:solidFill>
                  <a:latin typeface="Times New Roman" pitchFamily="18" charset="0"/>
                </a:endParaRPr>
              </a:p>
            </p:txBody>
          </p:sp>
          <p:sp>
            <p:nvSpPr>
              <p:cNvPr id="4115" name="Text Box 18"/>
              <p:cNvSpPr txBox="1">
                <a:spLocks noChangeArrowheads="1"/>
              </p:cNvSpPr>
              <p:nvPr/>
            </p:nvSpPr>
            <p:spPr bwMode="auto">
              <a:xfrm>
                <a:off x="5312" y="1843"/>
                <a:ext cx="432"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20000"/>
                  </a:spcBef>
                </a:pPr>
                <a:r>
                  <a:rPr lang="fr-FR" sz="1200">
                    <a:solidFill>
                      <a:srgbClr val="3333FF"/>
                    </a:solidFill>
                    <a:latin typeface="Times New Roman" pitchFamily="18" charset="0"/>
                  </a:rPr>
                  <a:t>30 W</a:t>
                </a:r>
                <a:endParaRPr lang="en-US" sz="1200">
                  <a:solidFill>
                    <a:srgbClr val="3333FF"/>
                  </a:solidFill>
                  <a:latin typeface="Times New Roman" pitchFamily="18" charset="0"/>
                </a:endParaRPr>
              </a:p>
            </p:txBody>
          </p:sp>
          <p:sp>
            <p:nvSpPr>
              <p:cNvPr id="4116" name="Text Box 19"/>
              <p:cNvSpPr txBox="1">
                <a:spLocks noChangeArrowheads="1"/>
              </p:cNvSpPr>
              <p:nvPr/>
            </p:nvSpPr>
            <p:spPr bwMode="auto">
              <a:xfrm>
                <a:off x="5328" y="2035"/>
                <a:ext cx="432"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fr-FR" sz="1200">
                    <a:latin typeface="Times New Roman" pitchFamily="18" charset="0"/>
                  </a:rPr>
                  <a:t>64 x</a:t>
                </a:r>
                <a:endParaRPr lang="en-US" sz="1200">
                  <a:latin typeface="Times New Roman" pitchFamily="18" charset="0"/>
                </a:endParaRPr>
              </a:p>
            </p:txBody>
          </p:sp>
          <p:sp>
            <p:nvSpPr>
              <p:cNvPr id="536596" name="Line 20"/>
              <p:cNvSpPr>
                <a:spLocks noChangeShapeType="1"/>
              </p:cNvSpPr>
              <p:nvPr/>
            </p:nvSpPr>
            <p:spPr bwMode="auto">
              <a:xfrm>
                <a:off x="4156" y="3874"/>
                <a:ext cx="0" cy="96"/>
              </a:xfrm>
              <a:prstGeom prst="line">
                <a:avLst/>
              </a:prstGeom>
              <a:noFill/>
              <a:ln w="952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effectLst>
                    <a:outerShdw blurRad="38100" dist="38100" dir="2700000" algn="tl">
                      <a:srgbClr val="000000">
                        <a:alpha val="43137"/>
                      </a:srgbClr>
                    </a:outerShdw>
                  </a:effectLst>
                  <a:latin typeface="Arial" pitchFamily="34" charset="0"/>
                </a:endParaRPr>
              </a:p>
            </p:txBody>
          </p:sp>
          <p:sp>
            <p:nvSpPr>
              <p:cNvPr id="4118" name="Text Box 16"/>
              <p:cNvSpPr txBox="1">
                <a:spLocks noChangeArrowheads="1"/>
              </p:cNvSpPr>
              <p:nvPr/>
            </p:nvSpPr>
            <p:spPr bwMode="auto">
              <a:xfrm>
                <a:off x="4464" y="3717"/>
                <a:ext cx="1104" cy="1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fr-FR" i="1">
                    <a:solidFill>
                      <a:srgbClr val="3333FF"/>
                    </a:solidFill>
                    <a:latin typeface="Times New Roman" pitchFamily="18" charset="0"/>
                  </a:rPr>
                  <a:t>x</a:t>
                </a:r>
                <a:r>
                  <a:rPr lang="fr-FR">
                    <a:solidFill>
                      <a:srgbClr val="3333FF"/>
                    </a:solidFill>
                    <a:latin typeface="Times New Roman" pitchFamily="18" charset="0"/>
                  </a:rPr>
                  <a:t> 2  </a:t>
                </a:r>
                <a:r>
                  <a:rPr lang="fr-FR">
                    <a:solidFill>
                      <a:srgbClr val="3333FF"/>
                    </a:solidFill>
                    <a:latin typeface="Times New Roman" pitchFamily="18" charset="0"/>
                    <a:sym typeface="Wingdings" pitchFamily="2" charset="2"/>
                  </a:rPr>
                  <a:t>  40 kW</a:t>
                </a:r>
                <a:endParaRPr lang="en-US">
                  <a:solidFill>
                    <a:srgbClr val="3333FF"/>
                  </a:solidFill>
                  <a:latin typeface="Times New Roman" pitchFamily="18" charset="0"/>
                </a:endParaRPr>
              </a:p>
            </p:txBody>
          </p:sp>
          <p:sp>
            <p:nvSpPr>
              <p:cNvPr id="536597" name="Rectangle 21"/>
              <p:cNvSpPr>
                <a:spLocks noChangeArrowheads="1"/>
              </p:cNvSpPr>
              <p:nvPr/>
            </p:nvSpPr>
            <p:spPr bwMode="auto">
              <a:xfrm>
                <a:off x="4137" y="3792"/>
                <a:ext cx="48" cy="96"/>
              </a:xfrm>
              <a:prstGeom prst="rect">
                <a:avLst/>
              </a:prstGeom>
              <a:solidFill>
                <a:schemeClr val="bg1"/>
              </a:solidFill>
              <a:ln w="28575">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effectLst>
                    <a:outerShdw blurRad="38100" dist="38100" dir="2700000" algn="tl">
                      <a:srgbClr val="000000">
                        <a:alpha val="43137"/>
                      </a:srgbClr>
                    </a:outerShdw>
                  </a:effectLst>
                  <a:latin typeface="Arial" pitchFamily="34" charset="0"/>
                </a:endParaRPr>
              </a:p>
            </p:txBody>
          </p:sp>
          <p:sp>
            <p:nvSpPr>
              <p:cNvPr id="536582" name="Rectangle 6"/>
              <p:cNvSpPr>
                <a:spLocks noChangeArrowheads="1"/>
              </p:cNvSpPr>
              <p:nvPr/>
            </p:nvSpPr>
            <p:spPr bwMode="auto">
              <a:xfrm>
                <a:off x="4197" y="489"/>
                <a:ext cx="219" cy="3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effectLst>
                    <a:outerShdw blurRad="38100" dist="38100" dir="2700000" algn="tl">
                      <a:srgbClr val="000000">
                        <a:alpha val="43137"/>
                      </a:srgbClr>
                    </a:outerShdw>
                  </a:effectLst>
                  <a:latin typeface="Arial" pitchFamily="34" charset="0"/>
                </a:endParaRPr>
              </a:p>
            </p:txBody>
          </p:sp>
        </p:grpSp>
        <p:sp>
          <p:nvSpPr>
            <p:cNvPr id="4103" name="Rectangle 30"/>
            <p:cNvSpPr>
              <a:spLocks noChangeArrowheads="1"/>
            </p:cNvSpPr>
            <p:nvPr/>
          </p:nvSpPr>
          <p:spPr bwMode="auto">
            <a:xfrm>
              <a:off x="5337" y="2547"/>
              <a:ext cx="288"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FR" sz="1400">
                  <a:solidFill>
                    <a:srgbClr val="3333FF"/>
                  </a:solidFill>
                  <a:latin typeface="Times New Roman" pitchFamily="18" charset="0"/>
                </a:rPr>
                <a:t>2.5 kW</a:t>
              </a:r>
              <a:endParaRPr lang="en-US" sz="1400">
                <a:solidFill>
                  <a:srgbClr val="3333FF"/>
                </a:solidFill>
                <a:latin typeface="Times New Roman" pitchFamily="18" charset="0"/>
              </a:endParaRPr>
            </a:p>
          </p:txBody>
        </p:sp>
      </p:grpSp>
      <p:sp>
        <p:nvSpPr>
          <p:cNvPr id="536599" name="Rectangle 23"/>
          <p:cNvSpPr>
            <a:spLocks noChangeArrowheads="1"/>
          </p:cNvSpPr>
          <p:nvPr/>
        </p:nvSpPr>
        <p:spPr bwMode="auto">
          <a:xfrm>
            <a:off x="4371710" y="7040563"/>
            <a:ext cx="1538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4800" b="0">
                <a:solidFill>
                  <a:srgbClr val="000000"/>
                </a:solidFill>
                <a:latin typeface="Times New Roman" pitchFamily="18" charset="0"/>
              </a:rPr>
              <a:t> </a:t>
            </a:r>
            <a:endParaRPr lang="en-US">
              <a:effectLst>
                <a:outerShdw blurRad="38100" dist="38100" dir="2700000" algn="tl">
                  <a:srgbClr val="C0C0C0"/>
                </a:outerShdw>
              </a:effectLst>
              <a:latin typeface="Arial" pitchFamily="34" charset="0"/>
            </a:endParaRPr>
          </a:p>
        </p:txBody>
      </p:sp>
      <p:pic>
        <p:nvPicPr>
          <p:cNvPr id="4101" name="Picture 2" descr="Image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 y="914400"/>
            <a:ext cx="4870450" cy="577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a:spLocks noChangeArrowheads="1"/>
          </p:cNvSpPr>
          <p:nvPr/>
        </p:nvSpPr>
        <p:spPr bwMode="auto">
          <a:xfrm>
            <a:off x="2072680" y="116632"/>
            <a:ext cx="5544616" cy="52920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5769" tIns="47884" rIns="95769" bIns="47884"/>
          <a:lstStyle/>
          <a:p>
            <a:pPr algn="ctr" defTabSz="957263" eaLnBrk="0" hangingPunct="0">
              <a:buFont typeface="Monotype Sorts" pitchFamily="2" charset="2"/>
              <a:buNone/>
            </a:pPr>
            <a:r>
              <a:rPr lang="fr-FR" sz="2600" dirty="0" smtClean="0">
                <a:solidFill>
                  <a:srgbClr val="C00000"/>
                </a:solidFill>
                <a:latin typeface="Arial Black" pitchFamily="34" charset="0"/>
              </a:rPr>
              <a:t>35</a:t>
            </a:r>
            <a:r>
              <a:rPr lang="fr-FR" sz="2100" dirty="0" smtClean="0">
                <a:solidFill>
                  <a:srgbClr val="C00000"/>
                </a:solidFill>
                <a:latin typeface="Arial Black" pitchFamily="34" charset="0"/>
              </a:rPr>
              <a:t> kW </a:t>
            </a:r>
            <a:r>
              <a:rPr lang="fr-FR" sz="2600" dirty="0" smtClean="0">
                <a:solidFill>
                  <a:srgbClr val="C00000"/>
                </a:solidFill>
                <a:latin typeface="Arial Black" pitchFamily="34" charset="0"/>
              </a:rPr>
              <a:t>SSA</a:t>
            </a:r>
            <a:r>
              <a:rPr lang="fr-FR" sz="2100" dirty="0" smtClean="0">
                <a:solidFill>
                  <a:srgbClr val="C00000"/>
                </a:solidFill>
                <a:latin typeface="Arial Black" pitchFamily="34" charset="0"/>
              </a:rPr>
              <a:t> </a:t>
            </a:r>
            <a:r>
              <a:rPr lang="fr-FR" sz="2600" dirty="0" smtClean="0">
                <a:solidFill>
                  <a:srgbClr val="C00000"/>
                </a:solidFill>
                <a:latin typeface="Arial Black" pitchFamily="34" charset="0"/>
              </a:rPr>
              <a:t>P</a:t>
            </a:r>
            <a:r>
              <a:rPr lang="fr-FR" sz="2100" dirty="0" smtClean="0">
                <a:solidFill>
                  <a:srgbClr val="C00000"/>
                </a:solidFill>
                <a:latin typeface="Arial Black" pitchFamily="34" charset="0"/>
              </a:rPr>
              <a:t>OWER </a:t>
            </a:r>
            <a:r>
              <a:rPr lang="fr-FR" sz="2600" dirty="0" smtClean="0">
                <a:solidFill>
                  <a:srgbClr val="C00000"/>
                </a:solidFill>
                <a:latin typeface="Arial Black" pitchFamily="34" charset="0"/>
              </a:rPr>
              <a:t>C</a:t>
            </a:r>
            <a:r>
              <a:rPr lang="fr-FR" sz="2100" dirty="0" smtClean="0">
                <a:solidFill>
                  <a:srgbClr val="C00000"/>
                </a:solidFill>
                <a:latin typeface="Arial Black" pitchFamily="34" charset="0"/>
              </a:rPr>
              <a:t>OMBINATION</a:t>
            </a:r>
            <a:endParaRPr lang="fr-FR" sz="2100" dirty="0">
              <a:solidFill>
                <a:srgbClr val="C00000"/>
              </a:solidFill>
              <a:latin typeface="Arial Black" pitchFamily="34" charset="0"/>
            </a:endParaRPr>
          </a:p>
        </p:txBody>
      </p:sp>
      <p:sp>
        <p:nvSpPr>
          <p:cNvPr id="2" name="Espace réservé du numéro de diapositive 1"/>
          <p:cNvSpPr>
            <a:spLocks noGrp="1"/>
          </p:cNvSpPr>
          <p:nvPr>
            <p:ph type="sldNum" sz="quarter" idx="12"/>
          </p:nvPr>
        </p:nvSpPr>
        <p:spPr/>
        <p:txBody>
          <a:bodyPr/>
          <a:lstStyle/>
          <a:p>
            <a:fld id="{8DB15611-3EB5-4A9B-9A04-D08D95F5E4BF}" type="slidenum">
              <a:rPr lang="fr-FR" smtClean="0"/>
              <a:pPr/>
              <a:t>6</a:t>
            </a:fld>
            <a:endParaRPr lang="fr-FR" dirty="0"/>
          </a:p>
        </p:txBody>
      </p:sp>
      <p:sp>
        <p:nvSpPr>
          <p:cNvPr id="25" name="Rectangle 7"/>
          <p:cNvSpPr>
            <a:spLocks noChangeArrowheads="1"/>
          </p:cNvSpPr>
          <p:nvPr/>
        </p:nvSpPr>
        <p:spPr bwMode="auto">
          <a:xfrm>
            <a:off x="7218081" y="943918"/>
            <a:ext cx="471223" cy="61287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fr-FR" sz="120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19</a:t>
            </a:r>
            <a:r>
              <a:rPr lang="fr-FR" sz="120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 W</a:t>
            </a:r>
          </a:p>
          <a:p>
            <a:pPr>
              <a:defRPr/>
            </a:pPr>
            <a:endParaRPr lang="fr-FR" sz="120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a:p>
            <a:pPr>
              <a:defRPr/>
            </a:pPr>
            <a:r>
              <a:rPr lang="fr-FR" sz="120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192 W</a:t>
            </a:r>
            <a:endParaRPr lang="fr-FR" sz="120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66591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a:spLocks noChangeArrowheads="1"/>
          </p:cNvSpPr>
          <p:nvPr/>
        </p:nvSpPr>
        <p:spPr bwMode="auto">
          <a:xfrm>
            <a:off x="1297930" y="116632"/>
            <a:ext cx="7111454" cy="50405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5769" tIns="47884" rIns="95769" bIns="47884"/>
          <a:lstStyle/>
          <a:p>
            <a:pPr algn="ctr" defTabSz="957263" eaLnBrk="0" hangingPunct="0">
              <a:buFont typeface="Monotype Sorts" pitchFamily="2" charset="2"/>
              <a:buNone/>
            </a:pPr>
            <a:r>
              <a:rPr lang="fr-FR" sz="2600" dirty="0" smtClean="0">
                <a:solidFill>
                  <a:srgbClr val="C00000"/>
                </a:solidFill>
                <a:latin typeface="Arial Black" pitchFamily="34" charset="0"/>
              </a:rPr>
              <a:t>D</a:t>
            </a:r>
            <a:r>
              <a:rPr lang="fr-FR" sz="2100" dirty="0" smtClean="0">
                <a:solidFill>
                  <a:srgbClr val="C00000"/>
                </a:solidFill>
                <a:latin typeface="Arial Black" pitchFamily="34" charset="0"/>
              </a:rPr>
              <a:t>IAGRAM OF THE </a:t>
            </a:r>
            <a:r>
              <a:rPr lang="fr-FR" sz="2600" dirty="0" smtClean="0">
                <a:solidFill>
                  <a:srgbClr val="C00000"/>
                </a:solidFill>
                <a:latin typeface="Arial Black" pitchFamily="34" charset="0"/>
              </a:rPr>
              <a:t>BO</a:t>
            </a:r>
            <a:r>
              <a:rPr lang="fr-FR" sz="2100" dirty="0" smtClean="0">
                <a:solidFill>
                  <a:srgbClr val="C00000"/>
                </a:solidFill>
                <a:latin typeface="Arial Black" pitchFamily="34" charset="0"/>
              </a:rPr>
              <a:t> </a:t>
            </a:r>
            <a:r>
              <a:rPr lang="fr-FR" sz="2600" dirty="0" smtClean="0">
                <a:solidFill>
                  <a:srgbClr val="C00000"/>
                </a:solidFill>
                <a:latin typeface="Arial Black" pitchFamily="34" charset="0"/>
              </a:rPr>
              <a:t>RF</a:t>
            </a:r>
            <a:r>
              <a:rPr lang="fr-FR" sz="2100" dirty="0" smtClean="0">
                <a:solidFill>
                  <a:srgbClr val="C00000"/>
                </a:solidFill>
                <a:latin typeface="Arial Black" pitchFamily="34" charset="0"/>
              </a:rPr>
              <a:t> </a:t>
            </a:r>
            <a:r>
              <a:rPr lang="fr-FR" sz="2600" dirty="0" smtClean="0">
                <a:solidFill>
                  <a:srgbClr val="C00000"/>
                </a:solidFill>
                <a:latin typeface="Arial Black" pitchFamily="34" charset="0"/>
              </a:rPr>
              <a:t>C</a:t>
            </a:r>
            <a:r>
              <a:rPr lang="fr-FR" sz="2100" dirty="0" smtClean="0">
                <a:solidFill>
                  <a:srgbClr val="C00000"/>
                </a:solidFill>
                <a:latin typeface="Arial Black" pitchFamily="34" charset="0"/>
              </a:rPr>
              <a:t>ONTROL </a:t>
            </a:r>
            <a:r>
              <a:rPr lang="fr-FR" sz="2600" dirty="0" smtClean="0">
                <a:solidFill>
                  <a:srgbClr val="C00000"/>
                </a:solidFill>
                <a:latin typeface="Arial Black" pitchFamily="34" charset="0"/>
              </a:rPr>
              <a:t>S</a:t>
            </a:r>
            <a:r>
              <a:rPr lang="fr-FR" sz="2100" dirty="0" smtClean="0">
                <a:solidFill>
                  <a:srgbClr val="C00000"/>
                </a:solidFill>
                <a:latin typeface="Arial Black" pitchFamily="34" charset="0"/>
              </a:rPr>
              <a:t>YSTEM</a:t>
            </a:r>
            <a:endParaRPr lang="fr-FR" sz="2100" dirty="0">
              <a:solidFill>
                <a:srgbClr val="C00000"/>
              </a:solidFill>
              <a:latin typeface="Arial Black" pitchFamily="34" charset="0"/>
            </a:endParaRPr>
          </a:p>
        </p:txBody>
      </p:sp>
      <p:grpSp>
        <p:nvGrpSpPr>
          <p:cNvPr id="5122" name="Group 2132"/>
          <p:cNvGrpSpPr>
            <a:grpSpLocks/>
          </p:cNvGrpSpPr>
          <p:nvPr/>
        </p:nvGrpSpPr>
        <p:grpSpPr bwMode="auto">
          <a:xfrm>
            <a:off x="577856" y="1121618"/>
            <a:ext cx="8666031" cy="5619750"/>
            <a:chOff x="336" y="480"/>
            <a:chExt cx="5039" cy="3540"/>
          </a:xfrm>
        </p:grpSpPr>
        <p:sp>
          <p:nvSpPr>
            <p:cNvPr id="401468" name="Line 2108"/>
            <p:cNvSpPr>
              <a:spLocks noChangeShapeType="1"/>
            </p:cNvSpPr>
            <p:nvPr/>
          </p:nvSpPr>
          <p:spPr bwMode="auto">
            <a:xfrm flipH="1">
              <a:off x="4006" y="1001"/>
              <a:ext cx="45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11" name="Rectangle 2051"/>
            <p:cNvSpPr>
              <a:spLocks noChangeArrowheads="1"/>
            </p:cNvSpPr>
            <p:nvPr/>
          </p:nvSpPr>
          <p:spPr bwMode="auto">
            <a:xfrm>
              <a:off x="2544" y="2626"/>
              <a:ext cx="96" cy="9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effectLst>
                  <a:outerShdw blurRad="38100" dist="38100" dir="2700000" algn="tl">
                    <a:srgbClr val="000000">
                      <a:alpha val="43137"/>
                    </a:srgbClr>
                  </a:outerShdw>
                </a:effectLst>
                <a:latin typeface="Arial" pitchFamily="34" charset="0"/>
              </a:endParaRPr>
            </a:p>
          </p:txBody>
        </p:sp>
        <p:sp>
          <p:nvSpPr>
            <p:cNvPr id="5131" name="Rectangle 2052"/>
            <p:cNvSpPr>
              <a:spLocks noChangeArrowheads="1"/>
            </p:cNvSpPr>
            <p:nvPr/>
          </p:nvSpPr>
          <p:spPr bwMode="auto">
            <a:xfrm>
              <a:off x="2688" y="615"/>
              <a:ext cx="1344" cy="53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nchor="ctr"/>
            <a:lstStyle/>
            <a:p>
              <a:r>
                <a:rPr lang="en-US" sz="2400">
                  <a:latin typeface="Times New Roman" pitchFamily="18" charset="0"/>
                </a:rPr>
                <a:t>AMPLIFIER</a:t>
              </a:r>
            </a:p>
          </p:txBody>
        </p:sp>
        <p:sp>
          <p:nvSpPr>
            <p:cNvPr id="5132" name="Rectangle 2053"/>
            <p:cNvSpPr>
              <a:spLocks noChangeArrowheads="1"/>
            </p:cNvSpPr>
            <p:nvPr/>
          </p:nvSpPr>
          <p:spPr bwMode="auto">
            <a:xfrm>
              <a:off x="528" y="636"/>
              <a:ext cx="1056" cy="533"/>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nchor="ctr"/>
            <a:lstStyle/>
            <a:p>
              <a:r>
                <a:rPr lang="fr-FR" sz="2400" dirty="0">
                  <a:latin typeface="Times New Roman" pitchFamily="18" charset="0"/>
                </a:rPr>
                <a:t> </a:t>
              </a:r>
              <a:r>
                <a:rPr lang="en-US" sz="2400" dirty="0">
                  <a:latin typeface="Times New Roman" pitchFamily="18" charset="0"/>
                </a:rPr>
                <a:t>CAVITY </a:t>
              </a:r>
            </a:p>
            <a:p>
              <a:r>
                <a:rPr lang="en-US" sz="2400" dirty="0">
                  <a:latin typeface="Times New Roman" pitchFamily="18" charset="0"/>
                </a:rPr>
                <a:t>AND LL</a:t>
              </a:r>
              <a:r>
                <a:rPr lang="fr-FR" sz="2400" dirty="0">
                  <a:latin typeface="Times New Roman" pitchFamily="18" charset="0"/>
                </a:rPr>
                <a:t>RF</a:t>
              </a:r>
              <a:endParaRPr lang="en-US" sz="2400" dirty="0">
                <a:latin typeface="Times New Roman" pitchFamily="18" charset="0"/>
              </a:endParaRPr>
            </a:p>
          </p:txBody>
        </p:sp>
        <p:sp>
          <p:nvSpPr>
            <p:cNvPr id="5133" name="Rectangle 2054"/>
            <p:cNvSpPr>
              <a:spLocks noChangeArrowheads="1"/>
            </p:cNvSpPr>
            <p:nvPr/>
          </p:nvSpPr>
          <p:spPr bwMode="auto">
            <a:xfrm>
              <a:off x="336" y="2266"/>
              <a:ext cx="864" cy="533"/>
            </a:xfrm>
            <a:prstGeom prst="rect">
              <a:avLst/>
            </a:prstGeom>
            <a:gradFill rotWithShape="0">
              <a:gsLst>
                <a:gs pos="0">
                  <a:srgbClr val="00B900"/>
                </a:gs>
                <a:gs pos="50000">
                  <a:srgbClr val="00FF00"/>
                </a:gs>
                <a:gs pos="100000">
                  <a:srgbClr val="00B9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nchor="ctr"/>
            <a:lstStyle/>
            <a:p>
              <a:r>
                <a:rPr lang="en-US">
                  <a:latin typeface="Times New Roman" pitchFamily="18" charset="0"/>
                </a:rPr>
                <a:t>SOLEIL</a:t>
              </a:r>
            </a:p>
            <a:p>
              <a:r>
                <a:rPr lang="en-US">
                  <a:latin typeface="Times New Roman" pitchFamily="18" charset="0"/>
                </a:rPr>
                <a:t>CONTROL</a:t>
              </a:r>
            </a:p>
            <a:p>
              <a:r>
                <a:rPr lang="en-US">
                  <a:latin typeface="Times New Roman" pitchFamily="18" charset="0"/>
                </a:rPr>
                <a:t>« TANGO »</a:t>
              </a:r>
            </a:p>
          </p:txBody>
        </p:sp>
        <p:sp>
          <p:nvSpPr>
            <p:cNvPr id="5134" name="Rectangle 2055"/>
            <p:cNvSpPr>
              <a:spLocks noChangeArrowheads="1"/>
            </p:cNvSpPr>
            <p:nvPr/>
          </p:nvSpPr>
          <p:spPr bwMode="auto">
            <a:xfrm>
              <a:off x="1776" y="2266"/>
              <a:ext cx="720" cy="533"/>
            </a:xfrm>
            <a:prstGeom prst="rect">
              <a:avLst/>
            </a:prstGeom>
            <a:gradFill rotWithShape="0">
              <a:gsLst>
                <a:gs pos="0">
                  <a:srgbClr val="00A200"/>
                </a:gs>
                <a:gs pos="50000">
                  <a:srgbClr val="00FF00"/>
                </a:gs>
                <a:gs pos="100000">
                  <a:srgbClr val="00A2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nchor="ctr"/>
            <a:lstStyle/>
            <a:p>
              <a:endParaRPr lang="en-US" sz="2400">
                <a:latin typeface="Times New Roman" pitchFamily="18" charset="0"/>
              </a:endParaRPr>
            </a:p>
          </p:txBody>
        </p:sp>
        <p:sp>
          <p:nvSpPr>
            <p:cNvPr id="5135" name="Rectangle 2056"/>
            <p:cNvSpPr>
              <a:spLocks noChangeArrowheads="1"/>
            </p:cNvSpPr>
            <p:nvPr/>
          </p:nvSpPr>
          <p:spPr bwMode="auto">
            <a:xfrm>
              <a:off x="2928" y="2266"/>
              <a:ext cx="864" cy="533"/>
            </a:xfrm>
            <a:prstGeom prst="rect">
              <a:avLst/>
            </a:prstGeom>
            <a:gradFill rotWithShape="0">
              <a:gsLst>
                <a:gs pos="0">
                  <a:srgbClr val="1F7C7C"/>
                </a:gs>
                <a:gs pos="50000">
                  <a:srgbClr val="33CCCC"/>
                </a:gs>
                <a:gs pos="100000">
                  <a:srgbClr val="1F7C7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nchor="ctr"/>
            <a:lstStyle/>
            <a:p>
              <a:r>
                <a:rPr lang="en-US" sz="2000">
                  <a:latin typeface="Times New Roman" pitchFamily="18" charset="0"/>
                </a:rPr>
                <a:t>µcontroller</a:t>
              </a:r>
            </a:p>
            <a:p>
              <a:endParaRPr lang="en-US" sz="800">
                <a:latin typeface="Times New Roman" pitchFamily="18" charset="0"/>
              </a:endParaRPr>
            </a:p>
          </p:txBody>
        </p:sp>
        <p:sp>
          <p:nvSpPr>
            <p:cNvPr id="5136" name="Rectangle 2057"/>
            <p:cNvSpPr>
              <a:spLocks noChangeArrowheads="1"/>
            </p:cNvSpPr>
            <p:nvPr/>
          </p:nvSpPr>
          <p:spPr bwMode="auto">
            <a:xfrm>
              <a:off x="4032" y="2266"/>
              <a:ext cx="960" cy="533"/>
            </a:xfrm>
            <a:prstGeom prst="rect">
              <a:avLst/>
            </a:prstGeom>
            <a:gradFill rotWithShape="0">
              <a:gsLst>
                <a:gs pos="0">
                  <a:srgbClr val="B2B28E"/>
                </a:gs>
                <a:gs pos="50000">
                  <a:srgbClr val="FFFFCC"/>
                </a:gs>
                <a:gs pos="100000">
                  <a:srgbClr val="B2B28E"/>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nchor="ctr"/>
            <a:lstStyle/>
            <a:p>
              <a:r>
                <a:rPr lang="en-US" sz="2000">
                  <a:latin typeface="Times New Roman" pitchFamily="18" charset="0"/>
                </a:rPr>
                <a:t>Hardwired</a:t>
              </a:r>
            </a:p>
            <a:p>
              <a:r>
                <a:rPr lang="en-US" sz="2000">
                  <a:latin typeface="Times New Roman" pitchFamily="18" charset="0"/>
                </a:rPr>
                <a:t>fast interlock</a:t>
              </a:r>
            </a:p>
          </p:txBody>
        </p:sp>
        <p:sp>
          <p:nvSpPr>
            <p:cNvPr id="5137" name="Rectangle 2058"/>
            <p:cNvSpPr>
              <a:spLocks noChangeArrowheads="1"/>
            </p:cNvSpPr>
            <p:nvPr/>
          </p:nvSpPr>
          <p:spPr bwMode="auto">
            <a:xfrm>
              <a:off x="2736" y="1441"/>
              <a:ext cx="1248" cy="534"/>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nchor="ctr"/>
            <a:lstStyle/>
            <a:p>
              <a:r>
                <a:rPr lang="en-US">
                  <a:latin typeface="Times New Roman" pitchFamily="18" charset="0"/>
                </a:rPr>
                <a:t>I x 2 x 147 modules</a:t>
              </a:r>
            </a:p>
            <a:p>
              <a:r>
                <a:rPr lang="en-US">
                  <a:latin typeface="Times New Roman" pitchFamily="18" charset="0"/>
                </a:rPr>
                <a:t>Pi, Pr x 16</a:t>
              </a:r>
            </a:p>
            <a:p>
              <a:r>
                <a:rPr lang="en-US">
                  <a:latin typeface="Times New Roman" pitchFamily="18" charset="0"/>
                </a:rPr>
                <a:t>MULTIPLEXING</a:t>
              </a:r>
            </a:p>
          </p:txBody>
        </p:sp>
        <p:sp>
          <p:nvSpPr>
            <p:cNvPr id="401419" name="Line 2059"/>
            <p:cNvSpPr>
              <a:spLocks noChangeShapeType="1"/>
            </p:cNvSpPr>
            <p:nvPr/>
          </p:nvSpPr>
          <p:spPr bwMode="auto">
            <a:xfrm>
              <a:off x="2832" y="1149"/>
              <a:ext cx="0" cy="2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20" name="Line 2060"/>
            <p:cNvSpPr>
              <a:spLocks noChangeShapeType="1"/>
            </p:cNvSpPr>
            <p:nvPr/>
          </p:nvSpPr>
          <p:spPr bwMode="auto">
            <a:xfrm>
              <a:off x="3792" y="1149"/>
              <a:ext cx="0" cy="2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21" name="Line 2061"/>
            <p:cNvSpPr>
              <a:spLocks noChangeShapeType="1"/>
            </p:cNvSpPr>
            <p:nvPr/>
          </p:nvSpPr>
          <p:spPr bwMode="auto">
            <a:xfrm>
              <a:off x="3120" y="1975"/>
              <a:ext cx="0" cy="2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22" name="Line 2062"/>
            <p:cNvSpPr>
              <a:spLocks noChangeShapeType="1"/>
            </p:cNvSpPr>
            <p:nvPr/>
          </p:nvSpPr>
          <p:spPr bwMode="auto">
            <a:xfrm>
              <a:off x="3552" y="1975"/>
              <a:ext cx="0" cy="291"/>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5142" name="Text Box 2063"/>
            <p:cNvSpPr txBox="1">
              <a:spLocks noChangeArrowheads="1"/>
            </p:cNvSpPr>
            <p:nvPr/>
          </p:nvSpPr>
          <p:spPr bwMode="auto">
            <a:xfrm>
              <a:off x="2880" y="2072"/>
              <a:ext cx="28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400">
                  <a:latin typeface="Times New Roman" pitchFamily="18" charset="0"/>
                </a:rPr>
                <a:t>AI</a:t>
              </a:r>
            </a:p>
          </p:txBody>
        </p:sp>
        <p:sp>
          <p:nvSpPr>
            <p:cNvPr id="5143" name="Text Box 2064"/>
            <p:cNvSpPr txBox="1">
              <a:spLocks noChangeArrowheads="1"/>
            </p:cNvSpPr>
            <p:nvPr/>
          </p:nvSpPr>
          <p:spPr bwMode="auto">
            <a:xfrm>
              <a:off x="3504" y="2072"/>
              <a:ext cx="4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400">
                  <a:latin typeface="Times New Roman" pitchFamily="18" charset="0"/>
                </a:rPr>
                <a:t>  Cmd</a:t>
              </a:r>
            </a:p>
          </p:txBody>
        </p:sp>
        <p:sp>
          <p:nvSpPr>
            <p:cNvPr id="401425" name="Line 2065"/>
            <p:cNvSpPr>
              <a:spLocks noChangeShapeType="1"/>
            </p:cNvSpPr>
            <p:nvPr/>
          </p:nvSpPr>
          <p:spPr bwMode="auto">
            <a:xfrm>
              <a:off x="2256" y="858"/>
              <a:ext cx="0" cy="14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26" name="Line 2066"/>
            <p:cNvSpPr>
              <a:spLocks noChangeShapeType="1"/>
            </p:cNvSpPr>
            <p:nvPr/>
          </p:nvSpPr>
          <p:spPr bwMode="auto">
            <a:xfrm>
              <a:off x="2016" y="858"/>
              <a:ext cx="0" cy="14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27" name="Line 2067"/>
            <p:cNvSpPr>
              <a:spLocks noChangeShapeType="1"/>
            </p:cNvSpPr>
            <p:nvPr/>
          </p:nvSpPr>
          <p:spPr bwMode="auto">
            <a:xfrm>
              <a:off x="2352" y="955"/>
              <a:ext cx="0" cy="131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28" name="Line 2068"/>
            <p:cNvSpPr>
              <a:spLocks noChangeShapeType="1"/>
            </p:cNvSpPr>
            <p:nvPr/>
          </p:nvSpPr>
          <p:spPr bwMode="auto">
            <a:xfrm>
              <a:off x="1920" y="955"/>
              <a:ext cx="0" cy="131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29" name="Line 2069"/>
            <p:cNvSpPr>
              <a:spLocks noChangeShapeType="1"/>
            </p:cNvSpPr>
            <p:nvPr/>
          </p:nvSpPr>
          <p:spPr bwMode="auto">
            <a:xfrm>
              <a:off x="1200" y="2508"/>
              <a:ext cx="576" cy="0"/>
            </a:xfrm>
            <a:prstGeom prst="line">
              <a:avLst/>
            </a:prstGeom>
            <a:noFill/>
            <a:ln w="76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5149" name="Text Box 2070"/>
            <p:cNvSpPr txBox="1">
              <a:spLocks noChangeArrowheads="1"/>
            </p:cNvSpPr>
            <p:nvPr/>
          </p:nvSpPr>
          <p:spPr bwMode="auto">
            <a:xfrm>
              <a:off x="1200" y="2605"/>
              <a:ext cx="81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400">
                  <a:latin typeface="Times New Roman" pitchFamily="18" charset="0"/>
                </a:rPr>
                <a:t>Ethernet</a:t>
              </a:r>
            </a:p>
          </p:txBody>
        </p:sp>
        <p:sp>
          <p:nvSpPr>
            <p:cNvPr id="401431" name="Line 2071"/>
            <p:cNvSpPr>
              <a:spLocks noChangeShapeType="1"/>
            </p:cNvSpPr>
            <p:nvPr/>
          </p:nvSpPr>
          <p:spPr bwMode="auto">
            <a:xfrm>
              <a:off x="2928" y="1149"/>
              <a:ext cx="0" cy="2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32" name="Line 2072"/>
            <p:cNvSpPr>
              <a:spLocks noChangeShapeType="1"/>
            </p:cNvSpPr>
            <p:nvPr/>
          </p:nvSpPr>
          <p:spPr bwMode="auto">
            <a:xfrm>
              <a:off x="3024" y="1149"/>
              <a:ext cx="0" cy="2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33" name="Line 2073"/>
            <p:cNvSpPr>
              <a:spLocks noChangeShapeType="1"/>
            </p:cNvSpPr>
            <p:nvPr/>
          </p:nvSpPr>
          <p:spPr bwMode="auto">
            <a:xfrm>
              <a:off x="3120" y="1149"/>
              <a:ext cx="0" cy="2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34" name="Line 2074"/>
            <p:cNvSpPr>
              <a:spLocks noChangeShapeType="1"/>
            </p:cNvSpPr>
            <p:nvPr/>
          </p:nvSpPr>
          <p:spPr bwMode="auto">
            <a:xfrm>
              <a:off x="3216" y="1149"/>
              <a:ext cx="0" cy="2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35" name="Line 2075"/>
            <p:cNvSpPr>
              <a:spLocks noChangeShapeType="1"/>
            </p:cNvSpPr>
            <p:nvPr/>
          </p:nvSpPr>
          <p:spPr bwMode="auto">
            <a:xfrm>
              <a:off x="3312" y="1149"/>
              <a:ext cx="0" cy="2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36" name="Line 2076"/>
            <p:cNvSpPr>
              <a:spLocks noChangeShapeType="1"/>
            </p:cNvSpPr>
            <p:nvPr/>
          </p:nvSpPr>
          <p:spPr bwMode="auto">
            <a:xfrm>
              <a:off x="3408" y="1149"/>
              <a:ext cx="0" cy="2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37" name="Line 2077"/>
            <p:cNvSpPr>
              <a:spLocks noChangeShapeType="1"/>
            </p:cNvSpPr>
            <p:nvPr/>
          </p:nvSpPr>
          <p:spPr bwMode="auto">
            <a:xfrm>
              <a:off x="3504" y="1149"/>
              <a:ext cx="0" cy="2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38" name="Line 2078"/>
            <p:cNvSpPr>
              <a:spLocks noChangeShapeType="1"/>
            </p:cNvSpPr>
            <p:nvPr/>
          </p:nvSpPr>
          <p:spPr bwMode="auto">
            <a:xfrm>
              <a:off x="3600" y="1149"/>
              <a:ext cx="0" cy="2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39" name="Line 2079"/>
            <p:cNvSpPr>
              <a:spLocks noChangeShapeType="1"/>
            </p:cNvSpPr>
            <p:nvPr/>
          </p:nvSpPr>
          <p:spPr bwMode="auto">
            <a:xfrm>
              <a:off x="3696" y="1149"/>
              <a:ext cx="0" cy="2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40" name="Line 2080"/>
            <p:cNvSpPr>
              <a:spLocks noChangeShapeType="1"/>
            </p:cNvSpPr>
            <p:nvPr/>
          </p:nvSpPr>
          <p:spPr bwMode="auto">
            <a:xfrm>
              <a:off x="2256" y="858"/>
              <a:ext cx="4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41" name="Line 2081"/>
            <p:cNvSpPr>
              <a:spLocks noChangeShapeType="1"/>
            </p:cNvSpPr>
            <p:nvPr/>
          </p:nvSpPr>
          <p:spPr bwMode="auto">
            <a:xfrm>
              <a:off x="1584" y="858"/>
              <a:ext cx="432"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42" name="Line 2082"/>
            <p:cNvSpPr>
              <a:spLocks noChangeShapeType="1"/>
            </p:cNvSpPr>
            <p:nvPr/>
          </p:nvSpPr>
          <p:spPr bwMode="auto">
            <a:xfrm flipH="1">
              <a:off x="1584" y="955"/>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43" name="Line 2083"/>
            <p:cNvSpPr>
              <a:spLocks noChangeShapeType="1"/>
            </p:cNvSpPr>
            <p:nvPr/>
          </p:nvSpPr>
          <p:spPr bwMode="auto">
            <a:xfrm flipH="1">
              <a:off x="2352" y="955"/>
              <a:ext cx="336"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44" name="Line 2084"/>
            <p:cNvSpPr>
              <a:spLocks noChangeShapeType="1"/>
            </p:cNvSpPr>
            <p:nvPr/>
          </p:nvSpPr>
          <p:spPr bwMode="auto">
            <a:xfrm>
              <a:off x="3888" y="1149"/>
              <a:ext cx="0" cy="2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5164" name="Text Box 2085"/>
            <p:cNvSpPr txBox="1">
              <a:spLocks noChangeArrowheads="1"/>
            </p:cNvSpPr>
            <p:nvPr/>
          </p:nvSpPr>
          <p:spPr bwMode="auto">
            <a:xfrm rot="16200000">
              <a:off x="1612" y="1561"/>
              <a:ext cx="1020"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1600">
                  <a:latin typeface="Times New Roman" pitchFamily="18" charset="0"/>
                </a:rPr>
                <a:t>An. &amp; dig. I / O</a:t>
              </a:r>
            </a:p>
          </p:txBody>
        </p:sp>
        <p:sp>
          <p:nvSpPr>
            <p:cNvPr id="5165" name="Rectangle 2086"/>
            <p:cNvSpPr>
              <a:spLocks noChangeArrowheads="1"/>
            </p:cNvSpPr>
            <p:nvPr/>
          </p:nvSpPr>
          <p:spPr bwMode="auto">
            <a:xfrm>
              <a:off x="3168" y="3334"/>
              <a:ext cx="528" cy="388"/>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nchor="ctr"/>
            <a:lstStyle/>
            <a:p>
              <a:endParaRPr lang="en-US" sz="2000">
                <a:latin typeface="Times New Roman" pitchFamily="18" charset="0"/>
              </a:endParaRPr>
            </a:p>
          </p:txBody>
        </p:sp>
        <p:sp>
          <p:nvSpPr>
            <p:cNvPr id="401447" name="Line 2087"/>
            <p:cNvSpPr>
              <a:spLocks noChangeShapeType="1"/>
            </p:cNvSpPr>
            <p:nvPr/>
          </p:nvSpPr>
          <p:spPr bwMode="auto">
            <a:xfrm>
              <a:off x="2832" y="3528"/>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48" name="Line 2088"/>
            <p:cNvSpPr>
              <a:spLocks noChangeShapeType="1"/>
            </p:cNvSpPr>
            <p:nvPr/>
          </p:nvSpPr>
          <p:spPr bwMode="auto">
            <a:xfrm>
              <a:off x="3696" y="3528"/>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49" name="Line 2089"/>
            <p:cNvSpPr>
              <a:spLocks noChangeShapeType="1"/>
            </p:cNvSpPr>
            <p:nvPr/>
          </p:nvSpPr>
          <p:spPr bwMode="auto">
            <a:xfrm>
              <a:off x="3264" y="3042"/>
              <a:ext cx="0" cy="2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50" name="Line 2090"/>
            <p:cNvSpPr>
              <a:spLocks noChangeShapeType="1"/>
            </p:cNvSpPr>
            <p:nvPr/>
          </p:nvSpPr>
          <p:spPr bwMode="auto">
            <a:xfrm>
              <a:off x="3408" y="3042"/>
              <a:ext cx="0" cy="2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51" name="Line 2091"/>
            <p:cNvSpPr>
              <a:spLocks noChangeShapeType="1"/>
            </p:cNvSpPr>
            <p:nvPr/>
          </p:nvSpPr>
          <p:spPr bwMode="auto">
            <a:xfrm>
              <a:off x="3552" y="3042"/>
              <a:ext cx="0" cy="2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52" name="Line 2092"/>
            <p:cNvSpPr>
              <a:spLocks noChangeShapeType="1"/>
            </p:cNvSpPr>
            <p:nvPr/>
          </p:nvSpPr>
          <p:spPr bwMode="auto">
            <a:xfrm flipH="1">
              <a:off x="2112" y="3042"/>
              <a:ext cx="1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53" name="Line 2093"/>
            <p:cNvSpPr>
              <a:spLocks noChangeShapeType="1"/>
            </p:cNvSpPr>
            <p:nvPr/>
          </p:nvSpPr>
          <p:spPr bwMode="auto">
            <a:xfrm flipV="1">
              <a:off x="2112" y="2799"/>
              <a:ext cx="0" cy="2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54" name="Line 2094"/>
            <p:cNvSpPr>
              <a:spLocks noChangeShapeType="1"/>
            </p:cNvSpPr>
            <p:nvPr/>
          </p:nvSpPr>
          <p:spPr bwMode="auto">
            <a:xfrm flipV="1">
              <a:off x="3408" y="2799"/>
              <a:ext cx="0" cy="2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55" name="Line 2095"/>
            <p:cNvSpPr>
              <a:spLocks noChangeShapeType="1"/>
            </p:cNvSpPr>
            <p:nvPr/>
          </p:nvSpPr>
          <p:spPr bwMode="auto">
            <a:xfrm>
              <a:off x="4607" y="1587"/>
              <a:ext cx="0" cy="67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56" name="Line 2096"/>
            <p:cNvSpPr>
              <a:spLocks noChangeShapeType="1"/>
            </p:cNvSpPr>
            <p:nvPr/>
          </p:nvSpPr>
          <p:spPr bwMode="auto">
            <a:xfrm>
              <a:off x="4799" y="1878"/>
              <a:ext cx="0" cy="3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5176" name="Text Box 2097"/>
            <p:cNvSpPr txBox="1">
              <a:spLocks noChangeArrowheads="1"/>
            </p:cNvSpPr>
            <p:nvPr/>
          </p:nvSpPr>
          <p:spPr bwMode="auto">
            <a:xfrm>
              <a:off x="4847" y="1490"/>
              <a:ext cx="5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400">
                  <a:latin typeface="Times New Roman" pitchFamily="18" charset="0"/>
                </a:rPr>
                <a:t>Vacuum</a:t>
              </a:r>
            </a:p>
          </p:txBody>
        </p:sp>
        <p:sp>
          <p:nvSpPr>
            <p:cNvPr id="401458" name="Line 2098"/>
            <p:cNvSpPr>
              <a:spLocks noChangeShapeType="1"/>
            </p:cNvSpPr>
            <p:nvPr/>
          </p:nvSpPr>
          <p:spPr bwMode="auto">
            <a:xfrm>
              <a:off x="4607" y="1587"/>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59" name="Line 2099"/>
            <p:cNvSpPr>
              <a:spLocks noChangeShapeType="1"/>
            </p:cNvSpPr>
            <p:nvPr/>
          </p:nvSpPr>
          <p:spPr bwMode="auto">
            <a:xfrm>
              <a:off x="4703" y="1732"/>
              <a:ext cx="0" cy="53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60" name="Line 2100"/>
            <p:cNvSpPr>
              <a:spLocks noChangeShapeType="1"/>
            </p:cNvSpPr>
            <p:nvPr/>
          </p:nvSpPr>
          <p:spPr bwMode="auto">
            <a:xfrm>
              <a:off x="4703" y="1732"/>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5180" name="Text Box 2101"/>
            <p:cNvSpPr txBox="1">
              <a:spLocks noChangeArrowheads="1"/>
            </p:cNvSpPr>
            <p:nvPr/>
          </p:nvSpPr>
          <p:spPr bwMode="auto">
            <a:xfrm>
              <a:off x="4799" y="1791"/>
              <a:ext cx="57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sz="1400">
                  <a:latin typeface="Times New Roman" pitchFamily="18" charset="0"/>
                </a:rPr>
                <a:t> Machine intlk</a:t>
              </a:r>
            </a:p>
          </p:txBody>
        </p:sp>
        <p:sp>
          <p:nvSpPr>
            <p:cNvPr id="5181" name="Text Box 2102"/>
            <p:cNvSpPr txBox="1">
              <a:spLocks noChangeArrowheads="1"/>
            </p:cNvSpPr>
            <p:nvPr/>
          </p:nvSpPr>
          <p:spPr bwMode="auto">
            <a:xfrm>
              <a:off x="4847" y="1635"/>
              <a:ext cx="4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400">
                  <a:latin typeface="Times New Roman" pitchFamily="18" charset="0"/>
                </a:rPr>
                <a:t>PSS</a:t>
              </a:r>
            </a:p>
          </p:txBody>
        </p:sp>
        <p:sp>
          <p:nvSpPr>
            <p:cNvPr id="401463" name="Line 2103"/>
            <p:cNvSpPr>
              <a:spLocks noChangeShapeType="1"/>
            </p:cNvSpPr>
            <p:nvPr/>
          </p:nvSpPr>
          <p:spPr bwMode="auto">
            <a:xfrm>
              <a:off x="4799" y="1878"/>
              <a:ext cx="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64" name="Line 2104"/>
            <p:cNvSpPr>
              <a:spLocks noChangeShapeType="1"/>
            </p:cNvSpPr>
            <p:nvPr/>
          </p:nvSpPr>
          <p:spPr bwMode="auto">
            <a:xfrm flipV="1">
              <a:off x="4368" y="2799"/>
              <a:ext cx="0" cy="2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65" name="Line 2105"/>
            <p:cNvSpPr>
              <a:spLocks noChangeShapeType="1"/>
            </p:cNvSpPr>
            <p:nvPr/>
          </p:nvSpPr>
          <p:spPr bwMode="auto">
            <a:xfrm>
              <a:off x="3552" y="3042"/>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66" name="Line 2106"/>
            <p:cNvSpPr>
              <a:spLocks noChangeShapeType="1"/>
            </p:cNvSpPr>
            <p:nvPr/>
          </p:nvSpPr>
          <p:spPr bwMode="auto">
            <a:xfrm>
              <a:off x="4468" y="1004"/>
              <a:ext cx="0" cy="1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5186" name="Text Box 2107"/>
            <p:cNvSpPr txBox="1">
              <a:spLocks noChangeArrowheads="1"/>
            </p:cNvSpPr>
            <p:nvPr/>
          </p:nvSpPr>
          <p:spPr bwMode="auto">
            <a:xfrm>
              <a:off x="4442" y="963"/>
              <a:ext cx="3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600">
                  <a:latin typeface="Times New Roman" pitchFamily="18" charset="0"/>
                </a:rPr>
                <a:t>P</a:t>
              </a:r>
              <a:r>
                <a:rPr lang="en-US" baseline="-16000">
                  <a:latin typeface="Times New Roman" pitchFamily="18" charset="0"/>
                </a:rPr>
                <a:t>ref</a:t>
              </a:r>
            </a:p>
          </p:txBody>
        </p:sp>
        <p:sp>
          <p:nvSpPr>
            <p:cNvPr id="5187" name="Text Box 2109"/>
            <p:cNvSpPr txBox="1">
              <a:spLocks noChangeArrowheads="1"/>
            </p:cNvSpPr>
            <p:nvPr/>
          </p:nvSpPr>
          <p:spPr bwMode="auto">
            <a:xfrm>
              <a:off x="1632" y="480"/>
              <a:ext cx="105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400">
                  <a:latin typeface="Times New Roman" pitchFamily="18" charset="0"/>
                </a:rPr>
                <a:t>Water flows,</a:t>
              </a:r>
            </a:p>
            <a:p>
              <a:pPr algn="l" eaLnBrk="1" hangingPunct="1"/>
              <a:r>
                <a:rPr lang="en-US" sz="1400">
                  <a:latin typeface="Times New Roman" pitchFamily="18" charset="0"/>
                </a:rPr>
                <a:t>Temperatures, …</a:t>
              </a:r>
            </a:p>
          </p:txBody>
        </p:sp>
        <p:sp>
          <p:nvSpPr>
            <p:cNvPr id="401470" name="Line 2110"/>
            <p:cNvSpPr>
              <a:spLocks noChangeShapeType="1"/>
            </p:cNvSpPr>
            <p:nvPr/>
          </p:nvSpPr>
          <p:spPr bwMode="auto">
            <a:xfrm flipH="1">
              <a:off x="3504" y="3528"/>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71" name="Line 2111"/>
            <p:cNvSpPr>
              <a:spLocks noChangeShapeType="1"/>
            </p:cNvSpPr>
            <p:nvPr/>
          </p:nvSpPr>
          <p:spPr bwMode="auto">
            <a:xfrm flipH="1" flipV="1">
              <a:off x="3312" y="3431"/>
              <a:ext cx="192" cy="97"/>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72" name="Line 2112"/>
            <p:cNvSpPr>
              <a:spLocks noChangeShapeType="1"/>
            </p:cNvSpPr>
            <p:nvPr/>
          </p:nvSpPr>
          <p:spPr bwMode="auto">
            <a:xfrm flipH="1">
              <a:off x="3120" y="3528"/>
              <a:ext cx="144" cy="0"/>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5191" name="Text Box 2113"/>
            <p:cNvSpPr txBox="1">
              <a:spLocks noChangeArrowheads="1"/>
            </p:cNvSpPr>
            <p:nvPr/>
          </p:nvSpPr>
          <p:spPr bwMode="auto">
            <a:xfrm>
              <a:off x="2832" y="3334"/>
              <a:ext cx="28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400">
                  <a:latin typeface="Times New Roman" pitchFamily="18" charset="0"/>
                </a:rPr>
                <a:t>Pin</a:t>
              </a:r>
            </a:p>
          </p:txBody>
        </p:sp>
        <p:sp>
          <p:nvSpPr>
            <p:cNvPr id="5192" name="Text Box 2114"/>
            <p:cNvSpPr txBox="1">
              <a:spLocks noChangeArrowheads="1"/>
            </p:cNvSpPr>
            <p:nvPr/>
          </p:nvSpPr>
          <p:spPr bwMode="auto">
            <a:xfrm>
              <a:off x="3696" y="3334"/>
              <a:ext cx="4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400">
                  <a:latin typeface="Times New Roman" pitchFamily="18" charset="0"/>
                </a:rPr>
                <a:t>Pout</a:t>
              </a:r>
            </a:p>
          </p:txBody>
        </p:sp>
        <p:sp>
          <p:nvSpPr>
            <p:cNvPr id="5193" name="Text Box 2115"/>
            <p:cNvSpPr txBox="1">
              <a:spLocks noChangeArrowheads="1"/>
            </p:cNvSpPr>
            <p:nvPr/>
          </p:nvSpPr>
          <p:spPr bwMode="auto">
            <a:xfrm>
              <a:off x="4080" y="3431"/>
              <a:ext cx="86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400">
                  <a:latin typeface="Times New Roman" pitchFamily="18" charset="0"/>
                </a:rPr>
                <a:t>to amplifier</a:t>
              </a:r>
            </a:p>
          </p:txBody>
        </p:sp>
        <p:sp>
          <p:nvSpPr>
            <p:cNvPr id="401476" name="Line 2116"/>
            <p:cNvSpPr>
              <a:spLocks noChangeShapeType="1"/>
            </p:cNvSpPr>
            <p:nvPr/>
          </p:nvSpPr>
          <p:spPr bwMode="auto">
            <a:xfrm>
              <a:off x="2016" y="2796"/>
              <a:ext cx="0" cy="48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5195" name="Text Box 2117"/>
            <p:cNvSpPr txBox="1">
              <a:spLocks noChangeArrowheads="1"/>
            </p:cNvSpPr>
            <p:nvPr/>
          </p:nvSpPr>
          <p:spPr bwMode="auto">
            <a:xfrm>
              <a:off x="1680" y="3266"/>
              <a:ext cx="67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1400">
                  <a:latin typeface="Times New Roman" pitchFamily="18" charset="0"/>
                </a:rPr>
                <a:t>Power supplies off</a:t>
              </a:r>
            </a:p>
          </p:txBody>
        </p:sp>
        <p:sp>
          <p:nvSpPr>
            <p:cNvPr id="401478" name="Line 2118"/>
            <p:cNvSpPr>
              <a:spLocks noChangeShapeType="1"/>
            </p:cNvSpPr>
            <p:nvPr/>
          </p:nvSpPr>
          <p:spPr bwMode="auto">
            <a:xfrm>
              <a:off x="2344" y="2639"/>
              <a:ext cx="589"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5197" name="Text Box 2119"/>
            <p:cNvSpPr txBox="1">
              <a:spLocks noChangeArrowheads="1"/>
            </p:cNvSpPr>
            <p:nvPr/>
          </p:nvSpPr>
          <p:spPr bwMode="auto">
            <a:xfrm>
              <a:off x="3120" y="3694"/>
              <a:ext cx="62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400">
                  <a:latin typeface="Times New Roman" pitchFamily="18" charset="0"/>
                </a:rPr>
                <a:t>RF switch</a:t>
              </a:r>
            </a:p>
          </p:txBody>
        </p:sp>
        <p:sp>
          <p:nvSpPr>
            <p:cNvPr id="401480" name="Line 2120"/>
            <p:cNvSpPr>
              <a:spLocks noChangeShapeType="1"/>
            </p:cNvSpPr>
            <p:nvPr/>
          </p:nvSpPr>
          <p:spPr bwMode="auto">
            <a:xfrm>
              <a:off x="672" y="1169"/>
              <a:ext cx="0" cy="111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81" name="Line 2121"/>
            <p:cNvSpPr>
              <a:spLocks noChangeShapeType="1"/>
            </p:cNvSpPr>
            <p:nvPr/>
          </p:nvSpPr>
          <p:spPr bwMode="auto">
            <a:xfrm>
              <a:off x="864" y="1169"/>
              <a:ext cx="0" cy="111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5200" name="Text Box 2122"/>
            <p:cNvSpPr txBox="1">
              <a:spLocks noChangeArrowheads="1"/>
            </p:cNvSpPr>
            <p:nvPr/>
          </p:nvSpPr>
          <p:spPr bwMode="auto">
            <a:xfrm>
              <a:off x="2501" y="2631"/>
              <a:ext cx="4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400">
                  <a:latin typeface="Times New Roman" pitchFamily="18" charset="0"/>
                </a:rPr>
                <a:t>RS232</a:t>
              </a:r>
            </a:p>
          </p:txBody>
        </p:sp>
        <p:sp>
          <p:nvSpPr>
            <p:cNvPr id="5201" name="Rectangle 2123"/>
            <p:cNvSpPr>
              <a:spLocks noChangeArrowheads="1"/>
            </p:cNvSpPr>
            <p:nvPr/>
          </p:nvSpPr>
          <p:spPr bwMode="auto">
            <a:xfrm>
              <a:off x="397" y="3684"/>
              <a:ext cx="2256" cy="336"/>
            </a:xfrm>
            <a:prstGeom prst="rect">
              <a:avLst/>
            </a:prstGeom>
            <a:solidFill>
              <a:srgbClr val="EAEAEA"/>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nchor="ctr"/>
            <a:lstStyle/>
            <a:p>
              <a:r>
                <a:rPr lang="en-US" sz="1600" dirty="0">
                  <a:latin typeface="Times New Roman" pitchFamily="18" charset="0"/>
                </a:rPr>
                <a:t>LL</a:t>
              </a:r>
              <a:r>
                <a:rPr lang="fr-FR" sz="1600" dirty="0">
                  <a:latin typeface="Times New Roman" pitchFamily="18" charset="0"/>
                </a:rPr>
                <a:t>RF</a:t>
              </a:r>
              <a:r>
                <a:rPr lang="en-US" sz="1600" dirty="0">
                  <a:latin typeface="Times New Roman" pitchFamily="18" charset="0"/>
                </a:rPr>
                <a:t> : Low Level </a:t>
              </a:r>
              <a:r>
                <a:rPr lang="fr-FR" sz="1600" dirty="0">
                  <a:latin typeface="Times New Roman" pitchFamily="18" charset="0"/>
                </a:rPr>
                <a:t>RF </a:t>
              </a:r>
              <a:r>
                <a:rPr lang="en-US" sz="1600" dirty="0">
                  <a:latin typeface="Times New Roman" pitchFamily="18" charset="0"/>
                </a:rPr>
                <a:t>Electronic</a:t>
              </a:r>
              <a:r>
                <a:rPr lang="fr-FR" sz="1600" dirty="0">
                  <a:latin typeface="Times New Roman" pitchFamily="18" charset="0"/>
                </a:rPr>
                <a:t>s</a:t>
              </a:r>
              <a:r>
                <a:rPr lang="en-US" sz="1600" dirty="0">
                  <a:latin typeface="Times New Roman" pitchFamily="18" charset="0"/>
                </a:rPr>
                <a:t> </a:t>
              </a:r>
            </a:p>
            <a:p>
              <a:r>
                <a:rPr lang="en-US" sz="1600" dirty="0">
                  <a:latin typeface="Times New Roman" pitchFamily="18" charset="0"/>
                </a:rPr>
                <a:t>(amplitude, phase &amp; frequency loops) </a:t>
              </a:r>
            </a:p>
          </p:txBody>
        </p:sp>
        <p:sp>
          <p:nvSpPr>
            <p:cNvPr id="5202" name="Rectangle 2124"/>
            <p:cNvSpPr>
              <a:spLocks noChangeArrowheads="1"/>
            </p:cNvSpPr>
            <p:nvPr/>
          </p:nvSpPr>
          <p:spPr bwMode="auto">
            <a:xfrm>
              <a:off x="1973" y="2537"/>
              <a:ext cx="363"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nchor="ctr"/>
            <a:lstStyle/>
            <a:p>
              <a:r>
                <a:rPr lang="en-US" sz="1600">
                  <a:latin typeface="Times New Roman" pitchFamily="18" charset="0"/>
                </a:rPr>
                <a:t>CPCI</a:t>
              </a:r>
            </a:p>
          </p:txBody>
        </p:sp>
        <p:sp>
          <p:nvSpPr>
            <p:cNvPr id="5203" name="Rectangle 2125"/>
            <p:cNvSpPr>
              <a:spLocks noChangeArrowheads="1"/>
            </p:cNvSpPr>
            <p:nvPr/>
          </p:nvSpPr>
          <p:spPr bwMode="auto">
            <a:xfrm>
              <a:off x="1973" y="2289"/>
              <a:ext cx="363"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nchor="ctr"/>
            <a:lstStyle/>
            <a:p>
              <a:r>
                <a:rPr lang="en-US" sz="1600">
                  <a:latin typeface="Times New Roman" pitchFamily="18" charset="0"/>
                </a:rPr>
                <a:t>PLC</a:t>
              </a:r>
            </a:p>
          </p:txBody>
        </p:sp>
        <p:sp>
          <p:nvSpPr>
            <p:cNvPr id="401486" name="Line 2126"/>
            <p:cNvSpPr>
              <a:spLocks noChangeShapeType="1"/>
            </p:cNvSpPr>
            <p:nvPr/>
          </p:nvSpPr>
          <p:spPr bwMode="auto">
            <a:xfrm>
              <a:off x="1882" y="2380"/>
              <a:ext cx="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87" name="Line 2127"/>
            <p:cNvSpPr>
              <a:spLocks noChangeShapeType="1"/>
            </p:cNvSpPr>
            <p:nvPr/>
          </p:nvSpPr>
          <p:spPr bwMode="auto">
            <a:xfrm>
              <a:off x="1882" y="2380"/>
              <a:ext cx="9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401488" name="Line 2128"/>
            <p:cNvSpPr>
              <a:spLocks noChangeShapeType="1"/>
            </p:cNvSpPr>
            <p:nvPr/>
          </p:nvSpPr>
          <p:spPr bwMode="auto">
            <a:xfrm>
              <a:off x="1882" y="2652"/>
              <a:ext cx="9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grpSp>
      <p:sp>
        <p:nvSpPr>
          <p:cNvPr id="401493" name="Oval 2133"/>
          <p:cNvSpPr>
            <a:spLocks noChangeArrowheads="1"/>
          </p:cNvSpPr>
          <p:nvPr/>
        </p:nvSpPr>
        <p:spPr bwMode="auto">
          <a:xfrm>
            <a:off x="4328722" y="908898"/>
            <a:ext cx="3042311" cy="5688013"/>
          </a:xfrm>
          <a:prstGeom prst="ellipse">
            <a:avLst/>
          </a:prstGeom>
          <a:noFill/>
          <a:ln w="28575">
            <a:solidFill>
              <a:srgbClr val="00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effectLst>
                <a:outerShdw blurRad="38100" dist="38100" dir="2700000" algn="tl">
                  <a:srgbClr val="000000">
                    <a:alpha val="43137"/>
                  </a:srgbClr>
                </a:outerShdw>
              </a:effectLst>
              <a:latin typeface="Arial" pitchFamily="34" charset="0"/>
            </a:endParaRPr>
          </a:p>
        </p:txBody>
      </p:sp>
      <p:sp>
        <p:nvSpPr>
          <p:cNvPr id="401494" name="Oval 2134"/>
          <p:cNvSpPr>
            <a:spLocks noChangeArrowheads="1"/>
          </p:cNvSpPr>
          <p:nvPr/>
        </p:nvSpPr>
        <p:spPr bwMode="auto">
          <a:xfrm>
            <a:off x="321607" y="3239351"/>
            <a:ext cx="4681273" cy="2303463"/>
          </a:xfrm>
          <a:prstGeom prst="ellipse">
            <a:avLst/>
          </a:prstGeom>
          <a:noFill/>
          <a:ln w="28575">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effectLst>
                <a:outerShdw blurRad="38100" dist="38100" dir="2700000" algn="tl">
                  <a:srgbClr val="000000">
                    <a:alpha val="43137"/>
                  </a:srgbClr>
                </a:outerShdw>
              </a:effectLst>
              <a:latin typeface="Arial" pitchFamily="34" charset="0"/>
            </a:endParaRPr>
          </a:p>
        </p:txBody>
      </p:sp>
      <p:sp>
        <p:nvSpPr>
          <p:cNvPr id="401495" name="Oval 2135"/>
          <p:cNvSpPr>
            <a:spLocks noChangeArrowheads="1"/>
          </p:cNvSpPr>
          <p:nvPr/>
        </p:nvSpPr>
        <p:spPr bwMode="auto">
          <a:xfrm>
            <a:off x="6591962" y="3691789"/>
            <a:ext cx="2497138" cy="1393825"/>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effectLst>
                <a:outerShdw blurRad="38100" dist="38100" dir="2700000" algn="tl">
                  <a:srgbClr val="000000">
                    <a:alpha val="43137"/>
                  </a:srgbClr>
                </a:outerShdw>
              </a:effectLst>
              <a:latin typeface="Arial" pitchFamily="34" charset="0"/>
            </a:endParaRPr>
          </a:p>
        </p:txBody>
      </p:sp>
      <p:sp>
        <p:nvSpPr>
          <p:cNvPr id="401496" name="Rectangle 2136"/>
          <p:cNvSpPr>
            <a:spLocks noChangeArrowheads="1"/>
          </p:cNvSpPr>
          <p:nvPr/>
        </p:nvSpPr>
        <p:spPr bwMode="auto">
          <a:xfrm>
            <a:off x="4406106" y="3733800"/>
            <a:ext cx="412750" cy="304800"/>
          </a:xfrm>
          <a:prstGeom prst="rect">
            <a:avLst/>
          </a:prstGeom>
          <a:solidFill>
            <a:schemeClr val="bg1"/>
          </a:solid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r>
              <a:rPr lang="fr-FR">
                <a:effectLst>
                  <a:outerShdw blurRad="38100" dist="38100" dir="2700000" algn="tl">
                    <a:srgbClr val="C0C0C0"/>
                  </a:outerShdw>
                </a:effectLst>
                <a:latin typeface="Times New Roman" pitchFamily="18" charset="0"/>
              </a:rPr>
              <a:t>PC</a:t>
            </a:r>
            <a:endParaRPr lang="en-US">
              <a:effectLst>
                <a:outerShdw blurRad="38100" dist="38100" dir="2700000" algn="tl">
                  <a:srgbClr val="C0C0C0"/>
                </a:outerShdw>
              </a:effectLst>
              <a:latin typeface="Times New Roman" pitchFamily="18" charset="0"/>
            </a:endParaRPr>
          </a:p>
        </p:txBody>
      </p:sp>
      <p:sp>
        <p:nvSpPr>
          <p:cNvPr id="401497" name="Line 2137"/>
          <p:cNvSpPr>
            <a:spLocks noChangeShapeType="1"/>
          </p:cNvSpPr>
          <p:nvPr/>
        </p:nvSpPr>
        <p:spPr bwMode="auto">
          <a:xfrm flipV="1">
            <a:off x="4612481" y="4013200"/>
            <a:ext cx="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effectLst>
                <a:outerShdw blurRad="38100" dist="38100" dir="2700000" algn="tl">
                  <a:srgbClr val="000000">
                    <a:alpha val="43137"/>
                  </a:srgbClr>
                </a:outerShdw>
              </a:effectLst>
              <a:latin typeface="Arial" pitchFamily="34" charset="0"/>
            </a:endParaRPr>
          </a:p>
        </p:txBody>
      </p:sp>
      <p:sp>
        <p:nvSpPr>
          <p:cNvPr id="2" name="Espace réservé du numéro de diapositive 1"/>
          <p:cNvSpPr>
            <a:spLocks noGrp="1"/>
          </p:cNvSpPr>
          <p:nvPr>
            <p:ph type="sldNum" sz="quarter" idx="12"/>
          </p:nvPr>
        </p:nvSpPr>
        <p:spPr/>
        <p:txBody>
          <a:bodyPr/>
          <a:lstStyle/>
          <a:p>
            <a:fld id="{8DB15611-3EB5-4A9B-9A04-D08D95F5E4BF}" type="slidenum">
              <a:rPr lang="fr-FR" smtClean="0"/>
              <a:pPr/>
              <a:t>7</a:t>
            </a:fld>
            <a:endParaRPr lang="fr-FR" dirty="0"/>
          </a:p>
        </p:txBody>
      </p:sp>
    </p:spTree>
    <p:extLst>
      <p:ext uri="{BB962C8B-B14F-4D97-AF65-F5344CB8AC3E}">
        <p14:creationId xmlns:p14="http://schemas.microsoft.com/office/powerpoint/2010/main" val="1238560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14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xit" presetSubtype="16" fill="hold" grpId="1" nodeType="clickEffect">
                                  <p:stCondLst>
                                    <p:cond delay="0"/>
                                  </p:stCondLst>
                                  <p:childTnLst>
                                    <p:animEffect transition="out" filter="diamond(in)">
                                      <p:cBhvr>
                                        <p:cTn id="10" dur="2000"/>
                                        <p:tgtEl>
                                          <p:spTgt spid="401493"/>
                                        </p:tgtEl>
                                      </p:cBhvr>
                                    </p:animEffect>
                                    <p:set>
                                      <p:cBhvr>
                                        <p:cTn id="11" dur="1" fill="hold">
                                          <p:stCondLst>
                                            <p:cond delay="1999"/>
                                          </p:stCondLst>
                                        </p:cTn>
                                        <p:tgtEl>
                                          <p:spTgt spid="401493"/>
                                        </p:tgtEl>
                                        <p:attrNameLst>
                                          <p:attrName>style.visibility</p:attrName>
                                        </p:attrNameLst>
                                      </p:cBhvr>
                                      <p:to>
                                        <p:strVal val="hidden"/>
                                      </p:to>
                                    </p:set>
                                  </p:childTnLst>
                                </p:cTn>
                              </p:par>
                              <p:par>
                                <p:cTn id="12" presetID="2" presetClass="entr" presetSubtype="8" fill="hold" grpId="0" nodeType="withEffect">
                                  <p:stCondLst>
                                    <p:cond delay="0"/>
                                  </p:stCondLst>
                                  <p:childTnLst>
                                    <p:set>
                                      <p:cBhvr>
                                        <p:cTn id="13" dur="1" fill="hold">
                                          <p:stCondLst>
                                            <p:cond delay="0"/>
                                          </p:stCondLst>
                                        </p:cTn>
                                        <p:tgtEl>
                                          <p:spTgt spid="401494"/>
                                        </p:tgtEl>
                                        <p:attrNameLst>
                                          <p:attrName>style.visibility</p:attrName>
                                        </p:attrNameLst>
                                      </p:cBhvr>
                                      <p:to>
                                        <p:strVal val="visible"/>
                                      </p:to>
                                    </p:set>
                                    <p:anim calcmode="lin" valueType="num">
                                      <p:cBhvr additive="base">
                                        <p:cTn id="14" dur="1000" fill="hold"/>
                                        <p:tgtEl>
                                          <p:spTgt spid="401494"/>
                                        </p:tgtEl>
                                        <p:attrNameLst>
                                          <p:attrName>ppt_x</p:attrName>
                                        </p:attrNameLst>
                                      </p:cBhvr>
                                      <p:tavLst>
                                        <p:tav tm="0">
                                          <p:val>
                                            <p:strVal val="0-#ppt_w/2"/>
                                          </p:val>
                                        </p:tav>
                                        <p:tav tm="100000">
                                          <p:val>
                                            <p:strVal val="#ppt_x"/>
                                          </p:val>
                                        </p:tav>
                                      </p:tavLst>
                                    </p:anim>
                                    <p:anim calcmode="lin" valueType="num">
                                      <p:cBhvr additive="base">
                                        <p:cTn id="15" dur="1000" fill="hold"/>
                                        <p:tgtEl>
                                          <p:spTgt spid="401494"/>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xit" presetSubtype="16" fill="hold" grpId="1" nodeType="clickEffect">
                                  <p:stCondLst>
                                    <p:cond delay="0"/>
                                  </p:stCondLst>
                                  <p:childTnLst>
                                    <p:animEffect transition="out" filter="diamond(in)">
                                      <p:cBhvr>
                                        <p:cTn id="19" dur="2000"/>
                                        <p:tgtEl>
                                          <p:spTgt spid="401494"/>
                                        </p:tgtEl>
                                      </p:cBhvr>
                                    </p:animEffect>
                                    <p:set>
                                      <p:cBhvr>
                                        <p:cTn id="20" dur="1" fill="hold">
                                          <p:stCondLst>
                                            <p:cond delay="1999"/>
                                          </p:stCondLst>
                                        </p:cTn>
                                        <p:tgtEl>
                                          <p:spTgt spid="401494"/>
                                        </p:tgtEl>
                                        <p:attrNameLst>
                                          <p:attrName>style.visibility</p:attrName>
                                        </p:attrNameLst>
                                      </p:cBhvr>
                                      <p:to>
                                        <p:strVal val="hidden"/>
                                      </p:to>
                                    </p:set>
                                  </p:childTnLst>
                                </p:cTn>
                              </p:par>
                              <p:par>
                                <p:cTn id="21" presetID="2" presetClass="entr" presetSubtype="2" fill="hold" grpId="0" nodeType="withEffect">
                                  <p:stCondLst>
                                    <p:cond delay="0"/>
                                  </p:stCondLst>
                                  <p:childTnLst>
                                    <p:set>
                                      <p:cBhvr>
                                        <p:cTn id="22" dur="1" fill="hold">
                                          <p:stCondLst>
                                            <p:cond delay="0"/>
                                          </p:stCondLst>
                                        </p:cTn>
                                        <p:tgtEl>
                                          <p:spTgt spid="401495"/>
                                        </p:tgtEl>
                                        <p:attrNameLst>
                                          <p:attrName>style.visibility</p:attrName>
                                        </p:attrNameLst>
                                      </p:cBhvr>
                                      <p:to>
                                        <p:strVal val="visible"/>
                                      </p:to>
                                    </p:set>
                                    <p:anim calcmode="lin" valueType="num">
                                      <p:cBhvr additive="base">
                                        <p:cTn id="23" dur="1000" fill="hold"/>
                                        <p:tgtEl>
                                          <p:spTgt spid="401495"/>
                                        </p:tgtEl>
                                        <p:attrNameLst>
                                          <p:attrName>ppt_x</p:attrName>
                                        </p:attrNameLst>
                                      </p:cBhvr>
                                      <p:tavLst>
                                        <p:tav tm="0">
                                          <p:val>
                                            <p:strVal val="1+#ppt_w/2"/>
                                          </p:val>
                                        </p:tav>
                                        <p:tav tm="100000">
                                          <p:val>
                                            <p:strVal val="#ppt_x"/>
                                          </p:val>
                                        </p:tav>
                                      </p:tavLst>
                                    </p:anim>
                                    <p:anim calcmode="lin" valueType="num">
                                      <p:cBhvr additive="base">
                                        <p:cTn id="24" dur="1000" fill="hold"/>
                                        <p:tgtEl>
                                          <p:spTgt spid="4014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93" grpId="0" animBg="1"/>
      <p:bldP spid="401493" grpId="1" animBg="1"/>
      <p:bldP spid="401494" grpId="0" animBg="1"/>
      <p:bldP spid="401494" grpId="1" animBg="1"/>
      <p:bldP spid="40149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DB15611-3EB5-4A9B-9A04-D08D95F5E4BF}" type="slidenum">
              <a:rPr lang="fr-FR" smtClean="0"/>
              <a:pPr/>
              <a:t>8</a:t>
            </a:fld>
            <a:endParaRPr lang="fr-FR" dirty="0"/>
          </a:p>
        </p:txBody>
      </p:sp>
      <p:sp>
        <p:nvSpPr>
          <p:cNvPr id="3" name="Rectangle 2"/>
          <p:cNvSpPr>
            <a:spLocks noChangeArrowheads="1"/>
          </p:cNvSpPr>
          <p:nvPr/>
        </p:nvSpPr>
        <p:spPr bwMode="auto">
          <a:xfrm>
            <a:off x="1640631" y="116632"/>
            <a:ext cx="6391374" cy="86409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5769" tIns="47884" rIns="95769" bIns="47884"/>
          <a:lstStyle/>
          <a:p>
            <a:pPr algn="ctr" defTabSz="957263" eaLnBrk="0" hangingPunct="0">
              <a:buFont typeface="Monotype Sorts" pitchFamily="2" charset="2"/>
              <a:buNone/>
            </a:pPr>
            <a:r>
              <a:rPr lang="fr-FR" sz="2600" dirty="0" smtClean="0">
                <a:solidFill>
                  <a:srgbClr val="C00000"/>
                </a:solidFill>
                <a:latin typeface="Arial Black" pitchFamily="34" charset="0"/>
              </a:rPr>
              <a:t>O</a:t>
            </a:r>
            <a:r>
              <a:rPr lang="fr-FR" sz="2100" dirty="0" smtClean="0">
                <a:solidFill>
                  <a:srgbClr val="C00000"/>
                </a:solidFill>
                <a:latin typeface="Arial Black" pitchFamily="34" charset="0"/>
              </a:rPr>
              <a:t>PERATIONAL </a:t>
            </a:r>
            <a:r>
              <a:rPr lang="fr-FR" sz="2600" dirty="0" smtClean="0">
                <a:solidFill>
                  <a:srgbClr val="C00000"/>
                </a:solidFill>
                <a:latin typeface="Arial Black" pitchFamily="34" charset="0"/>
              </a:rPr>
              <a:t>E</a:t>
            </a:r>
            <a:r>
              <a:rPr lang="fr-FR" sz="2100" dirty="0" smtClean="0">
                <a:solidFill>
                  <a:srgbClr val="C00000"/>
                </a:solidFill>
                <a:latin typeface="Arial Black" pitchFamily="34" charset="0"/>
              </a:rPr>
              <a:t>XPERIENCE WITH THE </a:t>
            </a:r>
            <a:r>
              <a:rPr lang="fr-FR" sz="2600" dirty="0" smtClean="0">
                <a:solidFill>
                  <a:srgbClr val="C00000"/>
                </a:solidFill>
                <a:latin typeface="Arial Black" pitchFamily="34" charset="0"/>
              </a:rPr>
              <a:t>BO</a:t>
            </a:r>
            <a:r>
              <a:rPr lang="fr-FR" sz="2100" dirty="0" smtClean="0">
                <a:solidFill>
                  <a:srgbClr val="C00000"/>
                </a:solidFill>
                <a:latin typeface="Arial Black" pitchFamily="34" charset="0"/>
              </a:rPr>
              <a:t> </a:t>
            </a:r>
            <a:r>
              <a:rPr lang="fr-FR" sz="2600" dirty="0" smtClean="0">
                <a:solidFill>
                  <a:srgbClr val="C00000"/>
                </a:solidFill>
                <a:latin typeface="Arial Black" pitchFamily="34" charset="0"/>
              </a:rPr>
              <a:t>RF</a:t>
            </a:r>
            <a:r>
              <a:rPr lang="fr-FR" sz="2100" dirty="0">
                <a:solidFill>
                  <a:srgbClr val="C00000"/>
                </a:solidFill>
                <a:latin typeface="Arial Black" pitchFamily="34" charset="0"/>
              </a:rPr>
              <a:t> </a:t>
            </a:r>
            <a:r>
              <a:rPr lang="fr-FR" sz="2600" dirty="0" smtClean="0">
                <a:solidFill>
                  <a:srgbClr val="C00000"/>
                </a:solidFill>
                <a:latin typeface="Arial Black" pitchFamily="34" charset="0"/>
              </a:rPr>
              <a:t>S</a:t>
            </a:r>
            <a:r>
              <a:rPr lang="fr-FR" sz="2100" dirty="0" smtClean="0">
                <a:solidFill>
                  <a:srgbClr val="C00000"/>
                </a:solidFill>
                <a:latin typeface="Arial Black" pitchFamily="34" charset="0"/>
              </a:rPr>
              <a:t>YSTEM</a:t>
            </a:r>
            <a:endParaRPr lang="fr-FR" sz="2100" dirty="0">
              <a:solidFill>
                <a:srgbClr val="C00000"/>
              </a:solidFill>
              <a:latin typeface="Arial Black" pitchFamily="34" charset="0"/>
            </a:endParaRPr>
          </a:p>
        </p:txBody>
      </p:sp>
      <p:sp>
        <p:nvSpPr>
          <p:cNvPr id="4" name="Text Box 10"/>
          <p:cNvSpPr txBox="1">
            <a:spLocks noChangeArrowheads="1"/>
          </p:cNvSpPr>
          <p:nvPr/>
        </p:nvSpPr>
        <p:spPr bwMode="auto">
          <a:xfrm>
            <a:off x="56458" y="1340768"/>
            <a:ext cx="9653489" cy="4185761"/>
          </a:xfrm>
          <a:prstGeom prst="rect">
            <a:avLst/>
          </a:prstGeom>
          <a:noFill/>
          <a:ln>
            <a:noFill/>
          </a:ln>
          <a:effectLst/>
          <a:extLst/>
        </p:spPr>
        <p:txBody>
          <a:bodyPr wrap="square">
            <a:spAutoFit/>
          </a:bodyPr>
          <a:lstStyle>
            <a:lvl1pPr algn="l">
              <a:defRPr>
                <a:solidFill>
                  <a:schemeClr val="tx1"/>
                </a:solidFill>
                <a:latin typeface="Arial" pitchFamily="34" charset="0"/>
              </a:defRPr>
            </a:lvl1pPr>
            <a:lvl2pPr marL="541338" algn="l">
              <a:defRPr>
                <a:solidFill>
                  <a:schemeClr val="tx1"/>
                </a:solidFill>
                <a:latin typeface="Arial" pitchFamily="34" charset="0"/>
              </a:defRPr>
            </a:lvl2pPr>
            <a:lvl3pPr algn="l">
              <a:defRPr>
                <a:solidFill>
                  <a:schemeClr val="tx1"/>
                </a:solidFill>
                <a:latin typeface="Arial" pitchFamily="34" charset="0"/>
              </a:defRPr>
            </a:lvl3pPr>
            <a:lvl4pPr algn="l">
              <a:defRPr>
                <a:solidFill>
                  <a:schemeClr val="tx1"/>
                </a:solidFill>
                <a:latin typeface="Arial" pitchFamily="34" charset="0"/>
              </a:defRPr>
            </a:lvl4pPr>
            <a:lvl5pPr algn="l">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gn="ctr">
              <a:spcBef>
                <a:spcPct val="15000"/>
              </a:spcBef>
              <a:defRPr/>
            </a:pPr>
            <a:endParaRPr lang="fr-FR" sz="2000" dirty="0" smtClean="0">
              <a:solidFill>
                <a:srgbClr val="0099FF"/>
              </a:solidFill>
              <a:effectLst>
                <a:outerShdw blurRad="38100" dist="38100" dir="2700000" algn="tl">
                  <a:srgbClr val="000000"/>
                </a:outerShdw>
              </a:effectLst>
              <a:latin typeface="Helvetica" pitchFamily="34" charset="0"/>
              <a:cs typeface="Helvetica" pitchFamily="34" charset="0"/>
            </a:endParaRPr>
          </a:p>
          <a:p>
            <a:pPr algn="ctr">
              <a:spcBef>
                <a:spcPct val="15000"/>
              </a:spcBef>
              <a:defRPr/>
            </a:pPr>
            <a:r>
              <a:rPr lang="en-US" sz="2000" dirty="0" smtClean="0">
                <a:solidFill>
                  <a:srgbClr val="0099FF"/>
                </a:solidFill>
                <a:effectLst>
                  <a:outerShdw blurRad="38100" dist="38100" dir="2700000" algn="tl">
                    <a:srgbClr val="000000"/>
                  </a:outerShdw>
                </a:effectLst>
                <a:latin typeface="Helvetica" pitchFamily="34" charset="0"/>
                <a:cs typeface="Helvetica" pitchFamily="34" charset="0"/>
              </a:rPr>
              <a:t>The Booster RF plant is in operation since mid 2005. </a:t>
            </a:r>
          </a:p>
          <a:p>
            <a:pPr algn="ctr">
              <a:spcBef>
                <a:spcPct val="15000"/>
              </a:spcBef>
              <a:defRPr/>
            </a:pPr>
            <a:r>
              <a:rPr lang="en-US" sz="2000" dirty="0" smtClean="0">
                <a:solidFill>
                  <a:srgbClr val="0099FF"/>
                </a:solidFill>
                <a:effectLst>
                  <a:outerShdw blurRad="38100" dist="38100" dir="2700000" algn="tl">
                    <a:srgbClr val="000000"/>
                  </a:outerShdw>
                </a:effectLst>
                <a:latin typeface="Helvetica" pitchFamily="34" charset="0"/>
                <a:cs typeface="Helvetica" pitchFamily="34" charset="0"/>
              </a:rPr>
              <a:t>Up to date, after 7 years operation (&gt; </a:t>
            </a:r>
            <a:r>
              <a:rPr lang="fr-FR" sz="2000" dirty="0" smtClean="0">
                <a:solidFill>
                  <a:srgbClr val="0099FF"/>
                </a:solidFill>
                <a:effectLst>
                  <a:outerShdw blurRad="38100" dist="38100" dir="2700000" algn="tl">
                    <a:srgbClr val="000000"/>
                  </a:outerShdw>
                </a:effectLst>
                <a:latin typeface="Helvetica" pitchFamily="34" charset="0"/>
                <a:cs typeface="Helvetica" pitchFamily="34" charset="0"/>
              </a:rPr>
              <a:t>44 0</a:t>
            </a:r>
            <a:r>
              <a:rPr lang="en-US" sz="2000" dirty="0" smtClean="0">
                <a:solidFill>
                  <a:srgbClr val="0099FF"/>
                </a:solidFill>
                <a:effectLst>
                  <a:outerShdw blurRad="38100" dist="38100" dir="2700000" algn="tl">
                    <a:srgbClr val="000000"/>
                  </a:outerShdw>
                </a:effectLst>
                <a:latin typeface="Helvetica" pitchFamily="34" charset="0"/>
                <a:cs typeface="Helvetica" pitchFamily="34" charset="0"/>
              </a:rPr>
              <a:t>00 running hours), </a:t>
            </a:r>
          </a:p>
          <a:p>
            <a:pPr algn="ctr">
              <a:spcBef>
                <a:spcPct val="15000"/>
              </a:spcBef>
              <a:defRPr/>
            </a:pPr>
            <a:r>
              <a:rPr lang="en-US" sz="2000" u="sng" dirty="0" smtClean="0">
                <a:solidFill>
                  <a:srgbClr val="0099FF"/>
                </a:solidFill>
                <a:effectLst>
                  <a:outerShdw blurRad="38100" dist="38100" dir="2700000" algn="tl">
                    <a:srgbClr val="000000"/>
                  </a:outerShdw>
                </a:effectLst>
                <a:latin typeface="Helvetica" pitchFamily="34" charset="0"/>
                <a:cs typeface="Helvetica" pitchFamily="34" charset="0"/>
              </a:rPr>
              <a:t>only a single trip in operation</a:t>
            </a:r>
            <a:r>
              <a:rPr lang="en-US" sz="2000" dirty="0" smtClean="0">
                <a:solidFill>
                  <a:srgbClr val="0099FF"/>
                </a:solidFill>
                <a:effectLst>
                  <a:outerShdw blurRad="38100" dist="38100" dir="2700000" algn="tl">
                    <a:srgbClr val="000000"/>
                  </a:outerShdw>
                </a:effectLst>
                <a:latin typeface="Helvetica" pitchFamily="34" charset="0"/>
                <a:cs typeface="Helvetica" pitchFamily="34" charset="0"/>
              </a:rPr>
              <a:t>, due to a human mistake (2006)</a:t>
            </a:r>
          </a:p>
          <a:p>
            <a:pPr algn="ctr">
              <a:spcBef>
                <a:spcPct val="20000"/>
              </a:spcBef>
              <a:defRPr/>
            </a:pPr>
            <a:endParaRPr lang="en-US" sz="2000" dirty="0" smtClean="0">
              <a:solidFill>
                <a:srgbClr val="0099FF"/>
              </a:solidFill>
              <a:effectLst>
                <a:outerShdw blurRad="38100" dist="38100" dir="2700000" algn="tl">
                  <a:srgbClr val="000000"/>
                </a:outerShdw>
              </a:effectLst>
              <a:latin typeface="Helvetica" pitchFamily="34" charset="0"/>
              <a:cs typeface="Helvetica" pitchFamily="34" charset="0"/>
            </a:endParaRPr>
          </a:p>
          <a:p>
            <a:pPr algn="ctr">
              <a:spcBef>
                <a:spcPct val="80000"/>
              </a:spcBef>
              <a:defRPr/>
            </a:pPr>
            <a:r>
              <a:rPr lang="en-US" sz="2000" i="1" dirty="0" smtClean="0">
                <a:solidFill>
                  <a:srgbClr val="3333FF"/>
                </a:solidFill>
                <a:effectLst>
                  <a:outerShdw blurRad="38100" dist="38100" dir="2700000" algn="tl">
                    <a:srgbClr val="000000"/>
                  </a:outerShdw>
                </a:effectLst>
                <a:latin typeface="Helvetica" pitchFamily="34" charset="0"/>
                <a:cs typeface="Helvetica" pitchFamily="34" charset="0"/>
              </a:rPr>
              <a:t>The 35 kW solid state amplifier</a:t>
            </a:r>
            <a:r>
              <a:rPr lang="en-US" sz="2000" dirty="0" smtClean="0">
                <a:solidFill>
                  <a:srgbClr val="0099FF"/>
                </a:solidFill>
                <a:effectLst>
                  <a:outerShdw blurRad="38100" dist="38100" dir="2700000" algn="tl">
                    <a:srgbClr val="000000"/>
                  </a:outerShdw>
                </a:effectLst>
                <a:latin typeface="Helvetica" pitchFamily="34" charset="0"/>
                <a:cs typeface="Helvetica" pitchFamily="34" charset="0"/>
              </a:rPr>
              <a:t> has proved to be very reliable.</a:t>
            </a:r>
          </a:p>
          <a:p>
            <a:pPr algn="ctr">
              <a:spcBef>
                <a:spcPct val="15000"/>
              </a:spcBef>
              <a:defRPr/>
            </a:pPr>
            <a:r>
              <a:rPr lang="en-US" sz="2000" dirty="0" smtClean="0">
                <a:solidFill>
                  <a:srgbClr val="0099FF"/>
                </a:solidFill>
                <a:effectLst>
                  <a:outerShdw blurRad="38100" dist="38100" dir="2700000" algn="tl">
                    <a:srgbClr val="000000"/>
                  </a:outerShdw>
                </a:effectLst>
                <a:latin typeface="Helvetica" pitchFamily="34" charset="0"/>
                <a:cs typeface="Helvetica" pitchFamily="34" charset="0"/>
              </a:rPr>
              <a:t>  Only 8 (out of 1</a:t>
            </a:r>
            <a:r>
              <a:rPr lang="fr-FR" sz="2000" dirty="0" smtClean="0">
                <a:solidFill>
                  <a:srgbClr val="0099FF"/>
                </a:solidFill>
                <a:effectLst>
                  <a:outerShdw blurRad="38100" dist="38100" dir="2700000" algn="tl">
                    <a:srgbClr val="000000"/>
                  </a:outerShdw>
                </a:effectLst>
                <a:latin typeface="Helvetica" pitchFamily="34" charset="0"/>
                <a:cs typeface="Helvetica" pitchFamily="34" charset="0"/>
              </a:rPr>
              <a:t>50</a:t>
            </a:r>
            <a:r>
              <a:rPr lang="en-US" sz="2000" dirty="0" smtClean="0">
                <a:solidFill>
                  <a:srgbClr val="0099FF"/>
                </a:solidFill>
                <a:effectLst>
                  <a:outerShdw blurRad="38100" dist="38100" dir="2700000" algn="tl">
                    <a:srgbClr val="000000"/>
                  </a:outerShdw>
                </a:effectLst>
                <a:latin typeface="Helvetica" pitchFamily="34" charset="0"/>
                <a:cs typeface="Helvetica" pitchFamily="34" charset="0"/>
              </a:rPr>
              <a:t>) module failures: 5 bad solder quality and 3 broken transistors</a:t>
            </a:r>
            <a:r>
              <a:rPr lang="fr-FR" sz="2000" dirty="0" smtClean="0">
                <a:solidFill>
                  <a:srgbClr val="0099FF"/>
                </a:solidFill>
                <a:effectLst>
                  <a:outerShdw blurRad="38100" dist="38100" dir="2700000" algn="tl">
                    <a:srgbClr val="000000"/>
                  </a:outerShdw>
                </a:effectLst>
                <a:latin typeface="Helvetica" pitchFamily="34" charset="0"/>
                <a:cs typeface="Helvetica" pitchFamily="34" charset="0"/>
              </a:rPr>
              <a:t>,</a:t>
            </a:r>
            <a:endParaRPr lang="en-US" sz="2000" dirty="0" smtClean="0">
              <a:solidFill>
                <a:srgbClr val="0099FF"/>
              </a:solidFill>
              <a:effectLst>
                <a:outerShdw blurRad="38100" dist="38100" dir="2700000" algn="tl">
                  <a:srgbClr val="000000"/>
                </a:outerShdw>
              </a:effectLst>
              <a:latin typeface="Helvetica" pitchFamily="34" charset="0"/>
              <a:cs typeface="Helvetica" pitchFamily="34" charset="0"/>
            </a:endParaRPr>
          </a:p>
          <a:p>
            <a:pPr algn="ctr">
              <a:spcBef>
                <a:spcPct val="15000"/>
              </a:spcBef>
              <a:defRPr/>
            </a:pPr>
            <a:r>
              <a:rPr lang="en-US" sz="2000" dirty="0" smtClean="0">
                <a:solidFill>
                  <a:srgbClr val="0099FF"/>
                </a:solidFill>
                <a:effectLst>
                  <a:outerShdw blurRad="38100" dist="38100" dir="2700000" algn="tl">
                    <a:srgbClr val="000000"/>
                  </a:outerShdw>
                </a:effectLst>
                <a:latin typeface="Helvetica" pitchFamily="34" charset="0"/>
                <a:cs typeface="Helvetica" pitchFamily="34" charset="0"/>
              </a:rPr>
              <a:t>  which did not affect at all the operating conditions </a:t>
            </a:r>
          </a:p>
          <a:p>
            <a:pPr algn="ctr">
              <a:spcBef>
                <a:spcPct val="15000"/>
              </a:spcBef>
              <a:defRPr/>
            </a:pPr>
            <a:r>
              <a:rPr lang="en-US" sz="2000" dirty="0" smtClean="0">
                <a:solidFill>
                  <a:srgbClr val="0099FF"/>
                </a:solidFill>
                <a:effectLst>
                  <a:outerShdw blurRad="38100" dist="38100" dir="2700000" algn="tl">
                    <a:srgbClr val="000000"/>
                  </a:outerShdw>
                </a:effectLst>
                <a:latin typeface="Helvetica" pitchFamily="34" charset="0"/>
                <a:cs typeface="Helvetica" pitchFamily="34" charset="0"/>
              </a:rPr>
              <a:t>and could be quickly repaired during scheduled machine shutdowns.</a:t>
            </a:r>
          </a:p>
          <a:p>
            <a:pPr algn="ctr">
              <a:spcBef>
                <a:spcPct val="40000"/>
              </a:spcBef>
              <a:defRPr/>
            </a:pPr>
            <a:r>
              <a:rPr lang="en-US" sz="2000" dirty="0" smtClean="0">
                <a:solidFill>
                  <a:schemeClr val="folHlink"/>
                </a:solidFill>
                <a:effectLst>
                  <a:outerShdw blurRad="38100" dist="38100" dir="2700000" algn="tl">
                    <a:srgbClr val="000000"/>
                  </a:outerShdw>
                </a:effectLst>
                <a:latin typeface="Helvetica" pitchFamily="34" charset="0"/>
                <a:cs typeface="Helvetica" pitchFamily="34" charset="0"/>
                <a:sym typeface="Wingdings" pitchFamily="2" charset="2"/>
              </a:rPr>
              <a:t> </a:t>
            </a:r>
            <a:r>
              <a:rPr lang="en-US" sz="2000" dirty="0" smtClean="0">
                <a:solidFill>
                  <a:schemeClr val="folHlink"/>
                </a:solidFill>
                <a:effectLst>
                  <a:outerShdw blurRad="38100" dist="38100" dir="2700000" algn="tl">
                    <a:srgbClr val="000000"/>
                  </a:outerShdw>
                </a:effectLst>
                <a:latin typeface="Helvetica" pitchFamily="34" charset="0"/>
                <a:cs typeface="Helvetica" pitchFamily="34" charset="0"/>
              </a:rPr>
              <a:t>Advantage of the high modularity and redundancy</a:t>
            </a:r>
          </a:p>
          <a:p>
            <a:pPr algn="ctr">
              <a:defRPr/>
            </a:pPr>
            <a:endParaRPr lang="en-US" sz="2000" dirty="0" smtClean="0">
              <a:effectLst>
                <a:outerShdw blurRad="38100" dist="38100" dir="2700000" algn="tl">
                  <a:srgbClr val="FFFFFF"/>
                </a:outerShdw>
              </a:effectLst>
              <a:latin typeface="Helvetica" pitchFamily="34" charset="0"/>
              <a:cs typeface="Helvetica" pitchFamily="34" charset="0"/>
            </a:endParaRPr>
          </a:p>
        </p:txBody>
      </p:sp>
    </p:spTree>
    <p:extLst>
      <p:ext uri="{BB962C8B-B14F-4D97-AF65-F5344CB8AC3E}">
        <p14:creationId xmlns:p14="http://schemas.microsoft.com/office/powerpoint/2010/main" val="1993695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640635" y="116632"/>
            <a:ext cx="6336704" cy="52920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5769" tIns="47884" rIns="95769" bIns="47884"/>
          <a:lstStyle/>
          <a:p>
            <a:pPr algn="ctr" defTabSz="957263" eaLnBrk="0" hangingPunct="0">
              <a:buFont typeface="Monotype Sorts" pitchFamily="2" charset="2"/>
              <a:buNone/>
            </a:pPr>
            <a:r>
              <a:rPr lang="fr-FR" sz="2600" dirty="0" smtClean="0">
                <a:solidFill>
                  <a:srgbClr val="C00000"/>
                </a:solidFill>
                <a:latin typeface="Arial Black" pitchFamily="34" charset="0"/>
              </a:rPr>
              <a:t>S</a:t>
            </a:r>
            <a:r>
              <a:rPr lang="fr-FR" sz="2100" dirty="0" smtClean="0">
                <a:solidFill>
                  <a:srgbClr val="C00000"/>
                </a:solidFill>
                <a:latin typeface="Arial Black" pitchFamily="34" charset="0"/>
              </a:rPr>
              <a:t>TORAGE </a:t>
            </a:r>
            <a:r>
              <a:rPr lang="fr-FR" sz="2600" dirty="0" smtClean="0">
                <a:solidFill>
                  <a:srgbClr val="C00000"/>
                </a:solidFill>
                <a:latin typeface="Arial Black" pitchFamily="34" charset="0"/>
              </a:rPr>
              <a:t>R</a:t>
            </a:r>
            <a:r>
              <a:rPr lang="fr-FR" sz="2100" dirty="0" smtClean="0">
                <a:solidFill>
                  <a:srgbClr val="C00000"/>
                </a:solidFill>
                <a:latin typeface="Arial Black" pitchFamily="34" charset="0"/>
              </a:rPr>
              <a:t>ING </a:t>
            </a:r>
            <a:r>
              <a:rPr lang="fr-FR" sz="2600" dirty="0" smtClean="0">
                <a:solidFill>
                  <a:srgbClr val="C00000"/>
                </a:solidFill>
                <a:latin typeface="Arial Black" pitchFamily="34" charset="0"/>
              </a:rPr>
              <a:t>(SR)</a:t>
            </a:r>
            <a:r>
              <a:rPr lang="fr-FR" sz="2100" dirty="0" smtClean="0">
                <a:solidFill>
                  <a:srgbClr val="C00000"/>
                </a:solidFill>
                <a:latin typeface="Arial Black" pitchFamily="34" charset="0"/>
              </a:rPr>
              <a:t> </a:t>
            </a:r>
            <a:r>
              <a:rPr lang="fr-FR" sz="2600" dirty="0" smtClean="0">
                <a:solidFill>
                  <a:srgbClr val="C00000"/>
                </a:solidFill>
                <a:latin typeface="Arial Black" pitchFamily="34" charset="0"/>
              </a:rPr>
              <a:t>RF</a:t>
            </a:r>
            <a:r>
              <a:rPr lang="fr-FR" sz="2100" dirty="0" smtClean="0">
                <a:solidFill>
                  <a:srgbClr val="C00000"/>
                </a:solidFill>
                <a:latin typeface="Arial Black" pitchFamily="34" charset="0"/>
              </a:rPr>
              <a:t> SYSTEM</a:t>
            </a:r>
            <a:endParaRPr lang="fr-FR" sz="2100" dirty="0">
              <a:solidFill>
                <a:srgbClr val="C00000"/>
              </a:solidFill>
              <a:latin typeface="Arial Black" pitchFamily="34" charset="0"/>
            </a:endParaRPr>
          </a:p>
        </p:txBody>
      </p:sp>
      <p:sp>
        <p:nvSpPr>
          <p:cNvPr id="7" name="Espace réservé du numéro de diapositive 6"/>
          <p:cNvSpPr>
            <a:spLocks noGrp="1"/>
          </p:cNvSpPr>
          <p:nvPr>
            <p:ph type="sldNum" sz="quarter" idx="12"/>
          </p:nvPr>
        </p:nvSpPr>
        <p:spPr/>
        <p:txBody>
          <a:bodyPr/>
          <a:lstStyle/>
          <a:p>
            <a:fld id="{8DB15611-3EB5-4A9B-9A04-D08D95F5E4BF}" type="slidenum">
              <a:rPr lang="fr-FR" smtClean="0"/>
              <a:pPr/>
              <a:t>9</a:t>
            </a:fld>
            <a:endParaRPr lang="fr-FR" dirty="0"/>
          </a:p>
        </p:txBody>
      </p:sp>
      <p:pic>
        <p:nvPicPr>
          <p:cNvPr id="16" name="Picture 1027"/>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9593" t="5116"/>
          <a:stretch>
            <a:fillRect/>
          </a:stretch>
        </p:blipFill>
        <p:spPr bwMode="auto">
          <a:xfrm>
            <a:off x="5499894" y="836613"/>
            <a:ext cx="3900488" cy="285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028"/>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507339" y="3789371"/>
            <a:ext cx="4213490" cy="29178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029"/>
          <p:cNvPicPr>
            <a:picLocks noChangeAspect="1" noChangeArrowheads="1"/>
          </p:cNvPicPr>
          <p:nvPr/>
        </p:nvPicPr>
        <p:blipFill>
          <a:blip r:embed="rId4">
            <a:extLst>
              <a:ext uri="{28A0092B-C50C-407E-A947-70E740481C1C}">
                <a14:useLocalDpi xmlns:a14="http://schemas.microsoft.com/office/drawing/2010/main" val="0"/>
              </a:ext>
            </a:extLst>
          </a:blip>
          <a:srcRect r="2307"/>
          <a:stretch>
            <a:fillRect/>
          </a:stretch>
        </p:blipFill>
        <p:spPr bwMode="auto">
          <a:xfrm>
            <a:off x="5498174" y="3814764"/>
            <a:ext cx="3900488" cy="28924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1030"/>
          <p:cNvSpPr txBox="1">
            <a:spLocks noChangeArrowheads="1"/>
          </p:cNvSpPr>
          <p:nvPr/>
        </p:nvSpPr>
        <p:spPr bwMode="auto">
          <a:xfrm>
            <a:off x="200477" y="966745"/>
            <a:ext cx="5107781" cy="2376033"/>
          </a:xfrm>
          <a:prstGeom prst="rect">
            <a:avLst/>
          </a:prstGeom>
          <a:noFill/>
          <a:ln w="9525">
            <a:solidFill>
              <a:schemeClr val="bg1"/>
            </a:solidFill>
            <a:miter lim="800000"/>
            <a:headEnd/>
            <a:tailEnd/>
          </a:ln>
          <a:effectLst/>
          <a:extLst/>
        </p:spPr>
        <p:txBody>
          <a:bodyPr lIns="91438" tIns="45719" rIns="91438" bIns="45719">
            <a:spAutoFit/>
          </a:bodyPr>
          <a:lstStyle>
            <a:lvl1pPr marL="266700" indent="-266700" algn="l">
              <a:defRPr>
                <a:solidFill>
                  <a:schemeClr val="tx1"/>
                </a:solidFill>
                <a:latin typeface="Arial" pitchFamily="34" charset="0"/>
              </a:defRPr>
            </a:lvl1pPr>
            <a:lvl2pPr marL="877888" indent="-342900" algn="l">
              <a:defRPr>
                <a:solidFill>
                  <a:schemeClr val="tx1"/>
                </a:solidFill>
                <a:latin typeface="Arial" pitchFamily="34" charset="0"/>
              </a:defRPr>
            </a:lvl2pPr>
            <a:lvl3pPr marL="1400175" indent="-342900" algn="l">
              <a:defRPr>
                <a:solidFill>
                  <a:schemeClr val="tx1"/>
                </a:solidFill>
                <a:latin typeface="Arial" pitchFamily="34" charset="0"/>
              </a:defRPr>
            </a:lvl3pPr>
            <a:lvl4pPr marL="1922463" indent="-342900" algn="l">
              <a:defRPr>
                <a:solidFill>
                  <a:schemeClr val="tx1"/>
                </a:solidFill>
                <a:latin typeface="Arial" pitchFamily="34" charset="0"/>
              </a:defRPr>
            </a:lvl4pPr>
            <a:lvl5pPr marL="2444750" indent="-342900" algn="l">
              <a:defRPr>
                <a:solidFill>
                  <a:schemeClr val="tx1"/>
                </a:solidFill>
                <a:latin typeface="Arial" pitchFamily="34" charset="0"/>
              </a:defRPr>
            </a:lvl5pPr>
            <a:lvl6pPr marL="2901950" indent="-342900" fontAlgn="base">
              <a:spcBef>
                <a:spcPct val="0"/>
              </a:spcBef>
              <a:spcAft>
                <a:spcPct val="0"/>
              </a:spcAft>
              <a:defRPr>
                <a:solidFill>
                  <a:schemeClr val="tx1"/>
                </a:solidFill>
                <a:latin typeface="Arial" pitchFamily="34" charset="0"/>
              </a:defRPr>
            </a:lvl6pPr>
            <a:lvl7pPr marL="3359150" indent="-342900" fontAlgn="base">
              <a:spcBef>
                <a:spcPct val="0"/>
              </a:spcBef>
              <a:spcAft>
                <a:spcPct val="0"/>
              </a:spcAft>
              <a:defRPr>
                <a:solidFill>
                  <a:schemeClr val="tx1"/>
                </a:solidFill>
                <a:latin typeface="Arial" pitchFamily="34" charset="0"/>
              </a:defRPr>
            </a:lvl7pPr>
            <a:lvl8pPr marL="3816350" indent="-342900" fontAlgn="base">
              <a:spcBef>
                <a:spcPct val="0"/>
              </a:spcBef>
              <a:spcAft>
                <a:spcPct val="0"/>
              </a:spcAft>
              <a:defRPr>
                <a:solidFill>
                  <a:schemeClr val="tx1"/>
                </a:solidFill>
                <a:latin typeface="Arial" pitchFamily="34" charset="0"/>
              </a:defRPr>
            </a:lvl8pPr>
            <a:lvl9pPr marL="4273550" indent="-342900" fontAlgn="base">
              <a:spcBef>
                <a:spcPct val="0"/>
              </a:spcBef>
              <a:spcAft>
                <a:spcPct val="0"/>
              </a:spcAft>
              <a:defRPr>
                <a:solidFill>
                  <a:schemeClr val="tx1"/>
                </a:solidFill>
                <a:latin typeface="Arial" pitchFamily="34" charset="0"/>
              </a:defRPr>
            </a:lvl9pPr>
          </a:lstStyle>
          <a:p>
            <a:pPr>
              <a:spcBef>
                <a:spcPct val="30000"/>
              </a:spcBef>
              <a:buFont typeface="Wingdings" pitchFamily="2" charset="2"/>
              <a:buChar char="Ø"/>
              <a:defRPr/>
            </a:pPr>
            <a:r>
              <a:rPr lang="en-US" sz="1600" dirty="0" smtClean="0">
                <a:latin typeface="Helvetica" pitchFamily="34" charset="0"/>
                <a:cs typeface="Helvetica" pitchFamily="34" charset="0"/>
              </a:rPr>
              <a:t>E = 2.75 </a:t>
            </a:r>
            <a:r>
              <a:rPr lang="en-US" sz="1600" dirty="0" err="1" smtClean="0">
                <a:latin typeface="Helvetica" pitchFamily="34" charset="0"/>
                <a:cs typeface="Helvetica" pitchFamily="34" charset="0"/>
              </a:rPr>
              <a:t>GeV</a:t>
            </a:r>
            <a:r>
              <a:rPr lang="en-US" sz="1600" dirty="0" smtClean="0">
                <a:latin typeface="Helvetica" pitchFamily="34" charset="0"/>
                <a:cs typeface="Helvetica" pitchFamily="34" charset="0"/>
              </a:rPr>
              <a:t>, </a:t>
            </a:r>
            <a:r>
              <a:rPr lang="en-US" sz="1800" dirty="0" smtClean="0">
                <a:latin typeface="Helvetica" pitchFamily="34" charset="0"/>
                <a:cs typeface="Helvetica" pitchFamily="34" charset="0"/>
                <a:sym typeface="Symbol"/>
              </a:rPr>
              <a:t></a:t>
            </a:r>
            <a:r>
              <a:rPr lang="en-US" sz="1600" dirty="0" smtClean="0">
                <a:latin typeface="Helvetica" pitchFamily="34" charset="0"/>
                <a:cs typeface="Helvetica" pitchFamily="34" charset="0"/>
              </a:rPr>
              <a:t>E = 1.2 MeV, </a:t>
            </a:r>
            <a:r>
              <a:rPr lang="en-US" sz="1600" dirty="0" err="1" smtClean="0">
                <a:latin typeface="Helvetica" pitchFamily="34" charset="0"/>
                <a:cs typeface="Helvetica" pitchFamily="34" charset="0"/>
              </a:rPr>
              <a:t>I</a:t>
            </a:r>
            <a:r>
              <a:rPr lang="en-US" sz="1600" baseline="-25000" dirty="0" err="1" smtClean="0">
                <a:latin typeface="Helvetica" pitchFamily="34" charset="0"/>
                <a:cs typeface="Helvetica" pitchFamily="34" charset="0"/>
              </a:rPr>
              <a:t>b</a:t>
            </a:r>
            <a:r>
              <a:rPr lang="en-US" sz="1600" dirty="0" smtClean="0">
                <a:latin typeface="Helvetica" pitchFamily="34" charset="0"/>
                <a:cs typeface="Helvetica" pitchFamily="34" charset="0"/>
              </a:rPr>
              <a:t> = 500 mA</a:t>
            </a:r>
          </a:p>
          <a:p>
            <a:pPr>
              <a:spcBef>
                <a:spcPct val="10000"/>
              </a:spcBef>
              <a:buFont typeface="Wingdings" pitchFamily="2" charset="2"/>
              <a:buNone/>
              <a:defRPr/>
            </a:pPr>
            <a:r>
              <a:rPr lang="en-US" sz="1600" dirty="0" smtClean="0">
                <a:latin typeface="Helvetica" pitchFamily="34" charset="0"/>
                <a:cs typeface="Helvetica" pitchFamily="34" charset="0"/>
              </a:rPr>
              <a:t>    </a:t>
            </a:r>
            <a:r>
              <a:rPr lang="en-US" sz="1600" dirty="0" smtClean="0">
                <a:latin typeface="Helvetica" pitchFamily="34" charset="0"/>
                <a:cs typeface="Helvetica" pitchFamily="34" charset="0"/>
                <a:sym typeface="Wingdings" pitchFamily="2" charset="2"/>
              </a:rPr>
              <a:t></a:t>
            </a:r>
            <a:r>
              <a:rPr lang="en-US" sz="1600" dirty="0" smtClean="0">
                <a:latin typeface="Helvetica" pitchFamily="34" charset="0"/>
                <a:cs typeface="Helvetica" pitchFamily="34" charset="0"/>
              </a:rPr>
              <a:t> P</a:t>
            </a:r>
            <a:r>
              <a:rPr lang="en-US" sz="1600" baseline="-25000" dirty="0" smtClean="0">
                <a:latin typeface="Helvetica" pitchFamily="34" charset="0"/>
                <a:cs typeface="Helvetica" pitchFamily="34" charset="0"/>
              </a:rPr>
              <a:t>RF</a:t>
            </a:r>
            <a:r>
              <a:rPr lang="en-US" sz="1600" dirty="0" smtClean="0">
                <a:latin typeface="Helvetica" pitchFamily="34" charset="0"/>
                <a:cs typeface="Helvetica" pitchFamily="34" charset="0"/>
              </a:rPr>
              <a:t> = 600 kW</a:t>
            </a:r>
            <a:r>
              <a:rPr lang="en-US" sz="1600" b="0" dirty="0" smtClean="0">
                <a:effectLst>
                  <a:outerShdw blurRad="38100" dist="38100" dir="2700000" algn="tl">
                    <a:srgbClr val="FFFFFF"/>
                  </a:outerShdw>
                </a:effectLst>
                <a:latin typeface="Helvetica" pitchFamily="34" charset="0"/>
                <a:cs typeface="Helvetica" pitchFamily="34" charset="0"/>
              </a:rPr>
              <a:t>  </a:t>
            </a:r>
            <a:r>
              <a:rPr lang="en-US" sz="1600" dirty="0" smtClean="0">
                <a:latin typeface="Helvetica" pitchFamily="34" charset="0"/>
                <a:cs typeface="Helvetica" pitchFamily="34" charset="0"/>
              </a:rPr>
              <a:t>&amp; V</a:t>
            </a:r>
            <a:r>
              <a:rPr lang="en-US" sz="1600" baseline="-25000" dirty="0" smtClean="0">
                <a:latin typeface="Helvetica" pitchFamily="34" charset="0"/>
                <a:cs typeface="Helvetica" pitchFamily="34" charset="0"/>
              </a:rPr>
              <a:t>RF</a:t>
            </a:r>
            <a:r>
              <a:rPr lang="en-US" sz="1600" dirty="0" smtClean="0">
                <a:latin typeface="Helvetica" pitchFamily="34" charset="0"/>
                <a:cs typeface="Helvetica" pitchFamily="34" charset="0"/>
              </a:rPr>
              <a:t> = 4 MV</a:t>
            </a:r>
            <a:r>
              <a:rPr lang="en-US" sz="1600" b="0" dirty="0" smtClean="0">
                <a:effectLst>
                  <a:outerShdw blurRad="38100" dist="38100" dir="2700000" algn="tl">
                    <a:srgbClr val="FFFFFF"/>
                  </a:outerShdw>
                </a:effectLst>
                <a:latin typeface="Helvetica" pitchFamily="34" charset="0"/>
                <a:cs typeface="Helvetica" pitchFamily="34" charset="0"/>
              </a:rPr>
              <a:t> </a:t>
            </a:r>
            <a:r>
              <a:rPr lang="en-US" sz="1600" dirty="0" smtClean="0">
                <a:latin typeface="Helvetica" pitchFamily="34" charset="0"/>
                <a:cs typeface="Helvetica" pitchFamily="34" charset="0"/>
              </a:rPr>
              <a:t>@ 352 MHz</a:t>
            </a:r>
          </a:p>
          <a:p>
            <a:pPr>
              <a:spcBef>
                <a:spcPct val="35000"/>
              </a:spcBef>
              <a:buFont typeface="Wingdings" pitchFamily="2" charset="2"/>
              <a:buChar char="Ø"/>
              <a:defRPr/>
            </a:pPr>
            <a:r>
              <a:rPr lang="en-US" sz="1600" dirty="0" smtClean="0">
                <a:solidFill>
                  <a:srgbClr val="990099"/>
                </a:solidFill>
                <a:latin typeface="Helvetica" pitchFamily="34" charset="0"/>
                <a:cs typeface="Helvetica" pitchFamily="34" charset="0"/>
              </a:rPr>
              <a:t>2 </a:t>
            </a:r>
            <a:r>
              <a:rPr lang="en-US" sz="1600" dirty="0" err="1" smtClean="0">
                <a:solidFill>
                  <a:srgbClr val="990099"/>
                </a:solidFill>
                <a:latin typeface="Helvetica" pitchFamily="34" charset="0"/>
                <a:cs typeface="Helvetica" pitchFamily="34" charset="0"/>
              </a:rPr>
              <a:t>cryomodules</a:t>
            </a:r>
            <a:r>
              <a:rPr lang="en-US" sz="1600" dirty="0" smtClean="0">
                <a:solidFill>
                  <a:srgbClr val="990099"/>
                </a:solidFill>
                <a:latin typeface="Helvetica" pitchFamily="34" charset="0"/>
                <a:cs typeface="Helvetica" pitchFamily="34" charset="0"/>
              </a:rPr>
              <a:t> (CM), each containing a pair of single-cell </a:t>
            </a:r>
            <a:r>
              <a:rPr lang="en-US" sz="1600" dirty="0" err="1" smtClean="0">
                <a:solidFill>
                  <a:srgbClr val="990099"/>
                </a:solidFill>
                <a:latin typeface="Helvetica" pitchFamily="34" charset="0"/>
                <a:cs typeface="Helvetica" pitchFamily="34" charset="0"/>
              </a:rPr>
              <a:t>s.c.</a:t>
            </a:r>
            <a:r>
              <a:rPr lang="en-US" sz="1600" dirty="0" smtClean="0">
                <a:solidFill>
                  <a:srgbClr val="990099"/>
                </a:solidFill>
                <a:latin typeface="Helvetica" pitchFamily="34" charset="0"/>
                <a:cs typeface="Helvetica" pitchFamily="34" charset="0"/>
              </a:rPr>
              <a:t> cavities</a:t>
            </a:r>
            <a:r>
              <a:rPr lang="en-US" sz="1600" dirty="0" smtClean="0">
                <a:solidFill>
                  <a:srgbClr val="0000FF"/>
                </a:solidFill>
                <a:latin typeface="Helvetica" pitchFamily="34" charset="0"/>
                <a:cs typeface="Helvetica" pitchFamily="34" charset="0"/>
              </a:rPr>
              <a:t> </a:t>
            </a:r>
            <a:endParaRPr lang="en-US" sz="1600" dirty="0" smtClean="0">
              <a:solidFill>
                <a:srgbClr val="0000FF"/>
              </a:solidFill>
              <a:latin typeface="Helvetica" pitchFamily="34" charset="0"/>
              <a:cs typeface="Helvetica" pitchFamily="34" charset="0"/>
              <a:sym typeface="Wingdings" pitchFamily="2" charset="2"/>
            </a:endParaRPr>
          </a:p>
          <a:p>
            <a:pPr>
              <a:spcBef>
                <a:spcPct val="35000"/>
              </a:spcBef>
              <a:buFont typeface="Wingdings" pitchFamily="2" charset="2"/>
              <a:buChar char="Ø"/>
              <a:defRPr/>
            </a:pPr>
            <a:r>
              <a:rPr lang="en-US" sz="1600" dirty="0" smtClean="0">
                <a:solidFill>
                  <a:srgbClr val="33CC33"/>
                </a:solidFill>
                <a:latin typeface="Helvetica" pitchFamily="34" charset="0"/>
                <a:cs typeface="Helvetica" pitchFamily="34" charset="0"/>
              </a:rPr>
              <a:t>Each cavity is powered with a 180 kW  solid state amplifier</a:t>
            </a:r>
            <a:r>
              <a:rPr lang="en-US" sz="1600" dirty="0" smtClean="0">
                <a:solidFill>
                  <a:srgbClr val="0000FF"/>
                </a:solidFill>
                <a:latin typeface="Helvetica" pitchFamily="34" charset="0"/>
                <a:cs typeface="Helvetica" pitchFamily="34" charset="0"/>
              </a:rPr>
              <a:t> </a:t>
            </a:r>
          </a:p>
          <a:p>
            <a:pPr>
              <a:spcBef>
                <a:spcPct val="35000"/>
              </a:spcBef>
              <a:buFont typeface="Wingdings" pitchFamily="2" charset="2"/>
              <a:buChar char="Ø"/>
              <a:defRPr/>
            </a:pPr>
            <a:r>
              <a:rPr lang="en-US" sz="1600" dirty="0" smtClean="0">
                <a:solidFill>
                  <a:srgbClr val="0000FF"/>
                </a:solidFill>
                <a:latin typeface="Helvetica" pitchFamily="34" charset="0"/>
                <a:cs typeface="Helvetica" pitchFamily="34" charset="0"/>
              </a:rPr>
              <a:t>Both CM supplied with </a:t>
            </a:r>
            <a:r>
              <a:rPr lang="en-US" sz="1600" dirty="0" err="1" smtClean="0">
                <a:solidFill>
                  <a:srgbClr val="0000FF"/>
                </a:solidFill>
                <a:latin typeface="Helvetica" pitchFamily="34" charset="0"/>
                <a:cs typeface="Helvetica" pitchFamily="34" charset="0"/>
              </a:rPr>
              <a:t>LHe</a:t>
            </a:r>
            <a:r>
              <a:rPr lang="en-US" sz="1600" dirty="0" smtClean="0">
                <a:solidFill>
                  <a:srgbClr val="0000FF"/>
                </a:solidFill>
                <a:latin typeface="Helvetica" pitchFamily="34" charset="0"/>
                <a:cs typeface="Helvetica" pitchFamily="34" charset="0"/>
              </a:rPr>
              <a:t> (4.</a:t>
            </a:r>
            <a:r>
              <a:rPr lang="fr-FR" sz="1600" dirty="0" smtClean="0">
                <a:solidFill>
                  <a:srgbClr val="0000FF"/>
                </a:solidFill>
                <a:latin typeface="Helvetica" pitchFamily="34" charset="0"/>
                <a:cs typeface="Helvetica" pitchFamily="34" charset="0"/>
              </a:rPr>
              <a:t>2</a:t>
            </a:r>
            <a:r>
              <a:rPr lang="en-US" sz="1600" dirty="0" smtClean="0">
                <a:solidFill>
                  <a:srgbClr val="0000FF"/>
                </a:solidFill>
                <a:latin typeface="Helvetica" pitchFamily="34" charset="0"/>
                <a:cs typeface="Helvetica" pitchFamily="34" charset="0"/>
              </a:rPr>
              <a:t> K) from a single </a:t>
            </a:r>
            <a:r>
              <a:rPr lang="en-US" sz="1600" dirty="0" err="1" smtClean="0">
                <a:solidFill>
                  <a:srgbClr val="0000FF"/>
                </a:solidFill>
                <a:latin typeface="Helvetica" pitchFamily="34" charset="0"/>
                <a:cs typeface="Helvetica" pitchFamily="34" charset="0"/>
              </a:rPr>
              <a:t>cryo</a:t>
            </a:r>
            <a:r>
              <a:rPr lang="en-US" sz="1600" dirty="0" smtClean="0">
                <a:solidFill>
                  <a:srgbClr val="0000FF"/>
                </a:solidFill>
                <a:latin typeface="Helvetica" pitchFamily="34" charset="0"/>
                <a:cs typeface="Helvetica" pitchFamily="34" charset="0"/>
              </a:rPr>
              <a:t>-plant </a:t>
            </a:r>
          </a:p>
        </p:txBody>
      </p:sp>
      <p:sp>
        <p:nvSpPr>
          <p:cNvPr id="20" name="Line 1032"/>
          <p:cNvSpPr>
            <a:spLocks noChangeShapeType="1"/>
          </p:cNvSpPr>
          <p:nvPr/>
        </p:nvSpPr>
        <p:spPr bwMode="auto">
          <a:xfrm>
            <a:off x="4880998" y="2492896"/>
            <a:ext cx="773683" cy="1584176"/>
          </a:xfrm>
          <a:prstGeom prst="line">
            <a:avLst/>
          </a:prstGeom>
          <a:noFill/>
          <a:ln w="2857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21" name="Line 1033"/>
          <p:cNvSpPr>
            <a:spLocks noChangeShapeType="1"/>
          </p:cNvSpPr>
          <p:nvPr/>
        </p:nvSpPr>
        <p:spPr bwMode="auto">
          <a:xfrm>
            <a:off x="4855088" y="1764595"/>
            <a:ext cx="825501" cy="144388"/>
          </a:xfrm>
          <a:prstGeom prst="line">
            <a:avLst/>
          </a:prstGeom>
          <a:noFill/>
          <a:ln w="28575">
            <a:solidFill>
              <a:srgbClr val="99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22" name="Line 1035"/>
          <p:cNvSpPr>
            <a:spLocks noChangeShapeType="1"/>
          </p:cNvSpPr>
          <p:nvPr/>
        </p:nvSpPr>
        <p:spPr bwMode="auto">
          <a:xfrm>
            <a:off x="2789434" y="3140198"/>
            <a:ext cx="0" cy="648842"/>
          </a:xfrm>
          <a:prstGeom prst="line">
            <a:avLst/>
          </a:prstGeom>
          <a:noFill/>
          <a:ln w="28575">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pitchFamily="34" charset="0"/>
            </a:endParaRPr>
          </a:p>
        </p:txBody>
      </p:sp>
    </p:spTree>
    <p:extLst>
      <p:ext uri="{BB962C8B-B14F-4D97-AF65-F5344CB8AC3E}">
        <p14:creationId xmlns:p14="http://schemas.microsoft.com/office/powerpoint/2010/main" val="211004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anim calcmode="lin" valueType="num">
                                      <p:cBhvr additive="base">
                                        <p:cTn id="7" dur="500" fill="hold"/>
                                        <p:tgtEl>
                                          <p:spTgt spid="19">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1+#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anim calcmode="lin" valueType="num">
                                      <p:cBhvr additive="base">
                                        <p:cTn id="21" dur="500" fill="hold"/>
                                        <p:tgtEl>
                                          <p:spTgt spid="1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 calcmode="lin" valueType="num">
                                      <p:cBhvr additive="base">
                                        <p:cTn id="35" dur="500" fill="hold"/>
                                        <p:tgtEl>
                                          <p:spTgt spid="19">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9">
                                            <p:txEl>
                                              <p:pRg st="4" end="4"/>
                                            </p:txEl>
                                          </p:spTgt>
                                        </p:tgtEl>
                                        <p:attrNameLst>
                                          <p:attrName>ppt_y</p:attrName>
                                        </p:attrNameLst>
                                      </p:cBhvr>
                                      <p:tavLst>
                                        <p:tav tm="0">
                                          <p:val>
                                            <p:strVal val="#ppt_y"/>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fr-FR" sz="13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fr-FR" sz="1300" b="0" i="0" u="none" strike="noStrike" cap="none" normalizeH="0" baseline="0" smtClean="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fr-FR" sz="13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fr-FR" sz="1300" b="0" i="0" u="none" strike="noStrike" cap="none" normalizeH="0" baseline="0" smtClean="0">
            <a:ln>
              <a:noFill/>
            </a:ln>
            <a:solidFill>
              <a:schemeClr val="tx1"/>
            </a:solidFill>
            <a:effectLst/>
            <a:latin typeface="Arial"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36466</TotalTime>
  <Words>2661</Words>
  <Application>Microsoft Office PowerPoint</Application>
  <PresentationFormat>Format A4 (210 x 297 mm)</PresentationFormat>
  <Paragraphs>541</Paragraphs>
  <Slides>34</Slides>
  <Notes>4</Notes>
  <HiddenSlides>0</HiddenSlides>
  <MMClips>0</MMClips>
  <ScaleCrop>false</ScaleCrop>
  <HeadingPairs>
    <vt:vector size="6" baseType="variant">
      <vt:variant>
        <vt:lpstr>Thème</vt:lpstr>
      </vt:variant>
      <vt:variant>
        <vt:i4>3</vt:i4>
      </vt:variant>
      <vt:variant>
        <vt:lpstr>Serveurs OLE incorporés</vt:lpstr>
      </vt:variant>
      <vt:variant>
        <vt:i4>1</vt:i4>
      </vt:variant>
      <vt:variant>
        <vt:lpstr>Titres des diapositives</vt:lpstr>
      </vt:variant>
      <vt:variant>
        <vt:i4>34</vt:i4>
      </vt:variant>
    </vt:vector>
  </HeadingPairs>
  <TitlesOfParts>
    <vt:vector size="38" baseType="lpstr">
      <vt:lpstr>Modèle par défaut</vt:lpstr>
      <vt:lpstr>Conception personnalisée</vt:lpstr>
      <vt:lpstr>Thème Office</vt:lpstr>
      <vt:lpstr>Document WordPad</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Synchrotron SOLEIL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DIOP</dc:creator>
  <cp:lastModifiedBy>DIOP</cp:lastModifiedBy>
  <cp:revision>1470</cp:revision>
  <cp:lastPrinted>2013-06-14T12:37:31Z</cp:lastPrinted>
  <dcterms:created xsi:type="dcterms:W3CDTF">2004-08-26T08:22:13Z</dcterms:created>
  <dcterms:modified xsi:type="dcterms:W3CDTF">2013-06-17T21:20:27Z</dcterms:modified>
</cp:coreProperties>
</file>